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8" r:id="rId4"/>
    <p:sldId id="260" r:id="rId5"/>
    <p:sldId id="273" r:id="rId6"/>
    <p:sldId id="259" r:id="rId7"/>
    <p:sldId id="261" r:id="rId8"/>
    <p:sldId id="276" r:id="rId9"/>
    <p:sldId id="262" r:id="rId10"/>
    <p:sldId id="263" r:id="rId11"/>
    <p:sldId id="275" r:id="rId12"/>
    <p:sldId id="266" r:id="rId13"/>
    <p:sldId id="265" r:id="rId14"/>
    <p:sldId id="277" r:id="rId15"/>
    <p:sldId id="279" r:id="rId16"/>
    <p:sldId id="268" r:id="rId17"/>
    <p:sldId id="278" r:id="rId18"/>
    <p:sldId id="267" r:id="rId19"/>
    <p:sldId id="270" r:id="rId2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1A7E-D3CA-49A8-90AC-7A2EA72E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62D94-6967-41AB-A649-20E68EBC6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3D49-C08B-4FFD-8C01-BCE31263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405D-CE6C-4777-ACC8-C2F10E71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243C-9A92-4CB7-86F2-005C36F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81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49F7-7A97-4DA5-B955-C2E6FE3F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9487-D561-4B7E-BC1C-9BF6ADA9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4D89-BE74-44AF-BA97-B74535A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90C0-B035-4F78-A9A4-047A306F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8485-E601-4B74-871D-08CAD6F0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19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49547-C97A-4676-A224-850AA791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8ED8-6BDC-4491-95B0-91171FFB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433F-44A8-4E52-90FB-CBC09631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BBD8-7179-4D99-8661-45BC08D0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AAA3-1509-46F9-8FC8-46891FBD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16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412B-AAC9-4A1C-AA3A-4F77CF9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1847-716E-495F-8D2F-BD1126F2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FAB3-D624-40CE-B2D2-4A872281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4448-A437-4E62-B1F7-1DB8736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1750-A9D3-4768-A2A8-E9258F61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532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5BA6-4183-4594-B7B3-9471D98D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2EC5-2B22-465C-B51A-4D703A14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8E5C-80D1-46C0-97C0-CDF4FF14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A7A0-44D3-463D-AC87-5FDEE88E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5E6E-AF4D-461D-9A33-32CC232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0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1135-B1C3-464B-9424-7AA3CABC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018C-97CD-4FA3-A519-C12FBDB1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65A1-8C8B-4953-A7A0-88A9A57E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BB224-E43D-4541-AE6F-92AF8A20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16BF-66FC-479D-A8B5-3885F3CC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058E9-C203-4F30-A5E1-FAAA8113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420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AB34-8017-488C-9970-11D42545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8327-61DC-4414-AC76-0B899F72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1CA8-EFCC-4CE3-9DBA-2B84B221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441AF-2286-47D9-9D58-7FDF5D31F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49A6-C655-4824-A441-0B6E0E853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ED7C-BA6D-4289-8F48-575817DE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308A3-38EB-4DC5-A02E-9B491FE8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CEECF-EAEA-4CF4-8E32-83008F9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39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51F4-891F-4415-A1DC-0215BA2F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B2519-4179-426B-A7E8-D8EDF5E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0C14-A9BF-47D4-815F-219D3C65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6A048-F60A-4826-83AF-86F361C8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47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953E-EDE3-48A7-94CE-36D2E0F3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420-E608-4703-92DC-19C15FF5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CDC0-0CF0-4F4E-B5B9-4121BFD6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12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BC66-93BA-43E0-BD3A-26F99883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02A8-B2E4-4FF4-9B52-80AEE36E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DFF1-2665-4610-B1EC-622B9F5B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5BDD-8B54-4EA3-A0EF-95850B8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299A-D419-4DD4-B560-7FABAF7F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80DC-890A-4FF1-B60B-B11E0F02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12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B75-632C-4F14-8279-7255F75B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F0724-91C4-4BAF-B6B5-030C6BA0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C06F-3ACF-44EE-96EE-CC08D8E1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5164F-6013-452B-B7DF-9EEDF03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1BE2-25BB-486D-A908-2B729F26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FA53-C28A-47A0-8B00-E4A74A1C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25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6C5F-50C4-4935-968B-E6358F92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0A9F-5A42-40A2-B088-71E59274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2A2E-F78F-44E2-8A56-140862118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333F-B91C-48AA-A5D6-CF0810E30668}" type="datetimeFigureOut">
              <a:rPr lang="en-NG" smtClean="0"/>
              <a:t>29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BEC-BE45-48D6-B330-BDE366F2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F33C-6A9B-4E2F-AE4D-262C98E6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CSC102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sz="4400" dirty="0">
                <a:latin typeface="Bahnschrift SemiLight" panose="020B0502040204020203" pitchFamily="34" charset="0"/>
              </a:rPr>
              <a:t>FLOWCHART AND ALGORITHM ASSIGNMENT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7B20-88AA-4A18-B6A8-D4B17154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ABBA ALI-CONCERN</a:t>
            </a:r>
          </a:p>
          <a:p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A &gt; B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A &gt;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A, “IS THE LARGEST NUMBER”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B &gt; A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B &gt;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B, “IS THE LARGEST NUMBER”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C &gt; A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C &gt;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C “IS THE LARGEST NUMBER”</a:t>
            </a:r>
            <a:endParaRPr lang="pt-BR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235200"/>
            <a:ext cx="972312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4A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LCM OF TWO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flipH="1">
            <a:off x="7017727" y="2997077"/>
            <a:ext cx="9636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3964618" y="3444275"/>
            <a:ext cx="3219679" cy="118366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==0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==0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773495" y="122261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TWO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74458" y="2809775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4674457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5574457" y="781291"/>
            <a:ext cx="1" cy="43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flipV="1">
            <a:off x="7167364" y="4036108"/>
            <a:ext cx="2016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574457" y="4625017"/>
            <a:ext cx="3" cy="551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08854" y="468435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7895336" y="3704834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3563860" y="2372037"/>
            <a:ext cx="4089989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 GREATER NUMBER BETWEEN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b="1" dirty="0">
                <a:solidFill>
                  <a:srgbClr val="FF0000"/>
                </a:solidFill>
              </a:rPr>
              <a:t> B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51479" y="5196907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LCM is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9220069" y="3823609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+ 1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H="1" flipV="1">
            <a:off x="10605773" y="3203116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5574457" y="2997077"/>
            <a:ext cx="50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rot="16200000">
            <a:off x="10387538" y="3191947"/>
            <a:ext cx="43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574457" y="5670411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4674461" y="6076709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 flipH="1">
            <a:off x="5608854" y="1737537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 </a:t>
            </a:r>
            <a:r>
              <a:rPr lang="en-US" sz="3200" dirty="0">
                <a:latin typeface="Bahnschrift SemiLight" panose="020B0502040204020203" pitchFamily="34" charset="0"/>
              </a:rPr>
              <a:t>M = MAX BETWEEN A </a:t>
            </a:r>
            <a:r>
              <a:rPr lang="en-US" sz="3200" b="1" dirty="0">
                <a:latin typeface="Bahnschrift SemiLight" panose="020B0502040204020203" pitchFamily="34" charset="0"/>
              </a:rPr>
              <a:t>&amp;  </a:t>
            </a:r>
            <a:r>
              <a:rPr lang="en-US" sz="3200" dirty="0">
                <a:latin typeface="Bahnschrift SemiLight" panose="020B0502040204020203" pitchFamily="34" charset="0"/>
              </a:rPr>
              <a:t>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WHILE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IF</a:t>
            </a:r>
            <a:r>
              <a:rPr lang="en-US" sz="3200" dirty="0">
                <a:latin typeface="Bahnschrift SemiLight" panose="020B0502040204020203" pitchFamily="34" charset="0"/>
              </a:rPr>
              <a:t> A mod M==0 </a:t>
            </a:r>
            <a:r>
              <a:rPr lang="en-US" sz="3200" b="1" dirty="0">
                <a:latin typeface="Bahnschrift SemiLight" panose="020B0502040204020203" pitchFamily="34" charset="0"/>
              </a:rPr>
              <a:t>&amp;</a:t>
            </a:r>
            <a:r>
              <a:rPr lang="en-US" sz="3200" dirty="0">
                <a:latin typeface="Bahnschrift SemiLight" panose="020B0502040204020203" pitchFamily="34" charset="0"/>
              </a:rPr>
              <a:t> B mod M==0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	PRINT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“is the LCM”</a:t>
            </a:r>
            <a:endParaRPr lang="en-US" sz="3200" dirty="0">
              <a:solidFill>
                <a:srgbClr val="FF0000"/>
              </a:solidFill>
              <a:latin typeface="Bahnschrift SemiLigh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ELSE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INCREMENT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by 1</a:t>
            </a:r>
          </a:p>
          <a:p>
            <a:pPr marL="0" indent="0">
              <a:buNone/>
            </a:pP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CONTINUE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WHILE </a:t>
            </a:r>
            <a:endParaRPr lang="en-US" sz="32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235200"/>
            <a:ext cx="972312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4B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GCF OF TWO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flipH="1">
            <a:off x="7017727" y="2997077"/>
            <a:ext cx="9636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3964618" y="3444275"/>
            <a:ext cx="3219679" cy="118366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 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 0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773495" y="122261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TWO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74458" y="2809775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4674457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5574457" y="781291"/>
            <a:ext cx="1" cy="43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flipV="1">
            <a:off x="7167364" y="4036108"/>
            <a:ext cx="2016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574457" y="4625017"/>
            <a:ext cx="3" cy="551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08854" y="468435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7895336" y="3704834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3563860" y="2372037"/>
            <a:ext cx="4089989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 SMALLER NUMBER BETWEEN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b="1" dirty="0">
                <a:solidFill>
                  <a:srgbClr val="FF0000"/>
                </a:solidFill>
              </a:rPr>
              <a:t> B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51479" y="5196907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GCF is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9220069" y="3823609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- 1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H="1" flipV="1">
            <a:off x="10605773" y="3203116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5574457" y="2997077"/>
            <a:ext cx="50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rot="16200000">
            <a:off x="10387538" y="3191947"/>
            <a:ext cx="43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574457" y="5670411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4674461" y="6076709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 flipH="1">
            <a:off x="5608854" y="1737537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781"/>
            <a:ext cx="10515600" cy="563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 </a:t>
            </a:r>
            <a:r>
              <a:rPr lang="en-US" sz="3200" dirty="0">
                <a:latin typeface="Bahnschrift SemiLight" panose="020B0502040204020203" pitchFamily="34" charset="0"/>
              </a:rPr>
              <a:t>M = MIN BETWEEN A </a:t>
            </a:r>
            <a:r>
              <a:rPr lang="en-US" sz="3200" b="1" dirty="0">
                <a:latin typeface="Bahnschrift SemiLight" panose="020B0502040204020203" pitchFamily="34" charset="0"/>
              </a:rPr>
              <a:t>&amp;  </a:t>
            </a:r>
            <a:r>
              <a:rPr lang="en-US" sz="3200" dirty="0">
                <a:latin typeface="Bahnschrift SemiLight" panose="020B0502040204020203" pitchFamily="34" charset="0"/>
              </a:rPr>
              <a:t>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WHILE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IF</a:t>
            </a:r>
            <a:r>
              <a:rPr lang="en-US" sz="3200" dirty="0">
                <a:latin typeface="Bahnschrift SemiLight" panose="020B0502040204020203" pitchFamily="34" charset="0"/>
              </a:rPr>
              <a:t> A mod M ==0 </a:t>
            </a:r>
            <a:r>
              <a:rPr lang="en-US" sz="3200" b="1" dirty="0">
                <a:latin typeface="Bahnschrift SemiLight" panose="020B0502040204020203" pitchFamily="34" charset="0"/>
              </a:rPr>
              <a:t>&amp;</a:t>
            </a:r>
            <a:r>
              <a:rPr lang="en-US" sz="3200" dirty="0">
                <a:latin typeface="Bahnschrift SemiLight" panose="020B0502040204020203" pitchFamily="34" charset="0"/>
              </a:rPr>
              <a:t> B mod M ==0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	PRINT </a:t>
            </a:r>
            <a:r>
              <a:rPr lang="en-US" sz="3200" dirty="0">
                <a:latin typeface="Bahnschrift SemiLight" panose="020B0502040204020203" pitchFamily="34" charset="0"/>
              </a:rPr>
              <a:t>M, “is the GCF”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ELSE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DECREMENT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by 1</a:t>
            </a:r>
          </a:p>
          <a:p>
            <a:pPr marL="0" indent="0">
              <a:buNone/>
            </a:pP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CONTINUE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WHILE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sz="32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91" y="2235200"/>
            <a:ext cx="10456817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5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FACTORIAL OF A NUMBER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57A476-AACD-44B7-9424-8C219A237E5C}"/>
              </a:ext>
            </a:extLst>
          </p:cNvPr>
          <p:cNvCxnSpPr>
            <a:cxnSpLocks/>
          </p:cNvCxnSpPr>
          <p:nvPr/>
        </p:nvCxnSpPr>
        <p:spPr>
          <a:xfrm>
            <a:off x="994011" y="1435290"/>
            <a:ext cx="31435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2895600" y="5104366"/>
            <a:ext cx="13382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  <a:stCxn id="30" idx="2"/>
            <a:endCxn id="51" idx="1"/>
          </p:cNvCxnSpPr>
          <p:nvPr/>
        </p:nvCxnSpPr>
        <p:spPr>
          <a:xfrm flipV="1">
            <a:off x="7488133" y="6079797"/>
            <a:ext cx="18104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4012352" y="4801577"/>
            <a:ext cx="3219679" cy="61171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>
                <a:solidFill>
                  <a:schemeClr val="tx1"/>
                </a:solidFill>
              </a:rPr>
              <a:t> == 1 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386075" y="195154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NUMBER: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</p:cNvCxnSpPr>
          <p:nvPr/>
        </p:nvCxnSpPr>
        <p:spPr>
          <a:xfrm>
            <a:off x="5622334" y="5417781"/>
            <a:ext cx="0" cy="433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1062976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>
            <a:off x="2891130" y="3304678"/>
            <a:ext cx="12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969512" y="6077066"/>
            <a:ext cx="2772000" cy="27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614048" y="3478835"/>
            <a:ext cx="1" cy="422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22191" y="5412020"/>
            <a:ext cx="57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E965D-F6A1-43A1-9856-2117DD49DE0A}"/>
              </a:ext>
            </a:extLst>
          </p:cNvPr>
          <p:cNvCxnSpPr>
            <a:cxnSpLocks/>
          </p:cNvCxnSpPr>
          <p:nvPr/>
        </p:nvCxnSpPr>
        <p:spPr>
          <a:xfrm>
            <a:off x="5622192" y="2612623"/>
            <a:ext cx="0" cy="416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3398658" y="482789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4233896" y="2187626"/>
            <a:ext cx="2776592" cy="4562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Y = X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99213" y="585165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FACTORIAL IS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4233896" y="3044623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Y – 1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V="1">
            <a:off x="2900784" y="4131665"/>
            <a:ext cx="0" cy="998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flipV="1">
            <a:off x="2893365" y="3276600"/>
            <a:ext cx="0" cy="142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624414" y="4387413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9298615" y="5719797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>
            <a:off x="5614038" y="1737537"/>
            <a:ext cx="0" cy="416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28EB8-E911-476C-801E-DD733D953586}"/>
              </a:ext>
            </a:extLst>
          </p:cNvPr>
          <p:cNvSpPr/>
          <p:nvPr/>
        </p:nvSpPr>
        <p:spPr>
          <a:xfrm>
            <a:off x="4233896" y="3919167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X = X * Y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9CE22-17DB-4926-AB1F-5DA36E59005D}"/>
              </a:ext>
            </a:extLst>
          </p:cNvPr>
          <p:cNvCxnSpPr>
            <a:cxnSpLocks/>
          </p:cNvCxnSpPr>
          <p:nvPr/>
        </p:nvCxnSpPr>
        <p:spPr>
          <a:xfrm>
            <a:off x="2843926" y="421291"/>
            <a:ext cx="5547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D4969840-9323-4F7C-B5BF-4E021F5AB843}"/>
              </a:ext>
            </a:extLst>
          </p:cNvPr>
          <p:cNvSpPr/>
          <p:nvPr/>
        </p:nvSpPr>
        <p:spPr>
          <a:xfrm>
            <a:off x="4023248" y="1132708"/>
            <a:ext cx="3219679" cy="61171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 == 1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91DF8D-97A4-49B0-ADD9-60019FE7BE3F}"/>
              </a:ext>
            </a:extLst>
          </p:cNvPr>
          <p:cNvCxnSpPr>
            <a:cxnSpLocks/>
          </p:cNvCxnSpPr>
          <p:nvPr/>
        </p:nvCxnSpPr>
        <p:spPr>
          <a:xfrm>
            <a:off x="5614037" y="651443"/>
            <a:ext cx="0" cy="462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2A001D-20A2-4256-B173-B8D3571A7FEC}"/>
              </a:ext>
            </a:extLst>
          </p:cNvPr>
          <p:cNvSpPr txBox="1"/>
          <p:nvPr/>
        </p:nvSpPr>
        <p:spPr>
          <a:xfrm>
            <a:off x="3386075" y="1105271"/>
            <a:ext cx="57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A0ED7-C169-4EB6-A459-6057753F6747}"/>
              </a:ext>
            </a:extLst>
          </p:cNvPr>
          <p:cNvSpPr txBox="1"/>
          <p:nvPr/>
        </p:nvSpPr>
        <p:spPr>
          <a:xfrm>
            <a:off x="5633087" y="1740441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282520-DF88-4AE2-AFB5-B81D272C4615}"/>
              </a:ext>
            </a:extLst>
          </p:cNvPr>
          <p:cNvCxnSpPr>
            <a:cxnSpLocks/>
          </p:cNvCxnSpPr>
          <p:nvPr/>
        </p:nvCxnSpPr>
        <p:spPr>
          <a:xfrm flipV="1">
            <a:off x="984487" y="1408925"/>
            <a:ext cx="0" cy="4670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781"/>
            <a:ext cx="10515600" cy="563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 </a:t>
            </a:r>
            <a:r>
              <a:rPr lang="en-US" dirty="0">
                <a:latin typeface="Bahnschrift SemiLight" panose="020B0502040204020203" pitchFamily="34" charset="0"/>
              </a:rPr>
              <a:t>A == 1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 </a:t>
            </a:r>
            <a:r>
              <a:rPr lang="en-US" dirty="0">
                <a:latin typeface="Bahnschrift SemiLight" panose="020B0502040204020203" pitchFamily="34" charset="0"/>
              </a:rPr>
              <a:t>A “IS FACTORIAL”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COMPUTE </a:t>
            </a:r>
            <a:r>
              <a:rPr lang="en-US" dirty="0">
                <a:latin typeface="Bahnschrift SemiLight" panose="020B0502040204020203" pitchFamily="34" charset="0"/>
              </a:rPr>
              <a:t>X=A</a:t>
            </a:r>
            <a:endParaRPr lang="en-US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WHILE </a:t>
            </a:r>
            <a:r>
              <a:rPr lang="en-US" dirty="0">
                <a:latin typeface="Bahnschrift SemiLight" panose="020B0502040204020203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≠ </a:t>
            </a:r>
            <a:r>
              <a:rPr lang="en-US" dirty="0">
                <a:latin typeface="Bahnschrift SemiLight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DECREMENT </a:t>
            </a:r>
            <a:r>
              <a:rPr lang="en-US" dirty="0">
                <a:latin typeface="Bahnschrift SemiLight" panose="020B0502040204020203" pitchFamily="34" charset="0"/>
              </a:rPr>
              <a:t>A by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	</a:t>
            </a:r>
            <a:r>
              <a:rPr lang="en-US" dirty="0">
                <a:latin typeface="Bahnschrift SemiLight" panose="020B0502040204020203" pitchFamily="34" charset="0"/>
              </a:rPr>
              <a:t>X = X * A 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CONTINUE </a:t>
            </a:r>
            <a:r>
              <a:rPr lang="en-US" dirty="0">
                <a:latin typeface="Bahnschrift SemiLight" panose="020B0502040204020203" pitchFamily="34" charset="0"/>
              </a:rPr>
              <a:t>WHILE</a:t>
            </a:r>
            <a:endParaRPr lang="en-US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 </a:t>
            </a:r>
            <a:r>
              <a:rPr lang="en-US" dirty="0">
                <a:latin typeface="Bahnschrift SemiLight" panose="020B0502040204020203" pitchFamily="34" charset="0"/>
              </a:rPr>
              <a:t>X “IS FACTORIAL”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END</a:t>
            </a:r>
            <a:endParaRPr lang="pt-BR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1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ROOT OF A QUADRATIC EQUATION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AAD10A-CB53-4BDA-A1E4-326D4DE73406}"/>
              </a:ext>
            </a:extLst>
          </p:cNvPr>
          <p:cNvSpPr/>
          <p:nvPr/>
        </p:nvSpPr>
        <p:spPr>
          <a:xfrm>
            <a:off x="4785380" y="2192343"/>
            <a:ext cx="2621238" cy="5096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baseline="30000" dirty="0">
                <a:solidFill>
                  <a:schemeClr val="tx1"/>
                </a:solidFill>
              </a:rPr>
              <a:t>2 </a:t>
            </a:r>
            <a:r>
              <a:rPr lang="en-US" sz="2000" b="1" dirty="0">
                <a:solidFill>
                  <a:schemeClr val="tx1"/>
                </a:solidFill>
              </a:rPr>
              <a:t>– 4 ×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×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NG" sz="2000" b="1" dirty="0">
              <a:solidFill>
                <a:srgbClr val="FF0000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31B9C17-EDF2-4C4C-A7E7-7744E1C16853}"/>
              </a:ext>
            </a:extLst>
          </p:cNvPr>
          <p:cNvSpPr/>
          <p:nvPr/>
        </p:nvSpPr>
        <p:spPr>
          <a:xfrm>
            <a:off x="2728632" y="1200318"/>
            <a:ext cx="6734734" cy="607833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INPUT EQUATION CO-EFFICIENTS: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 &amp; 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  &amp; 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endParaRPr lang="en-NG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C7C67-C0CC-47EC-BB17-779D98B226CB}"/>
              </a:ext>
            </a:extLst>
          </p:cNvPr>
          <p:cNvCxnSpPr>
            <a:cxnSpLocks/>
          </p:cNvCxnSpPr>
          <p:nvPr/>
        </p:nvCxnSpPr>
        <p:spPr>
          <a:xfrm>
            <a:off x="6095999" y="822138"/>
            <a:ext cx="0" cy="370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41DAEC4-E7FF-492D-892C-F384BAE4758A}"/>
              </a:ext>
            </a:extLst>
          </p:cNvPr>
          <p:cNvSpPr/>
          <p:nvPr/>
        </p:nvSpPr>
        <p:spPr>
          <a:xfrm>
            <a:off x="5195999" y="102138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/>
              <p:nvPr/>
            </p:nvSpPr>
            <p:spPr>
              <a:xfrm>
                <a:off x="950581" y="3121253"/>
                <a:ext cx="10036625" cy="7482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X1=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 + </a:t>
                </a:r>
                <a14:m>
                  <m:oMath xmlns:m="http://schemas.openxmlformats.org/officeDocument/2006/math">
                    <m:r>
                      <a:rPr lang="en-N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X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÷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X2 =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 (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 </a:t>
                </a:r>
                <a14:m>
                  <m:oMath xmlns:m="http://schemas.openxmlformats.org/officeDocument/2006/math">
                    <m:r>
                      <a:rPr lang="en-N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X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÷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1" y="3121253"/>
                <a:ext cx="10036625" cy="748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CA100F-5FA0-42AD-B29D-DEFF4AEBF0AB}"/>
              </a:ext>
            </a:extLst>
          </p:cNvPr>
          <p:cNvCxnSpPr>
            <a:cxnSpLocks/>
          </p:cNvCxnSpPr>
          <p:nvPr/>
        </p:nvCxnSpPr>
        <p:spPr>
          <a:xfrm>
            <a:off x="6095999" y="2702027"/>
            <a:ext cx="0" cy="411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78DAF8-F18E-4BB5-A181-8C42E4DC3035}"/>
              </a:ext>
            </a:extLst>
          </p:cNvPr>
          <p:cNvCxnSpPr>
            <a:cxnSpLocks/>
          </p:cNvCxnSpPr>
          <p:nvPr/>
        </p:nvCxnSpPr>
        <p:spPr>
          <a:xfrm>
            <a:off x="6096020" y="5184255"/>
            <a:ext cx="0" cy="631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A88B8-52DB-4110-A105-419D366F9731}"/>
              </a:ext>
            </a:extLst>
          </p:cNvPr>
          <p:cNvCxnSpPr>
            <a:cxnSpLocks/>
          </p:cNvCxnSpPr>
          <p:nvPr/>
        </p:nvCxnSpPr>
        <p:spPr>
          <a:xfrm flipH="1">
            <a:off x="6095999" y="38694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8620E7C-ADEA-4458-9FAB-7C1D072864D2}"/>
              </a:ext>
            </a:extLst>
          </p:cNvPr>
          <p:cNvSpPr/>
          <p:nvPr/>
        </p:nvSpPr>
        <p:spPr>
          <a:xfrm>
            <a:off x="4423903" y="4613016"/>
            <a:ext cx="3363186" cy="589545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OUTPUT: </a:t>
            </a:r>
            <a:r>
              <a:rPr lang="en-US" sz="2400" b="1" dirty="0">
                <a:solidFill>
                  <a:srgbClr val="FF0000"/>
                </a:solidFill>
              </a:rPr>
              <a:t>X1</a:t>
            </a:r>
            <a:r>
              <a:rPr lang="en-US" sz="2400" b="1" dirty="0">
                <a:solidFill>
                  <a:schemeClr val="tx1"/>
                </a:solidFill>
              </a:rPr>
              <a:t> &amp; </a:t>
            </a:r>
            <a:r>
              <a:rPr lang="en-US" sz="2400" b="1" dirty="0">
                <a:solidFill>
                  <a:srgbClr val="FF0000"/>
                </a:solidFill>
              </a:rPr>
              <a:t>X2</a:t>
            </a:r>
            <a:endParaRPr lang="en-NG" sz="2400" b="1" dirty="0">
              <a:solidFill>
                <a:srgbClr val="FF0000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5205496" y="5815626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EBC836-177A-45FE-A461-33B8C539E206}"/>
              </a:ext>
            </a:extLst>
          </p:cNvPr>
          <p:cNvCxnSpPr>
            <a:cxnSpLocks/>
          </p:cNvCxnSpPr>
          <p:nvPr/>
        </p:nvCxnSpPr>
        <p:spPr>
          <a:xfrm>
            <a:off x="6095999" y="1829922"/>
            <a:ext cx="0" cy="370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 </a:t>
            </a:r>
            <a:r>
              <a:rPr lang="en-US">
                <a:latin typeface="Bahnschrift SemiLight" panose="020B0502040204020203" pitchFamily="34" charset="0"/>
              </a:rPr>
              <a:t>= 	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X1 = (-B + X) / 2*A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X2 = (-B – X) / 2*A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en-US" dirty="0">
                <a:latin typeface="Bahnschrift SemiLight" panose="020B0502040204020203" pitchFamily="34" charset="0"/>
              </a:rPr>
              <a:t> X1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en-US" dirty="0">
                <a:latin typeface="Bahnschrift SemiLight" panose="020B0502040204020203" pitchFamily="34" charset="0"/>
              </a:rPr>
              <a:t> X2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2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ROOT OF A </a:t>
            </a:r>
            <a:br>
              <a:rPr lang="en-US" sz="4800" dirty="0"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CUBIC EQUATION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AAD10A-CB53-4BDA-A1E4-326D4DE73406}"/>
              </a:ext>
            </a:extLst>
          </p:cNvPr>
          <p:cNvSpPr/>
          <p:nvPr/>
        </p:nvSpPr>
        <p:spPr>
          <a:xfrm>
            <a:off x="4558948" y="1046148"/>
            <a:ext cx="1537045" cy="9203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A1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B</a:t>
            </a:r>
            <a:r>
              <a:rPr lang="en-US" sz="2000" b="1" dirty="0">
                <a:solidFill>
                  <a:schemeClr val="tx1"/>
                </a:solidFill>
              </a:rPr>
              <a:t> ÷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A2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C </a:t>
            </a:r>
            <a:r>
              <a:rPr lang="en-US" sz="2000" b="1" dirty="0">
                <a:solidFill>
                  <a:schemeClr val="tx1"/>
                </a:solidFill>
              </a:rPr>
              <a:t>÷</a:t>
            </a:r>
            <a:r>
              <a:rPr lang="en-US" sz="2000" b="1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A3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D </a:t>
            </a:r>
            <a:r>
              <a:rPr lang="en-US" sz="2000" b="1" dirty="0">
                <a:solidFill>
                  <a:schemeClr val="tx1"/>
                </a:solidFill>
              </a:rPr>
              <a:t>÷</a:t>
            </a:r>
            <a:r>
              <a:rPr lang="en-US" sz="2000" b="1" dirty="0">
                <a:solidFill>
                  <a:srgbClr val="FF0000"/>
                </a:solidFill>
              </a:rPr>
              <a:t> A</a:t>
            </a:r>
            <a:endParaRPr lang="en-NG" sz="2000" b="1" dirty="0">
              <a:solidFill>
                <a:srgbClr val="FF0000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31B9C17-EDF2-4C4C-A7E7-7744E1C16853}"/>
              </a:ext>
            </a:extLst>
          </p:cNvPr>
          <p:cNvSpPr/>
          <p:nvPr/>
        </p:nvSpPr>
        <p:spPr>
          <a:xfrm>
            <a:off x="2302094" y="286305"/>
            <a:ext cx="6095997" cy="36176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EQUATION CO-EFFICIENTS: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 &amp;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C7C67-C0CC-47EC-BB17-779D98B226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5926" y="274188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>
            <a:off x="7262446" y="6389145"/>
            <a:ext cx="28616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41DAEC4-E7FF-492D-892C-F384BAE4758A}"/>
              </a:ext>
            </a:extLst>
          </p:cNvPr>
          <p:cNvSpPr/>
          <p:nvPr/>
        </p:nvSpPr>
        <p:spPr>
          <a:xfrm>
            <a:off x="132934" y="107190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/>
              <p:nvPr/>
            </p:nvSpPr>
            <p:spPr>
              <a:xfrm>
                <a:off x="2006011" y="2370926"/>
                <a:ext cx="6688160" cy="142142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Q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[ (3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2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] ÷ 9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[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9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A2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(27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] ÷ 54 </a:t>
                </a:r>
                <a:endParaRPr lang="en-NG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G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&amp;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G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NG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1" y="2370926"/>
                <a:ext cx="6688160" cy="1421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8620E7C-ADEA-4458-9FAB-7C1D072864D2}"/>
              </a:ext>
            </a:extLst>
          </p:cNvPr>
          <p:cNvSpPr/>
          <p:nvPr/>
        </p:nvSpPr>
        <p:spPr>
          <a:xfrm>
            <a:off x="3437731" y="6159794"/>
            <a:ext cx="3824715" cy="42967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OUTPUT: </a:t>
            </a:r>
            <a:r>
              <a:rPr lang="en-US" sz="2400" b="1" dirty="0">
                <a:solidFill>
                  <a:srgbClr val="FF0000"/>
                </a:solidFill>
              </a:rPr>
              <a:t>X1 </a:t>
            </a:r>
            <a:r>
              <a:rPr lang="en-US" sz="2400" b="1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rgbClr val="FF0000"/>
                </a:solidFill>
              </a:rPr>
              <a:t> X2 </a:t>
            </a:r>
            <a:r>
              <a:rPr lang="en-US" sz="2400" b="1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rgbClr val="FF0000"/>
                </a:solidFill>
              </a:rPr>
              <a:t> X3</a:t>
            </a:r>
            <a:endParaRPr lang="en-NG" sz="2400" b="1" dirty="0">
              <a:solidFill>
                <a:srgbClr val="FF0000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10124144" y="6014632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AE10B3-39C2-4F13-8260-C44923D50BF6}"/>
              </a:ext>
            </a:extLst>
          </p:cNvPr>
          <p:cNvCxnSpPr>
            <a:cxnSpLocks/>
          </p:cNvCxnSpPr>
          <p:nvPr/>
        </p:nvCxnSpPr>
        <p:spPr>
          <a:xfrm flipH="1">
            <a:off x="5350091" y="637810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B85CA-4958-413A-91E3-67C5C99A8BE5}"/>
              </a:ext>
            </a:extLst>
          </p:cNvPr>
          <p:cNvCxnSpPr>
            <a:cxnSpLocks/>
          </p:cNvCxnSpPr>
          <p:nvPr/>
        </p:nvCxnSpPr>
        <p:spPr>
          <a:xfrm flipH="1">
            <a:off x="5327469" y="1956224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1FDAE8-0D78-4D53-B7C8-715219BBC6C0}"/>
              </a:ext>
            </a:extLst>
          </p:cNvPr>
          <p:cNvCxnSpPr>
            <a:cxnSpLocks/>
          </p:cNvCxnSpPr>
          <p:nvPr/>
        </p:nvCxnSpPr>
        <p:spPr>
          <a:xfrm flipH="1">
            <a:off x="5350091" y="3821053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3376FF-7FAF-44D3-97FD-F9AD83348D0C}"/>
                  </a:ext>
                </a:extLst>
              </p:cNvPr>
              <p:cNvSpPr/>
              <p:nvPr/>
            </p:nvSpPr>
            <p:spPr>
              <a:xfrm>
                <a:off x="2006011" y="4241964"/>
                <a:ext cx="6688157" cy="145412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X1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 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X2 =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X3 =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NG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3376FF-7FAF-44D3-97FD-F9AD83348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1" y="4241964"/>
                <a:ext cx="6688157" cy="1454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8A47B3-7622-414E-A85A-DD75BDB44486}"/>
              </a:ext>
            </a:extLst>
          </p:cNvPr>
          <p:cNvCxnSpPr>
            <a:cxnSpLocks/>
          </p:cNvCxnSpPr>
          <p:nvPr/>
        </p:nvCxnSpPr>
        <p:spPr>
          <a:xfrm flipH="1">
            <a:off x="5350089" y="5745301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A1 =  B/A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A2 = C/A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A3 = D/A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pt-BR" dirty="0">
                <a:latin typeface="Bahnschrift SemiLight" panose="020B0502040204020203" pitchFamily="34" charset="0"/>
              </a:rPr>
              <a:t>Q = ((3*A2)-(A1**2))/9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R =</a:t>
            </a:r>
            <a:r>
              <a:rPr lang="pt-BR" dirty="0">
                <a:latin typeface="Bahnschrift SemiLight" panose="020B0502040204020203" pitchFamily="34" charset="0"/>
              </a:rPr>
              <a:t>((9*A1*A2)-(27*A3)-(2*(A1**3)))/54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S </a:t>
            </a:r>
            <a:r>
              <a:rPr lang="pt-BR" dirty="0">
                <a:latin typeface="Bahnschrift SemiLight" panose="020B0502040204020203" pitchFamily="34" charset="0"/>
              </a:rPr>
              <a:t>= CBRT(R + CBRT((Q**3)+(R**2)))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pt-BR" dirty="0">
                <a:latin typeface="Bahnschrift SemiLight" panose="020B0502040204020203" pitchFamily="34" charset="0"/>
              </a:rPr>
              <a:t>T = CBRT(R - CBRT((Q**3)+(R**2)))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X1 = S + T – (A1/3)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X2 = (((S + T)/2) – (A1/3)) + i*(3**(1/3))*(S-T)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X3 = (((S + T)/2) – (A1/3)) - i*(3**(1/3))*(S-T)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pt-BR" dirty="0">
                <a:latin typeface="Bahnschrift SemiLight" panose="020B0502040204020203" pitchFamily="34" charset="0"/>
              </a:rPr>
              <a:t> “THE ROOTS OF THE EQUATION ARE,” X1, X2, X3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3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LARGEST OF THREE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rot="5400000">
            <a:off x="7417735" y="-481727"/>
            <a:ext cx="0" cy="226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A15B31-AAFA-4158-B6C7-C613461E1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780" y="1027826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10260982" y="3501020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1745122" y="1243385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7CBBF-6792-49BB-9DDB-0EF65B321455}"/>
              </a:ext>
            </a:extLst>
          </p:cNvPr>
          <p:cNvCxnSpPr>
            <a:cxnSpLocks/>
          </p:cNvCxnSpPr>
          <p:nvPr/>
        </p:nvCxnSpPr>
        <p:spPr>
          <a:xfrm>
            <a:off x="11160982" y="1961484"/>
            <a:ext cx="0" cy="1517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CCC787D6-E433-41A6-85A4-2ED9B5CD30F4}"/>
              </a:ext>
            </a:extLst>
          </p:cNvPr>
          <p:cNvSpPr/>
          <p:nvPr/>
        </p:nvSpPr>
        <p:spPr>
          <a:xfrm>
            <a:off x="6566554" y="1621825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OUTPUT: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IS THE LARGEST NUMBER</a:t>
            </a:r>
            <a:endParaRPr lang="en-NG" sz="2000" b="1" dirty="0">
              <a:solidFill>
                <a:schemeClr val="tx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221604" y="479307"/>
            <a:ext cx="6095997" cy="36176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THREE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</p:cNvCxnSpPr>
          <p:nvPr/>
        </p:nvCxnSpPr>
        <p:spPr>
          <a:xfrm flipH="1">
            <a:off x="3307179" y="2720268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8591358" y="292273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3286532" y="841073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E439FAC0-0F51-4ADA-B8C7-0671F75D3025}"/>
              </a:ext>
            </a:extLst>
          </p:cNvPr>
          <p:cNvSpPr/>
          <p:nvPr/>
        </p:nvSpPr>
        <p:spPr>
          <a:xfrm>
            <a:off x="1782703" y="3122580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9361" y="2907021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EA1376AD-5C52-4DF7-8585-E10C37AD9450}"/>
              </a:ext>
            </a:extLst>
          </p:cNvPr>
          <p:cNvSpPr/>
          <p:nvPr/>
        </p:nvSpPr>
        <p:spPr>
          <a:xfrm>
            <a:off x="1782703" y="4965522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46D2-2420-4C6C-A07D-00374C08AD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9361" y="4737269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3324113" y="4579520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3453867" y="274151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3453867" y="4599463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5AA0EB-024E-43C8-A027-7E6CA21AB27E}"/>
              </a:ext>
            </a:extLst>
          </p:cNvPr>
          <p:cNvSpPr txBox="1"/>
          <p:nvPr/>
        </p:nvSpPr>
        <p:spPr>
          <a:xfrm>
            <a:off x="5394933" y="16031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9857D6-8B55-464A-B182-087340BD1535}"/>
              </a:ext>
            </a:extLst>
          </p:cNvPr>
          <p:cNvSpPr txBox="1"/>
          <p:nvPr/>
        </p:nvSpPr>
        <p:spPr>
          <a:xfrm>
            <a:off x="5394933" y="355324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C87EB3-E23E-42AC-B9C5-AFB503E789D7}"/>
              </a:ext>
            </a:extLst>
          </p:cNvPr>
          <p:cNvSpPr txBox="1"/>
          <p:nvPr/>
        </p:nvSpPr>
        <p:spPr>
          <a:xfrm>
            <a:off x="5394933" y="52785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743C728-57DF-4456-A0CB-7E92CED9544F}"/>
              </a:ext>
            </a:extLst>
          </p:cNvPr>
          <p:cNvSpPr/>
          <p:nvPr/>
        </p:nvSpPr>
        <p:spPr>
          <a:xfrm>
            <a:off x="6613798" y="3501020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OUTPUT: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 IS THE LARGEST NUMBER</a:t>
            </a:r>
            <a:endParaRPr lang="en-NG" sz="2000" b="1" dirty="0">
              <a:solidFill>
                <a:schemeClr val="tx1"/>
              </a:solidFill>
            </a:endParaRPr>
          </a:p>
          <a:p>
            <a:pPr algn="ctr"/>
            <a:endParaRPr lang="en-NG" sz="2400" b="1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D4D375E6-56D3-48FA-A83B-FBC5A1CBAA97}"/>
              </a:ext>
            </a:extLst>
          </p:cNvPr>
          <p:cNvSpPr/>
          <p:nvPr/>
        </p:nvSpPr>
        <p:spPr>
          <a:xfrm>
            <a:off x="6613798" y="5343963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OUTPUT: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IS THE LARGEST NUMBER</a:t>
            </a:r>
            <a:endParaRPr lang="en-NG" b="1" dirty="0">
              <a:solidFill>
                <a:schemeClr val="tx1"/>
              </a:solidFill>
            </a:endParaRPr>
          </a:p>
          <a:p>
            <a:pPr algn="ctr"/>
            <a:endParaRPr lang="en-NG" sz="2000" b="1" dirty="0">
              <a:solidFill>
                <a:schemeClr val="tx1"/>
              </a:solidFill>
            </a:endParaRPr>
          </a:p>
          <a:p>
            <a:pPr algn="ctr"/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B39E3E-A34A-4626-AACA-3BBF30DBE8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51358" y="3501020"/>
            <a:ext cx="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1DD6B6-A75D-4D9B-AF99-2F2C9EBA4776}"/>
              </a:ext>
            </a:extLst>
          </p:cNvPr>
          <p:cNvCxnSpPr>
            <a:cxnSpLocks/>
          </p:cNvCxnSpPr>
          <p:nvPr/>
        </p:nvCxnSpPr>
        <p:spPr>
          <a:xfrm flipV="1">
            <a:off x="11160982" y="4206738"/>
            <a:ext cx="0" cy="1517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E4C57-41E0-471A-A592-443F847CFD59}"/>
              </a:ext>
            </a:extLst>
          </p:cNvPr>
          <p:cNvCxnSpPr>
            <a:stCxn id="20" idx="2"/>
          </p:cNvCxnSpPr>
          <p:nvPr/>
        </p:nvCxnSpPr>
        <p:spPr>
          <a:xfrm>
            <a:off x="9401358" y="1981825"/>
            <a:ext cx="176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B36E98-B066-4AA3-A318-8839D4897D2A}"/>
              </a:ext>
            </a:extLst>
          </p:cNvPr>
          <p:cNvCxnSpPr/>
          <p:nvPr/>
        </p:nvCxnSpPr>
        <p:spPr>
          <a:xfrm>
            <a:off x="9440559" y="5721522"/>
            <a:ext cx="172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7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855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Cambria Math</vt:lpstr>
      <vt:lpstr>Office Theme</vt:lpstr>
      <vt:lpstr>CSC102  FLOWCHART AND ALGORITHM ASSIGNMENT</vt:lpstr>
      <vt:lpstr>EXERCISE 1  FIND THE ROOT OF A QUADRATIC EQUATION</vt:lpstr>
      <vt:lpstr>PowerPoint Presentation</vt:lpstr>
      <vt:lpstr>PSEUDOCODE</vt:lpstr>
      <vt:lpstr>EXERCISE 2  FIND THE ROOT OF A  CUBIC EQUATION</vt:lpstr>
      <vt:lpstr>PowerPoint Presentation</vt:lpstr>
      <vt:lpstr>PSEUDOCODE</vt:lpstr>
      <vt:lpstr>EXERCISE 3  FIND THE LARGEST OF THREE NUMBERS</vt:lpstr>
      <vt:lpstr>PowerPoint Presentation</vt:lpstr>
      <vt:lpstr>PSEUDOCODE</vt:lpstr>
      <vt:lpstr>EXERCISE 4A  FIND THE LCM OF TWO NUMBERS</vt:lpstr>
      <vt:lpstr>PowerPoint Presentation</vt:lpstr>
      <vt:lpstr>PSEUDOCODE</vt:lpstr>
      <vt:lpstr>EXERCISE 4B  FIND THE GCF OF TWO NUMBERS</vt:lpstr>
      <vt:lpstr>PowerPoint Presentation</vt:lpstr>
      <vt:lpstr>PSEUDOCODE</vt:lpstr>
      <vt:lpstr>EXERCISE 5  FIND THE FACTORIAL OF A NUMBER</vt:lpstr>
      <vt:lpstr>PowerPoint Presentation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 ali-concern</dc:creator>
  <cp:lastModifiedBy>abba ali-concern</cp:lastModifiedBy>
  <cp:revision>10</cp:revision>
  <dcterms:created xsi:type="dcterms:W3CDTF">2021-04-21T14:09:20Z</dcterms:created>
  <dcterms:modified xsi:type="dcterms:W3CDTF">2021-04-29T20:45:58Z</dcterms:modified>
</cp:coreProperties>
</file>