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926c9a0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926c9a0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1926c9a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1926c9a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1926c9a0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1926c9a0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3b93fe2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3b93fe2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3b93fe23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3b93fe2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0f926e2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0f926e2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1926c9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1926c9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3b93fe2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3b93fe2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82500"/>
            <a:ext cx="883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Bike Share Operations Through Data Analytics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89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Daily Rental Demand Using Weather, Seasonal, and Temporal Patterns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483">
                <a:solidFill>
                  <a:schemeClr val="dk1"/>
                </a:solidFill>
              </a:rPr>
              <a:t>Objective</a:t>
            </a:r>
            <a:endParaRPr b="1" sz="1483">
              <a:solidFill>
                <a:schemeClr val="dk1"/>
              </a:solidFill>
            </a:endParaRPr>
          </a:p>
          <a:p>
            <a:pPr indent="-304101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89"/>
              <a:buChar char="●"/>
            </a:pPr>
            <a:r>
              <a:rPr lang="en" sz="1189">
                <a:solidFill>
                  <a:schemeClr val="dk1"/>
                </a:solidFill>
              </a:rPr>
              <a:t>Analyze bike rental demand patterns using historical and weather data to identify key drivers of usage fluctuations.</a:t>
            </a:r>
            <a:endParaRPr sz="118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483">
                <a:solidFill>
                  <a:schemeClr val="dk1"/>
                </a:solidFill>
              </a:rPr>
              <a:t>Purpose</a:t>
            </a:r>
            <a:endParaRPr b="1" sz="1483">
              <a:solidFill>
                <a:schemeClr val="dk1"/>
              </a:solidFill>
            </a:endParaRPr>
          </a:p>
          <a:p>
            <a:pPr indent="-304101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89"/>
              <a:buChar char="●"/>
            </a:pPr>
            <a:r>
              <a:rPr lang="en" sz="1189">
                <a:solidFill>
                  <a:schemeClr val="dk1"/>
                </a:solidFill>
              </a:rPr>
              <a:t>Help bike-sharing stakeholders optimize operations by understanding how seasonal and weather conditions impact daily demand.</a:t>
            </a:r>
            <a:endParaRPr b="1" sz="1483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483">
                <a:solidFill>
                  <a:schemeClr val="dk1"/>
                </a:solidFill>
              </a:rPr>
              <a:t>Business Applications</a:t>
            </a:r>
            <a:endParaRPr b="1" sz="1483">
              <a:solidFill>
                <a:schemeClr val="dk1"/>
              </a:solidFill>
            </a:endParaRPr>
          </a:p>
          <a:p>
            <a:pPr indent="-304101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89"/>
              <a:buChar char="●"/>
            </a:pPr>
            <a:r>
              <a:rPr lang="en" sz="1189">
                <a:solidFill>
                  <a:schemeClr val="dk1"/>
                </a:solidFill>
              </a:rPr>
              <a:t>Inventory &amp; bike rebalancing strategies</a:t>
            </a:r>
            <a:endParaRPr sz="1189">
              <a:solidFill>
                <a:schemeClr val="dk1"/>
              </a:solidFill>
            </a:endParaRPr>
          </a:p>
          <a:p>
            <a:pPr indent="-30410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Char char="●"/>
            </a:pPr>
            <a:r>
              <a:rPr lang="en" sz="1189">
                <a:solidFill>
                  <a:schemeClr val="dk1"/>
                </a:solidFill>
              </a:rPr>
              <a:t>Staffing &amp; maintenance planning optimization</a:t>
            </a:r>
            <a:endParaRPr sz="1189">
              <a:solidFill>
                <a:schemeClr val="dk1"/>
              </a:solidFill>
            </a:endParaRPr>
          </a:p>
          <a:p>
            <a:pPr indent="-304101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9"/>
              <a:buChar char="●"/>
            </a:pPr>
            <a:r>
              <a:rPr lang="en" sz="1189">
                <a:solidFill>
                  <a:schemeClr val="dk1"/>
                </a:solidFill>
              </a:rPr>
              <a:t>Weather-driven promotional campaign timing</a:t>
            </a:r>
            <a:endParaRPr sz="118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455">
                <a:solidFill>
                  <a:schemeClr val="dk1"/>
                </a:solidFill>
              </a:rPr>
              <a:t>Key Questions</a:t>
            </a:r>
            <a:endParaRPr b="1" sz="1455">
              <a:solidFill>
                <a:schemeClr val="dk1"/>
              </a:solidFill>
            </a:endParaRPr>
          </a:p>
          <a:p>
            <a:pPr indent="-3022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60"/>
              <a:buChar char="●"/>
            </a:pPr>
            <a:r>
              <a:rPr lang="en" sz="1160">
                <a:solidFill>
                  <a:schemeClr val="dk1"/>
                </a:solidFill>
              </a:rPr>
              <a:t>What weather conditions drive peak vs. low demand?</a:t>
            </a:r>
            <a:endParaRPr sz="1160">
              <a:solidFill>
                <a:schemeClr val="dk1"/>
              </a:solidFill>
            </a:endParaRPr>
          </a:p>
          <a:p>
            <a:pPr indent="-302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Char char="●"/>
            </a:pPr>
            <a:r>
              <a:rPr lang="en" sz="1160">
                <a:solidFill>
                  <a:schemeClr val="dk1"/>
                </a:solidFill>
              </a:rPr>
              <a:t>How much does demand vary under different conditions?</a:t>
            </a:r>
            <a:endParaRPr sz="1160">
              <a:solidFill>
                <a:schemeClr val="dk1"/>
              </a:solidFill>
            </a:endParaRPr>
          </a:p>
          <a:p>
            <a:pPr indent="-30228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0"/>
              <a:buChar char="●"/>
            </a:pPr>
            <a:r>
              <a:rPr lang="en" sz="1160">
                <a:solidFill>
                  <a:schemeClr val="dk1"/>
                </a:solidFill>
              </a:rPr>
              <a:t>Which factors offer the greatest optimization opportunities?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490">
                <a:solidFill>
                  <a:schemeClr val="dk1"/>
                </a:solidFill>
              </a:rPr>
              <a:t>Source</a:t>
            </a:r>
            <a:endParaRPr b="1" sz="149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lang="en" sz="1070">
                <a:solidFill>
                  <a:schemeClr val="dk1"/>
                </a:solidFill>
              </a:rPr>
              <a:t>UCI Bike Sharing Dataset  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lang="en" sz="1070">
                <a:solidFill>
                  <a:schemeClr val="dk1"/>
                </a:solidFill>
              </a:rPr>
              <a:t>2 years of operations: January 2011 – December 2012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lang="en" sz="1070">
                <a:solidFill>
                  <a:schemeClr val="dk1"/>
                </a:solidFill>
              </a:rPr>
              <a:t>731 daily observations capturing seasonal and weather variations</a:t>
            </a:r>
            <a:endParaRPr sz="10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490">
                <a:solidFill>
                  <a:schemeClr val="dk1"/>
                </a:solidFill>
              </a:rPr>
              <a:t>Size &amp; Structure</a:t>
            </a:r>
            <a:endParaRPr b="1" sz="149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lang="en" sz="1070">
                <a:solidFill>
                  <a:schemeClr val="dk1"/>
                </a:solidFill>
              </a:rPr>
              <a:t>Size: 731 rows (days) × 16 columns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lang="en" sz="1070">
                <a:solidFill>
                  <a:schemeClr val="dk1"/>
                </a:solidFill>
              </a:rPr>
              <a:t>Target Variable: cnt (total daily bike rentals)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lang="en" sz="1070">
                <a:solidFill>
                  <a:schemeClr val="dk1"/>
                </a:solidFill>
              </a:rPr>
              <a:t>Feature Categories: Weather conditions, temporal factors, and calendar events</a:t>
            </a:r>
            <a:r>
              <a:rPr b="1" lang="en" sz="1070">
                <a:solidFill>
                  <a:schemeClr val="dk1"/>
                </a:solidFill>
              </a:rPr>
              <a:t>  </a:t>
            </a:r>
            <a:endParaRPr sz="10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490">
                <a:solidFill>
                  <a:schemeClr val="dk1"/>
                </a:solidFill>
              </a:rPr>
              <a:t>Key Features</a:t>
            </a:r>
            <a:endParaRPr b="1" sz="149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Weather</a:t>
            </a:r>
            <a:r>
              <a:rPr lang="en" sz="1070">
                <a:solidFill>
                  <a:schemeClr val="dk1"/>
                </a:solidFill>
              </a:rPr>
              <a:t>: Total number of bike rentals per day (target variable)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Temporal</a:t>
            </a:r>
            <a:r>
              <a:rPr lang="en" sz="1070">
                <a:solidFill>
                  <a:schemeClr val="dk1"/>
                </a:solidFill>
              </a:rPr>
              <a:t>:  Normalized and perceived temperature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Derived</a:t>
            </a:r>
            <a:r>
              <a:rPr lang="en" sz="1070">
                <a:solidFill>
                  <a:schemeClr val="dk1"/>
                </a:solidFill>
              </a:rPr>
              <a:t>:  Calendar and event context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Target</a:t>
            </a:r>
            <a:r>
              <a:rPr lang="en" sz="1070">
                <a:solidFill>
                  <a:schemeClr val="dk1"/>
                </a:solidFill>
              </a:rPr>
              <a:t>: Humidity and wind speed levels</a:t>
            </a:r>
            <a:endParaRPr sz="10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Preparation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90">
                <a:solidFill>
                  <a:schemeClr val="dk1"/>
                </a:solidFill>
              </a:rPr>
              <a:t>Data Quality Assessment: </a:t>
            </a:r>
            <a:r>
              <a:rPr lang="en" sz="1399">
                <a:solidFill>
                  <a:schemeClr val="dk1"/>
                </a:solidFill>
              </a:rPr>
              <a:t>Missing values identified in 4 key variables: temp (7), hum (8), windspeed (11), cnt (2)</a:t>
            </a:r>
            <a:endParaRPr sz="1583">
              <a:solidFill>
                <a:schemeClr val="dk1"/>
              </a:solidFill>
            </a:endParaRPr>
          </a:p>
          <a:p>
            <a:pPr indent="-285310" lvl="0" marL="45720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83043"/>
              <a:buChar char="●"/>
            </a:pPr>
            <a:r>
              <a:rPr lang="en" sz="1387">
                <a:solidFill>
                  <a:schemeClr val="dk1"/>
                </a:solidFill>
              </a:rPr>
              <a:t>3 duplicate rows removed for data consistency</a:t>
            </a:r>
            <a:endParaRPr sz="1572">
              <a:solidFill>
                <a:schemeClr val="dk1"/>
              </a:solidFill>
            </a:endParaRPr>
          </a:p>
          <a:p>
            <a:pPr indent="-285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043"/>
              <a:buChar char="●"/>
            </a:pPr>
            <a:r>
              <a:rPr lang="en" sz="1387">
                <a:solidFill>
                  <a:schemeClr val="dk1"/>
                </a:solidFill>
              </a:rPr>
              <a:t>Overall completeness: 98.5% across all critical features</a:t>
            </a:r>
            <a:endParaRPr sz="15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90">
                <a:solidFill>
                  <a:schemeClr val="dk1"/>
                </a:solidFill>
              </a:rPr>
              <a:t>Data Cleaning Steps</a:t>
            </a:r>
            <a:r>
              <a:rPr b="1" lang="en" sz="1690">
                <a:solidFill>
                  <a:schemeClr val="dk1"/>
                </a:solidFill>
              </a:rPr>
              <a:t>:</a:t>
            </a:r>
            <a:endParaRPr sz="1690">
              <a:solidFill>
                <a:schemeClr val="dk1"/>
              </a:solidFill>
            </a:endParaRPr>
          </a:p>
          <a:p>
            <a:pPr indent="-291099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521"/>
              <a:buChar char="●"/>
            </a:pPr>
            <a:r>
              <a:rPr b="1" lang="en" sz="1387">
                <a:solidFill>
                  <a:schemeClr val="dk1"/>
                </a:solidFill>
              </a:rPr>
              <a:t>Missing Value Treatment:</a:t>
            </a:r>
            <a:r>
              <a:rPr lang="en" sz="1317">
                <a:solidFill>
                  <a:schemeClr val="dk1"/>
                </a:solidFill>
              </a:rPr>
              <a:t> </a:t>
            </a:r>
            <a:r>
              <a:rPr lang="en" sz="1387">
                <a:solidFill>
                  <a:schemeClr val="dk1"/>
                </a:solidFill>
              </a:rPr>
              <a:t>Applied median imputation to preserve distribution shape and avoid bias from weather extremes</a:t>
            </a:r>
            <a:endParaRPr sz="1387">
              <a:solidFill>
                <a:schemeClr val="dk1"/>
              </a:solidFill>
            </a:endParaRPr>
          </a:p>
          <a:p>
            <a:pPr indent="-29109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521"/>
              <a:buChar char="●"/>
            </a:pPr>
            <a:r>
              <a:rPr b="1" lang="en" sz="1387">
                <a:solidFill>
                  <a:schemeClr val="dk1"/>
                </a:solidFill>
              </a:rPr>
              <a:t>Data Type Validation</a:t>
            </a:r>
            <a:r>
              <a:rPr lang="en" sz="1317">
                <a:solidFill>
                  <a:schemeClr val="dk1"/>
                </a:solidFill>
              </a:rPr>
              <a:t>: </a:t>
            </a:r>
            <a:r>
              <a:rPr lang="en" sz="1387">
                <a:solidFill>
                  <a:schemeClr val="dk1"/>
                </a:solidFill>
              </a:rPr>
              <a:t>Corrected mixed data types in numeric columns (removed text entries like temperature descriptions)</a:t>
            </a:r>
            <a:endParaRPr sz="1387">
              <a:solidFill>
                <a:schemeClr val="dk1"/>
              </a:solidFill>
            </a:endParaRPr>
          </a:p>
          <a:p>
            <a:pPr indent="-29688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87">
                <a:solidFill>
                  <a:schemeClr val="dk1"/>
                </a:solidFill>
              </a:rPr>
              <a:t>Outlier Management:</a:t>
            </a:r>
            <a:r>
              <a:rPr lang="en" sz="1387">
                <a:solidFill>
                  <a:schemeClr val="dk1"/>
                </a:solidFill>
              </a:rPr>
              <a:t>  Applied domain-based clipping to keep weather variables within realistic normalized ranges (0-1)</a:t>
            </a:r>
            <a:endParaRPr sz="1387">
              <a:solidFill>
                <a:schemeClr val="dk1"/>
              </a:solidFill>
            </a:endParaRPr>
          </a:p>
          <a:p>
            <a:pPr indent="-29688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87">
                <a:solidFill>
                  <a:schemeClr val="dk1"/>
                </a:solidFill>
              </a:rPr>
              <a:t>Duplicate Removal: </a:t>
            </a:r>
            <a:r>
              <a:rPr lang="en" sz="1387">
                <a:solidFill>
                  <a:schemeClr val="dk1"/>
                </a:solidFill>
              </a:rPr>
              <a:t>Eliminated 3 exact duplicate records to prevent model bias</a:t>
            </a:r>
            <a:endParaRPr sz="1317"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40">
                <a:solidFill>
                  <a:schemeClr val="dk1"/>
                </a:solidFill>
              </a:rPr>
              <a:t>Feature Engineering:</a:t>
            </a:r>
            <a:endParaRPr b="1" sz="2029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b="1" lang="en" sz="1170">
                <a:solidFill>
                  <a:schemeClr val="dk1"/>
                </a:solidFill>
              </a:rPr>
              <a:t>Is_weekend:</a:t>
            </a:r>
            <a:r>
              <a:rPr lang="en" sz="1170">
                <a:solidFill>
                  <a:schemeClr val="dk1"/>
                </a:solidFill>
              </a:rPr>
              <a:t> </a:t>
            </a:r>
            <a:r>
              <a:rPr lang="en" sz="1070">
                <a:solidFill>
                  <a:schemeClr val="dk1"/>
                </a:solidFill>
              </a:rPr>
              <a:t>Binary flag combining Saturday/Sunday for leisure pattern analysis</a:t>
            </a:r>
            <a:endParaRPr sz="10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b="1" lang="en" sz="1170">
                <a:solidFill>
                  <a:schemeClr val="dk1"/>
                </a:solidFill>
              </a:rPr>
              <a:t>temp_hum_interaction: </a:t>
            </a:r>
            <a:r>
              <a:rPr lang="en" sz="1070">
                <a:solidFill>
                  <a:schemeClr val="dk1"/>
                </a:solidFill>
              </a:rPr>
              <a:t>Product term to capture combined comfort effects</a:t>
            </a:r>
            <a:endParaRPr sz="107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b="1" lang="en" sz="1170">
                <a:solidFill>
                  <a:schemeClr val="dk1"/>
                </a:solidFill>
              </a:rPr>
              <a:t>Seasonal validation</a:t>
            </a:r>
            <a:r>
              <a:rPr b="1" lang="en" sz="1000">
                <a:solidFill>
                  <a:schemeClr val="dk1"/>
                </a:solidFill>
              </a:rPr>
              <a:t>: </a:t>
            </a:r>
            <a:r>
              <a:rPr lang="en" sz="1070">
                <a:solidFill>
                  <a:schemeClr val="dk1"/>
                </a:solidFill>
              </a:rPr>
              <a:t>Verified season coding aligns with actual months</a:t>
            </a:r>
            <a:endParaRPr sz="10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Validation: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70">
                <a:solidFill>
                  <a:schemeClr val="dk1"/>
                </a:solidFill>
              </a:rPr>
              <a:t>Final dataset:</a:t>
            </a:r>
            <a:r>
              <a:rPr lang="en" sz="1170">
                <a:solidFill>
                  <a:schemeClr val="dk1"/>
                </a:solidFill>
              </a:rPr>
              <a:t> </a:t>
            </a:r>
            <a:r>
              <a:rPr lang="en" sz="1070">
                <a:solidFill>
                  <a:schemeClr val="dk1"/>
                </a:solidFill>
              </a:rPr>
              <a:t>728 clean daily records with consistent formatting. All weather variables confirmed within expected normalized ranges.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239800" cy="3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200" y="1152463"/>
            <a:ext cx="4239800" cy="317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675" y="1236975"/>
            <a:ext cx="4677325" cy="279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0400"/>
            <a:ext cx="4054053" cy="279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Findings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90">
                <a:solidFill>
                  <a:schemeClr val="dk1"/>
                </a:solidFill>
              </a:rPr>
              <a:t>Temperature-Demand Relationship</a:t>
            </a:r>
            <a:endParaRPr b="1" sz="149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Optimal Range (0.5-0.7 normalized temp)</a:t>
            </a:r>
            <a:r>
              <a:rPr lang="en" sz="1070">
                <a:solidFill>
                  <a:schemeClr val="dk1"/>
                </a:solidFill>
              </a:rPr>
              <a:t>: </a:t>
            </a:r>
            <a:r>
              <a:rPr lang="en" sz="1070">
                <a:solidFill>
                  <a:schemeClr val="dk1"/>
                </a:solidFill>
              </a:rPr>
              <a:t>Average 4,500+ daily rentals with lowest variance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Heat Suppression (&gt;0.8 temp)</a:t>
            </a:r>
            <a:r>
              <a:rPr lang="en" sz="1070">
                <a:solidFill>
                  <a:schemeClr val="dk1"/>
                </a:solidFill>
              </a:rPr>
              <a:t>: </a:t>
            </a:r>
            <a:r>
              <a:rPr lang="en" sz="1070">
                <a:solidFill>
                  <a:schemeClr val="dk1"/>
                </a:solidFill>
              </a:rPr>
              <a:t> 35% average demand reduction vs. optimal conditions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Cold Impact (&lt;0.3 temp)</a:t>
            </a:r>
            <a:r>
              <a:rPr lang="en" sz="1070">
                <a:solidFill>
                  <a:schemeClr val="dk1"/>
                </a:solidFill>
              </a:rPr>
              <a:t>: </a:t>
            </a:r>
            <a:r>
              <a:rPr lang="en" sz="1070">
                <a:solidFill>
                  <a:schemeClr val="dk1"/>
                </a:solidFill>
              </a:rPr>
              <a:t>45% average demand reduction, most pronounced effect</a:t>
            </a:r>
            <a:endParaRPr sz="10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90">
                <a:solidFill>
                  <a:schemeClr val="dk1"/>
                </a:solidFill>
              </a:rPr>
              <a:t>Weather Interaction Effects</a:t>
            </a:r>
            <a:endParaRPr b="1" sz="149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Humidity Impact:</a:t>
            </a:r>
            <a:r>
              <a:rPr lang="en" sz="1070">
                <a:solidFill>
                  <a:schemeClr val="dk1"/>
                </a:solidFill>
              </a:rPr>
              <a:t> Moderate negative correlation (r = -0.10) with demand across all conditions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Wind Sensitivity: </a:t>
            </a:r>
            <a:r>
              <a:rPr lang="en" sz="1070">
                <a:solidFill>
                  <a:schemeClr val="dk1"/>
                </a:solidFill>
              </a:rPr>
              <a:t> </a:t>
            </a:r>
            <a:r>
              <a:rPr lang="en" sz="1070">
                <a:solidFill>
                  <a:schemeClr val="dk1"/>
                </a:solidFill>
              </a:rPr>
              <a:t>Wind shows stronger negative impact (r = -0.23) than humidity on daily rentals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Combined Weather Stress: </a:t>
            </a:r>
            <a:r>
              <a:rPr lang="en" sz="1070">
                <a:solidFill>
                  <a:schemeClr val="dk1"/>
                </a:solidFill>
              </a:rPr>
              <a:t>Multiple adverse conditions (heat + humidity + wind) create compounding 50%+ demand drops</a:t>
            </a:r>
            <a:endParaRPr sz="1070"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90">
                <a:solidFill>
                  <a:schemeClr val="dk1"/>
                </a:solidFill>
              </a:rPr>
              <a:t>Demand Variability Insights</a:t>
            </a:r>
            <a:endParaRPr b="1" sz="149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Moderate Weather Zone (0.4-0.6 temp): </a:t>
            </a:r>
            <a:r>
              <a:rPr lang="en" sz="1070">
                <a:solidFill>
                  <a:schemeClr val="dk1"/>
                </a:solidFill>
              </a:rPr>
              <a:t>Highest demand variance (coefficient of variation: 0.42)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Weekend vs. Weekday</a:t>
            </a:r>
            <a:r>
              <a:rPr lang="en" sz="1070">
                <a:solidFill>
                  <a:schemeClr val="dk1"/>
                </a:solidFill>
              </a:rPr>
              <a:t>: 25% higher average demand on weekends in optimal weather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b="1" lang="en" sz="1070">
                <a:solidFill>
                  <a:schemeClr val="dk1"/>
                </a:solidFill>
              </a:rPr>
              <a:t>Seasonal Amplification: </a:t>
            </a:r>
            <a:r>
              <a:rPr lang="en" sz="1070">
                <a:solidFill>
                  <a:schemeClr val="dk1"/>
                </a:solidFill>
              </a:rPr>
              <a:t>Spring/summer show 2x greater weather sensitivity than fall/winter</a:t>
            </a:r>
            <a:endParaRPr sz="10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90">
                <a:solidFill>
                  <a:schemeClr val="dk1"/>
                </a:solidFill>
              </a:rPr>
              <a:t>Key Statistical Findings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lang="en" sz="1070">
                <a:solidFill>
                  <a:schemeClr val="dk1"/>
                </a:solidFill>
              </a:rPr>
              <a:t>Temperature correlation with demand: r = 0.63 (strongest predictor)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lang="en" sz="1070">
                <a:solidFill>
                  <a:schemeClr val="dk1"/>
                </a:solidFill>
              </a:rPr>
              <a:t>Weather situation negative correlation: r = -0.30 (adverse conditions impact)</a:t>
            </a:r>
            <a:endParaRPr sz="1070">
              <a:solidFill>
                <a:schemeClr val="dk1"/>
              </a:solidFill>
            </a:endParaRPr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Char char="●"/>
            </a:pPr>
            <a:r>
              <a:rPr lang="en" sz="1070">
                <a:solidFill>
                  <a:schemeClr val="dk1"/>
                </a:solidFill>
              </a:rPr>
              <a:t>Season correlation: r = 0.41 (confirms seasonal temperature effects)</a:t>
            </a:r>
            <a:endParaRPr sz="10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Business 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24">
                <a:solidFill>
                  <a:schemeClr val="dk1"/>
                </a:solidFill>
              </a:rPr>
              <a:t>High Demand Days (0.5-0.7 temp, low humidity)</a:t>
            </a:r>
            <a:endParaRPr b="1"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1124">
                <a:solidFill>
                  <a:schemeClr val="dk1"/>
                </a:solidFill>
              </a:rPr>
              <a:t>Fleet Management:</a:t>
            </a:r>
            <a:r>
              <a:rPr lang="en" sz="1124">
                <a:solidFill>
                  <a:schemeClr val="dk1"/>
                </a:solidFill>
              </a:rPr>
              <a:t> Increase bike availability by 20% during forecasted optimal days</a:t>
            </a:r>
            <a:endParaRPr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124">
                <a:solidFill>
                  <a:schemeClr val="dk1"/>
                </a:solidFill>
              </a:rPr>
              <a:t>Pricing Strategy: </a:t>
            </a:r>
            <a:r>
              <a:rPr lang="en" sz="1124">
                <a:solidFill>
                  <a:schemeClr val="dk1"/>
                </a:solidFill>
              </a:rPr>
              <a:t>Implement moderate surge pricing (10-15% premium) to capture high demand</a:t>
            </a:r>
            <a:endParaRPr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24">
                <a:solidFill>
                  <a:schemeClr val="dk1"/>
                </a:solidFill>
              </a:rPr>
              <a:t>Staffing: </a:t>
            </a:r>
            <a:r>
              <a:rPr lang="en" sz="1124">
                <a:solidFill>
                  <a:schemeClr val="dk1"/>
                </a:solidFill>
              </a:rPr>
              <a:t>Schedule additional maintenance teams for high-usage periods</a:t>
            </a:r>
            <a:endParaRPr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24">
                <a:solidFill>
                  <a:schemeClr val="dk1"/>
                </a:solidFill>
              </a:rPr>
              <a:t>Adverse Weather Response (&gt;0.8 temp or high humidity/wind)</a:t>
            </a:r>
            <a:endParaRPr b="1"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124">
                <a:solidFill>
                  <a:schemeClr val="dk1"/>
                </a:solidFill>
              </a:rPr>
              <a:t>Early Morning Focus: </a:t>
            </a:r>
            <a:r>
              <a:rPr lang="en" sz="1124">
                <a:solidFill>
                  <a:schemeClr val="dk1"/>
                </a:solidFill>
              </a:rPr>
              <a:t>Promote 6AM-10AM usage when temperatures are cooler</a:t>
            </a:r>
            <a:endParaRPr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24">
                <a:solidFill>
                  <a:schemeClr val="dk1"/>
                </a:solidFill>
              </a:rPr>
              <a:t>Strategic Partnerships: </a:t>
            </a:r>
            <a:r>
              <a:rPr lang="en" sz="1124">
                <a:solidFill>
                  <a:schemeClr val="dk1"/>
                </a:solidFill>
              </a:rPr>
              <a:t>Collaborate with indoor venues/transit for multi-modal trips</a:t>
            </a:r>
            <a:endParaRPr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24">
                <a:solidFill>
                  <a:schemeClr val="dk1"/>
                </a:solidFill>
              </a:rPr>
              <a:t>T</a:t>
            </a:r>
            <a:r>
              <a:rPr b="1" lang="en" sz="1124">
                <a:solidFill>
                  <a:schemeClr val="dk1"/>
                </a:solidFill>
              </a:rPr>
              <a:t>argeted Promotions: </a:t>
            </a:r>
            <a:r>
              <a:rPr lang="en" sz="1124">
                <a:solidFill>
                  <a:schemeClr val="dk1"/>
                </a:solidFill>
              </a:rPr>
              <a:t>Offer 20% discounts during predicted low-demand periods</a:t>
            </a:r>
            <a:endParaRPr sz="4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485"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24">
                <a:solidFill>
                  <a:schemeClr val="dk1"/>
                </a:solidFill>
              </a:rPr>
              <a:t>Moderate Conditions (0.4-0.6 temp)</a:t>
            </a:r>
            <a:endParaRPr b="1"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24">
                <a:solidFill>
                  <a:schemeClr val="dk1"/>
                </a:solidFill>
              </a:rPr>
              <a:t>Demand Forecasting: </a:t>
            </a:r>
            <a:r>
              <a:rPr lang="en" sz="1124">
                <a:solidFill>
                  <a:schemeClr val="dk1"/>
                </a:solidFill>
              </a:rPr>
              <a:t>Focus on weather combination effects during moderate temperature days</a:t>
            </a:r>
            <a:endParaRPr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24">
                <a:solidFill>
                  <a:schemeClr val="dk1"/>
                </a:solidFill>
              </a:rPr>
              <a:t>Implementation Priorities</a:t>
            </a:r>
            <a:endParaRPr b="1" sz="1124">
              <a:solidFill>
                <a:schemeClr val="dk1"/>
              </a:solidFill>
            </a:endParaRPr>
          </a:p>
          <a:p>
            <a:pPr indent="-30000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5"/>
              <a:buAutoNum type="arabicPeriod"/>
            </a:pPr>
            <a:r>
              <a:rPr lang="en" sz="1124">
                <a:solidFill>
                  <a:schemeClr val="dk1"/>
                </a:solidFill>
              </a:rPr>
              <a:t>Weather-based fleet redistribution (immediate)</a:t>
            </a:r>
            <a:endParaRPr sz="1124">
              <a:solidFill>
                <a:schemeClr val="dk1"/>
              </a:solidFill>
            </a:endParaRPr>
          </a:p>
          <a:p>
            <a:pPr indent="-30000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AutoNum type="arabicPeriod"/>
            </a:pPr>
            <a:r>
              <a:rPr lang="en" sz="1124">
                <a:solidFill>
                  <a:schemeClr val="dk1"/>
                </a:solidFill>
              </a:rPr>
              <a:t>Dynamic pricing integration (3-6 months)</a:t>
            </a:r>
            <a:endParaRPr sz="1124">
              <a:solidFill>
                <a:schemeClr val="dk1"/>
              </a:solidFill>
            </a:endParaRPr>
          </a:p>
          <a:p>
            <a:pPr indent="-30000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AutoNum type="arabicPeriod"/>
            </a:pPr>
            <a:r>
              <a:rPr lang="en" sz="1124">
                <a:solidFill>
                  <a:schemeClr val="dk1"/>
                </a:solidFill>
              </a:rPr>
              <a:t>Predictive forecasting model (6-12 months)</a:t>
            </a:r>
            <a:endParaRPr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2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24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Core Insights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Weather drives 47% of daily bike rental variance, with temperature as the strongest predictor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Optimal conditions (0.5-0.7 temp, low humidity) generate 35-45% higher demand than extremes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Moderate weather creates highest uncertainty, requiring dynamic operational responses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Business Impact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Clear operational zones identified for fleet and pricing optimization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Weather-based strategies can reduce demand variance and improve resource allocation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Early morning promotions and partnerships offer revenue protection during adverse conditions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100">
                <a:solidFill>
                  <a:schemeClr val="dk1"/>
                </a:solidFill>
              </a:rPr>
              <a:t>Immediate Actions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Implement weather-based fleet redistribution protocols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Develop dynamic pricing framework for optimal vs. adverse conditions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Create partnership pipeline with indoor venues for extreme weather days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100">
                <a:solidFill>
                  <a:schemeClr val="dk1"/>
                </a:solidFill>
              </a:rPr>
              <a:t>Future Analysis Opportunities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Incorporate precipitation and seasonal event data for enhanced forecasting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Analyze hourly patterns within daily weather trends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Expand analysis to include user demographics and trip duration patterns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