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74394423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74394423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7439442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7439442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7460ebc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7460ebc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7439442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7439442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7439442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7439442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7439442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7439442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74394423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74394423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7439442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7439442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7439442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7439442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311700" y="191725"/>
            <a:ext cx="8520600" cy="2244000"/>
          </a:xfrm>
          <a:prstGeom prst="rect">
            <a:avLst/>
          </a:prstGeom>
          <a:solidFill>
            <a:srgbClr val="4A86E8"/>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Compare and Contrast the Roles of a Data Engineer and a Data Analyst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311700" y="21497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500">
                <a:solidFill>
                  <a:srgbClr val="000000"/>
                </a:solidFill>
              </a:rPr>
              <a:t>What does a data engineer do?</a:t>
            </a:r>
            <a:endParaRPr sz="2800">
              <a:solidFill>
                <a:srgbClr val="000000"/>
              </a:solidFill>
            </a:endParaRPr>
          </a:p>
        </p:txBody>
      </p:sp>
      <p:sp>
        <p:nvSpPr>
          <p:cNvPr id="109" name="Google Shape;109;p22"/>
          <p:cNvSpPr txBox="1"/>
          <p:nvPr/>
        </p:nvSpPr>
        <p:spPr>
          <a:xfrm>
            <a:off x="311700" y="787675"/>
            <a:ext cx="8520600" cy="410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Builds pipelines to fill databases, data warehouses and data lakes</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These data stores are designed to be easily accessible for a data analyst</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May need to clean data, </a:t>
            </a:r>
            <a:r>
              <a:rPr lang="en" sz="1800">
                <a:solidFill>
                  <a:srgbClr val="FF0000"/>
                </a:solidFill>
              </a:rPr>
              <a:t>data in a data warehouse is already cleaned through the ETL process however data in a relational database may need to be cleaned. Data cleaning is the process of fixing or removing incomplete, corrupted, incorrectly formatted, duplicate or in complete data.</a:t>
            </a:r>
            <a:endParaRPr sz="18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5921324" y="0"/>
            <a:ext cx="3222674" cy="2065925"/>
          </a:xfrm>
          <a:prstGeom prst="rect">
            <a:avLst/>
          </a:prstGeom>
          <a:noFill/>
          <a:ln>
            <a:noFill/>
          </a:ln>
        </p:spPr>
      </p:pic>
      <p:sp>
        <p:nvSpPr>
          <p:cNvPr id="61" name="Google Shape;61;p14"/>
          <p:cNvSpPr txBox="1"/>
          <p:nvPr/>
        </p:nvSpPr>
        <p:spPr>
          <a:xfrm>
            <a:off x="251975" y="2065925"/>
            <a:ext cx="8660100" cy="28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Firstly, I would like to talk about the full </a:t>
            </a:r>
            <a:r>
              <a:rPr lang="en">
                <a:solidFill>
                  <a:srgbClr val="FF0000"/>
                </a:solidFill>
              </a:rPr>
              <a:t>hierarchy</a:t>
            </a:r>
            <a:r>
              <a:rPr lang="en">
                <a:solidFill>
                  <a:srgbClr val="FF0000"/>
                </a:solidFill>
              </a:rPr>
              <a:t> of data science. There are many stages involved in making data </a:t>
            </a:r>
            <a:r>
              <a:rPr lang="en">
                <a:solidFill>
                  <a:srgbClr val="FF0000"/>
                </a:solidFill>
              </a:rPr>
              <a:t>usable</a:t>
            </a:r>
            <a:r>
              <a:rPr lang="en">
                <a:solidFill>
                  <a:srgbClr val="FF0000"/>
                </a:solidFill>
              </a:rPr>
              <a:t> and utilising that data for an organisation. Firstly, algorithms must be </a:t>
            </a:r>
            <a:r>
              <a:rPr lang="en">
                <a:solidFill>
                  <a:srgbClr val="FF0000"/>
                </a:solidFill>
              </a:rPr>
              <a:t>designed</a:t>
            </a:r>
            <a:r>
              <a:rPr lang="en">
                <a:solidFill>
                  <a:srgbClr val="FF0000"/>
                </a:solidFill>
              </a:rPr>
              <a:t> to collect and log data… Secondly, it is necessary to write data pipelines in order to move data from one place to another, often this data may be flawed so it is important to always be cleaning this data in order to ensure it is useable and quierable. If both these steps have been completed properly it will be possible for anyone within the company to query the data, to ask for example “how many people have used my new feature in the last week”.The next step is to use this data to make </a:t>
            </a:r>
            <a:r>
              <a:rPr lang="en">
                <a:solidFill>
                  <a:srgbClr val="FF0000"/>
                </a:solidFill>
              </a:rPr>
              <a:t>business</a:t>
            </a:r>
            <a:r>
              <a:rPr lang="en">
                <a:solidFill>
                  <a:srgbClr val="FF0000"/>
                </a:solidFill>
              </a:rPr>
              <a:t> decisions and insights, there are a number of useful tools for this step such as A/B testing and simple machine learning algorithms. There is loads of useful information that can be uncovered at this stage. If, however, these simpler tests are not enough then AI and deep learning can be used to fully empower the decision making process. So where does each job come into the </a:t>
            </a:r>
            <a:r>
              <a:rPr lang="en">
                <a:solidFill>
                  <a:srgbClr val="FF0000"/>
                </a:solidFill>
              </a:rPr>
              <a:t>hierarchy</a:t>
            </a:r>
            <a:r>
              <a:rPr lang="en">
                <a:solidFill>
                  <a:srgbClr val="FF0000"/>
                </a:solidFill>
              </a:rPr>
              <a:t>?</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5721950" y="4"/>
            <a:ext cx="3422052" cy="1670675"/>
          </a:xfrm>
          <a:prstGeom prst="rect">
            <a:avLst/>
          </a:prstGeom>
          <a:noFill/>
          <a:ln>
            <a:noFill/>
          </a:ln>
        </p:spPr>
      </p:pic>
      <p:sp>
        <p:nvSpPr>
          <p:cNvPr id="67" name="Google Shape;67;p15"/>
          <p:cNvSpPr txBox="1"/>
          <p:nvPr/>
        </p:nvSpPr>
        <p:spPr>
          <a:xfrm>
            <a:off x="0" y="1670675"/>
            <a:ext cx="9144000" cy="3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 data infrastructure engineer collects the data</a:t>
            </a:r>
            <a:endParaRPr>
              <a:solidFill>
                <a:srgbClr val="FF0000"/>
              </a:solidFill>
            </a:endParaRPr>
          </a:p>
          <a:p>
            <a:pPr indent="0" lvl="0" marL="0" rtl="0" algn="l">
              <a:spcBef>
                <a:spcPts val="0"/>
              </a:spcBef>
              <a:spcAft>
                <a:spcPts val="0"/>
              </a:spcAft>
              <a:buNone/>
            </a:pPr>
            <a:r>
              <a:rPr lang="en">
                <a:solidFill>
                  <a:srgbClr val="FF0000"/>
                </a:solidFill>
              </a:rPr>
              <a:t>A data engineer moves, stores and cleans the data</a:t>
            </a:r>
            <a:endParaRPr>
              <a:solidFill>
                <a:srgbClr val="FF0000"/>
              </a:solidFill>
            </a:endParaRPr>
          </a:p>
          <a:p>
            <a:pPr indent="0" lvl="0" marL="0" rtl="0" algn="l">
              <a:spcBef>
                <a:spcPts val="0"/>
              </a:spcBef>
              <a:spcAft>
                <a:spcPts val="0"/>
              </a:spcAft>
              <a:buNone/>
            </a:pPr>
            <a:r>
              <a:rPr lang="en">
                <a:solidFill>
                  <a:srgbClr val="FF0000"/>
                </a:solidFill>
              </a:rPr>
              <a:t>A data analyst makes business insights based on the data</a:t>
            </a:r>
            <a:endParaRPr>
              <a:solidFill>
                <a:srgbClr val="FF0000"/>
              </a:solidFill>
            </a:endParaRPr>
          </a:p>
          <a:p>
            <a:pPr indent="0" lvl="0" marL="0" rtl="0" algn="l">
              <a:spcBef>
                <a:spcPts val="0"/>
              </a:spcBef>
              <a:spcAft>
                <a:spcPts val="0"/>
              </a:spcAft>
              <a:buNone/>
            </a:pPr>
            <a:r>
              <a:rPr lang="en">
                <a:solidFill>
                  <a:srgbClr val="FF0000"/>
                </a:solidFill>
              </a:rPr>
              <a:t>A data scientist builds simple machine learning algorithms and A/B tests for the purpose of business analysis</a:t>
            </a:r>
            <a:endParaRPr>
              <a:solidFill>
                <a:srgbClr val="FF0000"/>
              </a:solidFill>
            </a:endParaRPr>
          </a:p>
          <a:p>
            <a:pPr indent="0" lvl="0" marL="0" rtl="0" algn="l">
              <a:spcBef>
                <a:spcPts val="0"/>
              </a:spcBef>
              <a:spcAft>
                <a:spcPts val="0"/>
              </a:spcAft>
              <a:buNone/>
            </a:pPr>
            <a:r>
              <a:rPr lang="en">
                <a:solidFill>
                  <a:srgbClr val="FF0000"/>
                </a:solidFill>
              </a:rPr>
              <a:t>A machine learning engineer works with AI and builds deep learning algorithms to analyse data</a:t>
            </a:r>
            <a:endParaRPr>
              <a:solidFill>
                <a:srgbClr val="FF0000"/>
              </a:solidFill>
            </a:endParaRPr>
          </a:p>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833400" y="93250"/>
            <a:ext cx="7477200" cy="5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What does a data </a:t>
            </a:r>
            <a:r>
              <a:rPr lang="en" sz="2500"/>
              <a:t>engineer</a:t>
            </a:r>
            <a:r>
              <a:rPr lang="en" sz="2500"/>
              <a:t> do more specifically?</a:t>
            </a:r>
            <a:endParaRPr sz="2500"/>
          </a:p>
        </p:txBody>
      </p:sp>
      <p:sp>
        <p:nvSpPr>
          <p:cNvPr id="73" name="Google Shape;73;p16"/>
          <p:cNvSpPr txBox="1"/>
          <p:nvPr/>
        </p:nvSpPr>
        <p:spPr>
          <a:xfrm>
            <a:off x="184350" y="651850"/>
            <a:ext cx="8775300" cy="42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rPr>
              <a:t>A data </a:t>
            </a:r>
            <a:r>
              <a:rPr lang="en" sz="1300">
                <a:solidFill>
                  <a:srgbClr val="FF0000"/>
                </a:solidFill>
              </a:rPr>
              <a:t>engineer</a:t>
            </a:r>
            <a:r>
              <a:rPr lang="en" sz="1300">
                <a:solidFill>
                  <a:srgbClr val="FF0000"/>
                </a:solidFill>
              </a:rPr>
              <a:t> main role is to transform raw data into formats that are easily accessible for the data analyst who may not be an expert in querying raw data.</a:t>
            </a:r>
            <a:endParaRPr sz="1300">
              <a:solidFill>
                <a:srgbClr val="FF0000"/>
              </a:solidFill>
            </a:endParaRPr>
          </a:p>
          <a:p>
            <a:pPr indent="0" lvl="0" marL="0" rtl="0" algn="l">
              <a:spcBef>
                <a:spcPts val="0"/>
              </a:spcBef>
              <a:spcAft>
                <a:spcPts val="0"/>
              </a:spcAft>
              <a:buNone/>
            </a:pPr>
            <a:r>
              <a:rPr lang="en" sz="1300">
                <a:solidFill>
                  <a:schemeClr val="dk1"/>
                </a:solidFill>
              </a:rPr>
              <a:t>Moving/storing data:</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rgbClr val="FF0000"/>
                </a:solidFill>
              </a:rPr>
              <a:t>In order to do this data engineers must</a:t>
            </a:r>
            <a:endParaRPr sz="1300">
              <a:solidFill>
                <a:srgbClr val="FF0000"/>
              </a:solidFill>
            </a:endParaRPr>
          </a:p>
          <a:p>
            <a:pPr indent="-311150" lvl="0" marL="457200" rtl="0" algn="l">
              <a:spcBef>
                <a:spcPts val="0"/>
              </a:spcBef>
              <a:spcAft>
                <a:spcPts val="0"/>
              </a:spcAft>
              <a:buClr>
                <a:schemeClr val="dk1"/>
              </a:buClr>
              <a:buSzPts val="1300"/>
              <a:buChar char="●"/>
            </a:pPr>
            <a:r>
              <a:rPr lang="en" sz="1300">
                <a:solidFill>
                  <a:schemeClr val="dk1"/>
                </a:solidFill>
              </a:rPr>
              <a:t>Work with structured and unstructured data</a:t>
            </a:r>
            <a:endParaRPr sz="1300">
              <a:solidFill>
                <a:schemeClr val="dk1"/>
              </a:solidFill>
            </a:endParaRPr>
          </a:p>
          <a:p>
            <a:pPr indent="0" lvl="0" marL="0" rtl="0" algn="l">
              <a:spcBef>
                <a:spcPts val="0"/>
              </a:spcBef>
              <a:spcAft>
                <a:spcPts val="0"/>
              </a:spcAft>
              <a:buNone/>
            </a:pPr>
            <a:r>
              <a:rPr lang="en" sz="1300">
                <a:solidFill>
                  <a:srgbClr val="FF0000"/>
                </a:solidFill>
              </a:rPr>
              <a:t>Structured data is highly detailed, organized and formatted </a:t>
            </a:r>
            <a:r>
              <a:rPr lang="en" sz="1300">
                <a:solidFill>
                  <a:srgbClr val="FF0000"/>
                </a:solidFill>
              </a:rPr>
              <a:t>whereas</a:t>
            </a:r>
            <a:r>
              <a:rPr lang="en" sz="1300">
                <a:solidFill>
                  <a:srgbClr val="FF0000"/>
                </a:solidFill>
              </a:rPr>
              <a:t> unstructured data does not have a predefined data models. Examples of unstructured data include images, audio and video.</a:t>
            </a:r>
            <a:endParaRPr sz="1300">
              <a:solidFill>
                <a:srgbClr val="FF0000"/>
              </a:solidFill>
            </a:endParaRPr>
          </a:p>
          <a:p>
            <a:pPr indent="-311150" lvl="0" marL="457200" rtl="0" algn="l">
              <a:spcBef>
                <a:spcPts val="0"/>
              </a:spcBef>
              <a:spcAft>
                <a:spcPts val="0"/>
              </a:spcAft>
              <a:buClr>
                <a:schemeClr val="dk1"/>
              </a:buClr>
              <a:buSzPts val="1300"/>
              <a:buChar char="●"/>
            </a:pPr>
            <a:r>
              <a:rPr lang="en" sz="1300">
                <a:solidFill>
                  <a:schemeClr val="dk1"/>
                </a:solidFill>
              </a:rPr>
              <a:t>Build r</a:t>
            </a:r>
            <a:r>
              <a:rPr lang="en" sz="1300">
                <a:solidFill>
                  <a:schemeClr val="dk1"/>
                </a:solidFill>
              </a:rPr>
              <a:t>elational and non relational databases</a:t>
            </a:r>
            <a:endParaRPr sz="1300">
              <a:solidFill>
                <a:schemeClr val="dk1"/>
              </a:solidFill>
            </a:endParaRPr>
          </a:p>
          <a:p>
            <a:pPr indent="0" lvl="0" marL="0" rtl="0" algn="l">
              <a:spcBef>
                <a:spcPts val="0"/>
              </a:spcBef>
              <a:spcAft>
                <a:spcPts val="0"/>
              </a:spcAft>
              <a:buNone/>
            </a:pPr>
            <a:r>
              <a:rPr lang="en" sz="1300">
                <a:solidFill>
                  <a:srgbClr val="FF0000"/>
                </a:solidFill>
              </a:rPr>
              <a:t>Relational databases store information into tables with columns, rows and fields. Often these tables have shared information between them causing relationships to form. Non relational databases are any kind of database that doesn’t use tables, columns and fields. So usually when we talk about databases we are referring to relational ones.</a:t>
            </a:r>
            <a:endParaRPr sz="1300">
              <a:solidFill>
                <a:srgbClr val="FF0000"/>
              </a:solidFill>
            </a:endParaRPr>
          </a:p>
          <a:p>
            <a:pPr indent="0" lvl="0" marL="0" rtl="0" algn="l">
              <a:spcBef>
                <a:spcPts val="0"/>
              </a:spcBef>
              <a:spcAft>
                <a:spcPts val="0"/>
              </a:spcAft>
              <a:buNone/>
            </a:pPr>
            <a:r>
              <a:rPr lang="en" sz="1300">
                <a:solidFill>
                  <a:srgbClr val="FF0000"/>
                </a:solidFill>
              </a:rPr>
              <a:t>So what’s the difference between a</a:t>
            </a:r>
            <a:endParaRPr sz="1300">
              <a:solidFill>
                <a:srgbClr val="FF0000"/>
              </a:solidFill>
            </a:endParaRPr>
          </a:p>
          <a:p>
            <a:pPr indent="-311150" lvl="0" marL="457200" rtl="0" algn="l">
              <a:spcBef>
                <a:spcPts val="0"/>
              </a:spcBef>
              <a:spcAft>
                <a:spcPts val="0"/>
              </a:spcAft>
              <a:buClr>
                <a:schemeClr val="dk1"/>
              </a:buClr>
              <a:buSzPts val="1300"/>
              <a:buChar char="●"/>
            </a:pPr>
            <a:r>
              <a:rPr lang="en" sz="1300">
                <a:solidFill>
                  <a:schemeClr val="dk1"/>
                </a:solidFill>
              </a:rPr>
              <a:t>Building data pipelines</a:t>
            </a:r>
            <a:endParaRPr sz="1300">
              <a:solidFill>
                <a:schemeClr val="dk1"/>
              </a:solidFill>
            </a:endParaRPr>
          </a:p>
          <a:p>
            <a:pPr indent="0" lvl="0" marL="0" rtl="0" algn="l">
              <a:spcBef>
                <a:spcPts val="0"/>
              </a:spcBef>
              <a:spcAft>
                <a:spcPts val="0"/>
              </a:spcAft>
              <a:buNone/>
            </a:pPr>
            <a:r>
              <a:rPr lang="en" sz="1300">
                <a:solidFill>
                  <a:srgbClr val="FF0000"/>
                </a:solidFill>
              </a:rPr>
              <a:t>- a data pipeline is a method in which raw data is ingested from a number of sources and ported to a data store, such as a data warehouse or a data lake.</a:t>
            </a:r>
            <a:endParaRPr sz="1300">
              <a:solidFill>
                <a:srgbClr val="FF0000"/>
              </a:solidFill>
            </a:endParaRPr>
          </a:p>
          <a:p>
            <a:pPr indent="0" lvl="0" marL="0" rtl="0" algn="l">
              <a:spcBef>
                <a:spcPts val="0"/>
              </a:spcBef>
              <a:spcAft>
                <a:spcPts val="0"/>
              </a:spcAft>
              <a:buNone/>
            </a:pPr>
            <a:r>
              <a:rPr lang="en" sz="1300">
                <a:solidFill>
                  <a:srgbClr val="FF0000"/>
                </a:solidFill>
              </a:rPr>
              <a:t>In order to build different pipelines it’s important to know the differences between different data stores.</a:t>
            </a:r>
            <a:endParaRPr sz="1300">
              <a:solidFill>
                <a:srgbClr val="FF0000"/>
              </a:solidFill>
            </a:endParaRPr>
          </a:p>
          <a:p>
            <a:pPr indent="0" lvl="0" marL="0" rtl="0" algn="l">
              <a:spcBef>
                <a:spcPts val="0"/>
              </a:spcBef>
              <a:spcAft>
                <a:spcPts val="0"/>
              </a:spcAft>
              <a:buNone/>
            </a:pPr>
            <a:r>
              <a:rPr lang="en" sz="1300">
                <a:solidFill>
                  <a:srgbClr val="FF0000"/>
                </a:solidFill>
              </a:rPr>
              <a:t>The main differences involve how data is uploaded to each one and how each data store can be processed afterwards.</a:t>
            </a:r>
            <a:endParaRPr sz="18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449175" y="158975"/>
            <a:ext cx="7477200" cy="5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t>Relational databases</a:t>
            </a:r>
            <a:endParaRPr sz="2500"/>
          </a:p>
        </p:txBody>
      </p:sp>
      <p:sp>
        <p:nvSpPr>
          <p:cNvPr id="79" name="Google Shape;79;p17"/>
          <p:cNvSpPr txBox="1"/>
          <p:nvPr/>
        </p:nvSpPr>
        <p:spPr>
          <a:xfrm>
            <a:off x="317700" y="717575"/>
            <a:ext cx="8315100" cy="353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Captures and records data via an </a:t>
            </a:r>
            <a:r>
              <a:rPr lang="en" sz="1800">
                <a:solidFill>
                  <a:srgbClr val="FF0000"/>
                </a:solidFill>
              </a:rPr>
              <a:t>Online transactional process </a:t>
            </a:r>
            <a:r>
              <a:rPr lang="en" sz="1800">
                <a:solidFill>
                  <a:schemeClr val="dk1"/>
                </a:solidFill>
              </a:rPr>
              <a:t>(OLTP)</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Data is highly detailed</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Flexible schema </a:t>
            </a:r>
            <a:r>
              <a:rPr lang="en" sz="1800">
                <a:solidFill>
                  <a:srgbClr val="FF0000"/>
                </a:solidFill>
              </a:rPr>
              <a:t>which means the information within a relational database can be changed easily</a:t>
            </a:r>
            <a:endParaRPr sz="1800">
              <a:solidFill>
                <a:schemeClr val="dk1"/>
              </a:solidFill>
            </a:endParaRPr>
          </a:p>
          <a:p>
            <a:pPr indent="0" lvl="0" marL="0" rtl="0" algn="l">
              <a:spcBef>
                <a:spcPts val="120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82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warehouse</a:t>
            </a:r>
            <a:endParaRPr/>
          </a:p>
        </p:txBody>
      </p:sp>
      <p:sp>
        <p:nvSpPr>
          <p:cNvPr id="85" name="Google Shape;85;p18"/>
          <p:cNvSpPr txBox="1"/>
          <p:nvPr>
            <p:ph idx="1" type="body"/>
          </p:nvPr>
        </p:nvSpPr>
        <p:spPr>
          <a:xfrm>
            <a:off x="311700" y="817200"/>
            <a:ext cx="8520600" cy="35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rPr>
              <a:t>Is also a relational database but it is</a:t>
            </a:r>
            <a:endParaRPr>
              <a:solidFill>
                <a:srgbClr val="FF0000"/>
              </a:solidFill>
            </a:endParaRPr>
          </a:p>
          <a:p>
            <a:pPr indent="-342900" lvl="0" marL="457200" rtl="0" algn="l">
              <a:spcBef>
                <a:spcPts val="1200"/>
              </a:spcBef>
              <a:spcAft>
                <a:spcPts val="0"/>
              </a:spcAft>
              <a:buClr>
                <a:schemeClr val="dk1"/>
              </a:buClr>
              <a:buSzPts val="1800"/>
              <a:buChar char="●"/>
            </a:pPr>
            <a:r>
              <a:rPr lang="en">
                <a:solidFill>
                  <a:schemeClr val="dk1"/>
                </a:solidFill>
              </a:rPr>
              <a:t>Designed for analytical processing (OLAP)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is uploaded from relational databases to a data warehouse using an ETL process, </a:t>
            </a:r>
            <a:r>
              <a:rPr lang="en">
                <a:solidFill>
                  <a:srgbClr val="FF0000"/>
                </a:solidFill>
              </a:rPr>
              <a:t>which stands for extracts, transforms and loads</a:t>
            </a:r>
            <a:endParaRPr>
              <a:solidFill>
                <a:srgbClr val="FF0000"/>
              </a:solidFill>
            </a:endParaRPr>
          </a:p>
          <a:p>
            <a:pPr indent="-342900" lvl="0" marL="457200" rtl="0" algn="l">
              <a:spcBef>
                <a:spcPts val="0"/>
              </a:spcBef>
              <a:spcAft>
                <a:spcPts val="0"/>
              </a:spcAft>
              <a:buClr>
                <a:schemeClr val="dk1"/>
              </a:buClr>
              <a:buSzPts val="1800"/>
              <a:buChar char="●"/>
            </a:pPr>
            <a:r>
              <a:rPr lang="en">
                <a:solidFill>
                  <a:schemeClr val="dk1"/>
                </a:solidFill>
              </a:rPr>
              <a:t>Data is summarised, </a:t>
            </a:r>
            <a:r>
              <a:rPr lang="en">
                <a:solidFill>
                  <a:srgbClr val="FF0000"/>
                </a:solidFill>
              </a:rPr>
              <a:t>allowing us to process data much faster</a:t>
            </a:r>
            <a:endParaRPr>
              <a:solidFill>
                <a:srgbClr val="FF0000"/>
              </a:solidFill>
            </a:endParaRPr>
          </a:p>
          <a:p>
            <a:pPr indent="-342900" lvl="0" marL="457200" rtl="0" algn="l">
              <a:spcBef>
                <a:spcPts val="0"/>
              </a:spcBef>
              <a:spcAft>
                <a:spcPts val="0"/>
              </a:spcAft>
              <a:buClr>
                <a:schemeClr val="dk1"/>
              </a:buClr>
              <a:buSzPts val="1800"/>
              <a:buChar char="●"/>
            </a:pPr>
            <a:r>
              <a:rPr lang="en">
                <a:solidFill>
                  <a:schemeClr val="dk1"/>
                </a:solidFill>
              </a:rPr>
              <a:t>Rigid schema, </a:t>
            </a:r>
            <a:r>
              <a:rPr lang="en">
                <a:solidFill>
                  <a:srgbClr val="FF0000"/>
                </a:solidFill>
              </a:rPr>
              <a:t>meaning it is more difficult to change the data in the data warehouse</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311700" y="3135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Key differences</a:t>
            </a:r>
            <a:endParaRPr sz="2800">
              <a:solidFill>
                <a:srgbClr val="000000"/>
              </a:solidFill>
            </a:endParaRPr>
          </a:p>
        </p:txBody>
      </p:sp>
      <p:sp>
        <p:nvSpPr>
          <p:cNvPr id="91" name="Google Shape;91;p19"/>
          <p:cNvSpPr txBox="1"/>
          <p:nvPr/>
        </p:nvSpPr>
        <p:spPr>
          <a:xfrm>
            <a:off x="311700" y="1037400"/>
            <a:ext cx="8520600" cy="209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Databases are designed for transactions, data warehouses are designed for analytics and reporting</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Databases are fresh and detailed, Data warehouses are refreshed periodically and are summarised</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Querying databases works slowly and interferes with transactional processes, Data warehouses are faster and don’t interfere with processes</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Lake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0000"/>
                </a:solidFill>
              </a:rPr>
              <a:t>Is a database</a:t>
            </a:r>
            <a:endParaRPr>
              <a:solidFill>
                <a:srgbClr val="FF0000"/>
              </a:solidFill>
            </a:endParaRPr>
          </a:p>
          <a:p>
            <a:pPr indent="-342900" lvl="0" marL="457200" rtl="0" algn="l">
              <a:spcBef>
                <a:spcPts val="1200"/>
              </a:spcBef>
              <a:spcAft>
                <a:spcPts val="0"/>
              </a:spcAft>
              <a:buClr>
                <a:schemeClr val="dk1"/>
              </a:buClr>
              <a:buSzPts val="1800"/>
              <a:buChar char="●"/>
            </a:pPr>
            <a:r>
              <a:rPr lang="en">
                <a:solidFill>
                  <a:schemeClr val="dk1"/>
                </a:solidFill>
              </a:rPr>
              <a:t>Designed to capture </a:t>
            </a:r>
            <a:r>
              <a:rPr lang="en">
                <a:solidFill>
                  <a:srgbClr val="FF0000"/>
                </a:solidFill>
              </a:rPr>
              <a:t>raw data such as a video, a picture, an image, a document, a graph or anything you could imagine can be stored in a data lake</a:t>
            </a:r>
            <a:endParaRPr>
              <a:solidFill>
                <a:srgbClr val="FF0000"/>
              </a:solidFill>
            </a:endParaRPr>
          </a:p>
          <a:p>
            <a:pPr indent="-342900" lvl="0" marL="457200" rtl="0" algn="l">
              <a:spcBef>
                <a:spcPts val="0"/>
              </a:spcBef>
              <a:spcAft>
                <a:spcPts val="0"/>
              </a:spcAft>
              <a:buClr>
                <a:schemeClr val="dk1"/>
              </a:buClr>
              <a:buSzPts val="1800"/>
              <a:buChar char="●"/>
            </a:pPr>
            <a:r>
              <a:rPr lang="en">
                <a:solidFill>
                  <a:schemeClr val="dk1"/>
                </a:solidFill>
              </a:rPr>
              <a:t>Benefits ML and AI the most </a:t>
            </a:r>
            <a:r>
              <a:rPr lang="en">
                <a:solidFill>
                  <a:srgbClr val="FF0000"/>
                </a:solidFill>
              </a:rPr>
              <a:t>as they can create models to utilise the data in its raw form</a:t>
            </a:r>
            <a:endParaRPr>
              <a:solidFill>
                <a:srgbClr val="FF0000"/>
              </a:solidFill>
            </a:endParaRPr>
          </a:p>
          <a:p>
            <a:pPr indent="-342900" lvl="0" marL="457200" rtl="0" algn="l">
              <a:spcBef>
                <a:spcPts val="0"/>
              </a:spcBef>
              <a:spcAft>
                <a:spcPts val="0"/>
              </a:spcAft>
              <a:buClr>
                <a:schemeClr val="dk1"/>
              </a:buClr>
              <a:buSzPts val="1800"/>
              <a:buChar char="●"/>
            </a:pPr>
            <a:r>
              <a:rPr lang="en">
                <a:solidFill>
                  <a:schemeClr val="dk1"/>
                </a:solidFill>
              </a:rPr>
              <a:t>Can be organised and put into databases and data warehouses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500">
                <a:solidFill>
                  <a:srgbClr val="000000"/>
                </a:solidFill>
              </a:rPr>
              <a:t>When to use each one</a:t>
            </a:r>
            <a:endParaRPr sz="2500">
              <a:solidFill>
                <a:srgbClr val="000000"/>
              </a:solidFill>
            </a:endParaRPr>
          </a:p>
        </p:txBody>
      </p:sp>
      <p:sp>
        <p:nvSpPr>
          <p:cNvPr id="103" name="Google Shape;103;p21"/>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lang="en" sz="1800">
                <a:solidFill>
                  <a:srgbClr val="000000"/>
                </a:solidFill>
              </a:rPr>
              <a:t>If you just need to record transactions then a database is what you should use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If you have a huge amount of data that is too much for your systems to handle then you should use a data warehouse</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If you have a huge amount of unstructured data that you can’t fit into a database then you should use a data lake</a:t>
            </a:r>
            <a:endParaRPr sz="1800">
              <a:solidFill>
                <a:srgbClr val="000000"/>
              </a:solidFill>
            </a:endParaRPr>
          </a:p>
          <a:p>
            <a:pPr indent="0" lvl="0" marL="0" rtl="0" algn="l">
              <a:lnSpc>
                <a:spcPct val="115000"/>
              </a:lnSpc>
              <a:spcBef>
                <a:spcPts val="1200"/>
              </a:spcBef>
              <a:spcAft>
                <a:spcPts val="1200"/>
              </a:spcAft>
              <a:buNone/>
            </a:pPr>
            <a:r>
              <a:rPr lang="en" sz="1800">
                <a:solidFill>
                  <a:srgbClr val="FF0000"/>
                </a:solidFill>
              </a:rPr>
              <a:t>Data engineers spend a lot of time working with these data stores and building different pipelines to transform data into these more useable formats.</a:t>
            </a:r>
            <a:endParaRPr sz="18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