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9" r:id="rId5"/>
    <p:sldId id="272" r:id="rId6"/>
    <p:sldId id="273" r:id="rId7"/>
    <p:sldId id="274" r:id="rId8"/>
    <p:sldId id="258" r:id="rId9"/>
    <p:sldId id="259" r:id="rId10"/>
    <p:sldId id="260" r:id="rId11"/>
    <p:sldId id="261" r:id="rId12"/>
    <p:sldId id="262" r:id="rId13"/>
    <p:sldId id="263" r:id="rId14"/>
    <p:sldId id="264" r:id="rId15"/>
    <p:sldId id="265" r:id="rId16"/>
    <p:sldId id="266" r:id="rId17"/>
    <p:sldId id="267" r:id="rId18"/>
    <p:sldId id="275" r:id="rId19"/>
    <p:sldId id="276" r:id="rId20"/>
    <p:sldId id="277" r:id="rId21"/>
    <p:sldId id="278" r:id="rId22"/>
    <p:sldId id="279" r:id="rId23"/>
    <p:sldId id="280" r:id="rId24"/>
    <p:sldId id="281" r:id="rId25"/>
    <p:sldId id="282" r:id="rId26"/>
    <p:sldId id="270"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3B3DC0-1A61-2336-DEFF-D3FD274AEA2F}" v="6" dt="2022-07-08T15:13:55.446"/>
    <p1510:client id="{AE2E78A9-3020-4E04-8BD8-75EC1ADF33FD}" v="460" dt="2022-07-08T13:29:07.216"/>
    <p1510:client id="{C7009FFD-E711-EA5E-417E-B33829EAC4EB}" v="389" dt="2022-07-08T15:12:45.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8514"/>
            <a:ext cx="9144000" cy="2387600"/>
          </a:xfrm>
        </p:spPr>
        <p:txBody>
          <a:bodyPr>
            <a:normAutofit fontScale="90000"/>
          </a:bodyPr>
          <a:lstStyle/>
          <a:p>
            <a:pPr>
              <a:lnSpc>
                <a:spcPct val="100000"/>
              </a:lnSpc>
            </a:pPr>
            <a:r>
              <a:rPr lang="en-US" b="1" dirty="0">
                <a:latin typeface="Times New Roman"/>
                <a:ea typeface="+mj-lt"/>
                <a:cs typeface="+mj-lt"/>
              </a:rPr>
              <a:t>Location Prediction On Twitter Using Machine  Learning</a:t>
            </a:r>
            <a:endParaRPr lang="en-US" b="1">
              <a:latin typeface="Times New Roman"/>
              <a:cs typeface="Calibri Light"/>
            </a:endParaRPr>
          </a:p>
        </p:txBody>
      </p:sp>
      <p:sp>
        <p:nvSpPr>
          <p:cNvPr id="3" name="Subtitle 2"/>
          <p:cNvSpPr>
            <a:spLocks noGrp="1"/>
          </p:cNvSpPr>
          <p:nvPr>
            <p:ph type="subTitle" idx="1"/>
          </p:nvPr>
        </p:nvSpPr>
        <p:spPr>
          <a:xfrm>
            <a:off x="5592792" y="4119623"/>
            <a:ext cx="6699849" cy="2734063"/>
          </a:xfrm>
        </p:spPr>
        <p:txBody>
          <a:bodyPr vert="horz" lIns="91440" tIns="45720" rIns="91440" bIns="45720" rtlCol="0" anchor="t">
            <a:normAutofit/>
          </a:bodyPr>
          <a:lstStyle/>
          <a:p>
            <a:pPr algn="l"/>
            <a:r>
              <a:rPr lang="en-US" dirty="0">
                <a:latin typeface="Times New Roman"/>
                <a:cs typeface="Calibri" panose="020F0502020204030204"/>
              </a:rPr>
              <a:t>Presented by</a:t>
            </a:r>
            <a:endParaRPr lang="en-US" dirty="0">
              <a:latin typeface="Calibri" panose="020F0502020204030204"/>
              <a:cs typeface="Calibri" panose="020F0502020204030204"/>
            </a:endParaRPr>
          </a:p>
          <a:p>
            <a:pPr algn="l"/>
            <a:r>
              <a:rPr lang="en-US" dirty="0">
                <a:latin typeface="Times New Roman"/>
                <a:cs typeface="Calibri" panose="020F0502020204030204"/>
              </a:rPr>
              <a:t>                   Abbas Hussain Muzammil(18841A0562)</a:t>
            </a:r>
          </a:p>
          <a:p>
            <a:pPr algn="l"/>
            <a:r>
              <a:rPr lang="en-US" dirty="0">
                <a:latin typeface="Times New Roman"/>
                <a:cs typeface="Calibri" panose="020F0502020204030204"/>
              </a:rPr>
              <a:t>                   Soma Ram Vighnesh(18841A05A8)</a:t>
            </a:r>
          </a:p>
          <a:p>
            <a:pPr algn="l"/>
            <a:r>
              <a:rPr lang="en-US" dirty="0">
                <a:latin typeface="Times New Roman"/>
                <a:cs typeface="Calibri" panose="020F0502020204030204"/>
              </a:rPr>
              <a:t>                   S. Yashwanth Yadav(19845A0507)</a:t>
            </a:r>
          </a:p>
          <a:p>
            <a:pPr algn="l"/>
            <a:r>
              <a:rPr lang="en-US" dirty="0">
                <a:latin typeface="Times New Roman"/>
                <a:cs typeface="Calibri" panose="020F0502020204030204"/>
              </a:rPr>
              <a:t>Guided by </a:t>
            </a:r>
          </a:p>
          <a:p>
            <a:pPr algn="l"/>
            <a:r>
              <a:rPr lang="en-US" dirty="0">
                <a:latin typeface="Times New Roman"/>
                <a:cs typeface="Calibri" panose="020F0502020204030204"/>
              </a:rPr>
              <a:t>                   </a:t>
            </a:r>
            <a:r>
              <a:rPr lang="en-US" dirty="0">
                <a:ea typeface="+mn-lt"/>
                <a:cs typeface="+mn-lt"/>
              </a:rPr>
              <a:t>Ms. K. Kavitha</a:t>
            </a:r>
          </a:p>
          <a:p>
            <a:pPr algn="l"/>
            <a:endParaRPr lang="en-US" dirty="0">
              <a:latin typeface="Times New Roman"/>
              <a:cs typeface="Calibri" panose="020F0502020204030204"/>
            </a:endParaRPr>
          </a:p>
          <a:p>
            <a:pPr algn="l"/>
            <a:endParaRPr lang="en-US" dirty="0">
              <a:latin typeface="Times New Roman"/>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5AF16-737B-6772-A169-47F96410CA2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Class Diagram</a:t>
            </a:r>
          </a:p>
        </p:txBody>
      </p:sp>
      <p:pic>
        <p:nvPicPr>
          <p:cNvPr id="4" name="Picture 4" descr="Diagram&#10;&#10;Description automatically generated">
            <a:extLst>
              <a:ext uri="{FF2B5EF4-FFF2-40B4-BE49-F238E27FC236}">
                <a16:creationId xmlns:a16="http://schemas.microsoft.com/office/drawing/2014/main" id="{541D6D29-787E-C001-5CC9-290F4F937664}"/>
              </a:ext>
            </a:extLst>
          </p:cNvPr>
          <p:cNvPicPr>
            <a:picLocks noGrp="1" noChangeAspect="1"/>
          </p:cNvPicPr>
          <p:nvPr>
            <p:ph idx="1"/>
          </p:nvPr>
        </p:nvPicPr>
        <p:blipFill rotWithShape="1">
          <a:blip r:embed="rId2"/>
          <a:srcRect t="5138" b="897"/>
          <a:stretch/>
        </p:blipFill>
        <p:spPr>
          <a:xfrm>
            <a:off x="4253418" y="499693"/>
            <a:ext cx="7425929" cy="6100700"/>
          </a:xfrm>
          <a:prstGeom prst="rect">
            <a:avLst/>
          </a:prstGeom>
        </p:spPr>
      </p:pic>
      <p:sp>
        <p:nvSpPr>
          <p:cNvPr id="5" name="TextBox 4">
            <a:extLst>
              <a:ext uri="{FF2B5EF4-FFF2-40B4-BE49-F238E27FC236}">
                <a16:creationId xmlns:a16="http://schemas.microsoft.com/office/drawing/2014/main" id="{7022D7E2-5775-8F65-34B3-5F73D5CB6288}"/>
              </a:ext>
            </a:extLst>
          </p:cNvPr>
          <p:cNvSpPr txBox="1"/>
          <p:nvPr/>
        </p:nvSpPr>
        <p:spPr>
          <a:xfrm>
            <a:off x="23004" y="74848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a:t>Click to add text</a:t>
            </a:r>
          </a:p>
        </p:txBody>
      </p:sp>
    </p:spTree>
    <p:extLst>
      <p:ext uri="{BB962C8B-B14F-4D97-AF65-F5344CB8AC3E}">
        <p14:creationId xmlns:p14="http://schemas.microsoft.com/office/powerpoint/2010/main" val="359158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CC0C1-0433-3110-F4BB-53C36FEC912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Sequence </a:t>
            </a:r>
            <a:r>
              <a:rPr lang="en-US" sz="3600" b="1" dirty="0">
                <a:solidFill>
                  <a:srgbClr val="FFFFFF"/>
                </a:solidFill>
              </a:rPr>
              <a:t>Diagrams</a:t>
            </a:r>
            <a:br>
              <a:rPr lang="en-US" sz="3600" b="1" dirty="0">
                <a:solidFill>
                  <a:srgbClr val="FFFFFF"/>
                </a:solidFill>
              </a:rPr>
            </a:br>
            <a:endParaRPr lang="en-US" sz="3600" b="1" kern="1200">
              <a:solidFill>
                <a:srgbClr val="FFFFFF"/>
              </a:solidFill>
              <a:latin typeface="+mj-lt"/>
              <a:cs typeface="Calibri Light"/>
            </a:endParaRPr>
          </a:p>
        </p:txBody>
      </p:sp>
      <p:pic>
        <p:nvPicPr>
          <p:cNvPr id="4" name="Picture 4">
            <a:extLst>
              <a:ext uri="{FF2B5EF4-FFF2-40B4-BE49-F238E27FC236}">
                <a16:creationId xmlns:a16="http://schemas.microsoft.com/office/drawing/2014/main" id="{BF8B4429-107E-C1CC-57ED-79A3A2FB21E9}"/>
              </a:ext>
            </a:extLst>
          </p:cNvPr>
          <p:cNvPicPr>
            <a:picLocks noGrp="1" noChangeAspect="1"/>
          </p:cNvPicPr>
          <p:nvPr>
            <p:ph idx="1"/>
          </p:nvPr>
        </p:nvPicPr>
        <p:blipFill>
          <a:blip r:embed="rId2"/>
          <a:stretch>
            <a:fillRect/>
          </a:stretch>
        </p:blipFill>
        <p:spPr>
          <a:xfrm>
            <a:off x="4729468" y="643466"/>
            <a:ext cx="6746999" cy="5813154"/>
          </a:xfrm>
          <a:prstGeom prst="rect">
            <a:avLst/>
          </a:prstGeom>
        </p:spPr>
      </p:pic>
    </p:spTree>
    <p:extLst>
      <p:ext uri="{BB962C8B-B14F-4D97-AF65-F5344CB8AC3E}">
        <p14:creationId xmlns:p14="http://schemas.microsoft.com/office/powerpoint/2010/main" val="1101804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CB0D3-FD85-4F5A-3BDB-5741832BBF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dirty="0">
                <a:solidFill>
                  <a:srgbClr val="FFFFFF"/>
                </a:solidFill>
                <a:latin typeface="Times New Roman"/>
                <a:cs typeface="Calibri Light"/>
              </a:rPr>
              <a:t>Sequence Diagram Testing</a:t>
            </a:r>
            <a:endParaRPr lang="en-US" sz="3600" b="1" kern="1200" dirty="0">
              <a:solidFill>
                <a:srgbClr val="FFFFFF"/>
              </a:solidFill>
              <a:latin typeface="Times New Roman"/>
              <a:cs typeface="Calibri Light"/>
            </a:endParaRPr>
          </a:p>
        </p:txBody>
      </p:sp>
      <p:pic>
        <p:nvPicPr>
          <p:cNvPr id="4" name="Picture 4">
            <a:extLst>
              <a:ext uri="{FF2B5EF4-FFF2-40B4-BE49-F238E27FC236}">
                <a16:creationId xmlns:a16="http://schemas.microsoft.com/office/drawing/2014/main" id="{D992B769-FD35-2BED-E7CF-4DD049E24B60}"/>
              </a:ext>
            </a:extLst>
          </p:cNvPr>
          <p:cNvPicPr>
            <a:picLocks noGrp="1" noChangeAspect="1"/>
          </p:cNvPicPr>
          <p:nvPr>
            <p:ph idx="1"/>
          </p:nvPr>
        </p:nvPicPr>
        <p:blipFill>
          <a:blip r:embed="rId2"/>
          <a:stretch>
            <a:fillRect/>
          </a:stretch>
        </p:blipFill>
        <p:spPr>
          <a:xfrm>
            <a:off x="4690976" y="384674"/>
            <a:ext cx="6780851" cy="6603908"/>
          </a:xfrm>
          <a:prstGeom prst="rect">
            <a:avLst/>
          </a:prstGeom>
        </p:spPr>
      </p:pic>
    </p:spTree>
    <p:extLst>
      <p:ext uri="{BB962C8B-B14F-4D97-AF65-F5344CB8AC3E}">
        <p14:creationId xmlns:p14="http://schemas.microsoft.com/office/powerpoint/2010/main" val="2912498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CB0D3-FD85-4F5A-3BDB-5741832BBF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dirty="0">
                <a:solidFill>
                  <a:srgbClr val="FFFFFF"/>
                </a:solidFill>
                <a:latin typeface="Times New Roman"/>
                <a:cs typeface="Calibri Light"/>
              </a:rPr>
              <a:t>Sequence Diagram Testing</a:t>
            </a:r>
            <a:endParaRPr lang="en-US" sz="3600" b="1" kern="1200" dirty="0">
              <a:solidFill>
                <a:srgbClr val="FFFFFF"/>
              </a:solidFill>
              <a:latin typeface="Times New Roman"/>
              <a:cs typeface="Calibri Light"/>
            </a:endParaRPr>
          </a:p>
        </p:txBody>
      </p:sp>
      <p:pic>
        <p:nvPicPr>
          <p:cNvPr id="6" name="Picture 6">
            <a:extLst>
              <a:ext uri="{FF2B5EF4-FFF2-40B4-BE49-F238E27FC236}">
                <a16:creationId xmlns:a16="http://schemas.microsoft.com/office/drawing/2014/main" id="{111DB07F-2FB6-0404-1B5B-9E2967D0D572}"/>
              </a:ext>
            </a:extLst>
          </p:cNvPr>
          <p:cNvPicPr>
            <a:picLocks noGrp="1" noChangeAspect="1"/>
          </p:cNvPicPr>
          <p:nvPr>
            <p:ph idx="1"/>
          </p:nvPr>
        </p:nvPicPr>
        <p:blipFill>
          <a:blip r:embed="rId2"/>
          <a:stretch>
            <a:fillRect/>
          </a:stretch>
        </p:blipFill>
        <p:spPr>
          <a:xfrm>
            <a:off x="4331112" y="229739"/>
            <a:ext cx="7138493" cy="6407300"/>
          </a:xfrm>
        </p:spPr>
      </p:pic>
    </p:spTree>
    <p:extLst>
      <p:ext uri="{BB962C8B-B14F-4D97-AF65-F5344CB8AC3E}">
        <p14:creationId xmlns:p14="http://schemas.microsoft.com/office/powerpoint/2010/main" val="289373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CB0D3-FD85-4F5A-3BDB-5741832BBF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dirty="0">
                <a:solidFill>
                  <a:srgbClr val="FFFFFF"/>
                </a:solidFill>
                <a:latin typeface="Times New Roman"/>
                <a:cs typeface="Calibri Light"/>
              </a:rPr>
              <a:t>Sequence Diagram Testing</a:t>
            </a:r>
            <a:endParaRPr lang="en-US" sz="3600" b="1" kern="1200" dirty="0">
              <a:solidFill>
                <a:srgbClr val="FFFFFF"/>
              </a:solidFill>
              <a:latin typeface="Times New Roman"/>
              <a:cs typeface="Calibri Light"/>
            </a:endParaRPr>
          </a:p>
        </p:txBody>
      </p:sp>
      <p:pic>
        <p:nvPicPr>
          <p:cNvPr id="5" name="Picture 6" descr="Diagram&#10;&#10;Description automatically generated">
            <a:extLst>
              <a:ext uri="{FF2B5EF4-FFF2-40B4-BE49-F238E27FC236}">
                <a16:creationId xmlns:a16="http://schemas.microsoft.com/office/drawing/2014/main" id="{E1668231-2FC6-53CB-E9F3-AAA35AB8F198}"/>
              </a:ext>
            </a:extLst>
          </p:cNvPr>
          <p:cNvPicPr>
            <a:picLocks noGrp="1" noChangeAspect="1"/>
          </p:cNvPicPr>
          <p:nvPr>
            <p:ph idx="1"/>
          </p:nvPr>
        </p:nvPicPr>
        <p:blipFill>
          <a:blip r:embed="rId2"/>
          <a:stretch>
            <a:fillRect/>
          </a:stretch>
        </p:blipFill>
        <p:spPr>
          <a:xfrm>
            <a:off x="4345085" y="85965"/>
            <a:ext cx="7354961" cy="6694847"/>
          </a:xfrm>
        </p:spPr>
      </p:pic>
    </p:spTree>
    <p:extLst>
      <p:ext uri="{BB962C8B-B14F-4D97-AF65-F5344CB8AC3E}">
        <p14:creationId xmlns:p14="http://schemas.microsoft.com/office/powerpoint/2010/main" val="24432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CB0D3-FD85-4F5A-3BDB-5741832BBF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dirty="0">
                <a:solidFill>
                  <a:srgbClr val="FFFFFF"/>
                </a:solidFill>
                <a:latin typeface="Times New Roman"/>
                <a:cs typeface="Calibri Light"/>
              </a:rPr>
              <a:t>Sequence Diagram Result</a:t>
            </a:r>
            <a:endParaRPr lang="en-US" sz="3600" b="1" kern="1200" dirty="0">
              <a:solidFill>
                <a:srgbClr val="FFFFFF"/>
              </a:solidFill>
              <a:latin typeface="Times New Roman"/>
              <a:cs typeface="Calibri Light"/>
            </a:endParaRPr>
          </a:p>
        </p:txBody>
      </p:sp>
      <p:pic>
        <p:nvPicPr>
          <p:cNvPr id="6" name="Picture 6" descr="Table&#10;&#10;Description automatically generated">
            <a:extLst>
              <a:ext uri="{FF2B5EF4-FFF2-40B4-BE49-F238E27FC236}">
                <a16:creationId xmlns:a16="http://schemas.microsoft.com/office/drawing/2014/main" id="{A418A4B7-6A38-8DDA-D2FB-E7B336D70028}"/>
              </a:ext>
            </a:extLst>
          </p:cNvPr>
          <p:cNvPicPr>
            <a:picLocks noGrp="1" noChangeAspect="1"/>
          </p:cNvPicPr>
          <p:nvPr>
            <p:ph idx="1"/>
          </p:nvPr>
        </p:nvPicPr>
        <p:blipFill>
          <a:blip r:embed="rId2"/>
          <a:stretch>
            <a:fillRect/>
          </a:stretch>
        </p:blipFill>
        <p:spPr>
          <a:xfrm>
            <a:off x="4351015" y="387889"/>
            <a:ext cx="6825515" cy="5889715"/>
          </a:xfrm>
        </p:spPr>
      </p:pic>
    </p:spTree>
    <p:extLst>
      <p:ext uri="{BB962C8B-B14F-4D97-AF65-F5344CB8AC3E}">
        <p14:creationId xmlns:p14="http://schemas.microsoft.com/office/powerpoint/2010/main" val="1896603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CB0D3-FD85-4F5A-3BDB-5741832BBF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dirty="0">
                <a:solidFill>
                  <a:srgbClr val="FFFFFF"/>
                </a:solidFill>
                <a:latin typeface="Times New Roman"/>
                <a:cs typeface="Calibri Light"/>
              </a:rPr>
              <a:t>Sequence Diagram Result</a:t>
            </a:r>
            <a:endParaRPr lang="en-US" sz="3600" b="1" kern="1200" dirty="0">
              <a:solidFill>
                <a:srgbClr val="FFFFFF"/>
              </a:solidFill>
              <a:latin typeface="Times New Roman"/>
              <a:cs typeface="Calibri Light"/>
            </a:endParaRPr>
          </a:p>
        </p:txBody>
      </p:sp>
      <p:pic>
        <p:nvPicPr>
          <p:cNvPr id="5" name="Picture 6" descr="Table&#10;&#10;Description automatically generated">
            <a:extLst>
              <a:ext uri="{FF2B5EF4-FFF2-40B4-BE49-F238E27FC236}">
                <a16:creationId xmlns:a16="http://schemas.microsoft.com/office/drawing/2014/main" id="{91EBBE74-8825-BE80-E3E2-F039736C688E}"/>
              </a:ext>
            </a:extLst>
          </p:cNvPr>
          <p:cNvPicPr>
            <a:picLocks noGrp="1" noChangeAspect="1"/>
          </p:cNvPicPr>
          <p:nvPr>
            <p:ph idx="1"/>
          </p:nvPr>
        </p:nvPicPr>
        <p:blipFill>
          <a:blip r:embed="rId2"/>
          <a:stretch>
            <a:fillRect/>
          </a:stretch>
        </p:blipFill>
        <p:spPr>
          <a:xfrm>
            <a:off x="4419329" y="316003"/>
            <a:ext cx="7192094" cy="6364168"/>
          </a:xfrm>
        </p:spPr>
      </p:pic>
    </p:spTree>
    <p:extLst>
      <p:ext uri="{BB962C8B-B14F-4D97-AF65-F5344CB8AC3E}">
        <p14:creationId xmlns:p14="http://schemas.microsoft.com/office/powerpoint/2010/main" val="4209930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CB0D3-FD85-4F5A-3BDB-5741832BBFD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dirty="0">
                <a:solidFill>
                  <a:srgbClr val="FFFFFF"/>
                </a:solidFill>
                <a:latin typeface="Times New Roman"/>
                <a:cs typeface="Calibri Light"/>
              </a:rPr>
              <a:t>Sequence Diagram Result</a:t>
            </a:r>
            <a:endParaRPr lang="en-US" sz="3600" b="1" kern="1200" dirty="0">
              <a:solidFill>
                <a:srgbClr val="FFFFFF"/>
              </a:solidFill>
              <a:latin typeface="Times New Roman"/>
              <a:cs typeface="Calibri Light"/>
            </a:endParaRPr>
          </a:p>
        </p:txBody>
      </p:sp>
      <p:pic>
        <p:nvPicPr>
          <p:cNvPr id="5" name="Picture 6" descr="Table&#10;&#10;Description automatically generated">
            <a:extLst>
              <a:ext uri="{FF2B5EF4-FFF2-40B4-BE49-F238E27FC236}">
                <a16:creationId xmlns:a16="http://schemas.microsoft.com/office/drawing/2014/main" id="{7CDD2EBC-DB9C-E201-1242-4F6BD9C7E3F1}"/>
              </a:ext>
            </a:extLst>
          </p:cNvPr>
          <p:cNvPicPr>
            <a:picLocks noGrp="1" noChangeAspect="1"/>
          </p:cNvPicPr>
          <p:nvPr>
            <p:ph idx="1"/>
          </p:nvPr>
        </p:nvPicPr>
        <p:blipFill>
          <a:blip r:embed="rId2"/>
          <a:stretch>
            <a:fillRect/>
          </a:stretch>
        </p:blipFill>
        <p:spPr>
          <a:xfrm>
            <a:off x="4362209" y="344758"/>
            <a:ext cx="7349467" cy="6335413"/>
          </a:xfrm>
        </p:spPr>
      </p:pic>
    </p:spTree>
    <p:extLst>
      <p:ext uri="{BB962C8B-B14F-4D97-AF65-F5344CB8AC3E}">
        <p14:creationId xmlns:p14="http://schemas.microsoft.com/office/powerpoint/2010/main" val="3520895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EE63-EB44-FC34-A245-AAEC811EB004}"/>
              </a:ext>
            </a:extLst>
          </p:cNvPr>
          <p:cNvSpPr>
            <a:spLocks noGrp="1"/>
          </p:cNvSpPr>
          <p:nvPr>
            <p:ph type="title"/>
          </p:nvPr>
        </p:nvSpPr>
        <p:spPr/>
        <p:txBody>
          <a:bodyPr/>
          <a:lstStyle/>
          <a:p>
            <a:pPr algn="ctr"/>
            <a:r>
              <a:rPr lang="en-US" b="1" dirty="0">
                <a:latin typeface="Times New Roman"/>
                <a:cs typeface="Calibri Light"/>
              </a:rPr>
              <a:t>Output Screens</a:t>
            </a:r>
            <a:endParaRPr lang="en-US" b="1" dirty="0">
              <a:latin typeface="Times New Roman"/>
              <a:cs typeface="Times New Roman"/>
            </a:endParaRPr>
          </a:p>
        </p:txBody>
      </p:sp>
      <p:pic>
        <p:nvPicPr>
          <p:cNvPr id="4" name="Picture 4" descr="Graphical user interface, text, website&#10;&#10;Description automatically generated">
            <a:extLst>
              <a:ext uri="{FF2B5EF4-FFF2-40B4-BE49-F238E27FC236}">
                <a16:creationId xmlns:a16="http://schemas.microsoft.com/office/drawing/2014/main" id="{CB8EAC5E-DD7E-14A8-D168-07D02F5B0081}"/>
              </a:ext>
            </a:extLst>
          </p:cNvPr>
          <p:cNvPicPr>
            <a:picLocks noGrp="1" noChangeAspect="1"/>
          </p:cNvPicPr>
          <p:nvPr>
            <p:ph idx="1"/>
          </p:nvPr>
        </p:nvPicPr>
        <p:blipFill>
          <a:blip r:embed="rId2"/>
          <a:stretch>
            <a:fillRect/>
          </a:stretch>
        </p:blipFill>
        <p:spPr>
          <a:xfrm>
            <a:off x="1952625" y="1839119"/>
            <a:ext cx="8286750" cy="4324350"/>
          </a:xfrm>
        </p:spPr>
      </p:pic>
    </p:spTree>
    <p:extLst>
      <p:ext uri="{BB962C8B-B14F-4D97-AF65-F5344CB8AC3E}">
        <p14:creationId xmlns:p14="http://schemas.microsoft.com/office/powerpoint/2010/main" val="3987474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website&#10;&#10;Description automatically generated">
            <a:extLst>
              <a:ext uri="{FF2B5EF4-FFF2-40B4-BE49-F238E27FC236}">
                <a16:creationId xmlns:a16="http://schemas.microsoft.com/office/drawing/2014/main" id="{5420F559-CBF0-360D-9B35-95B625D94649}"/>
              </a:ext>
            </a:extLst>
          </p:cNvPr>
          <p:cNvPicPr>
            <a:picLocks noChangeAspect="1"/>
          </p:cNvPicPr>
          <p:nvPr/>
        </p:nvPicPr>
        <p:blipFill>
          <a:blip r:embed="rId2"/>
          <a:stretch>
            <a:fillRect/>
          </a:stretch>
        </p:blipFill>
        <p:spPr>
          <a:xfrm>
            <a:off x="713117" y="852646"/>
            <a:ext cx="10535728" cy="5037688"/>
          </a:xfrm>
          <a:prstGeom prst="rect">
            <a:avLst/>
          </a:prstGeom>
        </p:spPr>
      </p:pic>
    </p:spTree>
    <p:extLst>
      <p:ext uri="{BB962C8B-B14F-4D97-AF65-F5344CB8AC3E}">
        <p14:creationId xmlns:p14="http://schemas.microsoft.com/office/powerpoint/2010/main" val="218954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F3A7-BAAB-F7E5-8B70-08910F50EE98}"/>
              </a:ext>
            </a:extLst>
          </p:cNvPr>
          <p:cNvSpPr>
            <a:spLocks noGrp="1"/>
          </p:cNvSpPr>
          <p:nvPr>
            <p:ph type="title"/>
          </p:nvPr>
        </p:nvSpPr>
        <p:spPr/>
        <p:txBody>
          <a:bodyPr/>
          <a:lstStyle/>
          <a:p>
            <a:pPr algn="ctr"/>
            <a:r>
              <a:rPr lang="en-US" b="1" dirty="0">
                <a:latin typeface="Times New Roman"/>
                <a:ea typeface="+mj-lt"/>
                <a:cs typeface="+mj-lt"/>
              </a:rPr>
              <a:t>Abstract</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86DBD408-633D-B7EE-E540-79F517E2F6C1}"/>
              </a:ext>
            </a:extLst>
          </p:cNvPr>
          <p:cNvSpPr>
            <a:spLocks noGrp="1"/>
          </p:cNvSpPr>
          <p:nvPr>
            <p:ph idx="1"/>
          </p:nvPr>
        </p:nvSpPr>
        <p:spPr>
          <a:xfrm>
            <a:off x="838200" y="1825625"/>
            <a:ext cx="10515600" cy="4538243"/>
          </a:xfrm>
        </p:spPr>
        <p:txBody>
          <a:bodyPr vert="horz" lIns="91440" tIns="45720" rIns="91440" bIns="45720" rtlCol="0" anchor="t">
            <a:normAutofit fontScale="85000" lnSpcReduction="20000"/>
          </a:bodyPr>
          <a:lstStyle/>
          <a:p>
            <a:pPr algn="just">
              <a:lnSpc>
                <a:spcPct val="150000"/>
              </a:lnSpc>
              <a:buNone/>
            </a:pPr>
            <a:r>
              <a:rPr lang="en-US" dirty="0">
                <a:ea typeface="+mn-lt"/>
                <a:cs typeface="+mn-lt"/>
              </a:rPr>
              <a:t>  </a:t>
            </a:r>
            <a:r>
              <a:rPr lang="en-US" sz="2200" dirty="0">
                <a:latin typeface="Times New Roman"/>
                <a:ea typeface="+mn-lt"/>
                <a:cs typeface="+mn-lt"/>
              </a:rPr>
              <a:t>Location prediction of users from online social media brings considerable research these days. Automatic recognition of location related with or referenced in records has been investigated for decades. As a standout amongst the online social network organization, Twitter has pulled in an extensive number of users who send a millions of tweets on regular schedule. Because of the worldwide inclusion of its users and continuous tweets, location prediction on Twitter has increased noteworthy consideration in these days. Tweets, the short and noisy and rich natured texts bring many challenges in research area for researchers. In proposed framework, a general picture of location prediction using tweets is studied. In particular, tweet location is predicted from tweet contents. By outlining tweet content and contexts, it is fundamentally featured that how the issues rely upon these text inputs. In this work, we predict the location of user from the tweet text exploiting machine learning techniques namely naïve bayes, Support Vector Machine and Decision Tree.</a:t>
            </a:r>
            <a:r>
              <a:rPr lang="en-US" dirty="0">
                <a:ea typeface="+mn-lt"/>
                <a:cs typeface="+mn-lt"/>
              </a:rPr>
              <a:t> </a:t>
            </a:r>
            <a:endParaRPr lang="en-US">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926917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website&#10;&#10;Description automatically generated">
            <a:extLst>
              <a:ext uri="{FF2B5EF4-FFF2-40B4-BE49-F238E27FC236}">
                <a16:creationId xmlns:a16="http://schemas.microsoft.com/office/drawing/2014/main" id="{BE646A99-9EF6-CECB-6D5D-D67EE3C42F7B}"/>
              </a:ext>
            </a:extLst>
          </p:cNvPr>
          <p:cNvPicPr>
            <a:picLocks noChangeAspect="1"/>
          </p:cNvPicPr>
          <p:nvPr/>
        </p:nvPicPr>
        <p:blipFill>
          <a:blip r:embed="rId2"/>
          <a:stretch>
            <a:fillRect/>
          </a:stretch>
        </p:blipFill>
        <p:spPr>
          <a:xfrm>
            <a:off x="497457" y="660347"/>
            <a:ext cx="11211463" cy="5249758"/>
          </a:xfrm>
          <a:prstGeom prst="rect">
            <a:avLst/>
          </a:prstGeom>
        </p:spPr>
      </p:pic>
    </p:spTree>
    <p:extLst>
      <p:ext uri="{BB962C8B-B14F-4D97-AF65-F5344CB8AC3E}">
        <p14:creationId xmlns:p14="http://schemas.microsoft.com/office/powerpoint/2010/main" val="3487457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EFD26417-F99A-3E47-BEB3-0D6CBC4DDB12}"/>
              </a:ext>
            </a:extLst>
          </p:cNvPr>
          <p:cNvPicPr>
            <a:picLocks noChangeAspect="1"/>
          </p:cNvPicPr>
          <p:nvPr/>
        </p:nvPicPr>
        <p:blipFill>
          <a:blip r:embed="rId2"/>
          <a:stretch>
            <a:fillRect/>
          </a:stretch>
        </p:blipFill>
        <p:spPr>
          <a:xfrm>
            <a:off x="411192" y="400960"/>
            <a:ext cx="11556520" cy="5869175"/>
          </a:xfrm>
          <a:prstGeom prst="rect">
            <a:avLst/>
          </a:prstGeom>
        </p:spPr>
      </p:pic>
    </p:spTree>
    <p:extLst>
      <p:ext uri="{BB962C8B-B14F-4D97-AF65-F5344CB8AC3E}">
        <p14:creationId xmlns:p14="http://schemas.microsoft.com/office/powerpoint/2010/main" val="463592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2AF60759-D276-8163-A176-D4E5D24C00BD}"/>
              </a:ext>
            </a:extLst>
          </p:cNvPr>
          <p:cNvPicPr>
            <a:picLocks noChangeAspect="1"/>
          </p:cNvPicPr>
          <p:nvPr/>
        </p:nvPicPr>
        <p:blipFill>
          <a:blip r:embed="rId2"/>
          <a:stretch>
            <a:fillRect/>
          </a:stretch>
        </p:blipFill>
        <p:spPr>
          <a:xfrm>
            <a:off x="641230" y="351761"/>
            <a:ext cx="10909539" cy="6111346"/>
          </a:xfrm>
          <a:prstGeom prst="rect">
            <a:avLst/>
          </a:prstGeom>
        </p:spPr>
      </p:pic>
    </p:spTree>
    <p:extLst>
      <p:ext uri="{BB962C8B-B14F-4D97-AF65-F5344CB8AC3E}">
        <p14:creationId xmlns:p14="http://schemas.microsoft.com/office/powerpoint/2010/main" val="3949899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CDEFC43D-22B4-7A42-5EF3-C53B23017207}"/>
              </a:ext>
            </a:extLst>
          </p:cNvPr>
          <p:cNvPicPr>
            <a:picLocks noChangeAspect="1"/>
          </p:cNvPicPr>
          <p:nvPr/>
        </p:nvPicPr>
        <p:blipFill>
          <a:blip r:embed="rId2"/>
          <a:stretch>
            <a:fillRect/>
          </a:stretch>
        </p:blipFill>
        <p:spPr>
          <a:xfrm>
            <a:off x="526213" y="265890"/>
            <a:ext cx="11024557" cy="5823012"/>
          </a:xfrm>
          <a:prstGeom prst="rect">
            <a:avLst/>
          </a:prstGeom>
        </p:spPr>
      </p:pic>
    </p:spTree>
    <p:extLst>
      <p:ext uri="{BB962C8B-B14F-4D97-AF65-F5344CB8AC3E}">
        <p14:creationId xmlns:p14="http://schemas.microsoft.com/office/powerpoint/2010/main" val="4001450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Graphical user interface, application, website&#10;&#10;Description automatically generated">
            <a:extLst>
              <a:ext uri="{FF2B5EF4-FFF2-40B4-BE49-F238E27FC236}">
                <a16:creationId xmlns:a16="http://schemas.microsoft.com/office/drawing/2014/main" id="{EBA622A5-2369-C7B4-5AF6-DE514C5E30E9}"/>
              </a:ext>
            </a:extLst>
          </p:cNvPr>
          <p:cNvPicPr>
            <a:picLocks noChangeAspect="1"/>
          </p:cNvPicPr>
          <p:nvPr/>
        </p:nvPicPr>
        <p:blipFill>
          <a:blip r:embed="rId2"/>
          <a:stretch>
            <a:fillRect/>
          </a:stretch>
        </p:blipFill>
        <p:spPr>
          <a:xfrm>
            <a:off x="583721" y="672861"/>
            <a:ext cx="11240218" cy="5612920"/>
          </a:xfrm>
          <a:prstGeom prst="rect">
            <a:avLst/>
          </a:prstGeom>
        </p:spPr>
      </p:pic>
    </p:spTree>
    <p:extLst>
      <p:ext uri="{BB962C8B-B14F-4D97-AF65-F5344CB8AC3E}">
        <p14:creationId xmlns:p14="http://schemas.microsoft.com/office/powerpoint/2010/main" val="2957498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 website&#10;&#10;Description automatically generated">
            <a:extLst>
              <a:ext uri="{FF2B5EF4-FFF2-40B4-BE49-F238E27FC236}">
                <a16:creationId xmlns:a16="http://schemas.microsoft.com/office/drawing/2014/main" id="{6449B8D8-2FE9-1CFA-81F8-2DE486DCBF1E}"/>
              </a:ext>
            </a:extLst>
          </p:cNvPr>
          <p:cNvPicPr>
            <a:picLocks noChangeAspect="1"/>
          </p:cNvPicPr>
          <p:nvPr/>
        </p:nvPicPr>
        <p:blipFill>
          <a:blip r:embed="rId2"/>
          <a:stretch>
            <a:fillRect/>
          </a:stretch>
        </p:blipFill>
        <p:spPr>
          <a:xfrm>
            <a:off x="785004" y="653071"/>
            <a:ext cx="11125199" cy="5551859"/>
          </a:xfrm>
          <a:prstGeom prst="rect">
            <a:avLst/>
          </a:prstGeom>
        </p:spPr>
      </p:pic>
    </p:spTree>
    <p:extLst>
      <p:ext uri="{BB962C8B-B14F-4D97-AF65-F5344CB8AC3E}">
        <p14:creationId xmlns:p14="http://schemas.microsoft.com/office/powerpoint/2010/main" val="2084255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AE1B-E043-37F2-31E8-41FA5D6C91FA}"/>
              </a:ext>
            </a:extLst>
          </p:cNvPr>
          <p:cNvSpPr>
            <a:spLocks noGrp="1"/>
          </p:cNvSpPr>
          <p:nvPr>
            <p:ph type="title"/>
          </p:nvPr>
        </p:nvSpPr>
        <p:spPr/>
        <p:txBody>
          <a:bodyPr/>
          <a:lstStyle/>
          <a:p>
            <a:pPr algn="ctr"/>
            <a:r>
              <a:rPr lang="en-US" b="1" dirty="0">
                <a:latin typeface="Times New Roman"/>
                <a:cs typeface="Calibri Light"/>
              </a:rPr>
              <a:t>Conclusion</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id="{4BCFF506-2C40-6BCA-488F-1F1181D959FD}"/>
              </a:ext>
            </a:extLst>
          </p:cNvPr>
          <p:cNvSpPr>
            <a:spLocks noGrp="1"/>
          </p:cNvSpPr>
          <p:nvPr>
            <p:ph idx="1"/>
          </p:nvPr>
        </p:nvSpPr>
        <p:spPr/>
        <p:txBody>
          <a:bodyPr vert="horz" lIns="91440" tIns="45720" rIns="91440" bIns="45720" rtlCol="0" anchor="t">
            <a:normAutofit fontScale="77500" lnSpcReduction="20000"/>
          </a:bodyPr>
          <a:lstStyle/>
          <a:p>
            <a:pPr marL="0" indent="0" algn="just">
              <a:lnSpc>
                <a:spcPct val="150000"/>
              </a:lnSpc>
              <a:buNone/>
            </a:pPr>
            <a:r>
              <a:rPr lang="en-US" dirty="0">
                <a:latin typeface="Times New Roman"/>
                <a:ea typeface="+mn-lt"/>
                <a:cs typeface="+mn-lt"/>
              </a:rPr>
              <a:t>Three locations are considered from twitter data, namely home location, mentioned location and tweet location. When the twitter data is considered, geolocation prediction becomes a challenging problem. The tweet text nature and number of characters limitation make it hard to understand and analyze. In this work, we have predicted the geolocation of user from their tweet text using machine learning algorithms.   We have implemented three algorithms to show the better performed one, which is suitable for geolocation prediction problem. Our experiment analysis concluded that decision tree is suitable for tweet text analysis and location prediction problem.</a:t>
            </a:r>
            <a:endParaRPr lang="en-US" dirty="0">
              <a:latin typeface="Times New Roman"/>
              <a:cs typeface="Calibri"/>
            </a:endParaRPr>
          </a:p>
          <a:p>
            <a:pPr marL="0" indent="0" algn="just">
              <a:lnSpc>
                <a:spcPct val="150000"/>
              </a:lnSpc>
              <a:buNone/>
            </a:pPr>
            <a:endParaRPr lang="en-US" dirty="0">
              <a:latin typeface="Times New Roman"/>
              <a:cs typeface="Calibri"/>
            </a:endParaRPr>
          </a:p>
        </p:txBody>
      </p:sp>
    </p:spTree>
    <p:extLst>
      <p:ext uri="{BB962C8B-B14F-4D97-AF65-F5344CB8AC3E}">
        <p14:creationId xmlns:p14="http://schemas.microsoft.com/office/powerpoint/2010/main" val="3590037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E9C3-180D-A909-141F-D2BDE6F5B420}"/>
              </a:ext>
            </a:extLst>
          </p:cNvPr>
          <p:cNvSpPr>
            <a:spLocks noGrp="1"/>
          </p:cNvSpPr>
          <p:nvPr>
            <p:ph type="title"/>
          </p:nvPr>
        </p:nvSpPr>
        <p:spPr>
          <a:xfrm>
            <a:off x="924464" y="2363578"/>
            <a:ext cx="10515600" cy="1325563"/>
          </a:xfrm>
        </p:spPr>
        <p:txBody>
          <a:bodyPr>
            <a:normAutofit/>
          </a:bodyPr>
          <a:lstStyle/>
          <a:p>
            <a:pPr algn="ctr"/>
            <a:r>
              <a:rPr lang="en-US" sz="6000" b="1" dirty="0">
                <a:latin typeface="Times New Roman"/>
                <a:cs typeface="Times New Roman"/>
              </a:rPr>
              <a:t>Thank You</a:t>
            </a:r>
            <a:endParaRPr lang="en-US" sz="6000" b="1" dirty="0">
              <a:cs typeface="Calibri Light" panose="020F0302020204030204"/>
            </a:endParaRPr>
          </a:p>
        </p:txBody>
      </p:sp>
    </p:spTree>
    <p:extLst>
      <p:ext uri="{BB962C8B-B14F-4D97-AF65-F5344CB8AC3E}">
        <p14:creationId xmlns:p14="http://schemas.microsoft.com/office/powerpoint/2010/main" val="279506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8C5E-F8FF-356A-7DBE-1EA482CE3789}"/>
              </a:ext>
            </a:extLst>
          </p:cNvPr>
          <p:cNvSpPr>
            <a:spLocks noGrp="1"/>
          </p:cNvSpPr>
          <p:nvPr>
            <p:ph type="title"/>
          </p:nvPr>
        </p:nvSpPr>
        <p:spPr/>
        <p:txBody>
          <a:bodyPr>
            <a:normAutofit/>
          </a:bodyPr>
          <a:lstStyle/>
          <a:p>
            <a:pPr algn="ctr"/>
            <a:r>
              <a:rPr lang="en-US" sz="4000" b="1" dirty="0">
                <a:latin typeface="Times New Roman"/>
                <a:cs typeface="Calibri Light"/>
              </a:rPr>
              <a:t>Existing System</a:t>
            </a:r>
            <a:endParaRPr lang="en-US" sz="4000" b="1" dirty="0">
              <a:latin typeface="Times New Roman"/>
              <a:cs typeface="Times New Roman"/>
            </a:endParaRPr>
          </a:p>
        </p:txBody>
      </p:sp>
      <p:sp>
        <p:nvSpPr>
          <p:cNvPr id="3" name="Content Placeholder 2">
            <a:extLst>
              <a:ext uri="{FF2B5EF4-FFF2-40B4-BE49-F238E27FC236}">
                <a16:creationId xmlns:a16="http://schemas.microsoft.com/office/drawing/2014/main" id="{6E59EF1B-116B-8A98-7A9A-36E071DC37B2}"/>
              </a:ext>
            </a:extLst>
          </p:cNvPr>
          <p:cNvSpPr>
            <a:spLocks noGrp="1"/>
          </p:cNvSpPr>
          <p:nvPr>
            <p:ph idx="1"/>
          </p:nvPr>
        </p:nvSpPr>
        <p:spPr/>
        <p:txBody>
          <a:bodyPr vert="horz" lIns="91440" tIns="45720" rIns="91440" bIns="45720" rtlCol="0" anchor="t">
            <a:normAutofit fontScale="70000" lnSpcReduction="20000"/>
          </a:bodyPr>
          <a:lstStyle/>
          <a:p>
            <a:pPr algn="just">
              <a:lnSpc>
                <a:spcPct val="150000"/>
              </a:lnSpc>
            </a:pPr>
            <a:r>
              <a:rPr lang="en-US" dirty="0">
                <a:latin typeface="Times New Roman"/>
                <a:ea typeface="+mn-lt"/>
                <a:cs typeface="+mn-lt"/>
              </a:rPr>
              <a:t>In the Existing system to the problem of finding location from social media content. The Social Networks from and motivated by Term frequency (TF) and inverse document frequency (IDF), they arrived Inverse City Frequency (ICF) and Inverse Location Frequency (ILF) respectively. </a:t>
            </a:r>
            <a:endParaRPr lang="en-US">
              <a:latin typeface="Times New Roman"/>
              <a:cs typeface="Calibri" panose="020F0502020204030204"/>
            </a:endParaRPr>
          </a:p>
          <a:p>
            <a:pPr algn="just">
              <a:lnSpc>
                <a:spcPct val="150000"/>
              </a:lnSpc>
            </a:pPr>
            <a:r>
              <a:rPr lang="en-US" dirty="0">
                <a:latin typeface="Times New Roman"/>
                <a:ea typeface="+mn-lt"/>
                <a:cs typeface="+mn-lt"/>
              </a:rPr>
              <a:t>They raked the features by using these frequency values and TF then by TF values. From this they arrived those local words spread in document in few places and have high ICF and ILF values. </a:t>
            </a:r>
            <a:endParaRPr lang="en-US">
              <a:latin typeface="Times New Roman"/>
              <a:cs typeface="Times New Roman"/>
            </a:endParaRPr>
          </a:p>
          <a:p>
            <a:pPr algn="just">
              <a:lnSpc>
                <a:spcPct val="150000"/>
              </a:lnSpc>
            </a:pPr>
            <a:r>
              <a:rPr lang="en-US" dirty="0">
                <a:latin typeface="Times New Roman"/>
                <a:ea typeface="+mn-lt"/>
                <a:cs typeface="+mn-lt"/>
              </a:rPr>
              <a:t>They approached model for identifying local words indicative or used in certain locations only. They aimed to identify automatically by ranking the local words by their location, and they find their degree of association of location words associated to particular location or cities. </a:t>
            </a:r>
            <a:endParaRPr lang="en-US">
              <a:cs typeface="Calibri" panose="020F0502020204030204"/>
            </a:endParaRPr>
          </a:p>
        </p:txBody>
      </p:sp>
    </p:spTree>
    <p:extLst>
      <p:ext uri="{BB962C8B-B14F-4D97-AF65-F5344CB8AC3E}">
        <p14:creationId xmlns:p14="http://schemas.microsoft.com/office/powerpoint/2010/main" val="389323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CC40-9128-32D6-7360-ED7E92C25357}"/>
              </a:ext>
            </a:extLst>
          </p:cNvPr>
          <p:cNvSpPr>
            <a:spLocks noGrp="1"/>
          </p:cNvSpPr>
          <p:nvPr>
            <p:ph type="title"/>
          </p:nvPr>
        </p:nvSpPr>
        <p:spPr/>
        <p:txBody>
          <a:bodyPr/>
          <a:lstStyle/>
          <a:p>
            <a:pPr algn="ctr"/>
            <a:r>
              <a:rPr lang="en-US" sz="4000" b="1" dirty="0">
                <a:latin typeface="Times New Roman"/>
                <a:cs typeface="Times New Roman"/>
              </a:rPr>
              <a:t>Proposed System</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472E6C4E-43DB-B55B-C8D8-794FDA261526}"/>
              </a:ext>
            </a:extLst>
          </p:cNvPr>
          <p:cNvSpPr>
            <a:spLocks noGrp="1"/>
          </p:cNvSpPr>
          <p:nvPr>
            <p:ph idx="1"/>
          </p:nvPr>
        </p:nvSpPr>
        <p:spPr/>
        <p:txBody>
          <a:bodyPr vert="horz" lIns="91440" tIns="45720" rIns="91440" bIns="45720" rtlCol="0" anchor="t">
            <a:normAutofit/>
          </a:bodyPr>
          <a:lstStyle/>
          <a:p>
            <a:pPr algn="just">
              <a:lnSpc>
                <a:spcPct val="150000"/>
              </a:lnSpc>
            </a:pPr>
            <a:r>
              <a:rPr lang="en-US" dirty="0">
                <a:ea typeface="+mn-lt"/>
                <a:cs typeface="+mn-lt"/>
              </a:rPr>
              <a:t>T</a:t>
            </a:r>
            <a:r>
              <a:rPr lang="en-US" dirty="0">
                <a:latin typeface="Times New Roman"/>
                <a:ea typeface="+mn-lt"/>
                <a:cs typeface="+mn-lt"/>
              </a:rPr>
              <a:t>he aim of proposed system is to predict the user location from twitter content considering user home location, tweet location, tweet content.</a:t>
            </a:r>
            <a:endParaRPr lang="en-US"/>
          </a:p>
          <a:p>
            <a:pPr algn="just">
              <a:lnSpc>
                <a:spcPct val="150000"/>
              </a:lnSpc>
            </a:pPr>
            <a:r>
              <a:rPr lang="en-US" dirty="0">
                <a:latin typeface="Times New Roman"/>
                <a:ea typeface="+mn-lt"/>
                <a:cs typeface="+mn-lt"/>
              </a:rPr>
              <a:t>To handle this, we used three machine learning approaches to make prediction easier and </a:t>
            </a:r>
            <a:endParaRPr lang="en-US">
              <a:latin typeface="Times New Roman"/>
              <a:cs typeface="Calibri"/>
            </a:endParaRPr>
          </a:p>
          <a:p>
            <a:pPr algn="just">
              <a:lnSpc>
                <a:spcPct val="150000"/>
              </a:lnSpc>
            </a:pPr>
            <a:r>
              <a:rPr lang="en-US" dirty="0">
                <a:latin typeface="Times New Roman"/>
                <a:ea typeface="+mn-lt"/>
                <a:cs typeface="+mn-lt"/>
              </a:rPr>
              <a:t>finding the best model amongst them. Live tweet stream from twitter for keyword “apple” is collected and stored in Tweet table.</a:t>
            </a:r>
            <a:endParaRPr lang="en-US" dirty="0">
              <a:latin typeface="Times New Roman"/>
              <a:cs typeface="Times New Roman"/>
            </a:endParaRPr>
          </a:p>
          <a:p>
            <a:endParaRPr lang="en-US" dirty="0">
              <a:cs typeface="Calibri"/>
            </a:endParaRPr>
          </a:p>
        </p:txBody>
      </p:sp>
    </p:spTree>
    <p:extLst>
      <p:ext uri="{BB962C8B-B14F-4D97-AF65-F5344CB8AC3E}">
        <p14:creationId xmlns:p14="http://schemas.microsoft.com/office/powerpoint/2010/main" val="340009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643F-4623-8D81-7AAC-D11C451AB71C}"/>
              </a:ext>
            </a:extLst>
          </p:cNvPr>
          <p:cNvSpPr>
            <a:spLocks noGrp="1"/>
          </p:cNvSpPr>
          <p:nvPr>
            <p:ph type="title"/>
          </p:nvPr>
        </p:nvSpPr>
        <p:spPr/>
        <p:txBody>
          <a:bodyPr/>
          <a:lstStyle/>
          <a:p>
            <a:pPr algn="ctr"/>
            <a:r>
              <a:rPr lang="en-US" b="1" dirty="0">
                <a:latin typeface="Times New Roman"/>
                <a:cs typeface="Calibri Light"/>
              </a:rPr>
              <a:t>Literature Review</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id="{C8FD967D-D2F1-0A0E-C7FD-AA65B2F0B3EB}"/>
              </a:ext>
            </a:extLst>
          </p:cNvPr>
          <p:cNvSpPr>
            <a:spLocks noGrp="1"/>
          </p:cNvSpPr>
          <p:nvPr>
            <p:ph idx="1"/>
          </p:nvPr>
        </p:nvSpPr>
        <p:spPr/>
        <p:txBody>
          <a:bodyPr vert="horz" lIns="91440" tIns="45720" rIns="91440" bIns="45720" rtlCol="0" anchor="t">
            <a:normAutofit fontScale="92500"/>
          </a:bodyPr>
          <a:lstStyle/>
          <a:p>
            <a:pPr marL="0" indent="0" algn="just">
              <a:buNone/>
            </a:pPr>
            <a:r>
              <a:rPr lang="en-US" sz="2400" dirty="0">
                <a:cs typeface="Calibri" panose="020F0502020204030204"/>
              </a:rPr>
              <a:t>[1]</a:t>
            </a:r>
            <a:r>
              <a:rPr lang="en-US" sz="2400" b="1" dirty="0">
                <a:latin typeface="Times New Roman"/>
                <a:cs typeface="Calibri" panose="020F0502020204030204"/>
              </a:rPr>
              <a:t>“</a:t>
            </a:r>
            <a:r>
              <a:rPr lang="en-US" sz="2400" b="1" dirty="0">
                <a:latin typeface="Times New Roman"/>
                <a:ea typeface="+mn-lt"/>
                <a:cs typeface="+mn-lt"/>
              </a:rPr>
              <a:t>Location  </a:t>
            </a:r>
            <a:r>
              <a:rPr lang="en-US" sz="2400" b="1" dirty="0" err="1">
                <a:latin typeface="Times New Roman"/>
                <a:ea typeface="+mn-lt"/>
                <a:cs typeface="+mn-lt"/>
              </a:rPr>
              <a:t>Predictionon</a:t>
            </a:r>
            <a:r>
              <a:rPr lang="en-US" sz="2400" b="1" dirty="0">
                <a:latin typeface="Times New Roman"/>
                <a:ea typeface="+mn-lt"/>
                <a:cs typeface="+mn-lt"/>
              </a:rPr>
              <a:t> Twitter Using Machine </a:t>
            </a:r>
            <a:r>
              <a:rPr lang="en-US" sz="2400" b="1" dirty="0" err="1">
                <a:latin typeface="Times New Roman"/>
                <a:ea typeface="+mn-lt"/>
                <a:cs typeface="+mn-lt"/>
              </a:rPr>
              <a:t>Learning</a:t>
            </a:r>
            <a:r>
              <a:rPr lang="en-US" sz="2400" dirty="0" err="1">
                <a:latin typeface="Times New Roman"/>
                <a:ea typeface="+mn-lt"/>
                <a:cs typeface="+mn-lt"/>
              </a:rPr>
              <a:t>”By</a:t>
            </a:r>
            <a:r>
              <a:rPr lang="en-US" sz="2400" dirty="0">
                <a:latin typeface="Times New Roman"/>
                <a:ea typeface="+mn-lt"/>
                <a:cs typeface="+mn-lt"/>
              </a:rPr>
              <a:t> </a:t>
            </a:r>
            <a:r>
              <a:rPr lang="en-US" sz="2400" dirty="0" err="1">
                <a:latin typeface="Times New Roman"/>
                <a:ea typeface="+mn-lt"/>
                <a:cs typeface="+mn-lt"/>
              </a:rPr>
              <a:t>IndiraK.Brumancia</a:t>
            </a:r>
            <a:r>
              <a:rPr lang="en-US" sz="2400" dirty="0">
                <a:latin typeface="Times New Roman"/>
                <a:ea typeface="+mn-lt"/>
                <a:cs typeface="+mn-lt"/>
              </a:rPr>
              <a:t> and E. Siva Kumar DOI: 10.1109</a:t>
            </a:r>
            <a:r>
              <a:rPr lang="en-US" sz="2400" i="1" dirty="0">
                <a:latin typeface="Times New Roman"/>
                <a:ea typeface="+mn-lt"/>
                <a:cs typeface="+mn-lt"/>
              </a:rPr>
              <a:t>/</a:t>
            </a:r>
            <a:r>
              <a:rPr lang="en-US" sz="2400" dirty="0">
                <a:latin typeface="Times New Roman"/>
                <a:ea typeface="+mn-lt"/>
                <a:cs typeface="+mn-lt"/>
              </a:rPr>
              <a:t>ICOEI.2019.8862768.</a:t>
            </a:r>
          </a:p>
          <a:p>
            <a:pPr marL="0" indent="0" algn="just">
              <a:buNone/>
            </a:pPr>
            <a:r>
              <a:rPr lang="en-US" sz="2400" b="1" dirty="0">
                <a:latin typeface="Times New Roman"/>
                <a:ea typeface="+mn-lt"/>
                <a:cs typeface="+mn-lt"/>
              </a:rPr>
              <a:t>Description:-</a:t>
            </a:r>
          </a:p>
          <a:p>
            <a:pPr marL="0" indent="0" algn="just">
              <a:lnSpc>
                <a:spcPct val="150000"/>
              </a:lnSpc>
              <a:buNone/>
            </a:pPr>
            <a:r>
              <a:rPr lang="en-US" sz="2400" dirty="0">
                <a:latin typeface="Times New Roman"/>
                <a:ea typeface="+mn-lt"/>
                <a:cs typeface="+mn-lt"/>
              </a:rPr>
              <a:t>As a standout amongst the online social network organization, Twitter has pulled in an extensive number of users who send a million of tweets on regular schedule. Because of the worldwide inclusion of its users and continuous tweets, location prediction on Twitter has increased noteworthy consideration in these days. In this work, we predict the location of user from the tweet text exploiting machine learning techniques namely naive bayes, Support Vector Machine and Decision Tree </a:t>
            </a:r>
            <a:endParaRPr lang="en-US">
              <a:cs typeface="Calibri" panose="020F0502020204030204"/>
            </a:endParaRPr>
          </a:p>
        </p:txBody>
      </p:sp>
    </p:spTree>
    <p:extLst>
      <p:ext uri="{BB962C8B-B14F-4D97-AF65-F5344CB8AC3E}">
        <p14:creationId xmlns:p14="http://schemas.microsoft.com/office/powerpoint/2010/main" val="20712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715438-B8BB-AA75-63CD-CD0DFAFCEAA7}"/>
              </a:ext>
            </a:extLst>
          </p:cNvPr>
          <p:cNvSpPr txBox="1"/>
          <p:nvPr/>
        </p:nvSpPr>
        <p:spPr>
          <a:xfrm>
            <a:off x="641231" y="526212"/>
            <a:ext cx="10751388" cy="57246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ea typeface="+mn-lt"/>
                <a:cs typeface="+mn-lt"/>
              </a:rPr>
              <a:t>[2]“</a:t>
            </a:r>
            <a:r>
              <a:rPr lang="en-US" sz="2400" b="1" dirty="0">
                <a:latin typeface="Times New Roman"/>
                <a:ea typeface="+mn-lt"/>
                <a:cs typeface="+mn-lt"/>
              </a:rPr>
              <a:t>Uncovering the location of Twitter User</a:t>
            </a:r>
            <a:r>
              <a:rPr lang="en-US" sz="2400" dirty="0">
                <a:latin typeface="Times New Roman"/>
                <a:ea typeface="+mn-lt"/>
                <a:cs typeface="+mn-lt"/>
              </a:rPr>
              <a:t> ” By Renato </a:t>
            </a:r>
            <a:r>
              <a:rPr lang="en-US" sz="2400" dirty="0" err="1">
                <a:latin typeface="Times New Roman"/>
                <a:ea typeface="+mn-lt"/>
                <a:cs typeface="+mn-lt"/>
              </a:rPr>
              <a:t>Assunc</a:t>
            </a:r>
            <a:r>
              <a:rPr lang="en-US" sz="2400" dirty="0">
                <a:latin typeface="Times New Roman"/>
                <a:ea typeface="+mn-lt"/>
                <a:cs typeface="+mn-lt"/>
              </a:rPr>
              <a:t> and  Wagner  Me- Ira  Jr. , DOI: 10.1109</a:t>
            </a:r>
            <a:r>
              <a:rPr lang="en-US" sz="2400" i="1" dirty="0">
                <a:latin typeface="Times New Roman"/>
                <a:ea typeface="+mn-lt"/>
                <a:cs typeface="+mn-lt"/>
              </a:rPr>
              <a:t>/</a:t>
            </a:r>
            <a:r>
              <a:rPr lang="en-US" sz="2400" dirty="0">
                <a:latin typeface="Times New Roman"/>
                <a:ea typeface="+mn-lt"/>
                <a:cs typeface="+mn-lt"/>
              </a:rPr>
              <a:t>BRACIS.2013.47.</a:t>
            </a:r>
            <a:endParaRPr lang="en-US" dirty="0">
              <a:latin typeface="Times New Roman"/>
              <a:cs typeface="Calibri"/>
            </a:endParaRPr>
          </a:p>
          <a:p>
            <a:pPr algn="l"/>
            <a:endParaRPr lang="en-US" sz="2400" dirty="0">
              <a:latin typeface="Times New Roman"/>
              <a:cs typeface="Calibri"/>
            </a:endParaRPr>
          </a:p>
          <a:p>
            <a:r>
              <a:rPr lang="en-US" sz="2400" b="1" dirty="0">
                <a:latin typeface="Times New Roman"/>
                <a:cs typeface="Calibri"/>
              </a:rPr>
              <a:t>Description:-</a:t>
            </a:r>
          </a:p>
          <a:p>
            <a:pPr algn="just">
              <a:lnSpc>
                <a:spcPct val="150000"/>
              </a:lnSpc>
            </a:pPr>
            <a:r>
              <a:rPr lang="en-US" sz="2400" dirty="0">
                <a:latin typeface="Times New Roman"/>
                <a:ea typeface="+mn-lt"/>
                <a:cs typeface="+mn-lt"/>
              </a:rPr>
              <a:t>Social networks, like Twitter and Facebook, are valuable sources to monitor Real - time events, such as earthquakes and epidemics. For this type of surveillance, the user’s location is an essential piece of information, but a substantial number of users choose not to disclose their geographical information. However, characteristics of the users’ behavior, such as the friends they associate with and the types of messages published can hint on their spatial location.</a:t>
            </a:r>
            <a:endParaRPr lang="en-US" dirty="0">
              <a:latin typeface="Times New Roman"/>
              <a:cs typeface="Calibri" panose="020F0502020204030204"/>
            </a:endParaRPr>
          </a:p>
          <a:p>
            <a:pPr algn="just">
              <a:lnSpc>
                <a:spcPct val="150000"/>
              </a:lnSpc>
            </a:pPr>
            <a:endParaRPr lang="en-US" sz="2400" dirty="0">
              <a:latin typeface="Times New Roman"/>
              <a:cs typeface="Calibri"/>
            </a:endParaRPr>
          </a:p>
          <a:p>
            <a:endParaRPr lang="en-US" dirty="0">
              <a:cs typeface="Calibri"/>
            </a:endParaRPr>
          </a:p>
        </p:txBody>
      </p:sp>
    </p:spTree>
    <p:extLst>
      <p:ext uri="{BB962C8B-B14F-4D97-AF65-F5344CB8AC3E}">
        <p14:creationId xmlns:p14="http://schemas.microsoft.com/office/powerpoint/2010/main" val="279979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715438-B8BB-AA75-63CD-CD0DFAFCEAA7}"/>
              </a:ext>
            </a:extLst>
          </p:cNvPr>
          <p:cNvSpPr txBox="1"/>
          <p:nvPr/>
        </p:nvSpPr>
        <p:spPr>
          <a:xfrm>
            <a:off x="641231" y="526212"/>
            <a:ext cx="10751388"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dirty="0">
                <a:latin typeface="Times New Roman"/>
                <a:ea typeface="+mn-lt"/>
                <a:cs typeface="+mn-lt"/>
              </a:rPr>
              <a:t>[3]“</a:t>
            </a:r>
            <a:r>
              <a:rPr lang="en-US" sz="2400" b="1" dirty="0">
                <a:latin typeface="Times New Roman"/>
                <a:ea typeface="+mn-lt"/>
                <a:cs typeface="+mn-lt"/>
              </a:rPr>
              <a:t>Collect   Data   From Twitter : A step by step implementation using </a:t>
            </a:r>
            <a:r>
              <a:rPr lang="en-US" sz="2400" b="1" dirty="0" err="1">
                <a:latin typeface="Times New Roman"/>
                <a:ea typeface="+mn-lt"/>
                <a:cs typeface="+mn-lt"/>
              </a:rPr>
              <a:t>tweepy</a:t>
            </a:r>
            <a:r>
              <a:rPr lang="en-US" sz="2400" dirty="0">
                <a:latin typeface="Times New Roman"/>
                <a:ea typeface="+mn-lt"/>
                <a:cs typeface="+mn-lt"/>
              </a:rPr>
              <a:t>” By Zoumana </a:t>
            </a:r>
            <a:r>
              <a:rPr lang="en-US" sz="2400" dirty="0" err="1">
                <a:latin typeface="Times New Roman"/>
                <a:ea typeface="+mn-lt"/>
                <a:cs typeface="+mn-lt"/>
              </a:rPr>
              <a:t>Keitahttps</a:t>
            </a:r>
            <a:r>
              <a:rPr lang="en-US" sz="2400" dirty="0">
                <a:latin typeface="Times New Roman"/>
                <a:ea typeface="+mn-lt"/>
                <a:cs typeface="+mn-lt"/>
              </a:rPr>
              <a:t> ,:</a:t>
            </a:r>
            <a:r>
              <a:rPr lang="en-US" sz="2400" i="1" dirty="0">
                <a:latin typeface="Times New Roman"/>
                <a:ea typeface="+mn-lt"/>
                <a:cs typeface="+mn-lt"/>
              </a:rPr>
              <a:t>//</a:t>
            </a:r>
            <a:r>
              <a:rPr lang="en-US" sz="2400" dirty="0">
                <a:latin typeface="Times New Roman"/>
                <a:ea typeface="+mn-lt"/>
                <a:cs typeface="+mn-lt"/>
              </a:rPr>
              <a:t>towardsdatascience.com</a:t>
            </a:r>
            <a:r>
              <a:rPr lang="en-US" sz="2400" i="1" dirty="0">
                <a:latin typeface="Times New Roman"/>
                <a:ea typeface="+mn-lt"/>
                <a:cs typeface="+mn-lt"/>
              </a:rPr>
              <a:t>/</a:t>
            </a:r>
            <a:r>
              <a:rPr lang="en-US" sz="2400" dirty="0">
                <a:latin typeface="Times New Roman"/>
                <a:ea typeface="+mn-lt"/>
                <a:cs typeface="+mn-lt"/>
              </a:rPr>
              <a:t>collect-data-from-twitter-a-step-by-step- implementation-using-tweepy-7526</a:t>
            </a:r>
            <a:r>
              <a:rPr lang="en-US" sz="2400" i="1" dirty="0">
                <a:latin typeface="Times New Roman"/>
                <a:ea typeface="+mn-lt"/>
                <a:cs typeface="+mn-lt"/>
              </a:rPr>
              <a:t>ff</a:t>
            </a:r>
            <a:r>
              <a:rPr lang="en-US" sz="2400" dirty="0">
                <a:latin typeface="Times New Roman"/>
                <a:ea typeface="+mn-lt"/>
                <a:cs typeface="+mn-lt"/>
              </a:rPr>
              <a:t>f2cb31.</a:t>
            </a:r>
            <a:endParaRPr lang="en-US" dirty="0">
              <a:latin typeface="Times New Roman"/>
              <a:ea typeface="+mn-lt"/>
              <a:cs typeface="+mn-lt"/>
            </a:endParaRPr>
          </a:p>
          <a:p>
            <a:pPr>
              <a:lnSpc>
                <a:spcPct val="150000"/>
              </a:lnSpc>
            </a:pPr>
            <a:r>
              <a:rPr lang="en-US" sz="2400" b="1" dirty="0">
                <a:latin typeface="Times New Roman"/>
                <a:cs typeface="Calibri"/>
              </a:rPr>
              <a:t>Description:-</a:t>
            </a:r>
            <a:endParaRPr lang="en-US" sz="2400" b="1">
              <a:latin typeface="Times New Roman"/>
              <a:cs typeface="Calibri"/>
            </a:endParaRPr>
          </a:p>
          <a:p>
            <a:pPr algn="just">
              <a:lnSpc>
                <a:spcPct val="150000"/>
              </a:lnSpc>
            </a:pPr>
            <a:r>
              <a:rPr lang="en-US" sz="2400" dirty="0">
                <a:latin typeface="Times New Roman"/>
                <a:ea typeface="+mn-lt"/>
                <a:cs typeface="+mn-lt"/>
              </a:rPr>
              <a:t>Getting data comes as the second step in any data science/machine learning project lifecycle, right after framing the problem you want to solve, which would make this step be the backbone of the rest of the phases. Also, social media are great places to collect data, especially for competitor analysis, topic research, sentiment analysis, etc. This article aims to perform a step-by-step implementation on how to get credentials and the implementation on a simple use case </a:t>
            </a:r>
            <a:endParaRPr lang="en-US"/>
          </a:p>
          <a:p>
            <a:pPr algn="just">
              <a:lnSpc>
                <a:spcPct val="150000"/>
              </a:lnSpc>
            </a:pPr>
            <a:endParaRPr lang="en-US" sz="2400" dirty="0">
              <a:latin typeface="Times New Roman"/>
              <a:cs typeface="Calibri"/>
            </a:endParaRPr>
          </a:p>
          <a:p>
            <a:endParaRPr lang="en-US" dirty="0">
              <a:cs typeface="Calibri"/>
            </a:endParaRPr>
          </a:p>
        </p:txBody>
      </p:sp>
    </p:spTree>
    <p:extLst>
      <p:ext uri="{BB962C8B-B14F-4D97-AF65-F5344CB8AC3E}">
        <p14:creationId xmlns:p14="http://schemas.microsoft.com/office/powerpoint/2010/main" val="265429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FB5B-66C4-5B6E-13EA-19D173803A43}"/>
              </a:ext>
            </a:extLst>
          </p:cNvPr>
          <p:cNvSpPr>
            <a:spLocks noGrp="1"/>
          </p:cNvSpPr>
          <p:nvPr>
            <p:ph type="title"/>
          </p:nvPr>
        </p:nvSpPr>
        <p:spPr/>
        <p:txBody>
          <a:bodyPr>
            <a:normAutofit/>
          </a:bodyPr>
          <a:lstStyle/>
          <a:p>
            <a:pPr algn="ctr"/>
            <a:r>
              <a:rPr lang="en-US" sz="4000" b="1" dirty="0">
                <a:latin typeface="Times New Roman"/>
                <a:ea typeface="+mj-lt"/>
                <a:cs typeface="+mj-lt"/>
              </a:rPr>
              <a:t>System Architecture</a:t>
            </a:r>
            <a:endParaRPr lang="en-US" sz="4000" b="1" dirty="0">
              <a:latin typeface="Times New Roman"/>
              <a:cs typeface="Times New Roman"/>
            </a:endParaRPr>
          </a:p>
        </p:txBody>
      </p:sp>
      <p:pic>
        <p:nvPicPr>
          <p:cNvPr id="4" name="Picture 4" descr="Diagram&#10;&#10;Description automatically generated">
            <a:extLst>
              <a:ext uri="{FF2B5EF4-FFF2-40B4-BE49-F238E27FC236}">
                <a16:creationId xmlns:a16="http://schemas.microsoft.com/office/drawing/2014/main" id="{0D0B8300-60C1-9030-8F3F-6B2A9C901AAF}"/>
              </a:ext>
            </a:extLst>
          </p:cNvPr>
          <p:cNvPicPr>
            <a:picLocks noGrp="1" noChangeAspect="1"/>
          </p:cNvPicPr>
          <p:nvPr>
            <p:ph idx="1"/>
          </p:nvPr>
        </p:nvPicPr>
        <p:blipFill>
          <a:blip r:embed="rId2"/>
          <a:stretch>
            <a:fillRect/>
          </a:stretch>
        </p:blipFill>
        <p:spPr>
          <a:xfrm>
            <a:off x="2023821" y="1825625"/>
            <a:ext cx="8144358" cy="4351338"/>
          </a:xfrm>
        </p:spPr>
      </p:pic>
    </p:spTree>
    <p:extLst>
      <p:ext uri="{BB962C8B-B14F-4D97-AF65-F5344CB8AC3E}">
        <p14:creationId xmlns:p14="http://schemas.microsoft.com/office/powerpoint/2010/main" val="326093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A5A90-48E2-5EE2-0FEB-65FB0423CE2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Use Case Diagram</a:t>
            </a:r>
            <a:endParaRPr lang="en-US" sz="3600" kern="1200">
              <a:solidFill>
                <a:srgbClr val="FFFFFF"/>
              </a:solidFill>
              <a:latin typeface="+mj-lt"/>
              <a:ea typeface="+mj-ea"/>
              <a:cs typeface="+mj-cs"/>
            </a:endParaRPr>
          </a:p>
        </p:txBody>
      </p:sp>
      <p:pic>
        <p:nvPicPr>
          <p:cNvPr id="4" name="Picture 4" descr="Diagram&#10;&#10;Description automatically generated">
            <a:extLst>
              <a:ext uri="{FF2B5EF4-FFF2-40B4-BE49-F238E27FC236}">
                <a16:creationId xmlns:a16="http://schemas.microsoft.com/office/drawing/2014/main" id="{C2843E58-0BD1-2EC6-B693-4B8B7F163C22}"/>
              </a:ext>
            </a:extLst>
          </p:cNvPr>
          <p:cNvPicPr>
            <a:picLocks noGrp="1" noChangeAspect="1"/>
          </p:cNvPicPr>
          <p:nvPr>
            <p:ph idx="1"/>
          </p:nvPr>
        </p:nvPicPr>
        <p:blipFill>
          <a:blip r:embed="rId2"/>
          <a:stretch>
            <a:fillRect/>
          </a:stretch>
        </p:blipFill>
        <p:spPr>
          <a:xfrm>
            <a:off x="4777316" y="961355"/>
            <a:ext cx="6780700" cy="4932960"/>
          </a:xfrm>
          <a:prstGeom prst="rect">
            <a:avLst/>
          </a:prstGeom>
        </p:spPr>
      </p:pic>
    </p:spTree>
    <p:extLst>
      <p:ext uri="{BB962C8B-B14F-4D97-AF65-F5344CB8AC3E}">
        <p14:creationId xmlns:p14="http://schemas.microsoft.com/office/powerpoint/2010/main" val="3073520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Location Prediction On Twitter Using Machine  Learning</vt:lpstr>
      <vt:lpstr>Abstract</vt:lpstr>
      <vt:lpstr>Existing System</vt:lpstr>
      <vt:lpstr>Proposed System</vt:lpstr>
      <vt:lpstr>Literature Review</vt:lpstr>
      <vt:lpstr>PowerPoint Presentation</vt:lpstr>
      <vt:lpstr>PowerPoint Presentation</vt:lpstr>
      <vt:lpstr>System Architecture</vt:lpstr>
      <vt:lpstr>Use Case Diagram</vt:lpstr>
      <vt:lpstr>Class Diagram</vt:lpstr>
      <vt:lpstr>Sequence Diagrams </vt:lpstr>
      <vt:lpstr>Sequence Diagram Testing</vt:lpstr>
      <vt:lpstr>Sequence Diagram Testing</vt:lpstr>
      <vt:lpstr>Sequence Diagram Testing</vt:lpstr>
      <vt:lpstr>Sequence Diagram Result</vt:lpstr>
      <vt:lpstr>Sequence Diagram Result</vt:lpstr>
      <vt:lpstr>Sequence Diagram Result</vt:lpstr>
      <vt:lpstr>Output 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310</cp:revision>
  <dcterms:created xsi:type="dcterms:W3CDTF">2022-07-08T12:39:14Z</dcterms:created>
  <dcterms:modified xsi:type="dcterms:W3CDTF">2022-07-08T15:14:17Z</dcterms:modified>
</cp:coreProperties>
</file>