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ssistant" pitchFamily="2" charset="-79"/>
      <p:regular r:id="rId15"/>
    </p:embeddedFont>
    <p:embeddedFont>
      <p:font typeface="Assistant Semi-Bold" panose="020B0604020202020204" charset="-79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artel Heavy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810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2351167" y="0"/>
            <a:ext cx="6169123" cy="10287000"/>
          </a:xfrm>
          <a:custGeom>
            <a:avLst/>
            <a:gdLst/>
            <a:ahLst/>
            <a:cxnLst/>
            <a:rect l="l" t="t" r="r" b="b"/>
            <a:pathLst>
              <a:path w="6169123" h="10287000">
                <a:moveTo>
                  <a:pt x="0" y="0"/>
                </a:moveTo>
                <a:lnTo>
                  <a:pt x="6169123" y="0"/>
                </a:lnTo>
                <a:lnTo>
                  <a:pt x="61691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018" b="-5018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32939" y="3057852"/>
            <a:ext cx="9164121" cy="2016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6"/>
              </a:lnSpc>
            </a:pPr>
            <a:r>
              <a:rPr lang="en-US" sz="6397">
                <a:solidFill>
                  <a:srgbClr val="60A9FF"/>
                </a:solidFill>
                <a:latin typeface="Martel Heavy"/>
              </a:rPr>
              <a:t>Scientific Calculator in C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32939" y="5519321"/>
            <a:ext cx="9164121" cy="841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Unlock the potential of C programming to create your own scientific calculator, packed with powerful mathematical functions and features.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05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397899" y="773494"/>
            <a:ext cx="7797002" cy="12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50"/>
              </a:lnSpc>
            </a:pPr>
            <a:r>
              <a:rPr lang="en-US" sz="7719">
                <a:solidFill>
                  <a:srgbClr val="60A9FF"/>
                </a:solidFill>
                <a:latin typeface="Martel Heavy"/>
              </a:rPr>
              <a:t>Contributions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3689" y="4023761"/>
            <a:ext cx="15505611" cy="4186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0123" lvl="1" indent="-450061">
              <a:lnSpc>
                <a:spcPts val="3723"/>
              </a:lnSpc>
              <a:buFont typeface="Arial"/>
              <a:buChar char="•"/>
            </a:pPr>
            <a:r>
              <a:rPr lang="en-US" sz="2697" spc="40">
                <a:solidFill>
                  <a:srgbClr val="F4F6FC"/>
                </a:solidFill>
                <a:latin typeface="Assistant"/>
              </a:rPr>
              <a:t>Developed sophisticated modules for complex number computations, simultaneous equations solving, and matrix operations.</a:t>
            </a:r>
          </a:p>
          <a:p>
            <a:pPr>
              <a:lnSpc>
                <a:spcPts val="3723"/>
              </a:lnSpc>
            </a:pPr>
            <a:endParaRPr lang="en-US" sz="2697" spc="40">
              <a:solidFill>
                <a:srgbClr val="F4F6FC"/>
              </a:solidFill>
              <a:latin typeface="Assistant"/>
            </a:endParaRPr>
          </a:p>
          <a:p>
            <a:pPr marL="900123" lvl="1" indent="-450061">
              <a:lnSpc>
                <a:spcPts val="3723"/>
              </a:lnSpc>
              <a:buFont typeface="Arial"/>
              <a:buChar char="•"/>
            </a:pPr>
            <a:r>
              <a:rPr lang="en-US" sz="2697" spc="40">
                <a:solidFill>
                  <a:srgbClr val="F4F6FC"/>
                </a:solidFill>
                <a:latin typeface="Assistant"/>
              </a:rPr>
              <a:t>Took charge of managing comprehensive code documentation to ensure clarity and understanding for future reference.</a:t>
            </a:r>
          </a:p>
          <a:p>
            <a:pPr>
              <a:lnSpc>
                <a:spcPts val="3723"/>
              </a:lnSpc>
            </a:pPr>
            <a:endParaRPr lang="en-US" sz="2697" spc="40">
              <a:solidFill>
                <a:srgbClr val="F4F6FC"/>
              </a:solidFill>
              <a:latin typeface="Assistant"/>
            </a:endParaRPr>
          </a:p>
          <a:p>
            <a:pPr marL="900123" lvl="1" indent="-450061">
              <a:lnSpc>
                <a:spcPts val="3723"/>
              </a:lnSpc>
              <a:buFont typeface="Arial"/>
              <a:buChar char="•"/>
            </a:pPr>
            <a:r>
              <a:rPr lang="en-US" sz="2697" spc="40">
                <a:solidFill>
                  <a:srgbClr val="F4F6FC"/>
                </a:solidFill>
                <a:latin typeface="Assistant"/>
              </a:rPr>
              <a:t>Led the final testing phase to guarantee the functionality, reliability, and accuracy of the implemented modules.</a:t>
            </a:r>
          </a:p>
          <a:p>
            <a:pPr algn="l">
              <a:lnSpc>
                <a:spcPts val="3723"/>
              </a:lnSpc>
            </a:pPr>
            <a:endParaRPr lang="en-US" sz="2697" spc="40">
              <a:solidFill>
                <a:srgbClr val="F4F6FC"/>
              </a:solidFill>
              <a:latin typeface="Assistan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3617" y="2581960"/>
            <a:ext cx="5972203" cy="860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5467" spc="273">
                <a:solidFill>
                  <a:srgbClr val="FFFFFF"/>
                </a:solidFill>
                <a:latin typeface="Assistant Semi-Bold"/>
              </a:rPr>
              <a:t>ABBAS RAHMAN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05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245499" y="621094"/>
            <a:ext cx="7797002" cy="12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50"/>
              </a:lnSpc>
            </a:pPr>
            <a:r>
              <a:rPr lang="en-US" sz="7719">
                <a:solidFill>
                  <a:srgbClr val="60A9FF"/>
                </a:solidFill>
                <a:latin typeface="Martel Heavy"/>
              </a:rPr>
              <a:t>Contributions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3689" y="3890118"/>
            <a:ext cx="15505611" cy="4186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0123" lvl="1" indent="-450061">
              <a:lnSpc>
                <a:spcPts val="3723"/>
              </a:lnSpc>
              <a:buFont typeface="Arial"/>
              <a:buChar char="•"/>
            </a:pPr>
            <a:r>
              <a:rPr lang="en-US" sz="2697" spc="40">
                <a:solidFill>
                  <a:srgbClr val="F4F6FC"/>
                </a:solidFill>
                <a:latin typeface="Assistant"/>
              </a:rPr>
              <a:t>Specialized in the development of modules for complex number manipulation, LCM (Least Common Multiple), HCF (Highest Common Factor), and geometric functions.</a:t>
            </a:r>
          </a:p>
          <a:p>
            <a:pPr>
              <a:lnSpc>
                <a:spcPts val="3723"/>
              </a:lnSpc>
            </a:pPr>
            <a:endParaRPr lang="en-US" sz="2697" spc="40">
              <a:solidFill>
                <a:srgbClr val="F4F6FC"/>
              </a:solidFill>
              <a:latin typeface="Assistant"/>
            </a:endParaRPr>
          </a:p>
          <a:p>
            <a:pPr marL="900123" lvl="1" indent="-450061">
              <a:lnSpc>
                <a:spcPts val="3723"/>
              </a:lnSpc>
              <a:buFont typeface="Arial"/>
              <a:buChar char="•"/>
            </a:pPr>
            <a:r>
              <a:rPr lang="en-US" sz="2697" spc="40">
                <a:solidFill>
                  <a:srgbClr val="F4F6FC"/>
                </a:solidFill>
                <a:latin typeface="Assistant"/>
              </a:rPr>
              <a:t>Played a key role in optimizing code to enhance performance and contributed significantly to debugging processes.</a:t>
            </a:r>
          </a:p>
          <a:p>
            <a:pPr>
              <a:lnSpc>
                <a:spcPts val="3723"/>
              </a:lnSpc>
            </a:pPr>
            <a:endParaRPr lang="en-US" sz="2697" spc="40">
              <a:solidFill>
                <a:srgbClr val="F4F6FC"/>
              </a:solidFill>
              <a:latin typeface="Assistant"/>
            </a:endParaRPr>
          </a:p>
          <a:p>
            <a:pPr marL="900123" lvl="1" indent="-450061">
              <a:lnSpc>
                <a:spcPts val="3723"/>
              </a:lnSpc>
              <a:buFont typeface="Arial"/>
              <a:buChar char="•"/>
            </a:pPr>
            <a:r>
              <a:rPr lang="en-US" sz="2697" spc="40">
                <a:solidFill>
                  <a:srgbClr val="F4F6FC"/>
                </a:solidFill>
                <a:latin typeface="Assistant"/>
              </a:rPr>
              <a:t>Actively participated in code reviews and troubleshooting, ensuring the robustness and reliability of the implemented modules.</a:t>
            </a:r>
          </a:p>
          <a:p>
            <a:pPr algn="l">
              <a:lnSpc>
                <a:spcPts val="3723"/>
              </a:lnSpc>
            </a:pPr>
            <a:endParaRPr lang="en-US" sz="2697" spc="40">
              <a:solidFill>
                <a:srgbClr val="F4F6FC"/>
              </a:solidFill>
              <a:latin typeface="Assistan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2619463"/>
            <a:ext cx="5972203" cy="860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5467" spc="273">
                <a:solidFill>
                  <a:srgbClr val="FFFFFF"/>
                </a:solidFill>
                <a:latin typeface="Assistant Semi-Bold"/>
              </a:rPr>
              <a:t>FIZZAH TANVEER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245499" y="621094"/>
            <a:ext cx="7797002" cy="12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50"/>
              </a:lnSpc>
            </a:pPr>
            <a:r>
              <a:rPr lang="en-US" sz="7719">
                <a:solidFill>
                  <a:srgbClr val="60A9FF"/>
                </a:solidFill>
                <a:latin typeface="Martel Heavy"/>
              </a:rPr>
              <a:t>Contributions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10275" y="3852604"/>
            <a:ext cx="15505611" cy="4186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0123" lvl="1" indent="-450061">
              <a:lnSpc>
                <a:spcPts val="3723"/>
              </a:lnSpc>
              <a:buFont typeface="Arial"/>
              <a:buChar char="•"/>
            </a:pPr>
            <a:r>
              <a:rPr lang="en-US" sz="2697" spc="40">
                <a:solidFill>
                  <a:srgbClr val="F4F6FC"/>
                </a:solidFill>
                <a:latin typeface="Assistant"/>
              </a:rPr>
              <a:t>Spearheaded the development of diverse function modules, including trigonometric, arithmetic, vectors, and quiz game functionalities.</a:t>
            </a:r>
          </a:p>
          <a:p>
            <a:pPr>
              <a:lnSpc>
                <a:spcPts val="3723"/>
              </a:lnSpc>
            </a:pPr>
            <a:endParaRPr lang="en-US" sz="2697" spc="40">
              <a:solidFill>
                <a:srgbClr val="F4F6FC"/>
              </a:solidFill>
              <a:latin typeface="Assistant"/>
            </a:endParaRPr>
          </a:p>
          <a:p>
            <a:pPr marL="900123" lvl="1" indent="-450061">
              <a:lnSpc>
                <a:spcPts val="3723"/>
              </a:lnSpc>
              <a:buFont typeface="Arial"/>
              <a:buChar char="•"/>
            </a:pPr>
            <a:r>
              <a:rPr lang="en-US" sz="2697" spc="40">
                <a:solidFill>
                  <a:srgbClr val="F4F6FC"/>
                </a:solidFill>
                <a:latin typeface="Assistant"/>
              </a:rPr>
              <a:t>Provided instrumental support in seamlessly integrating the user interface with computational modules, enhancing overall system cohesion.</a:t>
            </a:r>
          </a:p>
          <a:p>
            <a:pPr>
              <a:lnSpc>
                <a:spcPts val="3723"/>
              </a:lnSpc>
            </a:pPr>
            <a:endParaRPr lang="en-US" sz="2697" spc="40">
              <a:solidFill>
                <a:srgbClr val="F4F6FC"/>
              </a:solidFill>
              <a:latin typeface="Assistant"/>
            </a:endParaRPr>
          </a:p>
          <a:p>
            <a:pPr marL="900123" lvl="1" indent="-450061">
              <a:lnSpc>
                <a:spcPts val="3723"/>
              </a:lnSpc>
              <a:buFont typeface="Arial"/>
              <a:buChar char="•"/>
            </a:pPr>
            <a:r>
              <a:rPr lang="en-US" sz="2697" spc="40">
                <a:solidFill>
                  <a:srgbClr val="F4F6FC"/>
                </a:solidFill>
                <a:latin typeface="Assistant"/>
              </a:rPr>
              <a:t>Demonstrated leadership in ensuring the successful alignment of user-facing elements with the underlying computational components for a cohesive user experience.</a:t>
            </a:r>
          </a:p>
          <a:p>
            <a:pPr algn="l">
              <a:lnSpc>
                <a:spcPts val="3723"/>
              </a:lnSpc>
            </a:pPr>
            <a:endParaRPr lang="en-US" sz="2697" spc="40">
              <a:solidFill>
                <a:srgbClr val="F4F6FC"/>
              </a:solidFill>
              <a:latin typeface="Assistan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2628988"/>
            <a:ext cx="5972203" cy="832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5399" spc="269">
                <a:solidFill>
                  <a:srgbClr val="FFFFFF"/>
                </a:solidFill>
                <a:latin typeface="Assistant Semi-Bold"/>
              </a:rPr>
              <a:t>HAMAYUN ARSHAD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47625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990939" y="3594080"/>
            <a:ext cx="9164121" cy="164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sz="5262" spc="263">
                <a:solidFill>
                  <a:srgbClr val="60A9FF"/>
                </a:solidFill>
                <a:latin typeface="Assistant Semi-Bold"/>
              </a:rPr>
              <a:t>INTRODUCTION TO SCIENTIFIC CALCULATORS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35191" y="5689431"/>
            <a:ext cx="8719870" cy="40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3" lvl="1" indent="-164951" algn="l">
              <a:lnSpc>
                <a:spcPts val="3498"/>
              </a:lnSpc>
              <a:buFont typeface="Arial"/>
              <a:buChar char="•"/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Purpose and significance of scientific calculators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35191" y="6244709"/>
            <a:ext cx="8719870" cy="40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3" lvl="1" indent="-164951" algn="l">
              <a:lnSpc>
                <a:spcPts val="3498"/>
              </a:lnSpc>
              <a:buFont typeface="Arial"/>
              <a:buChar char="•"/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Brief history and evolution of scientific calculators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525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547491" y="1476495"/>
            <a:ext cx="10732770" cy="1727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5467">
                <a:solidFill>
                  <a:srgbClr val="60A9FF"/>
                </a:solidFill>
                <a:latin typeface="Martel Heavy"/>
              </a:rPr>
              <a:t>Features of a Scientific Calculator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547491" y="3899148"/>
            <a:ext cx="6457652" cy="1600200"/>
            <a:chOff x="0" y="0"/>
            <a:chExt cx="8610203" cy="21336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610219" cy="2133600"/>
            </a:xfrm>
            <a:custGeom>
              <a:avLst/>
              <a:gdLst/>
              <a:ahLst/>
              <a:cxnLst/>
              <a:rect l="l" t="t" r="r" b="b"/>
              <a:pathLst>
                <a:path w="8610219" h="2133600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8387969" y="0"/>
                  </a:lnTo>
                  <a:cubicBezTo>
                    <a:pt x="8510650" y="0"/>
                    <a:pt x="8610219" y="99441"/>
                    <a:pt x="8610219" y="222250"/>
                  </a:cubicBezTo>
                  <a:lnTo>
                    <a:pt x="8610219" y="1911350"/>
                  </a:lnTo>
                  <a:cubicBezTo>
                    <a:pt x="8610219" y="2034032"/>
                    <a:pt x="8510777" y="2133600"/>
                    <a:pt x="8387969" y="2133600"/>
                  </a:cubicBezTo>
                  <a:lnTo>
                    <a:pt x="222250" y="2133600"/>
                  </a:lnTo>
                  <a:cubicBezTo>
                    <a:pt x="99441" y="2133600"/>
                    <a:pt x="0" y="2034159"/>
                    <a:pt x="0" y="1911350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916644" y="4213056"/>
            <a:ext cx="4827270" cy="347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270" spc="113">
                <a:solidFill>
                  <a:srgbClr val="60A9FF"/>
                </a:solidFill>
                <a:latin typeface="Assistant Semi-Bold"/>
              </a:rPr>
              <a:t>BASIC MATHEMATICAL FUNCTIONS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16644" y="5067300"/>
            <a:ext cx="5719346" cy="40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Add, subtract, multiply, and divide with ease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282856" y="3899148"/>
            <a:ext cx="6457652" cy="1600200"/>
            <a:chOff x="0" y="0"/>
            <a:chExt cx="8610203" cy="2133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610219" cy="2133600"/>
            </a:xfrm>
            <a:custGeom>
              <a:avLst/>
              <a:gdLst/>
              <a:ahLst/>
              <a:cxnLst/>
              <a:rect l="l" t="t" r="r" b="b"/>
              <a:pathLst>
                <a:path w="8610219" h="2133600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8387969" y="0"/>
                  </a:lnTo>
                  <a:cubicBezTo>
                    <a:pt x="8510650" y="0"/>
                    <a:pt x="8610219" y="99441"/>
                    <a:pt x="8610219" y="222250"/>
                  </a:cubicBezTo>
                  <a:lnTo>
                    <a:pt x="8610219" y="1911350"/>
                  </a:lnTo>
                  <a:cubicBezTo>
                    <a:pt x="8610219" y="2034032"/>
                    <a:pt x="8510777" y="2133600"/>
                    <a:pt x="8387969" y="2133600"/>
                  </a:cubicBezTo>
                  <a:lnTo>
                    <a:pt x="222250" y="2133600"/>
                  </a:lnTo>
                  <a:cubicBezTo>
                    <a:pt x="99441" y="2133600"/>
                    <a:pt x="0" y="2034159"/>
                    <a:pt x="0" y="1911350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9652010" y="4203531"/>
            <a:ext cx="3931920" cy="357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4"/>
              </a:lnSpc>
            </a:pPr>
            <a:r>
              <a:rPr lang="en-US" sz="2251" spc="112">
                <a:solidFill>
                  <a:srgbClr val="60A9FF"/>
                </a:solidFill>
                <a:latin typeface="Assistant Semi-Bold"/>
              </a:rPr>
              <a:t>TRIGONOMETRIC FUNCTIONS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64552" y="5067300"/>
            <a:ext cx="5719346" cy="40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Compute sine, cosine, tangent, and more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547491" y="5777061"/>
            <a:ext cx="6457652" cy="2034182"/>
            <a:chOff x="0" y="0"/>
            <a:chExt cx="8610203" cy="27122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610219" cy="2712339"/>
            </a:xfrm>
            <a:custGeom>
              <a:avLst/>
              <a:gdLst/>
              <a:ahLst/>
              <a:cxnLst/>
              <a:rect l="l" t="t" r="r" b="b"/>
              <a:pathLst>
                <a:path w="8610219" h="2712339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8387969" y="0"/>
                  </a:lnTo>
                  <a:cubicBezTo>
                    <a:pt x="8510650" y="0"/>
                    <a:pt x="8610219" y="99441"/>
                    <a:pt x="8610219" y="222250"/>
                  </a:cubicBezTo>
                  <a:lnTo>
                    <a:pt x="8610219" y="2490089"/>
                  </a:lnTo>
                  <a:cubicBezTo>
                    <a:pt x="8610219" y="2612771"/>
                    <a:pt x="8510777" y="2712339"/>
                    <a:pt x="8387969" y="2712339"/>
                  </a:cubicBezTo>
                  <a:lnTo>
                    <a:pt x="222250" y="2712339"/>
                  </a:lnTo>
                  <a:cubicBezTo>
                    <a:pt x="99568" y="2712339"/>
                    <a:pt x="0" y="2612898"/>
                    <a:pt x="0" y="2490089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916644" y="6090970"/>
            <a:ext cx="5719346" cy="77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8"/>
              </a:lnSpc>
            </a:pPr>
            <a:r>
              <a:rPr lang="en-US" sz="2494" spc="124">
                <a:solidFill>
                  <a:srgbClr val="60A9FF"/>
                </a:solidFill>
                <a:latin typeface="Assistant Semi-Bold"/>
              </a:rPr>
              <a:t>EXPONENTIAL AND LOGARITHMIC FUNCTIONS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16644" y="7058799"/>
            <a:ext cx="5719346" cy="40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Calculate exponential and logarithmic values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282856" y="5777061"/>
            <a:ext cx="6457652" cy="2034182"/>
            <a:chOff x="0" y="0"/>
            <a:chExt cx="8610203" cy="271224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610219" cy="2712339"/>
            </a:xfrm>
            <a:custGeom>
              <a:avLst/>
              <a:gdLst/>
              <a:ahLst/>
              <a:cxnLst/>
              <a:rect l="l" t="t" r="r" b="b"/>
              <a:pathLst>
                <a:path w="8610219" h="2712339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8387969" y="0"/>
                  </a:lnTo>
                  <a:cubicBezTo>
                    <a:pt x="8510650" y="0"/>
                    <a:pt x="8610219" y="99441"/>
                    <a:pt x="8610219" y="222250"/>
                  </a:cubicBezTo>
                  <a:lnTo>
                    <a:pt x="8610219" y="2490089"/>
                  </a:lnTo>
                  <a:cubicBezTo>
                    <a:pt x="8610219" y="2612771"/>
                    <a:pt x="8510777" y="2712339"/>
                    <a:pt x="8387969" y="2712339"/>
                  </a:cubicBezTo>
                  <a:lnTo>
                    <a:pt x="222250" y="2712339"/>
                  </a:lnTo>
                  <a:cubicBezTo>
                    <a:pt x="99568" y="2712339"/>
                    <a:pt x="0" y="2612898"/>
                    <a:pt x="0" y="2490089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9652010" y="6081445"/>
            <a:ext cx="3808095" cy="357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4"/>
              </a:lnSpc>
            </a:pPr>
            <a:r>
              <a:rPr lang="en-US" sz="2251" spc="112">
                <a:solidFill>
                  <a:srgbClr val="60A9FF"/>
                </a:solidFill>
                <a:latin typeface="Assistant Semi-Bold"/>
              </a:rPr>
              <a:t>SIMULTANEOUS EQUATIONS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652010" y="7058799"/>
            <a:ext cx="5719346" cy="40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Solve systems of equations efficiently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6675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400895" y="177524"/>
            <a:ext cx="11370945" cy="1727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5467">
                <a:solidFill>
                  <a:srgbClr val="60A9FF"/>
                </a:solidFill>
                <a:latin typeface="Martel Heavy"/>
              </a:rPr>
              <a:t>Building a Scientific Calculator in C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936379" y="2238226"/>
            <a:ext cx="55512" cy="7233940"/>
            <a:chOff x="0" y="0"/>
            <a:chExt cx="74017" cy="96452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4041" cy="9645269"/>
            </a:xfrm>
            <a:custGeom>
              <a:avLst/>
              <a:gdLst/>
              <a:ahLst/>
              <a:cxnLst/>
              <a:rect l="l" t="t" r="r" b="b"/>
              <a:pathLst>
                <a:path w="74041" h="9645269">
                  <a:moveTo>
                    <a:pt x="0" y="0"/>
                  </a:moveTo>
                  <a:lnTo>
                    <a:pt x="74041" y="0"/>
                  </a:lnTo>
                  <a:lnTo>
                    <a:pt x="74041" y="9645269"/>
                  </a:lnTo>
                  <a:lnTo>
                    <a:pt x="0" y="9645269"/>
                  </a:lnTo>
                  <a:close/>
                </a:path>
              </a:pathLst>
            </a:custGeom>
            <a:solidFill>
              <a:srgbClr val="161B23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276525" y="2739851"/>
            <a:ext cx="971996" cy="55512"/>
            <a:chOff x="0" y="0"/>
            <a:chExt cx="1295995" cy="740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96035" cy="74041"/>
            </a:xfrm>
            <a:custGeom>
              <a:avLst/>
              <a:gdLst/>
              <a:ahLst/>
              <a:cxnLst/>
              <a:rect l="l" t="t" r="r" b="b"/>
              <a:pathLst>
                <a:path w="1296035" h="74041">
                  <a:moveTo>
                    <a:pt x="0" y="0"/>
                  </a:moveTo>
                  <a:lnTo>
                    <a:pt x="1296035" y="0"/>
                  </a:lnTo>
                  <a:lnTo>
                    <a:pt x="1296035" y="74041"/>
                  </a:lnTo>
                  <a:lnTo>
                    <a:pt x="0" y="74041"/>
                  </a:lnTo>
                  <a:close/>
                </a:path>
              </a:pathLst>
            </a:custGeom>
            <a:solidFill>
              <a:srgbClr val="161B2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651596" y="2455217"/>
            <a:ext cx="624929" cy="624929"/>
            <a:chOff x="0" y="0"/>
            <a:chExt cx="833238" cy="8332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33247" cy="833247"/>
            </a:xfrm>
            <a:custGeom>
              <a:avLst/>
              <a:gdLst/>
              <a:ahLst/>
              <a:cxnLst/>
              <a:rect l="l" t="t" r="r" b="b"/>
              <a:pathLst>
                <a:path w="833247" h="833247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610997" y="0"/>
                  </a:lnTo>
                  <a:cubicBezTo>
                    <a:pt x="733679" y="0"/>
                    <a:pt x="833247" y="99441"/>
                    <a:pt x="833247" y="222250"/>
                  </a:cubicBezTo>
                  <a:lnTo>
                    <a:pt x="833247" y="610997"/>
                  </a:lnTo>
                  <a:cubicBezTo>
                    <a:pt x="833247" y="733679"/>
                    <a:pt x="733806" y="833247"/>
                    <a:pt x="610997" y="833247"/>
                  </a:cubicBezTo>
                  <a:lnTo>
                    <a:pt x="222250" y="833247"/>
                  </a:lnTo>
                  <a:cubicBezTo>
                    <a:pt x="99441" y="833247"/>
                    <a:pt x="0" y="733806"/>
                    <a:pt x="0" y="610997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583072" y="2552135"/>
            <a:ext cx="6770370" cy="347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270" spc="113">
                <a:solidFill>
                  <a:srgbClr val="60A9FF"/>
                </a:solidFill>
                <a:latin typeface="Assistant Semi-Bold"/>
              </a:rPr>
              <a:t>OVERVIEW OF THE C PROGRAMMING LANGUAGE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83072" y="3667660"/>
            <a:ext cx="11065996" cy="40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Explore the fundamentals of C language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276525" y="4617765"/>
            <a:ext cx="971996" cy="55512"/>
            <a:chOff x="0" y="0"/>
            <a:chExt cx="1295995" cy="7401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96035" cy="74041"/>
            </a:xfrm>
            <a:custGeom>
              <a:avLst/>
              <a:gdLst/>
              <a:ahLst/>
              <a:cxnLst/>
              <a:rect l="l" t="t" r="r" b="b"/>
              <a:pathLst>
                <a:path w="1296035" h="74041">
                  <a:moveTo>
                    <a:pt x="0" y="0"/>
                  </a:moveTo>
                  <a:lnTo>
                    <a:pt x="1296035" y="0"/>
                  </a:lnTo>
                  <a:lnTo>
                    <a:pt x="1296035" y="74041"/>
                  </a:lnTo>
                  <a:lnTo>
                    <a:pt x="0" y="74041"/>
                  </a:lnTo>
                  <a:close/>
                </a:path>
              </a:pathLst>
            </a:custGeom>
            <a:solidFill>
              <a:srgbClr val="161B23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2651596" y="4333131"/>
            <a:ext cx="624929" cy="624929"/>
            <a:chOff x="0" y="0"/>
            <a:chExt cx="833238" cy="83323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33247" cy="833247"/>
            </a:xfrm>
            <a:custGeom>
              <a:avLst/>
              <a:gdLst/>
              <a:ahLst/>
              <a:cxnLst/>
              <a:rect l="l" t="t" r="r" b="b"/>
              <a:pathLst>
                <a:path w="833247" h="833247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610997" y="0"/>
                  </a:lnTo>
                  <a:cubicBezTo>
                    <a:pt x="733679" y="0"/>
                    <a:pt x="833247" y="99441"/>
                    <a:pt x="833247" y="222250"/>
                  </a:cubicBezTo>
                  <a:lnTo>
                    <a:pt x="833247" y="610997"/>
                  </a:lnTo>
                  <a:cubicBezTo>
                    <a:pt x="833247" y="733679"/>
                    <a:pt x="733806" y="833247"/>
                    <a:pt x="610997" y="833247"/>
                  </a:cubicBezTo>
                  <a:lnTo>
                    <a:pt x="222250" y="833247"/>
                  </a:lnTo>
                  <a:cubicBezTo>
                    <a:pt x="99441" y="833247"/>
                    <a:pt x="0" y="733806"/>
                    <a:pt x="0" y="610997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2941126" y="4421416"/>
            <a:ext cx="45720" cy="493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9"/>
              </a:lnSpc>
            </a:pPr>
            <a:r>
              <a:rPr lang="en-US" sz="3238" spc="161">
                <a:solidFill>
                  <a:srgbClr val="60A9FF"/>
                </a:solidFill>
                <a:latin typeface="Assistant Semi-Bold"/>
              </a:rPr>
              <a:t>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83072" y="4420522"/>
            <a:ext cx="3503295" cy="357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4"/>
              </a:lnSpc>
            </a:pPr>
            <a:r>
              <a:rPr lang="en-US" sz="2251" spc="112">
                <a:solidFill>
                  <a:srgbClr val="60A9FF"/>
                </a:solidFill>
                <a:latin typeface="Assistant Semi-Bold"/>
              </a:rPr>
              <a:t>DESIGN CONSIDERATIONS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83072" y="5297194"/>
            <a:ext cx="11065996" cy="40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Plan the structure and functionality of the calculator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276525" y="6495677"/>
            <a:ext cx="971996" cy="55513"/>
            <a:chOff x="0" y="0"/>
            <a:chExt cx="1295995" cy="7401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96035" cy="74041"/>
            </a:xfrm>
            <a:custGeom>
              <a:avLst/>
              <a:gdLst/>
              <a:ahLst/>
              <a:cxnLst/>
              <a:rect l="l" t="t" r="r" b="b"/>
              <a:pathLst>
                <a:path w="1296035" h="74041">
                  <a:moveTo>
                    <a:pt x="0" y="0"/>
                  </a:moveTo>
                  <a:lnTo>
                    <a:pt x="1296035" y="0"/>
                  </a:lnTo>
                  <a:lnTo>
                    <a:pt x="1296035" y="74041"/>
                  </a:lnTo>
                  <a:lnTo>
                    <a:pt x="0" y="74041"/>
                  </a:lnTo>
                  <a:close/>
                </a:path>
              </a:pathLst>
            </a:custGeom>
            <a:solidFill>
              <a:srgbClr val="161B23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2651596" y="6211044"/>
            <a:ext cx="624929" cy="624929"/>
            <a:chOff x="0" y="0"/>
            <a:chExt cx="833238" cy="83323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33247" cy="833247"/>
            </a:xfrm>
            <a:custGeom>
              <a:avLst/>
              <a:gdLst/>
              <a:ahLst/>
              <a:cxnLst/>
              <a:rect l="l" t="t" r="r" b="b"/>
              <a:pathLst>
                <a:path w="833247" h="833247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610997" y="0"/>
                  </a:lnTo>
                  <a:cubicBezTo>
                    <a:pt x="733679" y="0"/>
                    <a:pt x="833247" y="99441"/>
                    <a:pt x="833247" y="222250"/>
                  </a:cubicBezTo>
                  <a:lnTo>
                    <a:pt x="833247" y="610997"/>
                  </a:lnTo>
                  <a:cubicBezTo>
                    <a:pt x="833247" y="733679"/>
                    <a:pt x="733806" y="833247"/>
                    <a:pt x="610997" y="833247"/>
                  </a:cubicBezTo>
                  <a:lnTo>
                    <a:pt x="222250" y="833247"/>
                  </a:lnTo>
                  <a:cubicBezTo>
                    <a:pt x="99441" y="833247"/>
                    <a:pt x="0" y="733806"/>
                    <a:pt x="0" y="610997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2941126" y="6289804"/>
            <a:ext cx="45720" cy="43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</a:pPr>
            <a:r>
              <a:rPr lang="en-US" sz="2815" spc="140">
                <a:solidFill>
                  <a:srgbClr val="60A9FF"/>
                </a:solidFill>
                <a:latin typeface="Assistant Semi-Bold"/>
              </a:rPr>
              <a:t>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583072" y="6307961"/>
            <a:ext cx="7960995" cy="347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270" spc="113">
                <a:solidFill>
                  <a:srgbClr val="60A9FF"/>
                </a:solidFill>
                <a:latin typeface="Assistant Semi-Bold"/>
              </a:rPr>
              <a:t>IMPLEMENTATION OF BASIC MATHEMATICAL FUNCTIONS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583072" y="7423486"/>
            <a:ext cx="11065996" cy="40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Code the core mathematical operations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3276525" y="8373591"/>
            <a:ext cx="971996" cy="55513"/>
            <a:chOff x="0" y="0"/>
            <a:chExt cx="1295995" cy="7401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96035" cy="74041"/>
            </a:xfrm>
            <a:custGeom>
              <a:avLst/>
              <a:gdLst/>
              <a:ahLst/>
              <a:cxnLst/>
              <a:rect l="l" t="t" r="r" b="b"/>
              <a:pathLst>
                <a:path w="1296035" h="74041">
                  <a:moveTo>
                    <a:pt x="0" y="0"/>
                  </a:moveTo>
                  <a:lnTo>
                    <a:pt x="1296035" y="0"/>
                  </a:lnTo>
                  <a:lnTo>
                    <a:pt x="1296035" y="74041"/>
                  </a:lnTo>
                  <a:lnTo>
                    <a:pt x="0" y="74041"/>
                  </a:lnTo>
                  <a:close/>
                </a:path>
              </a:pathLst>
            </a:custGeom>
            <a:solidFill>
              <a:srgbClr val="161B23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2651596" y="8088958"/>
            <a:ext cx="624929" cy="624929"/>
            <a:chOff x="0" y="0"/>
            <a:chExt cx="833238" cy="8332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33247" cy="833247"/>
            </a:xfrm>
            <a:custGeom>
              <a:avLst/>
              <a:gdLst/>
              <a:ahLst/>
              <a:cxnLst/>
              <a:rect l="l" t="t" r="r" b="b"/>
              <a:pathLst>
                <a:path w="833247" h="833247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610997" y="0"/>
                  </a:lnTo>
                  <a:cubicBezTo>
                    <a:pt x="733679" y="0"/>
                    <a:pt x="833247" y="99441"/>
                    <a:pt x="833247" y="222250"/>
                  </a:cubicBezTo>
                  <a:lnTo>
                    <a:pt x="833247" y="610997"/>
                  </a:lnTo>
                  <a:cubicBezTo>
                    <a:pt x="833247" y="733679"/>
                    <a:pt x="733806" y="833247"/>
                    <a:pt x="610997" y="833247"/>
                  </a:cubicBezTo>
                  <a:lnTo>
                    <a:pt x="222250" y="833247"/>
                  </a:lnTo>
                  <a:cubicBezTo>
                    <a:pt x="99441" y="833247"/>
                    <a:pt x="0" y="733806"/>
                    <a:pt x="0" y="610997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33" name="TextBox 33"/>
          <p:cNvSpPr txBox="1"/>
          <p:nvPr/>
        </p:nvSpPr>
        <p:spPr>
          <a:xfrm>
            <a:off x="2936364" y="8167717"/>
            <a:ext cx="55245" cy="43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</a:pPr>
            <a:r>
              <a:rPr lang="en-US" sz="2815" spc="140">
                <a:solidFill>
                  <a:srgbClr val="60A9FF"/>
                </a:solidFill>
                <a:latin typeface="Assistant Semi-Bold"/>
              </a:rPr>
              <a:t>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583072" y="8185874"/>
            <a:ext cx="5360670" cy="33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3"/>
              </a:lnSpc>
            </a:pPr>
            <a:r>
              <a:rPr lang="en-US" sz="2194" spc="109">
                <a:solidFill>
                  <a:srgbClr val="60A9FF"/>
                </a:solidFill>
                <a:latin typeface="Assistant Semi-Bold"/>
              </a:rPr>
              <a:t>INTEGRATION OF ADDITIONAL FEATURES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83072" y="9057888"/>
            <a:ext cx="11065996" cy="40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Add trigonometric functions and statistical calculations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875061" y="2473925"/>
            <a:ext cx="178147" cy="430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7"/>
              </a:lnSpc>
              <a:spcBef>
                <a:spcPct val="0"/>
              </a:spcBef>
            </a:pPr>
            <a:r>
              <a:rPr lang="en-US" sz="2733" spc="136">
                <a:solidFill>
                  <a:srgbClr val="60A9FF"/>
                </a:solidFill>
                <a:latin typeface="Assistant Semi-Bold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547491" y="1000125"/>
            <a:ext cx="12823865" cy="1682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2"/>
              </a:lnSpc>
            </a:pPr>
            <a:r>
              <a:rPr lang="en-US" sz="5321">
                <a:solidFill>
                  <a:srgbClr val="60A9FF"/>
                </a:solidFill>
                <a:latin typeface="Martel Heavy"/>
              </a:rPr>
              <a:t>Applications of Scientific Calculators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547491" y="3454896"/>
            <a:ext cx="6457652" cy="2478435"/>
            <a:chOff x="0" y="0"/>
            <a:chExt cx="8610203" cy="33045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610219" cy="3304667"/>
            </a:xfrm>
            <a:custGeom>
              <a:avLst/>
              <a:gdLst/>
              <a:ahLst/>
              <a:cxnLst/>
              <a:rect l="l" t="t" r="r" b="b"/>
              <a:pathLst>
                <a:path w="8610219" h="3304667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8387969" y="0"/>
                  </a:lnTo>
                  <a:cubicBezTo>
                    <a:pt x="8510650" y="0"/>
                    <a:pt x="8610219" y="99441"/>
                    <a:pt x="8610219" y="222250"/>
                  </a:cubicBezTo>
                  <a:lnTo>
                    <a:pt x="8610219" y="3082417"/>
                  </a:lnTo>
                  <a:cubicBezTo>
                    <a:pt x="8610219" y="3205099"/>
                    <a:pt x="8510777" y="3304667"/>
                    <a:pt x="8387969" y="3304667"/>
                  </a:cubicBezTo>
                  <a:lnTo>
                    <a:pt x="222250" y="3304667"/>
                  </a:lnTo>
                  <a:cubicBezTo>
                    <a:pt x="99568" y="3304667"/>
                    <a:pt x="0" y="3205226"/>
                    <a:pt x="0" y="3082417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916644" y="3768805"/>
            <a:ext cx="5313045" cy="347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270" spc="113">
                <a:solidFill>
                  <a:srgbClr val="60A9FF"/>
                </a:solidFill>
                <a:latin typeface="Assistant Semi-Bold"/>
              </a:rPr>
              <a:t>ACADEMIC AND EDUCATIONAL USAGE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16644" y="4736634"/>
            <a:ext cx="5719346" cy="841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Support learning in mathematics, physics, and engineering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282856" y="3454896"/>
            <a:ext cx="6457652" cy="2478435"/>
            <a:chOff x="0" y="0"/>
            <a:chExt cx="8610203" cy="330458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610219" cy="3304667"/>
            </a:xfrm>
            <a:custGeom>
              <a:avLst/>
              <a:gdLst/>
              <a:ahLst/>
              <a:cxnLst/>
              <a:rect l="l" t="t" r="r" b="b"/>
              <a:pathLst>
                <a:path w="8610219" h="3304667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8387969" y="0"/>
                  </a:lnTo>
                  <a:cubicBezTo>
                    <a:pt x="8510650" y="0"/>
                    <a:pt x="8610219" y="99441"/>
                    <a:pt x="8610219" y="222250"/>
                  </a:cubicBezTo>
                  <a:lnTo>
                    <a:pt x="8610219" y="3082417"/>
                  </a:lnTo>
                  <a:cubicBezTo>
                    <a:pt x="8610219" y="3205099"/>
                    <a:pt x="8510777" y="3304667"/>
                    <a:pt x="8387969" y="3304667"/>
                  </a:cubicBezTo>
                  <a:lnTo>
                    <a:pt x="222250" y="3304667"/>
                  </a:lnTo>
                  <a:cubicBezTo>
                    <a:pt x="99568" y="3304667"/>
                    <a:pt x="0" y="3205226"/>
                    <a:pt x="0" y="3082417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9652010" y="3768805"/>
            <a:ext cx="5719346" cy="77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8"/>
              </a:lnSpc>
            </a:pPr>
            <a:r>
              <a:rPr lang="en-US" sz="2494" spc="124">
                <a:solidFill>
                  <a:srgbClr val="60A9FF"/>
                </a:solidFill>
                <a:latin typeface="Assistant Semi-Bold"/>
              </a:rPr>
              <a:t>ENGINEERING AND SCIENTIFIC RESEARCH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52010" y="4736634"/>
            <a:ext cx="5719346" cy="841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Aid complex calculations in various scientific disciplines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547491" y="6211044"/>
            <a:ext cx="6457652" cy="2044453"/>
            <a:chOff x="0" y="0"/>
            <a:chExt cx="8610203" cy="272593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610219" cy="2726055"/>
            </a:xfrm>
            <a:custGeom>
              <a:avLst/>
              <a:gdLst/>
              <a:ahLst/>
              <a:cxnLst/>
              <a:rect l="l" t="t" r="r" b="b"/>
              <a:pathLst>
                <a:path w="8610219" h="2726055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8387969" y="0"/>
                  </a:lnTo>
                  <a:cubicBezTo>
                    <a:pt x="8510650" y="0"/>
                    <a:pt x="8610219" y="99441"/>
                    <a:pt x="8610219" y="222250"/>
                  </a:cubicBezTo>
                  <a:lnTo>
                    <a:pt x="8610219" y="2503805"/>
                  </a:lnTo>
                  <a:cubicBezTo>
                    <a:pt x="8610219" y="2626487"/>
                    <a:pt x="8510777" y="2726055"/>
                    <a:pt x="8387969" y="2726055"/>
                  </a:cubicBezTo>
                  <a:lnTo>
                    <a:pt x="222250" y="2726055"/>
                  </a:lnTo>
                  <a:cubicBezTo>
                    <a:pt x="99568" y="2726055"/>
                    <a:pt x="0" y="2626614"/>
                    <a:pt x="0" y="2503805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916644" y="6374369"/>
            <a:ext cx="5370195" cy="858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 spc="136">
                <a:solidFill>
                  <a:srgbClr val="60A9FF"/>
                </a:solidFill>
                <a:latin typeface="Assistant Semi-Bold"/>
              </a:rPr>
              <a:t>FINANCIAL AND STATISTICAL ANALYSIS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16644" y="7248495"/>
            <a:ext cx="5719346" cy="841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Assist in analyzing financial data and statistical trends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282856" y="6211044"/>
            <a:ext cx="6457652" cy="2044453"/>
            <a:chOff x="0" y="0"/>
            <a:chExt cx="8610203" cy="272593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610219" cy="2726055"/>
            </a:xfrm>
            <a:custGeom>
              <a:avLst/>
              <a:gdLst/>
              <a:ahLst/>
              <a:cxnLst/>
              <a:rect l="l" t="t" r="r" b="b"/>
              <a:pathLst>
                <a:path w="8610219" h="2726055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8387969" y="0"/>
                  </a:lnTo>
                  <a:cubicBezTo>
                    <a:pt x="8510650" y="0"/>
                    <a:pt x="8610219" y="99441"/>
                    <a:pt x="8610219" y="222250"/>
                  </a:cubicBezTo>
                  <a:lnTo>
                    <a:pt x="8610219" y="2503805"/>
                  </a:lnTo>
                  <a:cubicBezTo>
                    <a:pt x="8610219" y="2626487"/>
                    <a:pt x="8510777" y="2726055"/>
                    <a:pt x="8387969" y="2726055"/>
                  </a:cubicBezTo>
                  <a:lnTo>
                    <a:pt x="222250" y="2726055"/>
                  </a:lnTo>
                  <a:cubicBezTo>
                    <a:pt x="99568" y="2726055"/>
                    <a:pt x="0" y="2626614"/>
                    <a:pt x="0" y="2503805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9652010" y="6361956"/>
            <a:ext cx="2941320" cy="858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 spc="136">
                <a:solidFill>
                  <a:srgbClr val="60A9FF"/>
                </a:solidFill>
                <a:latin typeface="Assistant Semi-Bold"/>
              </a:rPr>
              <a:t>PROFESSIONAL FIELDS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652010" y="7248495"/>
            <a:ext cx="5719346" cy="841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Benefit professionals in physics, chemistry, and biology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9486" y="2413537"/>
            <a:ext cx="7935523" cy="7277824"/>
          </a:xfrm>
          <a:custGeom>
            <a:avLst/>
            <a:gdLst/>
            <a:ahLst/>
            <a:cxnLst/>
            <a:rect l="l" t="t" r="r" b="b"/>
            <a:pathLst>
              <a:path w="7935523" h="7277824">
                <a:moveTo>
                  <a:pt x="0" y="0"/>
                </a:moveTo>
                <a:lnTo>
                  <a:pt x="7935523" y="0"/>
                </a:lnTo>
                <a:lnTo>
                  <a:pt x="7935523" y="7277824"/>
                </a:lnTo>
                <a:lnTo>
                  <a:pt x="0" y="7277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92751" y="2413537"/>
            <a:ext cx="8140685" cy="7368812"/>
          </a:xfrm>
          <a:custGeom>
            <a:avLst/>
            <a:gdLst/>
            <a:ahLst/>
            <a:cxnLst/>
            <a:rect l="l" t="t" r="r" b="b"/>
            <a:pathLst>
              <a:path w="8140685" h="7368812">
                <a:moveTo>
                  <a:pt x="0" y="0"/>
                </a:moveTo>
                <a:lnTo>
                  <a:pt x="8140685" y="0"/>
                </a:lnTo>
                <a:lnTo>
                  <a:pt x="8140685" y="7368813"/>
                </a:lnTo>
                <a:lnTo>
                  <a:pt x="0" y="73688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00125"/>
            <a:ext cx="12823865" cy="838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2"/>
              </a:lnSpc>
            </a:pPr>
            <a:r>
              <a:rPr lang="en-US" sz="5321">
                <a:solidFill>
                  <a:srgbClr val="60A9FF"/>
                </a:solidFill>
                <a:latin typeface="Martel Heavy"/>
              </a:rPr>
              <a:t>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8031" y="2644538"/>
            <a:ext cx="9268250" cy="5223731"/>
          </a:xfrm>
          <a:custGeom>
            <a:avLst/>
            <a:gdLst/>
            <a:ahLst/>
            <a:cxnLst/>
            <a:rect l="l" t="t" r="r" b="b"/>
            <a:pathLst>
              <a:path w="9268250" h="5223731">
                <a:moveTo>
                  <a:pt x="0" y="0"/>
                </a:moveTo>
                <a:lnTo>
                  <a:pt x="9268250" y="0"/>
                </a:lnTo>
                <a:lnTo>
                  <a:pt x="9268250" y="5223731"/>
                </a:lnTo>
                <a:lnTo>
                  <a:pt x="0" y="522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04" b="-20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77669" y="2644538"/>
            <a:ext cx="7895425" cy="5295634"/>
          </a:xfrm>
          <a:custGeom>
            <a:avLst/>
            <a:gdLst/>
            <a:ahLst/>
            <a:cxnLst/>
            <a:rect l="l" t="t" r="r" b="b"/>
            <a:pathLst>
              <a:path w="7895425" h="5295634">
                <a:moveTo>
                  <a:pt x="0" y="0"/>
                </a:moveTo>
                <a:lnTo>
                  <a:pt x="7895425" y="0"/>
                </a:lnTo>
                <a:lnTo>
                  <a:pt x="7895425" y="5295634"/>
                </a:lnTo>
                <a:lnTo>
                  <a:pt x="0" y="5295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398" b="-239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00125"/>
            <a:ext cx="12823865" cy="838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2"/>
              </a:lnSpc>
            </a:pPr>
            <a:r>
              <a:rPr lang="en-US" sz="5321">
                <a:solidFill>
                  <a:srgbClr val="60A9FF"/>
                </a:solidFill>
                <a:latin typeface="Martel Heavy"/>
              </a:rPr>
              <a:t>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9525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638931" y="1068742"/>
            <a:ext cx="13010138" cy="164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sz="5262">
                <a:solidFill>
                  <a:srgbClr val="60A9FF"/>
                </a:solidFill>
                <a:latin typeface="Martel Heavy"/>
              </a:rPr>
              <a:t>Challenges and Tips for Developing a Scientific Calculator in C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547491" y="3692724"/>
            <a:ext cx="624929" cy="624929"/>
            <a:chOff x="0" y="0"/>
            <a:chExt cx="833238" cy="83323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33247" cy="833247"/>
            </a:xfrm>
            <a:custGeom>
              <a:avLst/>
              <a:gdLst/>
              <a:ahLst/>
              <a:cxnLst/>
              <a:rect l="l" t="t" r="r" b="b"/>
              <a:pathLst>
                <a:path w="833247" h="833247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610997" y="0"/>
                  </a:lnTo>
                  <a:cubicBezTo>
                    <a:pt x="733679" y="0"/>
                    <a:pt x="833247" y="99441"/>
                    <a:pt x="833247" y="222250"/>
                  </a:cubicBezTo>
                  <a:lnTo>
                    <a:pt x="833247" y="610997"/>
                  </a:lnTo>
                  <a:cubicBezTo>
                    <a:pt x="833247" y="733679"/>
                    <a:pt x="733806" y="833247"/>
                    <a:pt x="610997" y="833247"/>
                  </a:cubicBezTo>
                  <a:lnTo>
                    <a:pt x="222250" y="833247"/>
                  </a:lnTo>
                  <a:cubicBezTo>
                    <a:pt x="99441" y="833247"/>
                    <a:pt x="0" y="733806"/>
                    <a:pt x="0" y="610997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541574" y="3824317"/>
            <a:ext cx="3127057" cy="1221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6"/>
              </a:lnSpc>
            </a:pPr>
            <a:r>
              <a:rPr lang="en-US" sz="2597" spc="129">
                <a:solidFill>
                  <a:srgbClr val="60A9FF"/>
                </a:solidFill>
                <a:latin typeface="Assistant Semi-Bold"/>
              </a:rPr>
              <a:t>HANDLING PRECISION AND ROUNDING ERRORS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41574" y="5226130"/>
            <a:ext cx="3127057" cy="841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Address accuracy concerns in calculations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037785" y="3692724"/>
            <a:ext cx="624929" cy="624929"/>
            <a:chOff x="0" y="0"/>
            <a:chExt cx="833238" cy="8332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33247" cy="833247"/>
            </a:xfrm>
            <a:custGeom>
              <a:avLst/>
              <a:gdLst/>
              <a:ahLst/>
              <a:cxnLst/>
              <a:rect l="l" t="t" r="r" b="b"/>
              <a:pathLst>
                <a:path w="833247" h="833247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610997" y="0"/>
                  </a:lnTo>
                  <a:cubicBezTo>
                    <a:pt x="733679" y="0"/>
                    <a:pt x="833247" y="99441"/>
                    <a:pt x="833247" y="222250"/>
                  </a:cubicBezTo>
                  <a:lnTo>
                    <a:pt x="833247" y="610997"/>
                  </a:lnTo>
                  <a:cubicBezTo>
                    <a:pt x="833247" y="733679"/>
                    <a:pt x="733806" y="833247"/>
                    <a:pt x="610997" y="833247"/>
                  </a:cubicBezTo>
                  <a:lnTo>
                    <a:pt x="222250" y="833247"/>
                  </a:lnTo>
                  <a:cubicBezTo>
                    <a:pt x="99441" y="833247"/>
                    <a:pt x="0" y="733806"/>
                    <a:pt x="0" y="610997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235801" y="3781009"/>
            <a:ext cx="228749" cy="493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9"/>
              </a:lnSpc>
            </a:pPr>
            <a:r>
              <a:rPr lang="en-US" sz="3238" spc="161">
                <a:solidFill>
                  <a:srgbClr val="60A9FF"/>
                </a:solidFill>
                <a:latin typeface="Assistant Semi-Bold"/>
              </a:rPr>
              <a:t>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031867" y="3824317"/>
            <a:ext cx="3127057" cy="77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8"/>
              </a:lnSpc>
            </a:pPr>
            <a:r>
              <a:rPr lang="en-US" sz="2494" spc="124">
                <a:solidFill>
                  <a:srgbClr val="60A9FF"/>
                </a:solidFill>
                <a:latin typeface="Assistant Semi-Bold"/>
              </a:rPr>
              <a:t>MANAGING INPUT AND VALIDATION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31867" y="4792146"/>
            <a:ext cx="3127057" cy="841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Ensure user-friendly input and error handling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528077" y="3692724"/>
            <a:ext cx="624929" cy="624929"/>
            <a:chOff x="0" y="0"/>
            <a:chExt cx="833238" cy="83323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33247" cy="833247"/>
            </a:xfrm>
            <a:custGeom>
              <a:avLst/>
              <a:gdLst/>
              <a:ahLst/>
              <a:cxnLst/>
              <a:rect l="l" t="t" r="r" b="b"/>
              <a:pathLst>
                <a:path w="833247" h="833247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610997" y="0"/>
                  </a:lnTo>
                  <a:cubicBezTo>
                    <a:pt x="733679" y="0"/>
                    <a:pt x="833247" y="99441"/>
                    <a:pt x="833247" y="222250"/>
                  </a:cubicBezTo>
                  <a:lnTo>
                    <a:pt x="833247" y="610997"/>
                  </a:lnTo>
                  <a:cubicBezTo>
                    <a:pt x="833247" y="733679"/>
                    <a:pt x="733806" y="833247"/>
                    <a:pt x="610997" y="833247"/>
                  </a:cubicBezTo>
                  <a:lnTo>
                    <a:pt x="222250" y="833247"/>
                  </a:lnTo>
                  <a:cubicBezTo>
                    <a:pt x="99441" y="833247"/>
                    <a:pt x="0" y="733806"/>
                    <a:pt x="0" y="610997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1817608" y="3771484"/>
            <a:ext cx="45720" cy="43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</a:pPr>
            <a:r>
              <a:rPr lang="en-US" sz="2815" spc="140">
                <a:solidFill>
                  <a:srgbClr val="60A9FF"/>
                </a:solidFill>
                <a:latin typeface="Assistant Semi-Bold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522160" y="3824317"/>
            <a:ext cx="3127057" cy="1221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6"/>
              </a:lnSpc>
            </a:pPr>
            <a:r>
              <a:rPr lang="en-US" sz="2597" spc="129">
                <a:solidFill>
                  <a:srgbClr val="60A9FF"/>
                </a:solidFill>
                <a:latin typeface="Assistant Semi-Bold"/>
              </a:rPr>
              <a:t>OPTIMIZING PERFORMANCE AND MEMORY USAGE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22160" y="5226130"/>
            <a:ext cx="3127057" cy="1279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Make the calculator efficient and resource-friendly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547491" y="7084070"/>
            <a:ext cx="624929" cy="624929"/>
            <a:chOff x="0" y="0"/>
            <a:chExt cx="833238" cy="83323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33247" cy="833247"/>
            </a:xfrm>
            <a:custGeom>
              <a:avLst/>
              <a:gdLst/>
              <a:ahLst/>
              <a:cxnLst/>
              <a:rect l="l" t="t" r="r" b="b"/>
              <a:pathLst>
                <a:path w="833247" h="833247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610997" y="0"/>
                  </a:lnTo>
                  <a:cubicBezTo>
                    <a:pt x="733679" y="0"/>
                    <a:pt x="833247" y="99441"/>
                    <a:pt x="833247" y="222250"/>
                  </a:cubicBezTo>
                  <a:lnTo>
                    <a:pt x="833247" y="610997"/>
                  </a:lnTo>
                  <a:cubicBezTo>
                    <a:pt x="833247" y="733679"/>
                    <a:pt x="733806" y="833247"/>
                    <a:pt x="610997" y="833247"/>
                  </a:cubicBezTo>
                  <a:lnTo>
                    <a:pt x="222250" y="833247"/>
                  </a:lnTo>
                  <a:cubicBezTo>
                    <a:pt x="99441" y="833247"/>
                    <a:pt x="0" y="733806"/>
                    <a:pt x="0" y="610997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832259" y="7162830"/>
            <a:ext cx="55245" cy="43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</a:pPr>
            <a:r>
              <a:rPr lang="en-US" sz="2815" spc="140">
                <a:solidFill>
                  <a:srgbClr val="60A9FF"/>
                </a:solidFill>
                <a:latin typeface="Assistant Semi-Bold"/>
              </a:rPr>
              <a:t>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541574" y="7215664"/>
            <a:ext cx="5372130" cy="77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8"/>
              </a:lnSpc>
            </a:pPr>
            <a:r>
              <a:rPr lang="en-US" sz="2494" spc="124">
                <a:solidFill>
                  <a:srgbClr val="60A9FF"/>
                </a:solidFill>
                <a:latin typeface="Assistant Semi-Bold"/>
              </a:rPr>
              <a:t>UTILIZING ADVANCED PROGRAMMING TECHNIQUES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541574" y="8183492"/>
            <a:ext cx="5372130" cy="841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Apply advanced concepts to enhance functionality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282856" y="7084070"/>
            <a:ext cx="624929" cy="624929"/>
            <a:chOff x="0" y="0"/>
            <a:chExt cx="833238" cy="83323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33247" cy="833247"/>
            </a:xfrm>
            <a:custGeom>
              <a:avLst/>
              <a:gdLst/>
              <a:ahLst/>
              <a:cxnLst/>
              <a:rect l="l" t="t" r="r" b="b"/>
              <a:pathLst>
                <a:path w="833247" h="833247">
                  <a:moveTo>
                    <a:pt x="0" y="222250"/>
                  </a:moveTo>
                  <a:cubicBezTo>
                    <a:pt x="0" y="99441"/>
                    <a:pt x="99441" y="0"/>
                    <a:pt x="222250" y="0"/>
                  </a:cubicBezTo>
                  <a:lnTo>
                    <a:pt x="610997" y="0"/>
                  </a:lnTo>
                  <a:cubicBezTo>
                    <a:pt x="733679" y="0"/>
                    <a:pt x="833247" y="99441"/>
                    <a:pt x="833247" y="222250"/>
                  </a:cubicBezTo>
                  <a:lnTo>
                    <a:pt x="833247" y="610997"/>
                  </a:lnTo>
                  <a:cubicBezTo>
                    <a:pt x="833247" y="733679"/>
                    <a:pt x="733806" y="833247"/>
                    <a:pt x="610997" y="833247"/>
                  </a:cubicBezTo>
                  <a:lnTo>
                    <a:pt x="222250" y="833247"/>
                  </a:lnTo>
                  <a:cubicBezTo>
                    <a:pt x="99441" y="833247"/>
                    <a:pt x="0" y="733806"/>
                    <a:pt x="0" y="610997"/>
                  </a:cubicBezTo>
                  <a:close/>
                </a:path>
              </a:pathLst>
            </a:custGeom>
            <a:solidFill>
              <a:srgbClr val="161B23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9577150" y="7162830"/>
            <a:ext cx="36195" cy="43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</a:pPr>
            <a:r>
              <a:rPr lang="en-US" sz="2815" spc="140">
                <a:solidFill>
                  <a:srgbClr val="60A9FF"/>
                </a:solidFill>
                <a:latin typeface="Assistant Semi-Bold"/>
              </a:rPr>
              <a:t>5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276939" y="7215664"/>
            <a:ext cx="5372130" cy="77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8"/>
              </a:lnSpc>
            </a:pPr>
            <a:r>
              <a:rPr lang="en-US" sz="2494" spc="124">
                <a:solidFill>
                  <a:srgbClr val="60A9FF"/>
                </a:solidFill>
                <a:latin typeface="Assistant Semi-Bold"/>
              </a:rPr>
              <a:t>BEST PRACTICES FOR TESTING AND DEBUGGING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276939" y="8183492"/>
            <a:ext cx="5372130" cy="841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 spc="32">
                <a:solidFill>
                  <a:srgbClr val="D6E5EF"/>
                </a:solidFill>
                <a:latin typeface="Assistant"/>
              </a:rPr>
              <a:t>Discover effective strategies to test and debug your code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781985" y="3781009"/>
            <a:ext cx="211038" cy="493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9"/>
              </a:lnSpc>
            </a:pPr>
            <a:r>
              <a:rPr lang="en-US" sz="3238" spc="161">
                <a:solidFill>
                  <a:srgbClr val="60A9FF"/>
                </a:solidFill>
                <a:latin typeface="Assistant Semi-Bold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905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75780" y="621387"/>
            <a:ext cx="5371981" cy="786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5"/>
              </a:lnSpc>
            </a:pPr>
            <a:r>
              <a:rPr lang="en-US" sz="5091">
                <a:solidFill>
                  <a:srgbClr val="60A9FF"/>
                </a:solidFill>
                <a:latin typeface="Martel Heavy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3390" y="2384237"/>
            <a:ext cx="9905906" cy="3019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4898" lvl="1" indent="-487449" algn="l">
              <a:lnSpc>
                <a:spcPts val="4032"/>
              </a:lnSpc>
              <a:buFont typeface="Arial"/>
              <a:buChar char="•"/>
            </a:pPr>
            <a:r>
              <a:rPr lang="en-US" sz="2921" spc="43">
                <a:solidFill>
                  <a:srgbClr val="F4F6FC"/>
                </a:solidFill>
                <a:latin typeface="Assistant"/>
              </a:rPr>
              <a:t>The project successfully demonstrates the use of C in mathematical problem-solving</a:t>
            </a:r>
          </a:p>
          <a:p>
            <a:pPr marL="974898" lvl="1" indent="-487449" algn="l">
              <a:lnSpc>
                <a:spcPts val="4032"/>
              </a:lnSpc>
              <a:buFont typeface="Arial"/>
              <a:buChar char="•"/>
            </a:pPr>
            <a:r>
              <a:rPr lang="en-US" sz="2921" spc="43">
                <a:solidFill>
                  <a:srgbClr val="F4F6FC"/>
                </a:solidFill>
                <a:latin typeface="Assistant"/>
              </a:rPr>
              <a:t>The intersection of programming and mathematics is highlighted through this project</a:t>
            </a:r>
          </a:p>
          <a:p>
            <a:pPr marL="974898" lvl="1" indent="-487449" algn="l">
              <a:lnSpc>
                <a:spcPts val="4032"/>
              </a:lnSpc>
              <a:buFont typeface="Arial"/>
              <a:buChar char="•"/>
            </a:pPr>
            <a:r>
              <a:rPr lang="en-US" sz="2921" spc="43">
                <a:solidFill>
                  <a:srgbClr val="F4F6FC"/>
                </a:solidFill>
                <a:latin typeface="Assistant"/>
              </a:rPr>
              <a:t>Important lessons in software development and algorithm design were learned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3893" y="1717487"/>
            <a:ext cx="6762150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139">
                <a:solidFill>
                  <a:srgbClr val="F4F6FC"/>
                </a:solidFill>
                <a:latin typeface="Assistant Semi-Bold"/>
              </a:rPr>
              <a:t>KEY TAKEAWAYS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3893" y="5881524"/>
            <a:ext cx="6762150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139">
                <a:solidFill>
                  <a:srgbClr val="F4F6FC"/>
                </a:solidFill>
                <a:latin typeface="Assistant Semi-Bold"/>
              </a:rPr>
              <a:t>THANK YOU!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23390" y="6710199"/>
            <a:ext cx="10093475" cy="150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4898" lvl="1" indent="-487449" algn="l">
              <a:lnSpc>
                <a:spcPts val="4032"/>
              </a:lnSpc>
              <a:buFont typeface="Arial"/>
              <a:buChar char="•"/>
            </a:pPr>
            <a:r>
              <a:rPr lang="en-US" sz="2921" spc="43">
                <a:solidFill>
                  <a:srgbClr val="F4F6FC"/>
                </a:solidFill>
                <a:latin typeface="Assistant"/>
              </a:rPr>
              <a:t>Thank you for your time and attention</a:t>
            </a:r>
          </a:p>
          <a:p>
            <a:pPr marL="974898" lvl="1" indent="-487449" algn="l">
              <a:lnSpc>
                <a:spcPts val="4032"/>
              </a:lnSpc>
              <a:buFont typeface="Arial"/>
              <a:buChar char="•"/>
            </a:pPr>
            <a:r>
              <a:rPr lang="en-US" sz="2921" spc="43">
                <a:solidFill>
                  <a:srgbClr val="F4F6FC"/>
                </a:solidFill>
                <a:latin typeface="Assistant"/>
              </a:rPr>
              <a:t>I'm eager to hear your thoughts and answer any questions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Custom</PresentationFormat>
  <Paragraphs>113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Martel Heavy</vt:lpstr>
      <vt:lpstr>Assistant Semi-Bold</vt:lpstr>
      <vt:lpstr>Assistant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Scientific-Calculator-in-C.pptx</dc:title>
  <dc:creator>Hamayun Arshad</dc:creator>
  <cp:lastModifiedBy>Hamayun Arshad</cp:lastModifiedBy>
  <cp:revision>2</cp:revision>
  <dcterms:created xsi:type="dcterms:W3CDTF">2006-08-16T00:00:00Z</dcterms:created>
  <dcterms:modified xsi:type="dcterms:W3CDTF">2024-01-01T16:33:06Z</dcterms:modified>
  <dc:identifier>DAF4TDVQomA</dc:identifier>
</cp:coreProperties>
</file>