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0" r:id="rId9"/>
    <p:sldId id="261" r:id="rId10"/>
    <p:sldId id="262" r:id="rId11"/>
    <p:sldId id="263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150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30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1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71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6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0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4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2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0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3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97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K-Nearest Neighbours (KNN) – Distance Metrics &amp; Feature Scaling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Machine Learning Tutorial</a:t>
            </a:r>
            <a:endParaRPr lang="en-US" dirty="0"/>
          </a:p>
          <a:p>
            <a:r>
              <a:rPr lang="en-US" dirty="0"/>
              <a:t>Syed Abbas Ali Safdar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KNN performs better with feature scaling (accuracy improved).</a:t>
            </a:r>
          </a:p>
          <a:p>
            <a:r>
              <a:t>2. Distance metric choice affects classification boundaries.</a:t>
            </a:r>
          </a:p>
          <a:p>
            <a:r>
              <a:t>3. The best k-value depends on the dataset.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KNN is intuitive but requires proper preprocessing.</a:t>
            </a:r>
          </a:p>
          <a:p>
            <a:r>
              <a:rPr dirty="0"/>
              <a:t>- Understanding distance metrics and scaling enhances performance.</a:t>
            </a:r>
          </a:p>
          <a:p>
            <a:r>
              <a:rPr dirty="0"/>
              <a:t>- Experiment with k-values and scaling for better accuracy.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FFF-B677-FE07-4DCB-F589DABC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E5D14-D764-F73A-DDF5-2EDF03BB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Scikit-learn documentation: https://scikit-learn.org/stable/modules/neighbors.html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Towards Data Science: Articles on KNN and distance metrics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Géron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A. (2019). Hands-On Machine Learning with Scikit-Learn,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Keras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TensorFlow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108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BC16-DEC3-89C8-49FE-FEB9766F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1E2E9-D622-600E-BFAF-885FF3EF9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https://github.com/Abbas12u/MachineleariningKNN</a:t>
            </a:r>
          </a:p>
        </p:txBody>
      </p:sp>
    </p:spTree>
    <p:extLst>
      <p:ext uri="{BB962C8B-B14F-4D97-AF65-F5344CB8AC3E}">
        <p14:creationId xmlns:p14="http://schemas.microsoft.com/office/powerpoint/2010/main" val="100865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KNN?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K-Nearest Neighbors is a simple yet powerful classification algorithm.</a:t>
            </a:r>
          </a:p>
          <a:p>
            <a:r>
              <a:rPr dirty="0"/>
              <a:t> Finds the ‘k’ closest data points to a new sample.</a:t>
            </a:r>
          </a:p>
          <a:p>
            <a:r>
              <a:rPr dirty="0"/>
              <a:t> Assigns the most common label among them.</a:t>
            </a:r>
          </a:p>
          <a:p>
            <a:r>
              <a:rPr dirty="0"/>
              <a:t>Works similarly to taking a majority opinion from friends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KNN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KNN operates in three steps:</a:t>
            </a:r>
          </a:p>
          <a:p>
            <a:r>
              <a:rPr dirty="0"/>
              <a:t>1. Compute the distance between the new point and all existing points.</a:t>
            </a:r>
          </a:p>
          <a:p>
            <a:r>
              <a:rPr dirty="0"/>
              <a:t>2. Identify the k closest points based on the distance metric.</a:t>
            </a:r>
          </a:p>
          <a:p>
            <a:r>
              <a:rPr dirty="0"/>
              <a:t>3. </a:t>
            </a:r>
            <a:r>
              <a:t>Assign the most common class label among neighbors.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F26A-E351-9157-B228-C7EC53F2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IMDB Sample Dataset</a:t>
            </a: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AEA113B-7450-0B09-91AA-D7C78BD182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085826"/>
              </p:ext>
            </p:extLst>
          </p:nvPr>
        </p:nvGraphicFramePr>
        <p:xfrm>
          <a:off x="822325" y="1846263"/>
          <a:ext cx="7543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599342898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42155950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4287905219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430178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GB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Rating</a:t>
                      </a:r>
                      <a:endParaRPr lang="en-GB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  <a:endParaRPr lang="en-GB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Genre</a:t>
                      </a:r>
                      <a:endParaRPr lang="en-GB" dirty="0"/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1305250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Movie 1</a:t>
                      </a:r>
                      <a:endParaRPr lang="en-GB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</a:t>
                      </a:r>
                      <a:endParaRPr lang="en-GB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  <a:endParaRPr lang="en-GB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GB" dirty="0"/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93377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Movie 2</a:t>
                      </a:r>
                      <a:endParaRPr lang="en-GB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</a:t>
                      </a:r>
                      <a:endParaRPr lang="en-GB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  <a:endParaRPr lang="en-GB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GB" dirty="0"/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87960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Movie 3</a:t>
                      </a:r>
                      <a:endParaRPr lang="en-GB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7.2</a:t>
                      </a:r>
                      <a:endParaRPr lang="en-GB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168</a:t>
                      </a:r>
                      <a:endParaRPr lang="en-GB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Comedy</a:t>
                      </a:r>
                      <a:endParaRPr lang="en-GB" dirty="0"/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196460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Movie 4</a:t>
                      </a:r>
                      <a:endParaRPr lang="en-GB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8.1</a:t>
                      </a:r>
                      <a:endParaRPr lang="en-GB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</a:t>
                      </a:r>
                      <a:endParaRPr lang="en-GB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12770185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3818C7-A497-B231-71E9-C49B8AB2CF2A}"/>
              </a:ext>
            </a:extLst>
          </p:cNvPr>
          <p:cNvSpPr txBox="1"/>
          <p:nvPr/>
        </p:nvSpPr>
        <p:spPr>
          <a:xfrm>
            <a:off x="822960" y="4065814"/>
            <a:ext cx="771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the Genre of the movie 4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99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2977-12EA-A300-68AC-240D59843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</a:t>
            </a:r>
            <a:r>
              <a:rPr lang="en-GB" dirty="0"/>
              <a:t>Euclidean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4824E-DE9E-32ED-0CDC-5AD950FDC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 :</a:t>
            </a:r>
          </a:p>
          <a:p>
            <a:endParaRPr lang="en-US" dirty="0"/>
          </a:p>
          <a:p>
            <a:r>
              <a:rPr lang="en-US" dirty="0"/>
              <a:t>Movie 1 :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8C8D4D-A5CE-7DFE-0D31-6923B85EC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1878391"/>
            <a:ext cx="3171825" cy="400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0AD100-7BA0-D827-A0B1-68AC07753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2788860"/>
            <a:ext cx="34575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3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9378C-E770-C2B4-5F1D-94113CE45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261863"/>
            <a:ext cx="7543801" cy="4023360"/>
          </a:xfrm>
        </p:spPr>
        <p:txBody>
          <a:bodyPr/>
          <a:lstStyle/>
          <a:p>
            <a:r>
              <a:rPr lang="en-US" dirty="0"/>
              <a:t>Movie 2 (Action) 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Movie 3 (Comedy) :  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A75568-3898-1382-8BF8-3C8385173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93" y="261863"/>
            <a:ext cx="3514725" cy="13709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A1075A-9A36-8BFC-2C1B-C969A5D92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865" y="2273543"/>
            <a:ext cx="3552825" cy="13709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6BA7E0-846C-94C8-5913-AF782A820DA5}"/>
              </a:ext>
            </a:extLst>
          </p:cNvPr>
          <p:cNvSpPr txBox="1"/>
          <p:nvPr/>
        </p:nvSpPr>
        <p:spPr>
          <a:xfrm>
            <a:off x="1632857" y="4285223"/>
            <a:ext cx="5649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smallest distance is </a:t>
            </a:r>
            <a:r>
              <a:rPr lang="en-US" b="1" dirty="0"/>
              <a:t>5.00</a:t>
            </a:r>
            <a:r>
              <a:rPr lang="en-US" dirty="0"/>
              <a:t> (closest to </a:t>
            </a:r>
            <a:r>
              <a:rPr lang="en-US" b="1" dirty="0"/>
              <a:t>Movie 1, which is Action</a:t>
            </a:r>
            <a:r>
              <a:rPr lang="en-US" dirty="0"/>
              <a:t>). Therefore , Movie 4 is most likely an Action movie.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024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Role of Distance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KNN relies on measuring distances between points. Common metrics:</a:t>
            </a:r>
          </a:p>
          <a:p>
            <a:r>
              <a:t>- Euclidean Distance (straight-line distance)</a:t>
            </a:r>
          </a:p>
          <a:p>
            <a:r>
              <a:t>- Manhattan Distance (sum of absolute differences)</a:t>
            </a:r>
          </a:p>
          <a:p>
            <a:r>
              <a:t>- Minkowski Distance (generalized form of both)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Why Feature Scaling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Feature scaling ensures no feature dominates the classification.</a:t>
            </a:r>
          </a:p>
          <a:p>
            <a:r>
              <a:t>- If features have different scales, KNN may focus on one over the other.</a:t>
            </a:r>
          </a:p>
          <a:p>
            <a:r>
              <a:t>- Example: House prices (sq. footage vs. room count). Scaling balances importance.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Implementing KNN (Code Walkthrough)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Generate a dataset.</a:t>
            </a:r>
          </a:p>
          <a:p>
            <a:r>
              <a:t>2. Apply KNN without scaling – observe accuracy.</a:t>
            </a:r>
          </a:p>
          <a:p>
            <a:r>
              <a:t>3. Scale features and compare results.</a:t>
            </a:r>
          </a:p>
          <a:p>
            <a:r>
              <a:t>4. Experiment with different k-values and distance metrics.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1093</TotalTime>
  <Words>436</Words>
  <Application>Microsoft Office PowerPoint</Application>
  <PresentationFormat>On-screen Show (4:3)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Calibri</vt:lpstr>
      <vt:lpstr>Calibri Light</vt:lpstr>
      <vt:lpstr>Symbol</vt:lpstr>
      <vt:lpstr>Retrospect</vt:lpstr>
      <vt:lpstr>K-Nearest Neighbours (KNN) – Distance Metrics &amp; Feature Scaling</vt:lpstr>
      <vt:lpstr>What is KNN?</vt:lpstr>
      <vt:lpstr>How KNN Works</vt:lpstr>
      <vt:lpstr>IMDB Sample Dataset</vt:lpstr>
      <vt:lpstr>Calculating Euclidean Distance</vt:lpstr>
      <vt:lpstr>PowerPoint Presentation</vt:lpstr>
      <vt:lpstr>The Role of Distance Metrics</vt:lpstr>
      <vt:lpstr>Why Feature Scaling Matters</vt:lpstr>
      <vt:lpstr>Implementing KNN (Code Walkthrough)</vt:lpstr>
      <vt:lpstr>Key Findings</vt:lpstr>
      <vt:lpstr>Conclusion</vt:lpstr>
      <vt:lpstr>References</vt:lpstr>
      <vt:lpstr>Github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Syed Abbas Ali Safdar [Student-PECS]</cp:lastModifiedBy>
  <cp:revision>4</cp:revision>
  <dcterms:created xsi:type="dcterms:W3CDTF">2013-01-27T09:14:16Z</dcterms:created>
  <dcterms:modified xsi:type="dcterms:W3CDTF">2025-03-26T22:28:05Z</dcterms:modified>
  <cp:category/>
</cp:coreProperties>
</file>