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9" d="100"/>
          <a:sy n="49" d="100"/>
        </p:scale>
        <p:origin x="-2232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571245"/>
            <a:ext cx="57588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1616709"/>
            <a:ext cx="5758840" cy="6914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0124" y="571245"/>
            <a:ext cx="53587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solidFill>
                  <a:srgbClr val="523466"/>
                </a:solidFill>
              </a:rPr>
              <a:t/>
            </a:r>
            <a:br>
              <a:rPr lang="en-US" dirty="0" smtClean="0">
                <a:solidFill>
                  <a:srgbClr val="523466"/>
                </a:solidFill>
              </a:rPr>
            </a:br>
            <a:r>
              <a:rPr lang="en-US" dirty="0">
                <a:solidFill>
                  <a:srgbClr val="523466"/>
                </a:solidFill>
              </a:rPr>
              <a:t/>
            </a:r>
            <a:br>
              <a:rPr lang="en-US" dirty="0">
                <a:solidFill>
                  <a:srgbClr val="523466"/>
                </a:solidFill>
              </a:rPr>
            </a:br>
            <a:r>
              <a:rPr lang="en-US" dirty="0" smtClean="0">
                <a:solidFill>
                  <a:srgbClr val="523466"/>
                </a:solidFill>
              </a:rPr>
              <a:t/>
            </a:r>
            <a:br>
              <a:rPr lang="en-US" dirty="0" smtClean="0">
                <a:solidFill>
                  <a:srgbClr val="523466"/>
                </a:solidFill>
              </a:rPr>
            </a:br>
            <a:r>
              <a:rPr dirty="0" smtClean="0">
                <a:solidFill>
                  <a:srgbClr val="523466"/>
                </a:solidFill>
              </a:rPr>
              <a:t>Library </a:t>
            </a:r>
            <a:r>
              <a:rPr dirty="0">
                <a:solidFill>
                  <a:srgbClr val="523466"/>
                </a:solidFill>
              </a:rPr>
              <a:t>Management</a:t>
            </a:r>
            <a:r>
              <a:rPr spc="-105" dirty="0">
                <a:solidFill>
                  <a:srgbClr val="523466"/>
                </a:solidFill>
              </a:rPr>
              <a:t> </a:t>
            </a:r>
            <a:r>
              <a:rPr dirty="0">
                <a:solidFill>
                  <a:srgbClr val="523466"/>
                </a:solidFill>
              </a:rPr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2073" y="1310385"/>
            <a:ext cx="4798695" cy="6073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504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(</a:t>
            </a:r>
            <a:r>
              <a:rPr sz="2400" spc="-5" dirty="0" smtClean="0">
                <a:solidFill>
                  <a:srgbClr val="7C4D97"/>
                </a:solidFill>
                <a:latin typeface="Times New Roman"/>
                <a:cs typeface="Times New Roman"/>
              </a:rPr>
              <a:t>SRS</a:t>
            </a:r>
            <a:r>
              <a:rPr sz="2400" dirty="0" smtClean="0">
                <a:latin typeface="Times New Roman"/>
                <a:cs typeface="Times New Roman"/>
              </a:rPr>
              <a:t>)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 dirty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 smtClean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 smtClean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 smtClean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 smtClean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endParaRPr lang="en-US" sz="2200" b="1" spc="-5" dirty="0">
              <a:latin typeface="Times New Roman"/>
              <a:cs typeface="Times New Roman"/>
            </a:endParaRPr>
          </a:p>
          <a:p>
            <a:pPr marR="954405" algn="ctr">
              <a:lnSpc>
                <a:spcPct val="100000"/>
              </a:lnSpc>
            </a:pPr>
            <a:r>
              <a:rPr sz="2200" b="1" spc="-5" dirty="0" smtClean="0">
                <a:latin typeface="Times New Roman"/>
                <a:cs typeface="Times New Roman"/>
              </a:rPr>
              <a:t>Submitted </a:t>
            </a:r>
            <a:r>
              <a:rPr sz="2200" b="1" dirty="0">
                <a:latin typeface="Times New Roman"/>
                <a:cs typeface="Times New Roman"/>
              </a:rPr>
              <a:t>by: </a:t>
            </a:r>
            <a:r>
              <a:rPr lang="en-US" sz="2200"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ABBAS AHMAD</a:t>
            </a:r>
            <a:endParaRPr sz="2200" dirty="0">
              <a:latin typeface="Times New Roman"/>
              <a:cs typeface="Times New Roman"/>
            </a:endParaRPr>
          </a:p>
          <a:p>
            <a:pPr marR="953769" algn="ctr">
              <a:lnSpc>
                <a:spcPct val="100000"/>
              </a:lnSpc>
              <a:spcBef>
                <a:spcPts val="1275"/>
              </a:spcBef>
            </a:pPr>
            <a:r>
              <a:rPr sz="2200" b="1" spc="-5" dirty="0">
                <a:latin typeface="Times New Roman"/>
                <a:cs typeface="Times New Roman"/>
              </a:rPr>
              <a:t>Roll No. :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FA17-BSE-024</a:t>
            </a:r>
            <a:endParaRPr sz="2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 dirty="0">
              <a:latin typeface="Times New Roman"/>
              <a:cs typeface="Times New Roman"/>
            </a:endParaRPr>
          </a:p>
          <a:p>
            <a:pPr marR="6985" algn="r">
              <a:lnSpc>
                <a:spcPct val="100000"/>
              </a:lnSpc>
            </a:pPr>
            <a:r>
              <a:rPr sz="1600" spc="-5" dirty="0" smtClean="0">
                <a:solidFill>
                  <a:srgbClr val="585858"/>
                </a:solidFill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526" y="24638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10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5617" y="1977770"/>
            <a:ext cx="6416098" cy="55810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1868" y="1258569"/>
            <a:ext cx="1372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2.9.3 </a:t>
            </a:r>
            <a:r>
              <a:rPr sz="1000" b="1" spc="-5" dirty="0">
                <a:latin typeface="Times New Roman"/>
                <a:cs typeface="Times New Roman"/>
              </a:rPr>
              <a:t>Sequential</a:t>
            </a:r>
            <a:r>
              <a:rPr sz="1000" b="1" spc="-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26919" y="8149590"/>
            <a:ext cx="25044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 4(a). Register and login sequence</a:t>
            </a:r>
            <a:r>
              <a:rPr sz="1000" b="1" spc="2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526" y="24638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8915" y="420877"/>
            <a:ext cx="7132193" cy="4313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7998" y="4948758"/>
            <a:ext cx="6912248" cy="47097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52114" y="4680330"/>
            <a:ext cx="165608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Fig 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4(b)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Services </a:t>
            </a:r>
            <a:r>
              <a:rPr sz="1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could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35935" y="9695179"/>
            <a:ext cx="14878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 4(c) Services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library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526" y="24638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519" y="1674240"/>
            <a:ext cx="7295161" cy="54001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860675" y="7671053"/>
            <a:ext cx="18364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Fig </a:t>
            </a:r>
            <a:r>
              <a:rPr sz="1000" dirty="0">
                <a:latin typeface="Times New Roman"/>
                <a:cs typeface="Times New Roman"/>
              </a:rPr>
              <a:t>4(d) </a:t>
            </a:r>
            <a:r>
              <a:rPr sz="1000" spc="-5" dirty="0">
                <a:latin typeface="Times New Roman"/>
                <a:cs typeface="Times New Roman"/>
              </a:rPr>
              <a:t>Full working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-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526" y="24638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71360" y="1059849"/>
            <a:ext cx="6852714" cy="9310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888237"/>
            <a:ext cx="15608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2.9.4 </a:t>
            </a:r>
            <a:r>
              <a:rPr sz="1000" b="1" spc="-5" dirty="0">
                <a:latin typeface="Times New Roman"/>
                <a:cs typeface="Times New Roman"/>
              </a:rPr>
              <a:t>ACTIVTY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94526" y="24638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14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350" y="1334515"/>
            <a:ext cx="6978030" cy="4093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918717"/>
            <a:ext cx="1169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2.10 </a:t>
            </a:r>
            <a:r>
              <a:rPr sz="1200" b="1" spc="-5" dirty="0">
                <a:latin typeface="Times New Roman"/>
                <a:cs typeface="Times New Roman"/>
              </a:rPr>
              <a:t>ER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diagram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6189344"/>
            <a:ext cx="5213985" cy="121666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55600" lvl="1" indent="-342900">
              <a:lnSpc>
                <a:spcPct val="100000"/>
              </a:lnSpc>
              <a:spcBef>
                <a:spcPts val="5"/>
              </a:spcBef>
              <a:buSzPct val="109090"/>
              <a:buAutoNum type="arabicPeriod" startAt="11"/>
              <a:tabLst>
                <a:tab pos="355600" algn="l"/>
              </a:tabLst>
            </a:pPr>
            <a:r>
              <a:rPr sz="1100" b="1" spc="-5" dirty="0">
                <a:latin typeface="Times New Roman"/>
                <a:cs typeface="Times New Roman"/>
              </a:rPr>
              <a:t>Assumptions </a:t>
            </a:r>
            <a:r>
              <a:rPr sz="1100" b="1" dirty="0">
                <a:latin typeface="Times New Roman"/>
                <a:cs typeface="Times New Roman"/>
              </a:rPr>
              <a:t>and </a:t>
            </a:r>
            <a:r>
              <a:rPr sz="1100" b="1" spc="-5" dirty="0">
                <a:latin typeface="Times New Roman"/>
                <a:cs typeface="Times New Roman"/>
              </a:rPr>
              <a:t>Dependencies</a:t>
            </a:r>
            <a:endParaRPr sz="11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1120"/>
              </a:spcBef>
            </a:pPr>
            <a:r>
              <a:rPr sz="1100" dirty="0">
                <a:latin typeface="Times New Roman"/>
                <a:cs typeface="Times New Roman"/>
              </a:rPr>
              <a:t>The </a:t>
            </a:r>
            <a:r>
              <a:rPr sz="1100" spc="-5" dirty="0">
                <a:latin typeface="Times New Roman"/>
                <a:cs typeface="Times New Roman"/>
              </a:rPr>
              <a:t>product needs following </a:t>
            </a:r>
            <a:r>
              <a:rPr sz="1100" dirty="0">
                <a:latin typeface="Times New Roman"/>
                <a:cs typeface="Times New Roman"/>
              </a:rPr>
              <a:t>third </a:t>
            </a:r>
            <a:r>
              <a:rPr sz="1100" spc="-5" dirty="0">
                <a:latin typeface="Times New Roman"/>
                <a:cs typeface="Times New Roman"/>
              </a:rPr>
              <a:t>party applications </a:t>
            </a:r>
            <a:r>
              <a:rPr sz="1100" spc="-10" dirty="0">
                <a:latin typeface="Times New Roman"/>
                <a:cs typeface="Times New Roman"/>
              </a:rPr>
              <a:t>for </a:t>
            </a:r>
            <a:r>
              <a:rPr sz="1100" spc="-5" dirty="0">
                <a:latin typeface="Times New Roman"/>
                <a:cs typeface="Times New Roman"/>
              </a:rPr>
              <a:t>the development </a:t>
            </a:r>
            <a:r>
              <a:rPr sz="1100" spc="-1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the</a:t>
            </a:r>
            <a:r>
              <a:rPr sz="1100" spc="15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project: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100455" lvl="2" indent="-228600">
              <a:lnSpc>
                <a:spcPct val="100000"/>
              </a:lnSpc>
              <a:buFont typeface="Symbol"/>
              <a:buChar char=""/>
              <a:tabLst>
                <a:tab pos="1100455" algn="l"/>
                <a:tab pos="1101090" algn="l"/>
              </a:tabLst>
            </a:pPr>
            <a:r>
              <a:rPr sz="1100" dirty="0">
                <a:latin typeface="Times New Roman"/>
                <a:cs typeface="Times New Roman"/>
              </a:rPr>
              <a:t>Android Studio </a:t>
            </a:r>
            <a:r>
              <a:rPr sz="1100" spc="-5" dirty="0">
                <a:latin typeface="Times New Roman"/>
                <a:cs typeface="Times New Roman"/>
              </a:rPr>
              <a:t>(for development </a:t>
            </a:r>
            <a:r>
              <a:rPr sz="1100" dirty="0">
                <a:latin typeface="Times New Roman"/>
                <a:cs typeface="Times New Roman"/>
              </a:rPr>
              <a:t>of </a:t>
            </a:r>
            <a:r>
              <a:rPr sz="1100" spc="-5" dirty="0">
                <a:latin typeface="Times New Roman"/>
                <a:cs typeface="Times New Roman"/>
              </a:rPr>
              <a:t>android based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applications)</a:t>
            </a:r>
            <a:endParaRPr sz="1100">
              <a:latin typeface="Times New Roman"/>
              <a:cs typeface="Times New Roman"/>
            </a:endParaRPr>
          </a:p>
          <a:p>
            <a:pPr marL="1100455" lvl="2" indent="-228600">
              <a:lnSpc>
                <a:spcPct val="100000"/>
              </a:lnSpc>
              <a:spcBef>
                <a:spcPts val="204"/>
              </a:spcBef>
              <a:buFont typeface="Symbol"/>
              <a:buChar char=""/>
              <a:tabLst>
                <a:tab pos="1100455" algn="l"/>
                <a:tab pos="1101090" algn="l"/>
              </a:tabLst>
            </a:pPr>
            <a:r>
              <a:rPr sz="1100" spc="-5" dirty="0">
                <a:latin typeface="Times New Roman"/>
                <a:cs typeface="Times New Roman"/>
              </a:rPr>
              <a:t>Netbeans</a:t>
            </a:r>
            <a:endParaRPr sz="1100">
              <a:latin typeface="Times New Roman"/>
              <a:cs typeface="Times New Roman"/>
            </a:endParaRPr>
          </a:p>
          <a:p>
            <a:pPr marL="1100455" lvl="2" indent="-228600">
              <a:lnSpc>
                <a:spcPct val="100000"/>
              </a:lnSpc>
              <a:spcBef>
                <a:spcPts val="215"/>
              </a:spcBef>
              <a:buFont typeface="Symbol"/>
              <a:buChar char=""/>
              <a:tabLst>
                <a:tab pos="1100455" algn="l"/>
                <a:tab pos="1101090" algn="l"/>
              </a:tabLst>
            </a:pPr>
            <a:r>
              <a:rPr sz="1100" dirty="0">
                <a:latin typeface="Times New Roman"/>
                <a:cs typeface="Times New Roman"/>
              </a:rPr>
              <a:t>Photoshop </a:t>
            </a:r>
            <a:r>
              <a:rPr sz="1100" spc="-5" dirty="0">
                <a:latin typeface="Times New Roman"/>
                <a:cs typeface="Times New Roman"/>
              </a:rPr>
              <a:t>(for editing </a:t>
            </a:r>
            <a:r>
              <a:rPr sz="1100" dirty="0">
                <a:latin typeface="Times New Roman"/>
                <a:cs typeface="Times New Roman"/>
              </a:rPr>
              <a:t>layouts, </a:t>
            </a:r>
            <a:r>
              <a:rPr sz="1100" spc="-5" dirty="0">
                <a:latin typeface="Times New Roman"/>
                <a:cs typeface="Times New Roman"/>
              </a:rPr>
              <a:t>icons, buttons,</a:t>
            </a:r>
            <a:r>
              <a:rPr sz="1100" spc="-15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etc)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2004" y="571245"/>
            <a:ext cx="5358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Library Management</a:t>
            </a:r>
            <a:r>
              <a:rPr spc="-105" dirty="0"/>
              <a:t> </a:t>
            </a:r>
            <a:r>
              <a:rPr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2004" y="1616709"/>
            <a:ext cx="5737860" cy="691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845" indent="-27114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83845" algn="l"/>
                <a:tab pos="28448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/>
            </a:pP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ct val="95900"/>
              </a:lnSpc>
            </a:pPr>
            <a:r>
              <a:rPr sz="1000" spc="-5" dirty="0">
                <a:latin typeface="Times New Roman"/>
                <a:cs typeface="Times New Roman"/>
              </a:rPr>
              <a:t>With the increase </a:t>
            </a:r>
            <a:r>
              <a:rPr sz="1000" dirty="0">
                <a:latin typeface="Times New Roman"/>
                <a:cs typeface="Times New Roman"/>
              </a:rPr>
              <a:t>in </a:t>
            </a:r>
            <a:r>
              <a:rPr sz="1000" spc="-5" dirty="0">
                <a:latin typeface="Times New Roman"/>
                <a:cs typeface="Times New Roman"/>
              </a:rPr>
              <a:t>the number </a:t>
            </a:r>
            <a:r>
              <a:rPr sz="1000" dirty="0">
                <a:latin typeface="Times New Roman"/>
                <a:cs typeface="Times New Roman"/>
              </a:rPr>
              <a:t>of readers, </a:t>
            </a:r>
            <a:r>
              <a:rPr sz="1000" spc="-5" dirty="0">
                <a:latin typeface="Times New Roman"/>
                <a:cs typeface="Times New Roman"/>
              </a:rPr>
              <a:t>better management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libraries system </a:t>
            </a:r>
            <a:r>
              <a:rPr sz="1000" dirty="0">
                <a:latin typeface="Times New Roman"/>
                <a:cs typeface="Times New Roman"/>
              </a:rPr>
              <a:t>is </a:t>
            </a:r>
            <a:r>
              <a:rPr sz="1000" spc="-5" dirty="0">
                <a:latin typeface="Times New Roman"/>
                <a:cs typeface="Times New Roman"/>
              </a:rPr>
              <a:t>required.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Library  management system focuses </a:t>
            </a:r>
            <a:r>
              <a:rPr sz="100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improving the management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libraries in a </a:t>
            </a:r>
            <a:r>
              <a:rPr sz="1000" dirty="0">
                <a:latin typeface="Times New Roman"/>
                <a:cs typeface="Times New Roman"/>
              </a:rPr>
              <a:t>city or </a:t>
            </a:r>
            <a:r>
              <a:rPr sz="1000" spc="-5" dirty="0">
                <a:latin typeface="Times New Roman"/>
                <a:cs typeface="Times New Roman"/>
              </a:rPr>
              <a:t>town. “What If you can  check whether a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is available in the </a:t>
            </a:r>
            <a:r>
              <a:rPr sz="1000" dirty="0">
                <a:latin typeface="Times New Roman"/>
                <a:cs typeface="Times New Roman"/>
              </a:rPr>
              <a:t>library </a:t>
            </a:r>
            <a:r>
              <a:rPr sz="1000" spc="-5" dirty="0">
                <a:latin typeface="Times New Roman"/>
                <a:cs typeface="Times New Roman"/>
              </a:rPr>
              <a:t>through your </a:t>
            </a:r>
            <a:r>
              <a:rPr sz="1000" dirty="0">
                <a:latin typeface="Times New Roman"/>
                <a:cs typeface="Times New Roman"/>
              </a:rPr>
              <a:t>phone?” </a:t>
            </a:r>
            <a:r>
              <a:rPr sz="1000" spc="-10" dirty="0">
                <a:latin typeface="Times New Roman"/>
                <a:cs typeface="Times New Roman"/>
              </a:rPr>
              <a:t>or “what </a:t>
            </a:r>
            <a:r>
              <a:rPr sz="1000" dirty="0">
                <a:latin typeface="Times New Roman"/>
                <a:cs typeface="Times New Roman"/>
              </a:rPr>
              <a:t>if </a:t>
            </a:r>
            <a:r>
              <a:rPr sz="1000" spc="-5" dirty="0">
                <a:latin typeface="Times New Roman"/>
                <a:cs typeface="Times New Roman"/>
              </a:rPr>
              <a:t>instead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having different  library cards for </a:t>
            </a:r>
            <a:r>
              <a:rPr sz="1000" dirty="0">
                <a:latin typeface="Times New Roman"/>
                <a:cs typeface="Times New Roman"/>
              </a:rPr>
              <a:t>different </a:t>
            </a:r>
            <a:r>
              <a:rPr sz="1000" spc="-5" dirty="0">
                <a:latin typeface="Times New Roman"/>
                <a:cs typeface="Times New Roman"/>
              </a:rPr>
              <a:t>libraries </a:t>
            </a:r>
            <a:r>
              <a:rPr sz="1000" spc="-10" dirty="0">
                <a:latin typeface="Times New Roman"/>
                <a:cs typeface="Times New Roman"/>
              </a:rPr>
              <a:t>you </a:t>
            </a:r>
            <a:r>
              <a:rPr sz="1000" dirty="0">
                <a:latin typeface="Times New Roman"/>
                <a:cs typeface="Times New Roman"/>
              </a:rPr>
              <a:t>can </a:t>
            </a:r>
            <a:r>
              <a:rPr sz="1000" spc="-5" dirty="0">
                <a:latin typeface="Times New Roman"/>
                <a:cs typeface="Times New Roman"/>
              </a:rPr>
              <a:t>just have one </a:t>
            </a:r>
            <a:r>
              <a:rPr sz="1000" dirty="0">
                <a:latin typeface="Times New Roman"/>
                <a:cs typeface="Times New Roman"/>
              </a:rPr>
              <a:t>?” or </a:t>
            </a:r>
            <a:r>
              <a:rPr sz="1000" spc="-5" dirty="0">
                <a:latin typeface="Times New Roman"/>
                <a:cs typeface="Times New Roman"/>
              </a:rPr>
              <a:t>“you can reserve a </a:t>
            </a:r>
            <a:r>
              <a:rPr sz="1000" dirty="0">
                <a:latin typeface="Times New Roman"/>
                <a:cs typeface="Times New Roman"/>
              </a:rPr>
              <a:t>book or </a:t>
            </a:r>
            <a:r>
              <a:rPr sz="1000" spc="-5" dirty="0">
                <a:latin typeface="Times New Roman"/>
                <a:cs typeface="Times New Roman"/>
              </a:rPr>
              <a:t>issue a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from  </a:t>
            </a:r>
            <a:r>
              <a:rPr sz="1000" spc="-10" dirty="0">
                <a:latin typeface="Times New Roman"/>
                <a:cs typeface="Times New Roman"/>
              </a:rPr>
              <a:t>your </a:t>
            </a:r>
            <a:r>
              <a:rPr sz="1000" spc="-5" dirty="0">
                <a:latin typeface="Times New Roman"/>
                <a:cs typeface="Times New Roman"/>
              </a:rPr>
              <a:t>phone sitting at </a:t>
            </a:r>
            <a:r>
              <a:rPr sz="1000" spc="-10" dirty="0">
                <a:latin typeface="Times New Roman"/>
                <a:cs typeface="Times New Roman"/>
              </a:rPr>
              <a:t>your </a:t>
            </a:r>
            <a:r>
              <a:rPr sz="1000" spc="-5" dirty="0">
                <a:latin typeface="Times New Roman"/>
                <a:cs typeface="Times New Roman"/>
              </a:rPr>
              <a:t>home!”.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Integrated Library Management system provides you the ease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issuing,  renewing,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5" dirty="0">
                <a:latin typeface="Times New Roman"/>
                <a:cs typeface="Times New Roman"/>
              </a:rPr>
              <a:t>reserving a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from an </a:t>
            </a:r>
            <a:r>
              <a:rPr sz="1000" dirty="0">
                <a:latin typeface="Times New Roman"/>
                <a:cs typeface="Times New Roman"/>
              </a:rPr>
              <a:t>library </a:t>
            </a:r>
            <a:r>
              <a:rPr sz="1000" spc="-5" dirty="0">
                <a:latin typeface="Times New Roman"/>
                <a:cs typeface="Times New Roman"/>
              </a:rPr>
              <a:t>within </a:t>
            </a:r>
            <a:r>
              <a:rPr sz="1000" spc="-10" dirty="0">
                <a:latin typeface="Times New Roman"/>
                <a:cs typeface="Times New Roman"/>
              </a:rPr>
              <a:t>your </a:t>
            </a:r>
            <a:r>
              <a:rPr sz="1000" spc="-5" dirty="0">
                <a:latin typeface="Times New Roman"/>
                <a:cs typeface="Times New Roman"/>
              </a:rPr>
              <a:t>town through </a:t>
            </a:r>
            <a:r>
              <a:rPr sz="1000" spc="-10" dirty="0">
                <a:latin typeface="Times New Roman"/>
                <a:cs typeface="Times New Roman"/>
              </a:rPr>
              <a:t>your </a:t>
            </a:r>
            <a:r>
              <a:rPr sz="1000" spc="-5" dirty="0">
                <a:latin typeface="Times New Roman"/>
                <a:cs typeface="Times New Roman"/>
              </a:rPr>
              <a:t>phone.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Integrated Library  Management </a:t>
            </a:r>
            <a:r>
              <a:rPr sz="1000" dirty="0">
                <a:latin typeface="Times New Roman"/>
                <a:cs typeface="Times New Roman"/>
              </a:rPr>
              <a:t>system is developed on </a:t>
            </a:r>
            <a:r>
              <a:rPr sz="1000" spc="-5" dirty="0">
                <a:latin typeface="Times New Roman"/>
                <a:cs typeface="Times New Roman"/>
              </a:rPr>
              <a:t>the android platform which </a:t>
            </a:r>
            <a:r>
              <a:rPr sz="1000" dirty="0">
                <a:latin typeface="Times New Roman"/>
                <a:cs typeface="Times New Roman"/>
              </a:rPr>
              <a:t>basically focuses on </a:t>
            </a:r>
            <a:r>
              <a:rPr sz="1000" spc="-5" dirty="0">
                <a:latin typeface="Times New Roman"/>
                <a:cs typeface="Times New Roman"/>
              </a:rPr>
              <a:t>issuing, renewing and  reserving a book.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464820" lvl="1" indent="-223520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5455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PURPOSE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AutoNum type="arabicPeriod"/>
            </a:pPr>
            <a:endParaRPr sz="1450">
              <a:latin typeface="Times New Roman"/>
              <a:cs typeface="Times New Roman"/>
            </a:endParaRPr>
          </a:p>
          <a:p>
            <a:pPr marL="12700" marR="71120" indent="271145">
              <a:lnSpc>
                <a:spcPct val="95700"/>
              </a:lnSpc>
              <a:spcBef>
                <a:spcPts val="5"/>
              </a:spcBef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purpose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project </a:t>
            </a:r>
            <a:r>
              <a:rPr sz="1000" spc="-5" dirty="0">
                <a:latin typeface="Times New Roman"/>
                <a:cs typeface="Times New Roman"/>
              </a:rPr>
              <a:t>is to maintain the details </a:t>
            </a:r>
            <a:r>
              <a:rPr sz="1000" dirty="0">
                <a:latin typeface="Times New Roman"/>
                <a:cs typeface="Times New Roman"/>
              </a:rPr>
              <a:t>of books </a:t>
            </a:r>
            <a:r>
              <a:rPr sz="1000" spc="-5" dirty="0">
                <a:latin typeface="Times New Roman"/>
                <a:cs typeface="Times New Roman"/>
              </a:rPr>
              <a:t>and </a:t>
            </a:r>
            <a:r>
              <a:rPr sz="1000" dirty="0">
                <a:latin typeface="Times New Roman"/>
                <a:cs typeface="Times New Roman"/>
              </a:rPr>
              <a:t>library </a:t>
            </a:r>
            <a:r>
              <a:rPr sz="1000" spc="-5" dirty="0">
                <a:latin typeface="Times New Roman"/>
                <a:cs typeface="Times New Roman"/>
              </a:rPr>
              <a:t>members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different libraries. 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main purpose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this </a:t>
            </a:r>
            <a:r>
              <a:rPr sz="1000" dirty="0">
                <a:latin typeface="Times New Roman"/>
                <a:cs typeface="Times New Roman"/>
              </a:rPr>
              <a:t>project </a:t>
            </a:r>
            <a:r>
              <a:rPr sz="1000" spc="-5" dirty="0">
                <a:latin typeface="Times New Roman"/>
                <a:cs typeface="Times New Roman"/>
              </a:rPr>
              <a:t>is to maintain a easy circulation system between </a:t>
            </a:r>
            <a:r>
              <a:rPr sz="1000" dirty="0">
                <a:latin typeface="Times New Roman"/>
                <a:cs typeface="Times New Roman"/>
              </a:rPr>
              <a:t>clients </a:t>
            </a:r>
            <a:r>
              <a:rPr sz="1000" spc="-5" dirty="0">
                <a:latin typeface="Times New Roman"/>
                <a:cs typeface="Times New Roman"/>
              </a:rPr>
              <a:t>and the libraries, to  issue books using single library card, also to search and reserve any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from different available libraries and  to maintain </a:t>
            </a:r>
            <a:r>
              <a:rPr sz="1000" dirty="0">
                <a:latin typeface="Times New Roman"/>
                <a:cs typeface="Times New Roman"/>
              </a:rPr>
              <a:t>details </a:t>
            </a:r>
            <a:r>
              <a:rPr sz="1000" spc="-5" dirty="0">
                <a:latin typeface="Times New Roman"/>
                <a:cs typeface="Times New Roman"/>
              </a:rPr>
              <a:t>about the user (fine, </a:t>
            </a:r>
            <a:r>
              <a:rPr sz="1000" dirty="0">
                <a:latin typeface="Times New Roman"/>
                <a:cs typeface="Times New Roman"/>
              </a:rPr>
              <a:t>address, </a:t>
            </a:r>
            <a:r>
              <a:rPr sz="1000" spc="-5" dirty="0">
                <a:latin typeface="Times New Roman"/>
                <a:cs typeface="Times New Roman"/>
              </a:rPr>
              <a:t>phone number).Moreover, the </a:t>
            </a:r>
            <a:r>
              <a:rPr sz="1000" spc="-10" dirty="0">
                <a:latin typeface="Times New Roman"/>
                <a:cs typeface="Times New Roman"/>
              </a:rPr>
              <a:t>user </a:t>
            </a:r>
            <a:r>
              <a:rPr sz="1000" spc="-5" dirty="0">
                <a:latin typeface="Times New Roman"/>
                <a:cs typeface="Times New Roman"/>
              </a:rPr>
              <a:t>can check all these features  from their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home.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431165" lvl="1" indent="-191770">
              <a:lnSpc>
                <a:spcPct val="100000"/>
              </a:lnSpc>
              <a:buAutoNum type="arabicPeriod" startAt="2"/>
              <a:tabLst>
                <a:tab pos="4318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SCOPE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Times New Roman"/>
              <a:cs typeface="Times New Roman"/>
            </a:endParaRPr>
          </a:p>
          <a:p>
            <a:pPr marL="283845" marR="13970" indent="-271145">
              <a:lnSpc>
                <a:spcPct val="110000"/>
              </a:lnSpc>
              <a:buFont typeface="Arial"/>
              <a:buChar char=""/>
              <a:tabLst>
                <a:tab pos="283845" algn="l"/>
                <a:tab pos="284480" algn="l"/>
              </a:tabLst>
            </a:pPr>
            <a:r>
              <a:rPr sz="1000" spc="-5" dirty="0">
                <a:latin typeface="Times New Roman"/>
                <a:cs typeface="Times New Roman"/>
              </a:rPr>
              <a:t>Manually updating the </a:t>
            </a:r>
            <a:r>
              <a:rPr sz="1000" dirty="0">
                <a:latin typeface="Times New Roman"/>
                <a:cs typeface="Times New Roman"/>
              </a:rPr>
              <a:t>library </a:t>
            </a:r>
            <a:r>
              <a:rPr sz="1000" spc="-5" dirty="0">
                <a:latin typeface="Times New Roman"/>
                <a:cs typeface="Times New Roman"/>
              </a:rPr>
              <a:t>system into an android based application so that the user can </a:t>
            </a:r>
            <a:r>
              <a:rPr sz="1000" dirty="0">
                <a:latin typeface="Times New Roman"/>
                <a:cs typeface="Times New Roman"/>
              </a:rPr>
              <a:t>know </a:t>
            </a:r>
            <a:r>
              <a:rPr sz="1000" spc="-5" dirty="0">
                <a:latin typeface="Times New Roman"/>
                <a:cs typeface="Times New Roman"/>
              </a:rPr>
              <a:t>the  details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books available and maximum limit </a:t>
            </a:r>
            <a:r>
              <a:rPr sz="1000" spc="5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borrowing from their computer and also through their  phones.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"/>
            </a:pPr>
            <a:endParaRPr sz="850">
              <a:latin typeface="Times New Roman"/>
              <a:cs typeface="Times New Roman"/>
            </a:endParaRPr>
          </a:p>
          <a:p>
            <a:pPr marL="283845" marR="111760" indent="-271145">
              <a:lnSpc>
                <a:spcPct val="110000"/>
              </a:lnSpc>
              <a:buFont typeface="Arial"/>
              <a:buChar char=""/>
              <a:tabLst>
                <a:tab pos="283845" algn="l"/>
                <a:tab pos="284480" algn="l"/>
              </a:tabLst>
            </a:pPr>
            <a:r>
              <a:rPr sz="1000" spc="-10" dirty="0">
                <a:latin typeface="Times New Roman"/>
                <a:cs typeface="Times New Roman"/>
              </a:rPr>
              <a:t>The ILM </a:t>
            </a:r>
            <a:r>
              <a:rPr sz="1000" spc="-5" dirty="0">
                <a:latin typeface="Times New Roman"/>
                <a:cs typeface="Times New Roman"/>
              </a:rPr>
              <a:t>System provides information's like </a:t>
            </a:r>
            <a:r>
              <a:rPr sz="1000" dirty="0">
                <a:latin typeface="Times New Roman"/>
                <a:cs typeface="Times New Roman"/>
              </a:rPr>
              <a:t>details of </a:t>
            </a:r>
            <a:r>
              <a:rPr sz="1000" spc="-5" dirty="0">
                <a:latin typeface="Times New Roman"/>
                <a:cs typeface="Times New Roman"/>
              </a:rPr>
              <a:t>the books, insertion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new books, deletion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lost  books, limitation </a:t>
            </a:r>
            <a:r>
              <a:rPr sz="100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issuing books, fine </a:t>
            </a:r>
            <a:r>
              <a:rPr sz="100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keeping a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10" dirty="0">
                <a:latin typeface="Times New Roman"/>
                <a:cs typeface="Times New Roman"/>
              </a:rPr>
              <a:t>more </a:t>
            </a:r>
            <a:r>
              <a:rPr sz="1000" dirty="0">
                <a:latin typeface="Times New Roman"/>
                <a:cs typeface="Times New Roman"/>
              </a:rPr>
              <a:t>than </a:t>
            </a:r>
            <a:r>
              <a:rPr sz="1000" spc="-5" dirty="0">
                <a:latin typeface="Times New Roman"/>
                <a:cs typeface="Times New Roman"/>
              </a:rPr>
              <a:t>one month from the issued</a:t>
            </a:r>
            <a:r>
              <a:rPr sz="1000" spc="1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date.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"/>
            </a:pPr>
            <a:endParaRPr sz="950">
              <a:latin typeface="Times New Roman"/>
              <a:cs typeface="Times New Roman"/>
            </a:endParaRPr>
          </a:p>
          <a:p>
            <a:pPr marL="283845" indent="-271145">
              <a:lnSpc>
                <a:spcPct val="100000"/>
              </a:lnSpc>
              <a:buFont typeface="Arial"/>
              <a:buChar char=""/>
              <a:tabLst>
                <a:tab pos="283845" algn="l"/>
                <a:tab pos="284480" algn="l"/>
              </a:tabLst>
            </a:pPr>
            <a:r>
              <a:rPr sz="1000" spc="-5" dirty="0">
                <a:latin typeface="Times New Roman"/>
                <a:cs typeface="Times New Roman"/>
              </a:rPr>
              <a:t>Also </a:t>
            </a:r>
            <a:r>
              <a:rPr sz="1000" spc="-10" dirty="0">
                <a:latin typeface="Times New Roman"/>
                <a:cs typeface="Times New Roman"/>
              </a:rPr>
              <a:t>user </a:t>
            </a:r>
            <a:r>
              <a:rPr sz="1000" dirty="0">
                <a:latin typeface="Times New Roman"/>
                <a:cs typeface="Times New Roman"/>
              </a:rPr>
              <a:t>can </a:t>
            </a:r>
            <a:r>
              <a:rPr sz="1000" spc="-5" dirty="0">
                <a:latin typeface="Times New Roman"/>
                <a:cs typeface="Times New Roman"/>
              </a:rPr>
              <a:t>provide feedback for adding some new books to the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library.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Times New Roman"/>
              <a:cs typeface="Times New Roman"/>
            </a:endParaRPr>
          </a:p>
          <a:p>
            <a:pPr marL="204470" lvl="1" indent="-191770">
              <a:lnSpc>
                <a:spcPct val="100000"/>
              </a:lnSpc>
              <a:buSzPct val="83333"/>
              <a:buAutoNum type="arabicPeriod" startAt="3"/>
              <a:tabLst>
                <a:tab pos="205104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Definition, Acronyms,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Abbreviation: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AutoNum type="arabicPeriod" startAt="3"/>
            </a:pPr>
            <a:endParaRPr sz="14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spc="10" dirty="0">
                <a:latin typeface="Times New Roman"/>
                <a:cs typeface="Times New Roman"/>
              </a:rPr>
              <a:t>JAVA </a:t>
            </a:r>
            <a:r>
              <a:rPr sz="1100" spc="20" dirty="0">
                <a:latin typeface="Times New Roman"/>
                <a:cs typeface="Times New Roman"/>
              </a:rPr>
              <a:t>-&gt; </a:t>
            </a:r>
            <a:r>
              <a:rPr sz="1100" spc="55" dirty="0">
                <a:latin typeface="Times New Roman"/>
                <a:cs typeface="Times New Roman"/>
              </a:rPr>
              <a:t>platform</a:t>
            </a:r>
            <a:r>
              <a:rPr sz="1100" spc="-3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independence</a:t>
            </a:r>
            <a:endParaRPr sz="11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926465" algn="l"/>
                <a:tab pos="927100" algn="l"/>
                <a:tab pos="1335405" algn="l"/>
              </a:tabLst>
            </a:pPr>
            <a:r>
              <a:rPr sz="1100" spc="10" dirty="0">
                <a:latin typeface="Times New Roman"/>
                <a:cs typeface="Times New Roman"/>
              </a:rPr>
              <a:t>SQL	</a:t>
            </a:r>
            <a:r>
              <a:rPr sz="1100" spc="25" dirty="0">
                <a:latin typeface="Times New Roman"/>
                <a:cs typeface="Times New Roman"/>
              </a:rPr>
              <a:t>-&gt; </a:t>
            </a:r>
            <a:r>
              <a:rPr sz="1100" spc="55" dirty="0">
                <a:latin typeface="Times New Roman"/>
                <a:cs typeface="Times New Roman"/>
              </a:rPr>
              <a:t>Structured </a:t>
            </a:r>
            <a:r>
              <a:rPr sz="1100" spc="65" dirty="0">
                <a:latin typeface="Times New Roman"/>
                <a:cs typeface="Times New Roman"/>
              </a:rPr>
              <a:t>query</a:t>
            </a:r>
            <a:r>
              <a:rPr sz="1100" spc="-9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Language</a:t>
            </a:r>
            <a:endParaRPr sz="11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spcBef>
                <a:spcPts val="310"/>
              </a:spcBef>
              <a:buFont typeface="Symbol"/>
              <a:buChar char=""/>
              <a:tabLst>
                <a:tab pos="926465" algn="l"/>
                <a:tab pos="927100" algn="l"/>
              </a:tabLst>
            </a:pPr>
            <a:r>
              <a:rPr sz="1100" spc="35" dirty="0">
                <a:latin typeface="Times New Roman"/>
                <a:cs typeface="Times New Roman"/>
              </a:rPr>
              <a:t>DFD </a:t>
            </a:r>
            <a:r>
              <a:rPr sz="1100" spc="25" dirty="0">
                <a:latin typeface="Times New Roman"/>
                <a:cs typeface="Times New Roman"/>
              </a:rPr>
              <a:t>-&gt; </a:t>
            </a:r>
            <a:r>
              <a:rPr sz="1100" spc="55" dirty="0">
                <a:latin typeface="Times New Roman"/>
                <a:cs typeface="Times New Roman"/>
              </a:rPr>
              <a:t>Data </a:t>
            </a:r>
            <a:r>
              <a:rPr sz="1100" spc="40" dirty="0">
                <a:latin typeface="Times New Roman"/>
                <a:cs typeface="Times New Roman"/>
              </a:rPr>
              <a:t>Flow</a:t>
            </a:r>
            <a:r>
              <a:rPr sz="1100" spc="-190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926465" algn="l"/>
                <a:tab pos="927100" algn="l"/>
                <a:tab pos="1352550" algn="l"/>
              </a:tabLst>
            </a:pPr>
            <a:r>
              <a:rPr sz="1100" spc="30" dirty="0">
                <a:latin typeface="Times New Roman"/>
                <a:cs typeface="Times New Roman"/>
              </a:rPr>
              <a:t>CFD	</a:t>
            </a:r>
            <a:r>
              <a:rPr sz="1100" spc="25" dirty="0">
                <a:latin typeface="Times New Roman"/>
                <a:cs typeface="Times New Roman"/>
              </a:rPr>
              <a:t>-&gt; </a:t>
            </a:r>
            <a:r>
              <a:rPr sz="1100" spc="45" dirty="0">
                <a:latin typeface="Times New Roman"/>
                <a:cs typeface="Times New Roman"/>
              </a:rPr>
              <a:t>Context </a:t>
            </a:r>
            <a:r>
              <a:rPr sz="1100" spc="40" dirty="0">
                <a:latin typeface="Times New Roman"/>
                <a:cs typeface="Times New Roman"/>
              </a:rPr>
              <a:t>Flow</a:t>
            </a:r>
            <a:r>
              <a:rPr sz="1100" spc="-85" dirty="0">
                <a:latin typeface="Times New Roman"/>
                <a:cs typeface="Times New Roman"/>
              </a:rPr>
              <a:t> </a:t>
            </a:r>
            <a:r>
              <a:rPr sz="1100" spc="60" dirty="0">
                <a:latin typeface="Times New Roman"/>
                <a:cs typeface="Times New Roman"/>
              </a:rPr>
              <a:t>Diagram</a:t>
            </a:r>
            <a:endParaRPr sz="11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926465" algn="l"/>
                <a:tab pos="927100" algn="l"/>
                <a:tab pos="1315085" algn="l"/>
              </a:tabLst>
            </a:pPr>
            <a:r>
              <a:rPr sz="1100" dirty="0">
                <a:latin typeface="Times New Roman"/>
                <a:cs typeface="Times New Roman"/>
              </a:rPr>
              <a:t>ER	</a:t>
            </a:r>
            <a:r>
              <a:rPr sz="1100" spc="25" dirty="0">
                <a:latin typeface="Times New Roman"/>
                <a:cs typeface="Times New Roman"/>
              </a:rPr>
              <a:t>-&gt; </a:t>
            </a:r>
            <a:r>
              <a:rPr sz="1100" spc="40" dirty="0">
                <a:latin typeface="Times New Roman"/>
                <a:cs typeface="Times New Roman"/>
              </a:rPr>
              <a:t>Entity</a:t>
            </a:r>
            <a:r>
              <a:rPr sz="1100" spc="-45" dirty="0">
                <a:latin typeface="Times New Roman"/>
                <a:cs typeface="Times New Roman"/>
              </a:rPr>
              <a:t> </a:t>
            </a:r>
            <a:r>
              <a:rPr sz="1100" spc="45" dirty="0">
                <a:latin typeface="Times New Roman"/>
                <a:cs typeface="Times New Roman"/>
              </a:rPr>
              <a:t>Relationship</a:t>
            </a:r>
            <a:endParaRPr sz="11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926465" algn="l"/>
                <a:tab pos="927100" algn="l"/>
                <a:tab pos="1343025" algn="l"/>
              </a:tabLst>
            </a:pPr>
            <a:r>
              <a:rPr sz="1100" spc="20" dirty="0">
                <a:latin typeface="Times New Roman"/>
                <a:cs typeface="Times New Roman"/>
              </a:rPr>
              <a:t>IDE	</a:t>
            </a:r>
            <a:r>
              <a:rPr sz="1100" spc="25" dirty="0">
                <a:latin typeface="Times New Roman"/>
                <a:cs typeface="Times New Roman"/>
              </a:rPr>
              <a:t>-&gt; </a:t>
            </a:r>
            <a:r>
              <a:rPr sz="1100" spc="55" dirty="0">
                <a:latin typeface="Times New Roman"/>
                <a:cs typeface="Times New Roman"/>
              </a:rPr>
              <a:t>Integrated </a:t>
            </a:r>
            <a:r>
              <a:rPr sz="1100" spc="60" dirty="0">
                <a:latin typeface="Times New Roman"/>
                <a:cs typeface="Times New Roman"/>
              </a:rPr>
              <a:t>Development</a:t>
            </a:r>
            <a:r>
              <a:rPr sz="1100" spc="-9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Environment</a:t>
            </a:r>
            <a:endParaRPr sz="1100">
              <a:latin typeface="Times New Roman"/>
              <a:cs typeface="Times New Roman"/>
            </a:endParaRPr>
          </a:p>
          <a:p>
            <a:pPr marL="926465" lvl="2" indent="-228600">
              <a:lnSpc>
                <a:spcPct val="100000"/>
              </a:lnSpc>
              <a:spcBef>
                <a:spcPts val="300"/>
              </a:spcBef>
              <a:buFont typeface="Symbol"/>
              <a:buChar char=""/>
              <a:tabLst>
                <a:tab pos="926465" algn="l"/>
                <a:tab pos="927100" algn="l"/>
                <a:tab pos="1306195" algn="l"/>
              </a:tabLst>
            </a:pPr>
            <a:r>
              <a:rPr sz="1100" spc="-30" dirty="0">
                <a:latin typeface="Times New Roman"/>
                <a:cs typeface="Times New Roman"/>
              </a:rPr>
              <a:t>SRS	</a:t>
            </a:r>
            <a:r>
              <a:rPr sz="1100" spc="25" dirty="0">
                <a:latin typeface="Times New Roman"/>
                <a:cs typeface="Times New Roman"/>
              </a:rPr>
              <a:t>-&gt; </a:t>
            </a:r>
            <a:r>
              <a:rPr sz="1100" spc="40" dirty="0">
                <a:latin typeface="Times New Roman"/>
                <a:cs typeface="Times New Roman"/>
              </a:rPr>
              <a:t>Software </a:t>
            </a:r>
            <a:r>
              <a:rPr sz="1100" spc="55" dirty="0">
                <a:latin typeface="Times New Roman"/>
                <a:cs typeface="Times New Roman"/>
              </a:rPr>
              <a:t>Requirement</a:t>
            </a:r>
            <a:r>
              <a:rPr sz="1100" spc="-70" dirty="0">
                <a:latin typeface="Times New Roman"/>
                <a:cs typeface="Times New Roman"/>
              </a:rPr>
              <a:t> </a:t>
            </a:r>
            <a:r>
              <a:rPr sz="1100" spc="30" dirty="0">
                <a:latin typeface="Times New Roman"/>
                <a:cs typeface="Times New Roman"/>
              </a:rPr>
              <a:t>Specification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3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981202"/>
            <a:ext cx="5575935" cy="2721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OVERALL DESCRIPTION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2"/>
            </a:pPr>
            <a:endParaRPr sz="1400">
              <a:latin typeface="Times New Roman"/>
              <a:cs typeface="Times New Roman"/>
            </a:endParaRPr>
          </a:p>
          <a:p>
            <a:pPr marL="507365" lvl="1" indent="-223520">
              <a:lnSpc>
                <a:spcPct val="100000"/>
              </a:lnSpc>
              <a:buAutoNum type="arabicPeriod"/>
              <a:tabLst>
                <a:tab pos="5080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PRODUCT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PRESPECTIVE</a:t>
            </a:r>
            <a:endParaRPr sz="1000">
              <a:latin typeface="Times New Roman"/>
              <a:cs typeface="Times New Roman"/>
            </a:endParaRPr>
          </a:p>
          <a:p>
            <a:pPr marL="469265" marR="5080">
              <a:lnSpc>
                <a:spcPct val="110000"/>
              </a:lnSpc>
              <a:spcBef>
                <a:spcPts val="985"/>
              </a:spcBef>
            </a:pP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proposed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Library Management System 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will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take care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current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detail at any point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of 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time. 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issue,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return will update the current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details automatically so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that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user 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will 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get the update current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</a:t>
            </a:r>
            <a:r>
              <a:rPr sz="1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details.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06095" lvl="1" indent="-224154">
              <a:lnSpc>
                <a:spcPct val="100000"/>
              </a:lnSpc>
              <a:spcBef>
                <a:spcPts val="690"/>
              </a:spcBef>
              <a:buAutoNum type="arabicPeriod" startAt="2"/>
              <a:tabLst>
                <a:tab pos="50673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SOFTWARE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Times New Roman"/>
              <a:buAutoNum type="arabicPeriod" startAt="2"/>
            </a:pPr>
            <a:endParaRPr sz="1150">
              <a:latin typeface="Times New Roman"/>
              <a:cs typeface="Times New Roman"/>
            </a:endParaRPr>
          </a:p>
          <a:p>
            <a:pPr marL="913130" lvl="2" indent="-181610">
              <a:lnSpc>
                <a:spcPct val="100000"/>
              </a:lnSpc>
              <a:buFont typeface="Symbol"/>
              <a:buChar char=""/>
              <a:tabLst>
                <a:tab pos="913765" algn="l"/>
              </a:tabLst>
            </a:pPr>
            <a:r>
              <a:rPr sz="1000" spc="-5" dirty="0">
                <a:latin typeface="Times New Roman"/>
                <a:cs typeface="Times New Roman"/>
              </a:rPr>
              <a:t>Front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end:</a:t>
            </a:r>
            <a:endParaRPr sz="1000">
              <a:latin typeface="Times New Roman"/>
              <a:cs typeface="Times New Roman"/>
            </a:endParaRPr>
          </a:p>
          <a:p>
            <a:pPr marL="1384300" lvl="3" indent="-227329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1000" spc="-5" dirty="0">
                <a:latin typeface="Times New Roman"/>
                <a:cs typeface="Times New Roman"/>
              </a:rPr>
              <a:t>Android developer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tool</a:t>
            </a:r>
            <a:endParaRPr sz="1000">
              <a:latin typeface="Times New Roman"/>
              <a:cs typeface="Times New Roman"/>
            </a:endParaRPr>
          </a:p>
          <a:p>
            <a:pPr marL="1384300" lvl="3" indent="-227329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1000" spc="-5" dirty="0">
                <a:latin typeface="Times New Roman"/>
                <a:cs typeface="Times New Roman"/>
              </a:rPr>
              <a:t>Advance java</a:t>
            </a:r>
            <a:endParaRPr sz="1000">
              <a:latin typeface="Times New Roman"/>
              <a:cs typeface="Times New Roman"/>
            </a:endParaRPr>
          </a:p>
          <a:p>
            <a:pPr marL="913130" lvl="2" indent="-181610">
              <a:lnSpc>
                <a:spcPct val="100000"/>
              </a:lnSpc>
              <a:spcBef>
                <a:spcPts val="430"/>
              </a:spcBef>
              <a:buFont typeface="Symbol"/>
              <a:buChar char=""/>
              <a:tabLst>
                <a:tab pos="913765" algn="l"/>
              </a:tabLst>
            </a:pPr>
            <a:r>
              <a:rPr sz="1000" spc="-5" dirty="0">
                <a:latin typeface="Times New Roman"/>
                <a:cs typeface="Times New Roman"/>
              </a:rPr>
              <a:t>Back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end:</a:t>
            </a:r>
            <a:endParaRPr sz="1000">
              <a:latin typeface="Times New Roman"/>
              <a:cs typeface="Times New Roman"/>
            </a:endParaRPr>
          </a:p>
          <a:p>
            <a:pPr marL="1384300" lvl="3" indent="-227329">
              <a:lnSpc>
                <a:spcPct val="100000"/>
              </a:lnSpc>
              <a:spcBef>
                <a:spcPts val="350"/>
              </a:spcBef>
              <a:buFont typeface="Arial"/>
              <a:buChar char="•"/>
              <a:tabLst>
                <a:tab pos="1384300" algn="l"/>
                <a:tab pos="1384935" algn="l"/>
              </a:tabLst>
            </a:pPr>
            <a:r>
              <a:rPr sz="1000" spc="-5" dirty="0">
                <a:latin typeface="Times New Roman"/>
                <a:cs typeface="Times New Roman"/>
              </a:rPr>
              <a:t>MySQL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276" y="4337430"/>
            <a:ext cx="3713479" cy="1428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220" lvl="1" indent="-22352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36854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HARDWARE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Times New Roman"/>
              <a:buAutoNum type="arabicPeriod" startAt="3"/>
            </a:pPr>
            <a:endParaRPr sz="1150">
              <a:latin typeface="Times New Roman"/>
              <a:cs typeface="Times New Roman"/>
            </a:endParaRPr>
          </a:p>
          <a:p>
            <a:pPr marL="650875" lvl="2" indent="-22542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650875" algn="l"/>
                <a:tab pos="651510" algn="l"/>
              </a:tabLst>
            </a:pPr>
            <a:r>
              <a:rPr sz="1000" spc="-5" dirty="0">
                <a:latin typeface="Times New Roman"/>
                <a:cs typeface="Times New Roman"/>
              </a:rPr>
              <a:t>Android version </a:t>
            </a:r>
            <a:r>
              <a:rPr sz="1000" dirty="0">
                <a:latin typeface="Times New Roman"/>
                <a:cs typeface="Times New Roman"/>
              </a:rPr>
              <a:t>2.3 </a:t>
            </a:r>
            <a:r>
              <a:rPr sz="1000" spc="-5" dirty="0">
                <a:latin typeface="Times New Roman"/>
                <a:cs typeface="Times New Roman"/>
              </a:rPr>
              <a:t>ginger bread(minimum, android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user’s)</a:t>
            </a:r>
            <a:endParaRPr sz="1000">
              <a:latin typeface="Times New Roman"/>
              <a:cs typeface="Times New Roman"/>
            </a:endParaRPr>
          </a:p>
          <a:p>
            <a:pPr marL="650875" lvl="2" indent="-22542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650875" algn="l"/>
                <a:tab pos="651510" algn="l"/>
              </a:tabLst>
            </a:pPr>
            <a:r>
              <a:rPr sz="1000" spc="-5" dirty="0">
                <a:latin typeface="Times New Roman"/>
                <a:cs typeface="Times New Roman"/>
              </a:rPr>
              <a:t>2GB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ram</a:t>
            </a:r>
            <a:endParaRPr sz="1000">
              <a:latin typeface="Times New Roman"/>
              <a:cs typeface="Times New Roman"/>
            </a:endParaRPr>
          </a:p>
          <a:p>
            <a:pPr marL="650875" lvl="2" indent="-22542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650875" algn="l"/>
                <a:tab pos="651510" algn="l"/>
              </a:tabLst>
            </a:pPr>
            <a:r>
              <a:rPr sz="1000" dirty="0">
                <a:latin typeface="Times New Roman"/>
                <a:cs typeface="Times New Roman"/>
              </a:rPr>
              <a:t>1.2 </a:t>
            </a:r>
            <a:r>
              <a:rPr sz="1000" spc="-5" dirty="0">
                <a:latin typeface="Times New Roman"/>
                <a:cs typeface="Times New Roman"/>
              </a:rPr>
              <a:t>GHz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processor</a:t>
            </a:r>
            <a:endParaRPr sz="1000">
              <a:latin typeface="Times New Roman"/>
              <a:cs typeface="Times New Roman"/>
            </a:endParaRPr>
          </a:p>
          <a:p>
            <a:pPr marL="650875" lvl="2" indent="-225425">
              <a:lnSpc>
                <a:spcPct val="100000"/>
              </a:lnSpc>
              <a:spcBef>
                <a:spcPts val="620"/>
              </a:spcBef>
              <a:buFont typeface="Symbol"/>
              <a:buChar char=""/>
              <a:tabLst>
                <a:tab pos="650875" algn="l"/>
                <a:tab pos="651510" algn="l"/>
              </a:tabLst>
            </a:pPr>
            <a:r>
              <a:rPr sz="1000" spc="-5" dirty="0">
                <a:latin typeface="Times New Roman"/>
                <a:cs typeface="Times New Roman"/>
              </a:rPr>
              <a:t>Intel i5</a:t>
            </a:r>
            <a:endParaRPr sz="1000">
              <a:latin typeface="Times New Roman"/>
              <a:cs typeface="Times New Roman"/>
            </a:endParaRPr>
          </a:p>
          <a:p>
            <a:pPr marL="650875" lvl="2" indent="-225425">
              <a:lnSpc>
                <a:spcPct val="100000"/>
              </a:lnSpc>
              <a:spcBef>
                <a:spcPts val="625"/>
              </a:spcBef>
              <a:buFont typeface="Symbol"/>
              <a:buChar char=""/>
              <a:tabLst>
                <a:tab pos="650875" algn="l"/>
                <a:tab pos="651510" algn="l"/>
              </a:tabLst>
            </a:pPr>
            <a:r>
              <a:rPr sz="1000" spc="-5" dirty="0">
                <a:latin typeface="Times New Roman"/>
                <a:cs typeface="Times New Roman"/>
              </a:rPr>
              <a:t>Windows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7/8/8.1/10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0604" y="6143625"/>
            <a:ext cx="5497195" cy="3672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2.4.1 </a:t>
            </a:r>
            <a:r>
              <a:rPr sz="1000" b="1" spc="-5" dirty="0">
                <a:latin typeface="Times New Roman"/>
                <a:cs typeface="Times New Roman"/>
              </a:rPr>
              <a:t>FUNCTIONAL</a:t>
            </a:r>
            <a:r>
              <a:rPr sz="1000" b="1" spc="23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R.1:Register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Description : First the </a:t>
            </a:r>
            <a:r>
              <a:rPr sz="1000" spc="-10" dirty="0">
                <a:latin typeface="Times New Roman"/>
                <a:cs typeface="Times New Roman"/>
              </a:rPr>
              <a:t>user </a:t>
            </a:r>
            <a:r>
              <a:rPr sz="1000" spc="-5" dirty="0">
                <a:latin typeface="Times New Roman"/>
                <a:cs typeface="Times New Roman"/>
              </a:rPr>
              <a:t>will have to register/sign up. There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10" dirty="0">
                <a:latin typeface="Times New Roman"/>
                <a:cs typeface="Times New Roman"/>
              </a:rPr>
              <a:t>two </a:t>
            </a:r>
            <a:r>
              <a:rPr sz="1000" spc="-5" dirty="0">
                <a:latin typeface="Times New Roman"/>
                <a:cs typeface="Times New Roman"/>
              </a:rPr>
              <a:t>different type </a:t>
            </a:r>
            <a:r>
              <a:rPr sz="1000" spc="5" dirty="0">
                <a:latin typeface="Times New Roman"/>
                <a:cs typeface="Times New Roman"/>
              </a:rPr>
              <a:t>of</a:t>
            </a:r>
            <a:r>
              <a:rPr sz="1000" spc="185" dirty="0">
                <a:latin typeface="Times New Roman"/>
                <a:cs typeface="Times New Roman"/>
              </a:rPr>
              <a:t> </a:t>
            </a:r>
            <a:r>
              <a:rPr sz="1000" spc="5" dirty="0">
                <a:latin typeface="Times New Roman"/>
                <a:cs typeface="Times New Roman"/>
              </a:rPr>
              <a:t>users.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library </a:t>
            </a:r>
            <a:r>
              <a:rPr sz="1000" spc="-5" dirty="0">
                <a:latin typeface="Times New Roman"/>
                <a:cs typeface="Times New Roman"/>
              </a:rPr>
              <a:t>manager/head :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manager have to provide details about the name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library</a:t>
            </a:r>
            <a:endParaRPr sz="1000">
              <a:latin typeface="Times New Roman"/>
              <a:cs typeface="Times New Roman"/>
            </a:endParaRPr>
          </a:p>
          <a:p>
            <a:pPr marL="697865">
              <a:lnSpc>
                <a:spcPct val="100000"/>
              </a:lnSpc>
              <a:spcBef>
                <a:spcPts val="125"/>
              </a:spcBef>
            </a:pPr>
            <a:r>
              <a:rPr sz="1000" spc="-5" dirty="0">
                <a:latin typeface="Times New Roman"/>
                <a:cs typeface="Times New Roman"/>
              </a:rPr>
              <a:t>,address, phone number, email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id.</a:t>
            </a:r>
            <a:endParaRPr sz="1000">
              <a:latin typeface="Times New Roman"/>
              <a:cs typeface="Times New Roman"/>
            </a:endParaRPr>
          </a:p>
          <a:p>
            <a:pPr marL="697865" marR="222250" lvl="1" indent="-228600">
              <a:lnSpc>
                <a:spcPts val="1330"/>
              </a:lnSpc>
              <a:spcBef>
                <a:spcPts val="5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Regular person/student : </a:t>
            </a:r>
            <a:r>
              <a:rPr sz="1000" spc="-10" dirty="0">
                <a:latin typeface="Times New Roman"/>
                <a:cs typeface="Times New Roman"/>
              </a:rPr>
              <a:t>The user </a:t>
            </a:r>
            <a:r>
              <a:rPr sz="1000" spc="-5" dirty="0">
                <a:latin typeface="Times New Roman"/>
                <a:cs typeface="Times New Roman"/>
              </a:rPr>
              <a:t>have to provide details about his/her name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address,  phone number, email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id.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5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R.1.1: Sign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up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Input: </a:t>
            </a:r>
            <a:r>
              <a:rPr sz="1000" dirty="0">
                <a:latin typeface="Times New Roman"/>
                <a:cs typeface="Times New Roman"/>
              </a:rPr>
              <a:t>Detail </a:t>
            </a:r>
            <a:r>
              <a:rPr sz="1000" spc="-5" dirty="0">
                <a:latin typeface="Times New Roman"/>
                <a:cs typeface="Times New Roman"/>
              </a:rPr>
              <a:t>about the </a:t>
            </a:r>
            <a:r>
              <a:rPr sz="1000" spc="-10" dirty="0">
                <a:latin typeface="Times New Roman"/>
                <a:cs typeface="Times New Roman"/>
              </a:rPr>
              <a:t>user </a:t>
            </a:r>
            <a:r>
              <a:rPr sz="1000" spc="-5" dirty="0">
                <a:latin typeface="Times New Roman"/>
                <a:cs typeface="Times New Roman"/>
              </a:rPr>
              <a:t>as mentioned in the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description.</a:t>
            </a:r>
            <a:endParaRPr sz="1000">
              <a:latin typeface="Times New Roman"/>
              <a:cs typeface="Times New Roman"/>
            </a:endParaRPr>
          </a:p>
          <a:p>
            <a:pPr marL="697865" marR="132715" lvl="1" indent="-228600">
              <a:lnSpc>
                <a:spcPct val="11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Output: Confirmation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registration status and a membership </a:t>
            </a:r>
            <a:r>
              <a:rPr sz="1000" spc="-10" dirty="0">
                <a:latin typeface="Times New Roman"/>
                <a:cs typeface="Times New Roman"/>
              </a:rPr>
              <a:t>number </a:t>
            </a:r>
            <a:r>
              <a:rPr sz="1000" spc="-5" dirty="0">
                <a:latin typeface="Times New Roman"/>
                <a:cs typeface="Times New Roman"/>
              </a:rPr>
              <a:t>and password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spc="5" dirty="0">
                <a:latin typeface="Times New Roman"/>
                <a:cs typeface="Times New Roman"/>
              </a:rPr>
              <a:t>be  </a:t>
            </a:r>
            <a:r>
              <a:rPr sz="1000" spc="-5" dirty="0">
                <a:latin typeface="Times New Roman"/>
                <a:cs typeface="Times New Roman"/>
              </a:rPr>
              <a:t>generated and mailed to the</a:t>
            </a:r>
            <a:r>
              <a:rPr sz="1000" spc="4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user.</a:t>
            </a:r>
            <a:endParaRPr sz="1000">
              <a:latin typeface="Times New Roman"/>
              <a:cs typeface="Times New Roman"/>
            </a:endParaRPr>
          </a:p>
          <a:p>
            <a:pPr marL="697865" marR="196850" lvl="1" indent="-228600">
              <a:lnSpc>
                <a:spcPct val="110000"/>
              </a:lnSpc>
              <a:spcBef>
                <a:spcPts val="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Processing: </a:t>
            </a:r>
            <a:r>
              <a:rPr sz="1000" dirty="0">
                <a:latin typeface="Times New Roman"/>
                <a:cs typeface="Times New Roman"/>
              </a:rPr>
              <a:t>All </a:t>
            </a:r>
            <a:r>
              <a:rPr sz="1000" spc="-5" dirty="0">
                <a:latin typeface="Times New Roman"/>
                <a:cs typeface="Times New Roman"/>
              </a:rPr>
              <a:t>details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checked and </a:t>
            </a:r>
            <a:r>
              <a:rPr sz="1000" dirty="0">
                <a:latin typeface="Times New Roman"/>
                <a:cs typeface="Times New Roman"/>
              </a:rPr>
              <a:t>if </a:t>
            </a:r>
            <a:r>
              <a:rPr sz="1000" spc="-5" dirty="0">
                <a:latin typeface="Times New Roman"/>
                <a:cs typeface="Times New Roman"/>
              </a:rPr>
              <a:t>any </a:t>
            </a:r>
            <a:r>
              <a:rPr sz="1000" dirty="0">
                <a:latin typeface="Times New Roman"/>
                <a:cs typeface="Times New Roman"/>
              </a:rPr>
              <a:t>error are </a:t>
            </a:r>
            <a:r>
              <a:rPr sz="1000" spc="-10" dirty="0">
                <a:latin typeface="Times New Roman"/>
                <a:cs typeface="Times New Roman"/>
              </a:rPr>
              <a:t>found </a:t>
            </a:r>
            <a:r>
              <a:rPr sz="1000" spc="-5" dirty="0">
                <a:latin typeface="Times New Roman"/>
                <a:cs typeface="Times New Roman"/>
              </a:rPr>
              <a:t>then </a:t>
            </a:r>
            <a:r>
              <a:rPr sz="1000" dirty="0">
                <a:latin typeface="Times New Roman"/>
                <a:cs typeface="Times New Roman"/>
              </a:rPr>
              <a:t>an error </a:t>
            </a:r>
            <a:r>
              <a:rPr sz="1000" spc="-5" dirty="0">
                <a:latin typeface="Times New Roman"/>
                <a:cs typeface="Times New Roman"/>
              </a:rPr>
              <a:t>message is  displayed else a membership number and password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generated.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1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R.1.2 :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Login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Input: Enter the membership number and password</a:t>
            </a:r>
            <a:r>
              <a:rPr sz="1000" spc="9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provided.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User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able to </a:t>
            </a:r>
            <a:r>
              <a:rPr sz="1000" spc="-10" dirty="0">
                <a:latin typeface="Times New Roman"/>
                <a:cs typeface="Times New Roman"/>
              </a:rPr>
              <a:t>use </a:t>
            </a:r>
            <a:r>
              <a:rPr sz="1000" spc="-5" dirty="0">
                <a:latin typeface="Times New Roman"/>
                <a:cs typeface="Times New Roman"/>
              </a:rPr>
              <a:t>the features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software.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85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 : </a:t>
            </a:r>
            <a:r>
              <a:rPr sz="1000" b="1" dirty="0">
                <a:latin typeface="Times New Roman"/>
                <a:cs typeface="Times New Roman"/>
              </a:rPr>
              <a:t>Manage </a:t>
            </a:r>
            <a:r>
              <a:rPr sz="1000" b="1" spc="-5" dirty="0">
                <a:latin typeface="Times New Roman"/>
                <a:cs typeface="Times New Roman"/>
              </a:rPr>
              <a:t>books by</a:t>
            </a:r>
            <a:r>
              <a:rPr sz="1000" b="1" dirty="0">
                <a:latin typeface="Times New Roman"/>
                <a:cs typeface="Times New Roman"/>
              </a:rPr>
              <a:t> user.</a:t>
            </a:r>
            <a:endParaRPr sz="10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98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R.2.1 : Books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issued.</a:t>
            </a:r>
            <a:endParaRPr sz="1000">
              <a:latin typeface="Times New Roman"/>
              <a:cs typeface="Times New Roman"/>
            </a:endParaRPr>
          </a:p>
          <a:p>
            <a:pPr marL="783590" lvl="1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83590" algn="l"/>
                <a:tab pos="784225" algn="l"/>
              </a:tabLst>
            </a:pPr>
            <a:r>
              <a:rPr sz="1000" spc="-5" dirty="0">
                <a:latin typeface="Times New Roman"/>
                <a:cs typeface="Times New Roman"/>
              </a:rPr>
              <a:t>Description : </a:t>
            </a:r>
            <a:r>
              <a:rPr sz="1000" spc="-10" dirty="0">
                <a:latin typeface="Times New Roman"/>
                <a:cs typeface="Times New Roman"/>
              </a:rPr>
              <a:t>List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books 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displaced along </a:t>
            </a:r>
            <a:r>
              <a:rPr sz="1000" spc="-10" dirty="0">
                <a:latin typeface="Times New Roman"/>
                <a:cs typeface="Times New Roman"/>
              </a:rPr>
              <a:t>with </a:t>
            </a:r>
            <a:r>
              <a:rPr sz="1000" spc="-5" dirty="0">
                <a:latin typeface="Times New Roman"/>
                <a:cs typeface="Times New Roman"/>
              </a:rPr>
              <a:t>data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6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return.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57579"/>
            <a:ext cx="5477510" cy="75082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R.2.2 :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Search</a:t>
            </a:r>
            <a:endParaRPr sz="1000">
              <a:latin typeface="Times New Roman"/>
              <a:cs typeface="Times New Roman"/>
            </a:endParaRPr>
          </a:p>
          <a:p>
            <a:pPr marL="783590" lvl="1" indent="-22860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783590" algn="l"/>
                <a:tab pos="784225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: Enter the name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author's name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books to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issued.</a:t>
            </a:r>
            <a:endParaRPr sz="1000">
              <a:latin typeface="Times New Roman"/>
              <a:cs typeface="Times New Roman"/>
            </a:endParaRPr>
          </a:p>
          <a:p>
            <a:pPr marL="783590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783590" algn="l"/>
                <a:tab pos="784225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List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books related to the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keyword.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R.2.3 : Issues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book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State : Searched the </a:t>
            </a:r>
            <a:r>
              <a:rPr sz="1000" dirty="0">
                <a:latin typeface="Times New Roman"/>
                <a:cs typeface="Times New Roman"/>
              </a:rPr>
              <a:t>book user </a:t>
            </a:r>
            <a:r>
              <a:rPr sz="1000" spc="-10" dirty="0">
                <a:latin typeface="Times New Roman"/>
                <a:cs typeface="Times New Roman"/>
              </a:rPr>
              <a:t>wants </a:t>
            </a:r>
            <a:r>
              <a:rPr sz="1000" spc="-5" dirty="0">
                <a:latin typeface="Times New Roman"/>
                <a:cs typeface="Times New Roman"/>
              </a:rPr>
              <a:t>to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issues.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: </a:t>
            </a:r>
            <a:r>
              <a:rPr sz="1000" dirty="0">
                <a:latin typeface="Times New Roman"/>
                <a:cs typeface="Times New Roman"/>
              </a:rPr>
              <a:t>click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user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wants.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conformation for book issue and </a:t>
            </a:r>
            <a:r>
              <a:rPr sz="1000" dirty="0">
                <a:latin typeface="Times New Roman"/>
                <a:cs typeface="Times New Roman"/>
              </a:rPr>
              <a:t>apology </a:t>
            </a:r>
            <a:r>
              <a:rPr sz="1000" spc="-5" dirty="0">
                <a:latin typeface="Times New Roman"/>
                <a:cs typeface="Times New Roman"/>
              </a:rPr>
              <a:t>for failure in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issue.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Processing : </a:t>
            </a:r>
            <a:r>
              <a:rPr sz="1000" dirty="0">
                <a:latin typeface="Times New Roman"/>
                <a:cs typeface="Times New Roman"/>
              </a:rPr>
              <a:t>if </a:t>
            </a:r>
            <a:r>
              <a:rPr sz="1000" spc="-5" dirty="0">
                <a:latin typeface="Times New Roman"/>
                <a:cs typeface="Times New Roman"/>
              </a:rPr>
              <a:t>selected </a:t>
            </a:r>
            <a:r>
              <a:rPr sz="1000" dirty="0">
                <a:latin typeface="Times New Roman"/>
                <a:cs typeface="Times New Roman"/>
              </a:rPr>
              <a:t>book is </a:t>
            </a:r>
            <a:r>
              <a:rPr sz="1000" spc="-5" dirty="0">
                <a:latin typeface="Times New Roman"/>
                <a:cs typeface="Times New Roman"/>
              </a:rPr>
              <a:t>available then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issued else error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displayed.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R.2.4 : Renew</a:t>
            </a:r>
            <a:r>
              <a:rPr sz="1000" b="1" spc="2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book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State : Book is issued and is </a:t>
            </a:r>
            <a:r>
              <a:rPr sz="1000" dirty="0">
                <a:latin typeface="Times New Roman"/>
                <a:cs typeface="Times New Roman"/>
              </a:rPr>
              <a:t>about </a:t>
            </a:r>
            <a:r>
              <a:rPr sz="1000" spc="-5" dirty="0">
                <a:latin typeface="Times New Roman"/>
                <a:cs typeface="Times New Roman"/>
              </a:rPr>
              <a:t>to reach the date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4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return.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: Select the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renewed.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conformation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message.</a:t>
            </a:r>
            <a:endParaRPr sz="1000">
              <a:latin typeface="Times New Roman"/>
              <a:cs typeface="Times New Roman"/>
            </a:endParaRPr>
          </a:p>
          <a:p>
            <a:pPr marL="697865" marR="5715" lvl="1" indent="-228600">
              <a:lnSpc>
                <a:spcPct val="11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Processing : </a:t>
            </a:r>
            <a:r>
              <a:rPr sz="1000" dirty="0">
                <a:latin typeface="Times New Roman"/>
                <a:cs typeface="Times New Roman"/>
              </a:rPr>
              <a:t>If </a:t>
            </a:r>
            <a:r>
              <a:rPr sz="1000" spc="-5" dirty="0">
                <a:latin typeface="Times New Roman"/>
                <a:cs typeface="Times New Roman"/>
              </a:rPr>
              <a:t>the issued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is </a:t>
            </a:r>
            <a:r>
              <a:rPr sz="1000" dirty="0">
                <a:latin typeface="Times New Roman"/>
                <a:cs typeface="Times New Roman"/>
              </a:rPr>
              <a:t>already </a:t>
            </a:r>
            <a:r>
              <a:rPr sz="1000" spc="-5" dirty="0">
                <a:latin typeface="Times New Roman"/>
                <a:cs typeface="Times New Roman"/>
              </a:rPr>
              <a:t>reserved </a:t>
            </a:r>
            <a:r>
              <a:rPr sz="1000" spc="5" dirty="0">
                <a:latin typeface="Times New Roman"/>
                <a:cs typeface="Times New Roman"/>
              </a:rPr>
              <a:t>by </a:t>
            </a:r>
            <a:r>
              <a:rPr sz="1000" spc="-5" dirty="0">
                <a:latin typeface="Times New Roman"/>
                <a:cs typeface="Times New Roman"/>
              </a:rPr>
              <a:t>another </a:t>
            </a:r>
            <a:r>
              <a:rPr sz="1000" spc="-10" dirty="0">
                <a:latin typeface="Times New Roman"/>
                <a:cs typeface="Times New Roman"/>
              </a:rPr>
              <a:t>user </a:t>
            </a:r>
            <a:r>
              <a:rPr sz="1000" spc="-5" dirty="0">
                <a:latin typeface="Times New Roman"/>
                <a:cs typeface="Times New Roman"/>
              </a:rPr>
              <a:t>then </a:t>
            </a:r>
            <a:r>
              <a:rPr sz="1000" dirty="0">
                <a:latin typeface="Times New Roman"/>
                <a:cs typeface="Times New Roman"/>
              </a:rPr>
              <a:t>error </a:t>
            </a:r>
            <a:r>
              <a:rPr sz="1000" spc="-5" dirty="0">
                <a:latin typeface="Times New Roman"/>
                <a:cs typeface="Times New Roman"/>
              </a:rPr>
              <a:t>message will 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send and if not then conformation message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</a:t>
            </a:r>
            <a:r>
              <a:rPr sz="1000" spc="7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displayed.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R.2.5 :</a:t>
            </a:r>
            <a:r>
              <a:rPr sz="1000" b="1" spc="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Return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; Return the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to the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library.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issued list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spc="5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updated and the returned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listed</a:t>
            </a:r>
            <a:r>
              <a:rPr sz="1000" spc="13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out.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R.2.6 ; Reserve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book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; Enter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details </a:t>
            </a:r>
            <a:r>
              <a:rPr sz="1000" spc="5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book.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30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Book successfully</a:t>
            </a:r>
            <a:r>
              <a:rPr sz="100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reserved.</a:t>
            </a:r>
            <a:endParaRPr sz="1000">
              <a:latin typeface="Times New Roman"/>
              <a:cs typeface="Times New Roman"/>
            </a:endParaRPr>
          </a:p>
          <a:p>
            <a:pPr marL="697865" marR="193675" lvl="1" indent="-228600">
              <a:lnSpc>
                <a:spcPct val="110000"/>
              </a:lnSpc>
              <a:spcBef>
                <a:spcPts val="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Description : </a:t>
            </a:r>
            <a:r>
              <a:rPr sz="1000" dirty="0">
                <a:latin typeface="Times New Roman"/>
                <a:cs typeface="Times New Roman"/>
              </a:rPr>
              <a:t>If </a:t>
            </a:r>
            <a:r>
              <a:rPr sz="1000" spc="-5" dirty="0">
                <a:latin typeface="Times New Roman"/>
                <a:cs typeface="Times New Roman"/>
              </a:rPr>
              <a:t>a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is issued </a:t>
            </a:r>
            <a:r>
              <a:rPr sz="1000" dirty="0">
                <a:latin typeface="Times New Roman"/>
                <a:cs typeface="Times New Roman"/>
              </a:rPr>
              <a:t>by </a:t>
            </a:r>
            <a:r>
              <a:rPr sz="1000" spc="-5" dirty="0">
                <a:latin typeface="Times New Roman"/>
                <a:cs typeface="Times New Roman"/>
              </a:rPr>
              <a:t>someone then the user can reserve it ,so that </a:t>
            </a:r>
            <a:r>
              <a:rPr sz="1000" dirty="0">
                <a:latin typeface="Times New Roman"/>
                <a:cs typeface="Times New Roman"/>
              </a:rPr>
              <a:t>later </a:t>
            </a:r>
            <a:r>
              <a:rPr sz="1000" spc="-5" dirty="0">
                <a:latin typeface="Times New Roman"/>
                <a:cs typeface="Times New Roman"/>
              </a:rPr>
              <a:t>the  </a:t>
            </a:r>
            <a:r>
              <a:rPr sz="1000" spc="-10" dirty="0">
                <a:latin typeface="Times New Roman"/>
                <a:cs typeface="Times New Roman"/>
              </a:rPr>
              <a:t>user </a:t>
            </a:r>
            <a:r>
              <a:rPr sz="1000" spc="-5" dirty="0">
                <a:latin typeface="Times New Roman"/>
                <a:cs typeface="Times New Roman"/>
              </a:rPr>
              <a:t>can issue</a:t>
            </a:r>
            <a:r>
              <a:rPr sz="1000" spc="1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it.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R.2.6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Fine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62000" algn="l"/>
                <a:tab pos="762635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: </a:t>
            </a:r>
            <a:r>
              <a:rPr sz="1000" dirty="0">
                <a:latin typeface="Times New Roman"/>
                <a:cs typeface="Times New Roman"/>
              </a:rPr>
              <a:t>check </a:t>
            </a:r>
            <a:r>
              <a:rPr sz="1000" spc="-5" dirty="0">
                <a:latin typeface="Times New Roman"/>
                <a:cs typeface="Times New Roman"/>
              </a:rPr>
              <a:t>for the</a:t>
            </a:r>
            <a:r>
              <a:rPr sz="1000" spc="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fines.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Details about fines </a:t>
            </a:r>
            <a:r>
              <a:rPr sz="1000" spc="5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different books issued </a:t>
            </a:r>
            <a:r>
              <a:rPr sz="1000" spc="5" dirty="0">
                <a:latin typeface="Times New Roman"/>
                <a:cs typeface="Times New Roman"/>
              </a:rPr>
              <a:t>by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user.</a:t>
            </a:r>
            <a:endParaRPr sz="1000">
              <a:latin typeface="Times New Roman"/>
              <a:cs typeface="Times New Roman"/>
            </a:endParaRPr>
          </a:p>
          <a:p>
            <a:pPr marL="697865" marR="179705" lvl="1" indent="-228600">
              <a:lnSpc>
                <a:spcPct val="110000"/>
              </a:lnSpc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Processing : The fine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calculated, if it crossed the date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return and the user </a:t>
            </a:r>
            <a:r>
              <a:rPr sz="1000" dirty="0">
                <a:latin typeface="Times New Roman"/>
                <a:cs typeface="Times New Roman"/>
              </a:rPr>
              <a:t>did </a:t>
            </a:r>
            <a:r>
              <a:rPr sz="1000" spc="-5" dirty="0">
                <a:latin typeface="Times New Roman"/>
                <a:cs typeface="Times New Roman"/>
              </a:rPr>
              <a:t>not  renewed if then fine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applied </a:t>
            </a:r>
            <a:r>
              <a:rPr sz="1000" dirty="0">
                <a:latin typeface="Times New Roman"/>
                <a:cs typeface="Times New Roman"/>
              </a:rPr>
              <a:t>by Rs 10 per</a:t>
            </a:r>
            <a:r>
              <a:rPr sz="1000" spc="3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day.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R.3 </a:t>
            </a:r>
            <a:r>
              <a:rPr sz="1000" b="1" dirty="0">
                <a:latin typeface="Times New Roman"/>
                <a:cs typeface="Times New Roman"/>
              </a:rPr>
              <a:t>Manage </a:t>
            </a:r>
            <a:r>
              <a:rPr sz="1000" b="1" spc="-5" dirty="0">
                <a:latin typeface="Times New Roman"/>
                <a:cs typeface="Times New Roman"/>
              </a:rPr>
              <a:t>book by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librarian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R.3.1 Update details </a:t>
            </a:r>
            <a:r>
              <a:rPr sz="1000" b="1" dirty="0">
                <a:latin typeface="Times New Roman"/>
                <a:cs typeface="Times New Roman"/>
              </a:rPr>
              <a:t>of</a:t>
            </a:r>
            <a:r>
              <a:rPr sz="1000" b="1" spc="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books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Symbol"/>
              <a:buChar char=""/>
            </a:pPr>
            <a:endParaRPr sz="14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R.3.1.1 Add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books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: Enter the details </a:t>
            </a:r>
            <a:r>
              <a:rPr sz="1000" dirty="0">
                <a:latin typeface="Times New Roman"/>
                <a:cs typeface="Times New Roman"/>
              </a:rPr>
              <a:t>of the </a:t>
            </a:r>
            <a:r>
              <a:rPr sz="1000" spc="-5" dirty="0">
                <a:latin typeface="Times New Roman"/>
                <a:cs typeface="Times New Roman"/>
              </a:rPr>
              <a:t>books such as names ,author ,edition,</a:t>
            </a:r>
            <a:r>
              <a:rPr sz="1000" spc="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quantity.</a:t>
            </a:r>
            <a:endParaRPr sz="1000">
              <a:latin typeface="Times New Roman"/>
              <a:cs typeface="Times New Roman"/>
            </a:endParaRPr>
          </a:p>
          <a:p>
            <a:pPr marL="697865" lvl="1" indent="-228600">
              <a:lnSpc>
                <a:spcPct val="100000"/>
              </a:lnSpc>
              <a:spcBef>
                <a:spcPts val="135"/>
              </a:spcBef>
              <a:buFont typeface="Wingdings"/>
              <a:buChar char=""/>
              <a:tabLst>
                <a:tab pos="697865" algn="l"/>
                <a:tab pos="698500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confirmation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-5" dirty="0">
                <a:latin typeface="Times New Roman"/>
                <a:cs typeface="Times New Roman"/>
              </a:rPr>
              <a:t> addition.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Wingdings"/>
              <a:buChar char=""/>
            </a:pPr>
            <a:endParaRPr sz="130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R.3.1.2 Remove</a:t>
            </a:r>
            <a:r>
              <a:rPr sz="1000" b="1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books</a:t>
            </a:r>
            <a:endParaRPr sz="1000">
              <a:latin typeface="Times New Roman"/>
              <a:cs typeface="Times New Roman"/>
            </a:endParaRPr>
          </a:p>
          <a:p>
            <a:pPr marL="762000" lvl="1" indent="-29273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762000" algn="l"/>
                <a:tab pos="762635" algn="l"/>
              </a:tabLst>
            </a:pPr>
            <a:r>
              <a:rPr sz="1000" spc="-5" dirty="0">
                <a:latin typeface="Times New Roman"/>
                <a:cs typeface="Times New Roman"/>
              </a:rPr>
              <a:t>Input : Enter the name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and quantity </a:t>
            </a:r>
            <a:r>
              <a:rPr sz="1000" dirty="0">
                <a:latin typeface="Times New Roman"/>
                <a:cs typeface="Times New Roman"/>
              </a:rPr>
              <a:t>of</a:t>
            </a:r>
            <a:r>
              <a:rPr sz="1000" spc="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books.</a:t>
            </a:r>
            <a:endParaRPr sz="1000">
              <a:latin typeface="Times New Roman"/>
              <a:cs typeface="Times New Roman"/>
            </a:endParaRPr>
          </a:p>
          <a:p>
            <a:pPr marL="762000" lvl="1" indent="-292735">
              <a:lnSpc>
                <a:spcPct val="100000"/>
              </a:lnSpc>
              <a:spcBef>
                <a:spcPts val="120"/>
              </a:spcBef>
              <a:buFont typeface="Wingdings"/>
              <a:buChar char=""/>
              <a:tabLst>
                <a:tab pos="762000" algn="l"/>
                <a:tab pos="762635" algn="l"/>
              </a:tabLst>
            </a:pPr>
            <a:r>
              <a:rPr sz="1000" spc="-5" dirty="0">
                <a:latin typeface="Times New Roman"/>
                <a:cs typeface="Times New Roman"/>
              </a:rPr>
              <a:t>Output : Update the list </a:t>
            </a:r>
            <a:r>
              <a:rPr sz="1000" dirty="0">
                <a:latin typeface="Times New Roman"/>
                <a:cs typeface="Times New Roman"/>
              </a:rPr>
              <a:t>of the </a:t>
            </a:r>
            <a:r>
              <a:rPr sz="1000" spc="-5" dirty="0">
                <a:latin typeface="Times New Roman"/>
                <a:cs typeface="Times New Roman"/>
              </a:rPr>
              <a:t>books </a:t>
            </a:r>
            <a:r>
              <a:rPr sz="1000" dirty="0">
                <a:latin typeface="Times New Roman"/>
                <a:cs typeface="Times New Roman"/>
              </a:rPr>
              <a:t>available.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764540"/>
            <a:ext cx="5692775" cy="596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lvl="2" indent="-3810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574040" algn="l"/>
              </a:tabLst>
            </a:pPr>
            <a:r>
              <a:rPr sz="1200" b="1" spc="-5" dirty="0">
                <a:latin typeface="Times New Roman"/>
                <a:cs typeface="Times New Roman"/>
              </a:rPr>
              <a:t>Non Functional</a:t>
            </a:r>
            <a:r>
              <a:rPr sz="1200" b="1" spc="5" dirty="0">
                <a:latin typeface="Times New Roman"/>
                <a:cs typeface="Times New Roman"/>
              </a:rPr>
              <a:t> </a:t>
            </a:r>
            <a:r>
              <a:rPr sz="1200" b="1" spc="-5" dirty="0">
                <a:latin typeface="Times New Roman"/>
                <a:cs typeface="Times New Roman"/>
              </a:rPr>
              <a:t>Requirements</a:t>
            </a:r>
            <a:endParaRPr sz="12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buFont typeface="Times New Roman"/>
              <a:buAutoNum type="arabicPeriod" startAt="2"/>
            </a:pPr>
            <a:endParaRPr sz="1300">
              <a:latin typeface="Times New Roman"/>
              <a:cs typeface="Times New Roman"/>
            </a:endParaRPr>
          </a:p>
          <a:p>
            <a:pPr marL="398145" lvl="3" indent="-1143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98780" algn="l"/>
              </a:tabLst>
            </a:pPr>
            <a:r>
              <a:rPr sz="1000" b="1" spc="-70" dirty="0">
                <a:latin typeface="Times New Roman"/>
                <a:cs typeface="Times New Roman"/>
              </a:rPr>
              <a:t>Usability</a:t>
            </a:r>
            <a:r>
              <a:rPr sz="1000" b="1" spc="-145" dirty="0">
                <a:latin typeface="Times New Roman"/>
                <a:cs typeface="Times New Roman"/>
              </a:rPr>
              <a:t> </a:t>
            </a:r>
            <a:r>
              <a:rPr sz="1000" b="1" spc="-70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283845" marR="201295">
              <a:lnSpc>
                <a:spcPts val="1150"/>
              </a:lnSpc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shall </a:t>
            </a:r>
            <a:r>
              <a:rPr sz="1000" dirty="0">
                <a:latin typeface="Times New Roman"/>
                <a:cs typeface="Times New Roman"/>
              </a:rPr>
              <a:t>allow </a:t>
            </a:r>
            <a:r>
              <a:rPr sz="1000" spc="-5" dirty="0">
                <a:latin typeface="Times New Roman"/>
                <a:cs typeface="Times New Roman"/>
              </a:rPr>
              <a:t>the </a:t>
            </a:r>
            <a:r>
              <a:rPr sz="1000" dirty="0">
                <a:latin typeface="Times New Roman"/>
                <a:cs typeface="Times New Roman"/>
              </a:rPr>
              <a:t>users </a:t>
            </a:r>
            <a:r>
              <a:rPr sz="1000" spc="-5" dirty="0">
                <a:latin typeface="Times New Roman"/>
                <a:cs typeface="Times New Roman"/>
              </a:rPr>
              <a:t>to access the system from </a:t>
            </a:r>
            <a:r>
              <a:rPr sz="100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phone using android application. </a:t>
            </a:r>
            <a:r>
              <a:rPr sz="1000" spc="-10" dirty="0">
                <a:latin typeface="Times New Roman"/>
                <a:cs typeface="Times New Roman"/>
              </a:rPr>
              <a:t>The  </a:t>
            </a:r>
            <a:r>
              <a:rPr sz="1000" spc="-5" dirty="0">
                <a:latin typeface="Times New Roman"/>
                <a:cs typeface="Times New Roman"/>
              </a:rPr>
              <a:t>system uses a android application as an interface. Since all users </a:t>
            </a:r>
            <a:r>
              <a:rPr sz="1000" dirty="0">
                <a:latin typeface="Times New Roman"/>
                <a:cs typeface="Times New Roman"/>
              </a:rPr>
              <a:t>are </a:t>
            </a:r>
            <a:r>
              <a:rPr sz="1000" spc="-5" dirty="0">
                <a:latin typeface="Times New Roman"/>
                <a:cs typeface="Times New Roman"/>
              </a:rPr>
              <a:t>familiar with the general </a:t>
            </a:r>
            <a:r>
              <a:rPr sz="1000" spc="-10" dirty="0">
                <a:latin typeface="Times New Roman"/>
                <a:cs typeface="Times New Roman"/>
              </a:rPr>
              <a:t>usage </a:t>
            </a:r>
            <a:r>
              <a:rPr sz="1000" spc="5" dirty="0">
                <a:latin typeface="Times New Roman"/>
                <a:cs typeface="Times New Roman"/>
              </a:rPr>
              <a:t>of  </a:t>
            </a:r>
            <a:r>
              <a:rPr sz="1000" spc="-5" dirty="0">
                <a:latin typeface="Times New Roman"/>
                <a:cs typeface="Times New Roman"/>
              </a:rPr>
              <a:t>mobile </a:t>
            </a:r>
            <a:r>
              <a:rPr sz="1000" dirty="0">
                <a:latin typeface="Times New Roman"/>
                <a:cs typeface="Times New Roman"/>
              </a:rPr>
              <a:t>app, </a:t>
            </a:r>
            <a:r>
              <a:rPr sz="1000" spc="-1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special training is required.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</a:t>
            </a:r>
            <a:r>
              <a:rPr sz="1000" dirty="0">
                <a:latin typeface="Times New Roman"/>
                <a:cs typeface="Times New Roman"/>
              </a:rPr>
              <a:t>is user </a:t>
            </a:r>
            <a:r>
              <a:rPr sz="1000" spc="-5" dirty="0">
                <a:latin typeface="Times New Roman"/>
                <a:cs typeface="Times New Roman"/>
              </a:rPr>
              <a:t>friendly which makes the system</a:t>
            </a:r>
            <a:r>
              <a:rPr sz="1000" spc="2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easy.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Times New Roman"/>
              <a:cs typeface="Times New Roman"/>
            </a:endParaRPr>
          </a:p>
          <a:p>
            <a:pPr marL="398145" lvl="3" indent="-114300">
              <a:lnSpc>
                <a:spcPct val="100000"/>
              </a:lnSpc>
              <a:buFont typeface="Arial"/>
              <a:buChar char="•"/>
              <a:tabLst>
                <a:tab pos="398780" algn="l"/>
              </a:tabLst>
            </a:pPr>
            <a:r>
              <a:rPr sz="1000" b="1" spc="-70" dirty="0">
                <a:latin typeface="Times New Roman"/>
                <a:cs typeface="Times New Roman"/>
              </a:rPr>
              <a:t>Availability</a:t>
            </a:r>
            <a:r>
              <a:rPr sz="1000" b="1" spc="-130" dirty="0">
                <a:latin typeface="Times New Roman"/>
                <a:cs typeface="Times New Roman"/>
              </a:rPr>
              <a:t> </a:t>
            </a:r>
            <a:r>
              <a:rPr sz="1000" b="1" spc="-70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83845" marR="342265">
              <a:lnSpc>
                <a:spcPts val="1150"/>
              </a:lnSpc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is available </a:t>
            </a:r>
            <a:r>
              <a:rPr sz="1000" dirty="0">
                <a:latin typeface="Times New Roman"/>
                <a:cs typeface="Times New Roman"/>
              </a:rPr>
              <a:t>100% </a:t>
            </a:r>
            <a:r>
              <a:rPr sz="1000" spc="-5" dirty="0">
                <a:latin typeface="Times New Roman"/>
                <a:cs typeface="Times New Roman"/>
              </a:rPr>
              <a:t>for the user and is </a:t>
            </a:r>
            <a:r>
              <a:rPr sz="1000" spc="-10" dirty="0">
                <a:latin typeface="Times New Roman"/>
                <a:cs typeface="Times New Roman"/>
              </a:rPr>
              <a:t>used </a:t>
            </a:r>
            <a:r>
              <a:rPr sz="1000" dirty="0">
                <a:latin typeface="Times New Roman"/>
                <a:cs typeface="Times New Roman"/>
              </a:rPr>
              <a:t>24 </a:t>
            </a:r>
            <a:r>
              <a:rPr sz="1000" spc="-5" dirty="0">
                <a:latin typeface="Times New Roman"/>
                <a:cs typeface="Times New Roman"/>
              </a:rPr>
              <a:t>hrs a day and </a:t>
            </a:r>
            <a:r>
              <a:rPr sz="1000" dirty="0">
                <a:latin typeface="Times New Roman"/>
                <a:cs typeface="Times New Roman"/>
              </a:rPr>
              <a:t>365 </a:t>
            </a:r>
            <a:r>
              <a:rPr sz="1000" spc="-10" dirty="0">
                <a:latin typeface="Times New Roman"/>
                <a:cs typeface="Times New Roman"/>
              </a:rPr>
              <a:t>days </a:t>
            </a:r>
            <a:r>
              <a:rPr sz="1000" spc="-5" dirty="0">
                <a:latin typeface="Times New Roman"/>
                <a:cs typeface="Times New Roman"/>
              </a:rPr>
              <a:t>a </a:t>
            </a:r>
            <a:r>
              <a:rPr sz="1000" spc="-10" dirty="0">
                <a:latin typeface="Times New Roman"/>
                <a:cs typeface="Times New Roman"/>
              </a:rPr>
              <a:t>year. </a:t>
            </a:r>
            <a:r>
              <a:rPr sz="1000" spc="-5" dirty="0">
                <a:latin typeface="Times New Roman"/>
                <a:cs typeface="Times New Roman"/>
              </a:rPr>
              <a:t>The system  shall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operational </a:t>
            </a:r>
            <a:r>
              <a:rPr sz="1000" dirty="0">
                <a:latin typeface="Times New Roman"/>
                <a:cs typeface="Times New Roman"/>
              </a:rPr>
              <a:t>24 </a:t>
            </a:r>
            <a:r>
              <a:rPr sz="1000" spc="-5" dirty="0">
                <a:latin typeface="Times New Roman"/>
                <a:cs typeface="Times New Roman"/>
              </a:rPr>
              <a:t>hours a day and 7 </a:t>
            </a:r>
            <a:r>
              <a:rPr sz="1000" spc="-10" dirty="0">
                <a:latin typeface="Times New Roman"/>
                <a:cs typeface="Times New Roman"/>
              </a:rPr>
              <a:t>days </a:t>
            </a:r>
            <a:r>
              <a:rPr sz="1000" spc="-5" dirty="0">
                <a:latin typeface="Times New Roman"/>
                <a:cs typeface="Times New Roman"/>
              </a:rPr>
              <a:t>a</a:t>
            </a:r>
            <a:r>
              <a:rPr sz="1000" spc="8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week.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Times New Roman"/>
              <a:cs typeface="Times New Roman"/>
            </a:endParaRPr>
          </a:p>
          <a:p>
            <a:pPr marL="398145" lvl="3" indent="-114300">
              <a:lnSpc>
                <a:spcPct val="100000"/>
              </a:lnSpc>
              <a:buFont typeface="Arial"/>
              <a:buChar char="•"/>
              <a:tabLst>
                <a:tab pos="398780" algn="l"/>
              </a:tabLst>
            </a:pPr>
            <a:r>
              <a:rPr sz="1000" b="1" spc="-70" dirty="0">
                <a:latin typeface="Times New Roman"/>
                <a:cs typeface="Times New Roman"/>
              </a:rPr>
              <a:t>Efficiency</a:t>
            </a:r>
            <a:r>
              <a:rPr sz="1000" b="1" spc="-145" dirty="0">
                <a:latin typeface="Times New Roman"/>
                <a:cs typeface="Times New Roman"/>
              </a:rPr>
              <a:t> </a:t>
            </a:r>
            <a:r>
              <a:rPr sz="1000" b="1" spc="-70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83845" marR="89535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Mean Time to Repair (MTTR) - Even if the system fails, the system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recovered back </a:t>
            </a:r>
            <a:r>
              <a:rPr sz="1000" spc="-10" dirty="0">
                <a:latin typeface="Times New Roman"/>
                <a:cs typeface="Times New Roman"/>
              </a:rPr>
              <a:t>up </a:t>
            </a:r>
            <a:r>
              <a:rPr sz="1000" spc="-5" dirty="0">
                <a:latin typeface="Times New Roman"/>
                <a:cs typeface="Times New Roman"/>
              </a:rPr>
              <a:t>within an  </a:t>
            </a:r>
            <a:r>
              <a:rPr sz="1000" spc="-10" dirty="0">
                <a:latin typeface="Times New Roman"/>
                <a:cs typeface="Times New Roman"/>
              </a:rPr>
              <a:t>hour </a:t>
            </a:r>
            <a:r>
              <a:rPr sz="1000" dirty="0">
                <a:latin typeface="Times New Roman"/>
                <a:cs typeface="Times New Roman"/>
              </a:rPr>
              <a:t>or</a:t>
            </a:r>
            <a:r>
              <a:rPr sz="1000" spc="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less.</a:t>
            </a:r>
            <a:endParaRPr sz="1000">
              <a:latin typeface="Times New Roman"/>
              <a:cs typeface="Times New Roman"/>
            </a:endParaRPr>
          </a:p>
          <a:p>
            <a:pPr marL="398145" lvl="3" indent="-114300">
              <a:lnSpc>
                <a:spcPct val="100000"/>
              </a:lnSpc>
              <a:spcBef>
                <a:spcPts val="535"/>
              </a:spcBef>
              <a:buFont typeface="Arial"/>
              <a:buChar char="•"/>
              <a:tabLst>
                <a:tab pos="398780" algn="l"/>
              </a:tabLst>
            </a:pPr>
            <a:r>
              <a:rPr sz="1000" b="1" spc="-70" dirty="0">
                <a:latin typeface="Times New Roman"/>
                <a:cs typeface="Times New Roman"/>
              </a:rPr>
              <a:t>Accuracy</a:t>
            </a:r>
            <a:endParaRPr sz="1000">
              <a:latin typeface="Times New Roman"/>
              <a:cs typeface="Times New Roman"/>
            </a:endParaRPr>
          </a:p>
          <a:p>
            <a:pPr marL="283845" marR="5080">
              <a:lnSpc>
                <a:spcPts val="1150"/>
              </a:lnSpc>
              <a:spcBef>
                <a:spcPts val="570"/>
              </a:spcBef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should accurately provide real </a:t>
            </a:r>
            <a:r>
              <a:rPr sz="1000" spc="-10" dirty="0">
                <a:latin typeface="Times New Roman"/>
                <a:cs typeface="Times New Roman"/>
              </a:rPr>
              <a:t>time </a:t>
            </a:r>
            <a:r>
              <a:rPr sz="1000" spc="-5" dirty="0">
                <a:latin typeface="Times New Roman"/>
                <a:cs typeface="Times New Roman"/>
              </a:rPr>
              <a:t>information taking into consideration various concurrency  issues.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shall </a:t>
            </a:r>
            <a:r>
              <a:rPr sz="1000" dirty="0">
                <a:latin typeface="Times New Roman"/>
                <a:cs typeface="Times New Roman"/>
              </a:rPr>
              <a:t>provide 100% </a:t>
            </a:r>
            <a:r>
              <a:rPr sz="1000" spc="-5" dirty="0">
                <a:latin typeface="Times New Roman"/>
                <a:cs typeface="Times New Roman"/>
              </a:rPr>
              <a:t>access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reliability.</a:t>
            </a:r>
            <a:endParaRPr sz="1000">
              <a:latin typeface="Times New Roman"/>
              <a:cs typeface="Times New Roman"/>
            </a:endParaRPr>
          </a:p>
          <a:p>
            <a:pPr marL="398145" lvl="3" indent="-114300">
              <a:lnSpc>
                <a:spcPct val="100000"/>
              </a:lnSpc>
              <a:spcBef>
                <a:spcPts val="540"/>
              </a:spcBef>
              <a:buFont typeface="Arial"/>
              <a:buChar char="•"/>
              <a:tabLst>
                <a:tab pos="398780" algn="l"/>
              </a:tabLst>
            </a:pPr>
            <a:r>
              <a:rPr sz="1000" b="1" spc="-70" dirty="0">
                <a:latin typeface="Times New Roman"/>
                <a:cs typeface="Times New Roman"/>
              </a:rPr>
              <a:t>Performance</a:t>
            </a:r>
            <a:r>
              <a:rPr sz="1000" b="1" spc="-150" dirty="0">
                <a:latin typeface="Times New Roman"/>
                <a:cs typeface="Times New Roman"/>
              </a:rPr>
              <a:t> </a:t>
            </a:r>
            <a:r>
              <a:rPr sz="1000" b="1" spc="-70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950">
              <a:latin typeface="Times New Roman"/>
              <a:cs typeface="Times New Roman"/>
            </a:endParaRPr>
          </a:p>
          <a:p>
            <a:pPr marL="283845" marR="220345">
              <a:lnSpc>
                <a:spcPct val="95700"/>
              </a:lnSpc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information is refreshed depending upon whether some updates have occurred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5" dirty="0">
                <a:latin typeface="Times New Roman"/>
                <a:cs typeface="Times New Roman"/>
              </a:rPr>
              <a:t>not in the  application.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shall respond to the member in not </a:t>
            </a:r>
            <a:r>
              <a:rPr sz="1000" dirty="0">
                <a:latin typeface="Times New Roman"/>
                <a:cs typeface="Times New Roman"/>
              </a:rPr>
              <a:t>less </a:t>
            </a:r>
            <a:r>
              <a:rPr sz="1000" spc="-5" dirty="0">
                <a:latin typeface="Times New Roman"/>
                <a:cs typeface="Times New Roman"/>
              </a:rPr>
              <a:t>than two seconds from the </a:t>
            </a:r>
            <a:r>
              <a:rPr sz="1000" spc="-10" dirty="0">
                <a:latin typeface="Times New Roman"/>
                <a:cs typeface="Times New Roman"/>
              </a:rPr>
              <a:t>time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the  request submittal.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shall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allowed to take </a:t>
            </a:r>
            <a:r>
              <a:rPr sz="1000" spc="-10" dirty="0">
                <a:latin typeface="Times New Roman"/>
                <a:cs typeface="Times New Roman"/>
              </a:rPr>
              <a:t>more </a:t>
            </a:r>
            <a:r>
              <a:rPr sz="1000" spc="-5" dirty="0">
                <a:latin typeface="Times New Roman"/>
                <a:cs typeface="Times New Roman"/>
              </a:rPr>
              <a:t>time when </a:t>
            </a:r>
            <a:r>
              <a:rPr sz="1000" dirty="0">
                <a:latin typeface="Times New Roman"/>
                <a:cs typeface="Times New Roman"/>
              </a:rPr>
              <a:t>doing </a:t>
            </a:r>
            <a:r>
              <a:rPr sz="1000" spc="-5" dirty="0">
                <a:latin typeface="Times New Roman"/>
                <a:cs typeface="Times New Roman"/>
              </a:rPr>
              <a:t>large processing </a:t>
            </a:r>
            <a:r>
              <a:rPr sz="1000" dirty="0">
                <a:latin typeface="Times New Roman"/>
                <a:cs typeface="Times New Roman"/>
              </a:rPr>
              <a:t>jobs.  </a:t>
            </a:r>
            <a:r>
              <a:rPr sz="1000" spc="-5" dirty="0">
                <a:latin typeface="Times New Roman"/>
                <a:cs typeface="Times New Roman"/>
              </a:rPr>
              <a:t>Responses to view information shall take </a:t>
            </a:r>
            <a:r>
              <a:rPr sz="1000" spc="-10" dirty="0">
                <a:latin typeface="Times New Roman"/>
                <a:cs typeface="Times New Roman"/>
              </a:rPr>
              <a:t>no </a:t>
            </a:r>
            <a:r>
              <a:rPr sz="1000" spc="-5" dirty="0">
                <a:latin typeface="Times New Roman"/>
                <a:cs typeface="Times New Roman"/>
              </a:rPr>
              <a:t>longer than 5 seconds to appear </a:t>
            </a:r>
            <a:r>
              <a:rPr sz="100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the</a:t>
            </a:r>
            <a:r>
              <a:rPr sz="1000" spc="16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screen.</a:t>
            </a:r>
            <a:endParaRPr sz="1000">
              <a:latin typeface="Times New Roman"/>
              <a:cs typeface="Times New Roman"/>
            </a:endParaRPr>
          </a:p>
          <a:p>
            <a:pPr marL="398145" lvl="3" indent="-114300">
              <a:lnSpc>
                <a:spcPct val="100000"/>
              </a:lnSpc>
              <a:spcBef>
                <a:spcPts val="565"/>
              </a:spcBef>
              <a:buFont typeface="Arial"/>
              <a:buChar char="•"/>
              <a:tabLst>
                <a:tab pos="398780" algn="l"/>
              </a:tabLst>
            </a:pPr>
            <a:r>
              <a:rPr sz="1000" b="1" spc="-70" dirty="0">
                <a:latin typeface="Times New Roman"/>
                <a:cs typeface="Times New Roman"/>
              </a:rPr>
              <a:t>Reliability</a:t>
            </a:r>
            <a:r>
              <a:rPr sz="1000" b="1" spc="-145" dirty="0">
                <a:latin typeface="Times New Roman"/>
                <a:cs typeface="Times New Roman"/>
              </a:rPr>
              <a:t> </a:t>
            </a:r>
            <a:r>
              <a:rPr sz="1000" b="1" spc="-70" dirty="0">
                <a:latin typeface="Times New Roman"/>
                <a:cs typeface="Times New Roman"/>
              </a:rPr>
              <a:t>Requirement</a:t>
            </a:r>
            <a:endParaRPr sz="1000">
              <a:latin typeface="Times New Roman"/>
              <a:cs typeface="Times New Roman"/>
            </a:endParaRPr>
          </a:p>
          <a:p>
            <a:pPr lvl="3">
              <a:lnSpc>
                <a:spcPct val="100000"/>
              </a:lnSpc>
              <a:buFont typeface="Arial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83845" marR="81915">
              <a:lnSpc>
                <a:spcPts val="1150"/>
              </a:lnSpc>
            </a:pP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has to </a:t>
            </a:r>
            <a:r>
              <a:rPr sz="1000" dirty="0">
                <a:latin typeface="Times New Roman"/>
                <a:cs typeface="Times New Roman"/>
              </a:rPr>
              <a:t>be 100% </a:t>
            </a:r>
            <a:r>
              <a:rPr sz="1000" spc="-5" dirty="0">
                <a:latin typeface="Times New Roman"/>
                <a:cs typeface="Times New Roman"/>
              </a:rPr>
              <a:t>reliable due to the importance </a:t>
            </a:r>
            <a:r>
              <a:rPr sz="1000" dirty="0">
                <a:latin typeface="Times New Roman"/>
                <a:cs typeface="Times New Roman"/>
              </a:rPr>
              <a:t>of </a:t>
            </a:r>
            <a:r>
              <a:rPr sz="1000" spc="-5" dirty="0">
                <a:latin typeface="Times New Roman"/>
                <a:cs typeface="Times New Roman"/>
              </a:rPr>
              <a:t>data and the damages that can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caused </a:t>
            </a:r>
            <a:r>
              <a:rPr sz="1000" dirty="0">
                <a:latin typeface="Times New Roman"/>
                <a:cs typeface="Times New Roman"/>
              </a:rPr>
              <a:t>by  </a:t>
            </a:r>
            <a:r>
              <a:rPr sz="1000" spc="-5" dirty="0">
                <a:latin typeface="Times New Roman"/>
                <a:cs typeface="Times New Roman"/>
              </a:rPr>
              <a:t>incorrect </a:t>
            </a:r>
            <a:r>
              <a:rPr sz="1000" dirty="0">
                <a:latin typeface="Times New Roman"/>
                <a:cs typeface="Times New Roman"/>
              </a:rPr>
              <a:t>or </a:t>
            </a:r>
            <a:r>
              <a:rPr sz="1000" spc="-5" dirty="0">
                <a:latin typeface="Times New Roman"/>
                <a:cs typeface="Times New Roman"/>
              </a:rPr>
              <a:t>incomplete data. </a:t>
            </a:r>
            <a:r>
              <a:rPr sz="1000" spc="-10" dirty="0">
                <a:latin typeface="Times New Roman"/>
                <a:cs typeface="Times New Roman"/>
              </a:rPr>
              <a:t>The </a:t>
            </a:r>
            <a:r>
              <a:rPr sz="1000" spc="-5" dirty="0">
                <a:latin typeface="Times New Roman"/>
                <a:cs typeface="Times New Roman"/>
              </a:rPr>
              <a:t>system </a:t>
            </a:r>
            <a:r>
              <a:rPr sz="1000" spc="-10" dirty="0">
                <a:latin typeface="Times New Roman"/>
                <a:cs typeface="Times New Roman"/>
              </a:rPr>
              <a:t>will </a:t>
            </a:r>
            <a:r>
              <a:rPr sz="1000" spc="-5" dirty="0">
                <a:latin typeface="Times New Roman"/>
                <a:cs typeface="Times New Roman"/>
              </a:rPr>
              <a:t>run 7 days a week, </a:t>
            </a:r>
            <a:r>
              <a:rPr sz="1000" dirty="0">
                <a:latin typeface="Times New Roman"/>
                <a:cs typeface="Times New Roman"/>
              </a:rPr>
              <a:t>24 </a:t>
            </a:r>
            <a:r>
              <a:rPr sz="1000" spc="-5" dirty="0">
                <a:latin typeface="Times New Roman"/>
                <a:cs typeface="Times New Roman"/>
              </a:rPr>
              <a:t>hours a</a:t>
            </a:r>
            <a:r>
              <a:rPr sz="1000" spc="9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day.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50">
              <a:latin typeface="Times New Roman"/>
              <a:cs typeface="Times New Roman"/>
            </a:endParaRPr>
          </a:p>
          <a:p>
            <a:pPr marL="203835" lvl="1" indent="-191135">
              <a:lnSpc>
                <a:spcPct val="100000"/>
              </a:lnSpc>
              <a:buAutoNum type="arabicPeriod" startAt="5"/>
              <a:tabLst>
                <a:tab pos="204470" algn="l"/>
              </a:tabLst>
            </a:pPr>
            <a:r>
              <a:rPr sz="1000" b="1" spc="-5" dirty="0">
                <a:latin typeface="Times New Roman"/>
                <a:cs typeface="Times New Roman"/>
              </a:rPr>
              <a:t>USER CHARACTERSTICS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>
              <a:lnSpc>
                <a:spcPct val="100000"/>
              </a:lnSpc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We 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have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3 levels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users</a:t>
            </a:r>
            <a:r>
              <a:rPr sz="1000" spc="2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Times New Roman"/>
              <a:cs typeface="Times New Roman"/>
            </a:endParaRPr>
          </a:p>
          <a:p>
            <a:pPr marL="913130" indent="-228600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913130" algn="l"/>
                <a:tab pos="913765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User module: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In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user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module, user 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will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check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availability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of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</a:t>
            </a:r>
            <a:r>
              <a:rPr sz="1000" spc="9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books.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229" y="6706513"/>
            <a:ext cx="99060" cy="86614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7305">
              <a:lnSpc>
                <a:spcPct val="100000"/>
              </a:lnSpc>
              <a:spcBef>
                <a:spcPts val="560"/>
              </a:spcBef>
            </a:pPr>
            <a:r>
              <a:rPr sz="1000" spc="-5" dirty="0">
                <a:solidFill>
                  <a:srgbClr val="444444"/>
                </a:solidFill>
                <a:latin typeface="Wingdings"/>
                <a:cs typeface="Wingdings"/>
              </a:rPr>
              <a:t></a:t>
            </a:r>
            <a:endParaRPr sz="1000">
              <a:latin typeface="Wingdings"/>
              <a:cs typeface="Wingdings"/>
            </a:endParaRPr>
          </a:p>
          <a:p>
            <a:pPr marL="27305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solidFill>
                  <a:srgbClr val="444444"/>
                </a:solidFill>
                <a:latin typeface="Wingdings"/>
                <a:cs typeface="Wingdings"/>
              </a:rPr>
              <a:t></a:t>
            </a: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000" spc="-5" dirty="0">
                <a:solidFill>
                  <a:srgbClr val="444444"/>
                </a:solidFill>
                <a:latin typeface="Wingdings"/>
                <a:cs typeface="Wingdings"/>
              </a:rPr>
              <a:t></a:t>
            </a:r>
            <a:endParaRPr sz="100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000" spc="-5" dirty="0">
                <a:solidFill>
                  <a:srgbClr val="444444"/>
                </a:solidFill>
                <a:latin typeface="Wingdings"/>
                <a:cs typeface="Wingdings"/>
              </a:rPr>
              <a:t></a:t>
            </a:r>
            <a:endParaRPr sz="1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42514" y="6706513"/>
            <a:ext cx="719455" cy="866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7700"/>
              </a:lnSpc>
              <a:spcBef>
                <a:spcPts val="105"/>
              </a:spcBef>
            </a:pP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Issue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Reserve</a:t>
            </a:r>
            <a:r>
              <a:rPr sz="1000" spc="-8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Return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 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Fine</a:t>
            </a:r>
            <a:r>
              <a:rPr sz="1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details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21282" y="7629296"/>
            <a:ext cx="3575050" cy="203136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194310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Library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module:</a:t>
            </a:r>
            <a:endParaRPr sz="1000">
              <a:latin typeface="Times New Roman"/>
              <a:cs typeface="Times New Roman"/>
            </a:endParaRPr>
          </a:p>
          <a:p>
            <a:pPr marL="643890" lvl="1" indent="-270510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643890" algn="l"/>
                <a:tab pos="644525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Add new</a:t>
            </a:r>
            <a:r>
              <a:rPr sz="1000" spc="-9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</a:t>
            </a:r>
            <a:endParaRPr sz="1000">
              <a:latin typeface="Times New Roman"/>
              <a:cs typeface="Times New Roman"/>
            </a:endParaRPr>
          </a:p>
          <a:p>
            <a:pPr marL="643890" lvl="1" indent="-270510">
              <a:lnSpc>
                <a:spcPct val="100000"/>
              </a:lnSpc>
              <a:spcBef>
                <a:spcPts val="459"/>
              </a:spcBef>
              <a:buFont typeface="Wingdings"/>
              <a:buChar char=""/>
              <a:tabLst>
                <a:tab pos="643890" algn="l"/>
                <a:tab pos="644525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Remove</a:t>
            </a:r>
            <a:r>
              <a:rPr sz="1000" spc="-7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books</a:t>
            </a:r>
            <a:endParaRPr sz="1000">
              <a:latin typeface="Times New Roman"/>
              <a:cs typeface="Times New Roman"/>
            </a:endParaRPr>
          </a:p>
          <a:p>
            <a:pPr marL="643890" lvl="1" indent="-270510">
              <a:lnSpc>
                <a:spcPct val="100000"/>
              </a:lnSpc>
              <a:spcBef>
                <a:spcPts val="440"/>
              </a:spcBef>
              <a:buFont typeface="Wingdings"/>
              <a:buChar char=""/>
              <a:tabLst>
                <a:tab pos="643890" algn="l"/>
                <a:tab pos="644525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Update details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of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</a:t>
            </a:r>
            <a:endParaRPr sz="10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444444"/>
              </a:buClr>
              <a:buFont typeface="Wingdings"/>
              <a:buChar char=""/>
            </a:pPr>
            <a:endParaRPr sz="1050">
              <a:latin typeface="Times New Roman"/>
              <a:cs typeface="Times New Roman"/>
            </a:endParaRPr>
          </a:p>
          <a:p>
            <a:pPr marL="193675" indent="-180975">
              <a:lnSpc>
                <a:spcPct val="100000"/>
              </a:lnSpc>
              <a:buFont typeface="Symbol"/>
              <a:buChar char=""/>
              <a:tabLst>
                <a:tab pos="194310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Administration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module:</a:t>
            </a:r>
            <a:endParaRPr sz="1000">
              <a:latin typeface="Times New Roman"/>
              <a:cs typeface="Times New Roman"/>
            </a:endParaRPr>
          </a:p>
          <a:p>
            <a:pPr marL="283845">
              <a:lnSpc>
                <a:spcPct val="100000"/>
              </a:lnSpc>
              <a:spcBef>
                <a:spcPts val="520"/>
              </a:spcBef>
            </a:pP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The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following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are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the sub module in the administration module</a:t>
            </a:r>
            <a:r>
              <a:rPr sz="1000" spc="10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  <a:p>
            <a:pPr marL="733425" lvl="1" indent="-269875">
              <a:lnSpc>
                <a:spcPct val="100000"/>
              </a:lnSpc>
              <a:spcBef>
                <a:spcPts val="550"/>
              </a:spcBef>
              <a:buFont typeface="Wingdings"/>
              <a:buChar char=""/>
              <a:tabLst>
                <a:tab pos="733425" algn="l"/>
                <a:tab pos="734060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Register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user</a:t>
            </a:r>
            <a:endParaRPr sz="1000">
              <a:latin typeface="Times New Roman"/>
              <a:cs typeface="Times New Roman"/>
            </a:endParaRPr>
          </a:p>
          <a:p>
            <a:pPr marL="733425" lvl="1" indent="-269875">
              <a:lnSpc>
                <a:spcPct val="100000"/>
              </a:lnSpc>
              <a:spcBef>
                <a:spcPts val="445"/>
              </a:spcBef>
              <a:buFont typeface="Wingdings"/>
              <a:buChar char=""/>
              <a:tabLst>
                <a:tab pos="733425" algn="l"/>
                <a:tab pos="734060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Entry </a:t>
            </a:r>
            <a:r>
              <a:rPr sz="1000" dirty="0">
                <a:solidFill>
                  <a:srgbClr val="444444"/>
                </a:solidFill>
                <a:latin typeface="Times New Roman"/>
                <a:cs typeface="Times New Roman"/>
              </a:rPr>
              <a:t>book</a:t>
            </a:r>
            <a:r>
              <a:rPr sz="1000" spc="-25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details</a:t>
            </a:r>
            <a:endParaRPr sz="1000">
              <a:latin typeface="Times New Roman"/>
              <a:cs typeface="Times New Roman"/>
            </a:endParaRPr>
          </a:p>
          <a:p>
            <a:pPr marL="733425" lvl="1" indent="-269875">
              <a:lnSpc>
                <a:spcPct val="100000"/>
              </a:lnSpc>
              <a:spcBef>
                <a:spcPts val="455"/>
              </a:spcBef>
              <a:buFont typeface="Wingdings"/>
              <a:buChar char=""/>
              <a:tabLst>
                <a:tab pos="733425" algn="l"/>
                <a:tab pos="734060" algn="l"/>
              </a:tabLst>
            </a:pP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Book</a:t>
            </a:r>
            <a:r>
              <a:rPr sz="1000" spc="-10" dirty="0">
                <a:solidFill>
                  <a:srgbClr val="444444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solidFill>
                  <a:srgbClr val="444444"/>
                </a:solidFill>
                <a:latin typeface="Times New Roman"/>
                <a:cs typeface="Times New Roman"/>
              </a:rPr>
              <a:t>issue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58766" y="2916042"/>
            <a:ext cx="5648585" cy="5090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91920" y="592327"/>
            <a:ext cx="559625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2.6 </a:t>
            </a:r>
            <a:r>
              <a:rPr sz="1000" b="1" spc="-5" dirty="0">
                <a:latin typeface="Times New Roman"/>
                <a:cs typeface="Times New Roman"/>
              </a:rPr>
              <a:t>CONSTRAINTS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93675" marR="5080">
              <a:lnSpc>
                <a:spcPts val="1150"/>
              </a:lnSpc>
            </a:pPr>
            <a:r>
              <a:rPr sz="1000" spc="-5" dirty="0">
                <a:latin typeface="Times New Roman"/>
                <a:cs typeface="Times New Roman"/>
              </a:rPr>
              <a:t>Any update regarding the </a:t>
            </a:r>
            <a:r>
              <a:rPr sz="1000" dirty="0">
                <a:latin typeface="Times New Roman"/>
                <a:cs typeface="Times New Roman"/>
              </a:rPr>
              <a:t>book </a:t>
            </a:r>
            <a:r>
              <a:rPr sz="1000" spc="-5" dirty="0">
                <a:latin typeface="Times New Roman"/>
                <a:cs typeface="Times New Roman"/>
              </a:rPr>
              <a:t>from the </a:t>
            </a:r>
            <a:r>
              <a:rPr sz="1000" dirty="0">
                <a:latin typeface="Times New Roman"/>
                <a:cs typeface="Times New Roman"/>
              </a:rPr>
              <a:t>library is </a:t>
            </a:r>
            <a:r>
              <a:rPr sz="1000" spc="-5" dirty="0">
                <a:latin typeface="Times New Roman"/>
                <a:cs typeface="Times New Roman"/>
              </a:rPr>
              <a:t>to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recorded to </a:t>
            </a:r>
            <a:r>
              <a:rPr sz="1000" spc="-10" dirty="0">
                <a:latin typeface="Times New Roman"/>
                <a:cs typeface="Times New Roman"/>
              </a:rPr>
              <a:t>have </a:t>
            </a:r>
            <a:r>
              <a:rPr sz="1000" spc="-5" dirty="0">
                <a:latin typeface="Times New Roman"/>
                <a:cs typeface="Times New Roman"/>
              </a:rPr>
              <a:t>update &amp; correct values, and any  fine </a:t>
            </a:r>
            <a:r>
              <a:rPr sz="1000" dirty="0">
                <a:latin typeface="Times New Roman"/>
                <a:cs typeface="Times New Roman"/>
              </a:rPr>
              <a:t>on </a:t>
            </a:r>
            <a:r>
              <a:rPr sz="1000" spc="-5" dirty="0">
                <a:latin typeface="Times New Roman"/>
                <a:cs typeface="Times New Roman"/>
              </a:rPr>
              <a:t>a member should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notified as soon as possible and </a:t>
            </a:r>
            <a:r>
              <a:rPr sz="1000" spc="-10" dirty="0">
                <a:latin typeface="Times New Roman"/>
                <a:cs typeface="Times New Roman"/>
              </a:rPr>
              <a:t>should </a:t>
            </a:r>
            <a:r>
              <a:rPr sz="1000" dirty="0">
                <a:latin typeface="Times New Roman"/>
                <a:cs typeface="Times New Roman"/>
              </a:rPr>
              <a:t>be </a:t>
            </a:r>
            <a:r>
              <a:rPr sz="1000" spc="-5" dirty="0">
                <a:latin typeface="Times New Roman"/>
                <a:cs typeface="Times New Roman"/>
              </a:rPr>
              <a:t>correctly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calculated.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1805685"/>
            <a:ext cx="1268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2.7 </a:t>
            </a:r>
            <a:r>
              <a:rPr sz="1000" b="1" spc="-5" dirty="0">
                <a:latin typeface="Times New Roman"/>
                <a:cs typeface="Times New Roman"/>
              </a:rPr>
              <a:t>FLOW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354" y="3048126"/>
            <a:ext cx="560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ibrary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1282" y="4047870"/>
            <a:ext cx="8178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Register/login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27147" y="3776598"/>
            <a:ext cx="1626235" cy="46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Update </a:t>
            </a:r>
            <a:r>
              <a:rPr sz="1100" spc="-5" dirty="0">
                <a:latin typeface="Times New Roman"/>
                <a:cs typeface="Times New Roman"/>
              </a:rPr>
              <a:t>details of</a:t>
            </a:r>
            <a:r>
              <a:rPr sz="1100" spc="-2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books</a:t>
            </a:r>
            <a:endParaRPr sz="1100">
              <a:latin typeface="Times New Roman"/>
              <a:cs typeface="Times New Roman"/>
            </a:endParaRPr>
          </a:p>
          <a:p>
            <a:pPr marL="894715">
              <a:lnSpc>
                <a:spcPct val="100000"/>
              </a:lnSpc>
              <a:spcBef>
                <a:spcPts val="919"/>
              </a:spcBef>
            </a:pPr>
            <a:r>
              <a:rPr sz="1000" spc="-5" dirty="0">
                <a:latin typeface="Times New Roman"/>
                <a:cs typeface="Times New Roman"/>
              </a:rPr>
              <a:t>Register/login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2170" y="4009770"/>
            <a:ext cx="627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Me</a:t>
            </a:r>
            <a:r>
              <a:rPr sz="1400" spc="-25" dirty="0">
                <a:latin typeface="Times New Roman"/>
                <a:cs typeface="Times New Roman"/>
              </a:rPr>
              <a:t>m</a:t>
            </a:r>
            <a:r>
              <a:rPr sz="1400" dirty="0">
                <a:latin typeface="Times New Roman"/>
                <a:cs typeface="Times New Roman"/>
              </a:rPr>
              <a:t>ber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02179" y="4515738"/>
            <a:ext cx="3842385" cy="9759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70075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Times New Roman"/>
                <a:cs typeface="Times New Roman"/>
              </a:rPr>
              <a:t>Issue, </a:t>
            </a:r>
            <a:r>
              <a:rPr sz="1100" dirty="0">
                <a:latin typeface="Times New Roman"/>
                <a:cs typeface="Times New Roman"/>
              </a:rPr>
              <a:t>search, </a:t>
            </a:r>
            <a:r>
              <a:rPr sz="1100" spc="-5" dirty="0">
                <a:latin typeface="Times New Roman"/>
                <a:cs typeface="Times New Roman"/>
              </a:rPr>
              <a:t>return, reserve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-5" dirty="0">
                <a:latin typeface="Times New Roman"/>
                <a:cs typeface="Times New Roman"/>
              </a:rPr>
              <a:t>books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498475" marR="2315845" indent="-486409">
              <a:lnSpc>
                <a:spcPct val="131400"/>
              </a:lnSpc>
            </a:pPr>
            <a:r>
              <a:rPr sz="1400" dirty="0">
                <a:latin typeface="Times New Roman"/>
                <a:cs typeface="Times New Roman"/>
              </a:rPr>
              <a:t>Library</a:t>
            </a:r>
            <a:r>
              <a:rPr sz="1400" spc="-7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Management  </a:t>
            </a:r>
            <a:r>
              <a:rPr sz="1400" dirty="0"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3935" y="7558278"/>
            <a:ext cx="23037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LIBRARY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DATABASE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47465" y="5885814"/>
            <a:ext cx="250190" cy="1492250"/>
          </a:xfrm>
          <a:custGeom>
            <a:avLst/>
            <a:gdLst/>
            <a:ahLst/>
            <a:cxnLst/>
            <a:rect l="l" t="t" r="r" b="b"/>
            <a:pathLst>
              <a:path w="250189" h="1492250">
                <a:moveTo>
                  <a:pt x="208534" y="0"/>
                </a:moveTo>
                <a:lnTo>
                  <a:pt x="41656" y="0"/>
                </a:lnTo>
                <a:lnTo>
                  <a:pt x="25449" y="3276"/>
                </a:lnTo>
                <a:lnTo>
                  <a:pt x="12207" y="12207"/>
                </a:lnTo>
                <a:lnTo>
                  <a:pt x="3276" y="25449"/>
                </a:lnTo>
                <a:lnTo>
                  <a:pt x="0" y="41656"/>
                </a:lnTo>
                <a:lnTo>
                  <a:pt x="0" y="1450594"/>
                </a:lnTo>
                <a:lnTo>
                  <a:pt x="3276" y="1466800"/>
                </a:lnTo>
                <a:lnTo>
                  <a:pt x="12207" y="1480042"/>
                </a:lnTo>
                <a:lnTo>
                  <a:pt x="25449" y="1488973"/>
                </a:lnTo>
                <a:lnTo>
                  <a:pt x="41656" y="1492250"/>
                </a:lnTo>
                <a:lnTo>
                  <a:pt x="208534" y="1492250"/>
                </a:lnTo>
                <a:lnTo>
                  <a:pt x="224740" y="1488973"/>
                </a:lnTo>
                <a:lnTo>
                  <a:pt x="237982" y="1480042"/>
                </a:lnTo>
                <a:lnTo>
                  <a:pt x="246913" y="1466800"/>
                </a:lnTo>
                <a:lnTo>
                  <a:pt x="250189" y="1450594"/>
                </a:lnTo>
                <a:lnTo>
                  <a:pt x="250189" y="41656"/>
                </a:lnTo>
                <a:lnTo>
                  <a:pt x="246913" y="25449"/>
                </a:lnTo>
                <a:lnTo>
                  <a:pt x="237982" y="12207"/>
                </a:lnTo>
                <a:lnTo>
                  <a:pt x="224740" y="3276"/>
                </a:lnTo>
                <a:lnTo>
                  <a:pt x="2085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7465" y="5885814"/>
            <a:ext cx="250190" cy="1492250"/>
          </a:xfrm>
          <a:custGeom>
            <a:avLst/>
            <a:gdLst/>
            <a:ahLst/>
            <a:cxnLst/>
            <a:rect l="l" t="t" r="r" b="b"/>
            <a:pathLst>
              <a:path w="250189" h="1492250">
                <a:moveTo>
                  <a:pt x="41656" y="0"/>
                </a:moveTo>
                <a:lnTo>
                  <a:pt x="25449" y="3276"/>
                </a:lnTo>
                <a:lnTo>
                  <a:pt x="12207" y="12207"/>
                </a:lnTo>
                <a:lnTo>
                  <a:pt x="3276" y="25449"/>
                </a:lnTo>
                <a:lnTo>
                  <a:pt x="0" y="41656"/>
                </a:lnTo>
                <a:lnTo>
                  <a:pt x="0" y="1450594"/>
                </a:lnTo>
                <a:lnTo>
                  <a:pt x="3276" y="1466800"/>
                </a:lnTo>
                <a:lnTo>
                  <a:pt x="12207" y="1480042"/>
                </a:lnTo>
                <a:lnTo>
                  <a:pt x="25449" y="1488973"/>
                </a:lnTo>
                <a:lnTo>
                  <a:pt x="41656" y="1492250"/>
                </a:lnTo>
                <a:lnTo>
                  <a:pt x="208534" y="1492250"/>
                </a:lnTo>
                <a:lnTo>
                  <a:pt x="224740" y="1488973"/>
                </a:lnTo>
                <a:lnTo>
                  <a:pt x="237982" y="1480042"/>
                </a:lnTo>
                <a:lnTo>
                  <a:pt x="246913" y="1466800"/>
                </a:lnTo>
                <a:lnTo>
                  <a:pt x="250189" y="1450594"/>
                </a:lnTo>
                <a:lnTo>
                  <a:pt x="250189" y="41656"/>
                </a:lnTo>
                <a:lnTo>
                  <a:pt x="246913" y="25449"/>
                </a:lnTo>
                <a:lnTo>
                  <a:pt x="237982" y="12207"/>
                </a:lnTo>
                <a:lnTo>
                  <a:pt x="224740" y="3276"/>
                </a:lnTo>
                <a:lnTo>
                  <a:pt x="208534" y="0"/>
                </a:lnTo>
                <a:lnTo>
                  <a:pt x="41656" y="0"/>
                </a:lnTo>
                <a:close/>
              </a:path>
            </a:pathLst>
          </a:custGeom>
          <a:ln w="12700">
            <a:solidFill>
              <a:srgbClr val="FFFFF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036065"/>
            <a:ext cx="230060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2.8 </a:t>
            </a:r>
            <a:r>
              <a:rPr sz="1000" b="1" spc="-5" dirty="0">
                <a:latin typeface="Times New Roman"/>
                <a:cs typeface="Times New Roman"/>
              </a:rPr>
              <a:t>USE CASE MODEL</a:t>
            </a:r>
            <a:r>
              <a:rPr sz="1000" b="1" spc="-10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DESCRIPTION: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51687" y="2170429"/>
          <a:ext cx="6578599" cy="551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6129"/>
                <a:gridCol w="3252470"/>
              </a:tblGrid>
              <a:tr h="563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Use Case</a:t>
                      </a:r>
                      <a:r>
                        <a:rPr sz="11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selection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100" b="1" spc="-5" dirty="0">
                          <a:latin typeface="Times New Roman"/>
                          <a:cs typeface="Times New Roman"/>
                        </a:rPr>
                        <a:t>Description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317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71120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Use Case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Add student and library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record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71145">
                <a:tc>
                  <a:txBody>
                    <a:bodyPr/>
                    <a:lstStyle/>
                    <a:p>
                      <a:pPr marL="71120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Sub-Functional level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66700"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Primary</a:t>
                      </a: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actor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Student, Library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3160"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Stakeholders and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interest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Student: wants to register into the</a:t>
                      </a:r>
                      <a:r>
                        <a:rPr sz="10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system.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755" marR="215900">
                        <a:lnSpc>
                          <a:spcPts val="1140"/>
                        </a:lnSpc>
                        <a:spcBef>
                          <a:spcPts val="640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Library: wants to register into the system and update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book 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details.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71755" marR="447675">
                        <a:lnSpc>
                          <a:spcPts val="1150"/>
                        </a:lnSpc>
                        <a:spcBef>
                          <a:spcPts val="605"/>
                        </a:spcBef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Administrator: responsible for the management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 transaction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fine and also login and register</a:t>
                      </a:r>
                      <a:r>
                        <a:rPr sz="1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details.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71120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Pre-condition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Students and Library have submitted their registration</a:t>
                      </a:r>
                      <a:r>
                        <a:rPr sz="10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form.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29870"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Post-condition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Record for a student/library has been</a:t>
                      </a:r>
                      <a:r>
                        <a:rPr sz="10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added.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1869"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Main success</a:t>
                      </a:r>
                      <a:r>
                        <a:rPr sz="10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scenario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 marR="476884" indent="-128270">
                        <a:lnSpc>
                          <a:spcPts val="1150"/>
                        </a:lnSpc>
                        <a:buAutoNum type="arabicPlain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Student/Library opens the application to access the  services </a:t>
                      </a:r>
                      <a:r>
                        <a:rPr sz="1000" spc="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LMS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2880" indent="-128270">
                        <a:lnSpc>
                          <a:spcPct val="100000"/>
                        </a:lnSpc>
                        <a:spcBef>
                          <a:spcPts val="155"/>
                        </a:spcBef>
                        <a:buAutoNum type="arabicPlain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Student/Library sign-up to get registered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online.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2880" indent="-128270">
                        <a:lnSpc>
                          <a:spcPts val="1175"/>
                        </a:lnSpc>
                        <a:spcBef>
                          <a:spcPts val="180"/>
                        </a:spcBef>
                        <a:buAutoNum type="arabicPlain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He/She provides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correct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information and secret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password.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82880" indent="-128270">
                        <a:lnSpc>
                          <a:spcPts val="1175"/>
                        </a:lnSpc>
                        <a:buAutoNum type="arabicPlain"/>
                        <a:tabLst>
                          <a:tab pos="183515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He/She got</a:t>
                      </a:r>
                      <a:r>
                        <a:rPr sz="1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registered.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91869">
                <a:tc>
                  <a:txBody>
                    <a:bodyPr/>
                    <a:lstStyle/>
                    <a:p>
                      <a:pPr marL="71120">
                        <a:lnSpc>
                          <a:spcPts val="112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Alternative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flow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indent="-124460">
                        <a:lnSpc>
                          <a:spcPts val="1125"/>
                        </a:lnSpc>
                        <a:buAutoNum type="arabicPlain"/>
                        <a:tabLst>
                          <a:tab pos="196850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Student/Library opens the application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phone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6215" indent="-124460">
                        <a:lnSpc>
                          <a:spcPts val="1175"/>
                        </a:lnSpc>
                        <a:spcBef>
                          <a:spcPts val="70"/>
                        </a:spcBef>
                        <a:buAutoNum type="arabicPlain"/>
                        <a:tabLst>
                          <a:tab pos="196850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He/She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tries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sign-up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6215" indent="-124460">
                        <a:lnSpc>
                          <a:spcPts val="1175"/>
                        </a:lnSpc>
                        <a:buAutoNum type="arabicPlain"/>
                        <a:tabLst>
                          <a:tab pos="196850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He/She fails and receives an</a:t>
                      </a:r>
                      <a:r>
                        <a:rPr sz="10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error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96215" marR="168910" indent="-124460">
                        <a:lnSpc>
                          <a:spcPts val="1160"/>
                        </a:lnSpc>
                        <a:spcBef>
                          <a:spcPts val="135"/>
                        </a:spcBef>
                        <a:buAutoNum type="arabicPlain"/>
                        <a:tabLst>
                          <a:tab pos="196850" algn="l"/>
                        </a:tabLst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He/She will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report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an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error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error 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will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be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rectified  as soon as</a:t>
                      </a: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possible.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3065">
                <a:tc>
                  <a:txBody>
                    <a:bodyPr/>
                    <a:lstStyle/>
                    <a:p>
                      <a:pPr marL="71120">
                        <a:lnSpc>
                          <a:spcPts val="1135"/>
                        </a:lnSpc>
                      </a:pPr>
                      <a:r>
                        <a:rPr sz="1000" spc="-5" dirty="0">
                          <a:latin typeface="Times New Roman"/>
                          <a:cs typeface="Times New Roman"/>
                        </a:rPr>
                        <a:t>Specific requirement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2415" indent="-17970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Symbol"/>
                        <a:buChar char=""/>
                        <a:tabLst>
                          <a:tab pos="273050" algn="l"/>
                        </a:tabLst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response time for registration is 1</a:t>
                      </a:r>
                      <a:r>
                        <a:rPr sz="1000" spc="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minute.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72415" indent="-17970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273050" algn="l"/>
                        </a:tabLst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response time for login </a:t>
                      </a:r>
                      <a:r>
                        <a:rPr sz="1000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0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00" spc="-5" dirty="0">
                          <a:latin typeface="Times New Roman"/>
                          <a:cs typeface="Times New Roman"/>
                        </a:rPr>
                        <a:t>minute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17647" y="7888985"/>
            <a:ext cx="19799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Times New Roman"/>
                <a:cs typeface="Times New Roman"/>
              </a:rPr>
              <a:t>Table </a:t>
            </a:r>
            <a:r>
              <a:rPr sz="1000" dirty="0">
                <a:latin typeface="Times New Roman"/>
                <a:cs typeface="Times New Roman"/>
              </a:rPr>
              <a:t>1: </a:t>
            </a:r>
            <a:r>
              <a:rPr sz="1000" spc="-5" dirty="0">
                <a:latin typeface="Times New Roman"/>
                <a:cs typeface="Times New Roman"/>
              </a:rPr>
              <a:t>table for </a:t>
            </a:r>
            <a:r>
              <a:rPr sz="1000" spc="-10" dirty="0">
                <a:latin typeface="Times New Roman"/>
                <a:cs typeface="Times New Roman"/>
              </a:rPr>
              <a:t>use </a:t>
            </a:r>
            <a:r>
              <a:rPr sz="1000" spc="-5" dirty="0">
                <a:latin typeface="Times New Roman"/>
                <a:cs typeface="Times New Roman"/>
              </a:rPr>
              <a:t>case</a:t>
            </a:r>
            <a:r>
              <a:rPr sz="1000" spc="20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description.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64630" y="246380"/>
            <a:ext cx="958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Times New Roman"/>
                <a:cs typeface="Times New Roman"/>
              </a:rPr>
              <a:t>8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0984" y="1500885"/>
            <a:ext cx="7037324" cy="6435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1836" y="592327"/>
            <a:ext cx="1594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2.9.1 </a:t>
            </a:r>
            <a:r>
              <a:rPr sz="1000" b="1" spc="-5" dirty="0">
                <a:latin typeface="Times New Roman"/>
                <a:cs typeface="Times New Roman"/>
              </a:rPr>
              <a:t>USE CASE</a:t>
            </a:r>
            <a:r>
              <a:rPr sz="1000" b="1" spc="-4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3954" y="7035545"/>
            <a:ext cx="6858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latin typeface="Times New Roman"/>
                <a:cs typeface="Times New Roman"/>
              </a:rPr>
              <a:t>&lt;&lt;</a:t>
            </a:r>
            <a:r>
              <a:rPr sz="1000" spc="-5" dirty="0">
                <a:latin typeface="Times New Roman"/>
                <a:cs typeface="Times New Roman"/>
              </a:rPr>
              <a:t>i</a:t>
            </a:r>
            <a:r>
              <a:rPr sz="1000" spc="-15" dirty="0">
                <a:latin typeface="Times New Roman"/>
                <a:cs typeface="Times New Roman"/>
              </a:rPr>
              <a:t>n</a:t>
            </a:r>
            <a:r>
              <a:rPr sz="1000" spc="-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l</a:t>
            </a:r>
            <a:r>
              <a:rPr sz="1000" spc="-15" dirty="0">
                <a:latin typeface="Times New Roman"/>
                <a:cs typeface="Times New Roman"/>
              </a:rPr>
              <a:t>u</a:t>
            </a:r>
            <a:r>
              <a:rPr sz="1000" dirty="0">
                <a:latin typeface="Times New Roman"/>
                <a:cs typeface="Times New Roman"/>
              </a:rPr>
              <a:t>d</a:t>
            </a:r>
            <a:r>
              <a:rPr sz="1000" spc="-5" dirty="0">
                <a:latin typeface="Times New Roman"/>
                <a:cs typeface="Times New Roman"/>
              </a:rPr>
              <a:t>e</a:t>
            </a:r>
            <a:r>
              <a:rPr sz="1000" b="1" spc="-10" dirty="0">
                <a:latin typeface="Times New Roman"/>
                <a:cs typeface="Times New Roman"/>
              </a:rPr>
              <a:t>&gt;</a:t>
            </a:r>
            <a:r>
              <a:rPr sz="1000" b="1" spc="-5" dirty="0">
                <a:latin typeface="Times New Roman"/>
                <a:cs typeface="Times New Roman"/>
              </a:rPr>
              <a:t>&gt;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9148" y="7035545"/>
            <a:ext cx="6870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&lt;&lt;</a:t>
            </a:r>
            <a:r>
              <a:rPr sz="1000" spc="-5" dirty="0">
                <a:latin typeface="Times New Roman"/>
                <a:cs typeface="Times New Roman"/>
              </a:rPr>
              <a:t>include</a:t>
            </a:r>
            <a:r>
              <a:rPr sz="1000" b="1" spc="-5" dirty="0">
                <a:latin typeface="Times New Roman"/>
                <a:cs typeface="Times New Roman"/>
              </a:rPr>
              <a:t>&gt;&gt;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77330" y="269828"/>
            <a:ext cx="70485" cy="169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100" dirty="0">
                <a:latin typeface="Times New Roman"/>
                <a:cs typeface="Times New Roman"/>
              </a:rPr>
              <a:t>9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82783" y="1117592"/>
            <a:ext cx="5223122" cy="79177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592327"/>
            <a:ext cx="13843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latin typeface="Times New Roman"/>
                <a:cs typeface="Times New Roman"/>
              </a:rPr>
              <a:t>2.9.2 </a:t>
            </a:r>
            <a:r>
              <a:rPr sz="1000" b="1" spc="-5" dirty="0">
                <a:latin typeface="Times New Roman"/>
                <a:cs typeface="Times New Roman"/>
              </a:rPr>
              <a:t>CLASS</a:t>
            </a:r>
            <a:r>
              <a:rPr sz="1000" b="1" spc="-65" dirty="0">
                <a:latin typeface="Times New Roman"/>
                <a:cs typeface="Times New Roman"/>
              </a:rPr>
              <a:t> </a:t>
            </a:r>
            <a:r>
              <a:rPr sz="1000" b="1" spc="-5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5390" y="9260839"/>
            <a:ext cx="1141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5" dirty="0">
                <a:latin typeface="Times New Roman"/>
                <a:cs typeface="Times New Roman"/>
              </a:rPr>
              <a:t>Fig </a:t>
            </a:r>
            <a:r>
              <a:rPr sz="1000" b="1" dirty="0">
                <a:latin typeface="Times New Roman"/>
                <a:cs typeface="Times New Roman"/>
              </a:rPr>
              <a:t>2. </a:t>
            </a:r>
            <a:r>
              <a:rPr sz="1000" b="1" spc="-5" dirty="0">
                <a:latin typeface="Times New Roman"/>
                <a:cs typeface="Times New Roman"/>
              </a:rPr>
              <a:t>Class</a:t>
            </a:r>
            <a:r>
              <a:rPr sz="1000" b="1" spc="-55" dirty="0">
                <a:latin typeface="Times New Roman"/>
                <a:cs typeface="Times New Roman"/>
              </a:rPr>
              <a:t> </a:t>
            </a:r>
            <a:r>
              <a:rPr sz="1000" b="1" dirty="0">
                <a:latin typeface="Times New Roman"/>
                <a:cs typeface="Times New Roman"/>
              </a:rPr>
              <a:t>diagram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1647</Words>
  <Application>Microsoft Office PowerPoint</Application>
  <PresentationFormat>Custom</PresentationFormat>
  <Paragraphs>244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   Library Management System</vt:lpstr>
      <vt:lpstr>Library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Library Management System</dc:title>
  <dc:creator>ojas vijay</dc:creator>
  <cp:lastModifiedBy>Windows User</cp:lastModifiedBy>
  <cp:revision>1</cp:revision>
  <dcterms:created xsi:type="dcterms:W3CDTF">2019-11-11T15:21:40Z</dcterms:created>
  <dcterms:modified xsi:type="dcterms:W3CDTF">2019-11-11T15:24:53Z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2019-11-11T00:00:00Z</vt:filetime>
  </property>
</Properties>
</file>