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39" r:id="rId3"/>
    <p:sldId id="455" r:id="rId4"/>
    <p:sldId id="440" r:id="rId5"/>
    <p:sldId id="442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3" r:id="rId15"/>
    <p:sldId id="456" r:id="rId16"/>
    <p:sldId id="457" r:id="rId17"/>
    <p:sldId id="458" r:id="rId18"/>
    <p:sldId id="459" r:id="rId19"/>
    <p:sldId id="454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33" r:id="rId28"/>
    <p:sldId id="468" r:id="rId29"/>
    <p:sldId id="469" r:id="rId30"/>
    <p:sldId id="470" r:id="rId31"/>
    <p:sldId id="471" r:id="rId32"/>
    <p:sldId id="474" r:id="rId33"/>
    <p:sldId id="473" r:id="rId34"/>
    <p:sldId id="475" r:id="rId35"/>
    <p:sldId id="476" r:id="rId36"/>
    <p:sldId id="409" r:id="rId37"/>
    <p:sldId id="310" r:id="rId38"/>
    <p:sldId id="321" r:id="rId39"/>
    <p:sldId id="322" r:id="rId40"/>
    <p:sldId id="411" r:id="rId41"/>
    <p:sldId id="436" r:id="rId42"/>
    <p:sldId id="437" r:id="rId43"/>
    <p:sldId id="434" r:id="rId44"/>
    <p:sldId id="412" r:id="rId45"/>
    <p:sldId id="413" r:id="rId46"/>
    <p:sldId id="438" r:id="rId47"/>
    <p:sldId id="414" r:id="rId48"/>
    <p:sldId id="415" r:id="rId49"/>
    <p:sldId id="416" r:id="rId50"/>
    <p:sldId id="376" r:id="rId51"/>
    <p:sldId id="4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5FF"/>
    <a:srgbClr val="0CB028"/>
    <a:srgbClr val="F97167"/>
    <a:srgbClr val="94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2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47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5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7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3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4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FE2419-1D75-4BC1-BEE9-703E49DA2372}" type="datetimeFigureOut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B0412E-5589-422D-B3F5-4DBBADAD9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84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652" y="2224411"/>
            <a:ext cx="11264348" cy="1641490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 smtClean="0"/>
              <a:t>The guts of </a:t>
            </a:r>
            <a:r>
              <a:rPr lang="en-US" sz="6600" dirty="0" err="1" smtClean="0"/>
              <a:t>MixSIAR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652" y="4038932"/>
            <a:ext cx="11264348" cy="754025"/>
          </a:xfrm>
        </p:spPr>
        <p:txBody>
          <a:bodyPr/>
          <a:lstStyle/>
          <a:p>
            <a:pPr algn="l"/>
            <a:r>
              <a:rPr lang="en-US" dirty="0" smtClean="0"/>
              <a:t>Brian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640037" y="4152761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073182" y="4152760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35151" y="4152760"/>
            <a:ext cx="312053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13132" y="1961649"/>
            <a:ext cx="5569306" cy="1493253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19089" y="1373599"/>
            <a:ext cx="25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group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0230" y="3233804"/>
            <a:ext cx="596152" cy="80362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41121" y="3214160"/>
            <a:ext cx="176855" cy="8196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795281" y="3251984"/>
            <a:ext cx="1042418" cy="73694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640037" y="4152761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073182" y="4152760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35151" y="4152760"/>
            <a:ext cx="312053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13132" y="1961649"/>
            <a:ext cx="5569306" cy="1493253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19089" y="1373599"/>
            <a:ext cx="25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group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0230" y="3233804"/>
            <a:ext cx="596152" cy="80362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41121" y="3214160"/>
            <a:ext cx="176855" cy="8196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795281" y="3251984"/>
            <a:ext cx="1042418" cy="73694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79352" y="3477955"/>
            <a:ext cx="320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group</a:t>
            </a:r>
            <a:r>
              <a:rPr lang="en-US" sz="2400" i="1" dirty="0" smtClean="0"/>
              <a:t> ~ </a:t>
            </a:r>
            <a:r>
              <a:rPr lang="en-US" sz="2400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group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06632" y="5023627"/>
            <a:ext cx="297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ind</a:t>
            </a:r>
            <a:r>
              <a:rPr lang="en-US" sz="2400" i="1" dirty="0" smtClean="0"/>
              <a:t> ~ </a:t>
            </a:r>
            <a:r>
              <a:rPr lang="en-US" sz="2400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group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ind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70" y="1573837"/>
            <a:ext cx="5096259" cy="4970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Semmens</a:t>
            </a:r>
            <a:r>
              <a:rPr lang="en-US" dirty="0" smtClean="0"/>
              <a:t> et al.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5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random and 2) fixed effects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effects:</a:t>
            </a:r>
          </a:p>
          <a:p>
            <a:r>
              <a:rPr lang="en-US" dirty="0" smtClean="0"/>
              <a:t>Suspect levels come from global/overall distribution</a:t>
            </a:r>
          </a:p>
          <a:p>
            <a:r>
              <a:rPr lang="en-US" dirty="0" smtClean="0"/>
              <a:t>Interested in global/overall as well as specific levels</a:t>
            </a:r>
          </a:p>
          <a:p>
            <a:pPr lvl="1"/>
            <a:r>
              <a:rPr lang="en-US" dirty="0" smtClean="0"/>
              <a:t>With multiple RE, can get info on relative importance of each</a:t>
            </a:r>
          </a:p>
          <a:p>
            <a:r>
              <a:rPr lang="en-US" dirty="0" smtClean="0"/>
              <a:t>At least 3 levels (ideally more)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180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Fixed effects:</a:t>
            </a:r>
          </a:p>
          <a:p>
            <a:r>
              <a:rPr lang="en-US" dirty="0" smtClean="0"/>
              <a:t>Suspect levels are unrelated</a:t>
            </a:r>
          </a:p>
          <a:p>
            <a:r>
              <a:rPr lang="en-US" dirty="0" smtClean="0"/>
              <a:t>Interested in specific levels only, not a broader distribution</a:t>
            </a:r>
          </a:p>
          <a:p>
            <a:r>
              <a:rPr lang="en-US" dirty="0" smtClean="0"/>
              <a:t>Only 2 (or 3) levels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000" y="5847008"/>
            <a:ext cx="704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SIAR can run one fixed effect (“group”)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051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99" y="1825625"/>
            <a:ext cx="4881002" cy="2920792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50471" y="4904848"/>
            <a:ext cx="482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800" b="1" i="1" dirty="0"/>
              <a:t>δ</a:t>
            </a:r>
            <a:r>
              <a:rPr lang="en-US" sz="2800" b="1" i="1" baseline="-25000" dirty="0">
                <a:cs typeface="Times New Roman" pitchFamily="18" charset="0"/>
              </a:rPr>
              <a:t>c</a:t>
            </a:r>
            <a:r>
              <a:rPr lang="en-US" sz="2800" b="1" i="1" dirty="0">
                <a:cs typeface="Times New Roman" pitchFamily="18" charset="0"/>
              </a:rPr>
              <a:t> = </a:t>
            </a:r>
            <a:r>
              <a:rPr lang="en-US" sz="2800" b="1" i="1" dirty="0" smtClean="0">
                <a:cs typeface="Times New Roman" pitchFamily="18" charset="0"/>
              </a:rPr>
              <a:t>p</a:t>
            </a:r>
            <a:r>
              <a:rPr lang="en-US" sz="2800" b="1" i="1" baseline="-25000" dirty="0" smtClean="0">
                <a:cs typeface="Times New Roman" pitchFamily="18" charset="0"/>
              </a:rPr>
              <a:t>1 </a:t>
            </a:r>
            <a:r>
              <a:rPr lang="en-US" sz="2800" b="1" i="1" dirty="0"/>
              <a:t>s</a:t>
            </a:r>
            <a:r>
              <a:rPr lang="en-US" sz="2800" b="1" i="1" baseline="-25000" dirty="0" smtClean="0"/>
              <a:t>1 </a:t>
            </a:r>
            <a:r>
              <a:rPr lang="en-US" sz="2800" b="1" i="1" dirty="0"/>
              <a:t>+ </a:t>
            </a: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2</a:t>
            </a:r>
            <a:r>
              <a:rPr lang="en-US" sz="2800" b="1" i="1" dirty="0" smtClean="0"/>
              <a:t> </a:t>
            </a:r>
            <a:r>
              <a:rPr lang="en-US" sz="2800" b="1" i="1" dirty="0"/>
              <a:t>s</a:t>
            </a:r>
            <a:r>
              <a:rPr lang="en-US" sz="2800" b="1" i="1" baseline="-25000" dirty="0" smtClean="0"/>
              <a:t>2</a:t>
            </a:r>
            <a:r>
              <a:rPr lang="en-US" sz="2800" b="1" i="1" dirty="0" smtClean="0"/>
              <a:t> </a:t>
            </a:r>
            <a:r>
              <a:rPr lang="en-US" sz="2800" b="1" i="1" dirty="0"/>
              <a:t>+ . . . p</a:t>
            </a:r>
            <a:r>
              <a:rPr lang="en-US" sz="2800" b="1" i="1" baseline="-25000" dirty="0" smtClean="0"/>
              <a:t>i</a:t>
            </a:r>
            <a:r>
              <a:rPr lang="en-US" sz="2800" b="1" i="1" dirty="0" smtClean="0"/>
              <a:t> </a:t>
            </a:r>
            <a:r>
              <a:rPr lang="en-US" sz="2800" b="1" i="1" dirty="0" err="1"/>
              <a:t>s</a:t>
            </a:r>
            <a:r>
              <a:rPr lang="en-US" sz="2800" b="1" i="1" baseline="-25000" dirty="0" err="1" smtClean="0"/>
              <a:t>i</a:t>
            </a:r>
            <a:r>
              <a:rPr lang="en-US" sz="2800" b="1" i="1" dirty="0" smtClean="0"/>
              <a:t> </a:t>
            </a:r>
            <a:endParaRPr lang="el-GR" sz="2800" b="1" i="1" dirty="0"/>
          </a:p>
        </p:txBody>
      </p:sp>
      <p:sp>
        <p:nvSpPr>
          <p:cNvPr id="6" name="Oval 5"/>
          <p:cNvSpPr/>
          <p:nvPr/>
        </p:nvSpPr>
        <p:spPr>
          <a:xfrm>
            <a:off x="4989342" y="4904848"/>
            <a:ext cx="609600" cy="6096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4345" y="5546028"/>
            <a:ext cx="482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/>
              <a:t>p</a:t>
            </a:r>
            <a:r>
              <a:rPr lang="en-US" sz="2800" b="1" i="1" baseline="-25000" dirty="0" smtClean="0">
                <a:cs typeface="Times New Roman" pitchFamily="18" charset="0"/>
              </a:rPr>
              <a:t>1</a:t>
            </a:r>
            <a:r>
              <a:rPr lang="en-US" sz="2800" b="1" i="1" dirty="0" smtClean="0">
                <a:cs typeface="Times New Roman" pitchFamily="18" charset="0"/>
              </a:rPr>
              <a:t> </a:t>
            </a:r>
            <a:r>
              <a:rPr lang="en-US" sz="2800" b="1" i="1" dirty="0">
                <a:cs typeface="Times New Roman" pitchFamily="18" charset="0"/>
              </a:rPr>
              <a:t>=</a:t>
            </a:r>
            <a:r>
              <a:rPr lang="en-US" sz="2800" b="1" i="1" dirty="0" smtClean="0">
                <a:cs typeface="Times New Roman" pitchFamily="18" charset="0"/>
              </a:rPr>
              <a:t> B</a:t>
            </a:r>
            <a:r>
              <a:rPr lang="en-US" sz="2800" b="1" i="1" baseline="-25000" dirty="0" smtClean="0">
                <a:cs typeface="Times New Roman" pitchFamily="18" charset="0"/>
              </a:rPr>
              <a:t>0</a:t>
            </a:r>
            <a:r>
              <a:rPr lang="en-US" sz="2800" b="1" i="1" dirty="0" smtClean="0">
                <a:cs typeface="Times New Roman" pitchFamily="18" charset="0"/>
              </a:rPr>
              <a:t> + B</a:t>
            </a:r>
            <a:r>
              <a:rPr lang="en-US" sz="2800" b="1" i="1" baseline="-25000" dirty="0" smtClean="0">
                <a:cs typeface="Times New Roman" pitchFamily="18" charset="0"/>
              </a:rPr>
              <a:t>1</a:t>
            </a:r>
            <a:r>
              <a:rPr lang="en-US" sz="2800" b="1" i="1" dirty="0" smtClean="0">
                <a:cs typeface="Times New Roman" pitchFamily="18" charset="0"/>
              </a:rPr>
              <a:t>*</a:t>
            </a:r>
            <a:r>
              <a:rPr lang="en-US" sz="2800" b="1" dirty="0" err="1" smtClean="0"/>
              <a:t>Predictor</a:t>
            </a:r>
            <a:r>
              <a:rPr lang="en-US" sz="2800" b="1" baseline="-25000" dirty="0" err="1" smtClean="0">
                <a:cs typeface="Times New Roman" pitchFamily="18" charset="0"/>
              </a:rPr>
              <a:t>c</a:t>
            </a:r>
            <a:endParaRPr lang="el-GR" sz="2800" b="1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 flipH="1">
            <a:off x="4867422" y="5425174"/>
            <a:ext cx="211194" cy="244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Francis et al.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8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2601" y="1696125"/>
            <a:ext cx="4671200" cy="455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ancis graph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0" y="3105689"/>
            <a:ext cx="5562600" cy="3146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150" y="1495536"/>
            <a:ext cx="2120900" cy="1610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Francis et al. (2011)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3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rancis graph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0" y="3105689"/>
            <a:ext cx="5562600" cy="3146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0" y="1495536"/>
            <a:ext cx="2120900" cy="1610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Francis et al. (2011)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7551" y="1690688"/>
            <a:ext cx="4646249" cy="456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78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rancis graph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0" y="3105689"/>
            <a:ext cx="5562600" cy="3146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0" y="1495536"/>
            <a:ext cx="2120900" cy="1610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Francis et al. (2011)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50" y="1690689"/>
            <a:ext cx="4691549" cy="45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francis graph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0" y="3105689"/>
            <a:ext cx="5562600" cy="3146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50" y="1495536"/>
            <a:ext cx="2120900" cy="1610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4968" y="6327957"/>
            <a:ext cx="234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Francis et al. (2011)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00" y="1673058"/>
            <a:ext cx="4704247" cy="45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2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continuous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Issues</a:t>
            </a:r>
          </a:p>
          <a:p>
            <a:r>
              <a:rPr lang="en-US" dirty="0" smtClean="0"/>
              <a:t>Must select “Individuals as random effect”</a:t>
            </a:r>
          </a:p>
          <a:p>
            <a:r>
              <a:rPr lang="en-US" dirty="0" smtClean="0"/>
              <a:t>Covariate should be standardized first</a:t>
            </a:r>
          </a:p>
          <a:p>
            <a:r>
              <a:rPr lang="en-US" dirty="0" smtClean="0"/>
              <a:t>Can be finicky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6" y="542589"/>
            <a:ext cx="7038975" cy="59531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158974" y="1017431"/>
            <a:ext cx="3650953" cy="5159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Mix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Fixed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Continuous effect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Individuals as 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Hierarchy / nested</a:t>
            </a:r>
          </a:p>
          <a:p>
            <a:pPr marL="0" indent="0">
              <a:buNone/>
            </a:pPr>
            <a:r>
              <a:rPr lang="en-US" dirty="0" smtClean="0"/>
              <a:t>Source data</a:t>
            </a:r>
          </a:p>
          <a:p>
            <a:pPr marL="971550" lvl="1" indent="-514350">
              <a:buFont typeface="+mj-lt"/>
              <a:buAutoNum type="arabicPeriod" startAt="6"/>
            </a:pPr>
            <a:r>
              <a:rPr lang="en-US" dirty="0"/>
              <a:t>Source by </a:t>
            </a:r>
            <a:r>
              <a:rPr lang="en-US" dirty="0" smtClean="0"/>
              <a:t>factor</a:t>
            </a:r>
            <a:endParaRPr lang="en-US" dirty="0"/>
          </a:p>
          <a:p>
            <a:pPr marL="971550" lvl="1" indent="-514350">
              <a:buFont typeface="+mj-lt"/>
              <a:buAutoNum type="arabicPeriod" startAt="6"/>
            </a:pPr>
            <a:r>
              <a:rPr lang="en-US" dirty="0"/>
              <a:t>Concentration dependence</a:t>
            </a:r>
          </a:p>
          <a:p>
            <a:pPr marL="971550" lvl="1" indent="-514350">
              <a:buFont typeface="+mj-lt"/>
              <a:buAutoNum type="arabicPeriod" startAt="6"/>
            </a:pPr>
            <a:r>
              <a:rPr lang="en-US" dirty="0"/>
              <a:t>“Raw” or “</a:t>
            </a:r>
            <a:r>
              <a:rPr lang="en-US" dirty="0" smtClean="0"/>
              <a:t>means”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 smtClean="0"/>
              <a:t>MCMC parameters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2400" dirty="0" smtClean="0"/>
              <a:t>Error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4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Individuals as random effects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2640037" y="4152761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073182" y="4152760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35151" y="4152760"/>
            <a:ext cx="312053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13132" y="1961649"/>
            <a:ext cx="5569306" cy="1493253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19089" y="1373599"/>
            <a:ext cx="25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group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0230" y="3233804"/>
            <a:ext cx="596152" cy="80362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41121" y="3214160"/>
            <a:ext cx="176855" cy="8196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795281" y="3251984"/>
            <a:ext cx="1042418" cy="73694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10615" y="2126937"/>
            <a:ext cx="199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Recall: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56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Individuals as random effects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075550" y="4204214"/>
            <a:ext cx="1464747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717650" y="4204214"/>
            <a:ext cx="132882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637995" y="4152871"/>
            <a:ext cx="155971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7319379" y="5665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83589" y="5710395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13132" y="1961649"/>
            <a:ext cx="5569306" cy="1493253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19089" y="1373599"/>
            <a:ext cx="25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ind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0230" y="3233804"/>
            <a:ext cx="596152" cy="803624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41121" y="3214160"/>
            <a:ext cx="176855" cy="8196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276961" y="3212816"/>
            <a:ext cx="1042418" cy="73694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10615" y="2126937"/>
            <a:ext cx="199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9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Individuals as random effects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336830" y="4190200"/>
            <a:ext cx="1464747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717650" y="4204214"/>
            <a:ext cx="132882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001193" y="4186420"/>
            <a:ext cx="155971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7319379" y="5665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83589" y="5710395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813132" y="1961649"/>
            <a:ext cx="5569306" cy="1493253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19089" y="1373599"/>
            <a:ext cx="25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pop</a:t>
            </a:r>
            <a:r>
              <a:rPr lang="en-US" sz="2400" i="1" dirty="0" err="1" smtClean="0"/>
              <a:t>,var</a:t>
            </a:r>
            <a:r>
              <a:rPr lang="en-US" sz="2400" i="1" baseline="-25000" dirty="0" err="1" smtClean="0"/>
              <a:t>ind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92377" y="4119795"/>
            <a:ext cx="302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Caution: </a:t>
            </a:r>
          </a:p>
          <a:p>
            <a:r>
              <a:rPr lang="en-US" sz="2800" dirty="0" smtClean="0"/>
              <a:t>extreme shrinkage!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2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Individuals as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Issues</a:t>
            </a:r>
          </a:p>
          <a:p>
            <a:r>
              <a:rPr lang="en-US" dirty="0" smtClean="0"/>
              <a:t>Can’t really estimate individual diets with n=1</a:t>
            </a:r>
          </a:p>
          <a:p>
            <a:r>
              <a:rPr lang="en-US" dirty="0" smtClean="0"/>
              <a:t>Confounding with residual error term (choose one or the other)</a:t>
            </a:r>
          </a:p>
          <a:p>
            <a:r>
              <a:rPr lang="en-US" dirty="0" smtClean="0"/>
              <a:t>Greatly increases number of parameters</a:t>
            </a:r>
          </a:p>
          <a:p>
            <a:r>
              <a:rPr lang="en-US" dirty="0" smtClean="0"/>
              <a:t>Default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8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hierarchy / nested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70" y="1573837"/>
            <a:ext cx="5096259" cy="49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hierarchy / nested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9932"/>
            <a:ext cx="5645149" cy="2353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01832"/>
            <a:ext cx="10775981" cy="304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636116"/>
            <a:ext cx="6618669" cy="296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152" y="4842455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2739" y="5465472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51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hierarchy /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results when Region, Pack nested vs.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5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Source by factor / effect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Concentration dependence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“Raw” or “means + SD” (+ n)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Source by factor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794" y="2266681"/>
            <a:ext cx="3503054" cy="6439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9" y="1377167"/>
            <a:ext cx="5191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Source by factor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78794" y="2266681"/>
            <a:ext cx="3503054" cy="6439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66" y="2112165"/>
            <a:ext cx="4491302" cy="350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66" y="2730319"/>
            <a:ext cx="3057973" cy="3606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4433" y="2025997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67020" y="2649014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32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black 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81" y="1575587"/>
            <a:ext cx="5360238" cy="2149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33" y="3958394"/>
            <a:ext cx="4939734" cy="1954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508" y="3348507"/>
            <a:ext cx="270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options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01532" y="2975021"/>
            <a:ext cx="695460" cy="54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15900" y="3693830"/>
            <a:ext cx="681092" cy="1200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20765" y="2790054"/>
            <a:ext cx="796464" cy="558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76119" y="3610117"/>
            <a:ext cx="941110" cy="124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61876" y="3170610"/>
            <a:ext cx="103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JAGS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1353800" y="3170610"/>
            <a:ext cx="103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10895528" y="3432220"/>
            <a:ext cx="4582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66554" y="6024100"/>
            <a:ext cx="35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write_JAGS_model.r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313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) Concentration dependence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91672" y="2850262"/>
            <a:ext cx="4018209" cy="4338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4433" y="2267777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433" y="4104326"/>
            <a:ext cx="748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08" y="1774661"/>
            <a:ext cx="2823586" cy="15094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08" y="3667905"/>
            <a:ext cx="2823586" cy="150945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691201" y="3980690"/>
            <a:ext cx="283336" cy="247272"/>
            <a:chOff x="10625070" y="3667905"/>
            <a:chExt cx="283336" cy="24727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25070" y="3667905"/>
              <a:ext cx="283336" cy="247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625070" y="3667905"/>
              <a:ext cx="283336" cy="247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549532" y="4488117"/>
            <a:ext cx="890681" cy="547521"/>
            <a:chOff x="10625070" y="3667905"/>
            <a:chExt cx="283336" cy="24727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625070" y="3667905"/>
              <a:ext cx="283336" cy="247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0625070" y="3667905"/>
              <a:ext cx="283336" cy="247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60390" y="5838391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Geese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251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) “Raw” or “means + SD”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39402" y="3515932"/>
            <a:ext cx="3786390" cy="73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9049" y="1883628"/>
            <a:ext cx="30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“raw”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390" y="5838391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Palmyra example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30" y="2599788"/>
            <a:ext cx="2571073" cy="2624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9123643" y="5212066"/>
            <a:ext cx="56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295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) “Raw” or “means + SD”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39402" y="3515932"/>
            <a:ext cx="3786390" cy="73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9049" y="1883628"/>
            <a:ext cx="30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“raw”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390" y="5838391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Palmyra example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768" y="3032345"/>
            <a:ext cx="5940713" cy="12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9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) “Raw” or “means + SD”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39402" y="3515932"/>
            <a:ext cx="3786390" cy="73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64" y="2599789"/>
            <a:ext cx="5723064" cy="2564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29049" y="1883628"/>
            <a:ext cx="30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“means + SD” (+ n)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0390" y="5838391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Wolves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547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) “Raw” or “means + SD”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4262" cy="36845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39402" y="3515932"/>
            <a:ext cx="3786390" cy="7340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29049" y="1883628"/>
            <a:ext cx="3052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“means + SD” (+ n)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0390" y="5838391"/>
            <a:ext cx="500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See Wolves example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64" y="3110941"/>
            <a:ext cx="5732173" cy="8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93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MCMC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19" t="6035" r="1394" b="62572"/>
          <a:stretch/>
        </p:blipFill>
        <p:spPr>
          <a:xfrm>
            <a:off x="838200" y="1689625"/>
            <a:ext cx="5771200" cy="231166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96749" y="2092861"/>
            <a:ext cx="1671717" cy="1786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1" y="4310811"/>
            <a:ext cx="11071410" cy="20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54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09" y="1588311"/>
            <a:ext cx="4220581" cy="5005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81104" y="1893194"/>
            <a:ext cx="1493950" cy="6181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1282" y="1487841"/>
            <a:ext cx="253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MixSIR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8311282" y="2221937"/>
            <a:ext cx="253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SIAR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7133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10) error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62" y="2554405"/>
            <a:ext cx="5661338" cy="932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3495"/>
            <a:ext cx="5704268" cy="691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2505"/>
            <a:ext cx="5704268" cy="830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462" y="5071076"/>
            <a:ext cx="5661338" cy="115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299189"/>
            <a:ext cx="33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Moore and </a:t>
            </a:r>
            <a:r>
              <a:rPr lang="en-US" dirty="0" err="1" smtClean="0"/>
              <a:t>Semmens</a:t>
            </a:r>
            <a:r>
              <a:rPr lang="en-US" dirty="0" smtClean="0"/>
              <a:t> (2008)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6569" y="3503173"/>
            <a:ext cx="32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Jackson et al. (2009)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719106"/>
            <a:ext cx="33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Semmens</a:t>
            </a:r>
            <a:r>
              <a:rPr lang="en-US" dirty="0" smtClean="0"/>
              <a:t> et al. (2009)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6569" y="6232989"/>
            <a:ext cx="32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Parnell et al. (2010)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2682373"/>
            <a:ext cx="253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MixSIR</a:t>
            </a:r>
            <a:endParaRPr 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8816662" y="3888895"/>
            <a:ext cx="253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/>
              <a:t>SIAR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39955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94700" y="2501722"/>
            <a:ext cx="8719264" cy="2214443"/>
            <a:chOff x="2305050" y="3429001"/>
            <a:chExt cx="8719264" cy="221444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05050" y="5229225"/>
              <a:ext cx="7181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809875" y="4876800"/>
              <a:ext cx="266700" cy="24765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877300" y="4876800"/>
              <a:ext cx="266700" cy="2476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54942" y="4873886"/>
              <a:ext cx="247650" cy="24765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171825" y="4981576"/>
              <a:ext cx="2459212" cy="322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261498" y="5000625"/>
              <a:ext cx="2511030" cy="132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74144" y="5271790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72526" y="5274112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3335" y="5271790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8736" y="4314825"/>
              <a:ext cx="1207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Consumer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431482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22481" y="4314825"/>
              <a:ext cx="1176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Source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04012" y="4541391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47309" y="4534076"/>
              <a:ext cx="85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46741" y="3429001"/>
              <a:ext cx="2877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(p</a:t>
              </a:r>
              <a:r>
                <a:rPr lang="en-US" sz="2800" baseline="-25000" dirty="0"/>
                <a:t>1 </a:t>
              </a:r>
              <a:r>
                <a:rPr lang="en-US" sz="2800" dirty="0"/>
                <a:t>+ p</a:t>
              </a:r>
              <a:r>
                <a:rPr lang="en-US" sz="2800" baseline="-25000" dirty="0"/>
                <a:t>2 </a:t>
              </a:r>
              <a:r>
                <a:rPr lang="en-US" sz="2800" dirty="0"/>
                <a:t>= 1)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27258" y="4593049"/>
            <a:ext cx="70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9525" y="2510125"/>
            <a:ext cx="540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Consumer </a:t>
            </a:r>
            <a:r>
              <a:rPr lang="en-US" sz="3200" dirty="0"/>
              <a:t>= p</a:t>
            </a:r>
            <a:r>
              <a:rPr lang="en-US" sz="3200" baseline="-25000" dirty="0"/>
              <a:t>1</a:t>
            </a:r>
            <a:r>
              <a:rPr lang="en-US" sz="3200" dirty="0"/>
              <a:t>*s</a:t>
            </a:r>
            <a:r>
              <a:rPr lang="en-US" sz="3200" baseline="-25000" dirty="0"/>
              <a:t>1</a:t>
            </a:r>
            <a:r>
              <a:rPr lang="en-US" sz="3200" dirty="0"/>
              <a:t> + p</a:t>
            </a:r>
            <a:r>
              <a:rPr lang="en-US" sz="3200" baseline="-25000" dirty="0"/>
              <a:t>2</a:t>
            </a:r>
            <a:r>
              <a:rPr lang="en-US" sz="3200" dirty="0"/>
              <a:t>*s</a:t>
            </a:r>
            <a:r>
              <a:rPr lang="en-U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7035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Oval 29"/>
          <p:cNvSpPr/>
          <p:nvPr/>
        </p:nvSpPr>
        <p:spPr>
          <a:xfrm>
            <a:off x="5082974" y="4804283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3708" y="4724812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37824" y="4850625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1014" y="4846819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23544" y="48255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7666" y="48571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3050" y="4866928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data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Random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Fixed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Continuous effect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Individuals as 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Hierarchy / </a:t>
            </a:r>
            <a:r>
              <a:rPr lang="en-US" sz="3200" dirty="0" smtClean="0"/>
              <a:t>nested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08" y="1690688"/>
            <a:ext cx="39338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7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Oval 29"/>
          <p:cNvSpPr/>
          <p:nvPr/>
        </p:nvSpPr>
        <p:spPr>
          <a:xfrm>
            <a:off x="5082974" y="4804283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3708" y="4724812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37824" y="4850625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1014" y="4846819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23544" y="48255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7666" y="48571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3050" y="4866928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 smtClean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248" b="220"/>
          <a:stretch/>
        </p:blipFill>
        <p:spPr>
          <a:xfrm>
            <a:off x="2878250" y="1606866"/>
            <a:ext cx="5196804" cy="112345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2964507" y="1959158"/>
            <a:ext cx="472858" cy="4627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764981" y="4664550"/>
            <a:ext cx="1219919" cy="4627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Oval 29"/>
          <p:cNvSpPr/>
          <p:nvPr/>
        </p:nvSpPr>
        <p:spPr>
          <a:xfrm>
            <a:off x="5082974" y="4804283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3708" y="4724812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37824" y="4850625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1014" y="4846819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23544" y="48255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7666" y="48571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3050" y="4866928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 smtClean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248" b="220"/>
          <a:stretch/>
        </p:blipFill>
        <p:spPr>
          <a:xfrm>
            <a:off x="2878250" y="1606866"/>
            <a:ext cx="5196804" cy="112345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3930423" y="1787918"/>
            <a:ext cx="1955322" cy="7894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8" idx="2"/>
            <a:endCxn id="36" idx="4"/>
          </p:cNvCxnSpPr>
          <p:nvPr/>
        </p:nvCxnSpPr>
        <p:spPr>
          <a:xfrm flipH="1">
            <a:off x="5258417" y="3756878"/>
            <a:ext cx="23649" cy="126899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7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Oval 29"/>
          <p:cNvSpPr/>
          <p:nvPr/>
        </p:nvSpPr>
        <p:spPr>
          <a:xfrm>
            <a:off x="5082974" y="4804283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3708" y="4724812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37824" y="4850625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1014" y="4846819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23544" y="48255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7666" y="48571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3050" y="4866928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 smtClean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248" b="220"/>
          <a:stretch/>
        </p:blipFill>
        <p:spPr>
          <a:xfrm>
            <a:off x="2878250" y="1606866"/>
            <a:ext cx="5196804" cy="1123455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960551" y="1708244"/>
            <a:ext cx="2088746" cy="8882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031750" y="4373268"/>
            <a:ext cx="47680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5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30" name="Oval 29"/>
          <p:cNvSpPr/>
          <p:nvPr/>
        </p:nvSpPr>
        <p:spPr>
          <a:xfrm>
            <a:off x="5082974" y="4804283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3708" y="4724812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37824" y="4850625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61014" y="4846819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23544" y="48255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7666" y="4857151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73050" y="4866928"/>
            <a:ext cx="170734" cy="158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 smtClean="0"/>
              <a:t>	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89052" y="1778072"/>
            <a:ext cx="312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Medium variance</a:t>
            </a:r>
            <a:endParaRPr lang="en-US" sz="2800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5031750" y="4373268"/>
            <a:ext cx="47680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4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 smtClean="0"/>
              <a:t>	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272835" y="4758748"/>
            <a:ext cx="2175113" cy="258809"/>
            <a:chOff x="4388746" y="4758748"/>
            <a:chExt cx="2175113" cy="258809"/>
          </a:xfrm>
        </p:grpSpPr>
        <p:sp>
          <p:nvSpPr>
            <p:cNvPr id="51" name="Oval 50"/>
            <p:cNvSpPr/>
            <p:nvPr/>
          </p:nvSpPr>
          <p:spPr>
            <a:xfrm>
              <a:off x="5337824" y="4850625"/>
              <a:ext cx="170734" cy="15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88746" y="4758748"/>
              <a:ext cx="2175113" cy="258809"/>
              <a:chOff x="4388746" y="4758748"/>
              <a:chExt cx="2175113" cy="25880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388746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857" y="475874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142965" y="4808389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383555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41793" y="4837253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19496" y="481670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26110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409736" y="4760796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077720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4789052" y="1778072"/>
            <a:ext cx="312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High 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308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272835" y="4758748"/>
            <a:ext cx="2175113" cy="258809"/>
            <a:chOff x="4388746" y="4758748"/>
            <a:chExt cx="2175113" cy="258809"/>
          </a:xfrm>
        </p:grpSpPr>
        <p:sp>
          <p:nvSpPr>
            <p:cNvPr id="51" name="Oval 50"/>
            <p:cNvSpPr/>
            <p:nvPr/>
          </p:nvSpPr>
          <p:spPr>
            <a:xfrm>
              <a:off x="5337824" y="4850625"/>
              <a:ext cx="170734" cy="15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88746" y="4758748"/>
              <a:ext cx="2175113" cy="258809"/>
              <a:chOff x="4388746" y="4758748"/>
              <a:chExt cx="2175113" cy="25880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388746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857" y="475874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142965" y="4808389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383555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41793" y="4837253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19496" y="481670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26110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409736" y="4760796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077720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reeform 61"/>
          <p:cNvSpPr/>
          <p:nvPr/>
        </p:nvSpPr>
        <p:spPr>
          <a:xfrm>
            <a:off x="3604860" y="3761210"/>
            <a:ext cx="3354409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SIAR		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 </a:t>
            </a:r>
            <a:r>
              <a:rPr lang="en-US" dirty="0"/>
              <a:t>+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resid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9052" y="1778072"/>
            <a:ext cx="312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High 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639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272835" y="4758748"/>
            <a:ext cx="2175113" cy="258809"/>
            <a:chOff x="4388746" y="4758748"/>
            <a:chExt cx="2175113" cy="258809"/>
          </a:xfrm>
        </p:grpSpPr>
        <p:sp>
          <p:nvSpPr>
            <p:cNvPr id="51" name="Oval 50"/>
            <p:cNvSpPr/>
            <p:nvPr/>
          </p:nvSpPr>
          <p:spPr>
            <a:xfrm>
              <a:off x="5337824" y="4850625"/>
              <a:ext cx="170734" cy="15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88746" y="4758748"/>
              <a:ext cx="2175113" cy="258809"/>
              <a:chOff x="4388746" y="4758748"/>
              <a:chExt cx="2175113" cy="25880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388746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857" y="475874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142965" y="4808389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383555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741793" y="4837253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19496" y="481670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526110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409736" y="4760796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077720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reeform 61"/>
          <p:cNvSpPr/>
          <p:nvPr/>
        </p:nvSpPr>
        <p:spPr>
          <a:xfrm>
            <a:off x="3604860" y="3761210"/>
            <a:ext cx="3354409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SIAR		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 </a:t>
            </a:r>
            <a:r>
              <a:rPr lang="en-US" dirty="0"/>
              <a:t>+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resid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9052" y="1778072"/>
            <a:ext cx="312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High variance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0" y="1606866"/>
            <a:ext cx="6060300" cy="112593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7996540" y="1722195"/>
            <a:ext cx="722457" cy="8882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SIAR		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 </a:t>
            </a:r>
            <a:r>
              <a:rPr lang="en-US" dirty="0"/>
              <a:t>+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resid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5100716" y="4781651"/>
            <a:ext cx="336940" cy="242063"/>
            <a:chOff x="5254369" y="4141967"/>
            <a:chExt cx="336940" cy="242063"/>
          </a:xfrm>
        </p:grpSpPr>
        <p:sp>
          <p:nvSpPr>
            <p:cNvPr id="64" name="Oval 63"/>
            <p:cNvSpPr/>
            <p:nvPr/>
          </p:nvSpPr>
          <p:spPr>
            <a:xfrm>
              <a:off x="5327062" y="4150282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72248" y="4159880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54369" y="4154383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1005" y="4141967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70531" y="4203726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89052" y="1778072"/>
            <a:ext cx="312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Low 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4272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100716" y="4781651"/>
            <a:ext cx="336940" cy="242063"/>
            <a:chOff x="5254369" y="4141967"/>
            <a:chExt cx="336940" cy="242063"/>
          </a:xfrm>
        </p:grpSpPr>
        <p:sp>
          <p:nvSpPr>
            <p:cNvPr id="64" name="Oval 63"/>
            <p:cNvSpPr/>
            <p:nvPr/>
          </p:nvSpPr>
          <p:spPr>
            <a:xfrm>
              <a:off x="5327062" y="4150282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72248" y="4159880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54369" y="4154383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1005" y="4141967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70531" y="4203726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789052" y="1778072"/>
            <a:ext cx="3126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Low variance</a:t>
            </a:r>
          </a:p>
          <a:p>
            <a:pPr algn="r"/>
            <a:r>
              <a:rPr lang="el-GR" sz="2800" i="1" dirty="0" smtClean="0"/>
              <a:t>ε</a:t>
            </a:r>
            <a:r>
              <a:rPr lang="en-US" sz="2800" i="1" dirty="0" smtClean="0"/>
              <a:t> </a:t>
            </a:r>
            <a:r>
              <a:rPr lang="en-US" sz="2800" dirty="0" smtClean="0"/>
              <a:t>&lt; 1</a:t>
            </a:r>
            <a:endParaRPr lang="en-US" sz="2800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MixSIAR</a:t>
            </a:r>
            <a:r>
              <a:rPr lang="en-US" dirty="0" smtClean="0"/>
              <a:t>	</a:t>
            </a:r>
            <a:r>
              <a:rPr lang="el-GR" dirty="0" smtClean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process</a:t>
            </a:r>
            <a:r>
              <a:rPr lang="en-US" dirty="0" smtClean="0"/>
              <a:t> * </a:t>
            </a:r>
            <a:r>
              <a:rPr lang="el-GR" i="1" dirty="0" smtClean="0"/>
              <a:t>ε</a:t>
            </a:r>
            <a:endParaRPr lang="en-US" i="1" dirty="0"/>
          </a:p>
        </p:txBody>
      </p:sp>
      <p:sp>
        <p:nvSpPr>
          <p:cNvPr id="51" name="Freeform 50"/>
          <p:cNvSpPr/>
          <p:nvPr/>
        </p:nvSpPr>
        <p:spPr>
          <a:xfrm>
            <a:off x="4990671" y="3755069"/>
            <a:ext cx="557030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1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050" y="33875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2131" y="3387546"/>
            <a:ext cx="11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39055" y="3756878"/>
            <a:ext cx="8450684" cy="1914227"/>
            <a:chOff x="1251934" y="3140487"/>
            <a:chExt cx="8450684" cy="1914227"/>
          </a:xfrm>
        </p:grpSpPr>
        <p:cxnSp>
          <p:nvCxnSpPr>
            <p:cNvPr id="5" name="Straight Connector 4"/>
            <p:cNvCxnSpPr>
              <a:stCxn id="23" idx="0"/>
            </p:cNvCxnSpPr>
            <p:nvPr/>
          </p:nvCxnSpPr>
          <p:spPr>
            <a:xfrm>
              <a:off x="1251934" y="4309899"/>
              <a:ext cx="8450684" cy="20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27258" y="4593049"/>
              <a:ext cx="70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/>
                <a:t>δ</a:t>
              </a:r>
              <a:r>
                <a:rPr lang="en-US" sz="2400" baseline="30000" dirty="0"/>
                <a:t>13</a:t>
              </a:r>
              <a:r>
                <a:rPr lang="en-US" sz="2400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63794" y="4344511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62176" y="4346833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2984" y="4347008"/>
              <a:ext cx="538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251934" y="3140487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319359" y="3148634"/>
              <a:ext cx="1961881" cy="1190729"/>
            </a:xfrm>
            <a:custGeom>
              <a:avLst/>
              <a:gdLst>
                <a:gd name="connsiteX0" fmla="*/ 0 w 1396060"/>
                <a:gd name="connsiteY0" fmla="*/ 317970 h 385703"/>
                <a:gd name="connsiteX1" fmla="*/ 282222 w 1396060"/>
                <a:gd name="connsiteY1" fmla="*/ 317970 h 385703"/>
                <a:gd name="connsiteX2" fmla="*/ 756356 w 1396060"/>
                <a:gd name="connsiteY2" fmla="*/ 1881 h 385703"/>
                <a:gd name="connsiteX3" fmla="*/ 1207911 w 1396060"/>
                <a:gd name="connsiteY3" fmla="*/ 329259 h 385703"/>
                <a:gd name="connsiteX4" fmla="*/ 1365956 w 1396060"/>
                <a:gd name="connsiteY4" fmla="*/ 340548 h 385703"/>
                <a:gd name="connsiteX5" fmla="*/ 1388534 w 1396060"/>
                <a:gd name="connsiteY5" fmla="*/ 317970 h 385703"/>
                <a:gd name="connsiteX0" fmla="*/ 0 w 1373482"/>
                <a:gd name="connsiteY0" fmla="*/ 326437 h 385703"/>
                <a:gd name="connsiteX1" fmla="*/ 259644 w 1373482"/>
                <a:gd name="connsiteY1" fmla="*/ 317970 h 385703"/>
                <a:gd name="connsiteX2" fmla="*/ 733778 w 1373482"/>
                <a:gd name="connsiteY2" fmla="*/ 1881 h 385703"/>
                <a:gd name="connsiteX3" fmla="*/ 1185333 w 1373482"/>
                <a:gd name="connsiteY3" fmla="*/ 329259 h 385703"/>
                <a:gd name="connsiteX4" fmla="*/ 1343378 w 1373482"/>
                <a:gd name="connsiteY4" fmla="*/ 340548 h 385703"/>
                <a:gd name="connsiteX5" fmla="*/ 1365956 w 1373482"/>
                <a:gd name="connsiteY5" fmla="*/ 317970 h 385703"/>
                <a:gd name="connsiteX0" fmla="*/ 0 w 1602082"/>
                <a:gd name="connsiteY0" fmla="*/ 326437 h 385703"/>
                <a:gd name="connsiteX1" fmla="*/ 488244 w 1602082"/>
                <a:gd name="connsiteY1" fmla="*/ 317970 h 385703"/>
                <a:gd name="connsiteX2" fmla="*/ 962378 w 1602082"/>
                <a:gd name="connsiteY2" fmla="*/ 1881 h 385703"/>
                <a:gd name="connsiteX3" fmla="*/ 1413933 w 1602082"/>
                <a:gd name="connsiteY3" fmla="*/ 329259 h 385703"/>
                <a:gd name="connsiteX4" fmla="*/ 1571978 w 1602082"/>
                <a:gd name="connsiteY4" fmla="*/ 340548 h 385703"/>
                <a:gd name="connsiteX5" fmla="*/ 1594556 w 1602082"/>
                <a:gd name="connsiteY5" fmla="*/ 317970 h 385703"/>
                <a:gd name="connsiteX0" fmla="*/ 0 w 1752600"/>
                <a:gd name="connsiteY0" fmla="*/ 326437 h 402637"/>
                <a:gd name="connsiteX1" fmla="*/ 488244 w 1752600"/>
                <a:gd name="connsiteY1" fmla="*/ 317970 h 402637"/>
                <a:gd name="connsiteX2" fmla="*/ 962378 w 1752600"/>
                <a:gd name="connsiteY2" fmla="*/ 1881 h 402637"/>
                <a:gd name="connsiteX3" fmla="*/ 1413933 w 1752600"/>
                <a:gd name="connsiteY3" fmla="*/ 329259 h 402637"/>
                <a:gd name="connsiteX4" fmla="*/ 1571978 w 1752600"/>
                <a:gd name="connsiteY4" fmla="*/ 340548 h 402637"/>
                <a:gd name="connsiteX5" fmla="*/ 1752600 w 1752600"/>
                <a:gd name="connsiteY5" fmla="*/ 402637 h 402637"/>
                <a:gd name="connsiteX0" fmla="*/ 0 w 1752600"/>
                <a:gd name="connsiteY0" fmla="*/ 326437 h 385703"/>
                <a:gd name="connsiteX1" fmla="*/ 488244 w 1752600"/>
                <a:gd name="connsiteY1" fmla="*/ 317970 h 385703"/>
                <a:gd name="connsiteX2" fmla="*/ 962378 w 1752600"/>
                <a:gd name="connsiteY2" fmla="*/ 1881 h 385703"/>
                <a:gd name="connsiteX3" fmla="*/ 1413933 w 1752600"/>
                <a:gd name="connsiteY3" fmla="*/ 329259 h 385703"/>
                <a:gd name="connsiteX4" fmla="*/ 1571978 w 1752600"/>
                <a:gd name="connsiteY4" fmla="*/ 340548 h 385703"/>
                <a:gd name="connsiteX5" fmla="*/ 1752600 w 1752600"/>
                <a:gd name="connsiteY5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42463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5703"/>
                <a:gd name="connsiteX1" fmla="*/ 81374 w 1833974"/>
                <a:gd name="connsiteY1" fmla="*/ 358029 h 385703"/>
                <a:gd name="connsiteX2" fmla="*/ 569618 w 1833974"/>
                <a:gd name="connsiteY2" fmla="*/ 317970 h 385703"/>
                <a:gd name="connsiteX3" fmla="*/ 1043752 w 1833974"/>
                <a:gd name="connsiteY3" fmla="*/ 1881 h 385703"/>
                <a:gd name="connsiteX4" fmla="*/ 1495307 w 1833974"/>
                <a:gd name="connsiteY4" fmla="*/ 329259 h 385703"/>
                <a:gd name="connsiteX5" fmla="*/ 1653352 w 1833974"/>
                <a:gd name="connsiteY5" fmla="*/ 340548 h 385703"/>
                <a:gd name="connsiteX6" fmla="*/ 1833974 w 1833974"/>
                <a:gd name="connsiteY6" fmla="*/ 326437 h 385703"/>
                <a:gd name="connsiteX0" fmla="*/ 81374 w 1833974"/>
                <a:gd name="connsiteY0" fmla="*/ 326437 h 388617"/>
                <a:gd name="connsiteX1" fmla="*/ 81374 w 1833974"/>
                <a:gd name="connsiteY1" fmla="*/ 358029 h 388617"/>
                <a:gd name="connsiteX2" fmla="*/ 569618 w 1833974"/>
                <a:gd name="connsiteY2" fmla="*/ 317970 h 388617"/>
                <a:gd name="connsiteX3" fmla="*/ 1043752 w 1833974"/>
                <a:gd name="connsiteY3" fmla="*/ 1881 h 388617"/>
                <a:gd name="connsiteX4" fmla="*/ 1495307 w 1833974"/>
                <a:gd name="connsiteY4" fmla="*/ 329259 h 388617"/>
                <a:gd name="connsiteX5" fmla="*/ 1655743 w 1833974"/>
                <a:gd name="connsiteY5" fmla="*/ 358029 h 388617"/>
                <a:gd name="connsiteX6" fmla="*/ 1833974 w 1833974"/>
                <a:gd name="connsiteY6" fmla="*/ 326437 h 388617"/>
                <a:gd name="connsiteX0" fmla="*/ 81374 w 1863679"/>
                <a:gd name="connsiteY0" fmla="*/ 326437 h 388617"/>
                <a:gd name="connsiteX1" fmla="*/ 81374 w 1863679"/>
                <a:gd name="connsiteY1" fmla="*/ 358029 h 388617"/>
                <a:gd name="connsiteX2" fmla="*/ 569618 w 1863679"/>
                <a:gd name="connsiteY2" fmla="*/ 317970 h 388617"/>
                <a:gd name="connsiteX3" fmla="*/ 1043752 w 1863679"/>
                <a:gd name="connsiteY3" fmla="*/ 1881 h 388617"/>
                <a:gd name="connsiteX4" fmla="*/ 1495307 w 1863679"/>
                <a:gd name="connsiteY4" fmla="*/ 329259 h 388617"/>
                <a:gd name="connsiteX5" fmla="*/ 1655743 w 1863679"/>
                <a:gd name="connsiteY5" fmla="*/ 358029 h 388617"/>
                <a:gd name="connsiteX6" fmla="*/ 1863679 w 1863679"/>
                <a:gd name="connsiteY6" fmla="*/ 358029 h 388617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58029 h 391211"/>
                <a:gd name="connsiteX0" fmla="*/ 81374 w 1863679"/>
                <a:gd name="connsiteY0" fmla="*/ 326437 h 391211"/>
                <a:gd name="connsiteX1" fmla="*/ 81374 w 1863679"/>
                <a:gd name="connsiteY1" fmla="*/ 358029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81374 w 1863679"/>
                <a:gd name="connsiteY0" fmla="*/ 326437 h 391211"/>
                <a:gd name="connsiteX1" fmla="*/ 81374 w 1863679"/>
                <a:gd name="connsiteY1" fmla="*/ 373596 h 391211"/>
                <a:gd name="connsiteX2" fmla="*/ 569618 w 1863679"/>
                <a:gd name="connsiteY2" fmla="*/ 317970 h 391211"/>
                <a:gd name="connsiteX3" fmla="*/ 1043752 w 1863679"/>
                <a:gd name="connsiteY3" fmla="*/ 1881 h 391211"/>
                <a:gd name="connsiteX4" fmla="*/ 1495307 w 1863679"/>
                <a:gd name="connsiteY4" fmla="*/ 329259 h 391211"/>
                <a:gd name="connsiteX5" fmla="*/ 1655743 w 1863679"/>
                <a:gd name="connsiteY5" fmla="*/ 373596 h 391211"/>
                <a:gd name="connsiteX6" fmla="*/ 1863679 w 1863679"/>
                <a:gd name="connsiteY6" fmla="*/ 373596 h 391211"/>
                <a:gd name="connsiteX0" fmla="*/ 0 w 1782305"/>
                <a:gd name="connsiteY0" fmla="*/ 373596 h 391211"/>
                <a:gd name="connsiteX1" fmla="*/ 488244 w 1782305"/>
                <a:gd name="connsiteY1" fmla="*/ 317970 h 391211"/>
                <a:gd name="connsiteX2" fmla="*/ 962378 w 1782305"/>
                <a:gd name="connsiteY2" fmla="*/ 1881 h 391211"/>
                <a:gd name="connsiteX3" fmla="*/ 1413933 w 1782305"/>
                <a:gd name="connsiteY3" fmla="*/ 329259 h 391211"/>
                <a:gd name="connsiteX4" fmla="*/ 1574369 w 1782305"/>
                <a:gd name="connsiteY4" fmla="*/ 373596 h 391211"/>
                <a:gd name="connsiteX5" fmla="*/ 1782305 w 1782305"/>
                <a:gd name="connsiteY5" fmla="*/ 373596 h 391211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7436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57255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514959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663485 w 1782305"/>
                <a:gd name="connsiteY4" fmla="*/ 372822 h 379148"/>
                <a:gd name="connsiteX5" fmla="*/ 1782305 w 1782305"/>
                <a:gd name="connsiteY5" fmla="*/ 372822 h 379148"/>
                <a:gd name="connsiteX0" fmla="*/ 0 w 1782305"/>
                <a:gd name="connsiteY0" fmla="*/ 372822 h 379148"/>
                <a:gd name="connsiteX1" fmla="*/ 488244 w 1782305"/>
                <a:gd name="connsiteY1" fmla="*/ 317196 h 379148"/>
                <a:gd name="connsiteX2" fmla="*/ 962378 w 1782305"/>
                <a:gd name="connsiteY2" fmla="*/ 1107 h 379148"/>
                <a:gd name="connsiteX3" fmla="*/ 1396139 w 1782305"/>
                <a:gd name="connsiteY3" fmla="*/ 310556 h 379148"/>
                <a:gd name="connsiteX4" fmla="*/ 1782305 w 1782305"/>
                <a:gd name="connsiteY4" fmla="*/ 372822 h 379148"/>
                <a:gd name="connsiteX0" fmla="*/ 0 w 1631262"/>
                <a:gd name="connsiteY0" fmla="*/ 372271 h 379057"/>
                <a:gd name="connsiteX1" fmla="*/ 337201 w 1631262"/>
                <a:gd name="connsiteY1" fmla="*/ 317196 h 379057"/>
                <a:gd name="connsiteX2" fmla="*/ 811335 w 1631262"/>
                <a:gd name="connsiteY2" fmla="*/ 1107 h 379057"/>
                <a:gd name="connsiteX3" fmla="*/ 1245096 w 1631262"/>
                <a:gd name="connsiteY3" fmla="*/ 310556 h 379057"/>
                <a:gd name="connsiteX4" fmla="*/ 1631262 w 1631262"/>
                <a:gd name="connsiteY4" fmla="*/ 372822 h 3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262" h="379057">
                  <a:moveTo>
                    <a:pt x="0" y="372271"/>
                  </a:moveTo>
                  <a:cubicBezTo>
                    <a:pt x="81374" y="370860"/>
                    <a:pt x="201979" y="379057"/>
                    <a:pt x="337201" y="317196"/>
                  </a:cubicBezTo>
                  <a:cubicBezTo>
                    <a:pt x="472423" y="255335"/>
                    <a:pt x="660019" y="2214"/>
                    <a:pt x="811335" y="1107"/>
                  </a:cubicBezTo>
                  <a:cubicBezTo>
                    <a:pt x="962651" y="0"/>
                    <a:pt x="1108441" y="248603"/>
                    <a:pt x="1245096" y="310556"/>
                  </a:cubicBezTo>
                  <a:cubicBezTo>
                    <a:pt x="1381751" y="372509"/>
                    <a:pt x="1550811" y="359850"/>
                    <a:pt x="1631262" y="372822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78386" y="3387546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25" name="Oval 24"/>
          <p:cNvSpPr/>
          <p:nvPr/>
        </p:nvSpPr>
        <p:spPr>
          <a:xfrm>
            <a:off x="1433087" y="4795313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6024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0046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03182" y="4819831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4915" y="4780647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38690" y="4819690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45123" y="4767348"/>
            <a:ext cx="170734" cy="158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45778" y="4825006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293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42737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15873" y="4849524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817606" y="4810340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251381" y="4849383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57814" y="4797041"/>
            <a:ext cx="170734" cy="15894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644829" y="3777904"/>
            <a:ext cx="1248716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89052" y="1778072"/>
            <a:ext cx="3126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High variance</a:t>
            </a:r>
          </a:p>
          <a:p>
            <a:pPr algn="r"/>
            <a:r>
              <a:rPr lang="el-GR" sz="2800" i="1" dirty="0"/>
              <a:t>ε</a:t>
            </a:r>
            <a:r>
              <a:rPr lang="en-US" sz="2800" i="1" dirty="0"/>
              <a:t> </a:t>
            </a:r>
            <a:r>
              <a:rPr lang="en-US" sz="2800" dirty="0"/>
              <a:t>&gt; 1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MixSIAR</a:t>
            </a:r>
            <a:r>
              <a:rPr lang="en-US" dirty="0" smtClean="0"/>
              <a:t>	</a:t>
            </a:r>
            <a:r>
              <a:rPr lang="el-GR" dirty="0" smtClean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process</a:t>
            </a:r>
            <a:r>
              <a:rPr lang="en-US" dirty="0" smtClean="0"/>
              <a:t> * </a:t>
            </a:r>
            <a:r>
              <a:rPr lang="el-GR" i="1" dirty="0" smtClean="0"/>
              <a:t>ε</a:t>
            </a:r>
            <a:endParaRPr lang="en-US" i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4272835" y="4758748"/>
            <a:ext cx="2175113" cy="258809"/>
            <a:chOff x="4388746" y="4758748"/>
            <a:chExt cx="2175113" cy="258809"/>
          </a:xfrm>
        </p:grpSpPr>
        <p:sp>
          <p:nvSpPr>
            <p:cNvPr id="53" name="Oval 52"/>
            <p:cNvSpPr/>
            <p:nvPr/>
          </p:nvSpPr>
          <p:spPr>
            <a:xfrm>
              <a:off x="5337824" y="4850625"/>
              <a:ext cx="170734" cy="158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388746" y="4758748"/>
              <a:ext cx="2175113" cy="258809"/>
              <a:chOff x="4388746" y="4758748"/>
              <a:chExt cx="2175113" cy="25880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388746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016857" y="475874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142965" y="4808389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83555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41793" y="4837253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819496" y="4816708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526110" y="4804642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409736" y="4760796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077720" y="4816704"/>
                <a:ext cx="180304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Freeform 69"/>
          <p:cNvSpPr/>
          <p:nvPr/>
        </p:nvSpPr>
        <p:spPr>
          <a:xfrm>
            <a:off x="3604860" y="3761210"/>
            <a:ext cx="3354409" cy="1190729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random and 2)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Previously (w/o random or fixed effects):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Assumes that all consumers have the </a:t>
            </a:r>
            <a:r>
              <a:rPr lang="en-US" sz="4000" i="1" dirty="0" smtClean="0"/>
              <a:t>same diet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2044" y="2288016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prstClr val="white"/>
                </a:solidFill>
                <a:latin typeface="Calibri"/>
              </a:rPr>
              <a:t>p</a:t>
            </a:r>
            <a:r>
              <a:rPr lang="en-US" sz="4400" dirty="0" smtClean="0">
                <a:solidFill>
                  <a:prstClr val="white"/>
                </a:solidFill>
                <a:latin typeface="Calibri"/>
              </a:rPr>
              <a:t> = [20%, 50%, 20% 10%]</a:t>
            </a:r>
            <a:endParaRPr lang="en-US" sz="44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051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error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MixSIR</a:t>
            </a:r>
            <a:r>
              <a:rPr lang="en-US" dirty="0"/>
              <a:t>	</a:t>
            </a:r>
            <a:r>
              <a:rPr lang="el-GR" dirty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process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SIAR		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process </a:t>
            </a:r>
            <a:r>
              <a:rPr lang="en-US" dirty="0"/>
              <a:t>+ </a:t>
            </a:r>
            <a:r>
              <a:rPr lang="el-GR" dirty="0"/>
              <a:t>σ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resid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MixSIAR</a:t>
            </a:r>
            <a:r>
              <a:rPr lang="en-US" dirty="0"/>
              <a:t>	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process</a:t>
            </a:r>
            <a:r>
              <a:rPr lang="en-US" dirty="0"/>
              <a:t> * </a:t>
            </a:r>
            <a:r>
              <a:rPr lang="el-GR" i="1" dirty="0"/>
              <a:t>ε</a:t>
            </a:r>
            <a:endParaRPr lang="en-US" i="1" dirty="0"/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8220" y="2820473"/>
            <a:ext cx="209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(not yet)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2580" y="3799268"/>
            <a:ext cx="10006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Default = SIAR (+ residual)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Do not include both SIAR error and “</a:t>
            </a:r>
            <a:r>
              <a:rPr lang="en-US" sz="2800" dirty="0" err="1" smtClean="0"/>
              <a:t>Indiv</a:t>
            </a:r>
            <a:r>
              <a:rPr lang="en-US" sz="2800" dirty="0" smtClean="0"/>
              <a:t> as RE”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NOTE: must include “</a:t>
            </a:r>
            <a:r>
              <a:rPr lang="en-US" sz="2800" i="1" dirty="0" err="1" smtClean="0"/>
              <a:t>Indiv</a:t>
            </a:r>
            <a:r>
              <a:rPr lang="en-US" sz="2800" i="1" dirty="0" smtClean="0"/>
              <a:t> as RE” for continuous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MixSIR</a:t>
            </a:r>
            <a:r>
              <a:rPr lang="en-US" sz="2800" dirty="0" smtClean="0"/>
              <a:t> error may be slightly better than SIAR for small 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657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Happy mixing!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b1stock@ucsd.edu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9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2939156" y="3530988"/>
            <a:ext cx="6319583" cy="2062424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35558" y="3022217"/>
            <a:ext cx="169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N(</a:t>
            </a:r>
            <a:r>
              <a:rPr lang="en-US" sz="2400" i="1" dirty="0" err="1" smtClean="0"/>
              <a:t>m,var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746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random and 2) fixed effects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640037" y="4152761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93755" y="3468969"/>
            <a:ext cx="169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</a:rPr>
              <a:t>N(m</a:t>
            </a:r>
            <a:r>
              <a:rPr lang="en-US" sz="2400" i="1" baseline="-25000" dirty="0" smtClean="0">
                <a:solidFill>
                  <a:schemeClr val="tx2"/>
                </a:solidFill>
              </a:rPr>
              <a:t>3</a:t>
            </a:r>
            <a:r>
              <a:rPr lang="en-US" sz="2400" i="1" dirty="0" smtClean="0">
                <a:solidFill>
                  <a:schemeClr val="tx2"/>
                </a:solidFill>
              </a:rPr>
              <a:t>,var</a:t>
            </a:r>
            <a:r>
              <a:rPr lang="en-US" sz="2400" i="1" baseline="-25000" dirty="0" smtClean="0">
                <a:solidFill>
                  <a:schemeClr val="tx2"/>
                </a:solidFill>
              </a:rPr>
              <a:t>3</a:t>
            </a:r>
            <a:r>
              <a:rPr lang="en-US" sz="2400" i="1" dirty="0" smtClean="0">
                <a:solidFill>
                  <a:schemeClr val="tx2"/>
                </a:solidFill>
              </a:rPr>
              <a:t>)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073182" y="4152760"/>
            <a:ext cx="2617763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35151" y="4152760"/>
            <a:ext cx="3120536" cy="1440655"/>
          </a:xfrm>
          <a:custGeom>
            <a:avLst/>
            <a:gdLst>
              <a:gd name="connsiteX0" fmla="*/ 0 w 1396060"/>
              <a:gd name="connsiteY0" fmla="*/ 317970 h 385703"/>
              <a:gd name="connsiteX1" fmla="*/ 282222 w 1396060"/>
              <a:gd name="connsiteY1" fmla="*/ 317970 h 385703"/>
              <a:gd name="connsiteX2" fmla="*/ 756356 w 1396060"/>
              <a:gd name="connsiteY2" fmla="*/ 1881 h 385703"/>
              <a:gd name="connsiteX3" fmla="*/ 1207911 w 1396060"/>
              <a:gd name="connsiteY3" fmla="*/ 329259 h 385703"/>
              <a:gd name="connsiteX4" fmla="*/ 1365956 w 1396060"/>
              <a:gd name="connsiteY4" fmla="*/ 340548 h 385703"/>
              <a:gd name="connsiteX5" fmla="*/ 1388534 w 1396060"/>
              <a:gd name="connsiteY5" fmla="*/ 317970 h 385703"/>
              <a:gd name="connsiteX0" fmla="*/ 0 w 1373482"/>
              <a:gd name="connsiteY0" fmla="*/ 326437 h 385703"/>
              <a:gd name="connsiteX1" fmla="*/ 259644 w 1373482"/>
              <a:gd name="connsiteY1" fmla="*/ 317970 h 385703"/>
              <a:gd name="connsiteX2" fmla="*/ 733778 w 1373482"/>
              <a:gd name="connsiteY2" fmla="*/ 1881 h 385703"/>
              <a:gd name="connsiteX3" fmla="*/ 1185333 w 1373482"/>
              <a:gd name="connsiteY3" fmla="*/ 329259 h 385703"/>
              <a:gd name="connsiteX4" fmla="*/ 1343378 w 1373482"/>
              <a:gd name="connsiteY4" fmla="*/ 340548 h 385703"/>
              <a:gd name="connsiteX5" fmla="*/ 1365956 w 1373482"/>
              <a:gd name="connsiteY5" fmla="*/ 317970 h 385703"/>
              <a:gd name="connsiteX0" fmla="*/ 0 w 1602082"/>
              <a:gd name="connsiteY0" fmla="*/ 326437 h 385703"/>
              <a:gd name="connsiteX1" fmla="*/ 488244 w 1602082"/>
              <a:gd name="connsiteY1" fmla="*/ 317970 h 385703"/>
              <a:gd name="connsiteX2" fmla="*/ 962378 w 1602082"/>
              <a:gd name="connsiteY2" fmla="*/ 1881 h 385703"/>
              <a:gd name="connsiteX3" fmla="*/ 1413933 w 1602082"/>
              <a:gd name="connsiteY3" fmla="*/ 329259 h 385703"/>
              <a:gd name="connsiteX4" fmla="*/ 1571978 w 1602082"/>
              <a:gd name="connsiteY4" fmla="*/ 340548 h 385703"/>
              <a:gd name="connsiteX5" fmla="*/ 1594556 w 1602082"/>
              <a:gd name="connsiteY5" fmla="*/ 317970 h 385703"/>
              <a:gd name="connsiteX0" fmla="*/ 0 w 1752600"/>
              <a:gd name="connsiteY0" fmla="*/ 326437 h 402637"/>
              <a:gd name="connsiteX1" fmla="*/ 488244 w 1752600"/>
              <a:gd name="connsiteY1" fmla="*/ 317970 h 402637"/>
              <a:gd name="connsiteX2" fmla="*/ 962378 w 1752600"/>
              <a:gd name="connsiteY2" fmla="*/ 1881 h 402637"/>
              <a:gd name="connsiteX3" fmla="*/ 1413933 w 1752600"/>
              <a:gd name="connsiteY3" fmla="*/ 329259 h 402637"/>
              <a:gd name="connsiteX4" fmla="*/ 1571978 w 1752600"/>
              <a:gd name="connsiteY4" fmla="*/ 340548 h 402637"/>
              <a:gd name="connsiteX5" fmla="*/ 1752600 w 1752600"/>
              <a:gd name="connsiteY5" fmla="*/ 402637 h 402637"/>
              <a:gd name="connsiteX0" fmla="*/ 0 w 1752600"/>
              <a:gd name="connsiteY0" fmla="*/ 326437 h 385703"/>
              <a:gd name="connsiteX1" fmla="*/ 488244 w 1752600"/>
              <a:gd name="connsiteY1" fmla="*/ 317970 h 385703"/>
              <a:gd name="connsiteX2" fmla="*/ 962378 w 1752600"/>
              <a:gd name="connsiteY2" fmla="*/ 1881 h 385703"/>
              <a:gd name="connsiteX3" fmla="*/ 1413933 w 1752600"/>
              <a:gd name="connsiteY3" fmla="*/ 329259 h 385703"/>
              <a:gd name="connsiteX4" fmla="*/ 1571978 w 1752600"/>
              <a:gd name="connsiteY4" fmla="*/ 340548 h 385703"/>
              <a:gd name="connsiteX5" fmla="*/ 1752600 w 1752600"/>
              <a:gd name="connsiteY5" fmla="*/ 326437 h 385703"/>
              <a:gd name="connsiteX0" fmla="*/ 81374 w 1833974"/>
              <a:gd name="connsiteY0" fmla="*/ 326437 h 385703"/>
              <a:gd name="connsiteX1" fmla="*/ 81374 w 1833974"/>
              <a:gd name="connsiteY1" fmla="*/ 342463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5703"/>
              <a:gd name="connsiteX1" fmla="*/ 81374 w 1833974"/>
              <a:gd name="connsiteY1" fmla="*/ 358029 h 385703"/>
              <a:gd name="connsiteX2" fmla="*/ 569618 w 1833974"/>
              <a:gd name="connsiteY2" fmla="*/ 317970 h 385703"/>
              <a:gd name="connsiteX3" fmla="*/ 1043752 w 1833974"/>
              <a:gd name="connsiteY3" fmla="*/ 1881 h 385703"/>
              <a:gd name="connsiteX4" fmla="*/ 1495307 w 1833974"/>
              <a:gd name="connsiteY4" fmla="*/ 329259 h 385703"/>
              <a:gd name="connsiteX5" fmla="*/ 1653352 w 1833974"/>
              <a:gd name="connsiteY5" fmla="*/ 340548 h 385703"/>
              <a:gd name="connsiteX6" fmla="*/ 1833974 w 1833974"/>
              <a:gd name="connsiteY6" fmla="*/ 326437 h 385703"/>
              <a:gd name="connsiteX0" fmla="*/ 81374 w 1833974"/>
              <a:gd name="connsiteY0" fmla="*/ 326437 h 388617"/>
              <a:gd name="connsiteX1" fmla="*/ 81374 w 1833974"/>
              <a:gd name="connsiteY1" fmla="*/ 358029 h 388617"/>
              <a:gd name="connsiteX2" fmla="*/ 569618 w 1833974"/>
              <a:gd name="connsiteY2" fmla="*/ 317970 h 388617"/>
              <a:gd name="connsiteX3" fmla="*/ 1043752 w 1833974"/>
              <a:gd name="connsiteY3" fmla="*/ 1881 h 388617"/>
              <a:gd name="connsiteX4" fmla="*/ 1495307 w 1833974"/>
              <a:gd name="connsiteY4" fmla="*/ 329259 h 388617"/>
              <a:gd name="connsiteX5" fmla="*/ 1655743 w 1833974"/>
              <a:gd name="connsiteY5" fmla="*/ 358029 h 388617"/>
              <a:gd name="connsiteX6" fmla="*/ 1833974 w 1833974"/>
              <a:gd name="connsiteY6" fmla="*/ 326437 h 388617"/>
              <a:gd name="connsiteX0" fmla="*/ 81374 w 1863679"/>
              <a:gd name="connsiteY0" fmla="*/ 326437 h 388617"/>
              <a:gd name="connsiteX1" fmla="*/ 81374 w 1863679"/>
              <a:gd name="connsiteY1" fmla="*/ 358029 h 388617"/>
              <a:gd name="connsiteX2" fmla="*/ 569618 w 1863679"/>
              <a:gd name="connsiteY2" fmla="*/ 317970 h 388617"/>
              <a:gd name="connsiteX3" fmla="*/ 1043752 w 1863679"/>
              <a:gd name="connsiteY3" fmla="*/ 1881 h 388617"/>
              <a:gd name="connsiteX4" fmla="*/ 1495307 w 1863679"/>
              <a:gd name="connsiteY4" fmla="*/ 329259 h 388617"/>
              <a:gd name="connsiteX5" fmla="*/ 1655743 w 1863679"/>
              <a:gd name="connsiteY5" fmla="*/ 358029 h 388617"/>
              <a:gd name="connsiteX6" fmla="*/ 1863679 w 1863679"/>
              <a:gd name="connsiteY6" fmla="*/ 358029 h 388617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58029 h 391211"/>
              <a:gd name="connsiteX0" fmla="*/ 81374 w 1863679"/>
              <a:gd name="connsiteY0" fmla="*/ 326437 h 391211"/>
              <a:gd name="connsiteX1" fmla="*/ 81374 w 1863679"/>
              <a:gd name="connsiteY1" fmla="*/ 358029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81374 w 1863679"/>
              <a:gd name="connsiteY0" fmla="*/ 326437 h 391211"/>
              <a:gd name="connsiteX1" fmla="*/ 81374 w 1863679"/>
              <a:gd name="connsiteY1" fmla="*/ 373596 h 391211"/>
              <a:gd name="connsiteX2" fmla="*/ 569618 w 1863679"/>
              <a:gd name="connsiteY2" fmla="*/ 317970 h 391211"/>
              <a:gd name="connsiteX3" fmla="*/ 1043752 w 1863679"/>
              <a:gd name="connsiteY3" fmla="*/ 1881 h 391211"/>
              <a:gd name="connsiteX4" fmla="*/ 1495307 w 1863679"/>
              <a:gd name="connsiteY4" fmla="*/ 329259 h 391211"/>
              <a:gd name="connsiteX5" fmla="*/ 1655743 w 1863679"/>
              <a:gd name="connsiteY5" fmla="*/ 373596 h 391211"/>
              <a:gd name="connsiteX6" fmla="*/ 1863679 w 1863679"/>
              <a:gd name="connsiteY6" fmla="*/ 373596 h 391211"/>
              <a:gd name="connsiteX0" fmla="*/ 0 w 1782305"/>
              <a:gd name="connsiteY0" fmla="*/ 373596 h 391211"/>
              <a:gd name="connsiteX1" fmla="*/ 488244 w 1782305"/>
              <a:gd name="connsiteY1" fmla="*/ 317970 h 391211"/>
              <a:gd name="connsiteX2" fmla="*/ 962378 w 1782305"/>
              <a:gd name="connsiteY2" fmla="*/ 1881 h 391211"/>
              <a:gd name="connsiteX3" fmla="*/ 1413933 w 1782305"/>
              <a:gd name="connsiteY3" fmla="*/ 329259 h 391211"/>
              <a:gd name="connsiteX4" fmla="*/ 1574369 w 1782305"/>
              <a:gd name="connsiteY4" fmla="*/ 373596 h 391211"/>
              <a:gd name="connsiteX5" fmla="*/ 1782305 w 1782305"/>
              <a:gd name="connsiteY5" fmla="*/ 373596 h 391211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7436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57255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514959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663485 w 1782305"/>
              <a:gd name="connsiteY4" fmla="*/ 372822 h 379148"/>
              <a:gd name="connsiteX5" fmla="*/ 1782305 w 1782305"/>
              <a:gd name="connsiteY5" fmla="*/ 372822 h 379148"/>
              <a:gd name="connsiteX0" fmla="*/ 0 w 1782305"/>
              <a:gd name="connsiteY0" fmla="*/ 372822 h 379148"/>
              <a:gd name="connsiteX1" fmla="*/ 488244 w 1782305"/>
              <a:gd name="connsiteY1" fmla="*/ 317196 h 379148"/>
              <a:gd name="connsiteX2" fmla="*/ 962378 w 1782305"/>
              <a:gd name="connsiteY2" fmla="*/ 1107 h 379148"/>
              <a:gd name="connsiteX3" fmla="*/ 1396139 w 1782305"/>
              <a:gd name="connsiteY3" fmla="*/ 310556 h 379148"/>
              <a:gd name="connsiteX4" fmla="*/ 1782305 w 1782305"/>
              <a:gd name="connsiteY4" fmla="*/ 372822 h 379148"/>
              <a:gd name="connsiteX0" fmla="*/ 0 w 1631262"/>
              <a:gd name="connsiteY0" fmla="*/ 372271 h 379057"/>
              <a:gd name="connsiteX1" fmla="*/ 337201 w 1631262"/>
              <a:gd name="connsiteY1" fmla="*/ 317196 h 379057"/>
              <a:gd name="connsiteX2" fmla="*/ 811335 w 1631262"/>
              <a:gd name="connsiteY2" fmla="*/ 1107 h 379057"/>
              <a:gd name="connsiteX3" fmla="*/ 1245096 w 1631262"/>
              <a:gd name="connsiteY3" fmla="*/ 310556 h 379057"/>
              <a:gd name="connsiteX4" fmla="*/ 1631262 w 1631262"/>
              <a:gd name="connsiteY4" fmla="*/ 372822 h 3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262" h="379057">
                <a:moveTo>
                  <a:pt x="0" y="372271"/>
                </a:moveTo>
                <a:cubicBezTo>
                  <a:pt x="81374" y="370860"/>
                  <a:pt x="201979" y="379057"/>
                  <a:pt x="337201" y="317196"/>
                </a:cubicBezTo>
                <a:cubicBezTo>
                  <a:pt x="472423" y="255335"/>
                  <a:pt x="660019" y="2214"/>
                  <a:pt x="811335" y="1107"/>
                </a:cubicBezTo>
                <a:cubicBezTo>
                  <a:pt x="962651" y="0"/>
                  <a:pt x="1108441" y="248603"/>
                  <a:pt x="1245096" y="310556"/>
                </a:cubicBezTo>
                <a:cubicBezTo>
                  <a:pt x="1381751" y="372509"/>
                  <a:pt x="1550811" y="359850"/>
                  <a:pt x="1631262" y="372822"/>
                </a:cubicBezTo>
              </a:path>
            </a:pathLst>
          </a:cu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33312" y="3468969"/>
            <a:ext cx="169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N(m</a:t>
            </a:r>
            <a:r>
              <a:rPr lang="en-US" sz="2400" i="1" baseline="-25000" dirty="0">
                <a:solidFill>
                  <a:srgbClr val="FF0000"/>
                </a:solidFill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</a:rPr>
              <a:t>,var</a:t>
            </a:r>
            <a:r>
              <a:rPr lang="en-US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</a:rPr>
              <a:t>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0167" y="3468968"/>
            <a:ext cx="169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00"/>
                </a:solidFill>
              </a:rPr>
              <a:t>N(m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</a:rPr>
              <a:t>,var</a:t>
            </a:r>
            <a:r>
              <a:rPr lang="en-US" sz="2400" i="1" baseline="-25000" dirty="0">
                <a:solidFill>
                  <a:srgbClr val="FFFF00"/>
                </a:solidFill>
              </a:rPr>
              <a:t>1</a:t>
            </a:r>
            <a:r>
              <a:rPr lang="en-US" sz="2400" i="1" dirty="0" smtClean="0">
                <a:solidFill>
                  <a:srgbClr val="FFFF00"/>
                </a:solidFill>
              </a:rPr>
              <a:t>)</a:t>
            </a:r>
            <a:endParaRPr lang="en-US" sz="2400" i="1" dirty="0">
              <a:solidFill>
                <a:srgbClr val="FFFF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308295" y="5950634"/>
            <a:ext cx="91017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1193" y="6077020"/>
            <a:ext cx="21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Consumer  </a:t>
            </a:r>
            <a:r>
              <a:rPr lang="el-GR" sz="2400" dirty="0" smtClean="0"/>
              <a:t>δ</a:t>
            </a:r>
            <a:r>
              <a:rPr lang="en-US" sz="2400" baseline="30000" dirty="0"/>
              <a:t>13</a:t>
            </a:r>
            <a:r>
              <a:rPr lang="en-US" sz="240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6795281" y="568058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44618" y="568058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45558" y="576775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48610" y="565543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79351" y="5677063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50969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10668" y="5732809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6079" y="5687841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77216" y="5662240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357213" y="5746874"/>
            <a:ext cx="196948" cy="1828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8704" y="567706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48981" y="576423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52033" y="5651913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82774" y="5673542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54392" y="5729288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83338" y="5757314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9502" y="5684320"/>
            <a:ext cx="196948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40682" y="570625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90959" y="5793422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4011" y="5681105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10758" y="5758474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96370" y="5758480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9450" y="5729288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200230" y="5769556"/>
            <a:ext cx="196948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90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905</TotalTime>
  <Words>946</Words>
  <Application>Microsoft Office PowerPoint</Application>
  <PresentationFormat>Widescreen</PresentationFormat>
  <Paragraphs>273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Corbel</vt:lpstr>
      <vt:lpstr>Times New Roman</vt:lpstr>
      <vt:lpstr>Depth</vt:lpstr>
      <vt:lpstr>The guts of MixSIAR</vt:lpstr>
      <vt:lpstr>PowerPoint Presentation</vt:lpstr>
      <vt:lpstr>Inside the black box</vt:lpstr>
      <vt:lpstr>Mix data options</vt:lpstr>
      <vt:lpstr>1) random and 2) fixed effects</vt:lpstr>
      <vt:lpstr>1) random and 2) fixed effects</vt:lpstr>
      <vt:lpstr>1) random and 2) fixed effects</vt:lpstr>
      <vt:lpstr>1) random and 2) fixed effects</vt:lpstr>
      <vt:lpstr>1) random and 2) fixed effects</vt:lpstr>
      <vt:lpstr>1) random and 2) fixed effects</vt:lpstr>
      <vt:lpstr>1) random and 2) fixed effects</vt:lpstr>
      <vt:lpstr>1) random and 2) fixed effects</vt:lpstr>
      <vt:lpstr>1) random and 2) fixed effects</vt:lpstr>
      <vt:lpstr>3) continuous effect</vt:lpstr>
      <vt:lpstr>3) continuous effect</vt:lpstr>
      <vt:lpstr>3) continuous effect</vt:lpstr>
      <vt:lpstr>3) continuous effect</vt:lpstr>
      <vt:lpstr>3) continuous effect</vt:lpstr>
      <vt:lpstr>3) continuous effect</vt:lpstr>
      <vt:lpstr>4) Individuals as random effects</vt:lpstr>
      <vt:lpstr>4) Individuals as random effects</vt:lpstr>
      <vt:lpstr>4) Individuals as random effects</vt:lpstr>
      <vt:lpstr>4) Individuals as random effects</vt:lpstr>
      <vt:lpstr>5) hierarchy / nested</vt:lpstr>
      <vt:lpstr>5) hierarchy / nested</vt:lpstr>
      <vt:lpstr>5) hierarchy / nested</vt:lpstr>
      <vt:lpstr>Source data options</vt:lpstr>
      <vt:lpstr>6) Source by factor</vt:lpstr>
      <vt:lpstr>6) Source by factor</vt:lpstr>
      <vt:lpstr>7) Concentration dependence</vt:lpstr>
      <vt:lpstr>8) “Raw” or “means + SD”</vt:lpstr>
      <vt:lpstr>8) “Raw” or “means + SD”</vt:lpstr>
      <vt:lpstr>8) “Raw” or “means + SD”</vt:lpstr>
      <vt:lpstr>8) “Raw” or “means + SD”</vt:lpstr>
      <vt:lpstr>9) MCMC parameters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10) error structure</vt:lpstr>
      <vt:lpstr>Happy mixing!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the error: Estimating diet with stable isotope mixing models</dc:title>
  <dc:creator>Brian Stock</dc:creator>
  <cp:lastModifiedBy>bstock</cp:lastModifiedBy>
  <cp:revision>110</cp:revision>
  <dcterms:created xsi:type="dcterms:W3CDTF">2014-06-04T00:40:32Z</dcterms:created>
  <dcterms:modified xsi:type="dcterms:W3CDTF">2014-08-29T17:15:33Z</dcterms:modified>
</cp:coreProperties>
</file>