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6" r:id="rId3"/>
    <p:sldId id="293" r:id="rId4"/>
    <p:sldId id="275" r:id="rId5"/>
    <p:sldId id="276" r:id="rId6"/>
    <p:sldId id="280" r:id="rId7"/>
    <p:sldId id="277" r:id="rId8"/>
    <p:sldId id="279" r:id="rId9"/>
    <p:sldId id="291" r:id="rId10"/>
    <p:sldId id="294" r:id="rId11"/>
    <p:sldId id="278" r:id="rId12"/>
    <p:sldId id="285" r:id="rId13"/>
    <p:sldId id="283" r:id="rId14"/>
    <p:sldId id="282" r:id="rId15"/>
    <p:sldId id="281" r:id="rId16"/>
    <p:sldId id="284" r:id="rId17"/>
    <p:sldId id="295" r:id="rId18"/>
    <p:sldId id="271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70" r:id="rId32"/>
    <p:sldId id="269" r:id="rId33"/>
    <p:sldId id="272" r:id="rId34"/>
    <p:sldId id="273" r:id="rId35"/>
    <p:sldId id="274" r:id="rId36"/>
    <p:sldId id="287" r:id="rId37"/>
    <p:sldId id="288" r:id="rId38"/>
    <p:sldId id="289" r:id="rId39"/>
    <p:sldId id="297" r:id="rId40"/>
    <p:sldId id="296" r:id="rId41"/>
    <p:sldId id="290" r:id="rId42"/>
    <p:sldId id="298" r:id="rId43"/>
    <p:sldId id="29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2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BE54-EB18-CA4B-97DD-627E18082922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11A52-E706-684B-892C-C433617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3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c(3,1),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mgp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c(2,1,0))</a:t>
            </a:r>
          </a:p>
          <a:p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rbeta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(10000,1,1),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="Beta (1, 1)",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="")</a:t>
            </a:r>
          </a:p>
          <a:p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rbeta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(10000,1,10),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"Beta (1, 10)",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="")</a:t>
            </a:r>
          </a:p>
          <a:p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rbeta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(10000,10,10),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"Beta (10, 10)", </a:t>
            </a:r>
            <a:r>
              <a:rPr lang="sv-S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1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library(compositions)</a:t>
            </a:r>
          </a:p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c(3,1),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mgp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c(2,1,0))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c(1,1,1)),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(0,1,length.out=40),col="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1",xlab="p1",xlim=c(0,1))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 alpha = c(10,10,10)), breaks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(0,1,length.out=40),col="grey", main = "alpha = 10",xlab="p1",xlim=c(0,1))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 alpha = c(100,100,100)), breaks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(0,1,length.out=40),col="grey", main = "alpha = 100",xlab="p1",xlim=c(0,1))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gplots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library(fields)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(1000000,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c(1,1,1))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hist2d(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[,1],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[,2],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nbins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same.scale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tim.colors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="p1",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="p2",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gplots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library(fields)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(1000000,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c(3,3,3))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hist2d(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[,1],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[,2],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nbins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same.scale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tim.colors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="p1",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="p2",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="3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3",xlim=c(0,1),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ylim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=c(0,1))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mfrow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c(3,1),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mgp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c(2,1,0))</a:t>
            </a:r>
          </a:p>
          <a:p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c(1,1,1)),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(0,1,length.out=40),col="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grey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1",xlab="p1",xlim=c(0,1))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(10000, alpha = c(0.6,0.6,0.6)), breaks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(0,1,length.out=40),col="grey", main = "alpha = 0.6",xlab="p1",xlim=c(0,1))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99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plot(c(0, 0.5, 1),c(0,1,0),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xlim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=c(-0.1,1.1),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cex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=3,lwd=5,ylim=c(-0.1,1.1), 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ylab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="",</a:t>
            </a:r>
            <a:r>
              <a:rPr lang="pl-P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axes</a:t>
            </a:r>
            <a:r>
              <a:rPr lang="pl-P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=F)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points(0, 0, 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lwd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5, </a:t>
            </a:r>
            <a:r>
              <a:rPr lang="nl-NL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cex</a:t>
            </a:r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=5, col="red")</a:t>
            </a:r>
          </a:p>
          <a:p>
            <a:r>
              <a:rPr lang="nl-NL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box()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7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gplots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library(fields)</a:t>
            </a:r>
          </a:p>
          <a:p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rDirichlet.rcomp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(1000000,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c(1,1,1,1))</a:t>
            </a:r>
          </a:p>
          <a:p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hist2d(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[,1],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[,2],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nbins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50,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same.scale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TRUE,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tim.colors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="p1",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ylab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="p2",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="4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alpha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1",xlim=c(0,1),</a:t>
            </a:r>
            <a:r>
              <a:rPr lang="de-DE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ylim</a:t>
            </a:r>
            <a:r>
              <a: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=c(0,1))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11A52-E706-684B-892C-C433617B30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8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Bayesian mixing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Ward</a:t>
            </a:r>
          </a:p>
          <a:p>
            <a:r>
              <a:rPr lang="en-US" dirty="0" smtClean="0"/>
              <a:t>August 29 2014</a:t>
            </a:r>
          </a:p>
          <a:p>
            <a:r>
              <a:rPr lang="en-US" dirty="0" err="1"/>
              <a:t>e</a:t>
            </a:r>
            <a:r>
              <a:rPr lang="en-US" dirty="0" err="1" smtClean="0"/>
              <a:t>ric.ward@noaa.gov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4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Solomon et al.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 source model (C, N, H)</a:t>
            </a:r>
          </a:p>
          <a:p>
            <a:r>
              <a:rPr lang="en-US" dirty="0" smtClean="0"/>
              <a:t>Extended mixing model to include extra source (H</a:t>
            </a:r>
            <a:r>
              <a:rPr lang="en-US" baseline="30000" dirty="0" smtClean="0"/>
              <a:t>2</a:t>
            </a:r>
            <a:r>
              <a:rPr lang="en-US" dirty="0" smtClean="0"/>
              <a:t>0) for H</a:t>
            </a:r>
          </a:p>
          <a:p>
            <a:r>
              <a:rPr lang="en-US" dirty="0" smtClean="0"/>
              <a:t>Software included with paper, not separate package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Extra tracer improves ability to discriminate </a:t>
            </a:r>
          </a:p>
          <a:p>
            <a:r>
              <a:rPr lang="en-US" dirty="0" smtClean="0"/>
              <a:t>Makes </a:t>
            </a:r>
            <a:r>
              <a:rPr lang="en-US" dirty="0" err="1" smtClean="0"/>
              <a:t>Dirichlet</a:t>
            </a:r>
            <a:r>
              <a:rPr lang="en-US" dirty="0" smtClean="0"/>
              <a:t> prior slightly more complex, because the number of sources varies by isotope / tracer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0419" y="6431295"/>
            <a:ext cx="790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limnology.wisc.edu</a:t>
            </a:r>
            <a:r>
              <a:rPr lang="en-US" dirty="0"/>
              <a:t>/personnel/</a:t>
            </a:r>
            <a:r>
              <a:rPr lang="en-US" dirty="0" err="1"/>
              <a:t>jakevz</a:t>
            </a:r>
            <a:r>
              <a:rPr lang="en-US" dirty="0"/>
              <a:t>/</a:t>
            </a:r>
            <a:r>
              <a:rPr lang="en-US" dirty="0" err="1"/>
              <a:t>pdf</a:t>
            </a:r>
            <a:r>
              <a:rPr lang="en-US" dirty="0"/>
              <a:t>/2011_Solomon_etal_Ecology.pdf</a:t>
            </a:r>
          </a:p>
        </p:txBody>
      </p:sp>
    </p:spTree>
    <p:extLst>
      <p:ext uri="{BB962C8B-B14F-4D97-AF65-F5344CB8AC3E}">
        <p14:creationId xmlns:p14="http://schemas.microsoft.com/office/powerpoint/2010/main" val="259880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IsotopeR</a:t>
            </a:r>
            <a:r>
              <a:rPr lang="en-US" dirty="0" smtClean="0"/>
              <a:t> (Hopkins &amp; Ferguson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 package incorporating models through 2010</a:t>
            </a:r>
          </a:p>
          <a:p>
            <a:r>
              <a:rPr lang="en-US" dirty="0" smtClean="0"/>
              <a:t>Also includes measurement error (mass spec)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Also includes correlation between sources</a:t>
            </a:r>
          </a:p>
          <a:p>
            <a:pPr lvl="1"/>
            <a:r>
              <a:rPr lang="en-US" dirty="0" smtClean="0"/>
              <a:t>e.g. C/N sometimes positively correlated</a:t>
            </a:r>
          </a:p>
          <a:p>
            <a:pPr lvl="1"/>
            <a:r>
              <a:rPr lang="en-US" dirty="0" smtClean="0"/>
              <a:t>Incorporating this correlation may yield better predictions / estimation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2947" y="6443579"/>
            <a:ext cx="592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IsotopeR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9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MixSIAR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Fusion of previous tools</a:t>
            </a:r>
          </a:p>
          <a:p>
            <a:r>
              <a:rPr lang="en-US" dirty="0" smtClean="0"/>
              <a:t>New features:</a:t>
            </a:r>
          </a:p>
          <a:p>
            <a:r>
              <a:rPr lang="en-US" dirty="0" smtClean="0"/>
              <a:t>User friendly GUI</a:t>
            </a:r>
          </a:p>
          <a:p>
            <a:r>
              <a:rPr lang="en-US" dirty="0" smtClean="0"/>
              <a:t>Grouping variables may be fixed / random</a:t>
            </a:r>
          </a:p>
          <a:p>
            <a:r>
              <a:rPr lang="en-US" dirty="0" smtClean="0"/>
              <a:t>Hierarchical models</a:t>
            </a:r>
          </a:p>
          <a:p>
            <a:r>
              <a:rPr lang="en-US" dirty="0" smtClean="0"/>
              <a:t>Inclusion of covariates</a:t>
            </a:r>
          </a:p>
          <a:p>
            <a:r>
              <a:rPr lang="en-US" dirty="0" smtClean="0"/>
              <a:t>New options for modeling residual errors (soon!)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Data can be input in a number of formats</a:t>
            </a:r>
          </a:p>
          <a:p>
            <a:r>
              <a:rPr lang="en-US" dirty="0" smtClean="0"/>
              <a:t>Source means / variances </a:t>
            </a:r>
          </a:p>
          <a:p>
            <a:endParaRPr lang="en-US" dirty="0"/>
          </a:p>
          <a:p>
            <a:r>
              <a:rPr lang="en-US" dirty="0" smtClean="0"/>
              <a:t>Very active SIAR / </a:t>
            </a:r>
            <a:r>
              <a:rPr lang="en-US" dirty="0" err="1" smtClean="0"/>
              <a:t>MixSIAR</a:t>
            </a:r>
            <a:r>
              <a:rPr lang="en-US" dirty="0" smtClean="0"/>
              <a:t> Facebook group (led by A. Jackson)</a:t>
            </a:r>
          </a:p>
          <a:p>
            <a:pPr lvl="1"/>
            <a:r>
              <a:rPr lang="en-US" dirty="0" smtClean="0"/>
              <a:t>Lots of users helping </a:t>
            </a:r>
            <a:r>
              <a:rPr lang="en-US" dirty="0" err="1" smtClean="0"/>
              <a:t>eachother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6403474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MixSIAR</a:t>
            </a:r>
            <a:r>
              <a:rPr lang="en-US" dirty="0" smtClean="0"/>
              <a:t>: 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brianstock</a:t>
            </a:r>
            <a:r>
              <a:rPr lang="en-US" dirty="0"/>
              <a:t>/</a:t>
            </a:r>
            <a:r>
              <a:rPr lang="en-US" dirty="0" err="1"/>
              <a:t>MixSIAR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63036" y="5941497"/>
            <a:ext cx="942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 group: https://</a:t>
            </a:r>
            <a:r>
              <a:rPr lang="en-US" dirty="0" err="1"/>
              <a:t>www.facebook.com</a:t>
            </a:r>
            <a:r>
              <a:rPr lang="en-US" dirty="0"/>
              <a:t>/pages/SIAR-Stable-Isotope-Analysis-in-R/148501811896914</a:t>
            </a:r>
          </a:p>
        </p:txBody>
      </p:sp>
    </p:spTree>
    <p:extLst>
      <p:ext uri="{BB962C8B-B14F-4D97-AF65-F5344CB8AC3E}">
        <p14:creationId xmlns:p14="http://schemas.microsoft.com/office/powerpoint/2010/main" val="119067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is evolving rapidly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 in theory (Parnell et al. 2013)</a:t>
            </a:r>
          </a:p>
          <a:p>
            <a:pPr lvl="1"/>
            <a:r>
              <a:rPr lang="en-US" dirty="0" smtClean="0"/>
              <a:t>“kitchen sink” mixing model</a:t>
            </a:r>
          </a:p>
          <a:p>
            <a:pPr lvl="1"/>
            <a:r>
              <a:rPr lang="en-US" dirty="0" smtClean="0"/>
              <a:t>Lots of potential parameters that can be estimated with other types of data, informed by priors,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Many tangential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9411" y="6310829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/10.1002/env.2221/abstract</a:t>
            </a:r>
          </a:p>
        </p:txBody>
      </p:sp>
    </p:spTree>
    <p:extLst>
      <p:ext uri="{BB962C8B-B14F-4D97-AF65-F5344CB8AC3E}">
        <p14:creationId xmlns:p14="http://schemas.microsoft.com/office/powerpoint/2010/main" val="121935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Yeakel</a:t>
            </a:r>
            <a:r>
              <a:rPr lang="en-US" dirty="0" smtClean="0"/>
              <a:t> et al.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potential flaw with all previous approaches is that the available biomass of all sources is assumed equal</a:t>
            </a:r>
          </a:p>
          <a:p>
            <a:r>
              <a:rPr lang="en-US" dirty="0" smtClean="0"/>
              <a:t>Demonstrated post-hoc resampling with </a:t>
            </a:r>
            <a:r>
              <a:rPr lang="en-US" dirty="0" err="1" smtClean="0"/>
              <a:t>MixSIR</a:t>
            </a:r>
            <a:r>
              <a:rPr lang="en-US" dirty="0" smtClean="0"/>
              <a:t> – but is broadly applicable to all other models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Moose v mice</a:t>
            </a:r>
          </a:p>
          <a:p>
            <a:endParaRPr lang="en-US" dirty="0"/>
          </a:p>
          <a:p>
            <a:r>
              <a:rPr lang="en-US" dirty="0" smtClean="0"/>
              <a:t>Script provided with paper, not separate software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8737" y="6443579"/>
            <a:ext cx="793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www.plosone.org</a:t>
            </a:r>
            <a:r>
              <a:rPr lang="en-US" dirty="0"/>
              <a:t>/article/info%3Adoi%2F10.1371%2Fjournal.pone.0022015</a:t>
            </a:r>
          </a:p>
        </p:txBody>
      </p:sp>
    </p:spTree>
    <p:extLst>
      <p:ext uri="{BB962C8B-B14F-4D97-AF65-F5344CB8AC3E}">
        <p14:creationId xmlns:p14="http://schemas.microsoft.com/office/powerpoint/2010/main" val="255417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IsoWeb</a:t>
            </a:r>
            <a:r>
              <a:rPr lang="en-US" dirty="0" smtClean="0"/>
              <a:t> (</a:t>
            </a:r>
            <a:r>
              <a:rPr lang="en-US" dirty="0" err="1" smtClean="0"/>
              <a:t>Kadoya</a:t>
            </a:r>
            <a:r>
              <a:rPr lang="en-US" dirty="0" smtClean="0"/>
              <a:t> et al. 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User inputs food web structure &amp; SI values</a:t>
            </a:r>
          </a:p>
          <a:p>
            <a:r>
              <a:rPr lang="en-US" dirty="0" smtClean="0"/>
              <a:t>Incorporates uncertainty in TEFs</a:t>
            </a:r>
          </a:p>
          <a:p>
            <a:r>
              <a:rPr lang="en-US" dirty="0" smtClean="0"/>
              <a:t>Can compare likelihood of different food web topologies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Script available with paper, not separate software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474" y="6416842"/>
            <a:ext cx="793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www.plosone.org</a:t>
            </a:r>
            <a:r>
              <a:rPr lang="en-US" dirty="0"/>
              <a:t>/article/info%3Adoi%2F10.1371%2Fjournal.pone.0041057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10" t="3" r="49324" b="52000"/>
          <a:stretch/>
        </p:blipFill>
        <p:spPr>
          <a:xfrm>
            <a:off x="5029200" y="3108158"/>
            <a:ext cx="2542032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SISUS (</a:t>
            </a:r>
            <a:r>
              <a:rPr lang="en-US" dirty="0" err="1" smtClean="0"/>
              <a:t>Erhardt</a:t>
            </a:r>
            <a:r>
              <a:rPr lang="en-US" dirty="0" smtClean="0"/>
              <a:t> et al. 2014)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 / improvement on </a:t>
            </a:r>
            <a:r>
              <a:rPr lang="en-US" dirty="0" err="1" smtClean="0"/>
              <a:t>IsoSource</a:t>
            </a:r>
            <a:endParaRPr lang="en-US" dirty="0" smtClean="0"/>
          </a:p>
          <a:p>
            <a:r>
              <a:rPr lang="en-US" dirty="0" smtClean="0"/>
              <a:t>Estimates ranges of feasible proportions</a:t>
            </a:r>
          </a:p>
          <a:p>
            <a:pPr lvl="1"/>
            <a:r>
              <a:rPr lang="en-US" dirty="0" smtClean="0"/>
              <a:t>Like </a:t>
            </a:r>
            <a:r>
              <a:rPr lang="en-US" dirty="0" err="1" smtClean="0"/>
              <a:t>isosource</a:t>
            </a:r>
            <a:r>
              <a:rPr lang="en-US" dirty="0" smtClean="0"/>
              <a:t>, not to be confused with Bayesian mixing models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to be available as an R package, but defunct as of 08-2014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78526" y="6483684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statacumen.com</a:t>
            </a:r>
            <a:r>
              <a:rPr lang="en-US" dirty="0"/>
              <a:t>/</a:t>
            </a:r>
            <a:r>
              <a:rPr lang="en-US" dirty="0" err="1"/>
              <a:t>sisus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8546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FRUITS (</a:t>
            </a:r>
            <a:r>
              <a:rPr lang="en-US" dirty="0" err="1" smtClean="0"/>
              <a:t>Fernandes</a:t>
            </a:r>
            <a:r>
              <a:rPr lang="en-US" dirty="0" smtClean="0"/>
              <a:t> et al. 2014)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Mixing model that incorporates dietary routing</a:t>
            </a:r>
          </a:p>
          <a:p>
            <a:pPr lvl="1"/>
            <a:r>
              <a:rPr lang="en-US" dirty="0" smtClean="0"/>
              <a:t>Incorporates differential weight of sources</a:t>
            </a:r>
          </a:p>
          <a:p>
            <a:r>
              <a:rPr lang="en-US" dirty="0" smtClean="0"/>
              <a:t>More mechanistic mixing model</a:t>
            </a:r>
          </a:p>
          <a:p>
            <a:r>
              <a:rPr lang="en-US" dirty="0" smtClean="0"/>
              <a:t>Need additional priors from feeding studies, experiments, etc.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Software as R package on </a:t>
            </a:r>
            <a:r>
              <a:rPr lang="en-US" dirty="0" err="1" smtClean="0"/>
              <a:t>sourceforge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0081" y="6226477"/>
            <a:ext cx="793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www.plosone.org</a:t>
            </a:r>
            <a:r>
              <a:rPr lang="en-US" dirty="0"/>
              <a:t>/article/info%3Adoi%2F10.1371%2Fjournal.pone.0087436</a:t>
            </a:r>
          </a:p>
        </p:txBody>
      </p:sp>
    </p:spTree>
    <p:extLst>
      <p:ext uri="{BB962C8B-B14F-4D97-AF65-F5344CB8AC3E}">
        <p14:creationId xmlns:p14="http://schemas.microsoft.com/office/powerpoint/2010/main" val="10505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mixing models from </a:t>
            </a:r>
            <a:r>
              <a:rPr lang="en-US" dirty="0" err="1" smtClean="0"/>
              <a:t>IsoSource</a:t>
            </a:r>
            <a:r>
              <a:rPr lang="en-US" dirty="0" smtClean="0"/>
              <a:t> forward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 priors in Bayesian mixing models</a:t>
            </a:r>
          </a:p>
          <a:p>
            <a:endParaRPr lang="en-US" dirty="0" smtClean="0"/>
          </a:p>
          <a:p>
            <a:r>
              <a:rPr lang="en-US" dirty="0" smtClean="0"/>
              <a:t>Challenges /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on proportions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011"/>
          </a:xfrm>
        </p:spPr>
        <p:txBody>
          <a:bodyPr>
            <a:normAutofit/>
          </a:bodyPr>
          <a:lstStyle/>
          <a:p>
            <a:r>
              <a:rPr lang="en-US" dirty="0" smtClean="0"/>
              <a:t>All mixing models treat proportions (p) as estimated parameters</a:t>
            </a:r>
          </a:p>
          <a:p>
            <a:r>
              <a:rPr lang="en-US" dirty="0" smtClean="0"/>
              <a:t>We assign a </a:t>
            </a:r>
            <a:r>
              <a:rPr lang="en-US" dirty="0" err="1" smtClean="0"/>
              <a:t>Dirichlet</a:t>
            </a:r>
            <a:r>
              <a:rPr lang="en-US" dirty="0" smtClean="0"/>
              <a:t> distribution as the prior</a:t>
            </a:r>
          </a:p>
          <a:p>
            <a:pPr lvl="1"/>
            <a:r>
              <a:rPr lang="en-US" dirty="0" smtClean="0"/>
              <a:t>Constrained to sum to 1</a:t>
            </a:r>
          </a:p>
          <a:p>
            <a:pPr lvl="2"/>
            <a:r>
              <a:rPr lang="en-US" dirty="0" smtClean="0"/>
              <a:t>For ‘m’ sources, there are ‘m-1’ parameters</a:t>
            </a:r>
          </a:p>
          <a:p>
            <a:pPr lvl="1"/>
            <a:r>
              <a:rPr lang="en-US" dirty="0" smtClean="0"/>
              <a:t>Widely used in compositional data analysis</a:t>
            </a:r>
          </a:p>
          <a:p>
            <a:pPr lvl="1"/>
            <a:r>
              <a:rPr lang="en-US" dirty="0" smtClean="0"/>
              <a:t>Very flexible, multivariate version of beta distribution</a:t>
            </a:r>
          </a:p>
          <a:p>
            <a:pPr lvl="1"/>
            <a:r>
              <a:rPr lang="en-US" dirty="0" err="1" smtClean="0"/>
              <a:t>Hyperparameters</a:t>
            </a:r>
            <a:r>
              <a:rPr lang="en-US" dirty="0" smtClean="0"/>
              <a:t> = alpha = c(1, 1, 1) whose length is the same as the number of 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Evolution of mixing models from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IsoSource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forward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Understanding priors in Bayesian mixing models</a:t>
            </a:r>
          </a:p>
          <a:p>
            <a:endParaRPr lang="en-US" dirty="0" smtClean="0"/>
          </a:p>
          <a:p>
            <a:r>
              <a:rPr lang="en-US" dirty="0" smtClean="0"/>
              <a:t>Challenges /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85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6836"/>
            <a:ext cx="8229600" cy="1143000"/>
          </a:xfrm>
        </p:spPr>
        <p:txBody>
          <a:bodyPr/>
          <a:lstStyle/>
          <a:p>
            <a:r>
              <a:rPr lang="en-US" dirty="0" smtClean="0"/>
              <a:t>Beta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604252"/>
            <a:ext cx="6400800" cy="6400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4655132" y="4585368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43663" y="6489032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8631" y="2414155"/>
            <a:ext cx="42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3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: 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value of proportion </a:t>
            </a:r>
            <a:r>
              <a:rPr lang="en-US" dirty="0" err="1"/>
              <a:t>i</a:t>
            </a:r>
            <a:r>
              <a:rPr lang="en-US" dirty="0" smtClean="0"/>
              <a:t> is just </a:t>
            </a:r>
          </a:p>
          <a:p>
            <a:pPr marL="0" indent="0">
              <a:buNone/>
            </a:pPr>
            <a:r>
              <a:rPr lang="en-US" dirty="0" smtClean="0"/>
              <a:t>= </a:t>
            </a:r>
            <a:r>
              <a:rPr lang="en-US" dirty="0" err="1" smtClean="0"/>
              <a:t>alpha</a:t>
            </a:r>
            <a:r>
              <a:rPr lang="en-US" baseline="-25000" dirty="0" err="1" smtClean="0"/>
              <a:t>i</a:t>
            </a:r>
            <a:r>
              <a:rPr lang="en-US" dirty="0" smtClean="0"/>
              <a:t> / sum(alpha)</a:t>
            </a:r>
          </a:p>
          <a:p>
            <a:r>
              <a:rPr lang="en-US" dirty="0" smtClean="0"/>
              <a:t>This means alpha = (1, 1, 1) and alpha = (10, 10, 10) have the exact same </a:t>
            </a:r>
            <a:r>
              <a:rPr lang="en-US" i="1" dirty="0" smtClean="0"/>
              <a:t>a priori </a:t>
            </a:r>
            <a:r>
              <a:rPr lang="en-US" dirty="0" smtClean="0"/>
              <a:t>means</a:t>
            </a:r>
          </a:p>
          <a:p>
            <a:r>
              <a:rPr lang="en-US" dirty="0" smtClean="0"/>
              <a:t>BUT the larger the alphas are, the more weight they have (tighter prior)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6939"/>
            <a:ext cx="8229600" cy="1143000"/>
          </a:xfrm>
        </p:spPr>
        <p:txBody>
          <a:bodyPr/>
          <a:lstStyle/>
          <a:p>
            <a:r>
              <a:rPr lang="en-US" dirty="0" smtClean="0"/>
              <a:t>Effect of increasing alpha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50776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31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Rough guide to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Alphas can roughly be interpreted as effective sample size</a:t>
            </a:r>
          </a:p>
          <a:p>
            <a:r>
              <a:rPr lang="en-US" dirty="0"/>
              <a:t>e</a:t>
            </a:r>
            <a:r>
              <a:rPr lang="en-US" dirty="0" smtClean="0"/>
              <a:t>.g. we’re interested in a mixing model using salmon as consumers. We have 300 sampled items from 43 stomachs that we’d like to use as a prior. How to construct alphas</a:t>
            </a:r>
            <a:r>
              <a:rPr lang="en-US" dirty="0" smtClean="0"/>
              <a:t>?</a:t>
            </a:r>
          </a:p>
          <a:p>
            <a:r>
              <a:rPr lang="en-US" dirty="0" smtClean="0"/>
              <a:t>Relative </a:t>
            </a:r>
            <a:r>
              <a:rPr lang="en-US" dirty="0" err="1" smtClean="0"/>
              <a:t>ps</a:t>
            </a:r>
            <a:r>
              <a:rPr lang="en-US" dirty="0" smtClean="0"/>
              <a:t> = 0.1, 0.2, 0.7</a:t>
            </a:r>
          </a:p>
          <a:p>
            <a:r>
              <a:rPr lang="en-US" dirty="0" smtClean="0"/>
              <a:t>Sample size = 10, alpha = c(1, 2, 7)</a:t>
            </a:r>
          </a:p>
          <a:p>
            <a:r>
              <a:rPr lang="en-US" dirty="0" smtClean="0"/>
              <a:t>Sample size = 43</a:t>
            </a:r>
            <a:r>
              <a:rPr lang="en-US" dirty="0"/>
              <a:t>, alpha = c(4.3  8.6 </a:t>
            </a:r>
            <a:r>
              <a:rPr lang="en-US" dirty="0" smtClean="0"/>
              <a:t>30.1)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2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Dirichlet</a:t>
            </a:r>
            <a:r>
              <a:rPr lang="en-US" dirty="0" smtClean="0"/>
              <a:t>: why ‘1’ is the default prior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0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marginal distribution of the previous example doesn’t look uniform or ‘uninformative’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Very confusing, but this prior is uniform on the entire compositional simplex</a:t>
            </a:r>
          </a:p>
          <a:p>
            <a:pPr lvl="1"/>
            <a:r>
              <a:rPr lang="en-US" dirty="0" smtClean="0"/>
              <a:t>In other words, all diet combinations are equally likely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4" b="68576"/>
          <a:stretch/>
        </p:blipFill>
        <p:spPr>
          <a:xfrm>
            <a:off x="1197810" y="2796669"/>
            <a:ext cx="6400800" cy="201168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6994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50334"/>
            <a:ext cx="8229600" cy="1143000"/>
          </a:xfrm>
        </p:spPr>
        <p:txBody>
          <a:bodyPr/>
          <a:lstStyle/>
          <a:p>
            <a:r>
              <a:rPr lang="en-US" dirty="0" smtClean="0"/>
              <a:t>Let’s look at this in &gt; 1 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9280" y="969772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Imagine we </a:t>
            </a:r>
          </a:p>
          <a:p>
            <a:pPr marL="0" indent="0">
              <a:buNone/>
            </a:pPr>
            <a:r>
              <a:rPr lang="en-US" sz="2400" dirty="0" smtClean="0"/>
              <a:t>have 3 sources </a:t>
            </a:r>
          </a:p>
          <a:p>
            <a:pPr marL="0" indent="0">
              <a:buNone/>
            </a:pPr>
            <a:r>
              <a:rPr lang="en-US" sz="2400" dirty="0" smtClean="0"/>
              <a:t>(= 2 parameters)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0" y="524040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70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4638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299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BUT we can also make the </a:t>
            </a:r>
            <a:r>
              <a:rPr lang="en-US" dirty="0" err="1" smtClean="0"/>
              <a:t>Dirichlet</a:t>
            </a:r>
            <a:r>
              <a:rPr lang="en-US" dirty="0" smtClean="0"/>
              <a:t> </a:t>
            </a:r>
            <a:r>
              <a:rPr lang="en-US" dirty="0" err="1" smtClean="0"/>
              <a:t>marginals</a:t>
            </a:r>
            <a:r>
              <a:rPr lang="en-US" dirty="0" smtClean="0"/>
              <a:t> look more ~ uniform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Wouldn’t that be better than alpha = 1?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447758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05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46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Nope! In 2D, extreme values given high weight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0880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444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Dirichlet</a:t>
            </a:r>
            <a:r>
              <a:rPr lang="en-US" dirty="0" smtClean="0"/>
              <a:t>: impact of source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Bayesian statistics, we think of our estimates (posterior distribution) as </a:t>
            </a:r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 smtClean="0"/>
              <a:t>(theta | data), but it should really be </a:t>
            </a:r>
          </a:p>
          <a:p>
            <a:pPr marL="0" indent="0">
              <a:buNone/>
            </a:pPr>
            <a:r>
              <a:rPr lang="en-US" dirty="0" err="1" smtClean="0"/>
              <a:t>Pr</a:t>
            </a:r>
            <a:r>
              <a:rPr lang="en-US" dirty="0"/>
              <a:t>(theta | </a:t>
            </a:r>
            <a:r>
              <a:rPr lang="en-US" dirty="0" smtClean="0"/>
              <a:t>data, model)</a:t>
            </a:r>
          </a:p>
          <a:p>
            <a:r>
              <a:rPr lang="en-US" dirty="0"/>
              <a:t>m</a:t>
            </a:r>
            <a:r>
              <a:rPr lang="en-US" dirty="0" smtClean="0"/>
              <a:t>odel includes source geometry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Bad geometry can impact the prior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Estimate the relative proportions (‘p’) of ‘m’ sources to a mixture with </a:t>
            </a:r>
            <a:r>
              <a:rPr lang="en-US" i="1" dirty="0" smtClean="0"/>
              <a:t>t</a:t>
            </a:r>
            <a:r>
              <a:rPr lang="en-US" dirty="0" smtClean="0"/>
              <a:t> tracers (d13C, d15N, d18O)</a:t>
            </a:r>
          </a:p>
          <a:p>
            <a:pPr lvl="1"/>
            <a:r>
              <a:rPr lang="en-US" dirty="0" smtClean="0"/>
              <a:t>Widely range of applications (hydrology, geology, chemistry, ecology)</a:t>
            </a:r>
          </a:p>
          <a:p>
            <a:pPr lvl="1"/>
            <a:r>
              <a:rPr lang="en-US" dirty="0" smtClean="0"/>
              <a:t>Data don’t have to be stable isotopes (FAs, soil samples)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Additional complications in ecology / diet studies</a:t>
            </a:r>
          </a:p>
          <a:p>
            <a:r>
              <a:rPr lang="en-US" dirty="0" smtClean="0"/>
              <a:t>Account for isotope specific fractionation / TEFs</a:t>
            </a:r>
          </a:p>
          <a:p>
            <a:r>
              <a:rPr lang="en-US" dirty="0" smtClean="0"/>
              <a:t>Concentration dependence: different food sources may contain different amounts of C/N – omnivores may have more dN15 from animals than plants (Phillips &amp; Koch 2002)</a:t>
            </a:r>
          </a:p>
          <a:p>
            <a:r>
              <a:rPr lang="en-US" dirty="0" smtClean="0"/>
              <a:t>Assimilation efficiency / digestibility (Martinez del Rio &amp; Wolf 2005, </a:t>
            </a:r>
            <a:r>
              <a:rPr lang="en-US" dirty="0" err="1" smtClean="0"/>
              <a:t>Chiaradia</a:t>
            </a:r>
            <a:r>
              <a:rPr lang="en-US" dirty="0" smtClean="0"/>
              <a:t> et al. 2014)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3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Adding 4</a:t>
            </a:r>
            <a:r>
              <a:rPr lang="en-US" baseline="30000" dirty="0" smtClean="0"/>
              <a:t>th</a:t>
            </a:r>
            <a:r>
              <a:rPr lang="en-US" dirty="0" smtClean="0"/>
              <a:t> source to our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978569"/>
            <a:ext cx="6400800" cy="6400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Box 4"/>
          <p:cNvSpPr txBox="1"/>
          <p:nvPr/>
        </p:nvSpPr>
        <p:spPr>
          <a:xfrm>
            <a:off x="3181684" y="3195053"/>
            <a:ext cx="313893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Extreme example of 2 sources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that could be combined a priori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874211" y="4010526"/>
            <a:ext cx="1737894" cy="1684421"/>
          </a:xfrm>
          <a:prstGeom prst="straightConnector1">
            <a:avLst/>
          </a:prstGeom>
          <a:ln w="50800"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46316" y="212557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4737" y="557463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6211" y="5389966"/>
            <a:ext cx="507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3/4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81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7047"/>
            <a:ext cx="8229600" cy="1143000"/>
          </a:xfrm>
        </p:spPr>
        <p:txBody>
          <a:bodyPr/>
          <a:lstStyle/>
          <a:p>
            <a:r>
              <a:rPr lang="en-US" dirty="0" smtClean="0"/>
              <a:t>What this means for prior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74" y="4665579"/>
            <a:ext cx="26725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that sources</a:t>
            </a:r>
          </a:p>
          <a:p>
            <a:r>
              <a:rPr lang="en-US" dirty="0" smtClean="0"/>
              <a:t>1/2 are getting down</a:t>
            </a:r>
          </a:p>
          <a:p>
            <a:r>
              <a:rPr lang="en-US" dirty="0"/>
              <a:t>w</a:t>
            </a:r>
            <a:r>
              <a:rPr lang="en-US" dirty="0" smtClean="0"/>
              <a:t>eighted, and sources 3/4</a:t>
            </a:r>
          </a:p>
          <a:p>
            <a:r>
              <a:rPr lang="en-US" dirty="0"/>
              <a:t>r</a:t>
            </a:r>
            <a:r>
              <a:rPr lang="en-US" dirty="0" smtClean="0"/>
              <a:t>eceive much more prior</a:t>
            </a:r>
          </a:p>
          <a:p>
            <a:r>
              <a:rPr lang="en-US" dirty="0" smtClean="0"/>
              <a:t>mass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24040"/>
            <a:ext cx="6400800" cy="64008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5493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on source means / variances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Ward et al. 2010 (“fully Bayesian model”)</a:t>
            </a:r>
          </a:p>
          <a:p>
            <a:r>
              <a:rPr lang="en-US" dirty="0" smtClean="0"/>
              <a:t>Motivation: mixing model applications often have different #s of samples / source</a:t>
            </a:r>
          </a:p>
          <a:p>
            <a:r>
              <a:rPr lang="en-US" dirty="0" smtClean="0"/>
              <a:t>Sample processing can be expensive, making sample sizes small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(sample mean) =  sigma2 /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"/>
            <a:ext cx="6400800" cy="64008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Oval 6"/>
          <p:cNvSpPr/>
          <p:nvPr/>
        </p:nvSpPr>
        <p:spPr>
          <a:xfrm>
            <a:off x="1778000" y="3462421"/>
            <a:ext cx="1965158" cy="1951789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02000" y="3261895"/>
            <a:ext cx="3619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Many mixing model studies live here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5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Freeing up mean /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Including this uncertainty in sample mean / variance can lead to better fits to the data</a:t>
            </a:r>
          </a:p>
          <a:p>
            <a:endParaRPr lang="en-US" dirty="0" smtClean="0"/>
          </a:p>
          <a:p>
            <a:r>
              <a:rPr lang="en-US" dirty="0" smtClean="0"/>
              <a:t>It also allows us to include prior information from other studies / systems (Ward et al. 2010)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Caution: because this is so flexible, very small sample sizes may result in source geometry shifting to fit the data better</a:t>
            </a:r>
          </a:p>
          <a:p>
            <a:pPr lvl="1"/>
            <a:r>
              <a:rPr lang="en-US" dirty="0" smtClean="0"/>
              <a:t>Sample means / variance treated as parameters along with the proportions (and any other terms, like residual errors)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3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-76200" y="2069516"/>
            <a:ext cx="9220200" cy="36957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25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</a:t>
            </a:r>
            <a:r>
              <a:rPr lang="en-US" dirty="0" err="1" smtClean="0"/>
              <a:t>eqns</a:t>
            </a:r>
            <a:r>
              <a:rPr lang="en-US" dirty="0" smtClean="0"/>
              <a:t> in Ward et al. (2010)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means posterior = weighted average of prior + sample mean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Evolution of mixing models from </a:t>
            </a:r>
            <a:r>
              <a:rPr lang="en-US" dirty="0" err="1" smtClean="0"/>
              <a:t>IsoSource</a:t>
            </a:r>
            <a:r>
              <a:rPr lang="en-US" dirty="0" smtClean="0"/>
              <a:t> forward</a:t>
            </a:r>
          </a:p>
          <a:p>
            <a:endParaRPr lang="en-US" dirty="0" smtClean="0"/>
          </a:p>
          <a:p>
            <a:r>
              <a:rPr lang="en-US" dirty="0" smtClean="0"/>
              <a:t>Understanding priors in Bayesian mixing models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93CDDD"/>
                </a:solidFill>
              </a:rPr>
              <a:t>Challenges / future work</a:t>
            </a:r>
            <a:endParaRPr lang="en-US" dirty="0">
              <a:solidFill>
                <a:srgbClr val="93C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MixSIR</a:t>
            </a:r>
            <a:r>
              <a:rPr lang="en-US" dirty="0" smtClean="0"/>
              <a:t> / SIAR / </a:t>
            </a:r>
            <a:r>
              <a:rPr lang="en-US" dirty="0" err="1" smtClean="0"/>
              <a:t>MixSIAR</a:t>
            </a:r>
            <a:r>
              <a:rPr lang="en-US" dirty="0" smtClean="0"/>
              <a:t>” don’t work right for my dataset – PLEASE HELP!</a:t>
            </a:r>
          </a:p>
          <a:p>
            <a:endParaRPr lang="en-US" dirty="0"/>
          </a:p>
          <a:p>
            <a:r>
              <a:rPr lang="en-US" dirty="0" smtClean="0"/>
              <a:t>You can only fit models as complex as your data will allow</a:t>
            </a:r>
          </a:p>
          <a:p>
            <a:r>
              <a:rPr lang="en-US" dirty="0" smtClean="0"/>
              <a:t>Do the data violate any of the basic assumptions of mixing models?</a:t>
            </a:r>
          </a:p>
          <a:p>
            <a:r>
              <a:rPr lang="en-US" dirty="0" smtClean="0"/>
              <a:t>Most mixing models are underdetermined (Sources &gt; isotopes + 1; Fry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3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Geometry is critical &amp; mixing models won’t solve problems (Phillips and Gregg 2003)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422400"/>
            <a:ext cx="3263900" cy="401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78" y="1417638"/>
            <a:ext cx="4373626" cy="537768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227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4450"/>
            <a:ext cx="8229600" cy="1143000"/>
          </a:xfrm>
        </p:spPr>
        <p:txBody>
          <a:bodyPr/>
          <a:lstStyle/>
          <a:p>
            <a:r>
              <a:rPr lang="en-US" dirty="0" smtClean="0"/>
              <a:t>Essentially 1-D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IsoSource</a:t>
            </a:r>
            <a:r>
              <a:rPr lang="en-US" dirty="0" smtClean="0"/>
              <a:t> (Phillips &amp; Gregg 2003)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Visual Basic program</a:t>
            </a:r>
          </a:p>
          <a:p>
            <a:r>
              <a:rPr lang="en-US" dirty="0" smtClean="0"/>
              <a:t>Good at examining range of potential source combinations</a:t>
            </a:r>
          </a:p>
          <a:p>
            <a:r>
              <a:rPr lang="en-US" dirty="0" smtClean="0"/>
              <a:t>User specified tolerance controls what solutions are acceptable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 likelihood based</a:t>
            </a:r>
          </a:p>
          <a:p>
            <a:r>
              <a:rPr lang="en-US" dirty="0" smtClean="0"/>
              <a:t>Doesn’t incorporate uncertainty in sources</a:t>
            </a:r>
          </a:p>
          <a:p>
            <a:r>
              <a:rPr lang="en-US" dirty="0" smtClean="0"/>
              <a:t>As it’s not Bayesian, the ranges of solutions can’t be interpreted as probabilities</a:t>
            </a:r>
          </a:p>
          <a:p>
            <a:r>
              <a:rPr lang="en-US" dirty="0" smtClean="0"/>
              <a:t>Though in some cases the ranges give similar solutions to more recent mixing models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5596" y="6416842"/>
            <a:ext cx="786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www.epa.gov</a:t>
            </a:r>
            <a:r>
              <a:rPr lang="en-US" dirty="0"/>
              <a:t>/wed/pages/models/</a:t>
            </a:r>
            <a:r>
              <a:rPr lang="en-US" dirty="0" err="1"/>
              <a:t>stableIsotopes</a:t>
            </a:r>
            <a:r>
              <a:rPr lang="en-US" dirty="0"/>
              <a:t>/</a:t>
            </a:r>
            <a:r>
              <a:rPr lang="en-US" dirty="0" err="1"/>
              <a:t>isosource</a:t>
            </a:r>
            <a:r>
              <a:rPr lang="en-US" dirty="0"/>
              <a:t>/</a:t>
            </a:r>
            <a:r>
              <a:rPr lang="en-US" dirty="0" err="1"/>
              <a:t>isosource.htm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636"/>
            <a:ext cx="8229600" cy="1143000"/>
          </a:xfrm>
        </p:spPr>
        <p:txBody>
          <a:bodyPr/>
          <a:lstStyle/>
          <a:p>
            <a:r>
              <a:rPr lang="en-US" dirty="0" smtClean="0"/>
              <a:t>Confounded 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62000"/>
            <a:ext cx="6096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49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0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Consumer signatures falling outside of resource polygon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27100"/>
            <a:ext cx="5943600" cy="5003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3108" y="6390332"/>
            <a:ext cx="772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Berggren et al. </a:t>
            </a:r>
            <a:r>
              <a:rPr lang="en-US" dirty="0"/>
              <a:t>2014, http://</a:t>
            </a:r>
            <a:r>
              <a:rPr lang="en-US" dirty="0" err="1"/>
              <a:t>esapubs.org</a:t>
            </a:r>
            <a:r>
              <a:rPr lang="en-US" dirty="0"/>
              <a:t>/archive/</a:t>
            </a:r>
            <a:r>
              <a:rPr lang="en-US" dirty="0" err="1"/>
              <a:t>ecol</a:t>
            </a:r>
            <a:r>
              <a:rPr lang="en-US" dirty="0"/>
              <a:t>/E095/171/appendix-</a:t>
            </a:r>
            <a:r>
              <a:rPr lang="en-US" dirty="0" err="1"/>
              <a:t>C.pdf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686959" y="1417638"/>
            <a:ext cx="300419" cy="30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59744" y="4519422"/>
            <a:ext cx="300419" cy="3028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51339" y="2364439"/>
            <a:ext cx="202640" cy="311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772047" y="4004947"/>
            <a:ext cx="341386" cy="325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6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mixing models aren’t appropriate (bad geometry, other reasons)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SIBER (Jackson et al. 2011)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 for differences among groups (e.g. </a:t>
            </a:r>
            <a:r>
              <a:rPr lang="en-US" dirty="0" err="1" smtClean="0"/>
              <a:t>Bodey</a:t>
            </a:r>
            <a:r>
              <a:rPr lang="en-US" dirty="0" smtClean="0"/>
              <a:t> et al. 2014 JAE)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74209"/>
            <a:ext cx="6172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Including more than one data type in prior</a:t>
            </a:r>
          </a:p>
          <a:p>
            <a:pPr lvl="1"/>
            <a:r>
              <a:rPr lang="en-US" dirty="0" smtClean="0"/>
              <a:t>Genetics, observational data, etc. (E. Ward)</a:t>
            </a:r>
          </a:p>
          <a:p>
            <a:r>
              <a:rPr lang="en-US" dirty="0" smtClean="0"/>
              <a:t>Incorporating multiple data types in likelihood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fastinR</a:t>
            </a:r>
            <a:r>
              <a:rPr lang="en-US" dirty="0" smtClean="0"/>
              <a:t>’ FAs and SIs (</a:t>
            </a:r>
            <a:r>
              <a:rPr lang="en-US" dirty="0" err="1" smtClean="0"/>
              <a:t>Neubauer</a:t>
            </a:r>
            <a:r>
              <a:rPr lang="en-US" dirty="0" smtClean="0"/>
              <a:t> &amp; Jensen 2014) </a:t>
            </a:r>
          </a:p>
          <a:p>
            <a:r>
              <a:rPr lang="en-US" dirty="0" smtClean="0"/>
              <a:t>Quantifying bias in different models to experimental / real data (Brett, Galloway, others)</a:t>
            </a:r>
          </a:p>
          <a:p>
            <a:r>
              <a:rPr lang="en-US" dirty="0" smtClean="0"/>
              <a:t>Using mixing models to estimate / infer movement (Carlisle et al. 2012, </a:t>
            </a:r>
            <a:r>
              <a:rPr lang="en-US" dirty="0" err="1" smtClean="0"/>
              <a:t>Phills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Simulating effect of missing sources on estimates (Phillips, </a:t>
            </a:r>
            <a:r>
              <a:rPr lang="en-US" dirty="0" err="1" smtClean="0"/>
              <a:t>Inger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mechanistic mixing models (Stock &amp; </a:t>
            </a:r>
            <a:r>
              <a:rPr lang="en-US" dirty="0" err="1" smtClean="0"/>
              <a:t>Semmens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MixSIR</a:t>
            </a:r>
            <a:r>
              <a:rPr lang="en-US" dirty="0" smtClean="0"/>
              <a:t> (Moore &amp; </a:t>
            </a:r>
            <a:r>
              <a:rPr lang="en-US" dirty="0" err="1" smtClean="0"/>
              <a:t>Semmens</a:t>
            </a:r>
            <a:r>
              <a:rPr lang="en-US" dirty="0" smtClean="0"/>
              <a:t> 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MATLAB code / GUI</a:t>
            </a:r>
          </a:p>
          <a:p>
            <a:r>
              <a:rPr lang="en-US" dirty="0" smtClean="0"/>
              <a:t>First Bayesian mixing model</a:t>
            </a:r>
          </a:p>
          <a:p>
            <a:r>
              <a:rPr lang="en-US" dirty="0" smtClean="0"/>
              <a:t>User inputs: source &amp; consumer signatures, isotope specific TEFs</a:t>
            </a:r>
          </a:p>
          <a:p>
            <a:r>
              <a:rPr lang="en-US" dirty="0" smtClean="0"/>
              <a:t>User can input priors from other studies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Assumes all consumers to have the same mean diet</a:t>
            </a:r>
          </a:p>
          <a:p>
            <a:r>
              <a:rPr lang="en-US" dirty="0" smtClean="0"/>
              <a:t>Variance of mixture = f(proportions, source variances)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6229684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conserver.iugo-cafe.org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720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Semmens</a:t>
            </a:r>
            <a:r>
              <a:rPr lang="en-US" dirty="0" smtClean="0"/>
              <a:t> et al. (2009)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hierarchical mixing model</a:t>
            </a:r>
          </a:p>
          <a:p>
            <a:r>
              <a:rPr lang="en-US" dirty="0" smtClean="0"/>
              <a:t>Includes both fixed / random effects</a:t>
            </a:r>
          </a:p>
          <a:p>
            <a:r>
              <a:rPr lang="en-US" dirty="0" smtClean="0"/>
              <a:t>Multiple layers of nested random effects</a:t>
            </a:r>
          </a:p>
          <a:p>
            <a:r>
              <a:rPr lang="en-US" dirty="0"/>
              <a:t>Code published with paper, no separate software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76537"/>
          </a:xfrm>
        </p:spPr>
        <p:txBody>
          <a:bodyPr>
            <a:normAutofit/>
          </a:bodyPr>
          <a:lstStyle/>
          <a:p>
            <a:r>
              <a:rPr lang="en-US" dirty="0" smtClean="0"/>
              <a:t>Also illustrates a complication in working with compositional data: need to some transformation (CLR, ILR, multivariate </a:t>
            </a:r>
            <a:r>
              <a:rPr lang="en-US" dirty="0" err="1" smtClean="0"/>
              <a:t>logit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*Check out compositions() package in R!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6229684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conserver.iugo-cafe.org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155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SIAR (Parnell et al. 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Menu driven interface in R</a:t>
            </a:r>
          </a:p>
          <a:p>
            <a:r>
              <a:rPr lang="en-US" dirty="0" smtClean="0"/>
              <a:t>Same basic assumptions as </a:t>
            </a:r>
            <a:r>
              <a:rPr lang="en-US" dirty="0" err="1" smtClean="0"/>
              <a:t>MixSIR</a:t>
            </a:r>
            <a:endParaRPr lang="en-US" dirty="0" smtClean="0"/>
          </a:p>
          <a:p>
            <a:r>
              <a:rPr lang="en-US" dirty="0" smtClean="0"/>
              <a:t>BUT extra isotope-specific additive residual error estimated</a:t>
            </a:r>
          </a:p>
          <a:p>
            <a:r>
              <a:rPr lang="en-US" dirty="0" smtClean="0"/>
              <a:t>Also includes concentration dependence (</a:t>
            </a:r>
            <a:r>
              <a:rPr lang="en-US" dirty="0" err="1" smtClean="0"/>
              <a:t>MixSIR</a:t>
            </a:r>
            <a:r>
              <a:rPr lang="en-US" dirty="0" smtClean="0"/>
              <a:t> does not)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Need multiple consumers to estimate residual error</a:t>
            </a:r>
          </a:p>
          <a:p>
            <a:r>
              <a:rPr lang="en-US" dirty="0" smtClean="0"/>
              <a:t>GUI also allows SIAR model to be applied to different groups (factors)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5164" y="6126163"/>
            <a:ext cx="542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cran.r-project.org</a:t>
            </a:r>
            <a:r>
              <a:rPr lang="en-US" dirty="0"/>
              <a:t>/web/packages/</a:t>
            </a:r>
            <a:r>
              <a:rPr lang="en-US" dirty="0" err="1"/>
              <a:t>siar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Ward et al. (2010)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“Fully Bayesian” versions of </a:t>
            </a:r>
            <a:r>
              <a:rPr lang="en-US" dirty="0" err="1" smtClean="0"/>
              <a:t>MixSIR</a:t>
            </a:r>
            <a:r>
              <a:rPr lang="en-US" dirty="0" smtClean="0"/>
              <a:t> / SIAR</a:t>
            </a:r>
          </a:p>
          <a:p>
            <a:r>
              <a:rPr lang="en-US" dirty="0" smtClean="0"/>
              <a:t>Flexible, incorporates uncertainty in source means / variances</a:t>
            </a:r>
          </a:p>
          <a:p>
            <a:r>
              <a:rPr lang="en-US" dirty="0" smtClean="0"/>
              <a:t>Code published with paper, no separate software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By treating sources as parameters, informative priors can be useful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2000" y="6229684"/>
            <a:ext cx="312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conserver.iugo-cafe.org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938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827024" y="1600200"/>
            <a:ext cx="4038600" cy="452596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200" dirty="0" smtClean="0"/>
          </a:p>
          <a:p>
            <a:r>
              <a:rPr lang="en-US" sz="2200" dirty="0" smtClean="0"/>
              <a:t>There are (m-1) slope / intercepts estimated, so more parameters than basic regression!</a:t>
            </a: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Francis et al. 2011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Extension of </a:t>
            </a:r>
            <a:r>
              <a:rPr lang="en-US" dirty="0" err="1" smtClean="0"/>
              <a:t>MixSIR</a:t>
            </a:r>
            <a:r>
              <a:rPr lang="en-US" dirty="0" smtClean="0"/>
              <a:t> / SIAR to include continuous covariates</a:t>
            </a:r>
          </a:p>
          <a:p>
            <a:r>
              <a:rPr lang="en-US" dirty="0" smtClean="0"/>
              <a:t>Application was on 1-D, but easily extendable to 2D</a:t>
            </a:r>
          </a:p>
          <a:p>
            <a:r>
              <a:rPr lang="en-US" dirty="0" smtClean="0"/>
              <a:t>Code provided with paper, not separate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24" y="1600200"/>
            <a:ext cx="3136900" cy="31369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TextBox 5"/>
          <p:cNvSpPr txBox="1"/>
          <p:nvPr/>
        </p:nvSpPr>
        <p:spPr>
          <a:xfrm>
            <a:off x="676447" y="6310829"/>
            <a:ext cx="763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onlinelibrary.wiley.com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/10.1111/j.1461-0248.2011.01597.x/abstract</a:t>
            </a:r>
          </a:p>
        </p:txBody>
      </p:sp>
    </p:spTree>
    <p:extLst>
      <p:ext uri="{BB962C8B-B14F-4D97-AF65-F5344CB8AC3E}">
        <p14:creationId xmlns:p14="http://schemas.microsoft.com/office/powerpoint/2010/main" val="20606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1673</TotalTime>
  <Words>2127</Words>
  <Application>Microsoft Office PowerPoint</Application>
  <PresentationFormat>On-screen Show (4:3)</PresentationFormat>
  <Paragraphs>289</Paragraphs>
  <Slides>43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 Black </vt:lpstr>
      <vt:lpstr>Overview of Bayesian mixing models</vt:lpstr>
      <vt:lpstr>Outline</vt:lpstr>
      <vt:lpstr>Objective</vt:lpstr>
      <vt:lpstr>IsoSource (Phillips &amp; Gregg 2003)</vt:lpstr>
      <vt:lpstr>MixSIR (Moore &amp; Semmens 2008)</vt:lpstr>
      <vt:lpstr>Semmens et al. (2009)</vt:lpstr>
      <vt:lpstr>SIAR (Parnell et al. 2010)</vt:lpstr>
      <vt:lpstr>Ward et al. (2010)</vt:lpstr>
      <vt:lpstr>Francis et al. 2011</vt:lpstr>
      <vt:lpstr>Solomon et al. 2011</vt:lpstr>
      <vt:lpstr>IsotopeR (Hopkins &amp; Ferguson 2012)</vt:lpstr>
      <vt:lpstr>MixSIAR</vt:lpstr>
      <vt:lpstr>Field is evolving rapidly</vt:lpstr>
      <vt:lpstr>Yeakel et al. 2011</vt:lpstr>
      <vt:lpstr>IsoWeb (Kadoya et al. 2012)</vt:lpstr>
      <vt:lpstr>SISUS (Erhardt et al. 2014)</vt:lpstr>
      <vt:lpstr>FRUITS (Fernandes et al. 2014) </vt:lpstr>
      <vt:lpstr>Outline</vt:lpstr>
      <vt:lpstr>Priors on proportions</vt:lpstr>
      <vt:lpstr>Beta distribution</vt:lpstr>
      <vt:lpstr>Dirichlet: sample size</vt:lpstr>
      <vt:lpstr>Effect of increasing alpha</vt:lpstr>
      <vt:lpstr>Rough guide to interpretation</vt:lpstr>
      <vt:lpstr>Dirichlet: why ‘1’ is the default prior</vt:lpstr>
      <vt:lpstr>Let’s look at this in &gt; 1 dimension</vt:lpstr>
      <vt:lpstr>PowerPoint Presentation</vt:lpstr>
      <vt:lpstr>BUT we can also make the Dirichlet marginals look more ~ uniform</vt:lpstr>
      <vt:lpstr>Nope! In 2D, extreme values given high weight</vt:lpstr>
      <vt:lpstr>Dirichlet: impact of source geometry</vt:lpstr>
      <vt:lpstr>Adding 4th source to our example</vt:lpstr>
      <vt:lpstr>What this means for prior</vt:lpstr>
      <vt:lpstr>Priors on source means / variances</vt:lpstr>
      <vt:lpstr>PowerPoint Presentation</vt:lpstr>
      <vt:lpstr>Freeing up mean / variance</vt:lpstr>
      <vt:lpstr>Mathematically</vt:lpstr>
      <vt:lpstr>Outline</vt:lpstr>
      <vt:lpstr>PowerPoint Presentation</vt:lpstr>
      <vt:lpstr>Geometry is critical &amp; mixing models won’t solve problems (Phillips and Gregg 2003)</vt:lpstr>
      <vt:lpstr>Essentially 1-D problem</vt:lpstr>
      <vt:lpstr>Confounded sources</vt:lpstr>
      <vt:lpstr>Consumer signatures falling outside of resource polygon</vt:lpstr>
      <vt:lpstr>If mixing models aren’t appropriate (bad geometry, other reasons)</vt:lpstr>
      <vt:lpstr>Ongoing research</vt:lpstr>
    </vt:vector>
  </TitlesOfParts>
  <Company>NOAA/NMFS/NWFSC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Ward</dc:creator>
  <cp:lastModifiedBy>NWFSC ADMIN</cp:lastModifiedBy>
  <cp:revision>36</cp:revision>
  <dcterms:created xsi:type="dcterms:W3CDTF">2014-08-26T23:00:15Z</dcterms:created>
  <dcterms:modified xsi:type="dcterms:W3CDTF">2014-08-29T18:26:09Z</dcterms:modified>
</cp:coreProperties>
</file>