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146847057" r:id="rId9"/>
    <p:sldId id="265" r:id="rId10"/>
    <p:sldId id="266" r:id="rId11"/>
    <p:sldId id="267" r:id="rId12"/>
    <p:sldId id="2146847056" r:id="rId13"/>
    <p:sldId id="268" r:id="rId14"/>
    <p:sldId id="2146847055" r:id="rId15"/>
    <p:sldId id="2146847058"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www.analyticsvidhya.com/blog/2023/06/netflix-case-study-eda-unveiling-data-driven-strategies-for-streaming/" TargetMode="External" /><Relationship Id="rId2" Type="http://schemas.openxmlformats.org/officeDocument/2006/relationships/hyperlink" Target="https://www.analyticsvidhya.com/blog/2021/07/visualizing-netflix-data-using-python/" TargetMode="External" /><Relationship Id="rId1" Type="http://schemas.openxmlformats.org/officeDocument/2006/relationships/slideLayout" Target="../slideLayouts/slideLayout2.xml" /><Relationship Id="rId4" Type="http://schemas.openxmlformats.org/officeDocument/2006/relationships/hyperlink" Target="https://www.markivis.com/blog/how-analytics-can-be-a-game-changer-a-netflix-case-study/"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Mohamed Abbas </a:t>
            </a:r>
            <a:r>
              <a:rPr lang="en-US" sz="2000" b="1" dirty="0" err="1">
                <a:solidFill>
                  <a:schemeClr val="accent1">
                    <a:lumMod val="75000"/>
                  </a:schemeClr>
                </a:solidFill>
                <a:latin typeface="Arial"/>
                <a:cs typeface="Arial"/>
              </a:rPr>
              <a:t>Mydeen</a:t>
            </a:r>
            <a:r>
              <a:rPr lang="en-US" sz="2000" b="1" dirty="0">
                <a:solidFill>
                  <a:schemeClr val="accent1">
                    <a:lumMod val="75000"/>
                  </a:schemeClr>
                </a:solidFill>
                <a:latin typeface="Arial"/>
                <a:cs typeface="Arial"/>
              </a:rPr>
              <a:t> T – 2021306029</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Leather Technology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a:t>
            </a:r>
          </a:p>
          <a:p>
            <a:r>
              <a:rPr lang="en-US" sz="2000" b="1" dirty="0">
                <a:solidFill>
                  <a:schemeClr val="accent1">
                    <a:lumMod val="75000"/>
                  </a:schemeClr>
                </a:solidFill>
                <a:latin typeface="Arial"/>
                <a:cs typeface="Arial"/>
              </a:rPr>
              <a:t>ACTECH Campus, Anna University, Chennai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vert="horz" lIns="91440" tIns="45720" rIns="91440" bIns="45720" rtlCol="0" anchor="ctr">
            <a:noAutofit/>
          </a:bodyPr>
          <a:lstStyle/>
          <a:p>
            <a:pPr marL="305435" indent="-305435"/>
            <a:r>
              <a:rPr lang="en-IN" sz="1400" dirty="0">
                <a:ea typeface="+mn-lt"/>
                <a:cs typeface="+mn-lt"/>
              </a:rPr>
              <a:t>In conclusion, the analysis of Netflix's platform reveals a multifaceted ecosystem shaped by various interconnected components, including its content library, user base, recommendation algorithm, user interface, content delivery infrastructure, and business model. Through this analysis, several key insights have emerged:</a:t>
            </a:r>
            <a:endParaRPr lang="en-IN" sz="1400"/>
          </a:p>
          <a:p>
            <a:pPr marL="305435" indent="-305435"/>
            <a:endParaRPr lang="en-IN" sz="1100" dirty="0"/>
          </a:p>
          <a:p>
            <a:pPr marL="305435" indent="-305435"/>
            <a:r>
              <a:rPr lang="en-IN" sz="1400" dirty="0">
                <a:ea typeface="+mn-lt"/>
                <a:cs typeface="+mn-lt"/>
              </a:rPr>
              <a:t>1. **Content is King:** Netflix's success is heavily reliant on its diverse and engaging content library. Original content, in particular, has played a significant role in attracting and retaining subscribers.</a:t>
            </a:r>
            <a:endParaRPr lang="en-IN" sz="1400" dirty="0"/>
          </a:p>
          <a:p>
            <a:pPr marL="305435" indent="-305435"/>
            <a:r>
              <a:rPr lang="en-IN" sz="1400" dirty="0">
                <a:ea typeface="+mn-lt"/>
                <a:cs typeface="+mn-lt"/>
              </a:rPr>
              <a:t>2. **Personalization is Paramount:** The effectiveness of Netflix's recommendation algorithm and user interface design in delivering personalized content recommendations directly impacts user engagement and satisfaction.</a:t>
            </a:r>
            <a:endParaRPr lang="en-IN" sz="1400" dirty="0"/>
          </a:p>
          <a:p>
            <a:pPr marL="305435" indent="-305435"/>
            <a:r>
              <a:rPr lang="en-IN" sz="1400" dirty="0">
                <a:ea typeface="+mn-lt"/>
                <a:cs typeface="+mn-lt"/>
              </a:rPr>
              <a:t>3. **User Engagement Drives Growth:** Understanding and optimizing user engagement metrics, such as retention rates and viewing habits, are essential for sustaining subscriber growth and reducing churn.</a:t>
            </a:r>
            <a:endParaRPr lang="en-IN" sz="1400" dirty="0"/>
          </a:p>
          <a:p>
            <a:pPr marL="305435" indent="-305435"/>
            <a:r>
              <a:rPr lang="en-IN" sz="1400" dirty="0">
                <a:ea typeface="+mn-lt"/>
                <a:cs typeface="+mn-lt"/>
              </a:rPr>
              <a:t>4. **Dynamic Market Environment:** Netflix operates within a dynamic market environment influenced by factors such as technological advancements, market competition, regulatory changes, and shifting consumer preferences.</a:t>
            </a:r>
            <a:endParaRPr lang="en-IN" sz="1400" dirty="0"/>
          </a:p>
          <a:p>
            <a:pPr marL="305435" indent="-305435"/>
            <a:r>
              <a:rPr lang="en-IN" sz="1400" dirty="0">
                <a:ea typeface="+mn-lt"/>
                <a:cs typeface="+mn-lt"/>
              </a:rPr>
              <a:t>5. **Systems Thinking Approach:** By adopting a systems approach to analysis, Netflix can better comprehend the complex interactions and feedback loops within its ecosystem, enabling more effective decision-making and strategic planning.</a:t>
            </a:r>
            <a:endParaRPr lang="en-IN" sz="1400" dirty="0"/>
          </a:p>
          <a:p>
            <a:pPr marL="305435" indent="-305435"/>
            <a:r>
              <a:rPr lang="en-IN" sz="1400" dirty="0">
                <a:ea typeface="+mn-lt"/>
                <a:cs typeface="+mn-lt"/>
              </a:rPr>
              <a:t>In light of these insights, Netflix should continue to focus on enhancing its content offerings, refining its recommendation algorithms, and improving user experience to maintain its position as a leader in the streaming industry. Moreover, ongoing monitoring, experimentation, and adaptation are essential to keep pace with evolving market dynamics and user preferences. By leveraging data-driven insights and embracing innovation, Netflix can continue to innovate and thrive in an ever-changing landscape.</a:t>
            </a:r>
            <a:endParaRPr lang="en-IN" sz="140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4FEDC9BE-5A4C-7800-1725-F4D922458E13}"/>
              </a:ext>
            </a:extLst>
          </p:cNvPr>
          <p:cNvSpPr txBox="1"/>
          <p:nvPr/>
        </p:nvSpPr>
        <p:spPr>
          <a:xfrm>
            <a:off x="566681" y="1317515"/>
            <a:ext cx="1140681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future scope for Netflix analysis is vast and holds opportunities for continued innovation and growth. Here are some potential avenues for future exploration:</a:t>
            </a:r>
            <a:endParaRPr lang="en-US" dirty="0"/>
          </a:p>
          <a:p>
            <a:endParaRPr lang="en-US"/>
          </a:p>
          <a:p>
            <a:r>
              <a:rPr lang="en-US" dirty="0">
                <a:ea typeface="+mn-lt"/>
                <a:cs typeface="+mn-lt"/>
              </a:rPr>
              <a:t>1. **Advanced Personalization:** Further refine recommendation algorithms using advanced machine learning and AI techniques. This could involve incorporating real-time contextual data, sentiment analysis, and deep learning models to deliver even more personalized content recommendations tailored to individual preferences and moods.</a:t>
            </a:r>
            <a:endParaRPr lang="en-US" dirty="0"/>
          </a:p>
          <a:p>
            <a:endParaRPr lang="en-US"/>
          </a:p>
          <a:p>
            <a:r>
              <a:rPr lang="en-US" dirty="0">
                <a:ea typeface="+mn-lt"/>
                <a:cs typeface="+mn-lt"/>
              </a:rPr>
              <a:t>2. **Predictive Analytics:** Develop predictive models to forecast future trends in viewer preferences, content consumption patterns, and market dynamics. This could enable Netflix to anticipate demand for specific genres or formats, optimize content acquisition strategies, and make proactive decisions to stay ahead of competitors.</a:t>
            </a:r>
            <a:endParaRPr lang="en-US" dirty="0"/>
          </a:p>
          <a:p>
            <a:endParaRPr lang="en-US"/>
          </a:p>
          <a:p>
            <a:r>
              <a:rPr lang="en-US" dirty="0">
                <a:ea typeface="+mn-lt"/>
                <a:cs typeface="+mn-lt"/>
              </a:rPr>
              <a:t>3. **Content Creation Optimization:** Utilize data analytics to inform content creation decisions, from script development to production budgets. By analyzing viewer engagement metrics and audience feedback, Netflix can identify content themes, genres, and formats that resonate most with its subscribers, thus maximizing the ROI on content investments.</a:t>
            </a:r>
            <a:endParaRPr lang="en-US" dirty="0"/>
          </a:p>
          <a:p>
            <a:endParaRPr lang="en-US"/>
          </a:p>
          <a:p>
            <a:r>
              <a:rPr lang="en-US" dirty="0">
                <a:ea typeface="+mn-lt"/>
                <a:cs typeface="+mn-lt"/>
              </a:rPr>
              <a:t>4. **Global Expansion Strategies:** Leverage data insights to tailor content offerings and user experiences to diverse cultural and regional preferences worldwide. This may involve analyzing localization requirements, understanding regional viewing habits, and identifying opportunities to license or produce content that appeals to specific international markets.</a:t>
            </a:r>
            <a:endParaRPr lang="en-US" dirty="0"/>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6DB0D4A8-CCD8-63F4-9EDC-3AFC3EF6B0F4}"/>
              </a:ext>
            </a:extLst>
          </p:cNvPr>
          <p:cNvSpPr txBox="1"/>
          <p:nvPr/>
        </p:nvSpPr>
        <p:spPr>
          <a:xfrm>
            <a:off x="428016" y="1377381"/>
            <a:ext cx="1136028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Segoe UI"/>
                <a:cs typeface="Segoe UI"/>
              </a:rPr>
              <a:t>5. **Emerging Technologies Integration:** Explore the integration of emerging technologies such as virtual reality (VR), augmented reality (AR), and interactive storytelling into the Netflix platform. Analyze user engagement with experimental features and immersive content experiences to assess their potential for enhancing viewer satisfaction and retention.</a:t>
            </a:r>
          </a:p>
          <a:p>
            <a:endParaRPr lang="en-US" dirty="0">
              <a:latin typeface="Segoe UI"/>
              <a:cs typeface="Segoe UI"/>
            </a:endParaRPr>
          </a:p>
          <a:p>
            <a:r>
              <a:rPr lang="en-US" dirty="0">
                <a:latin typeface="Segoe UI"/>
                <a:cs typeface="Segoe UI"/>
              </a:rPr>
              <a:t>6. **Ethical and Responsible AI:** Address ethical considerations surrounding data privacy, algorithmic bias, and responsible AI implementation. Develop transparency and accountability frameworks to ensure fair and inclusive content recommendations while respecting user privacy rights and maintaining trust in the platform.</a:t>
            </a:r>
          </a:p>
          <a:p>
            <a:endParaRPr lang="en-US" dirty="0">
              <a:latin typeface="Segoe UI"/>
              <a:cs typeface="Segoe UI"/>
            </a:endParaRPr>
          </a:p>
          <a:p>
            <a:r>
              <a:rPr lang="en-US" dirty="0">
                <a:latin typeface="Segoe UI"/>
                <a:cs typeface="Segoe UI"/>
              </a:rPr>
              <a:t>7. **Partnerships and Collaborations:** Forge strategic partnerships with content creators, production studios, and technology companies to innovate and co-create new content formats, interactive experiences, and viewer engagement tools. Collaborate with academic institutions and research organizations to advance the state-of-the-art in media analytics and user behavior modeling.</a:t>
            </a:r>
          </a:p>
          <a:p>
            <a:endParaRPr lang="en-US" dirty="0">
              <a:latin typeface="Segoe UI"/>
              <a:cs typeface="Segoe UI"/>
            </a:endParaRPr>
          </a:p>
          <a:p>
            <a:r>
              <a:rPr lang="en-US" dirty="0">
                <a:latin typeface="Segoe UI"/>
                <a:cs typeface="Segoe UI"/>
              </a:rPr>
              <a:t>8. **Sustainability and Social Impact:** Integrate sustainability initiatives and social impact campaigns into the Netflix ecosystem. Analyze the environmental footprint of content production and distribution processes, explore opportunities for carbon neutrality, and support diversity, equity, and inclusion efforts both on and off-screen.</a:t>
            </a:r>
          </a:p>
          <a:p>
            <a:endParaRPr lang="en-US" dirty="0">
              <a:latin typeface="Segoe UI"/>
              <a:cs typeface="Segoe UI"/>
            </a:endParaRPr>
          </a:p>
          <a:p>
            <a:endParaRPr lang="en-US" dirty="0"/>
          </a:p>
        </p:txBody>
      </p:sp>
    </p:spTree>
    <p:extLst>
      <p:ext uri="{BB962C8B-B14F-4D97-AF65-F5344CB8AC3E}">
        <p14:creationId xmlns:p14="http://schemas.microsoft.com/office/powerpoint/2010/main" val="341868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ea typeface="+mn-lt"/>
                <a:cs typeface="+mn-lt"/>
                <a:hlinkClick r:id="rId2"/>
              </a:rPr>
              <a:t>https://www.analyticsvidhya.com/blog/2021/07/visualizing-netflix-data-using-python/</a:t>
            </a:r>
            <a:endParaRPr lang="en-IN" sz="2400" dirty="0">
              <a:ea typeface="+mn-lt"/>
              <a:cs typeface="+mn-lt"/>
            </a:endParaRPr>
          </a:p>
          <a:p>
            <a:pPr marL="305435" indent="-305435"/>
            <a:r>
              <a:rPr lang="en-IN" sz="2400" dirty="0">
                <a:ea typeface="+mn-lt"/>
                <a:cs typeface="+mn-lt"/>
                <a:hlinkClick r:id="rId3"/>
              </a:rPr>
              <a:t>https://www.analyticsvidhya.com/blog/2023/06/netflix-case-study-eda-unveiling-data-driven-strategies-for-streaming/</a:t>
            </a:r>
          </a:p>
          <a:p>
            <a:pPr marL="305435" indent="-305435"/>
            <a:r>
              <a:rPr lang="en-IN" sz="2400" dirty="0">
                <a:ea typeface="+mn-lt"/>
                <a:cs typeface="+mn-lt"/>
                <a:hlinkClick r:id="rId4"/>
              </a:rPr>
              <a:t>https://www.markivis.com/blog/how-analytics-can-be-a-game-changer-a-netflix-case-study/</a:t>
            </a:r>
          </a:p>
          <a:p>
            <a:pPr marL="305435" indent="-305435"/>
            <a:endParaRPr lang="en-IN" sz="2400" dirty="0">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sz="2000" dirty="0">
                <a:ea typeface="+mn-lt"/>
                <a:cs typeface="+mn-lt"/>
              </a:rPr>
              <a:t>Sure, here's a possible problem statement for </a:t>
            </a:r>
            <a:r>
              <a:rPr lang="en-IN" sz="2000" dirty="0" err="1">
                <a:ea typeface="+mn-lt"/>
                <a:cs typeface="+mn-lt"/>
              </a:rPr>
              <a:t>analyzing</a:t>
            </a:r>
            <a:r>
              <a:rPr lang="en-IN" sz="2000" dirty="0">
                <a:ea typeface="+mn-lt"/>
                <a:cs typeface="+mn-lt"/>
              </a:rPr>
              <a:t> Netflix: **Problem Statement:** "</a:t>
            </a:r>
            <a:r>
              <a:rPr lang="en-IN" sz="2000" dirty="0" err="1">
                <a:ea typeface="+mn-lt"/>
                <a:cs typeface="+mn-lt"/>
              </a:rPr>
              <a:t>Analyze</a:t>
            </a:r>
            <a:r>
              <a:rPr lang="en-IN" sz="2000" dirty="0">
                <a:ea typeface="+mn-lt"/>
                <a:cs typeface="+mn-lt"/>
              </a:rPr>
              <a:t> Netflix's content catalogue and user engagement to identify patterns, trends, and insights that can inform strategic decisions and improve the platform's performance. Specifically, explore factors such as viewer demographics, content preferences, viewing habits, regional variations, and the impact of original content on subscriber retention and acquisition. Additionally, assess the effectiveness of Netflix's recommendation algorithm and user interface design in enhancing user satisfaction and retention. Ultimately, provide actionable recommendations to optimize content acquisition, production, and delivery, as well as to enhance the overall user experience on the Netflix platform."</a:t>
            </a:r>
            <a:endParaRPr lang="en-IN" sz="200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B3657C8A-0127-8C97-B3F4-DBD1C7070203}"/>
              </a:ext>
            </a:extLst>
          </p:cNvPr>
          <p:cNvSpPr txBox="1"/>
          <p:nvPr/>
        </p:nvSpPr>
        <p:spPr>
          <a:xfrm>
            <a:off x="481518" y="1408889"/>
            <a:ext cx="11316553"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dirty="0">
                <a:ea typeface="+mn-lt"/>
                <a:cs typeface="+mn-lt"/>
              </a:rPr>
              <a:t>Data Collection:</a:t>
            </a:r>
            <a:endParaRPr lang="en-US" sz="1400" dirty="0"/>
          </a:p>
          <a:p>
            <a:pPr marL="742950" lvl="1" indent="-285750">
              <a:buFont typeface="Arial"/>
              <a:buChar char="•"/>
            </a:pPr>
            <a:r>
              <a:rPr lang="en-US" sz="1400" dirty="0">
                <a:solidFill>
                  <a:srgbClr val="0D0D0D"/>
                </a:solidFill>
                <a:ea typeface="+mn-lt"/>
                <a:cs typeface="+mn-lt"/>
              </a:rPr>
              <a:t>Gather comprehensive data on Netflix's content catalog, including metadata such as genre, release date, duration, ratings, and viewer engagement metrics.</a:t>
            </a:r>
            <a:endParaRPr lang="en-US" sz="1400"/>
          </a:p>
          <a:p>
            <a:pPr marL="742950" lvl="1" indent="-285750">
              <a:buFont typeface="Arial"/>
              <a:buChar char="•"/>
            </a:pPr>
            <a:r>
              <a:rPr lang="en-US" sz="1400" dirty="0">
                <a:solidFill>
                  <a:srgbClr val="0D0D0D"/>
                </a:solidFill>
                <a:ea typeface="+mn-lt"/>
                <a:cs typeface="+mn-lt"/>
              </a:rPr>
              <a:t>Collect demographic data on Netflix subscribers, including age, gender, location, and subscription tier.</a:t>
            </a:r>
            <a:endParaRPr lang="en-US" sz="1400"/>
          </a:p>
          <a:p>
            <a:pPr marL="742950" lvl="1" indent="-285750">
              <a:buFont typeface="Arial"/>
              <a:buChar char="•"/>
            </a:pPr>
            <a:r>
              <a:rPr lang="en-US" sz="1400" dirty="0">
                <a:solidFill>
                  <a:srgbClr val="0D0D0D"/>
                </a:solidFill>
                <a:ea typeface="+mn-lt"/>
                <a:cs typeface="+mn-lt"/>
              </a:rPr>
              <a:t>Obtain data on user interactions, such as viewing history, search queries, ratings, and feedback.</a:t>
            </a:r>
            <a:endParaRPr lang="en-US" sz="1400"/>
          </a:p>
          <a:p>
            <a:pPr marL="285750" indent="-285750">
              <a:buFont typeface="Arial"/>
              <a:buChar char="•"/>
            </a:pPr>
            <a:r>
              <a:rPr lang="en-US" sz="1400" b="1" dirty="0">
                <a:ea typeface="+mn-lt"/>
                <a:cs typeface="+mn-lt"/>
              </a:rPr>
              <a:t>Data Preparation and Cleaning:</a:t>
            </a:r>
            <a:endParaRPr lang="en-US" sz="1400"/>
          </a:p>
          <a:p>
            <a:pPr marL="742950" lvl="1" indent="-285750">
              <a:buFont typeface="Arial"/>
              <a:buChar char="•"/>
            </a:pPr>
            <a:r>
              <a:rPr lang="en-US" sz="1400" dirty="0">
                <a:solidFill>
                  <a:srgbClr val="0D0D0D"/>
                </a:solidFill>
                <a:ea typeface="+mn-lt"/>
                <a:cs typeface="+mn-lt"/>
              </a:rPr>
              <a:t>Cleanse and preprocess the collected data to remove duplicates, missing values, and inconsistencies.</a:t>
            </a:r>
            <a:endParaRPr lang="en-US" sz="1400"/>
          </a:p>
          <a:p>
            <a:pPr marL="742950" lvl="1" indent="-285750">
              <a:buFont typeface="Arial"/>
              <a:buChar char="•"/>
            </a:pPr>
            <a:r>
              <a:rPr lang="en-US" sz="1400" dirty="0">
                <a:solidFill>
                  <a:srgbClr val="0D0D0D"/>
                </a:solidFill>
                <a:ea typeface="+mn-lt"/>
                <a:cs typeface="+mn-lt"/>
              </a:rPr>
              <a:t>Normalize and standardize the data formats to ensure compatibility and consistency across datasets.</a:t>
            </a:r>
            <a:endParaRPr lang="en-US" sz="1400"/>
          </a:p>
          <a:p>
            <a:pPr marL="742950" lvl="1" indent="-285750">
              <a:buFont typeface="Arial"/>
              <a:buChar char="•"/>
            </a:pPr>
            <a:r>
              <a:rPr lang="en-US" sz="1400" dirty="0">
                <a:solidFill>
                  <a:srgbClr val="0D0D0D"/>
                </a:solidFill>
                <a:ea typeface="+mn-lt"/>
                <a:cs typeface="+mn-lt"/>
              </a:rPr>
              <a:t>Perform feature engineering to extract relevant features and enhance the dataset for analysis.</a:t>
            </a:r>
            <a:endParaRPr lang="en-US" sz="1400"/>
          </a:p>
          <a:p>
            <a:pPr marL="285750" indent="-285750">
              <a:buFont typeface="Arial"/>
              <a:buChar char="•"/>
            </a:pPr>
            <a:r>
              <a:rPr lang="en-US" sz="1400" b="1" dirty="0">
                <a:ea typeface="+mn-lt"/>
                <a:cs typeface="+mn-lt"/>
              </a:rPr>
              <a:t>Exploratory Data Analysis (EDA):</a:t>
            </a:r>
            <a:endParaRPr lang="en-US" sz="1400"/>
          </a:p>
          <a:p>
            <a:pPr marL="742950" lvl="1" indent="-285750">
              <a:buFont typeface="Arial"/>
              <a:buChar char="•"/>
            </a:pPr>
            <a:r>
              <a:rPr lang="en-US" sz="1400" dirty="0">
                <a:solidFill>
                  <a:srgbClr val="0D0D0D"/>
                </a:solidFill>
                <a:ea typeface="+mn-lt"/>
                <a:cs typeface="+mn-lt"/>
              </a:rPr>
              <a:t>Conduct exploratory data analysis to uncover patterns, correlations, and insights within the dataset.</a:t>
            </a:r>
            <a:endParaRPr lang="en-US" sz="1400"/>
          </a:p>
          <a:p>
            <a:pPr marL="742950" lvl="1" indent="-285750">
              <a:buFont typeface="Arial"/>
              <a:buChar char="•"/>
            </a:pPr>
            <a:r>
              <a:rPr lang="en-US" sz="1400" dirty="0">
                <a:solidFill>
                  <a:srgbClr val="0D0D0D"/>
                </a:solidFill>
                <a:ea typeface="+mn-lt"/>
                <a:cs typeface="+mn-lt"/>
              </a:rPr>
              <a:t>Visualize key metrics such as viewership trends over time, popular genres, regional preferences, and the impact of original content releases.</a:t>
            </a:r>
            <a:endParaRPr lang="en-US" sz="1400"/>
          </a:p>
          <a:p>
            <a:pPr marL="742950" lvl="1" indent="-285750">
              <a:buFont typeface="Arial"/>
              <a:buChar char="•"/>
            </a:pPr>
            <a:r>
              <a:rPr lang="en-US" sz="1400" dirty="0">
                <a:solidFill>
                  <a:srgbClr val="0D0D0D"/>
                </a:solidFill>
                <a:ea typeface="+mn-lt"/>
                <a:cs typeface="+mn-lt"/>
              </a:rPr>
              <a:t>Perform cohort analysis to understand user behavior patterns and preferences among different demographic segments.</a:t>
            </a:r>
            <a:endParaRPr lang="en-US" sz="1400"/>
          </a:p>
          <a:p>
            <a:pPr marL="285750" indent="-285750">
              <a:buFont typeface="Arial"/>
              <a:buChar char="•"/>
            </a:pPr>
            <a:r>
              <a:rPr lang="en-US" sz="1400" b="1" dirty="0">
                <a:ea typeface="+mn-lt"/>
                <a:cs typeface="+mn-lt"/>
              </a:rPr>
              <a:t>Content Analysis:</a:t>
            </a:r>
            <a:endParaRPr lang="en-US" sz="1400"/>
          </a:p>
          <a:p>
            <a:pPr marL="742950" lvl="1" indent="-285750">
              <a:buFont typeface="Arial"/>
              <a:buChar char="•"/>
            </a:pPr>
            <a:r>
              <a:rPr lang="en-US" sz="1400" dirty="0">
                <a:solidFill>
                  <a:srgbClr val="0D0D0D"/>
                </a:solidFill>
                <a:ea typeface="+mn-lt"/>
                <a:cs typeface="+mn-lt"/>
              </a:rPr>
              <a:t>Analyze the performance of Netflix's content library, including the popularity and audience engagement of individual titles.</a:t>
            </a:r>
            <a:endParaRPr lang="en-US" sz="1400"/>
          </a:p>
          <a:p>
            <a:pPr marL="742950" lvl="1" indent="-285750">
              <a:buFont typeface="Arial"/>
              <a:buChar char="•"/>
            </a:pPr>
            <a:r>
              <a:rPr lang="en-US" sz="1400" dirty="0">
                <a:solidFill>
                  <a:srgbClr val="0D0D0D"/>
                </a:solidFill>
                <a:ea typeface="+mn-lt"/>
                <a:cs typeface="+mn-lt"/>
              </a:rPr>
              <a:t>Evaluate the effectiveness of content recommendations in driving user engagement and retention.</a:t>
            </a:r>
            <a:endParaRPr lang="en-US" sz="1400"/>
          </a:p>
          <a:p>
            <a:pPr marL="742950" lvl="1" indent="-285750">
              <a:buFont typeface="Arial"/>
              <a:buChar char="•"/>
            </a:pPr>
            <a:r>
              <a:rPr lang="en-US" sz="1400" dirty="0">
                <a:solidFill>
                  <a:srgbClr val="0D0D0D"/>
                </a:solidFill>
                <a:ea typeface="+mn-lt"/>
                <a:cs typeface="+mn-lt"/>
              </a:rPr>
              <a:t>Identify gaps and opportunities in the content catalog, such as underrepresented genres or untapped demographics.</a:t>
            </a:r>
            <a:endParaRPr lang="en-US" sz="1400"/>
          </a:p>
          <a:p>
            <a:pPr marL="285750" indent="-285750">
              <a:buFont typeface="Arial"/>
              <a:buChar char="•"/>
            </a:pPr>
            <a:r>
              <a:rPr lang="en-US" sz="1400" b="1" dirty="0">
                <a:ea typeface="+mn-lt"/>
                <a:cs typeface="+mn-lt"/>
              </a:rPr>
              <a:t>User Engagement Analysis:</a:t>
            </a:r>
            <a:endParaRPr lang="en-US" sz="1400"/>
          </a:p>
          <a:p>
            <a:pPr marL="742950" lvl="1" indent="-285750">
              <a:buFont typeface="Arial"/>
              <a:buChar char="•"/>
            </a:pPr>
            <a:r>
              <a:rPr lang="en-US" sz="1400" dirty="0">
                <a:solidFill>
                  <a:srgbClr val="0D0D0D"/>
                </a:solidFill>
                <a:ea typeface="+mn-lt"/>
                <a:cs typeface="+mn-lt"/>
              </a:rPr>
              <a:t>Examine user engagement metrics such as retention rates, churn patterns, and average session duration.</a:t>
            </a:r>
            <a:endParaRPr lang="en-US" sz="1400"/>
          </a:p>
          <a:p>
            <a:pPr marL="742950" lvl="1" indent="-285750">
              <a:buFont typeface="Arial"/>
              <a:buChar char="•"/>
            </a:pPr>
            <a:r>
              <a:rPr lang="en-US" sz="1400" dirty="0">
                <a:solidFill>
                  <a:srgbClr val="0D0D0D"/>
                </a:solidFill>
                <a:ea typeface="+mn-lt"/>
                <a:cs typeface="+mn-lt"/>
              </a:rPr>
              <a:t>Investigate factors influencing user engagement, including content quality, recommendation accuracy, and user interface design.</a:t>
            </a:r>
            <a:endParaRPr lang="en-US" sz="1400"/>
          </a:p>
          <a:p>
            <a:pPr marL="742950" lvl="1" indent="-285750">
              <a:buFont typeface="Arial"/>
              <a:buChar char="•"/>
            </a:pPr>
            <a:r>
              <a:rPr lang="en-US" sz="1400" dirty="0">
                <a:solidFill>
                  <a:srgbClr val="0D0D0D"/>
                </a:solidFill>
                <a:ea typeface="+mn-lt"/>
                <a:cs typeface="+mn-lt"/>
              </a:rPr>
              <a:t>Identify strategies to enhance user engagement and reduce churn, such as personalized recommendations and targeted content recommendations.</a:t>
            </a:r>
            <a:endParaRPr lang="en-US" sz="140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792F29CF-2985-A258-67C3-4E1F7172A5AF}"/>
              </a:ext>
            </a:extLst>
          </p:cNvPr>
          <p:cNvSpPr txBox="1"/>
          <p:nvPr/>
        </p:nvSpPr>
        <p:spPr>
          <a:xfrm>
            <a:off x="713117" y="1417608"/>
            <a:ext cx="1046384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AutoNum type="arabicPeriod"/>
            </a:pPr>
            <a:r>
              <a:rPr lang="en-US" b="1">
                <a:solidFill>
                  <a:srgbClr val="0D0D0D"/>
                </a:solidFill>
                <a:latin typeface="Söhne"/>
              </a:rPr>
              <a:t>Predictive Modeling and Machine Learning:</a:t>
            </a:r>
          </a:p>
          <a:p>
            <a:pPr marL="228600" lvl="1" indent="-228600">
              <a:buFont typeface=""/>
              <a:buAutoNum type="arabicPeriod"/>
            </a:pPr>
            <a:r>
              <a:rPr lang="en-US">
                <a:solidFill>
                  <a:srgbClr val="0D0D0D"/>
                </a:solidFill>
                <a:latin typeface="Söhne"/>
              </a:rPr>
              <a:t>Build predictive models to forecast viewership trends, subscriber growth, and churn rates.</a:t>
            </a:r>
          </a:p>
          <a:p>
            <a:pPr marL="228600" lvl="1" indent="-228600">
              <a:buFont typeface=""/>
              <a:buAutoNum type="arabicPeriod"/>
            </a:pPr>
            <a:r>
              <a:rPr lang="en-US">
                <a:solidFill>
                  <a:srgbClr val="0D0D0D"/>
                </a:solidFill>
                <a:latin typeface="Söhne"/>
              </a:rPr>
              <a:t>Utilize machine learning algorithms to improve content recommendation accuracy and personalize user experiences.</a:t>
            </a:r>
          </a:p>
          <a:p>
            <a:pPr marL="228600" lvl="1" indent="-228600">
              <a:buFont typeface=""/>
              <a:buAutoNum type="arabicPeriod"/>
            </a:pPr>
            <a:r>
              <a:rPr lang="en-US">
                <a:solidFill>
                  <a:srgbClr val="0D0D0D"/>
                </a:solidFill>
                <a:latin typeface="Söhne"/>
              </a:rPr>
              <a:t>Implement A/B testing to evaluate the impact of new features or content initiatives on user engagement and retention.</a:t>
            </a:r>
          </a:p>
          <a:p>
            <a:pPr marL="228600" indent="-228600">
              <a:buFont typeface=""/>
              <a:buAutoNum type="arabicPeriod"/>
            </a:pPr>
            <a:r>
              <a:rPr lang="en-US" b="1">
                <a:solidFill>
                  <a:srgbClr val="0D0D0D"/>
                </a:solidFill>
                <a:latin typeface="Söhne"/>
              </a:rPr>
              <a:t>Insights and Recommendations:</a:t>
            </a:r>
          </a:p>
          <a:p>
            <a:pPr marL="228600" lvl="1" indent="-228600">
              <a:buFont typeface=""/>
              <a:buAutoNum type="arabicPeriod"/>
            </a:pPr>
            <a:r>
              <a:rPr lang="en-US">
                <a:solidFill>
                  <a:srgbClr val="0D0D0D"/>
                </a:solidFill>
                <a:latin typeface="Söhne"/>
              </a:rPr>
              <a:t>Synthesize findings from the analysis to derive actionable insights and recommendations for Netflix's content strategy, user experience enhancements, and platform optimization.</a:t>
            </a:r>
          </a:p>
          <a:p>
            <a:pPr marL="228600" lvl="1" indent="-228600">
              <a:buFont typeface=""/>
              <a:buAutoNum type="arabicPeriod"/>
            </a:pPr>
            <a:r>
              <a:rPr lang="en-US">
                <a:solidFill>
                  <a:srgbClr val="0D0D0D"/>
                </a:solidFill>
                <a:latin typeface="Söhne"/>
              </a:rPr>
              <a:t>Provide strategic recommendations for content acquisition, production investments, pricing strategies, and marketing campaigns.</a:t>
            </a:r>
          </a:p>
          <a:p>
            <a:pPr marL="228600" lvl="1" indent="-228600">
              <a:buFont typeface=""/>
              <a:buAutoNum type="arabicPeriod"/>
            </a:pPr>
            <a:r>
              <a:rPr lang="en-US">
                <a:solidFill>
                  <a:srgbClr val="0D0D0D"/>
                </a:solidFill>
                <a:latin typeface="Söhne"/>
              </a:rPr>
              <a:t>Continuously monitor key performance indicators and iterate on recommendations based on evolving user preferences and market dynamics.</a:t>
            </a:r>
          </a:p>
        </p:txBody>
      </p:sp>
    </p:spTree>
    <p:extLst>
      <p:ext uri="{BB962C8B-B14F-4D97-AF65-F5344CB8AC3E}">
        <p14:creationId xmlns:p14="http://schemas.microsoft.com/office/powerpoint/2010/main" val="266322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920252"/>
            <a:ext cx="11029615" cy="4673324"/>
          </a:xfrm>
        </p:spPr>
        <p:txBody>
          <a:bodyPr vert="horz" lIns="91440" tIns="45720" rIns="91440" bIns="45720" rtlCol="0" anchor="ctr">
            <a:noAutofit/>
          </a:bodyPr>
          <a:lstStyle/>
          <a:p>
            <a:pPr marL="305435" indent="-305435">
              <a:buNone/>
            </a:pPr>
            <a:r>
              <a:rPr lang="en-IN" sz="1200" b="1" dirty="0">
                <a:solidFill>
                  <a:srgbClr val="0F0F0F"/>
                </a:solidFill>
                <a:ea typeface="+mn-lt"/>
                <a:cs typeface="+mn-lt"/>
              </a:rPr>
              <a:t>Applying a systems approach to analyzing Netflix involves examining the platform as a complex interconnected system, where various components interact and influence each other. Here's how you could approach it:</a:t>
            </a:r>
            <a:endParaRPr lang="en-US" sz="1200" b="1"/>
          </a:p>
          <a:p>
            <a:pPr marL="305435" indent="-305435">
              <a:buNone/>
            </a:pPr>
            <a:endParaRPr lang="en-IN" sz="1100" b="1" dirty="0"/>
          </a:p>
          <a:p>
            <a:pPr marL="305435" indent="-305435">
              <a:buNone/>
            </a:pPr>
            <a:r>
              <a:rPr lang="en-IN" sz="1200" b="1" dirty="0">
                <a:solidFill>
                  <a:srgbClr val="0F0F0F"/>
                </a:solidFill>
                <a:ea typeface="+mn-lt"/>
                <a:cs typeface="+mn-lt"/>
              </a:rPr>
              <a:t>1. **Identify System Components:**</a:t>
            </a:r>
            <a:endParaRPr lang="en-IN" sz="1200" b="1"/>
          </a:p>
          <a:p>
            <a:pPr marL="305435" indent="-305435">
              <a:buNone/>
            </a:pPr>
            <a:r>
              <a:rPr lang="en-IN" sz="1200" b="1" dirty="0">
                <a:solidFill>
                  <a:srgbClr val="0F0F0F"/>
                </a:solidFill>
                <a:ea typeface="+mn-lt"/>
                <a:cs typeface="+mn-lt"/>
              </a:rPr>
              <a:t>   - Break down Netflix's ecosystem into its key components, such as content library, user base, recommendation algorithm, user interface, content delivery infrastructure, and business model.</a:t>
            </a:r>
            <a:endParaRPr lang="en-IN" sz="1200" b="1" dirty="0"/>
          </a:p>
          <a:p>
            <a:pPr marL="305435" indent="-305435">
              <a:buNone/>
            </a:pPr>
            <a:r>
              <a:rPr lang="en-IN" sz="1200" b="1" dirty="0">
                <a:solidFill>
                  <a:srgbClr val="0F0F0F"/>
                </a:solidFill>
                <a:ea typeface="+mn-lt"/>
                <a:cs typeface="+mn-lt"/>
              </a:rPr>
              <a:t>2. **Understand Interconnections:**</a:t>
            </a:r>
            <a:endParaRPr lang="en-IN" sz="1200" b="1"/>
          </a:p>
          <a:p>
            <a:pPr marL="305435" indent="-305435">
              <a:buNone/>
            </a:pPr>
            <a:r>
              <a:rPr lang="en-IN" sz="1200" b="1" dirty="0">
                <a:solidFill>
                  <a:srgbClr val="0F0F0F"/>
                </a:solidFill>
                <a:ea typeface="+mn-lt"/>
                <a:cs typeface="+mn-lt"/>
              </a:rPr>
              <a:t>   - </a:t>
            </a:r>
            <a:r>
              <a:rPr lang="en-IN" sz="1200" b="1" dirty="0" err="1">
                <a:solidFill>
                  <a:srgbClr val="0F0F0F"/>
                </a:solidFill>
                <a:ea typeface="+mn-lt"/>
                <a:cs typeface="+mn-lt"/>
              </a:rPr>
              <a:t>Analyze</a:t>
            </a:r>
            <a:r>
              <a:rPr lang="en-IN" sz="1200" b="1" dirty="0">
                <a:solidFill>
                  <a:srgbClr val="0F0F0F"/>
                </a:solidFill>
                <a:ea typeface="+mn-lt"/>
                <a:cs typeface="+mn-lt"/>
              </a:rPr>
              <a:t> how these components interact and influence each other. For example, the content library affects user engagement, which in turn impacts subscriber retention and acquisition. Similarly, the recommendation algorithm influences user choices and viewing habits.</a:t>
            </a:r>
            <a:endParaRPr lang="en-IN" sz="1200" b="1" dirty="0"/>
          </a:p>
          <a:p>
            <a:pPr marL="305435" indent="-305435">
              <a:buNone/>
            </a:pPr>
            <a:r>
              <a:rPr lang="en-IN" sz="1200" b="1" dirty="0">
                <a:solidFill>
                  <a:srgbClr val="0F0F0F"/>
                </a:solidFill>
                <a:ea typeface="+mn-lt"/>
                <a:cs typeface="+mn-lt"/>
              </a:rPr>
              <a:t>3. **Feedback Loops:**</a:t>
            </a:r>
            <a:endParaRPr lang="en-IN" sz="1200" b="1"/>
          </a:p>
          <a:p>
            <a:pPr marL="305435" indent="-305435">
              <a:buNone/>
            </a:pPr>
            <a:r>
              <a:rPr lang="en-IN" sz="1200" b="1" dirty="0">
                <a:solidFill>
                  <a:srgbClr val="0F0F0F"/>
                </a:solidFill>
                <a:ea typeface="+mn-lt"/>
                <a:cs typeface="+mn-lt"/>
              </a:rPr>
              <a:t>   - Identify feedback loops within the system. For instance, user ratings and viewing history inform the recommendation algorithm, which then influences the content presented to users, ultimately shaping their viewing </a:t>
            </a:r>
            <a:r>
              <a:rPr lang="en-IN" sz="1200" b="1" dirty="0" err="1">
                <a:solidFill>
                  <a:srgbClr val="0F0F0F"/>
                </a:solidFill>
                <a:ea typeface="+mn-lt"/>
                <a:cs typeface="+mn-lt"/>
              </a:rPr>
              <a:t>behavior</a:t>
            </a:r>
            <a:r>
              <a:rPr lang="en-IN" sz="1200" b="1" dirty="0">
                <a:solidFill>
                  <a:srgbClr val="0F0F0F"/>
                </a:solidFill>
                <a:ea typeface="+mn-lt"/>
                <a:cs typeface="+mn-lt"/>
              </a:rPr>
              <a:t> and preferences.</a:t>
            </a:r>
            <a:endParaRPr lang="en-IN" sz="1200" b="1" dirty="0"/>
          </a:p>
          <a:p>
            <a:pPr marL="305435" indent="-305435">
              <a:buNone/>
            </a:pPr>
            <a:r>
              <a:rPr lang="en-IN" sz="1200" b="1" dirty="0">
                <a:solidFill>
                  <a:srgbClr val="0F0F0F"/>
                </a:solidFill>
                <a:ea typeface="+mn-lt"/>
                <a:cs typeface="+mn-lt"/>
              </a:rPr>
              <a:t>4. **External Factors:**</a:t>
            </a:r>
            <a:endParaRPr lang="en-IN" sz="1200" b="1"/>
          </a:p>
          <a:p>
            <a:pPr marL="305435" indent="-305435">
              <a:buNone/>
            </a:pPr>
            <a:r>
              <a:rPr lang="en-IN" sz="1200" b="1" dirty="0">
                <a:solidFill>
                  <a:srgbClr val="0F0F0F"/>
                </a:solidFill>
                <a:ea typeface="+mn-lt"/>
                <a:cs typeface="+mn-lt"/>
              </a:rPr>
              <a:t>   - Consider external factors that impact the system, such as market competition, technological advancements, regulatory changes, and cultural trends. These external influences can affect Netflix's strategy and performance.</a:t>
            </a:r>
            <a:endParaRPr lang="en-IN" sz="1200" b="1" dirty="0"/>
          </a:p>
          <a:p>
            <a:pPr marL="305435" indent="-305435">
              <a:buNone/>
            </a:pPr>
            <a:r>
              <a:rPr lang="en-IN" sz="1200" b="1" dirty="0">
                <a:solidFill>
                  <a:srgbClr val="0F0F0F"/>
                </a:solidFill>
                <a:ea typeface="+mn-lt"/>
                <a:cs typeface="+mn-lt"/>
              </a:rPr>
              <a:t>5. **System Dynamics </a:t>
            </a:r>
            <a:r>
              <a:rPr lang="en-IN" sz="1200" b="1" err="1">
                <a:solidFill>
                  <a:srgbClr val="0F0F0F"/>
                </a:solidFill>
                <a:ea typeface="+mn-lt"/>
                <a:cs typeface="+mn-lt"/>
              </a:rPr>
              <a:t>Modeling</a:t>
            </a:r>
            <a:r>
              <a:rPr lang="en-IN" sz="1200" b="1" dirty="0">
                <a:solidFill>
                  <a:srgbClr val="0F0F0F"/>
                </a:solidFill>
                <a:ea typeface="+mn-lt"/>
                <a:cs typeface="+mn-lt"/>
              </a:rPr>
              <a:t>:**</a:t>
            </a:r>
            <a:endParaRPr lang="en-IN" sz="1200" b="1"/>
          </a:p>
          <a:p>
            <a:pPr marL="305435" indent="-305435">
              <a:buNone/>
            </a:pPr>
            <a:r>
              <a:rPr lang="en-IN" sz="1200" b="1" dirty="0">
                <a:solidFill>
                  <a:srgbClr val="0F0F0F"/>
                </a:solidFill>
                <a:ea typeface="+mn-lt"/>
                <a:cs typeface="+mn-lt"/>
              </a:rPr>
              <a:t>   - Develop system dynamics models to simulate the </a:t>
            </a:r>
            <a:r>
              <a:rPr lang="en-IN" sz="1200" b="1" err="1">
                <a:solidFill>
                  <a:srgbClr val="0F0F0F"/>
                </a:solidFill>
                <a:ea typeface="+mn-lt"/>
                <a:cs typeface="+mn-lt"/>
              </a:rPr>
              <a:t>behavior</a:t>
            </a:r>
            <a:r>
              <a:rPr lang="en-IN" sz="1200" b="1" dirty="0">
                <a:solidFill>
                  <a:srgbClr val="0F0F0F"/>
                </a:solidFill>
                <a:ea typeface="+mn-lt"/>
                <a:cs typeface="+mn-lt"/>
              </a:rPr>
              <a:t> of the Netflix ecosystem over time. These models can help understand the complex dynamics and predict the effects of changes or interventions within the system.</a:t>
            </a:r>
            <a:endParaRPr lang="en-IN" sz="1200" b="1"/>
          </a:p>
          <a:p>
            <a:pPr marL="305435" indent="-305435">
              <a:buNone/>
            </a:pPr>
            <a:endParaRPr lang="en-IN" sz="1100" b="1" dirty="0"/>
          </a:p>
          <a:p>
            <a:pPr marL="305435" indent="-305435">
              <a:buNone/>
            </a:pPr>
            <a:r>
              <a:rPr lang="en-IN" sz="1200" b="1" dirty="0">
                <a:solidFill>
                  <a:srgbClr val="0F0F0F"/>
                </a:solidFill>
                <a:ea typeface="+mn-lt"/>
                <a:cs typeface="+mn-lt"/>
              </a:rPr>
              <a:t>.</a:t>
            </a:r>
            <a:endParaRPr lang="en-IN" sz="1200" b="1"/>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vert="horz" lIns="91440" tIns="45720" rIns="91440" bIns="45720" rtlCol="0" anchor="ctr">
            <a:noAutofit/>
          </a:bodyPr>
          <a:lstStyle/>
          <a:p>
            <a:pPr marL="305435" indent="-305435"/>
            <a:r>
              <a:rPr lang="en-IN" sz="1100" dirty="0">
                <a:solidFill>
                  <a:srgbClr val="0F0F0F"/>
                </a:solidFill>
                <a:latin typeface="Segoe UI"/>
                <a:cs typeface="Segoe UI"/>
              </a:rPr>
              <a:t>6. **Sensitivity Analysis:**</a:t>
            </a:r>
            <a:endParaRPr lang="en-IN" sz="1100" dirty="0">
              <a:solidFill>
                <a:srgbClr val="000000"/>
              </a:solidFill>
              <a:latin typeface="Segoe UI"/>
              <a:cs typeface="Segoe UI"/>
            </a:endParaRPr>
          </a:p>
          <a:p>
            <a:pPr marL="305435" indent="-305435"/>
            <a:r>
              <a:rPr lang="en-IN" sz="1100" dirty="0">
                <a:solidFill>
                  <a:srgbClr val="0F0F0F"/>
                </a:solidFill>
                <a:latin typeface="Segoe UI"/>
                <a:cs typeface="Segoe UI"/>
              </a:rPr>
              <a:t>   - Conduct sensitivity analysis to assess the robustness of the system to changes in key variables or parameters. This helps identify critical factors that have a disproportionate impact on system outcomes.</a:t>
            </a:r>
            <a:endParaRPr lang="en-IN" sz="1100" dirty="0">
              <a:solidFill>
                <a:srgbClr val="000000"/>
              </a:solidFill>
              <a:latin typeface="Segoe UI"/>
              <a:cs typeface="Segoe UI"/>
            </a:endParaRPr>
          </a:p>
          <a:p>
            <a:pPr marL="305435" indent="-305435"/>
            <a:endParaRPr lang="en-IN" sz="1100" dirty="0">
              <a:solidFill>
                <a:srgbClr val="000000"/>
              </a:solidFill>
              <a:latin typeface="Segoe UI"/>
              <a:cs typeface="Segoe UI"/>
            </a:endParaRPr>
          </a:p>
          <a:p>
            <a:pPr marL="305435" indent="-305435"/>
            <a:r>
              <a:rPr lang="en-IN" sz="1100" dirty="0">
                <a:solidFill>
                  <a:srgbClr val="0F0F0F"/>
                </a:solidFill>
                <a:latin typeface="Segoe UI"/>
                <a:cs typeface="Segoe UI"/>
              </a:rPr>
              <a:t>7. **Optimization:**</a:t>
            </a:r>
            <a:endParaRPr lang="en-IN" sz="1100" dirty="0">
              <a:solidFill>
                <a:srgbClr val="000000"/>
              </a:solidFill>
              <a:latin typeface="Segoe UI"/>
              <a:cs typeface="Segoe UI"/>
            </a:endParaRPr>
          </a:p>
          <a:p>
            <a:pPr marL="305435" indent="-305435"/>
            <a:r>
              <a:rPr lang="en-IN" sz="1100" dirty="0">
                <a:solidFill>
                  <a:srgbClr val="0F0F0F"/>
                </a:solidFill>
                <a:latin typeface="Segoe UI"/>
                <a:cs typeface="Segoe UI"/>
              </a:rPr>
              <a:t>   - Apply optimization techniques to maximize desired outcomes within the system, such as optimizing content recommendations to increase user engagement or optimizing the content acquisition strategy to improve the return on investment.</a:t>
            </a:r>
            <a:endParaRPr lang="en-IN" sz="1100" dirty="0">
              <a:solidFill>
                <a:srgbClr val="000000"/>
              </a:solidFill>
              <a:latin typeface="Segoe UI"/>
              <a:cs typeface="Segoe UI"/>
            </a:endParaRPr>
          </a:p>
          <a:p>
            <a:pPr marL="305435" indent="-305435"/>
            <a:endParaRPr lang="en-IN" sz="1100" dirty="0">
              <a:solidFill>
                <a:srgbClr val="000000"/>
              </a:solidFill>
              <a:latin typeface="Segoe UI"/>
              <a:cs typeface="Segoe UI"/>
            </a:endParaRPr>
          </a:p>
          <a:p>
            <a:pPr marL="305435" indent="-305435"/>
            <a:r>
              <a:rPr lang="en-IN" sz="1100" dirty="0">
                <a:solidFill>
                  <a:srgbClr val="0F0F0F"/>
                </a:solidFill>
                <a:latin typeface="Segoe UI"/>
                <a:cs typeface="Segoe UI"/>
              </a:rPr>
              <a:t>8. **Holistic Analysis:**</a:t>
            </a:r>
            <a:endParaRPr lang="en-IN" sz="1100" dirty="0">
              <a:solidFill>
                <a:srgbClr val="000000"/>
              </a:solidFill>
              <a:latin typeface="Segoe UI"/>
              <a:cs typeface="Segoe UI"/>
            </a:endParaRPr>
          </a:p>
          <a:p>
            <a:pPr marL="305435" indent="-305435"/>
            <a:r>
              <a:rPr lang="en-IN" sz="1100" dirty="0">
                <a:solidFill>
                  <a:srgbClr val="0F0F0F"/>
                </a:solidFill>
                <a:latin typeface="Segoe UI"/>
                <a:cs typeface="Segoe UI"/>
              </a:rPr>
              <a:t>   - Take a holistic view of the system, considering both short-term and long-term effects of decisions and interventions. This involves balancing conflicting objectives and trade-offs to achieve overall system goals, such as maximizing user satisfaction while maintaining profitability.</a:t>
            </a:r>
            <a:endParaRPr lang="en-IN" sz="1100" dirty="0">
              <a:solidFill>
                <a:srgbClr val="000000"/>
              </a:solidFill>
              <a:latin typeface="Segoe UI"/>
              <a:cs typeface="Segoe UI"/>
            </a:endParaRPr>
          </a:p>
          <a:p>
            <a:pPr marL="305435" indent="-305435"/>
            <a:endParaRPr lang="en-IN" sz="1100" dirty="0">
              <a:solidFill>
                <a:srgbClr val="000000"/>
              </a:solidFill>
              <a:latin typeface="Segoe UI"/>
              <a:cs typeface="Segoe UI"/>
            </a:endParaRPr>
          </a:p>
          <a:p>
            <a:pPr marL="305435" indent="-305435"/>
            <a:r>
              <a:rPr lang="en-IN" sz="1100" dirty="0">
                <a:solidFill>
                  <a:srgbClr val="0F0F0F"/>
                </a:solidFill>
                <a:latin typeface="Segoe UI"/>
                <a:cs typeface="Segoe UI"/>
              </a:rPr>
              <a:t>9. **Continuous Improvement:**</a:t>
            </a:r>
            <a:endParaRPr lang="en-IN" sz="1100" dirty="0">
              <a:solidFill>
                <a:srgbClr val="000000"/>
              </a:solidFill>
              <a:latin typeface="Segoe UI"/>
              <a:cs typeface="Segoe UI"/>
            </a:endParaRPr>
          </a:p>
          <a:p>
            <a:pPr marL="305435" indent="-305435"/>
            <a:r>
              <a:rPr lang="en-IN" sz="1100" dirty="0">
                <a:solidFill>
                  <a:srgbClr val="0F0F0F"/>
                </a:solidFill>
                <a:latin typeface="Segoe UI"/>
                <a:cs typeface="Segoe UI"/>
              </a:rPr>
              <a:t>   - Adopt a mindset of continuous improvement, where insights from the analysis are used to refine and optimize the system over time. This may involve iterative experimentation, monitoring performance metrics, and adapting strategies in response to changing conditions.</a:t>
            </a:r>
            <a:endParaRPr lang="en-IN" sz="1100" dirty="0">
              <a:solidFill>
                <a:srgbClr val="000000"/>
              </a:solidFill>
              <a:latin typeface="Segoe UI"/>
              <a:cs typeface="Segoe UI"/>
            </a:endParaRPr>
          </a:p>
          <a:p>
            <a:pPr marL="305435" indent="-305435"/>
            <a:endParaRPr lang="en-IN" sz="1100" dirty="0">
              <a:solidFill>
                <a:srgbClr val="000000"/>
              </a:solidFill>
              <a:latin typeface="Segoe UI"/>
              <a:cs typeface="Segoe UI"/>
            </a:endParaRPr>
          </a:p>
          <a:p>
            <a:pPr marL="305435" indent="-305435"/>
            <a:r>
              <a:rPr lang="en-IN" sz="1100" dirty="0">
                <a:solidFill>
                  <a:srgbClr val="0F0F0F"/>
                </a:solidFill>
                <a:latin typeface="Segoe UI"/>
                <a:cs typeface="Segoe UI"/>
              </a:rPr>
              <a:t>By applying a systems approach, Netflix can gain deeper insights into the dynamics of its platform and make more informed decisions to drive growth, enhance user experience, and maintain a competitive edge in the streaming industry</a:t>
            </a:r>
            <a:endParaRPr lang="en-IN" sz="11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D0D335C3-F08D-06C8-2B7C-36719998800A}"/>
              </a:ext>
            </a:extLst>
          </p:cNvPr>
          <p:cNvPicPr>
            <a:picLocks noGrp="1" noChangeAspect="1"/>
          </p:cNvPicPr>
          <p:nvPr>
            <p:ph idx="1"/>
          </p:nvPr>
        </p:nvPicPr>
        <p:blipFill rotWithShape="1">
          <a:blip r:embed="rId2"/>
          <a:srcRect l="-4059" t="-912" r="9470" b="3246"/>
          <a:stretch/>
        </p:blipFill>
        <p:spPr>
          <a:xfrm>
            <a:off x="5851585" y="1713677"/>
            <a:ext cx="5766109" cy="4003128"/>
          </a:xfrm>
        </p:spPr>
      </p:pic>
      <p:pic>
        <p:nvPicPr>
          <p:cNvPr id="4" name="Picture 3">
            <a:extLst>
              <a:ext uri="{FF2B5EF4-FFF2-40B4-BE49-F238E27FC236}">
                <a16:creationId xmlns:a16="http://schemas.microsoft.com/office/drawing/2014/main" id="{00A07D93-B376-B6B3-38D4-BBA928350FB2}"/>
              </a:ext>
            </a:extLst>
          </p:cNvPr>
          <p:cNvPicPr>
            <a:picLocks noChangeAspect="1"/>
          </p:cNvPicPr>
          <p:nvPr/>
        </p:nvPicPr>
        <p:blipFill>
          <a:blip r:embed="rId3"/>
          <a:stretch>
            <a:fillRect/>
          </a:stretch>
        </p:blipFill>
        <p:spPr>
          <a:xfrm>
            <a:off x="1010009" y="1707912"/>
            <a:ext cx="4561775" cy="4114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a:extLst>
              <a:ext uri="{FF2B5EF4-FFF2-40B4-BE49-F238E27FC236}">
                <a16:creationId xmlns:a16="http://schemas.microsoft.com/office/drawing/2014/main" id="{6B5E5AF7-1767-0EA4-2174-457C0552D9C5}"/>
              </a:ext>
            </a:extLst>
          </p:cNvPr>
          <p:cNvPicPr>
            <a:picLocks noChangeAspect="1"/>
          </p:cNvPicPr>
          <p:nvPr/>
        </p:nvPicPr>
        <p:blipFill>
          <a:blip r:embed="rId2"/>
          <a:stretch>
            <a:fillRect/>
          </a:stretch>
        </p:blipFill>
        <p:spPr>
          <a:xfrm>
            <a:off x="5930661" y="1884034"/>
            <a:ext cx="5262114" cy="3513246"/>
          </a:xfrm>
          <a:prstGeom prst="rect">
            <a:avLst/>
          </a:prstGeom>
        </p:spPr>
      </p:pic>
      <p:pic>
        <p:nvPicPr>
          <p:cNvPr id="7" name="Picture 6">
            <a:extLst>
              <a:ext uri="{FF2B5EF4-FFF2-40B4-BE49-F238E27FC236}">
                <a16:creationId xmlns:a16="http://schemas.microsoft.com/office/drawing/2014/main" id="{296B3964-C0AB-C1DE-3277-FA26A176432D}"/>
              </a:ext>
            </a:extLst>
          </p:cNvPr>
          <p:cNvPicPr>
            <a:picLocks noChangeAspect="1"/>
          </p:cNvPicPr>
          <p:nvPr/>
        </p:nvPicPr>
        <p:blipFill>
          <a:blip r:embed="rId3"/>
          <a:stretch>
            <a:fillRect/>
          </a:stretch>
        </p:blipFill>
        <p:spPr>
          <a:xfrm>
            <a:off x="601130" y="1675037"/>
            <a:ext cx="5434642" cy="3598239"/>
          </a:xfrm>
          <a:prstGeom prst="rect">
            <a:avLst/>
          </a:prstGeom>
        </p:spPr>
      </p:pic>
      <p:sp>
        <p:nvSpPr>
          <p:cNvPr id="8" name="Content Placeholder 7">
            <a:extLst>
              <a:ext uri="{FF2B5EF4-FFF2-40B4-BE49-F238E27FC236}">
                <a16:creationId xmlns:a16="http://schemas.microsoft.com/office/drawing/2014/main" id="{C590A0EE-C149-9095-080A-426E4A7ED419}"/>
              </a:ext>
            </a:extLst>
          </p:cNvPr>
          <p:cNvSpPr>
            <a:spLocks noGrp="1"/>
          </p:cNvSpPr>
          <p:nvPr>
            <p:ph idx="1"/>
          </p:nvPr>
        </p:nvSpPr>
        <p:spPr>
          <a:xfrm flipH="1">
            <a:off x="497109" y="5888403"/>
            <a:ext cx="155969" cy="86947"/>
          </a:xfrm>
        </p:spPr>
        <p:txBody>
          <a:bodyPr>
            <a:normAutofit fontScale="25000" lnSpcReduction="20000"/>
          </a:bodyPr>
          <a:lstStyle/>
          <a:p>
            <a:pPr marL="0" indent="0">
              <a:buNone/>
            </a:pPr>
            <a:endParaRPr lang="en-US"/>
          </a:p>
        </p:txBody>
      </p:sp>
    </p:spTree>
    <p:extLst>
      <p:ext uri="{BB962C8B-B14F-4D97-AF65-F5344CB8AC3E}">
        <p14:creationId xmlns:p14="http://schemas.microsoft.com/office/powerpoint/2010/main" val="10447258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PROJECT TITLE</vt:lpstr>
      <vt:lpstr>OUTLINE</vt:lpstr>
      <vt:lpstr>Problem Statement</vt:lpstr>
      <vt:lpstr>Proposed Solution</vt:lpstr>
      <vt:lpstr>Proposed Solution</vt:lpstr>
      <vt:lpstr>System  Approach</vt:lpstr>
      <vt:lpstr>Algorithm &amp; Deployment</vt:lpstr>
      <vt:lpstr>Result</vt:lpstr>
      <vt:lpstr>Result</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Mohamed Abbas Myden</cp:lastModifiedBy>
  <cp:revision>104</cp:revision>
  <dcterms:created xsi:type="dcterms:W3CDTF">2021-05-26T16:50:10Z</dcterms:created>
  <dcterms:modified xsi:type="dcterms:W3CDTF">2024-04-29T17:15:43Z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