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353" r:id="rId2"/>
    <p:sldId id="355" r:id="rId3"/>
    <p:sldId id="356" r:id="rId4"/>
    <p:sldId id="363" r:id="rId5"/>
    <p:sldId id="3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2081-1D65-4C81-A289-B96662EBFA2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CB85C-7C8D-4858-891D-DFCAF8E0D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5264-6B2D-4BE4-98C0-718C3549D362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E47A-4101-4099-94FC-0C7B5E9B80F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5BFC-3E9D-4E09-9CB6-FF33624F92F7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8951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85E9-BBC1-42BA-8009-66F11F853B7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6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976E-F6B9-42BD-84CF-99C4CAAA217C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61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95BC-1340-46C1-8641-F5A47A4BFB9C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E94C-361A-486F-9955-4BA3405813E6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1C2-443B-46E7-9DCC-45B890100E62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165" y="448603"/>
            <a:ext cx="8596668" cy="6858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165" y="1384300"/>
            <a:ext cx="8596668" cy="4657062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tx1"/>
                </a:solidFill>
                <a:cs typeface="B Nazanin" panose="00000400000000000000" pitchFamily="2" charset="-78"/>
              </a:defRPr>
            </a:lvl1pPr>
            <a:lvl2pPr>
              <a:defRPr sz="1800" b="1">
                <a:solidFill>
                  <a:schemeClr val="tx1"/>
                </a:solidFill>
                <a:cs typeface="B Nazanin" panose="00000400000000000000" pitchFamily="2" charset="-78"/>
              </a:defRPr>
            </a:lvl2pPr>
            <a:lvl3pPr>
              <a:defRPr sz="1600" b="1">
                <a:solidFill>
                  <a:schemeClr val="tx1"/>
                </a:solidFill>
                <a:cs typeface="B Nazanin" panose="00000400000000000000" pitchFamily="2" charset="-78"/>
              </a:defRPr>
            </a:lvl3pPr>
            <a:lvl4pPr>
              <a:defRPr sz="1400" b="1">
                <a:solidFill>
                  <a:schemeClr val="tx1"/>
                </a:solidFill>
                <a:cs typeface="B Nazanin" panose="00000400000000000000" pitchFamily="2" charset="-78"/>
              </a:defRPr>
            </a:lvl4pPr>
            <a:lvl5pPr>
              <a:defRPr sz="1400" b="1">
                <a:solidFill>
                  <a:schemeClr val="tx1"/>
                </a:solidFill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53ED-0915-4749-813E-E23C01C88005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645" y="171010"/>
            <a:ext cx="683339" cy="365125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fld id="{BC2276CC-6AC5-4AA3-A6BC-1F71D3864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C001-CC3A-4B6F-8F1B-59A80446303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6F3B-B463-4DC6-AF65-D9492EDB0341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6BFC-40A0-48AB-8999-BA119110CAB7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43CB-0828-49F8-B064-D34DECD2EFAE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2309-5A47-4F05-BEE8-75AA74F36EF5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897E-55CE-4D42-B386-639236AA7977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2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4F31-983E-4FEB-9862-92402CB88CEA}" type="datetime1">
              <a:rPr lang="en-US" smtClean="0"/>
              <a:t>5/12/2025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 flipH="1"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8844" y="600331"/>
            <a:ext cx="8596668" cy="769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8844" y="1617785"/>
            <a:ext cx="8596668" cy="442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664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F659-7C82-4E75-A189-4674DDE66C6A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884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217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2276CC-6AC5-4AA3-A6BC-1F71D386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43" y="2036190"/>
            <a:ext cx="2989346" cy="2989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Differential wheeled robot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210585"/>
              </p:ext>
            </p:extLst>
          </p:nvPr>
        </p:nvGraphicFramePr>
        <p:xfrm>
          <a:off x="6043665" y="3132056"/>
          <a:ext cx="6540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3665" y="3132056"/>
                        <a:ext cx="654050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823834"/>
              </p:ext>
            </p:extLst>
          </p:nvPr>
        </p:nvGraphicFramePr>
        <p:xfrm>
          <a:off x="4878440" y="3151106"/>
          <a:ext cx="6540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8440" y="3151106"/>
                        <a:ext cx="654050" cy="73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806632" y="4022417"/>
            <a:ext cx="1945058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166532"/>
              </p:ext>
            </p:extLst>
          </p:nvPr>
        </p:nvGraphicFramePr>
        <p:xfrm>
          <a:off x="5575353" y="4081381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5353" y="4081381"/>
                        <a:ext cx="406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/>
          <p:cNvSpPr/>
          <p:nvPr/>
        </p:nvSpPr>
        <p:spPr>
          <a:xfrm>
            <a:off x="8564699" y="2919752"/>
            <a:ext cx="1593136" cy="1593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0" idx="7"/>
          </p:cNvCxnSpPr>
          <p:nvPr/>
        </p:nvCxnSpPr>
        <p:spPr>
          <a:xfrm flipV="1">
            <a:off x="9361267" y="3153061"/>
            <a:ext cx="563259" cy="56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887740"/>
              </p:ext>
            </p:extLst>
          </p:nvPr>
        </p:nvGraphicFramePr>
        <p:xfrm>
          <a:off x="9274596" y="3153061"/>
          <a:ext cx="3683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74596" y="3153061"/>
                        <a:ext cx="36830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80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0000">
            <a:off x="7496869" y="2554543"/>
            <a:ext cx="1603726" cy="1603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Position and Orientation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60176" y="1922349"/>
            <a:ext cx="0" cy="385342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38787" y="5356680"/>
            <a:ext cx="5563017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01604" y="3356428"/>
            <a:ext cx="0" cy="20193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760177" y="3356428"/>
            <a:ext cx="35391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362037" y="5451927"/>
          <a:ext cx="337705" cy="37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037" y="5451927"/>
                        <a:ext cx="337705" cy="371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38787" y="4137047"/>
          <a:ext cx="371475" cy="43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8787" y="4137047"/>
                        <a:ext cx="371475" cy="439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/>
          <p:cNvCxnSpPr/>
          <p:nvPr/>
        </p:nvCxnSpPr>
        <p:spPr>
          <a:xfrm flipH="1">
            <a:off x="8299298" y="2108653"/>
            <a:ext cx="602379" cy="12487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384900" y="2452048"/>
            <a:ext cx="1828800" cy="1828800"/>
          </a:xfrm>
          <a:prstGeom prst="arc">
            <a:avLst>
              <a:gd name="adj1" fmla="val 17742597"/>
              <a:gd name="adj2" fmla="val 21527597"/>
            </a:avLst>
          </a:prstGeom>
          <a:ln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8304999" y="3356428"/>
            <a:ext cx="13872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9100110" y="2421081"/>
          <a:ext cx="338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00110" y="2421081"/>
                        <a:ext cx="338137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5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Continues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665893"/>
              </p:ext>
            </p:extLst>
          </p:nvPr>
        </p:nvGraphicFramePr>
        <p:xfrm>
          <a:off x="5922167" y="2527485"/>
          <a:ext cx="2608663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1206360" progId="Equation.DSMT4">
                  <p:embed/>
                </p:oleObj>
              </mc:Choice>
              <mc:Fallback>
                <p:oleObj name="Equation" r:id="rId2" imgW="119376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22167" y="2527485"/>
                        <a:ext cx="2608663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4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ED3E0-42AA-46A3-2CF2-2B20F494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99F9-5B0C-2252-31F0-943057F4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Discrete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2562-346B-F0FC-C9C1-002626CF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601ACF24-63CB-9011-F5B3-9EFAAC589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79019"/>
              </p:ext>
            </p:extLst>
          </p:nvPr>
        </p:nvGraphicFramePr>
        <p:xfrm>
          <a:off x="5256411" y="2377500"/>
          <a:ext cx="39401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1206360" progId="Equation.DSMT4">
                  <p:embed/>
                </p:oleObj>
              </mc:Choice>
              <mc:Fallback>
                <p:oleObj name="Equation" r:id="rId2" imgW="1803240" imgH="120636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56411" y="2377500"/>
                        <a:ext cx="3940175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Control Idea (Line of sight)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76CC-6AC5-4AA3-A6BC-1F71D386486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E848C-8F2E-5093-8D06-36315B10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0000">
            <a:off x="4351736" y="3810587"/>
            <a:ext cx="1603726" cy="16037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1F6200-6E29-58E6-85DE-0CC555AC3263}"/>
              </a:ext>
            </a:extLst>
          </p:cNvPr>
          <p:cNvCxnSpPr/>
          <p:nvPr/>
        </p:nvCxnSpPr>
        <p:spPr>
          <a:xfrm flipH="1">
            <a:off x="5154165" y="3364697"/>
            <a:ext cx="602379" cy="12487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1B71338B-4E13-1FED-3102-E72160DC2596}"/>
              </a:ext>
            </a:extLst>
          </p:cNvPr>
          <p:cNvSpPr/>
          <p:nvPr/>
        </p:nvSpPr>
        <p:spPr>
          <a:xfrm>
            <a:off x="4239767" y="3708092"/>
            <a:ext cx="1828800" cy="1828800"/>
          </a:xfrm>
          <a:prstGeom prst="arc">
            <a:avLst>
              <a:gd name="adj1" fmla="val 17742597"/>
              <a:gd name="adj2" fmla="val 21527597"/>
            </a:avLst>
          </a:prstGeom>
          <a:ln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5D2FE9-4251-E9A0-F8AD-7908192FA2E6}"/>
              </a:ext>
            </a:extLst>
          </p:cNvPr>
          <p:cNvCxnSpPr>
            <a:cxnSpLocks/>
          </p:cNvCxnSpPr>
          <p:nvPr/>
        </p:nvCxnSpPr>
        <p:spPr>
          <a:xfrm flipH="1">
            <a:off x="5159866" y="4591525"/>
            <a:ext cx="2135239" cy="20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528943F-9525-6BC1-22C2-3A8545625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70345"/>
              </p:ext>
            </p:extLst>
          </p:nvPr>
        </p:nvGraphicFramePr>
        <p:xfrm>
          <a:off x="5803162" y="3560268"/>
          <a:ext cx="3381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3162" y="3560268"/>
                        <a:ext cx="338137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C9E838C-D960-B78E-1CEB-A0E4251AC5F8}"/>
              </a:ext>
            </a:extLst>
          </p:cNvPr>
          <p:cNvSpPr/>
          <p:nvPr/>
        </p:nvSpPr>
        <p:spPr>
          <a:xfrm>
            <a:off x="8812406" y="2733152"/>
            <a:ext cx="130628" cy="130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382F3F-E72E-B628-4625-4DC703449141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154165" y="2844650"/>
            <a:ext cx="3677371" cy="17678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4247F48-2D30-B3A0-DB4B-BB77EEB96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617733"/>
              </p:ext>
            </p:extLst>
          </p:nvPr>
        </p:nvGraphicFramePr>
        <p:xfrm>
          <a:off x="6860678" y="3252794"/>
          <a:ext cx="349906" cy="44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0678" y="3252794"/>
                        <a:ext cx="349906" cy="44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c 22">
            <a:extLst>
              <a:ext uri="{FF2B5EF4-FFF2-40B4-BE49-F238E27FC236}">
                <a16:creationId xmlns:a16="http://schemas.microsoft.com/office/drawing/2014/main" id="{545F41D1-66A0-7EEE-4439-F305AB065252}"/>
              </a:ext>
            </a:extLst>
          </p:cNvPr>
          <p:cNvSpPr/>
          <p:nvPr/>
        </p:nvSpPr>
        <p:spPr>
          <a:xfrm>
            <a:off x="4716212" y="3677125"/>
            <a:ext cx="1828800" cy="1828800"/>
          </a:xfrm>
          <a:prstGeom prst="arc">
            <a:avLst>
              <a:gd name="adj1" fmla="val 19334950"/>
              <a:gd name="adj2" fmla="val 21527597"/>
            </a:avLst>
          </a:prstGeom>
          <a:ln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75268E-3D9D-20CC-8625-92FFB2630EBD}"/>
              </a:ext>
            </a:extLst>
          </p:cNvPr>
          <p:cNvSpPr txBox="1"/>
          <p:nvPr/>
        </p:nvSpPr>
        <p:spPr>
          <a:xfrm>
            <a:off x="8571245" y="2215738"/>
            <a:ext cx="95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24856AC-59E3-137A-ADAC-D0FFFFD2A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39947"/>
              </p:ext>
            </p:extLst>
          </p:nvPr>
        </p:nvGraphicFramePr>
        <p:xfrm>
          <a:off x="6533246" y="4102845"/>
          <a:ext cx="338061" cy="309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3246" y="4102845"/>
                        <a:ext cx="338061" cy="309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992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27136</TotalTime>
  <Words>23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 Nazanin</vt:lpstr>
      <vt:lpstr>Calibri</vt:lpstr>
      <vt:lpstr>Times New Roman</vt:lpstr>
      <vt:lpstr>Trebuchet MS</vt:lpstr>
      <vt:lpstr>Wingdings 3</vt:lpstr>
      <vt:lpstr>Facet</vt:lpstr>
      <vt:lpstr>Equation</vt:lpstr>
      <vt:lpstr>MathType 7.0 Equation</vt:lpstr>
      <vt:lpstr>Differential wheeled robot</vt:lpstr>
      <vt:lpstr>Position and Orientation</vt:lpstr>
      <vt:lpstr>Continues Dynamics</vt:lpstr>
      <vt:lpstr>Discrete Dynamics</vt:lpstr>
      <vt:lpstr>Control Idea (Line of sight)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</dc:creator>
  <cp:lastModifiedBy>Abbas Harifi</cp:lastModifiedBy>
  <cp:revision>404</cp:revision>
  <dcterms:created xsi:type="dcterms:W3CDTF">2013-07-24T21:07:24Z</dcterms:created>
  <dcterms:modified xsi:type="dcterms:W3CDTF">2025-05-11T21:07:39Z</dcterms:modified>
</cp:coreProperties>
</file>