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Lst>
  <p:sldSz cx="9144000" cy="5143500"/>
  <p:notesSz cx="6858000" cy="9144000"/>
  <p:embeddedFontLst>
    <p:embeddedFont>
      <p:font typeface="Raleway"/>
      <p:regular r:id="rId14"/>
    </p:embeddedFont>
    <p:embeddedFont>
      <p:font typeface="Lato" panose="020F0502020204030203"/>
      <p:regular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6AC706B-38CC-4F51-9027-4765850C21D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font" Target="fonts/font2.fntdata"/><Relationship Id="rId14" Type="http://schemas.openxmlformats.org/officeDocument/2006/relationships/font" Target="fonts/font1.fntdata"/><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2" name="Shape 82"/>
        <p:cNvGrpSpPr/>
        <p:nvPr/>
      </p:nvGrpSpPr>
      <p:grpSpPr>
        <a:xfrm>
          <a:off x="0" y="0"/>
          <a:ext cx="0" cy="0"/>
          <a:chOff x="0" y="0"/>
          <a:chExt cx="0" cy="0"/>
        </a:xfrm>
      </p:grpSpPr>
      <p:sp>
        <p:nvSpPr>
          <p:cNvPr id="83" name="Google Shape;83;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ga1687363f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a1687363f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 name="Shape 98"/>
        <p:cNvGrpSpPr/>
        <p:nvPr/>
      </p:nvGrpSpPr>
      <p:grpSpPr>
        <a:xfrm>
          <a:off x="0" y="0"/>
          <a:ext cx="0" cy="0"/>
          <a:chOff x="0" y="0"/>
          <a:chExt cx="0" cy="0"/>
        </a:xfrm>
      </p:grpSpPr>
      <p:sp>
        <p:nvSpPr>
          <p:cNvPr id="99" name="Google Shape;99;ga1687363f9_0_6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a1687363f9_0_6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t>First pie chart: Results from the post-pilot survey</a:t>
            </a:r>
            <a:endParaRPr sz="1000"/>
          </a:p>
          <a:p>
            <a:pPr marL="0" lvl="0" indent="0" algn="l" rtl="0">
              <a:spcBef>
                <a:spcPts val="0"/>
              </a:spcBef>
              <a:spcAft>
                <a:spcPts val="0"/>
              </a:spcAft>
              <a:buNone/>
            </a:pPr>
            <a:r>
              <a:rPr lang="en-GB" sz="1000"/>
              <a:t>Second pie chart: Results from the post-launch survey, after making changes</a:t>
            </a:r>
            <a:endParaRPr sz="1000"/>
          </a:p>
          <a:p>
            <a:pPr marL="0" lvl="0" indent="0" algn="l" rtl="0">
              <a:spcBef>
                <a:spcPts val="0"/>
              </a:spcBef>
              <a:spcAft>
                <a:spcPts val="0"/>
              </a:spcAft>
              <a:buNone/>
            </a:pPr>
            <a:r>
              <a:rPr lang="en-GB"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Post-pilot data:</a:t>
            </a:r>
            <a:endParaRPr sz="1000"/>
          </a:p>
          <a:p>
            <a:pPr marL="0" lvl="0" indent="0" algn="l" rtl="0">
              <a:spcBef>
                <a:spcPts val="0"/>
              </a:spcBef>
              <a:spcAft>
                <a:spcPts val="0"/>
              </a:spcAft>
              <a:buClr>
                <a:schemeClr val="dk1"/>
              </a:buClr>
              <a:buSzPts val="1100"/>
              <a:buFont typeface="Arial" panose="020B0604020202020204"/>
              <a:buNone/>
            </a:pPr>
            <a:r>
              <a:rPr lang="en-GB" sz="1000"/>
              <a:t>1 - Lacking	2	4%</a:t>
            </a:r>
            <a:endParaRPr sz="1000"/>
          </a:p>
          <a:p>
            <a:pPr marL="0" lvl="0" indent="0" algn="l" rtl="0">
              <a:spcBef>
                <a:spcPts val="0"/>
              </a:spcBef>
              <a:spcAft>
                <a:spcPts val="0"/>
              </a:spcAft>
              <a:buClr>
                <a:schemeClr val="dk1"/>
              </a:buClr>
              <a:buSzPts val="1100"/>
              <a:buFont typeface="Arial" panose="020B0604020202020204"/>
              <a:buNone/>
            </a:pPr>
            <a:r>
              <a:rPr lang="en-GB" sz="1000"/>
              <a:t>2		5	10%</a:t>
            </a:r>
            <a:endParaRPr sz="1000"/>
          </a:p>
          <a:p>
            <a:pPr marL="0" lvl="0" indent="0" algn="l" rtl="0">
              <a:spcBef>
                <a:spcPts val="0"/>
              </a:spcBef>
              <a:spcAft>
                <a:spcPts val="0"/>
              </a:spcAft>
              <a:buClr>
                <a:schemeClr val="dk1"/>
              </a:buClr>
              <a:buSzPts val="1100"/>
              <a:buFont typeface="Arial" panose="020B0604020202020204"/>
              <a:buNone/>
            </a:pPr>
            <a:r>
              <a:rPr lang="en-GB" sz="1000"/>
              <a:t>3		7	14%</a:t>
            </a:r>
            <a:endParaRPr sz="1000"/>
          </a:p>
          <a:p>
            <a:pPr marL="0" lvl="0" indent="0" algn="l" rtl="0">
              <a:spcBef>
                <a:spcPts val="0"/>
              </a:spcBef>
              <a:spcAft>
                <a:spcPts val="0"/>
              </a:spcAft>
              <a:buClr>
                <a:schemeClr val="dk1"/>
              </a:buClr>
              <a:buSzPts val="1100"/>
              <a:buFont typeface="Arial" panose="020B0604020202020204"/>
              <a:buNone/>
            </a:pPr>
            <a:r>
              <a:rPr lang="en-GB" sz="1000"/>
              <a:t>4		20	40%</a:t>
            </a:r>
            <a:endParaRPr sz="1000"/>
          </a:p>
          <a:p>
            <a:pPr marL="0" lvl="0" indent="0" algn="l" rtl="0">
              <a:spcBef>
                <a:spcPts val="0"/>
              </a:spcBef>
              <a:spcAft>
                <a:spcPts val="0"/>
              </a:spcAft>
              <a:buNone/>
            </a:pPr>
            <a:r>
              <a:rPr lang="en-GB"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Post-launch data:</a:t>
            </a:r>
            <a:endParaRPr sz="1000"/>
          </a:p>
          <a:p>
            <a:pPr marL="0" lvl="0" indent="0" algn="l" rtl="0">
              <a:spcBef>
                <a:spcPts val="0"/>
              </a:spcBef>
              <a:spcAft>
                <a:spcPts val="0"/>
              </a:spcAft>
              <a:buNone/>
            </a:pPr>
            <a:r>
              <a:rPr lang="en-GB" sz="1000"/>
              <a:t>1 - Lacking	1	2%</a:t>
            </a:r>
            <a:endParaRPr sz="1000"/>
          </a:p>
          <a:p>
            <a:pPr marL="0" lvl="0" indent="0" algn="l" rtl="0">
              <a:spcBef>
                <a:spcPts val="0"/>
              </a:spcBef>
              <a:spcAft>
                <a:spcPts val="0"/>
              </a:spcAft>
              <a:buNone/>
            </a:pPr>
            <a:r>
              <a:rPr lang="en-GB" sz="1000"/>
              <a:t>2		2	4%</a:t>
            </a:r>
            <a:endParaRPr sz="1000"/>
          </a:p>
          <a:p>
            <a:pPr marL="0" lvl="0" indent="0" algn="l" rtl="0">
              <a:spcBef>
                <a:spcPts val="0"/>
              </a:spcBef>
              <a:spcAft>
                <a:spcPts val="0"/>
              </a:spcAft>
              <a:buNone/>
            </a:pPr>
            <a:r>
              <a:rPr lang="en-GB" sz="1000"/>
              <a:t>3		4	8%</a:t>
            </a:r>
            <a:endParaRPr sz="1000"/>
          </a:p>
          <a:p>
            <a:pPr marL="0" lvl="0" indent="0" algn="l" rtl="0">
              <a:spcBef>
                <a:spcPts val="0"/>
              </a:spcBef>
              <a:spcAft>
                <a:spcPts val="0"/>
              </a:spcAft>
              <a:buNone/>
            </a:pPr>
            <a:r>
              <a:rPr lang="en-GB" sz="1000"/>
              <a:t>4		22	44%</a:t>
            </a:r>
            <a:endParaRPr sz="1000"/>
          </a:p>
          <a:p>
            <a:pPr marL="0" lvl="0" indent="0" algn="l" rtl="0">
              <a:spcBef>
                <a:spcPts val="0"/>
              </a:spcBef>
              <a:spcAft>
                <a:spcPts val="0"/>
              </a:spcAft>
              <a:buNone/>
            </a:pPr>
            <a:r>
              <a:rPr lang="en-GB" sz="1000"/>
              <a:t>5 - Great	21	42%</a:t>
            </a:r>
            <a:endParaRPr sz="1000"/>
          </a:p>
          <a:p>
            <a:pPr marL="0" lvl="0" indent="0" algn="l" rtl="0">
              <a:spcBef>
                <a:spcPts val="0"/>
              </a:spcBef>
              <a:spcAft>
                <a:spcPts val="0"/>
              </a:spcAft>
              <a:buClr>
                <a:schemeClr val="dk1"/>
              </a:buClr>
              <a:buSzPts val="1100"/>
              <a:buFont typeface="Arial" panose="020B0604020202020204"/>
              <a:buNone/>
            </a:pPr>
            <a:endParaRPr sz="1000"/>
          </a:p>
          <a:p>
            <a:pPr marL="0" lvl="0" indent="0" algn="l" rtl="0">
              <a:spcBef>
                <a:spcPts val="0"/>
              </a:spcBef>
              <a:spcAft>
                <a:spcPts val="0"/>
              </a:spcAft>
              <a:buNone/>
            </a:pPr>
            <a:endParaRPr sz="10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 name="Shape 107"/>
        <p:cNvGrpSpPr/>
        <p:nvPr/>
      </p:nvGrpSpPr>
      <p:grpSpPr>
        <a:xfrm>
          <a:off x="0" y="0"/>
          <a:ext cx="0" cy="0"/>
          <a:chOff x="0" y="0"/>
          <a:chExt cx="0" cy="0"/>
        </a:xfrm>
      </p:grpSpPr>
      <p:sp>
        <p:nvSpPr>
          <p:cNvPr id="108" name="Google Shape;108;g79abcc198e_2_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79abcc198e_2_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t>First pie chart: Results from the post-pilot survey</a:t>
            </a:r>
            <a:endParaRPr sz="1000"/>
          </a:p>
          <a:p>
            <a:pPr marL="0" lvl="0" indent="0" algn="l" rtl="0">
              <a:spcBef>
                <a:spcPts val="0"/>
              </a:spcBef>
              <a:spcAft>
                <a:spcPts val="0"/>
              </a:spcAft>
              <a:buNone/>
            </a:pPr>
            <a:r>
              <a:rPr lang="en-GB" sz="1000"/>
              <a:t>Second pie chart: Results from the post-launch survey, after making changes</a:t>
            </a:r>
            <a:endParaRPr sz="1000"/>
          </a:p>
          <a:p>
            <a:pPr marL="0" lvl="0" indent="0" algn="l" rtl="0">
              <a:spcBef>
                <a:spcPts val="0"/>
              </a:spcBef>
              <a:spcAft>
                <a:spcPts val="0"/>
              </a:spcAft>
              <a:buNone/>
            </a:pPr>
            <a:r>
              <a:rPr lang="en-GB" sz="1000"/>
              <a:t>Satisfaction has gone up from 72% (4 and 5 rating) to 86% (4 and 5 rating)</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Post-pilot data:</a:t>
            </a:r>
            <a:endParaRPr sz="1000"/>
          </a:p>
          <a:p>
            <a:pPr marL="0" lvl="0" indent="0" algn="l" rtl="0">
              <a:spcBef>
                <a:spcPts val="0"/>
              </a:spcBef>
              <a:spcAft>
                <a:spcPts val="0"/>
              </a:spcAft>
              <a:buClr>
                <a:schemeClr val="dk1"/>
              </a:buClr>
              <a:buSzPts val="1100"/>
              <a:buFont typeface="Arial" panose="020B0604020202020204"/>
              <a:buNone/>
            </a:pPr>
            <a:r>
              <a:rPr lang="en-GB" sz="1000"/>
              <a:t>1 - Lacking	2	4%</a:t>
            </a:r>
            <a:endParaRPr sz="1000"/>
          </a:p>
          <a:p>
            <a:pPr marL="0" lvl="0" indent="0" algn="l" rtl="0">
              <a:spcBef>
                <a:spcPts val="0"/>
              </a:spcBef>
              <a:spcAft>
                <a:spcPts val="0"/>
              </a:spcAft>
              <a:buClr>
                <a:schemeClr val="dk1"/>
              </a:buClr>
              <a:buSzPts val="1100"/>
              <a:buFont typeface="Arial" panose="020B0604020202020204"/>
              <a:buNone/>
            </a:pPr>
            <a:r>
              <a:rPr lang="en-GB" sz="1000"/>
              <a:t>2		5	10%</a:t>
            </a:r>
            <a:endParaRPr sz="1000"/>
          </a:p>
          <a:p>
            <a:pPr marL="0" lvl="0" indent="0" algn="l" rtl="0">
              <a:spcBef>
                <a:spcPts val="0"/>
              </a:spcBef>
              <a:spcAft>
                <a:spcPts val="0"/>
              </a:spcAft>
              <a:buClr>
                <a:schemeClr val="dk1"/>
              </a:buClr>
              <a:buSzPts val="1100"/>
              <a:buFont typeface="Arial" panose="020B0604020202020204"/>
              <a:buNone/>
            </a:pPr>
            <a:r>
              <a:rPr lang="en-GB" sz="1000"/>
              <a:t>3		7	14%</a:t>
            </a:r>
            <a:endParaRPr sz="1000"/>
          </a:p>
          <a:p>
            <a:pPr marL="0" lvl="0" indent="0" algn="l" rtl="0">
              <a:spcBef>
                <a:spcPts val="0"/>
              </a:spcBef>
              <a:spcAft>
                <a:spcPts val="0"/>
              </a:spcAft>
              <a:buClr>
                <a:schemeClr val="dk1"/>
              </a:buClr>
              <a:buSzPts val="1100"/>
              <a:buFont typeface="Arial" panose="020B0604020202020204"/>
              <a:buNone/>
            </a:pPr>
            <a:r>
              <a:rPr lang="en-GB" sz="1000"/>
              <a:t>4		20	40%</a:t>
            </a:r>
            <a:endParaRPr sz="1000"/>
          </a:p>
          <a:p>
            <a:pPr marL="0" lvl="0" indent="0" algn="l" rtl="0">
              <a:spcBef>
                <a:spcPts val="0"/>
              </a:spcBef>
              <a:spcAft>
                <a:spcPts val="0"/>
              </a:spcAft>
              <a:buNone/>
            </a:pPr>
            <a:r>
              <a:rPr lang="en-GB" sz="1000"/>
              <a:t>5 - Great	16	32%</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Post-launch data:</a:t>
            </a:r>
            <a:endParaRPr sz="1000"/>
          </a:p>
          <a:p>
            <a:pPr marL="0" lvl="0" indent="0" algn="l" rtl="0">
              <a:spcBef>
                <a:spcPts val="0"/>
              </a:spcBef>
              <a:spcAft>
                <a:spcPts val="0"/>
              </a:spcAft>
              <a:buNone/>
            </a:pPr>
            <a:r>
              <a:rPr lang="en-GB" sz="1000"/>
              <a:t>1 - Lacking	1	2%</a:t>
            </a:r>
            <a:endParaRPr sz="1000"/>
          </a:p>
          <a:p>
            <a:pPr marL="0" lvl="0" indent="0" algn="l" rtl="0">
              <a:spcBef>
                <a:spcPts val="0"/>
              </a:spcBef>
              <a:spcAft>
                <a:spcPts val="0"/>
              </a:spcAft>
              <a:buNone/>
            </a:pPr>
            <a:r>
              <a:rPr lang="en-GB" sz="1000"/>
              <a:t>2		2	4%</a:t>
            </a:r>
            <a:endParaRPr sz="1000"/>
          </a:p>
          <a:p>
            <a:pPr marL="0" lvl="0" indent="0" algn="l" rtl="0">
              <a:spcBef>
                <a:spcPts val="0"/>
              </a:spcBef>
              <a:spcAft>
                <a:spcPts val="0"/>
              </a:spcAft>
              <a:buNone/>
            </a:pPr>
            <a:r>
              <a:rPr lang="en-GB" sz="1000"/>
              <a:t>3		4	8%</a:t>
            </a:r>
            <a:endParaRPr sz="1000"/>
          </a:p>
          <a:p>
            <a:pPr marL="0" lvl="0" indent="0" algn="l" rtl="0">
              <a:spcBef>
                <a:spcPts val="0"/>
              </a:spcBef>
              <a:spcAft>
                <a:spcPts val="0"/>
              </a:spcAft>
              <a:buNone/>
            </a:pPr>
            <a:r>
              <a:rPr lang="en-GB" sz="1000"/>
              <a:t>4		22	44%</a:t>
            </a:r>
            <a:endParaRPr sz="1000"/>
          </a:p>
          <a:p>
            <a:pPr marL="0" lvl="0" indent="0" algn="l" rtl="0">
              <a:spcBef>
                <a:spcPts val="0"/>
              </a:spcBef>
              <a:spcAft>
                <a:spcPts val="0"/>
              </a:spcAft>
              <a:buNone/>
            </a:pPr>
            <a:r>
              <a:rPr lang="en-GB" sz="1000"/>
              <a:t>5 - Great	21	42%</a:t>
            </a:r>
            <a:endParaRPr sz="1000"/>
          </a:p>
          <a:p>
            <a:pPr marL="0" lvl="0" indent="0" algn="l" rtl="0">
              <a:spcBef>
                <a:spcPts val="0"/>
              </a:spcBef>
              <a:spcAft>
                <a:spcPts val="0"/>
              </a:spcAft>
              <a:buClr>
                <a:schemeClr val="dk1"/>
              </a:buClr>
              <a:buSzPts val="1100"/>
              <a:buFont typeface="Arial" panose="020B0604020202020204"/>
              <a:buNone/>
            </a:pPr>
            <a:endParaRPr sz="1000"/>
          </a:p>
          <a:p>
            <a:pPr marL="0" lvl="0" indent="0" algn="l" rtl="0">
              <a:spcBef>
                <a:spcPts val="0"/>
              </a:spcBef>
              <a:spcAft>
                <a:spcPts val="0"/>
              </a:spcAft>
              <a:buNone/>
            </a:pP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gb0414877a7_0_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0414877a7_0_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000"/>
              <a:t>This is a chart of Sauce &amp; Spoon revenue, showing that after tablet implementation, revenue increased. </a:t>
            </a:r>
            <a:r>
              <a:rPr lang="en-GB" sz="1000"/>
              <a:t>December revenue was up to 20% over September’s monthly revenue.</a:t>
            </a:r>
            <a:endParaRPr sz="1000"/>
          </a:p>
          <a:p>
            <a:pPr marL="0" lvl="0" indent="0" algn="l" rtl="0">
              <a:spcBef>
                <a:spcPts val="0"/>
              </a:spcBef>
              <a:spcAft>
                <a:spcPts val="0"/>
              </a:spcAft>
              <a:buNone/>
            </a:pPr>
            <a:endParaRPr sz="1000"/>
          </a:p>
          <a:p>
            <a:pPr marL="0" lvl="0" indent="0" algn="l" rtl="0">
              <a:spcBef>
                <a:spcPts val="0"/>
              </a:spcBef>
              <a:spcAft>
                <a:spcPts val="0"/>
              </a:spcAft>
              <a:buNone/>
            </a:pPr>
            <a:r>
              <a:rPr lang="en-GB" sz="1000"/>
              <a:t>Sales data:</a:t>
            </a:r>
            <a:endParaRPr sz="1000"/>
          </a:p>
          <a:p>
            <a:pPr marL="0" lvl="0" indent="0" algn="l" rtl="0">
              <a:lnSpc>
                <a:spcPct val="115000"/>
              </a:lnSpc>
              <a:spcBef>
                <a:spcPts val="0"/>
              </a:spcBef>
              <a:spcAft>
                <a:spcPts val="0"/>
              </a:spcAft>
              <a:buNone/>
            </a:pPr>
            <a:r>
              <a:rPr lang="en-GB" sz="1000"/>
              <a:t>October</a:t>
            </a:r>
            <a:endParaRPr sz="1000"/>
          </a:p>
          <a:p>
            <a:pPr marL="0" lvl="0" indent="0" algn="l" rtl="0">
              <a:lnSpc>
                <a:spcPct val="115000"/>
              </a:lnSpc>
              <a:spcBef>
                <a:spcPts val="0"/>
              </a:spcBef>
              <a:spcAft>
                <a:spcPts val="0"/>
              </a:spcAft>
              <a:buNone/>
            </a:pPr>
            <a:r>
              <a:rPr lang="en-GB" sz="1000"/>
              <a:t>$61,000.00</a:t>
            </a:r>
            <a:endParaRPr sz="1000"/>
          </a:p>
          <a:p>
            <a:pPr marL="0" lvl="0" indent="0" algn="l" rtl="0">
              <a:lnSpc>
                <a:spcPct val="115000"/>
              </a:lnSpc>
              <a:spcBef>
                <a:spcPts val="0"/>
              </a:spcBef>
              <a:spcAft>
                <a:spcPts val="0"/>
              </a:spcAft>
              <a:buNone/>
            </a:pPr>
            <a:r>
              <a:rPr lang="en-GB" sz="1000"/>
              <a:t>November</a:t>
            </a:r>
            <a:endParaRPr sz="1000"/>
          </a:p>
          <a:p>
            <a:pPr marL="0" lvl="0" indent="0" algn="l" rtl="0">
              <a:lnSpc>
                <a:spcPct val="115000"/>
              </a:lnSpc>
              <a:spcBef>
                <a:spcPts val="0"/>
              </a:spcBef>
              <a:spcAft>
                <a:spcPts val="0"/>
              </a:spcAft>
              <a:buNone/>
            </a:pPr>
            <a:r>
              <a:rPr lang="en-GB" sz="1000"/>
              <a:t>$62,000.00</a:t>
            </a:r>
            <a:endParaRPr sz="1000"/>
          </a:p>
          <a:p>
            <a:pPr marL="0" lvl="0" indent="0" algn="l" rtl="0">
              <a:lnSpc>
                <a:spcPct val="115000"/>
              </a:lnSpc>
              <a:spcBef>
                <a:spcPts val="0"/>
              </a:spcBef>
              <a:spcAft>
                <a:spcPts val="0"/>
              </a:spcAft>
              <a:buNone/>
            </a:pPr>
            <a:r>
              <a:rPr lang="en-GB" sz="1000"/>
              <a:t>December</a:t>
            </a:r>
            <a:endParaRPr sz="1000"/>
          </a:p>
          <a:p>
            <a:pPr marL="0" lvl="0" indent="0" algn="l" rtl="0">
              <a:lnSpc>
                <a:spcPct val="115000"/>
              </a:lnSpc>
              <a:spcBef>
                <a:spcPts val="0"/>
              </a:spcBef>
              <a:spcAft>
                <a:spcPts val="0"/>
              </a:spcAft>
              <a:buNone/>
            </a:pPr>
            <a:r>
              <a:rPr lang="en-GB" sz="1000"/>
              <a:t>$62,000.00</a:t>
            </a:r>
            <a:endParaRPr sz="1000"/>
          </a:p>
          <a:p>
            <a:pPr marL="0" lvl="0" indent="0" algn="l" rtl="0">
              <a:lnSpc>
                <a:spcPct val="115000"/>
              </a:lnSpc>
              <a:spcBef>
                <a:spcPts val="0"/>
              </a:spcBef>
              <a:spcAft>
                <a:spcPts val="0"/>
              </a:spcAft>
              <a:buNone/>
            </a:pPr>
            <a:r>
              <a:rPr lang="en-GB" sz="1000"/>
              <a:t>January</a:t>
            </a:r>
            <a:endParaRPr sz="1000"/>
          </a:p>
          <a:p>
            <a:pPr marL="0" lvl="0" indent="0" algn="l" rtl="0">
              <a:lnSpc>
                <a:spcPct val="115000"/>
              </a:lnSpc>
              <a:spcBef>
                <a:spcPts val="0"/>
              </a:spcBef>
              <a:spcAft>
                <a:spcPts val="0"/>
              </a:spcAft>
              <a:buNone/>
            </a:pPr>
            <a:r>
              <a:rPr lang="en-GB" sz="1000"/>
              <a:t>$63,000.00</a:t>
            </a:r>
            <a:endParaRPr sz="1000"/>
          </a:p>
          <a:p>
            <a:pPr marL="0" lvl="0" indent="0" algn="l" rtl="0">
              <a:lnSpc>
                <a:spcPct val="115000"/>
              </a:lnSpc>
              <a:spcBef>
                <a:spcPts val="0"/>
              </a:spcBef>
              <a:spcAft>
                <a:spcPts val="0"/>
              </a:spcAft>
              <a:buNone/>
            </a:pPr>
            <a:r>
              <a:rPr lang="en-GB" sz="1000"/>
              <a:t>February</a:t>
            </a:r>
            <a:endParaRPr sz="1000"/>
          </a:p>
          <a:p>
            <a:pPr marL="0" lvl="0" indent="0" algn="l" rtl="0">
              <a:lnSpc>
                <a:spcPct val="115000"/>
              </a:lnSpc>
              <a:spcBef>
                <a:spcPts val="0"/>
              </a:spcBef>
              <a:spcAft>
                <a:spcPts val="0"/>
              </a:spcAft>
              <a:buNone/>
            </a:pPr>
            <a:r>
              <a:rPr lang="en-GB" sz="1000"/>
              <a:t>$64,000.00</a:t>
            </a:r>
            <a:endParaRPr sz="1000"/>
          </a:p>
          <a:p>
            <a:pPr marL="0" lvl="0" indent="0" algn="l" rtl="0">
              <a:lnSpc>
                <a:spcPct val="115000"/>
              </a:lnSpc>
              <a:spcBef>
                <a:spcPts val="0"/>
              </a:spcBef>
              <a:spcAft>
                <a:spcPts val="0"/>
              </a:spcAft>
              <a:buNone/>
            </a:pPr>
            <a:r>
              <a:rPr lang="en-GB" sz="1000"/>
              <a:t>March</a:t>
            </a:r>
            <a:endParaRPr sz="1000"/>
          </a:p>
          <a:p>
            <a:pPr marL="0" lvl="0" indent="0" algn="l" rtl="0">
              <a:lnSpc>
                <a:spcPct val="115000"/>
              </a:lnSpc>
              <a:spcBef>
                <a:spcPts val="0"/>
              </a:spcBef>
              <a:spcAft>
                <a:spcPts val="0"/>
              </a:spcAft>
              <a:buNone/>
            </a:pPr>
            <a:r>
              <a:rPr lang="en-GB" sz="1000"/>
              <a:t>$61,000.00</a:t>
            </a:r>
            <a:endParaRPr sz="1000"/>
          </a:p>
          <a:p>
            <a:pPr marL="0" lvl="0" indent="0" algn="l" rtl="0">
              <a:lnSpc>
                <a:spcPct val="115000"/>
              </a:lnSpc>
              <a:spcBef>
                <a:spcPts val="0"/>
              </a:spcBef>
              <a:spcAft>
                <a:spcPts val="0"/>
              </a:spcAft>
              <a:buNone/>
            </a:pPr>
            <a:r>
              <a:rPr lang="en-GB" sz="1000"/>
              <a:t>April</a:t>
            </a:r>
            <a:endParaRPr sz="1000"/>
          </a:p>
          <a:p>
            <a:pPr marL="0" lvl="0" indent="0" algn="l" rtl="0">
              <a:lnSpc>
                <a:spcPct val="115000"/>
              </a:lnSpc>
              <a:spcBef>
                <a:spcPts val="0"/>
              </a:spcBef>
              <a:spcAft>
                <a:spcPts val="0"/>
              </a:spcAft>
              <a:buNone/>
            </a:pPr>
            <a:r>
              <a:rPr lang="en-GB" sz="1000"/>
              <a:t>$65,000.00</a:t>
            </a:r>
            <a:endParaRPr sz="1000"/>
          </a:p>
          <a:p>
            <a:pPr marL="0" lvl="0" indent="0" algn="l" rtl="0">
              <a:lnSpc>
                <a:spcPct val="115000"/>
              </a:lnSpc>
              <a:spcBef>
                <a:spcPts val="0"/>
              </a:spcBef>
              <a:spcAft>
                <a:spcPts val="0"/>
              </a:spcAft>
              <a:buNone/>
            </a:pPr>
            <a:r>
              <a:rPr lang="en-GB" sz="1000"/>
              <a:t>May</a:t>
            </a:r>
            <a:endParaRPr sz="1000"/>
          </a:p>
          <a:p>
            <a:pPr marL="0" lvl="0" indent="0" algn="l" rtl="0">
              <a:lnSpc>
                <a:spcPct val="115000"/>
              </a:lnSpc>
              <a:spcBef>
                <a:spcPts val="0"/>
              </a:spcBef>
              <a:spcAft>
                <a:spcPts val="0"/>
              </a:spcAft>
              <a:buNone/>
            </a:pPr>
            <a:r>
              <a:rPr lang="en-GB" sz="1000"/>
              <a:t>$70,000.00</a:t>
            </a:r>
            <a:endParaRPr sz="1000"/>
          </a:p>
          <a:p>
            <a:pPr marL="0" lvl="0" indent="0" algn="l" rtl="0">
              <a:lnSpc>
                <a:spcPct val="115000"/>
              </a:lnSpc>
              <a:spcBef>
                <a:spcPts val="0"/>
              </a:spcBef>
              <a:spcAft>
                <a:spcPts val="0"/>
              </a:spcAft>
              <a:buNone/>
            </a:pPr>
            <a:r>
              <a:rPr lang="en-GB" sz="1000"/>
              <a:t>June</a:t>
            </a:r>
            <a:endParaRPr sz="1000"/>
          </a:p>
          <a:p>
            <a:pPr marL="0" lvl="0" indent="0" algn="l" rtl="0">
              <a:lnSpc>
                <a:spcPct val="115000"/>
              </a:lnSpc>
              <a:spcBef>
                <a:spcPts val="0"/>
              </a:spcBef>
              <a:spcAft>
                <a:spcPts val="0"/>
              </a:spcAft>
              <a:buNone/>
            </a:pPr>
            <a:r>
              <a:rPr lang="en-GB" sz="1000">
                <a:solidFill>
                  <a:schemeClr val="dk1"/>
                </a:solidFill>
              </a:rPr>
              <a:t>$75,000.00</a:t>
            </a:r>
            <a:endParaRPr sz="1000"/>
          </a:p>
          <a:p>
            <a:pPr marL="0" lvl="0" indent="0" algn="l" rtl="0">
              <a:spcBef>
                <a:spcPts val="0"/>
              </a:spcBef>
              <a:spcAft>
                <a:spcPts val="0"/>
              </a:spcAft>
              <a:buNone/>
            </a:pPr>
            <a:r>
              <a:rPr lang="en-GB" sz="1000"/>
              <a:t>July</a:t>
            </a:r>
            <a:endParaRPr sz="1000"/>
          </a:p>
          <a:p>
            <a:pPr marL="0" lvl="0" indent="0" algn="l" rtl="0">
              <a:spcBef>
                <a:spcPts val="0"/>
              </a:spcBef>
              <a:spcAft>
                <a:spcPts val="0"/>
              </a:spcAft>
              <a:buNone/>
            </a:pPr>
            <a:r>
              <a:rPr lang="en-GB" sz="1000">
                <a:solidFill>
                  <a:schemeClr val="dk1"/>
                </a:solidFill>
              </a:rPr>
              <a:t>$78,000.00</a:t>
            </a:r>
            <a:endParaRPr sz="1000"/>
          </a:p>
          <a:p>
            <a:pPr marL="0" lvl="0" indent="0" algn="l" rtl="0">
              <a:spcBef>
                <a:spcPts val="0"/>
              </a:spcBef>
              <a:spcAft>
                <a:spcPts val="0"/>
              </a:spcAft>
              <a:buNone/>
            </a:pPr>
            <a:endParaRPr sz="1000"/>
          </a:p>
          <a:p>
            <a:pPr marL="0" lvl="0" indent="0" algn="l" rtl="0">
              <a:spcBef>
                <a:spcPts val="0"/>
              </a:spcBef>
              <a:spcAft>
                <a:spcPts val="0"/>
              </a:spcAft>
              <a:buClr>
                <a:schemeClr val="dk1"/>
              </a:buClr>
              <a:buSzPts val="1100"/>
              <a:buFont typeface="Arial" panose="020B0604020202020204"/>
              <a:buNone/>
            </a:pPr>
            <a:endParaRPr sz="1000"/>
          </a:p>
          <a:p>
            <a:pPr marL="0" lvl="0" indent="0" algn="l" rtl="0">
              <a:spcBef>
                <a:spcPts val="0"/>
              </a:spcBef>
              <a:spcAft>
                <a:spcPts val="0"/>
              </a:spcAft>
              <a:buNone/>
            </a:pPr>
            <a:endParaRPr sz="1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7" name="Shape 127"/>
        <p:cNvGrpSpPr/>
        <p:nvPr/>
      </p:nvGrpSpPr>
      <p:grpSpPr>
        <a:xfrm>
          <a:off x="0" y="0"/>
          <a:ext cx="0" cy="0"/>
          <a:chOff x="0" y="0"/>
          <a:chExt cx="0" cy="0"/>
        </a:xfrm>
      </p:grpSpPr>
      <p:sp>
        <p:nvSpPr>
          <p:cNvPr id="128" name="Google Shape;128;ga1687363f9_0_1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a1687363f9_0_1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a1687363f9_0_1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a1687363f9_0_1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2"/>
        </a:solidFill>
        <a:effectLst/>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Google Shape;14;p2"/>
          <p:cNvSpPr txBox="1"/>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77" name="Google Shape;77;p11"/>
          <p:cNvSpPr txBox="1"/>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80" name="Shape 80"/>
        <p:cNvGrpSpPr/>
        <p:nvPr/>
      </p:nvGrpSpPr>
      <p:grpSpPr>
        <a:xfrm>
          <a:off x="0" y="0"/>
          <a:ext cx="0" cy="0"/>
          <a:chOff x="0" y="0"/>
          <a:chExt cx="0" cy="0"/>
        </a:xfrm>
      </p:grpSpPr>
      <p:sp>
        <p:nvSpPr>
          <p:cNvPr id="81" name="Google Shape;81;p12"/>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rgbClr val="45818E"/>
        </a:solidFill>
        <a:effectLst/>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 name="Google Shape;21;p3"/>
          <p:cNvSpPr txBox="1"/>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rgbClr val="CCCC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4"/>
            <p:cNvSpPr/>
            <p:nvPr/>
          </p:nvSpPr>
          <p:spPr>
            <a:xfrm rot="-5400000">
              <a:off x="4836311" y="2333254"/>
              <a:ext cx="25200" cy="536700"/>
            </a:xfrm>
            <a:prstGeom prst="rect">
              <a:avLst/>
            </a:prstGeom>
            <a:solidFill>
              <a:srgbClr val="45818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 name="Google Shape;28;p4"/>
          <p:cNvSpPr txBox="1"/>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0" name="Google Shape;30;p4"/>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6" name="Google Shape;36;p5"/>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8" name="Google Shape;38;p5"/>
          <p:cNvSpPr txBox="1"/>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39" name="Google Shape;39;p5"/>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5" name="Google Shape;45;p6"/>
          <p:cNvSpPr txBox="1"/>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2" name="Google Shape;52;p7"/>
          <p:cNvSpPr txBox="1"/>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54" name="Google Shape;54;p7"/>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9" name="Google Shape;59;p8"/>
          <p:cNvSpPr txBox="1"/>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6" name="Google Shape;66;p9"/>
          <p:cNvSpPr txBox="1"/>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p:txBody>
      </p:sp>
      <p:sp>
        <p:nvSpPr>
          <p:cNvPr id="69" name="Google Shape;69;p9"/>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70" name="Shape 70"/>
        <p:cNvGrpSpPr/>
        <p:nvPr/>
      </p:nvGrpSpPr>
      <p:grpSpPr>
        <a:xfrm>
          <a:off x="0" y="0"/>
          <a:ext cx="0" cy="0"/>
          <a:chOff x="0" y="0"/>
          <a:chExt cx="0" cy="0"/>
        </a:xfrm>
      </p:grpSpPr>
      <p:sp>
        <p:nvSpPr>
          <p:cNvPr id="71" name="Google Shape;71;p10"/>
          <p:cNvSpPr txBox="1"/>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p:txBody>
      </p:sp>
      <p:sp>
        <p:nvSpPr>
          <p:cNvPr id="72" name="Google Shape;72;p10"/>
          <p:cNvSpPr txBox="1"/>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panose="020F0502020204030203"/>
              <a:buChar char="●"/>
              <a:defRPr sz="1300">
                <a:solidFill>
                  <a:schemeClr val="accent1"/>
                </a:solidFill>
                <a:latin typeface="Lato" panose="020F0502020204030203"/>
                <a:ea typeface="Lato" panose="020F0502020204030203"/>
                <a:cs typeface="Lato" panose="020F0502020204030203"/>
                <a:sym typeface="Lato" panose="020F0502020204030203"/>
              </a:defRPr>
            </a:lvl1pPr>
            <a:lvl2pPr marL="914400" lvl="1"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2pPr>
            <a:lvl3pPr marL="1371600" lvl="2"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3pPr>
            <a:lvl4pPr marL="1828800" lvl="3"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4pPr>
            <a:lvl5pPr marL="2286000" lvl="4"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5pPr>
            <a:lvl6pPr marL="2743200" lvl="5"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6pPr>
            <a:lvl7pPr marL="3200400" lvl="6"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7pPr>
            <a:lvl8pPr marL="3657600" lvl="7"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8pPr>
            <a:lvl9pPr marL="4114800" lvl="8" indent="-298450">
              <a:lnSpc>
                <a:spcPct val="115000"/>
              </a:lnSpc>
              <a:spcBef>
                <a:spcPts val="0"/>
              </a:spcBef>
              <a:spcAft>
                <a:spcPts val="0"/>
              </a:spcAft>
              <a:buClr>
                <a:schemeClr val="accent1"/>
              </a:buClr>
              <a:buSzPts val="1100"/>
              <a:buFont typeface="Lato" panose="020F0502020204030203"/>
              <a:buChar char="■"/>
              <a:defRPr sz="1100">
                <a:solidFill>
                  <a:schemeClr val="accent1"/>
                </a:solidFill>
                <a:latin typeface="Lato" panose="020F0502020204030203"/>
                <a:ea typeface="Lato" panose="020F0502020204030203"/>
                <a:cs typeface="Lato" panose="020F0502020204030203"/>
                <a:sym typeface="Lato" panose="020F0502020204030203"/>
              </a:defRPr>
            </a:lvl9pPr>
          </a:lstStyle>
          <a:p/>
        </p:txBody>
      </p:sp>
      <p:sp>
        <p:nvSpPr>
          <p:cNvPr id="8" name="Google Shape;8;p1"/>
          <p:cNvSpPr txBox="1"/>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panose="020F0502020204030203"/>
                <a:ea typeface="Lato" panose="020F0502020204030203"/>
                <a:cs typeface="Lato" panose="020F0502020204030203"/>
                <a:sym typeface="Lato" panose="020F0502020204030203"/>
              </a:defRPr>
            </a:lvl1pPr>
            <a:lvl2pPr lvl="1" algn="r">
              <a:buNone/>
              <a:defRPr sz="1000">
                <a:solidFill>
                  <a:schemeClr val="accent1"/>
                </a:solidFill>
                <a:latin typeface="Lato" panose="020F0502020204030203"/>
                <a:ea typeface="Lato" panose="020F0502020204030203"/>
                <a:cs typeface="Lato" panose="020F0502020204030203"/>
                <a:sym typeface="Lato" panose="020F0502020204030203"/>
              </a:defRPr>
            </a:lvl2pPr>
            <a:lvl3pPr lvl="2" algn="r">
              <a:buNone/>
              <a:defRPr sz="1000">
                <a:solidFill>
                  <a:schemeClr val="accent1"/>
                </a:solidFill>
                <a:latin typeface="Lato" panose="020F0502020204030203"/>
                <a:ea typeface="Lato" panose="020F0502020204030203"/>
                <a:cs typeface="Lato" panose="020F0502020204030203"/>
                <a:sym typeface="Lato" panose="020F0502020204030203"/>
              </a:defRPr>
            </a:lvl3pPr>
            <a:lvl4pPr lvl="3" algn="r">
              <a:buNone/>
              <a:defRPr sz="1000">
                <a:solidFill>
                  <a:schemeClr val="accent1"/>
                </a:solidFill>
                <a:latin typeface="Lato" panose="020F0502020204030203"/>
                <a:ea typeface="Lato" panose="020F0502020204030203"/>
                <a:cs typeface="Lato" panose="020F0502020204030203"/>
                <a:sym typeface="Lato" panose="020F0502020204030203"/>
              </a:defRPr>
            </a:lvl4pPr>
            <a:lvl5pPr lvl="4" algn="r">
              <a:buNone/>
              <a:defRPr sz="1000">
                <a:solidFill>
                  <a:schemeClr val="accent1"/>
                </a:solidFill>
                <a:latin typeface="Lato" panose="020F0502020204030203"/>
                <a:ea typeface="Lato" panose="020F0502020204030203"/>
                <a:cs typeface="Lato" panose="020F0502020204030203"/>
                <a:sym typeface="Lato" panose="020F0502020204030203"/>
              </a:defRPr>
            </a:lvl5pPr>
            <a:lvl6pPr lvl="5" algn="r">
              <a:buNone/>
              <a:defRPr sz="1000">
                <a:solidFill>
                  <a:schemeClr val="accent1"/>
                </a:solidFill>
                <a:latin typeface="Lato" panose="020F0502020204030203"/>
                <a:ea typeface="Lato" panose="020F0502020204030203"/>
                <a:cs typeface="Lato" panose="020F0502020204030203"/>
                <a:sym typeface="Lato" panose="020F0502020204030203"/>
              </a:defRPr>
            </a:lvl6pPr>
            <a:lvl7pPr lvl="6" algn="r">
              <a:buNone/>
              <a:defRPr sz="1000">
                <a:solidFill>
                  <a:schemeClr val="accent1"/>
                </a:solidFill>
                <a:latin typeface="Lato" panose="020F0502020204030203"/>
                <a:ea typeface="Lato" panose="020F0502020204030203"/>
                <a:cs typeface="Lato" panose="020F0502020204030203"/>
                <a:sym typeface="Lato" panose="020F0502020204030203"/>
              </a:defRPr>
            </a:lvl7pPr>
            <a:lvl8pPr lvl="7" algn="r">
              <a:buNone/>
              <a:defRPr sz="1000">
                <a:solidFill>
                  <a:schemeClr val="accent1"/>
                </a:solidFill>
                <a:latin typeface="Lato" panose="020F0502020204030203"/>
                <a:ea typeface="Lato" panose="020F0502020204030203"/>
                <a:cs typeface="Lato" panose="020F0502020204030203"/>
                <a:sym typeface="Lato" panose="020F0502020204030203"/>
              </a:defRPr>
            </a:lvl8pPr>
            <a:lvl9pPr lvl="8" algn="r">
              <a:buNone/>
              <a:defRPr sz="1000">
                <a:solidFill>
                  <a:schemeClr val="accent1"/>
                </a:solidFill>
                <a:latin typeface="Lato" panose="020F0502020204030203"/>
                <a:ea typeface="Lato" panose="020F0502020204030203"/>
                <a:cs typeface="Lato" panose="020F0502020204030203"/>
                <a:sym typeface="Lato" panose="020F0502020204030203"/>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3.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3.xml"/><Relationship Id="rId2" Type="http://schemas.openxmlformats.org/officeDocument/2006/relationships/image" Target="../media/image4.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5" name="Shape 85"/>
        <p:cNvGrpSpPr/>
        <p:nvPr/>
      </p:nvGrpSpPr>
      <p:grpSpPr>
        <a:xfrm>
          <a:off x="0" y="0"/>
          <a:ext cx="0" cy="0"/>
          <a:chOff x="0" y="0"/>
          <a:chExt cx="0" cy="0"/>
        </a:xfrm>
      </p:grpSpPr>
      <p:sp>
        <p:nvSpPr>
          <p:cNvPr id="86" name="Google Shape;86;p13"/>
          <p:cNvSpPr/>
          <p:nvPr/>
        </p:nvSpPr>
        <p:spPr>
          <a:xfrm>
            <a:off x="0" y="1014800"/>
            <a:ext cx="9144000" cy="1853400"/>
          </a:xfrm>
          <a:prstGeom prst="rect">
            <a:avLst/>
          </a:prstGeom>
          <a:solidFill>
            <a:schemeClr val="accent2">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13"/>
          <p:cNvSpPr/>
          <p:nvPr/>
        </p:nvSpPr>
        <p:spPr>
          <a:xfrm rot="-5400000">
            <a:off x="-2188650" y="2166150"/>
            <a:ext cx="5166000" cy="788700"/>
          </a:xfrm>
          <a:prstGeom prst="rect">
            <a:avLst/>
          </a:pr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073763"/>
              </a:solidFill>
            </a:endParaRPr>
          </a:p>
        </p:txBody>
      </p:sp>
      <p:sp>
        <p:nvSpPr>
          <p:cNvPr id="88" name="Google Shape;88;p13"/>
          <p:cNvSpPr txBox="1"/>
          <p:nvPr>
            <p:ph type="ctrTitle" idx="4294967295"/>
          </p:nvPr>
        </p:nvSpPr>
        <p:spPr>
          <a:xfrm>
            <a:off x="788700" y="1230275"/>
            <a:ext cx="8355300" cy="8085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GB" sz="3400">
                <a:solidFill>
                  <a:srgbClr val="FFFFFF"/>
                </a:solidFill>
                <a:latin typeface="Arial" panose="020B0604020202020204"/>
                <a:ea typeface="Arial" panose="020B0604020202020204"/>
                <a:cs typeface="Arial" panose="020B0604020202020204"/>
                <a:sym typeface="Arial" panose="020B0604020202020204"/>
              </a:rPr>
              <a:t>Sauce &amp; Spoon </a:t>
            </a:r>
            <a:endParaRPr sz="3400">
              <a:solidFill>
                <a:srgbClr val="FFFFFF"/>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None/>
            </a:pPr>
            <a:r>
              <a:rPr lang="en-GB" sz="3400">
                <a:solidFill>
                  <a:srgbClr val="FFFFFF"/>
                </a:solidFill>
                <a:latin typeface="Arial" panose="020B0604020202020204"/>
                <a:ea typeface="Arial" panose="020B0604020202020204"/>
                <a:cs typeface="Arial" panose="020B0604020202020204"/>
                <a:sym typeface="Arial" panose="020B0604020202020204"/>
              </a:rPr>
              <a:t>Tablet Rollout</a:t>
            </a:r>
            <a:endParaRPr sz="3400">
              <a:solidFill>
                <a:srgbClr val="FFFFFF"/>
              </a:solidFill>
              <a:latin typeface="Arial" panose="020B0604020202020204"/>
              <a:ea typeface="Arial" panose="020B0604020202020204"/>
              <a:cs typeface="Arial" panose="020B0604020202020204"/>
              <a:sym typeface="Arial" panose="020B0604020202020204"/>
            </a:endParaRPr>
          </a:p>
        </p:txBody>
      </p:sp>
      <p:sp>
        <p:nvSpPr>
          <p:cNvPr id="89" name="Google Shape;89;p13"/>
          <p:cNvSpPr txBox="1"/>
          <p:nvPr>
            <p:ph type="subTitle" idx="4294967295"/>
          </p:nvPr>
        </p:nvSpPr>
        <p:spPr>
          <a:xfrm>
            <a:off x="788775" y="2327125"/>
            <a:ext cx="8355300" cy="5412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en-GB" sz="2000">
                <a:solidFill>
                  <a:srgbClr val="FFFFFF"/>
                </a:solidFill>
                <a:latin typeface="Arial" panose="020B0604020202020204"/>
                <a:ea typeface="Arial" panose="020B0604020202020204"/>
                <a:cs typeface="Arial" panose="020B0604020202020204"/>
                <a:sym typeface="Arial" panose="020B0604020202020204"/>
              </a:rPr>
              <a:t>Impact </a:t>
            </a:r>
            <a:r>
              <a:rPr lang="en-GB" sz="2000">
                <a:solidFill>
                  <a:srgbClr val="FFFFFF"/>
                </a:solidFill>
                <a:latin typeface="Arial" panose="020B0604020202020204"/>
                <a:ea typeface="Arial" panose="020B0604020202020204"/>
                <a:cs typeface="Arial" panose="020B0604020202020204"/>
                <a:sym typeface="Arial" panose="020B0604020202020204"/>
              </a:rPr>
              <a:t>Report</a:t>
            </a:r>
            <a:endParaRPr sz="2000">
              <a:solidFill>
                <a:srgbClr val="FFFFFF"/>
              </a:solidFill>
              <a:latin typeface="Arial" panose="020B0604020202020204"/>
              <a:ea typeface="Arial" panose="020B0604020202020204"/>
              <a:cs typeface="Arial" panose="020B0604020202020204"/>
              <a:sym typeface="Arial" panose="020B0604020202020204"/>
            </a:endParaRPr>
          </a:p>
        </p:txBody>
      </p:sp>
      <p:pic>
        <p:nvPicPr>
          <p:cNvPr id="90" name="Google Shape;90;p13"/>
          <p:cNvPicPr preferRelativeResize="0"/>
          <p:nvPr/>
        </p:nvPicPr>
        <p:blipFill>
          <a:blip r:embed="rId1"/>
          <a:stretch>
            <a:fillRect/>
          </a:stretch>
        </p:blipFill>
        <p:spPr>
          <a:xfrm>
            <a:off x="4320163" y="3256600"/>
            <a:ext cx="1292374" cy="12923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5612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34343"/>
                </a:solidFill>
                <a:latin typeface="Arial" panose="020B0604020202020204"/>
                <a:ea typeface="Arial" panose="020B0604020202020204"/>
                <a:cs typeface="Arial" panose="020B0604020202020204"/>
                <a:sym typeface="Arial" panose="020B0604020202020204"/>
              </a:rPr>
              <a:t>Executive </a:t>
            </a:r>
            <a:r>
              <a:rPr lang="en-GB">
                <a:solidFill>
                  <a:srgbClr val="434343"/>
                </a:solidFill>
                <a:latin typeface="Arial" panose="020B0604020202020204"/>
                <a:ea typeface="Arial" panose="020B0604020202020204"/>
                <a:cs typeface="Arial" panose="020B0604020202020204"/>
                <a:sym typeface="Arial" panose="020B0604020202020204"/>
              </a:rPr>
              <a:t>Summary</a:t>
            </a:r>
            <a:endParaRPr>
              <a:solidFill>
                <a:srgbClr val="434343"/>
              </a:solidFill>
              <a:latin typeface="Arial" panose="020B0604020202020204"/>
              <a:ea typeface="Arial" panose="020B0604020202020204"/>
              <a:cs typeface="Arial" panose="020B0604020202020204"/>
              <a:sym typeface="Arial" panose="020B0604020202020204"/>
            </a:endParaRPr>
          </a:p>
        </p:txBody>
      </p:sp>
      <p:sp>
        <p:nvSpPr>
          <p:cNvPr id="96" name="Google Shape;96;p14"/>
          <p:cNvSpPr txBox="1"/>
          <p:nvPr>
            <p:ph type="body" idx="1"/>
          </p:nvPr>
        </p:nvSpPr>
        <p:spPr>
          <a:xfrm>
            <a:off x="769500" y="1598525"/>
            <a:ext cx="7688700" cy="30828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None/>
            </a:pPr>
            <a:r>
              <a:rPr lang="en-GB" sz="1400">
                <a:latin typeface="Arial" panose="020B0604020202020204"/>
                <a:ea typeface="Arial" panose="020B0604020202020204"/>
                <a:cs typeface="Arial" panose="020B0604020202020204"/>
                <a:sym typeface="Arial" panose="020B0604020202020204"/>
              </a:rPr>
              <a:t>The Sauce &amp; Spoon restaurant aimed to install the tablets for menus to increase their revenue , daily average guest count and decrease the table turn and waiting time along with saving food wastage.</a:t>
            </a:r>
            <a:endParaRPr sz="14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a:latin typeface="Arial" panose="020B0604020202020204"/>
                <a:ea typeface="Arial" panose="020B0604020202020204"/>
                <a:cs typeface="Arial" panose="020B0604020202020204"/>
                <a:sym typeface="Arial" panose="020B0604020202020204"/>
              </a:rPr>
              <a:t>The project was </a:t>
            </a:r>
            <a:r>
              <a:rPr lang="en-GB" sz="1400">
                <a:latin typeface="Arial" panose="020B0604020202020204"/>
                <a:ea typeface="Arial" panose="020B0604020202020204"/>
                <a:cs typeface="Arial" panose="020B0604020202020204"/>
                <a:sym typeface="Arial" panose="020B0604020202020204"/>
              </a:rPr>
              <a:t>successful</a:t>
            </a:r>
            <a:r>
              <a:rPr lang="en-GB" sz="1400">
                <a:latin typeface="Arial" panose="020B0604020202020204"/>
                <a:ea typeface="Arial" panose="020B0604020202020204"/>
                <a:cs typeface="Arial" panose="020B0604020202020204"/>
                <a:sym typeface="Arial" panose="020B0604020202020204"/>
              </a:rPr>
              <a:t> in all its goals. The monthly revenue was increased by 20% , the average table turn time was reduced by 30 minutes and the wait time also came down below 10 minutes.Also the installation of the tablets decreased the checkout time to less than a minute while decreasing the food wastage by about 50%.</a:t>
            </a:r>
            <a:endParaRPr sz="14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400">
                <a:latin typeface="Arial" panose="020B0604020202020204"/>
                <a:ea typeface="Arial" panose="020B0604020202020204"/>
                <a:cs typeface="Arial" panose="020B0604020202020204"/>
                <a:sym typeface="Arial" panose="020B0604020202020204"/>
              </a:rPr>
              <a:t>THe customer satisfaction level has increased from 72% to 86% which shows great work but also tells us there is further improvement to be done. The project further aims to expand the installation of tablet to other branches of the restaurant and expanding the features available in the tablets. Along with this they are keeping track of data to keep an eye on customer satisfaction and experience</a:t>
            </a:r>
            <a:endParaRPr sz="14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1200"/>
              </a:spcAft>
              <a:buNone/>
            </a:pPr>
            <a:endParaRPr sz="1400">
              <a:latin typeface="Arial" panose="020B0604020202020204"/>
              <a:ea typeface="Arial" panose="020B0604020202020204"/>
              <a:cs typeface="Arial" panose="020B0604020202020204"/>
              <a:sym typeface="Arial" panose="020B0604020202020204"/>
            </a:endParaRPr>
          </a:p>
        </p:txBody>
      </p:sp>
      <p:pic>
        <p:nvPicPr>
          <p:cNvPr id="97" name="Google Shape;97;p14"/>
          <p:cNvPicPr preferRelativeResize="0"/>
          <p:nvPr/>
        </p:nvPicPr>
        <p:blipFill>
          <a:blip r:embed="rId1"/>
          <a:stretch>
            <a:fillRect/>
          </a:stretch>
        </p:blipFill>
        <p:spPr>
          <a:xfrm>
            <a:off x="8553000" y="4552500"/>
            <a:ext cx="590995" cy="59099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01" name="Shape 101"/>
        <p:cNvGrpSpPr/>
        <p:nvPr/>
      </p:nvGrpSpPr>
      <p:grpSpPr>
        <a:xfrm>
          <a:off x="0" y="0"/>
          <a:ext cx="0" cy="0"/>
          <a:chOff x="0" y="0"/>
          <a:chExt cx="0" cy="0"/>
        </a:xfrm>
      </p:grpSpPr>
      <p:sp>
        <p:nvSpPr>
          <p:cNvPr id="102" name="Google Shape;102;p15"/>
          <p:cNvSpPr txBox="1"/>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34343"/>
                </a:solidFill>
                <a:latin typeface="Arial" panose="020B0604020202020204"/>
                <a:ea typeface="Arial" panose="020B0604020202020204"/>
                <a:cs typeface="Arial" panose="020B0604020202020204"/>
                <a:sym typeface="Arial" panose="020B0604020202020204"/>
              </a:rPr>
              <a:t>Customer </a:t>
            </a:r>
            <a:r>
              <a:rPr lang="en-GB">
                <a:solidFill>
                  <a:srgbClr val="434343"/>
                </a:solidFill>
                <a:latin typeface="Arial" panose="020B0604020202020204"/>
                <a:ea typeface="Arial" panose="020B0604020202020204"/>
                <a:cs typeface="Arial" panose="020B0604020202020204"/>
                <a:sym typeface="Arial" panose="020B0604020202020204"/>
              </a:rPr>
              <a:t>Satisfaction</a:t>
            </a:r>
            <a:r>
              <a:rPr lang="en-GB">
                <a:solidFill>
                  <a:srgbClr val="434343"/>
                </a:solidFill>
                <a:latin typeface="Arial" panose="020B0604020202020204"/>
                <a:ea typeface="Arial" panose="020B0604020202020204"/>
                <a:cs typeface="Arial" panose="020B0604020202020204"/>
                <a:sym typeface="Arial" panose="020B0604020202020204"/>
              </a:rPr>
              <a:t>: Pilot</a:t>
            </a:r>
            <a:endParaRPr>
              <a:solidFill>
                <a:srgbClr val="434343"/>
              </a:solidFill>
              <a:latin typeface="Arial" panose="020B0604020202020204"/>
              <a:ea typeface="Arial" panose="020B0604020202020204"/>
              <a:cs typeface="Arial" panose="020B0604020202020204"/>
              <a:sym typeface="Arial" panose="020B0604020202020204"/>
            </a:endParaRPr>
          </a:p>
        </p:txBody>
      </p:sp>
      <p:pic>
        <p:nvPicPr>
          <p:cNvPr id="103" name="Google Shape;103;p15"/>
          <p:cNvPicPr preferRelativeResize="0"/>
          <p:nvPr/>
        </p:nvPicPr>
        <p:blipFill>
          <a:blip r:embed="rId1"/>
          <a:stretch>
            <a:fillRect/>
          </a:stretch>
        </p:blipFill>
        <p:spPr>
          <a:xfrm>
            <a:off x="8553000" y="4552500"/>
            <a:ext cx="590995" cy="590995"/>
          </a:xfrm>
          <a:prstGeom prst="rect">
            <a:avLst/>
          </a:prstGeom>
          <a:noFill/>
          <a:ln>
            <a:noFill/>
          </a:ln>
        </p:spPr>
      </p:pic>
      <p:sp>
        <p:nvSpPr>
          <p:cNvPr id="104" name="Google Shape;104;p15"/>
          <p:cNvSpPr txBox="1"/>
          <p:nvPr/>
        </p:nvSpPr>
        <p:spPr>
          <a:xfrm>
            <a:off x="822300" y="133117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300" b="1"/>
              <a:t>Q. On a scale of 1-5, please rate your experience with the tablet overall.</a:t>
            </a:r>
            <a:endParaRPr sz="1600"/>
          </a:p>
        </p:txBody>
      </p:sp>
      <p:pic>
        <p:nvPicPr>
          <p:cNvPr id="105" name="Google Shape;105;p15"/>
          <p:cNvPicPr preferRelativeResize="0"/>
          <p:nvPr/>
        </p:nvPicPr>
        <p:blipFill rotWithShape="1">
          <a:blip r:embed="rId2"/>
          <a:srcRect l="12205" t="3075" r="11887" b="3458"/>
          <a:stretch>
            <a:fillRect/>
          </a:stretch>
        </p:blipFill>
        <p:spPr>
          <a:xfrm>
            <a:off x="2879508" y="1786725"/>
            <a:ext cx="3384979" cy="2505150"/>
          </a:xfrm>
          <a:prstGeom prst="rect">
            <a:avLst/>
          </a:prstGeom>
          <a:noFill/>
          <a:ln>
            <a:noFill/>
          </a:ln>
        </p:spPr>
      </p:pic>
      <p:sp>
        <p:nvSpPr>
          <p:cNvPr id="106" name="Google Shape;106;p15"/>
          <p:cNvSpPr txBox="1"/>
          <p:nvPr/>
        </p:nvSpPr>
        <p:spPr>
          <a:xfrm>
            <a:off x="1054950" y="4362525"/>
            <a:ext cx="7034100" cy="692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t>This pie chart illustrates the results from the post-pilot survey. </a:t>
            </a:r>
            <a:endParaRPr sz="1100"/>
          </a:p>
          <a:p>
            <a:pPr marL="0" lvl="0" indent="0" algn="ctr" rtl="0">
              <a:spcBef>
                <a:spcPts val="0"/>
              </a:spcBef>
              <a:spcAft>
                <a:spcPts val="0"/>
              </a:spcAft>
              <a:buNone/>
            </a:pPr>
            <a:r>
              <a:rPr lang="en-GB" sz="1100"/>
              <a:t>72% of respondents indicated a customer satisfaction score of 4 or 5. </a:t>
            </a:r>
            <a:endParaRPr sz="1100"/>
          </a:p>
          <a:p>
            <a:pPr marL="0" lvl="0" indent="0" algn="ctr" rtl="0">
              <a:spcBef>
                <a:spcPts val="0"/>
              </a:spcBef>
              <a:spcAft>
                <a:spcPts val="0"/>
              </a:spcAft>
              <a:buNone/>
            </a:pPr>
            <a:endParaRPr sz="11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34343"/>
                </a:solidFill>
                <a:latin typeface="Arial" panose="020B0604020202020204"/>
                <a:ea typeface="Arial" panose="020B0604020202020204"/>
                <a:cs typeface="Arial" panose="020B0604020202020204"/>
                <a:sym typeface="Arial" panose="020B0604020202020204"/>
              </a:rPr>
              <a:t>Customer </a:t>
            </a:r>
            <a:r>
              <a:rPr lang="en-GB">
                <a:solidFill>
                  <a:srgbClr val="434343"/>
                </a:solidFill>
                <a:latin typeface="Arial" panose="020B0604020202020204"/>
                <a:ea typeface="Arial" panose="020B0604020202020204"/>
                <a:cs typeface="Arial" panose="020B0604020202020204"/>
                <a:sym typeface="Arial" panose="020B0604020202020204"/>
              </a:rPr>
              <a:t>Satisfaction</a:t>
            </a:r>
            <a:r>
              <a:rPr lang="en-GB">
                <a:solidFill>
                  <a:srgbClr val="434343"/>
                </a:solidFill>
                <a:latin typeface="Arial" panose="020B0604020202020204"/>
                <a:ea typeface="Arial" panose="020B0604020202020204"/>
                <a:cs typeface="Arial" panose="020B0604020202020204"/>
                <a:sym typeface="Arial" panose="020B0604020202020204"/>
              </a:rPr>
              <a:t>: Launch</a:t>
            </a:r>
            <a:endParaRPr>
              <a:solidFill>
                <a:srgbClr val="434343"/>
              </a:solidFill>
              <a:latin typeface="Arial" panose="020B0604020202020204"/>
              <a:ea typeface="Arial" panose="020B0604020202020204"/>
              <a:cs typeface="Arial" panose="020B0604020202020204"/>
              <a:sym typeface="Arial" panose="020B0604020202020204"/>
            </a:endParaRPr>
          </a:p>
        </p:txBody>
      </p:sp>
      <p:pic>
        <p:nvPicPr>
          <p:cNvPr id="112" name="Google Shape;112;p16"/>
          <p:cNvPicPr preferRelativeResize="0"/>
          <p:nvPr/>
        </p:nvPicPr>
        <p:blipFill>
          <a:blip r:embed="rId1"/>
          <a:stretch>
            <a:fillRect/>
          </a:stretch>
        </p:blipFill>
        <p:spPr>
          <a:xfrm>
            <a:off x="8553000" y="4552500"/>
            <a:ext cx="590995" cy="590995"/>
          </a:xfrm>
          <a:prstGeom prst="rect">
            <a:avLst/>
          </a:prstGeom>
          <a:noFill/>
          <a:ln>
            <a:noFill/>
          </a:ln>
        </p:spPr>
      </p:pic>
      <p:sp>
        <p:nvSpPr>
          <p:cNvPr id="113" name="Google Shape;113;p16"/>
          <p:cNvSpPr txBox="1"/>
          <p:nvPr/>
        </p:nvSpPr>
        <p:spPr>
          <a:xfrm>
            <a:off x="822300" y="1290525"/>
            <a:ext cx="7499400" cy="384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300" b="1"/>
              <a:t>Q. On a scale of 1-5, please rate your experience with the tablet overall.</a:t>
            </a:r>
            <a:endParaRPr sz="1600"/>
          </a:p>
        </p:txBody>
      </p:sp>
      <p:pic>
        <p:nvPicPr>
          <p:cNvPr id="114" name="Google Shape;114;p16"/>
          <p:cNvPicPr preferRelativeResize="0"/>
          <p:nvPr/>
        </p:nvPicPr>
        <p:blipFill rotWithShape="1">
          <a:blip r:embed="rId2"/>
          <a:srcRect l="3450" t="3261" r="8968" b="3271"/>
          <a:stretch>
            <a:fillRect/>
          </a:stretch>
        </p:blipFill>
        <p:spPr>
          <a:xfrm>
            <a:off x="2431727" y="1718238"/>
            <a:ext cx="4020351" cy="2585750"/>
          </a:xfrm>
          <a:prstGeom prst="rect">
            <a:avLst/>
          </a:prstGeom>
          <a:noFill/>
          <a:ln>
            <a:noFill/>
          </a:ln>
        </p:spPr>
      </p:pic>
      <p:sp>
        <p:nvSpPr>
          <p:cNvPr id="115" name="Google Shape;115;p16"/>
          <p:cNvSpPr txBox="1"/>
          <p:nvPr/>
        </p:nvSpPr>
        <p:spPr>
          <a:xfrm>
            <a:off x="1145025" y="4346800"/>
            <a:ext cx="7034100" cy="5310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GB" sz="1100"/>
              <a:t>This pie chart illustrates the results from the post-launch survey. </a:t>
            </a:r>
            <a:endParaRPr sz="1100"/>
          </a:p>
          <a:p>
            <a:pPr marL="0" marR="0" lvl="0" indent="0" algn="ctr" rtl="0">
              <a:lnSpc>
                <a:spcPct val="100000"/>
              </a:lnSpc>
              <a:spcBef>
                <a:spcPts val="0"/>
              </a:spcBef>
              <a:spcAft>
                <a:spcPts val="0"/>
              </a:spcAft>
              <a:buNone/>
            </a:pPr>
            <a:r>
              <a:rPr lang="en-GB" sz="1100"/>
              <a:t>86% of respondents indicated a customer satisfaction score of 4 or 5. This is a 14% increase.</a:t>
            </a:r>
            <a:endParaRPr sz="1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727650" y="554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34343"/>
                </a:solidFill>
                <a:latin typeface="Arial" panose="020B0604020202020204"/>
                <a:ea typeface="Arial" panose="020B0604020202020204"/>
                <a:cs typeface="Arial" panose="020B0604020202020204"/>
                <a:sym typeface="Arial" panose="020B0604020202020204"/>
              </a:rPr>
              <a:t>Revenue</a:t>
            </a:r>
            <a:endParaRPr>
              <a:solidFill>
                <a:srgbClr val="434343"/>
              </a:solidFill>
              <a:latin typeface="Arial" panose="020B0604020202020204"/>
              <a:ea typeface="Arial" panose="020B0604020202020204"/>
              <a:cs typeface="Arial" panose="020B0604020202020204"/>
              <a:sym typeface="Arial" panose="020B0604020202020204"/>
            </a:endParaRPr>
          </a:p>
        </p:txBody>
      </p:sp>
      <p:pic>
        <p:nvPicPr>
          <p:cNvPr id="121" name="Google Shape;121;p17"/>
          <p:cNvPicPr preferRelativeResize="0"/>
          <p:nvPr/>
        </p:nvPicPr>
        <p:blipFill>
          <a:blip r:embed="rId1"/>
          <a:stretch>
            <a:fillRect/>
          </a:stretch>
        </p:blipFill>
        <p:spPr>
          <a:xfrm>
            <a:off x="8553000" y="4552500"/>
            <a:ext cx="590995" cy="590995"/>
          </a:xfrm>
          <a:prstGeom prst="rect">
            <a:avLst/>
          </a:prstGeom>
          <a:noFill/>
          <a:ln>
            <a:noFill/>
          </a:ln>
        </p:spPr>
      </p:pic>
      <p:sp>
        <p:nvSpPr>
          <p:cNvPr id="122" name="Google Shape;122;p17"/>
          <p:cNvSpPr txBox="1"/>
          <p:nvPr/>
        </p:nvSpPr>
        <p:spPr>
          <a:xfrm>
            <a:off x="6111550" y="816425"/>
            <a:ext cx="20643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b="1"/>
              <a:t>Tablet Launch April 23</a:t>
            </a:r>
            <a:endParaRPr sz="1300" b="1"/>
          </a:p>
        </p:txBody>
      </p:sp>
      <p:pic>
        <p:nvPicPr>
          <p:cNvPr id="123" name="Google Shape;123;p17" title="Chart"/>
          <p:cNvPicPr preferRelativeResize="0"/>
          <p:nvPr/>
        </p:nvPicPr>
        <p:blipFill>
          <a:blip r:embed="rId2"/>
          <a:stretch>
            <a:fillRect/>
          </a:stretch>
        </p:blipFill>
        <p:spPr>
          <a:xfrm>
            <a:off x="957200" y="1600775"/>
            <a:ext cx="7034100" cy="2864625"/>
          </a:xfrm>
          <a:prstGeom prst="rect">
            <a:avLst/>
          </a:prstGeom>
          <a:noFill/>
          <a:ln w="9525" cap="flat" cmpd="sng">
            <a:solidFill>
              <a:srgbClr val="B7B7B7"/>
            </a:solidFill>
            <a:prstDash val="solid"/>
            <a:round/>
            <a:headEnd type="none" w="sm" len="sm"/>
            <a:tailEnd type="none" w="sm" len="sm"/>
          </a:ln>
        </p:spPr>
      </p:pic>
      <p:cxnSp>
        <p:nvCxnSpPr>
          <p:cNvPr id="124" name="Google Shape;124;p17"/>
          <p:cNvCxnSpPr>
            <a:endCxn id="125" idx="7"/>
          </p:cNvCxnSpPr>
          <p:nvPr/>
        </p:nvCxnSpPr>
        <p:spPr>
          <a:xfrm flipH="1">
            <a:off x="6070302" y="1191868"/>
            <a:ext cx="816900" cy="1619100"/>
          </a:xfrm>
          <a:prstGeom prst="straightConnector1">
            <a:avLst/>
          </a:prstGeom>
          <a:noFill/>
          <a:ln w="19050" cap="flat" cmpd="sng">
            <a:solidFill>
              <a:schemeClr val="dk2"/>
            </a:solidFill>
            <a:prstDash val="solid"/>
            <a:round/>
            <a:headEnd type="none" w="med" len="med"/>
            <a:tailEnd type="triangle" w="med" len="med"/>
          </a:ln>
        </p:spPr>
      </p:cxnSp>
      <p:sp>
        <p:nvSpPr>
          <p:cNvPr id="125" name="Google Shape;125;p17"/>
          <p:cNvSpPr/>
          <p:nvPr/>
        </p:nvSpPr>
        <p:spPr>
          <a:xfrm>
            <a:off x="5952000" y="2793350"/>
            <a:ext cx="138600" cy="120300"/>
          </a:xfrm>
          <a:prstGeom prst="ellipse">
            <a:avLst/>
          </a:prstGeom>
          <a:solidFill>
            <a:srgbClr val="178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17"/>
          <p:cNvSpPr txBox="1"/>
          <p:nvPr/>
        </p:nvSpPr>
        <p:spPr>
          <a:xfrm>
            <a:off x="957200" y="4470425"/>
            <a:ext cx="7034100" cy="523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100"/>
              <a:t>This is a chart of Sauce &amp; Spoon revenue, showing that after tablet implementation, revenue increased. </a:t>
            </a:r>
            <a:endParaRPr sz="1100"/>
          </a:p>
          <a:p>
            <a:pPr marL="0" lvl="0" indent="0" algn="ctr" rtl="0">
              <a:spcBef>
                <a:spcPts val="0"/>
              </a:spcBef>
              <a:spcAft>
                <a:spcPts val="0"/>
              </a:spcAft>
              <a:buNone/>
            </a:pPr>
            <a:r>
              <a:rPr lang="en-GB" sz="1100"/>
              <a:t>July </a:t>
            </a:r>
            <a:r>
              <a:rPr lang="en-GB" sz="1100"/>
              <a:t>revenue was up to 20% over April’s monthly revenue.</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8"/>
          <p:cNvSpPr txBox="1"/>
          <p:nvPr>
            <p:ph type="title"/>
          </p:nvPr>
        </p:nvSpPr>
        <p:spPr>
          <a:xfrm>
            <a:off x="727650" y="5605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34343"/>
                </a:solidFill>
                <a:latin typeface="Arial" panose="020B0604020202020204"/>
                <a:ea typeface="Arial" panose="020B0604020202020204"/>
                <a:cs typeface="Arial" panose="020B0604020202020204"/>
                <a:sym typeface="Arial" panose="020B0604020202020204"/>
              </a:rPr>
              <a:t>What </a:t>
            </a:r>
            <a:r>
              <a:rPr lang="en-GB">
                <a:solidFill>
                  <a:srgbClr val="434343"/>
                </a:solidFill>
                <a:latin typeface="Arial" panose="020B0604020202020204"/>
                <a:ea typeface="Arial" panose="020B0604020202020204"/>
                <a:cs typeface="Arial" panose="020B0604020202020204"/>
                <a:sym typeface="Arial" panose="020B0604020202020204"/>
              </a:rPr>
              <a:t>Worked: Key Accomplishments</a:t>
            </a:r>
            <a:endParaRPr>
              <a:solidFill>
                <a:srgbClr val="434343"/>
              </a:solidFill>
              <a:latin typeface="Arial" panose="020B0604020202020204"/>
              <a:ea typeface="Arial" panose="020B0604020202020204"/>
              <a:cs typeface="Arial" panose="020B0604020202020204"/>
              <a:sym typeface="Arial" panose="020B0604020202020204"/>
            </a:endParaRPr>
          </a:p>
        </p:txBody>
      </p:sp>
      <p:sp>
        <p:nvSpPr>
          <p:cNvPr id="132" name="Google Shape;132;p18"/>
          <p:cNvSpPr txBox="1"/>
          <p:nvPr>
            <p:ph type="body" idx="1"/>
          </p:nvPr>
        </p:nvSpPr>
        <p:spPr>
          <a:xfrm>
            <a:off x="729450" y="1469275"/>
            <a:ext cx="3443100" cy="283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1200" b="1">
                <a:latin typeface="Arial" panose="020B0604020202020204"/>
                <a:ea typeface="Arial" panose="020B0604020202020204"/>
                <a:cs typeface="Arial" panose="020B0604020202020204"/>
                <a:sym typeface="Arial" panose="020B0604020202020204"/>
              </a:rPr>
              <a:t>Decreased table turn time </a:t>
            </a:r>
            <a:endParaRPr sz="1200" b="1">
              <a:latin typeface="Arial" panose="020B0604020202020204"/>
              <a:ea typeface="Arial" panose="020B0604020202020204"/>
              <a:cs typeface="Arial" panose="020B0604020202020204"/>
              <a:sym typeface="Arial" panose="020B0604020202020204"/>
            </a:endParaRPr>
          </a:p>
          <a:p>
            <a:pPr marL="457200" lvl="0" indent="-304800" algn="l" rtl="0">
              <a:spcBef>
                <a:spcPts val="120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Implementation of the tablets increased the average daily guest count by 10%.</a:t>
            </a:r>
            <a:endParaRPr sz="1200">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Tablets also decreased wait time by 30 minutes.</a:t>
            </a:r>
            <a:endParaRPr sz="1200">
              <a:latin typeface="Arial" panose="020B0604020202020204"/>
              <a:ea typeface="Arial" panose="020B0604020202020204"/>
              <a:cs typeface="Arial" panose="020B0604020202020204"/>
              <a:sym typeface="Arial" panose="020B0604020202020204"/>
            </a:endParaRPr>
          </a:p>
          <a:p>
            <a:pPr marL="0" lvl="0" indent="0" algn="l" rtl="0">
              <a:spcBef>
                <a:spcPts val="1200"/>
              </a:spcBef>
              <a:spcAft>
                <a:spcPts val="0"/>
              </a:spcAft>
              <a:buNone/>
            </a:pPr>
            <a:r>
              <a:rPr lang="en-GB" sz="1200" b="1">
                <a:latin typeface="Arial" panose="020B0604020202020204"/>
                <a:ea typeface="Arial" panose="020B0604020202020204"/>
                <a:cs typeface="Arial" panose="020B0604020202020204"/>
                <a:sym typeface="Arial" panose="020B0604020202020204"/>
              </a:rPr>
              <a:t>Decreased food waste</a:t>
            </a:r>
            <a:endParaRPr sz="1200" b="1">
              <a:latin typeface="Arial" panose="020B0604020202020204"/>
              <a:ea typeface="Arial" panose="020B0604020202020204"/>
              <a:cs typeface="Arial" panose="020B0604020202020204"/>
              <a:sym typeface="Arial" panose="020B0604020202020204"/>
            </a:endParaRPr>
          </a:p>
          <a:p>
            <a:pPr marL="457200" lvl="0" indent="-304800" algn="l" rtl="0">
              <a:spcBef>
                <a:spcPts val="120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Tablets identified who was receiving an incorrect order.</a:t>
            </a:r>
            <a:endParaRPr sz="1200">
              <a:latin typeface="Arial" panose="020B0604020202020204"/>
              <a:ea typeface="Arial" panose="020B0604020202020204"/>
              <a:cs typeface="Arial" panose="020B0604020202020204"/>
              <a:sym typeface="Arial" panose="020B0604020202020204"/>
            </a:endParaRPr>
          </a:p>
          <a:p>
            <a:pPr marL="457200" lvl="0" indent="-304800" algn="l" rtl="0">
              <a:spcBef>
                <a:spcPts val="0"/>
              </a:spcBef>
              <a:spcAft>
                <a:spcPts val="0"/>
              </a:spcAft>
              <a:buSzPts val="1200"/>
              <a:buFont typeface="Arial" panose="020B0604020202020204"/>
              <a:buChar char="●"/>
            </a:pPr>
            <a:r>
              <a:rPr lang="en-GB" sz="1200">
                <a:latin typeface="Arial" panose="020B0604020202020204"/>
                <a:ea typeface="Arial" panose="020B0604020202020204"/>
                <a:cs typeface="Arial" panose="020B0604020202020204"/>
                <a:sym typeface="Arial" panose="020B0604020202020204"/>
              </a:rPr>
              <a:t>Kitchen staff has taken the initiative to correct orders and decrease food waste by 50%.</a:t>
            </a:r>
            <a:endParaRPr sz="1200">
              <a:latin typeface="Arial" panose="020B0604020202020204"/>
              <a:ea typeface="Arial" panose="020B0604020202020204"/>
              <a:cs typeface="Arial" panose="020B0604020202020204"/>
              <a:sym typeface="Arial" panose="020B0604020202020204"/>
            </a:endParaRPr>
          </a:p>
        </p:txBody>
      </p:sp>
      <p:pic>
        <p:nvPicPr>
          <p:cNvPr id="133" name="Google Shape;133;p18"/>
          <p:cNvPicPr preferRelativeResize="0"/>
          <p:nvPr/>
        </p:nvPicPr>
        <p:blipFill>
          <a:blip r:embed="rId1"/>
          <a:stretch>
            <a:fillRect/>
          </a:stretch>
        </p:blipFill>
        <p:spPr>
          <a:xfrm>
            <a:off x="8553000" y="4552500"/>
            <a:ext cx="590995" cy="590995"/>
          </a:xfrm>
          <a:prstGeom prst="rect">
            <a:avLst/>
          </a:prstGeom>
          <a:noFill/>
          <a:ln>
            <a:noFill/>
          </a:ln>
        </p:spPr>
      </p:pic>
      <p:sp>
        <p:nvSpPr>
          <p:cNvPr id="134" name="Google Shape;134;p18"/>
          <p:cNvSpPr txBox="1"/>
          <p:nvPr/>
        </p:nvSpPr>
        <p:spPr>
          <a:xfrm>
            <a:off x="4916275" y="1483600"/>
            <a:ext cx="3636600" cy="3167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GB" sz="1200" b="1">
                <a:solidFill>
                  <a:schemeClr val="accent1"/>
                </a:solidFill>
              </a:rPr>
              <a:t>Increased customer </a:t>
            </a:r>
            <a:r>
              <a:rPr lang="en-GB" sz="1200" b="1">
                <a:solidFill>
                  <a:schemeClr val="accent1"/>
                </a:solidFill>
              </a:rPr>
              <a:t>satisfaction</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GB" sz="1200">
                <a:solidFill>
                  <a:schemeClr val="accent1"/>
                </a:solidFill>
              </a:rPr>
              <a:t>After the pilot, customer satisfaction was at 72%.</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GB" sz="1200">
                <a:solidFill>
                  <a:schemeClr val="accent1"/>
                </a:solidFill>
              </a:rPr>
              <a:t>Once we implemented improvements based on feedback, customer satisfaction increased to 86%.</a:t>
            </a:r>
            <a:endParaRPr sz="1200">
              <a:solidFill>
                <a:schemeClr val="accent1"/>
              </a:solidFill>
            </a:endParaRPr>
          </a:p>
          <a:p>
            <a:pPr marL="0" lvl="0" indent="0" algn="l" rtl="0">
              <a:lnSpc>
                <a:spcPct val="115000"/>
              </a:lnSpc>
              <a:spcBef>
                <a:spcPts val="1200"/>
              </a:spcBef>
              <a:spcAft>
                <a:spcPts val="0"/>
              </a:spcAft>
              <a:buNone/>
            </a:pPr>
            <a:r>
              <a:rPr lang="en-GB" sz="1200" b="1">
                <a:solidFill>
                  <a:schemeClr val="accent1"/>
                </a:solidFill>
              </a:rPr>
              <a:t>Increased </a:t>
            </a:r>
            <a:r>
              <a:rPr lang="en-GB" sz="1200" b="1">
                <a:solidFill>
                  <a:schemeClr val="accent1"/>
                </a:solidFill>
              </a:rPr>
              <a:t>sales</a:t>
            </a:r>
            <a:endParaRPr sz="1200" b="1">
              <a:solidFill>
                <a:schemeClr val="accent1"/>
              </a:solidFill>
            </a:endParaRPr>
          </a:p>
          <a:p>
            <a:pPr marL="457200" lvl="0" indent="-304800" algn="l" rtl="0">
              <a:lnSpc>
                <a:spcPct val="115000"/>
              </a:lnSpc>
              <a:spcBef>
                <a:spcPts val="1200"/>
              </a:spcBef>
              <a:spcAft>
                <a:spcPts val="0"/>
              </a:spcAft>
              <a:buClr>
                <a:schemeClr val="accent1"/>
              </a:buClr>
              <a:buSzPts val="1200"/>
              <a:buChar char="●"/>
            </a:pPr>
            <a:r>
              <a:rPr lang="en-GB" sz="1200">
                <a:solidFill>
                  <a:schemeClr val="accent1"/>
                </a:solidFill>
              </a:rPr>
              <a:t>Our monthly revenue has increased steadily since the tablet rollout, upwards of 20% since September/pre-rollout.</a:t>
            </a:r>
            <a:endParaRPr sz="1200">
              <a:solidFill>
                <a:schemeClr val="accent1"/>
              </a:solidFill>
            </a:endParaRPr>
          </a:p>
          <a:p>
            <a:pPr marL="457200" lvl="0" indent="-304800" algn="l" rtl="0">
              <a:lnSpc>
                <a:spcPct val="115000"/>
              </a:lnSpc>
              <a:spcBef>
                <a:spcPts val="0"/>
              </a:spcBef>
              <a:spcAft>
                <a:spcPts val="0"/>
              </a:spcAft>
              <a:buClr>
                <a:schemeClr val="accent1"/>
              </a:buClr>
              <a:buSzPts val="1200"/>
              <a:buChar char="●"/>
            </a:pPr>
            <a:r>
              <a:rPr lang="en-GB" sz="1200">
                <a:solidFill>
                  <a:schemeClr val="accent1"/>
                </a:solidFill>
              </a:rPr>
              <a:t>Tablets also helped boost revenue during the holiday season.</a:t>
            </a:r>
            <a:endParaRPr sz="1200">
              <a:solidFill>
                <a:schemeClr val="accen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7650" y="547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solidFill>
                  <a:srgbClr val="434343"/>
                </a:solidFill>
                <a:latin typeface="Arial" panose="020B0604020202020204"/>
                <a:ea typeface="Arial" panose="020B0604020202020204"/>
                <a:cs typeface="Arial" panose="020B0604020202020204"/>
                <a:sym typeface="Arial" panose="020B0604020202020204"/>
              </a:rPr>
              <a:t>Next Steps: </a:t>
            </a:r>
            <a:r>
              <a:rPr lang="en-GB">
                <a:solidFill>
                  <a:srgbClr val="434343"/>
                </a:solidFill>
                <a:latin typeface="Arial" panose="020B0604020202020204"/>
                <a:ea typeface="Arial" panose="020B0604020202020204"/>
                <a:cs typeface="Arial" panose="020B0604020202020204"/>
                <a:sym typeface="Arial" panose="020B0604020202020204"/>
              </a:rPr>
              <a:t>Looking </a:t>
            </a:r>
            <a:r>
              <a:rPr lang="en-GB">
                <a:solidFill>
                  <a:srgbClr val="434343"/>
                </a:solidFill>
                <a:latin typeface="Arial" panose="020B0604020202020204"/>
                <a:ea typeface="Arial" panose="020B0604020202020204"/>
                <a:cs typeface="Arial" panose="020B0604020202020204"/>
                <a:sym typeface="Arial" panose="020B0604020202020204"/>
              </a:rPr>
              <a:t>Forward</a:t>
            </a:r>
            <a:endParaRPr>
              <a:solidFill>
                <a:srgbClr val="434343"/>
              </a:solidFill>
              <a:latin typeface="Arial" panose="020B0604020202020204"/>
              <a:ea typeface="Arial" panose="020B0604020202020204"/>
              <a:cs typeface="Arial" panose="020B0604020202020204"/>
              <a:sym typeface="Arial" panose="020B0604020202020204"/>
            </a:endParaRPr>
          </a:p>
        </p:txBody>
      </p:sp>
      <p:pic>
        <p:nvPicPr>
          <p:cNvPr id="140" name="Google Shape;140;p19"/>
          <p:cNvPicPr preferRelativeResize="0"/>
          <p:nvPr/>
        </p:nvPicPr>
        <p:blipFill>
          <a:blip r:embed="rId1"/>
          <a:stretch>
            <a:fillRect/>
          </a:stretch>
        </p:blipFill>
        <p:spPr>
          <a:xfrm>
            <a:off x="8553000" y="4552500"/>
            <a:ext cx="590995" cy="590995"/>
          </a:xfrm>
          <a:prstGeom prst="rect">
            <a:avLst/>
          </a:prstGeom>
          <a:noFill/>
          <a:ln>
            <a:noFill/>
          </a:ln>
        </p:spPr>
      </p:pic>
      <p:graphicFrame>
        <p:nvGraphicFramePr>
          <p:cNvPr id="141" name="Google Shape;141;p19"/>
          <p:cNvGraphicFramePr/>
          <p:nvPr/>
        </p:nvGraphicFramePr>
        <p:xfrm>
          <a:off x="952500" y="1527195"/>
          <a:ext cx="7239000" cy="3013875"/>
        </p:xfrm>
        <a:graphic>
          <a:graphicData uri="http://schemas.openxmlformats.org/drawingml/2006/table">
            <a:tbl>
              <a:tblPr>
                <a:noFill/>
                <a:tableStyleId>{96AC706B-38CC-4F51-9027-4765850C21DD}</a:tableStyleId>
              </a:tblPr>
              <a:tblGrid>
                <a:gridCol w="2413000"/>
                <a:gridCol w="2413000"/>
                <a:gridCol w="2413000"/>
              </a:tblGrid>
              <a:tr h="643825">
                <a:tc>
                  <a:txBody>
                    <a:bodyPr/>
                    <a:lstStyle/>
                    <a:p>
                      <a:pPr marL="0" lvl="0" indent="0" algn="ctr" rtl="0">
                        <a:spcBef>
                          <a:spcPts val="0"/>
                        </a:spcBef>
                        <a:spcAft>
                          <a:spcPts val="0"/>
                        </a:spcAft>
                        <a:buNone/>
                      </a:pPr>
                      <a:r>
                        <a:rPr lang="en-GB" sz="1700" b="1"/>
                        <a:t>Initiative</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GB" sz="1700" b="1"/>
                        <a:t>Action</a:t>
                      </a:r>
                      <a:endParaRPr sz="1700" b="1"/>
                    </a:p>
                  </a:txBody>
                  <a:tcPr marL="91425" marR="91425" marT="91425" marB="91425" anchor="ctr">
                    <a:solidFill>
                      <a:srgbClr val="D9D9D9"/>
                    </a:solidFill>
                  </a:tcPr>
                </a:tc>
                <a:tc>
                  <a:txBody>
                    <a:bodyPr/>
                    <a:lstStyle/>
                    <a:p>
                      <a:pPr marL="0" lvl="0" indent="0" algn="ctr" rtl="0">
                        <a:spcBef>
                          <a:spcPts val="0"/>
                        </a:spcBef>
                        <a:spcAft>
                          <a:spcPts val="0"/>
                        </a:spcAft>
                        <a:buNone/>
                      </a:pPr>
                      <a:r>
                        <a:rPr lang="en-GB" sz="1700" b="1"/>
                        <a:t>Date</a:t>
                      </a:r>
                      <a:endParaRPr sz="1700" b="1"/>
                    </a:p>
                  </a:txBody>
                  <a:tcPr marL="91425" marR="91425" marT="91425" marB="91425" anchor="ctr">
                    <a:solidFill>
                      <a:srgbClr val="D9D9D9"/>
                    </a:solidFill>
                  </a:tcPr>
                </a:tc>
              </a:tr>
              <a:tr h="680150">
                <a:tc>
                  <a:txBody>
                    <a:bodyPr/>
                    <a:lstStyle/>
                    <a:p>
                      <a:pPr marL="0" lvl="0" indent="0" algn="l" rtl="0">
                        <a:spcBef>
                          <a:spcPts val="0"/>
                        </a:spcBef>
                        <a:spcAft>
                          <a:spcPts val="0"/>
                        </a:spcAft>
                        <a:buNone/>
                      </a:pPr>
                      <a:r>
                        <a:rPr lang="en-GB" sz="1300"/>
                        <a:t>Implement tablets in more locations</a:t>
                      </a:r>
                      <a:endParaRPr sz="1300"/>
                    </a:p>
                  </a:txBody>
                  <a:tcPr marL="91425" marR="91425" marT="91425" marB="91425"/>
                </a:tc>
                <a:tc>
                  <a:txBody>
                    <a:bodyPr/>
                    <a:lstStyle/>
                    <a:p>
                      <a:pPr marL="0" lvl="0" indent="0" algn="l" rtl="0">
                        <a:spcBef>
                          <a:spcPts val="0"/>
                        </a:spcBef>
                        <a:spcAft>
                          <a:spcPts val="0"/>
                        </a:spcAft>
                        <a:buNone/>
                      </a:pPr>
                      <a:r>
                        <a:rPr lang="en-GB" sz="1300"/>
                        <a:t>Create new project plan for new location installation</a:t>
                      </a:r>
                      <a:endParaRPr sz="1300"/>
                    </a:p>
                  </a:txBody>
                  <a:tcPr marL="91425" marR="91425" marT="91425" marB="91425"/>
                </a:tc>
                <a:tc>
                  <a:txBody>
                    <a:bodyPr/>
                    <a:lstStyle/>
                    <a:p>
                      <a:pPr marL="0" lvl="0" indent="0" algn="l" rtl="0">
                        <a:spcBef>
                          <a:spcPts val="0"/>
                        </a:spcBef>
                        <a:spcAft>
                          <a:spcPts val="0"/>
                        </a:spcAft>
                        <a:buNone/>
                      </a:pPr>
                      <a:r>
                        <a:rPr lang="en-GB" sz="1300"/>
                        <a:t>Q2</a:t>
                      </a:r>
                      <a:endParaRPr sz="1300"/>
                    </a:p>
                  </a:txBody>
                  <a:tcPr marL="91425" marR="91425" marT="91425" marB="91425"/>
                </a:tc>
              </a:tr>
              <a:tr h="844950">
                <a:tc>
                  <a:txBody>
                    <a:bodyPr/>
                    <a:lstStyle/>
                    <a:p>
                      <a:pPr marL="0" lvl="0" indent="0" algn="l" rtl="0">
                        <a:spcBef>
                          <a:spcPts val="0"/>
                        </a:spcBef>
                        <a:spcAft>
                          <a:spcPts val="0"/>
                        </a:spcAft>
                        <a:buNone/>
                      </a:pPr>
                      <a:r>
                        <a:rPr lang="en-GB" sz="1300"/>
                        <a:t>Continue to track customer experience and satisfaction</a:t>
                      </a:r>
                      <a:endParaRPr sz="1300"/>
                    </a:p>
                  </a:txBody>
                  <a:tcPr marL="91425" marR="91425" marT="91425" marB="91425"/>
                </a:tc>
                <a:tc>
                  <a:txBody>
                    <a:bodyPr/>
                    <a:lstStyle/>
                    <a:p>
                      <a:pPr marL="0" lvl="0" indent="0" algn="l" rtl="0">
                        <a:spcBef>
                          <a:spcPts val="0"/>
                        </a:spcBef>
                        <a:spcAft>
                          <a:spcPts val="0"/>
                        </a:spcAft>
                        <a:buNone/>
                      </a:pPr>
                      <a:r>
                        <a:rPr lang="en-GB" sz="1300"/>
                        <a:t>Continue surveying/</a:t>
                      </a:r>
                      <a:endParaRPr sz="1300"/>
                    </a:p>
                    <a:p>
                      <a:pPr marL="0" lvl="0" indent="0" algn="l" rtl="0">
                        <a:spcBef>
                          <a:spcPts val="0"/>
                        </a:spcBef>
                        <a:spcAft>
                          <a:spcPts val="0"/>
                        </a:spcAft>
                        <a:buNone/>
                      </a:pPr>
                      <a:r>
                        <a:rPr lang="en-GB" sz="1300"/>
                        <a:t>gathering data through various means</a:t>
                      </a:r>
                      <a:endParaRPr sz="1300"/>
                    </a:p>
                  </a:txBody>
                  <a:tcPr marL="91425" marR="91425" marT="91425" marB="91425"/>
                </a:tc>
                <a:tc>
                  <a:txBody>
                    <a:bodyPr/>
                    <a:lstStyle/>
                    <a:p>
                      <a:pPr marL="0" lvl="0" indent="0" algn="l" rtl="0">
                        <a:spcBef>
                          <a:spcPts val="0"/>
                        </a:spcBef>
                        <a:spcAft>
                          <a:spcPts val="0"/>
                        </a:spcAft>
                        <a:buNone/>
                      </a:pPr>
                      <a:r>
                        <a:rPr lang="en-GB" sz="1300"/>
                        <a:t>Ongoing</a:t>
                      </a:r>
                      <a:endParaRPr sz="1300"/>
                    </a:p>
                  </a:txBody>
                  <a:tcPr marL="91425" marR="91425" marT="91425" marB="91425"/>
                </a:tc>
              </a:tr>
              <a:tr h="844950">
                <a:tc>
                  <a:txBody>
                    <a:bodyPr/>
                    <a:lstStyle/>
                    <a:p>
                      <a:pPr marL="0" lvl="0" indent="0" algn="l" rtl="0">
                        <a:spcBef>
                          <a:spcPts val="0"/>
                        </a:spcBef>
                        <a:spcAft>
                          <a:spcPts val="0"/>
                        </a:spcAft>
                        <a:buNone/>
                      </a:pPr>
                      <a:r>
                        <a:rPr lang="en-GB" sz="1300"/>
                        <a:t>Expand tablet features</a:t>
                      </a:r>
                      <a:endParaRPr sz="1300"/>
                    </a:p>
                  </a:txBody>
                  <a:tcPr marL="91425" marR="91425" marT="91425" marB="91425"/>
                </a:tc>
                <a:tc>
                  <a:txBody>
                    <a:bodyPr/>
                    <a:lstStyle/>
                    <a:p>
                      <a:pPr marL="0" lvl="0" indent="0" algn="l" rtl="0">
                        <a:spcBef>
                          <a:spcPts val="0"/>
                        </a:spcBef>
                        <a:spcAft>
                          <a:spcPts val="0"/>
                        </a:spcAft>
                        <a:buNone/>
                      </a:pPr>
                      <a:r>
                        <a:rPr lang="en-GB" sz="1300"/>
                        <a:t>Investigate new features like social media integration, reservations, videos, etc.</a:t>
                      </a:r>
                      <a:endParaRPr sz="1300"/>
                    </a:p>
                  </a:txBody>
                  <a:tcPr marL="91425" marR="91425" marT="91425" marB="91425"/>
                </a:tc>
                <a:tc>
                  <a:txBody>
                    <a:bodyPr/>
                    <a:lstStyle/>
                    <a:p>
                      <a:pPr marL="0" lvl="0" indent="0" algn="l" rtl="0">
                        <a:spcBef>
                          <a:spcPts val="0"/>
                        </a:spcBef>
                        <a:spcAft>
                          <a:spcPts val="0"/>
                        </a:spcAft>
                        <a:buNone/>
                      </a:pPr>
                      <a:r>
                        <a:rPr lang="en-GB" sz="1300"/>
                        <a:t>Q4</a:t>
                      </a:r>
                      <a:endParaRPr sz="1300"/>
                    </a:p>
                  </a:txBody>
                  <a:tcPr marL="91425" marR="91425" marT="91425" marB="91425"/>
                </a:tc>
              </a:tr>
            </a:tbl>
          </a:graphicData>
        </a:graphic>
      </p:graphicFrame>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2733</Words>
  <Application>WPS Presentation</Application>
  <PresentationFormat/>
  <Paragraphs>77</Paragraphs>
  <Slides>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Arial</vt:lpstr>
      <vt:lpstr>SimSun</vt:lpstr>
      <vt:lpstr>Wingdings</vt:lpstr>
      <vt:lpstr>Arial</vt:lpstr>
      <vt:lpstr>Raleway</vt:lpstr>
      <vt:lpstr>Lato</vt:lpstr>
      <vt:lpstr>Microsoft YaHei</vt:lpstr>
      <vt:lpstr>Arial Unicode MS</vt:lpstr>
      <vt:lpstr>Streamline</vt:lpstr>
      <vt:lpstr>Tablet Rollout</vt:lpstr>
      <vt:lpstr>Executive Summary</vt:lpstr>
      <vt:lpstr>Customer Satisfaction: Pilot</vt:lpstr>
      <vt:lpstr>Customer Satisfaction: Launch</vt:lpstr>
      <vt:lpstr>Revenue</vt:lpstr>
      <vt:lpstr>What Worked: Key Accomplishments</vt:lpstr>
      <vt:lpstr>Next Steps: Looking Forward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Sauce &amp; Spoon Tablet Rollout</dc:title>
  <dc:creator/>
  <cp:lastModifiedBy>abbas imran</cp:lastModifiedBy>
  <cp:revision>1</cp:revision>
  <dcterms:created xsi:type="dcterms:W3CDTF">2025-08-11T09:58:22Z</dcterms:created>
  <dcterms:modified xsi:type="dcterms:W3CDTF">2025-08-11T09:58:22Z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E4C2D20A072644A6A2598D3250F894FD_13</vt:lpwstr>
  </property>
  <property fmtid="{D5CDD505-2E9C-101B-9397-08002B2CF9AE}" pid="3" name="KSOProductBuildVer">
    <vt:lpwstr>2057-12.2.0.21931</vt:lpwstr>
  </property>
</Properties>
</file>