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  <p:embeddedFont>
      <p:font typeface="Segoe UI Semibold" panose="020B0702040204020203" pitchFamily="34" charset="0"/>
      <p:bold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2" autoAdjust="0"/>
    <p:restoredTop sz="95033" autoAdjust="0"/>
  </p:normalViewPr>
  <p:slideViewPr>
    <p:cSldViewPr>
      <p:cViewPr>
        <p:scale>
          <a:sx n="50" d="100"/>
          <a:sy n="50" d="100"/>
        </p:scale>
        <p:origin x="898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i\virtual%20internship\csv%20files\modified\New%20folder\top%205%20catego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i\virtual%20internship\csv%20files\modified\New%20folder\Task%203_Final%20Content%20with%20pivot%20table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i\virtual%20internship\csv%20files\modified\New%20folder\Task%203_Final%20Content%20with%20pivot%20table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/>
              <a:t>Popularity percentage Share from top 5 Categories</a:t>
            </a:r>
          </a:p>
        </c:rich>
      </c:tx>
      <c:layout>
        <c:manualLayout>
          <c:xMode val="edge"/>
          <c:yMode val="edge"/>
          <c:x val="0.15676504907680691"/>
          <c:y val="5.2186204761683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5Category score'!$B$1</c:f>
              <c:strCache>
                <c:ptCount val="1"/>
                <c:pt idx="0">
                  <c:v>Total score </c:v>
                </c:pt>
              </c:strCache>
            </c:strRef>
          </c:tx>
          <c:spPr>
            <a:effectLst>
              <a:outerShdw blurRad="50800" dir="5400000" algn="ctr" rotWithShape="0">
                <a:srgbClr val="000000">
                  <a:alpha val="43137"/>
                </a:srgbClr>
              </a:outerShdw>
            </a:effectLst>
          </c:spPr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A83-4F46-A8D5-0517EC7E9C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A83-4F46-A8D5-0517EC7E9C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A83-4F46-A8D5-0517EC7E9C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A83-4F46-A8D5-0517EC7E9C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A83-4F46-A8D5-0517EC7E9C46}"/>
              </c:ext>
            </c:extLst>
          </c:dPt>
          <c:dLbls>
            <c:dLbl>
              <c:idx val="0"/>
              <c:layout>
                <c:manualLayout>
                  <c:x val="-8.0159242226645694E-2"/>
                  <c:y val="0.1740856798862587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0663B82-3360-4CAE-8599-8E719BCF3053}" type="CATEGORYNAME">
                      <a:rPr lang="en-US" sz="1800"/>
                      <a:pPr>
                        <a:defRPr/>
                      </a:pPr>
                      <a:t>[CATEGORY NAME]</a:t>
                    </a:fld>
                    <a:r>
                      <a:rPr lang="en-US" sz="1800" baseline="0" dirty="0"/>
                      <a:t>
</a:t>
                    </a:r>
                    <a:fld id="{468C50B8-4702-41F1-B2EE-56FD0D82AE77}" type="PERCENTAGE">
                      <a:rPr lang="en-US" sz="1800" baseline="0"/>
                      <a:pPr>
                        <a:defRPr/>
                      </a:pPr>
                      <a:t>[PERCENTAGE]</a:t>
                    </a:fld>
                    <a:endParaRPr lang="en-US" sz="18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950000381327173E-2"/>
                      <c:h val="0.1217025783546415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A83-4F46-A8D5-0517EC7E9C46}"/>
                </c:ext>
              </c:extLst>
            </c:dLbl>
            <c:dLbl>
              <c:idx val="1"/>
              <c:layout>
                <c:manualLayout>
                  <c:x val="-7.9864895783284137E-2"/>
                  <c:y val="-8.7932214092192887E-2"/>
                </c:manualLayout>
              </c:layout>
              <c:tx>
                <c:rich>
                  <a:bodyPr/>
                  <a:lstStyle/>
                  <a:p>
                    <a:fld id="{EAFD6856-DD73-4E31-8AE0-121D67B1165D}" type="CATEGORYNAME">
                      <a:rPr lang="en-US" sz="1800"/>
                      <a:pPr/>
                      <a:t>[CATEGORY NAME]</a:t>
                    </a:fld>
                    <a:r>
                      <a:rPr lang="en-US" sz="1800" baseline="0" dirty="0"/>
                      <a:t>
</a:t>
                    </a:r>
                    <a:fld id="{6BBFFBBA-98DF-45C9-AAAD-00BF48F466F5}" type="PERCENTAGE">
                      <a:rPr lang="en-US" sz="1800" baseline="0"/>
                      <a:pPr/>
                      <a:t>[PERCENTAGE]</a:t>
                    </a:fld>
                    <a:endParaRPr lang="en-US" sz="18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83-4F46-A8D5-0517EC7E9C46}"/>
                </c:ext>
              </c:extLst>
            </c:dLbl>
            <c:dLbl>
              <c:idx val="2"/>
              <c:layout>
                <c:manualLayout>
                  <c:x val="2.2637411246100931E-2"/>
                  <c:y val="-0.17811213322412126"/>
                </c:manualLayout>
              </c:layout>
              <c:tx>
                <c:rich>
                  <a:bodyPr/>
                  <a:lstStyle/>
                  <a:p>
                    <a:fld id="{25DC087B-B452-4BE9-8309-4296772AD1DD}" type="CATEGORYNAME">
                      <a:rPr lang="en-US" sz="2000"/>
                      <a:pPr/>
                      <a:t>[CATEGORY NAME]</a:t>
                    </a:fld>
                    <a:r>
                      <a:rPr lang="en-US" sz="1050" baseline="0" dirty="0"/>
                      <a:t>
</a:t>
                    </a:r>
                    <a:fld id="{2C97AB6D-03A5-4375-A651-5A43B8A938C0}" type="PERCENTAGE">
                      <a:rPr lang="en-US" sz="1800" baseline="0"/>
                      <a:pPr/>
                      <a:t>[PERCENTAGE]</a:t>
                    </a:fld>
                    <a:endParaRPr lang="en-US" sz="105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A83-4F46-A8D5-0517EC7E9C46}"/>
                </c:ext>
              </c:extLst>
            </c:dLbl>
            <c:dLbl>
              <c:idx val="3"/>
              <c:layout>
                <c:manualLayout>
                  <c:x val="0.11124579586793877"/>
                  <c:y val="-5.7178821988883459E-2"/>
                </c:manualLayout>
              </c:layout>
              <c:tx>
                <c:rich>
                  <a:bodyPr/>
                  <a:lstStyle/>
                  <a:p>
                    <a:fld id="{034D4739-BDCE-465B-AB40-3EEB8BFECAF7}" type="CATEGORYNAME">
                      <a:rPr lang="en-US" sz="1800"/>
                      <a:pPr/>
                      <a:t>[CATEGORY NAME]</a:t>
                    </a:fld>
                    <a:r>
                      <a:rPr lang="en-US" sz="1800" baseline="0" dirty="0"/>
                      <a:t>
</a:t>
                    </a:r>
                    <a:fld id="{B87A5FD6-9A3D-40E9-9C0A-EC811668970F}" type="PERCENTAGE">
                      <a:rPr lang="en-US" sz="1800" baseline="0"/>
                      <a:pPr/>
                      <a:t>[PERCENTAGE]</a:t>
                    </a:fld>
                    <a:endParaRPr lang="en-US" sz="18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A83-4F46-A8D5-0517EC7E9C46}"/>
                </c:ext>
              </c:extLst>
            </c:dLbl>
            <c:dLbl>
              <c:idx val="4"/>
              <c:layout>
                <c:manualLayout>
                  <c:x val="6.3925686960898717E-2"/>
                  <c:y val="0.1702691356266042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926DE95-832A-42D4-A099-40C4435E3A33}" type="CATEGORYNAME">
                      <a:rPr lang="en-US" sz="1800" dirty="0"/>
                      <a:pPr>
                        <a:defRPr/>
                      </a:pPr>
                      <a:t>[CATEGORY NAME]</a:t>
                    </a:fld>
                    <a:r>
                      <a:rPr lang="en-US" sz="1800" baseline="0" dirty="0"/>
                      <a:t>
</a:t>
                    </a:r>
                    <a:fld id="{CA0BD500-D0BE-45EA-846D-D9355D7DF3DE}" type="PERCENTAGE">
                      <a:rPr lang="en-US" sz="1800" baseline="0" dirty="0"/>
                      <a:pPr>
                        <a:defRPr/>
                      </a:pPr>
                      <a:t>[PERCENTAGE]</a:t>
                    </a:fld>
                    <a:endParaRPr lang="en-US" sz="18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9639264496152406E-2"/>
                      <c:h val="0.1206805985113919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A83-4F46-A8D5-0517EC7E9C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5Category score'!$A$2:$A$6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5Category score'!$B$2:$B$6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83-4F46-A8D5-0517EC7E9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120911219408023"/>
          <c:y val="0.35245258040921656"/>
          <c:w val="0.1919337863500126"/>
          <c:h val="0.535725292366021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2400" b="0" i="0" u="none" strike="noStrike" cap="all" normalizeH="0" baseline="0" dirty="0"/>
              <a:t>Reactions for the Most Popular Category</a:t>
            </a:r>
            <a:endParaRPr lang="en-US" sz="24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853937007874018"/>
          <c:y val="0.19282407407407406"/>
          <c:w val="0.76090507436570431"/>
          <c:h val="0.6158482793817439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Sheet1!$A$31</c:f>
              <c:strCache>
                <c:ptCount val="1"/>
                <c:pt idx="0">
                  <c:v>animals</c:v>
                </c:pt>
              </c:strCache>
            </c:strRef>
          </c:tx>
          <c:invertIfNegative val="0"/>
          <c:dPt>
            <c:idx val="0"/>
            <c:invertIfNegative val="1"/>
            <c:bubble3D val="0"/>
            <c:spPr>
              <a:pattFill prst="ltVert">
                <a:fgClr>
                  <a:srgbClr val="4472C4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96-4A22-9287-BF8435788800}"/>
              </c:ext>
            </c:extLst>
          </c:dPt>
          <c:dLbls>
            <c:dLbl>
              <c:idx val="0"/>
              <c:spPr>
                <a:solidFill>
                  <a:srgbClr val="4472C4">
                    <a:alpha val="7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257335958052241"/>
                      <c:h val="5.14647516121234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996-4A22-9287-BF8435788800}"/>
                </c:ext>
              </c:extLst>
            </c:dLbl>
            <c:spPr>
              <a:solidFill>
                <a:srgbClr val="4472C4">
                  <a:alpha val="70000"/>
                </a:srgbClr>
              </a:solidFill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Sheet1!$B$30</c:f>
              <c:strCache>
                <c:ptCount val="1"/>
                <c:pt idx="0">
                  <c:v>Reaction Count</c:v>
                </c:pt>
              </c:strCache>
            </c:strRef>
          </c:cat>
          <c:val>
            <c:numRef>
              <c:f>Sheet1!$B$31</c:f>
              <c:numCache>
                <c:formatCode>General</c:formatCode>
                <c:ptCount val="1"/>
                <c:pt idx="0">
                  <c:v>1897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24-4621-9830-E011B624EE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74"/>
        <c:overlap val="-100"/>
        <c:axId val="1847169184"/>
        <c:axId val="1847169664"/>
      </c:barChart>
      <c:catAx>
        <c:axId val="1847169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200" b="1" i="0" u="none" strike="noStrike" baseline="0" dirty="0"/>
                  <a:t>Animal</a:t>
                </a:r>
                <a:endParaRPr lang="en-IN" sz="3200" dirty="0"/>
              </a:p>
            </c:rich>
          </c:tx>
          <c:layout>
            <c:manualLayout>
              <c:xMode val="edge"/>
              <c:yMode val="edge"/>
              <c:x val="0.54694235113309009"/>
              <c:y val="0.880392367852659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169664"/>
        <c:crosses val="autoZero"/>
        <c:auto val="1"/>
        <c:lblAlgn val="ctr"/>
        <c:lblOffset val="100"/>
        <c:noMultiLvlLbl val="0"/>
      </c:catAx>
      <c:valAx>
        <c:axId val="1847169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 b="1" i="0" u="none" strike="noStrike" baseline="0" dirty="0"/>
                  <a:t>reaction count</a:t>
                </a:r>
                <a:endParaRPr lang="en-IN" sz="2800" dirty="0"/>
              </a:p>
            </c:rich>
          </c:tx>
          <c:layout>
            <c:manualLayout>
              <c:xMode val="edge"/>
              <c:yMode val="edge"/>
              <c:x val="0.10478019389801686"/>
              <c:y val="0.362643648584372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16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3_Final Content with pivot table 1.xlsx]Sheet1!PivotTable4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 b="0" i="0" dirty="0"/>
              <a:t>Month with the Most Posts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869333788155867"/>
          <c:y val="0.24876373968903914"/>
          <c:w val="0.72482633001018748"/>
          <c:h val="0.509792255837789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Sheet1!$B$52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Sheet1!$A$53:$A$65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Sheet1!$B$53:$B$65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4F-42AB-B4FB-57FE8BF99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041248"/>
        <c:axId val="1915041728"/>
      </c:lineChart>
      <c:catAx>
        <c:axId val="19150412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 b="1" i="1" dirty="0"/>
                  <a:t>Month</a:t>
                </a:r>
              </a:p>
            </c:rich>
          </c:tx>
          <c:layout>
            <c:manualLayout>
              <c:xMode val="edge"/>
              <c:yMode val="edge"/>
              <c:x val="0.46371235098851604"/>
              <c:y val="0.867315725276242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041728"/>
        <c:crosses val="autoZero"/>
        <c:auto val="1"/>
        <c:lblAlgn val="ctr"/>
        <c:lblOffset val="100"/>
        <c:noMultiLvlLbl val="0"/>
      </c:catAx>
      <c:valAx>
        <c:axId val="19150417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 b="1" i="1" u="none" strike="noStrike" baseline="0" dirty="0"/>
                  <a:t>count</a:t>
                </a:r>
                <a:r>
                  <a:rPr lang="en-IN" sz="2000" b="1" i="1" u="none" strike="noStrike" baseline="0" dirty="0"/>
                  <a:t> of posts.</a:t>
                </a:r>
                <a:endParaRPr lang="en-IN" sz="2000" b="1" i="1" dirty="0"/>
              </a:p>
            </c:rich>
          </c:tx>
          <c:layout>
            <c:manualLayout>
              <c:xMode val="edge"/>
              <c:yMode val="edge"/>
              <c:x val="4.1839595784528227E-2"/>
              <c:y val="0.342985571854257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04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0416-2294-7A9C-4149-2A8128A7F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2BF6F6-14DB-EADB-646E-E56B2A05B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C2825-2BDB-49A0-E64A-41A056DB9F3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203ED6A-BF28-00C1-35A1-ACD024FBC5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8EE8C9E-08EB-3899-A764-85401F247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77AAA-899F-CBCD-B4BC-3237764C70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CD9DC-7A75-AFE0-507F-557E5DC9C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7497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327F9B4-8F95-EBC7-A2CC-E3F29DDBC833}"/>
              </a:ext>
            </a:extLst>
          </p:cNvPr>
          <p:cNvSpPr txBox="1"/>
          <p:nvPr/>
        </p:nvSpPr>
        <p:spPr>
          <a:xfrm>
            <a:off x="2450951" y="1217193"/>
            <a:ext cx="539061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 5 Popular categories of Content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1CE78-950E-1D4E-77F7-8656F8DEC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17DBB7F-87B0-D0EF-4321-0A10D0CFD6A6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D1C35211-17C0-85FB-3328-50603CE3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305D0036-7C54-082F-0B51-BE0510C0B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395ACE4A-86B8-2974-F6B7-82E7BAD1F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523A47B6-0543-F8E2-8138-F5424138C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B8A83BD7-8679-3954-C8EE-57203A72D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E117948B-F781-4097-76C7-122CF9860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17172FF5-CA34-DA44-56D0-1BEFBC58B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DBCB4C1-6FC5-0C37-768A-FAA761403B5C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050A5943-8A6C-0FE5-D9C5-681946BB43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5B065794-4E17-EA78-686C-6DBD71EE916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41C8DB5A-1741-FB30-B026-1EAF95DAE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7701896-9CEE-7FE7-AC8B-3B13EC56CC4E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33401C66-2B9E-2973-5A0C-8021A2A79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6DC87151-A655-19EF-3D4A-F90212A2D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0A5EE1C4-D6A0-03E6-8DCD-E680E6C40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39CEB03C-1517-8360-3AC1-6C97CC45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BE97DB7E-2CCF-6A11-804F-4DCC7FB9F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61C96E55-E323-D3C5-C7C8-84AFD7C21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11CC43F7-93D0-37C3-8B5F-773EF1104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B0C3E7DF-1958-E9FE-1DC3-75D04C8C838C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94D26621-AD19-621C-BB95-A9A332AF455D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9F89F72E-20CE-06E2-2D2B-8117CA9A2A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A9EA5F61-4DEE-3138-1DC3-3CD58DCA1EB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0AFFB3F0-B577-7B80-D0CD-45BEA7326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DEF031C9-09EE-77C1-7D11-9D44C2F77B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758653"/>
              </p:ext>
            </p:extLst>
          </p:nvPr>
        </p:nvGraphicFramePr>
        <p:xfrm>
          <a:off x="2724117" y="2660064"/>
          <a:ext cx="15185410" cy="5740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B1F89C0-1927-BAE0-7642-01DD6ED7B00E}"/>
              </a:ext>
            </a:extLst>
          </p:cNvPr>
          <p:cNvSpPr txBox="1"/>
          <p:nvPr/>
        </p:nvSpPr>
        <p:spPr>
          <a:xfrm>
            <a:off x="6192195" y="1383832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0" i="0" dirty="0"/>
              <a:t>Month with the Most Posts</a:t>
            </a:r>
          </a:p>
        </p:txBody>
      </p:sp>
    </p:spTree>
    <p:extLst>
      <p:ext uri="{BB962C8B-B14F-4D97-AF65-F5344CB8AC3E}">
        <p14:creationId xmlns:p14="http://schemas.microsoft.com/office/powerpoint/2010/main" val="250961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581833" y="5577683"/>
            <a:ext cx="5677467" cy="2254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85A870E-D915-6938-E460-FD66B233AA41}"/>
              </a:ext>
            </a:extLst>
          </p:cNvPr>
          <p:cNvSpPr txBox="1"/>
          <p:nvPr/>
        </p:nvSpPr>
        <p:spPr>
          <a:xfrm>
            <a:off x="11607491" y="245566"/>
            <a:ext cx="594416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solidFill>
                  <a:srgbClr val="FF0000"/>
                </a:solidFill>
              </a:rPr>
              <a:t>ANALYSIS</a:t>
            </a:r>
          </a:p>
          <a:p>
            <a:r>
              <a:rPr lang="en-US" sz="3000" i="1" dirty="0"/>
              <a:t>Animals and science are the two most popular categories of content, showing that people enjoy "real-life" and "factual" content the most.</a:t>
            </a:r>
          </a:p>
          <a:p>
            <a:r>
              <a:rPr lang="en-US" sz="3000" b="1" i="1" dirty="0">
                <a:solidFill>
                  <a:srgbClr val="FF0000"/>
                </a:solidFill>
              </a:rPr>
              <a:t>INSIGHT</a:t>
            </a:r>
          </a:p>
          <a:p>
            <a:r>
              <a:rPr lang="en-US" sz="3000" i="1" dirty="0"/>
              <a:t>Food is a common theme with the top 5 categories, with "Healthy Eating" ranking the highest. This may give an indication to the audience within your user base. You could use this insight to create a campaign and work with healthy eating brands to boost user engagement.</a:t>
            </a:r>
          </a:p>
          <a:p>
            <a:r>
              <a:rPr lang="en-US" sz="3000" b="1" i="1" dirty="0">
                <a:solidFill>
                  <a:srgbClr val="FF0000"/>
                </a:solidFill>
              </a:rPr>
              <a:t>NEXT STEPS</a:t>
            </a:r>
          </a:p>
          <a:p>
            <a:r>
              <a:rPr lang="en-US" sz="3000" i="1" dirty="0"/>
              <a:t>This ad-hoc analysis is insightful, but it's time to take this analysis into large-scale production for real-time understanding of your business. We can show you how to do this.</a:t>
            </a:r>
            <a:endParaRPr lang="en-IN" sz="30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55693" y="940322"/>
            <a:ext cx="9805152" cy="6881166"/>
            <a:chOff x="1255978" y="-374584"/>
            <a:chExt cx="11564591" cy="2388911"/>
          </a:xfrm>
        </p:grpSpPr>
        <p:sp>
          <p:nvSpPr>
            <p:cNvPr id="3" name="TextBox 3"/>
            <p:cNvSpPr txBox="1"/>
            <p:nvPr/>
          </p:nvSpPr>
          <p:spPr>
            <a:xfrm>
              <a:off x="1255978" y="-374584"/>
              <a:ext cx="11564591" cy="1641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887341" y="281113"/>
              <a:ext cx="6542737" cy="173321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</a:t>
              </a: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Analytics</a:t>
              </a: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team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BF6A12-9D71-42C2-22B6-E09941A04BE7}"/>
              </a:ext>
            </a:extLst>
          </p:cNvPr>
          <p:cNvSpPr txBox="1"/>
          <p:nvPr/>
        </p:nvSpPr>
        <p:spPr>
          <a:xfrm>
            <a:off x="8719950" y="2601679"/>
            <a:ext cx="72589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technology unicorn that need to adapt quickly to it’s global scale. Accenture has begun a 3 month POC focusing on these tasks:</a:t>
            </a:r>
          </a:p>
          <a:p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An audit of social Buzz’s big data practice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Recommendation for a successful 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B7F413-3C79-C472-13E6-FB8B7012B580}"/>
              </a:ext>
            </a:extLst>
          </p:cNvPr>
          <p:cNvSpPr txBox="1"/>
          <p:nvPr/>
        </p:nvSpPr>
        <p:spPr>
          <a:xfrm>
            <a:off x="3079898" y="5085452"/>
            <a:ext cx="5811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 </a:t>
            </a:r>
            <a:r>
              <a:rPr lang="en-US" sz="2800" u="sng" dirty="0"/>
              <a:t>100,000 </a:t>
            </a:r>
            <a:r>
              <a:rPr lang="en-US" sz="2800" dirty="0"/>
              <a:t>posts per day </a:t>
            </a:r>
          </a:p>
          <a:p>
            <a:endParaRPr lang="en-US" sz="2800" dirty="0"/>
          </a:p>
          <a:p>
            <a:r>
              <a:rPr lang="en-US" sz="2800" u="sng" dirty="0"/>
              <a:t>36,500,000</a:t>
            </a:r>
            <a:r>
              <a:rPr lang="en-US" sz="2800" dirty="0"/>
              <a:t>pieces of content per year! </a:t>
            </a:r>
          </a:p>
          <a:p>
            <a:endParaRPr lang="en-US" sz="2800" dirty="0"/>
          </a:p>
          <a:p>
            <a:r>
              <a:rPr lang="en-US" sz="2800" dirty="0"/>
              <a:t> But how to capitalize on it when there is so much? </a:t>
            </a:r>
          </a:p>
          <a:p>
            <a:endParaRPr lang="en-US" sz="2800" dirty="0"/>
          </a:p>
          <a:p>
            <a:r>
              <a:rPr lang="en-US" sz="2800" u="sng" dirty="0"/>
              <a:t> Analysis to find Social Buzz's top 5 most popular categories of content</a:t>
            </a:r>
            <a:endParaRPr lang="en-IN" sz="2800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012D0A20-7933-9105-3B9E-09B87A139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377" r="-2641" b="31145"/>
          <a:stretch/>
        </p:blipFill>
        <p:spPr>
          <a:xfrm>
            <a:off x="11386001" y="7019012"/>
            <a:ext cx="2253799" cy="22756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952500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20" name="Freeform 20"/>
          <p:cNvSpPr/>
          <p:nvPr/>
        </p:nvSpPr>
        <p:spPr>
          <a:xfrm>
            <a:off x="11430000" y="7124700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7ED0A8-0203-3E67-2D71-BB8A1EBA1FEE}"/>
              </a:ext>
            </a:extLst>
          </p:cNvPr>
          <p:cNvSpPr txBox="1"/>
          <p:nvPr/>
        </p:nvSpPr>
        <p:spPr>
          <a:xfrm>
            <a:off x="14053304" y="1401100"/>
            <a:ext cx="4234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Andrew Fleming</a:t>
            </a:r>
          </a:p>
          <a:p>
            <a:r>
              <a:rPr lang="en-IN" sz="2800" b="1" dirty="0"/>
              <a:t>Chief Technical Architect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EF2891-B7C8-AE13-FB4D-78817940032D}"/>
              </a:ext>
            </a:extLst>
          </p:cNvPr>
          <p:cNvSpPr txBox="1"/>
          <p:nvPr/>
        </p:nvSpPr>
        <p:spPr>
          <a:xfrm>
            <a:off x="14276522" y="4423131"/>
            <a:ext cx="36384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Marcus Romp ton</a:t>
            </a:r>
          </a:p>
          <a:p>
            <a:r>
              <a:rPr lang="en-IN" sz="3200" dirty="0"/>
              <a:t>Senior </a:t>
            </a:r>
            <a:r>
              <a:rPr lang="en-IN" sz="3600" dirty="0"/>
              <a:t>Principal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119B20-3691-E3EC-C49D-147346AF84E5}"/>
              </a:ext>
            </a:extLst>
          </p:cNvPr>
          <p:cNvSpPr txBox="1"/>
          <p:nvPr/>
        </p:nvSpPr>
        <p:spPr>
          <a:xfrm>
            <a:off x="13967509" y="7506717"/>
            <a:ext cx="3947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Abbas Ashik Ali </a:t>
            </a:r>
          </a:p>
          <a:p>
            <a:r>
              <a:rPr lang="en-IN" sz="36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8C5687-7801-EDCC-E2A8-A1906BAD43E5}"/>
              </a:ext>
            </a:extLst>
          </p:cNvPr>
          <p:cNvSpPr txBox="1"/>
          <p:nvPr/>
        </p:nvSpPr>
        <p:spPr>
          <a:xfrm>
            <a:off x="4267200" y="1510725"/>
            <a:ext cx="412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EEFAEE-A757-C232-234A-F123042F3BF1}"/>
              </a:ext>
            </a:extLst>
          </p:cNvPr>
          <p:cNvSpPr txBox="1"/>
          <p:nvPr/>
        </p:nvSpPr>
        <p:spPr>
          <a:xfrm>
            <a:off x="6242669" y="3009900"/>
            <a:ext cx="2444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8AA697-4F8E-D70A-38FB-B03182A1B314}"/>
              </a:ext>
            </a:extLst>
          </p:cNvPr>
          <p:cNvSpPr txBox="1"/>
          <p:nvPr/>
        </p:nvSpPr>
        <p:spPr>
          <a:xfrm>
            <a:off x="8077200" y="4610100"/>
            <a:ext cx="2985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A43DB-212A-99FE-85D2-9A20173400A2}"/>
              </a:ext>
            </a:extLst>
          </p:cNvPr>
          <p:cNvSpPr txBox="1"/>
          <p:nvPr/>
        </p:nvSpPr>
        <p:spPr>
          <a:xfrm>
            <a:off x="10023534" y="6286500"/>
            <a:ext cx="2397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A09A48-09A2-06B1-F0A2-560FF9425809}"/>
              </a:ext>
            </a:extLst>
          </p:cNvPr>
          <p:cNvSpPr txBox="1"/>
          <p:nvPr/>
        </p:nvSpPr>
        <p:spPr>
          <a:xfrm>
            <a:off x="11756946" y="7962900"/>
            <a:ext cx="294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3C5B99-EDC4-0A8D-A4BC-08F550D5CB04}"/>
              </a:ext>
            </a:extLst>
          </p:cNvPr>
          <p:cNvSpPr txBox="1"/>
          <p:nvPr/>
        </p:nvSpPr>
        <p:spPr>
          <a:xfrm>
            <a:off x="12365751" y="2663975"/>
            <a:ext cx="3581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i="1" dirty="0">
                <a:solidFill>
                  <a:srgbClr val="FF0000"/>
                </a:solidFill>
              </a:rPr>
              <a:t>May</a:t>
            </a:r>
          </a:p>
          <a:p>
            <a:pPr algn="ctr"/>
            <a:endParaRPr lang="en-IN" sz="4800" i="1" dirty="0">
              <a:solidFill>
                <a:srgbClr val="FF0000"/>
              </a:solidFill>
            </a:endParaRPr>
          </a:p>
          <a:p>
            <a:pPr algn="ctr"/>
            <a:r>
              <a:rPr lang="en-IN" sz="4800" i="1" dirty="0">
                <a:solidFill>
                  <a:srgbClr val="FF0000"/>
                </a:solidFill>
              </a:rPr>
              <a:t>Month with Most Posts</a:t>
            </a:r>
          </a:p>
          <a:p>
            <a:pPr algn="ctr"/>
            <a:endParaRPr lang="en-IN" sz="4800" i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2BEE5E-22F1-D663-1FC6-BE3253085FA1}"/>
              </a:ext>
            </a:extLst>
          </p:cNvPr>
          <p:cNvSpPr txBox="1"/>
          <p:nvPr/>
        </p:nvSpPr>
        <p:spPr>
          <a:xfrm>
            <a:off x="6775056" y="2800222"/>
            <a:ext cx="39548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0" i="1" u="none" strike="noStrike" cap="all" normalizeH="0" baseline="0" dirty="0">
                <a:solidFill>
                  <a:srgbClr val="FF0000"/>
                </a:solidFill>
              </a:rPr>
              <a:t>1897</a:t>
            </a:r>
          </a:p>
          <a:p>
            <a:pPr algn="ctr"/>
            <a:endParaRPr lang="en-IN" sz="4400" b="0" i="1" u="none" strike="noStrike" cap="all" normalizeH="0" baseline="0" dirty="0">
              <a:solidFill>
                <a:srgbClr val="FF0000"/>
              </a:solidFill>
            </a:endParaRPr>
          </a:p>
          <a:p>
            <a:pPr algn="ctr"/>
            <a:r>
              <a:rPr lang="en-IN" sz="4400" b="0" i="1" u="none" strike="noStrike" cap="all" normalizeH="0" baseline="0" dirty="0">
                <a:solidFill>
                  <a:srgbClr val="FF0000"/>
                </a:solidFill>
              </a:rPr>
              <a:t>Reactions to “Animal “ post</a:t>
            </a:r>
            <a:endParaRPr lang="en-IN" sz="4400" i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D49D4-271B-1911-03A2-B28F0A6FAE43}"/>
              </a:ext>
            </a:extLst>
          </p:cNvPr>
          <p:cNvSpPr txBox="1"/>
          <p:nvPr/>
        </p:nvSpPr>
        <p:spPr>
          <a:xfrm>
            <a:off x="1950522" y="2740920"/>
            <a:ext cx="324963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i="1" u="none" strike="noStrike" cap="all" baseline="0" dirty="0">
                <a:solidFill>
                  <a:srgbClr val="FF0000"/>
                </a:solidFill>
              </a:rPr>
              <a:t>16</a:t>
            </a:r>
          </a:p>
          <a:p>
            <a:pPr algn="ctr"/>
            <a:endParaRPr lang="en-IN" sz="4400" i="1" u="none" strike="noStrike" cap="all" baseline="0" dirty="0">
              <a:solidFill>
                <a:srgbClr val="FF0000"/>
              </a:solidFill>
            </a:endParaRPr>
          </a:p>
          <a:p>
            <a:pPr algn="ctr"/>
            <a:r>
              <a:rPr lang="en-IN" sz="4400" i="1" u="none" strike="noStrike" cap="all" baseline="0" dirty="0">
                <a:solidFill>
                  <a:srgbClr val="FF0000"/>
                </a:solidFill>
              </a:rPr>
              <a:t>Unique Categories</a:t>
            </a:r>
            <a:endParaRPr lang="en-US" sz="4400" i="1" dirty="0">
              <a:solidFill>
                <a:srgbClr val="FF0000"/>
              </a:solidFill>
            </a:endParaRPr>
          </a:p>
          <a:p>
            <a:pPr algn="ctr"/>
            <a:endParaRPr lang="en-IN" sz="4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3445D75-46A5-B0B5-C524-47A5A6C508E0}"/>
              </a:ext>
            </a:extLst>
          </p:cNvPr>
          <p:cNvSpPr txBox="1"/>
          <p:nvPr/>
        </p:nvSpPr>
        <p:spPr>
          <a:xfrm>
            <a:off x="4524919" y="1766328"/>
            <a:ext cx="11115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/>
              <a:t>Popularity percentage Share from top 5 Categories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5F150A7-1628-4955-EA95-511966516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579336"/>
              </p:ext>
            </p:extLst>
          </p:nvPr>
        </p:nvGraphicFramePr>
        <p:xfrm>
          <a:off x="3886200" y="2933702"/>
          <a:ext cx="13112100" cy="5840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9E64CC9C-8EEF-BFD7-762A-FAF95BFAE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667692"/>
              </p:ext>
            </p:extLst>
          </p:nvPr>
        </p:nvGraphicFramePr>
        <p:xfrm>
          <a:off x="3352801" y="2469568"/>
          <a:ext cx="12287284" cy="641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2B445EA-6CF3-CBF2-4E96-400A605B5CF7}"/>
              </a:ext>
            </a:extLst>
          </p:cNvPr>
          <p:cNvSpPr txBox="1"/>
          <p:nvPr/>
        </p:nvSpPr>
        <p:spPr>
          <a:xfrm>
            <a:off x="5019203" y="1646803"/>
            <a:ext cx="1037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0" i="0" u="none" strike="noStrike" cap="all" normalizeH="0" baseline="0" dirty="0"/>
              <a:t>Reactions for the Most Popular Category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 l="-136837" t="-28774" r="-84967" b="-86469"/>
          </a:stretch>
        </a:blipFill>
        <a:ln>
          <a:solidFill>
            <a:srgbClr val="00BAFF"/>
          </a:solidFill>
        </a:ln>
      </a:spPr>
      <a:bodyPr/>
      <a:lstStyle>
        <a:defPPr algn="l"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369</Words>
  <Application>Microsoft Office PowerPoint</Application>
  <PresentationFormat>Custom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Segoe UI Semibold</vt:lpstr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Abbas Ashik Ali Sirajudeen</cp:lastModifiedBy>
  <cp:revision>12</cp:revision>
  <dcterms:created xsi:type="dcterms:W3CDTF">2006-08-16T00:00:00Z</dcterms:created>
  <dcterms:modified xsi:type="dcterms:W3CDTF">2024-11-05T06:44:12Z</dcterms:modified>
  <dc:identifier>DAEhDyfaYKE</dc:identifier>
</cp:coreProperties>
</file>