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75" r:id="rId3"/>
    <p:sldId id="262" r:id="rId4"/>
    <p:sldId id="276" r:id="rId5"/>
    <p:sldId id="261" r:id="rId6"/>
    <p:sldId id="280" r:id="rId7"/>
    <p:sldId id="264" r:id="rId8"/>
    <p:sldId id="266" r:id="rId9"/>
    <p:sldId id="268" r:id="rId10"/>
    <p:sldId id="270" r:id="rId11"/>
    <p:sldId id="284" r:id="rId12"/>
    <p:sldId id="272" r:id="rId13"/>
    <p:sldId id="273" r:id="rId14"/>
    <p:sldId id="274" r:id="rId15"/>
    <p:sldId id="279" r:id="rId16"/>
    <p:sldId id="286" r:id="rId17"/>
    <p:sldId id="283" r:id="rId18"/>
    <p:sldId id="282" r:id="rId19"/>
    <p:sldId id="267" r:id="rId20"/>
    <p:sldId id="292" r:id="rId21"/>
    <p:sldId id="285" r:id="rId22"/>
    <p:sldId id="287" r:id="rId23"/>
    <p:sldId id="291" r:id="rId24"/>
    <p:sldId id="290" r:id="rId25"/>
    <p:sldId id="288" r:id="rId26"/>
    <p:sldId id="289" r:id="rId27"/>
    <p:sldId id="277" r:id="rId2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652" autoAdjust="0"/>
  </p:normalViewPr>
  <p:slideViewPr>
    <p:cSldViewPr snapToGrid="0">
      <p:cViewPr varScale="1">
        <p:scale>
          <a:sx n="167" d="100"/>
          <a:sy n="167" d="100"/>
        </p:scale>
        <p:origin x="176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19.10.24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63" y="3498574"/>
            <a:ext cx="5897562" cy="539993"/>
          </a:xfrm>
        </p:spPr>
        <p:txBody>
          <a:bodyPr>
            <a:normAutofit fontScale="90000"/>
          </a:bodyPr>
          <a:lstStyle/>
          <a:p>
            <a:r>
              <a:rPr lang="en-US" dirty="0"/>
              <a:t>Text classification of Consumer Complaints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8963" y="4294464"/>
            <a:ext cx="5897561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Jasia Alam, Michaela Hubweber, Kathrin Schumich, Florian Ye</a:t>
            </a:r>
          </a:p>
        </p:txBody>
      </p:sp>
    </p:spTree>
    <p:extLst>
      <p:ext uri="{BB962C8B-B14F-4D97-AF65-F5344CB8AC3E}">
        <p14:creationId xmlns:p14="http://schemas.microsoft.com/office/powerpoint/2010/main" val="249785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A17B-8EDA-1460-511B-DB6EA6F7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315BB-2088-6620-C7CE-0A7632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6" y="462016"/>
            <a:ext cx="8507704" cy="42590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90499-4497-A2F0-56C0-6873FF3CD6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61B76-9AF4-D2F3-1F5A-4127EF8EBD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9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FD09-B7AA-B34A-9AD1-319B7FB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3003-10BA-67E4-4925-980766434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TFIDF</a:t>
            </a:r>
          </a:p>
          <a:p>
            <a:r>
              <a:rPr lang="en-US" sz="1800" dirty="0"/>
              <a:t>Word2vec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311BE-4A43-4099-2E37-7469622915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90BE-9828-9CEA-24D6-CA8F610D0D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0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0F19-0F64-A86F-8729-1C79DC1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TF-IDF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892D2-AF27-6ABD-75A0-DA848134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6" y="706786"/>
            <a:ext cx="4181564" cy="35908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53CE9-AC8D-50D7-3F85-6C033BE11F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1DFF-7C06-EC65-542C-97C11B6D51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A66F3-C727-11C4-A99A-8D73CE9E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00" y="706786"/>
            <a:ext cx="4155719" cy="31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36E9-24C1-D288-0F88-151F38E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words by TF-IDF score by 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C2BE0-AE2D-C43C-ED4C-8ABAA95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16109"/>
            <a:ext cx="7772400" cy="38627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92D9B-51C7-E554-100E-494F0E58CB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82DF3-6EE0-880B-B18D-C39157D956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58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11CB-F370-F840-B195-E048055B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B2B88-FF11-213F-7082-C4601860B5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02C9B-17C6-7C9F-2C19-567A146FEC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AB53F-548F-5F9D-0E48-826993C2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7415"/>
            <a:ext cx="4103030" cy="314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33CEC-3D77-C042-916A-C091EEC5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26" y="1018645"/>
            <a:ext cx="4655237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3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B20-C1A6-9CC9-8804-850C07CF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B0101-1A42-4420-B718-DB34913E5D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T" sz="1800" dirty="0"/>
              <a:t>Undersampled Data</a:t>
            </a:r>
          </a:p>
          <a:p>
            <a:pPr lvl="1"/>
            <a:r>
              <a:rPr lang="en-GB" dirty="0"/>
              <a:t>get smaller data set n=67.175</a:t>
            </a:r>
            <a:endParaRPr lang="en-AT" dirty="0"/>
          </a:p>
          <a:p>
            <a:pPr lvl="1"/>
            <a:r>
              <a:rPr lang="en-AT" dirty="0"/>
              <a:t>handle data imbalance </a:t>
            </a:r>
            <a:br>
              <a:rPr lang="en-AT" dirty="0"/>
            </a:br>
            <a:r>
              <a:rPr lang="en-AT" dirty="0"/>
              <a:t>13.435 per product category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Evaluation </a:t>
            </a:r>
            <a:r>
              <a:rPr lang="de-AT" sz="1800" dirty="0" err="1"/>
              <a:t>of</a:t>
            </a:r>
            <a:r>
              <a:rPr lang="de-AT" sz="1800" dirty="0"/>
              <a:t> Models </a:t>
            </a:r>
            <a:r>
              <a:rPr lang="de-AT" sz="1800" dirty="0" err="1"/>
              <a:t>with</a:t>
            </a:r>
            <a:r>
              <a:rPr lang="de-AT" sz="1800" dirty="0"/>
              <a:t> different </a:t>
            </a:r>
            <a:r>
              <a:rPr lang="de-AT" sz="1800" dirty="0" err="1"/>
              <a:t>Embeddings</a:t>
            </a:r>
            <a:r>
              <a:rPr lang="de-AT" sz="18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/>
              <a:t>TF-IDF, Word2Vec</a:t>
            </a:r>
            <a:endParaRPr lang="en-A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Different Models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 err="1"/>
              <a:t>Logistic</a:t>
            </a:r>
            <a:r>
              <a:rPr lang="de-AT" sz="1500" dirty="0"/>
              <a:t> Regression, Random Forest, </a:t>
            </a:r>
            <a:r>
              <a:rPr lang="de-AT" sz="1500" dirty="0" err="1"/>
              <a:t>XGBoost</a:t>
            </a:r>
            <a:r>
              <a:rPr lang="de-AT" sz="1500" dirty="0"/>
              <a:t>, Naive Bayes, SVM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Hyperparameter Tuning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Cross-Validation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C7FC-7F6F-BAA6-C9AB-D88FB50B79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8A4C8-E9A0-FB1D-E67D-3DC6484F8F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7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328A-543F-3193-6050-446C44D9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C3F9-9B7D-4289-AF0B-5A2F94EE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21F8-EC78-824A-21F6-5DF1B78A15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AT" sz="1800" dirty="0"/>
              <a:t>Hyperparameter-Tuning </a:t>
            </a:r>
            <a:r>
              <a:rPr lang="de-AT" sz="1800" dirty="0" err="1"/>
              <a:t>for</a:t>
            </a:r>
            <a:r>
              <a:rPr lang="de-AT" sz="1800" dirty="0"/>
              <a:t> Word2Vec </a:t>
            </a:r>
            <a:r>
              <a:rPr lang="de-AT" sz="1800" dirty="0" err="1"/>
              <a:t>Embeddings</a:t>
            </a:r>
            <a:r>
              <a:rPr lang="de-AT" sz="18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AT" sz="1500" dirty="0" err="1"/>
              <a:t>Logistic</a:t>
            </a:r>
            <a:r>
              <a:rPr lang="de-AT" sz="1500" dirty="0"/>
              <a:t> Regression, RF, </a:t>
            </a:r>
            <a:r>
              <a:rPr lang="de-AT" sz="1500" dirty="0" err="1"/>
              <a:t>XGBoost</a:t>
            </a:r>
            <a:r>
              <a:rPr lang="de-AT" sz="1500" dirty="0"/>
              <a:t>, NB, SVM</a:t>
            </a:r>
          </a:p>
          <a:p>
            <a:pPr>
              <a:lnSpc>
                <a:spcPct val="150000"/>
              </a:lnSpc>
            </a:pPr>
            <a:r>
              <a:rPr lang="de-AT" sz="1800" dirty="0" err="1"/>
              <a:t>Advanced</a:t>
            </a:r>
            <a:r>
              <a:rPr lang="de-AT" sz="1800" dirty="0"/>
              <a:t> Models: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Multilayer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Recurrent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 err="1"/>
              <a:t>Convolutional</a:t>
            </a:r>
            <a:r>
              <a:rPr lang="de-AT" dirty="0"/>
              <a:t> NN</a:t>
            </a:r>
          </a:p>
          <a:p>
            <a:pPr lvl="1">
              <a:lnSpc>
                <a:spcPct val="100000"/>
              </a:lnSpc>
            </a:pPr>
            <a:r>
              <a:rPr lang="de-AT" dirty="0"/>
              <a:t>BI-LSTM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2DD9E-B34D-E38E-F9E5-1B666C3D15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20C9-7DEC-2810-166A-FB007655D0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0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703FA-0E25-1F32-C3C0-D010D6F9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6232-0426-6EE4-EC4F-CE9B0452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BF26-8A56-21DC-1E8F-7032878B1D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286778F-083C-99C8-BC5B-E31C0D5FF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5762-7307-8FAA-65AB-745A5F7E4D1C}"/>
              </a:ext>
            </a:extLst>
          </p:cNvPr>
          <p:cNvSpPr txBox="1"/>
          <p:nvPr/>
        </p:nvSpPr>
        <p:spPr>
          <a:xfrm>
            <a:off x="326003" y="590143"/>
            <a:ext cx="2623931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CA4E5-4429-A67E-5921-92ABD4E5CAFB}"/>
              </a:ext>
            </a:extLst>
          </p:cNvPr>
          <p:cNvSpPr txBox="1"/>
          <p:nvPr/>
        </p:nvSpPr>
        <p:spPr>
          <a:xfrm>
            <a:off x="445273" y="590143"/>
            <a:ext cx="3156668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u="sng" dirty="0"/>
              <a:t>Embeddings SBERT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D47CD-4FE5-0DCE-0B81-1F95EB26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248" y="1235361"/>
            <a:ext cx="3657681" cy="3074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512FB-E6C5-46F8-67E2-C8784B25392E}"/>
              </a:ext>
            </a:extLst>
          </p:cNvPr>
          <p:cNvSpPr txBox="1"/>
          <p:nvPr/>
        </p:nvSpPr>
        <p:spPr>
          <a:xfrm>
            <a:off x="5184250" y="675861"/>
            <a:ext cx="2568272" cy="29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u="sng" dirty="0"/>
              <a:t>Embeddings Glove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F863D-47F3-A14C-0021-7D2F3E76E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79" y="1056353"/>
            <a:ext cx="3823169" cy="32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3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2427-D19E-798C-2312-1F35BB07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E36F-48FC-5E32-64B8-341682F4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Tests on Small Data Set</a:t>
            </a:r>
            <a:r>
              <a:rPr lang="en-US" sz="2800" dirty="0"/>
              <a:t> – </a:t>
            </a:r>
            <a:r>
              <a:rPr lang="en-US" sz="2800" dirty="0" err="1"/>
              <a:t>Embeddigs</a:t>
            </a:r>
            <a:r>
              <a:rPr lang="en-US" sz="2800" dirty="0"/>
              <a:t> best results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872E-061A-6FB4-33FF-77C7E4BA5D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61DF1883-FF70-C2A0-0CFE-023DA0A3E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90AC0-A5EA-BFDF-608A-56103141E999}"/>
              </a:ext>
            </a:extLst>
          </p:cNvPr>
          <p:cNvSpPr txBox="1"/>
          <p:nvPr/>
        </p:nvSpPr>
        <p:spPr>
          <a:xfrm>
            <a:off x="326003" y="590143"/>
            <a:ext cx="2623931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2500" lnSpcReduction="20000"/>
          </a:bodyPr>
          <a:lstStyle/>
          <a:p>
            <a:pPr algn="l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3688-8CB6-8740-DBAE-E66DF9BDD53C}"/>
              </a:ext>
            </a:extLst>
          </p:cNvPr>
          <p:cNvSpPr txBox="1"/>
          <p:nvPr/>
        </p:nvSpPr>
        <p:spPr>
          <a:xfrm>
            <a:off x="445273" y="590143"/>
            <a:ext cx="3156668" cy="4391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u="sng" dirty="0"/>
              <a:t>Embeddings TFIDF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27771-9DF0-FE4A-A722-E32B3674EAC2}"/>
              </a:ext>
            </a:extLst>
          </p:cNvPr>
          <p:cNvSpPr txBox="1"/>
          <p:nvPr/>
        </p:nvSpPr>
        <p:spPr>
          <a:xfrm>
            <a:off x="5184250" y="675861"/>
            <a:ext cx="2568272" cy="2941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u="sng" dirty="0"/>
              <a:t>Embeddings word2vec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C355C2-C27D-5842-6F96-824554D5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896" y="1092464"/>
            <a:ext cx="3678973" cy="3217145"/>
          </a:xfrm>
          <a:prstGeom prst="rect">
            <a:avLst/>
          </a:prstGeom>
        </p:spPr>
      </p:pic>
      <p:pic>
        <p:nvPicPr>
          <p:cNvPr id="12" name="Picture 11" descr="A diagram of a credit card&#10;&#10;Description automatically generated">
            <a:extLst>
              <a:ext uri="{FF2B5EF4-FFF2-40B4-BE49-F238E27FC236}">
                <a16:creationId xmlns:a16="http://schemas.microsoft.com/office/drawing/2014/main" id="{3273936D-766D-E805-33DF-3B8A42D6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4" y="1153453"/>
            <a:ext cx="3609228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976B-39A9-47E5-EDBB-4C03D880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D7-C3E9-A808-CDDF-0CBAFA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58FF-6CB9-574D-9DF8-EF64E2AAF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2BF0FB4-EDAA-30C5-128F-AF13871F3ED3}"/>
              </a:ext>
            </a:extLst>
          </p:cNvPr>
          <p:cNvSpPr txBox="1"/>
          <p:nvPr/>
        </p:nvSpPr>
        <p:spPr>
          <a:xfrm>
            <a:off x="457200" y="553456"/>
            <a:ext cx="808486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Complexity Handling</a:t>
            </a:r>
            <a:r>
              <a:rPr lang="en-US" b="0" i="0" dirty="0">
                <a:effectLst/>
                <a:latin typeface="-apple-system"/>
              </a:rPr>
              <a:t>: Logistic Regression and Naive Bayes are relatively simple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may not capture complex non-linear patterns in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Methods</a:t>
            </a:r>
            <a:r>
              <a:rPr lang="en-US" b="0" i="0" dirty="0">
                <a:effectLst/>
                <a:latin typeface="-apple-system"/>
              </a:rPr>
              <a:t>: Random Forest and </a:t>
            </a:r>
            <a:r>
              <a:rPr lang="en-US" b="0" i="0" dirty="0" err="1">
                <a:effectLst/>
                <a:latin typeface="-apple-system"/>
              </a:rPr>
              <a:t>XGBoost</a:t>
            </a:r>
            <a:r>
              <a:rPr lang="en-US" b="0" i="0" dirty="0">
                <a:effectLst/>
                <a:latin typeface="-apple-system"/>
              </a:rPr>
              <a:t> both leverage ensembles of decision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  <a:latin typeface="-apple-system"/>
              </a:rPr>
              <a:t>XGBoost</a:t>
            </a:r>
            <a:r>
              <a:rPr lang="en-US" sz="1500" b="0" i="0" dirty="0">
                <a:effectLst/>
                <a:latin typeface="-apple-system"/>
              </a:rPr>
              <a:t> uses a boosting technique to focus on misclassified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Independence Assumption</a:t>
            </a:r>
            <a:r>
              <a:rPr lang="en-US" b="0" i="0" dirty="0">
                <a:effectLst/>
                <a:latin typeface="-apple-system"/>
              </a:rPr>
              <a:t>: Naive Bayes assumes independence between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might limit its effectiveness in this dataset, where word features are often interdependent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Non-Linear Interactions</a:t>
            </a:r>
            <a:r>
              <a:rPr lang="en-US" b="0" i="0" dirty="0">
                <a:effectLst/>
                <a:latin typeface="-apple-system"/>
              </a:rPr>
              <a:t>: Models like Random Forest, </a:t>
            </a:r>
            <a:r>
              <a:rPr lang="en-US" b="0" i="0" dirty="0" err="1">
                <a:effectLst/>
                <a:latin typeface="-apple-system"/>
              </a:rPr>
              <a:t>XGBoost</a:t>
            </a:r>
            <a:r>
              <a:rPr lang="en-US" b="0" i="0" dirty="0">
                <a:effectLst/>
                <a:latin typeface="-apple-system"/>
              </a:rPr>
              <a:t>, and SVM can better capture non-linear interactions within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improves their performance in handling more complex classification tasks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5A81BBBF-AFDB-F955-66C8-00329F858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</p:spTree>
    <p:extLst>
      <p:ext uri="{BB962C8B-B14F-4D97-AF65-F5344CB8AC3E}">
        <p14:creationId xmlns:p14="http://schemas.microsoft.com/office/powerpoint/2010/main" val="153873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2BBB-CF12-8B2C-760D-3A6A45C2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FA1D-6348-572F-701B-968E7873D9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  <a:p>
            <a:r>
              <a:rPr lang="en-US" dirty="0"/>
              <a:t>State of the art </a:t>
            </a:r>
          </a:p>
          <a:p>
            <a:r>
              <a:rPr lang="en-US" dirty="0"/>
              <a:t>Data structure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Feature Engineering </a:t>
            </a:r>
          </a:p>
          <a:p>
            <a:r>
              <a:rPr lang="en-US" dirty="0"/>
              <a:t>Models 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Limitation</a:t>
            </a:r>
          </a:p>
          <a:p>
            <a:r>
              <a:rPr lang="en-US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50E1F-3494-A733-D428-59E9E251A1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498A-4993-A9CE-7D63-9120187AA1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1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3E6BA-E3F3-EED6-4098-EA69A529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F-4611-5D93-7340-E06C559B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4801B-D169-9C96-0FE0-5F009224A2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1DD7A0-8467-35EF-5F4B-B17B7ABC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2" y="972779"/>
            <a:ext cx="7089203" cy="2347542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326D06A-1405-4E7F-93DA-DEF96B8ED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07" y="634225"/>
            <a:ext cx="4840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1600" b="1" dirty="0"/>
              <a:t>Performance </a:t>
            </a:r>
            <a:r>
              <a:rPr lang="de-DE" altLang="de-DE" sz="1600" b="1" dirty="0" err="1"/>
              <a:t>of</a:t>
            </a:r>
            <a:r>
              <a:rPr lang="de-DE" altLang="de-DE" sz="1600" b="1" dirty="0"/>
              <a:t> different </a:t>
            </a:r>
            <a:r>
              <a:rPr lang="de-DE" altLang="de-DE" sz="1600" b="1" dirty="0" err="1"/>
              <a:t>models</a:t>
            </a:r>
            <a:r>
              <a:rPr lang="de-DE" altLang="de-DE" sz="1600" b="1" dirty="0"/>
              <a:t> on </a:t>
            </a:r>
            <a:r>
              <a:rPr lang="de-DE" altLang="de-DE" sz="1600" b="1" dirty="0" err="1"/>
              <a:t>test</a:t>
            </a:r>
            <a:r>
              <a:rPr lang="de-DE" altLang="de-DE" sz="1600" b="1" dirty="0"/>
              <a:t> </a:t>
            </a:r>
            <a:r>
              <a:rPr lang="de-DE" altLang="de-DE" sz="1600" b="1" dirty="0" err="1"/>
              <a:t>set</a:t>
            </a:r>
            <a:endParaRPr lang="de-DE" altLang="de-DE" sz="16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56A144A-27C2-1BB5-AF48-64624D89FA5D}"/>
              </a:ext>
            </a:extLst>
          </p:cNvPr>
          <p:cNvSpPr/>
          <p:nvPr/>
        </p:nvSpPr>
        <p:spPr>
          <a:xfrm>
            <a:off x="2640747" y="1797908"/>
            <a:ext cx="524784" cy="2782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8E14A1F-A54A-FC69-576A-ACF4AA2CA722}"/>
              </a:ext>
            </a:extLst>
          </p:cNvPr>
          <p:cNvSpPr/>
          <p:nvPr/>
        </p:nvSpPr>
        <p:spPr>
          <a:xfrm>
            <a:off x="3489095" y="1806483"/>
            <a:ext cx="524784" cy="2782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A716CF-2AA3-23E9-9B6D-1780EA45A928}"/>
              </a:ext>
            </a:extLst>
          </p:cNvPr>
          <p:cNvSpPr txBox="1"/>
          <p:nvPr/>
        </p:nvSpPr>
        <p:spPr>
          <a:xfrm>
            <a:off x="363626" y="3478224"/>
            <a:ext cx="740908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and F1-Score is the RF -Model, </a:t>
            </a:r>
            <a:r>
              <a:rPr lang="en-US" sz="1400" b="0" i="0" dirty="0">
                <a:effectLst/>
                <a:latin typeface="-apple-system"/>
              </a:rPr>
              <a:t>which means it's better at handling imbalanced classes and predicting both major and minor categories.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SVM is also competitive with a 71% accuracy and decent performance across all metrics. It's close to </a:t>
            </a:r>
            <a:r>
              <a:rPr lang="en-US" sz="1400" b="0" i="0" dirty="0" err="1">
                <a:effectLst/>
                <a:latin typeface="-apple-system"/>
              </a:rPr>
              <a:t>XGBoost</a:t>
            </a:r>
            <a:r>
              <a:rPr lang="en-US" sz="1400" b="0" i="0" dirty="0">
                <a:effectLst/>
                <a:latin typeface="-apple-system"/>
              </a:rPr>
              <a:t> but slightly faster in execution.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ECA010C-06AE-D53D-6264-37F8C5783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B45A25-80C2-25EE-49C2-C0A0AF46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01" y="4463503"/>
            <a:ext cx="15392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900" dirty="0"/>
              <a:t>* </a:t>
            </a:r>
            <a:r>
              <a:rPr lang="de-DE" altLang="de-DE" sz="900" dirty="0" err="1"/>
              <a:t>with</a:t>
            </a:r>
            <a:r>
              <a:rPr lang="de-DE" altLang="de-DE" sz="900" dirty="0"/>
              <a:t> TF-IDF </a:t>
            </a:r>
            <a:r>
              <a:rPr lang="de-DE" altLang="de-DE" sz="900" dirty="0" err="1"/>
              <a:t>Embeddings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217940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976B-39A9-47E5-EDBB-4C03D880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C2D7-C3E9-A808-CDDF-0CBAFA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Cross-Validation and Tuning Parameters </a:t>
            </a:r>
            <a:r>
              <a:rPr lang="de-AT" dirty="0" err="1"/>
              <a:t>with</a:t>
            </a:r>
            <a:r>
              <a:rPr lang="de-AT" dirty="0"/>
              <a:t> TFIDF</a:t>
            </a:r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58FF-6CB9-574D-9DF8-EF64E2AAFD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EC6E08-19C7-3042-B189-F34F6457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840209"/>
            <a:ext cx="8775320" cy="13514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CBD412-8E8E-11B8-8099-9745085693A9}"/>
              </a:ext>
            </a:extLst>
          </p:cNvPr>
          <p:cNvSpPr txBox="1"/>
          <p:nvPr/>
        </p:nvSpPr>
        <p:spPr>
          <a:xfrm>
            <a:off x="180000" y="2702853"/>
            <a:ext cx="87753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latin typeface="-apple-system"/>
              </a:rPr>
              <a:t>Logistic Regression:</a:t>
            </a:r>
            <a:r>
              <a:rPr lang="en-US" sz="1400" b="0" i="0" dirty="0">
                <a:effectLst/>
                <a:latin typeface="-apple-system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Cross-validation provides a more robust evaluation of </a:t>
            </a:r>
            <a:r>
              <a:rPr lang="en-US" sz="1400" dirty="0">
                <a:latin typeface="-apple-system"/>
              </a:rPr>
              <a:t>the</a:t>
            </a:r>
            <a:r>
              <a:rPr lang="en-US" sz="1400" b="0" i="0" dirty="0">
                <a:effectLst/>
                <a:latin typeface="-apple-system"/>
              </a:rPr>
              <a:t> model by splitting the data multiple times and evaluating on each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 The mean accuracy across 5 folds is approximately 69.36%, which is consistent with the train-test split accuracy (70%).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-apple-system"/>
              </a:rPr>
              <a:t>This consistency suggests that the model is not overfitting to a specific train-test split and is performing similarly across different data partitions, which is a good sign for its generalization ability.</a:t>
            </a:r>
            <a:endParaRPr lang="de-AT" sz="140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0A02CC4D-255A-41E5-9DB6-56471E38B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Text classification of Consumer Complaints</a:t>
            </a:r>
            <a:r>
              <a:rPr lang="en-GB" sz="800" dirty="0"/>
              <a:t> | </a:t>
            </a:r>
            <a:r>
              <a:rPr lang="de-AT" sz="800" dirty="0"/>
              <a:t>Jasia Alam, Michaela </a:t>
            </a:r>
            <a:r>
              <a:rPr lang="de-AT" sz="800" dirty="0" err="1"/>
              <a:t>Hubweber</a:t>
            </a:r>
            <a:r>
              <a:rPr lang="de-AT" sz="800" dirty="0"/>
              <a:t>, Kathrin </a:t>
            </a:r>
            <a:r>
              <a:rPr lang="de-AT" sz="800" dirty="0" err="1"/>
              <a:t>Schumich</a:t>
            </a:r>
            <a:r>
              <a:rPr lang="de-AT" sz="800" dirty="0"/>
              <a:t>, Florian </a:t>
            </a:r>
            <a:r>
              <a:rPr lang="de-AT" sz="800" dirty="0" err="1"/>
              <a:t>Ye</a:t>
            </a:r>
            <a:r>
              <a:rPr lang="de-AT" sz="800" dirty="0"/>
              <a:t> </a:t>
            </a:r>
            <a:r>
              <a:rPr lang="en-GB" sz="800" dirty="0"/>
              <a:t> | 24.10.2024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FBF92E-F106-7781-E310-15318EFD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01" y="4463503"/>
            <a:ext cx="153923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de-DE" altLang="de-DE" sz="900" dirty="0"/>
              <a:t>* </a:t>
            </a:r>
            <a:r>
              <a:rPr lang="de-DE" altLang="de-DE" sz="900" dirty="0" err="1"/>
              <a:t>with</a:t>
            </a:r>
            <a:r>
              <a:rPr lang="de-DE" altLang="de-DE" sz="900" dirty="0"/>
              <a:t> TF-IDF </a:t>
            </a:r>
            <a:r>
              <a:rPr lang="de-DE" altLang="de-DE" sz="900" dirty="0" err="1"/>
              <a:t>Embeddings</a:t>
            </a:r>
            <a:endParaRPr lang="de-DE" altLang="de-DE" sz="900" dirty="0"/>
          </a:p>
        </p:txBody>
      </p:sp>
    </p:spTree>
    <p:extLst>
      <p:ext uri="{BB962C8B-B14F-4D97-AF65-F5344CB8AC3E}">
        <p14:creationId xmlns:p14="http://schemas.microsoft.com/office/powerpoint/2010/main" val="113686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1750-916E-07D5-BD3C-728133A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Word2Vec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A5BA-B333-CA3B-4F4C-25AD7F8B5B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3474720"/>
            <a:ext cx="8775319" cy="118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and F1-Score is Support Vector Machine model, </a:t>
            </a:r>
            <a:r>
              <a:rPr lang="en-US" sz="1400" b="0" i="0" dirty="0">
                <a:effectLst/>
                <a:latin typeface="-apple-system"/>
              </a:rPr>
              <a:t>which means it's better at handling imbalanced classes and predicting both major and minor categories.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644A-7735-BBE8-72AD-73742AC32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91D8-A1D6-44C6-1926-377061EFA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898AE-9569-6AD8-3479-8327A117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50899"/>
            <a:ext cx="8526005" cy="246942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923CDD-55FE-1559-C1F4-E35A24E93A20}"/>
              </a:ext>
            </a:extLst>
          </p:cNvPr>
          <p:cNvSpPr/>
          <p:nvPr/>
        </p:nvSpPr>
        <p:spPr>
          <a:xfrm>
            <a:off x="2823784" y="2773680"/>
            <a:ext cx="643316" cy="3886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6625-CB2B-03D5-0DBD-5C8415A5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2FBF-554B-44AA-B64F-FA8C1B34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D6DD-AD82-3E22-5400-9D3F1CE1FC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80" y="553456"/>
            <a:ext cx="8766640" cy="4104044"/>
          </a:xfrm>
        </p:spPr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-apple-system"/>
              </a:rPr>
              <a:t>MLP</a:t>
            </a:r>
            <a:r>
              <a:rPr lang="en-US" sz="1800" b="0" i="0" dirty="0">
                <a:effectLst/>
                <a:latin typeface="-apple-system"/>
              </a:rPr>
              <a:t> treats the text as a simple feature set without considering word order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decent performance but rather bad in sequential understanding</a:t>
            </a:r>
          </a:p>
          <a:p>
            <a:r>
              <a:rPr lang="en-US" sz="1800" b="1" i="0" dirty="0">
                <a:effectLst/>
                <a:latin typeface="-apple-system"/>
              </a:rPr>
              <a:t>CNN</a:t>
            </a:r>
            <a:r>
              <a:rPr lang="en-US" sz="1800" b="0" i="0" dirty="0">
                <a:effectLst/>
                <a:latin typeface="-apple-system"/>
              </a:rPr>
              <a:t> detects local word patterns well 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may miss out on capturing the full context of longer sequences in customer complaints</a:t>
            </a:r>
          </a:p>
          <a:p>
            <a:r>
              <a:rPr lang="en-US" sz="1800" b="1" i="0" dirty="0">
                <a:effectLst/>
                <a:latin typeface="-apple-system"/>
              </a:rPr>
              <a:t>RNN</a:t>
            </a:r>
            <a:r>
              <a:rPr lang="en-US" sz="1800" b="0" i="0" dirty="0">
                <a:effectLst/>
                <a:latin typeface="-apple-system"/>
              </a:rPr>
              <a:t> captures sequential data better than MLP and CNN</a:t>
            </a:r>
          </a:p>
          <a:p>
            <a:pPr lvl="1"/>
            <a:r>
              <a:rPr lang="en-US" sz="1500" dirty="0">
                <a:latin typeface="-apple-system"/>
              </a:rPr>
              <a:t>f</a:t>
            </a:r>
            <a:r>
              <a:rPr lang="en-US" sz="1500" b="0" i="0" dirty="0">
                <a:effectLst/>
                <a:latin typeface="-apple-system"/>
              </a:rPr>
              <a:t>avor through understanding the order of words</a:t>
            </a:r>
          </a:p>
          <a:p>
            <a:r>
              <a:rPr lang="en-US" sz="1800" b="1" i="0" dirty="0">
                <a:effectLst/>
                <a:latin typeface="-apple-system"/>
              </a:rPr>
              <a:t>Bi-LSTM</a:t>
            </a:r>
            <a:r>
              <a:rPr lang="en-US" sz="1800" b="0" i="0" dirty="0">
                <a:effectLst/>
                <a:latin typeface="-apple-system"/>
              </a:rPr>
              <a:t> is good in capturing both the past and future context of words in a sequence</a:t>
            </a:r>
          </a:p>
          <a:p>
            <a:pPr lvl="1"/>
            <a:r>
              <a:rPr lang="en-US" sz="1500" b="0" i="0" dirty="0">
                <a:effectLst/>
                <a:latin typeface="-apple-system"/>
              </a:rPr>
              <a:t>helpful in understanding complaints in more detail </a:t>
            </a:r>
            <a:r>
              <a:rPr lang="en-US" sz="1500" b="0" i="0" dirty="0" err="1">
                <a:effectLst/>
                <a:latin typeface="-apple-system"/>
              </a:rPr>
              <a:t>destictions</a:t>
            </a:r>
            <a:r>
              <a:rPr lang="en-US" sz="1500" b="0" i="0" dirty="0">
                <a:effectLst/>
                <a:latin typeface="-apple-system"/>
              </a:rPr>
              <a:t> </a:t>
            </a: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8E4B-A7EA-6E47-1B7C-599B9F1B48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553C-F827-994A-DD54-B7E16E6DB3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99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9C02-AD73-16EB-8E09-C22E42CF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1583-3EDA-0059-6B41-3A38127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Models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8D39-B91D-868C-D919-DD43385AD3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3474720"/>
            <a:ext cx="8775319" cy="1182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-apple-system"/>
              </a:rPr>
              <a:t>The best model based on accuracy </a:t>
            </a:r>
            <a:r>
              <a:rPr lang="en-US" sz="1400" dirty="0">
                <a:latin typeface="-apple-system"/>
              </a:rPr>
              <a:t> are Recurrent Neural Network and Multilayer Neural network. 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6AC3-14B8-6E79-F838-32B31F5ED4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00" dirty="0"/>
              <a:t>Text classification of Consumer Complaints</a:t>
            </a:r>
            <a:r>
              <a:rPr lang="en-GB" sz="700" dirty="0"/>
              <a:t> | </a:t>
            </a:r>
            <a:r>
              <a:rPr lang="de-AT" sz="700" dirty="0"/>
              <a:t>Jasia Alam, Michaela </a:t>
            </a:r>
            <a:r>
              <a:rPr lang="de-AT" sz="700" dirty="0" err="1"/>
              <a:t>Hubweber</a:t>
            </a:r>
            <a:r>
              <a:rPr lang="de-AT" sz="700" dirty="0"/>
              <a:t>, Kathrin </a:t>
            </a:r>
            <a:r>
              <a:rPr lang="de-AT" sz="700" dirty="0" err="1"/>
              <a:t>Schumich</a:t>
            </a:r>
            <a:r>
              <a:rPr lang="de-AT" sz="700" dirty="0"/>
              <a:t>, Florian </a:t>
            </a:r>
            <a:r>
              <a:rPr lang="de-AT" sz="700" dirty="0" err="1"/>
              <a:t>Ye</a:t>
            </a:r>
            <a:r>
              <a:rPr lang="de-AT" sz="700" dirty="0"/>
              <a:t> </a:t>
            </a:r>
            <a:r>
              <a:rPr lang="en-GB" sz="70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F831-FEF5-1865-79E7-85F5B70EB4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2966B-C425-9B27-5F5F-EBE45371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828037"/>
            <a:ext cx="4890770" cy="2518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C53897-48C7-D8DC-C33B-07EB6D1709F0}"/>
              </a:ext>
            </a:extLst>
          </p:cNvPr>
          <p:cNvSpPr/>
          <p:nvPr/>
        </p:nvSpPr>
        <p:spPr>
          <a:xfrm>
            <a:off x="3783904" y="2232660"/>
            <a:ext cx="681416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BCB57-BE02-26B5-E427-A743502F06F3}"/>
              </a:ext>
            </a:extLst>
          </p:cNvPr>
          <p:cNvSpPr/>
          <p:nvPr/>
        </p:nvSpPr>
        <p:spPr>
          <a:xfrm>
            <a:off x="3783904" y="1402080"/>
            <a:ext cx="681416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EAF5-E7A3-81D5-3507-B16A37FC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9E34-E03A-B271-A356-3CCA4FE37A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Comparison of all models </a:t>
            </a:r>
          </a:p>
          <a:p>
            <a:r>
              <a:rPr lang="en-US" sz="1800" dirty="0"/>
              <a:t>Focus on three main models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F2F3-C697-B9E8-8D61-43557BD0DA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13914-1216-9864-22F6-3778FE888C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9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AA78-1ACC-2AEE-99ED-6A45CD8B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1CED2-BAD4-A7A9-4B13-8EF3412981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Focused on Logistic Regression, SVM &amp; Random Forest with Word2Vec</a:t>
            </a:r>
          </a:p>
          <a:p>
            <a:pPr lvl="1"/>
            <a:r>
              <a:rPr lang="en-GB" dirty="0">
                <a:solidFill>
                  <a:srgbClr val="1F2328"/>
                </a:solidFill>
                <a:latin typeface="-apple-system"/>
              </a:rPr>
              <a:t>E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valuated model performance using accuracy scores and classification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TF-IDF Features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Classical models achieved around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70-75%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Word2Vec Features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Classical models achieved around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80-85%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Neural network models also achieved </a:t>
            </a:r>
            <a:r>
              <a:rPr lang="en-GB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80-85% accuracy</a:t>
            </a:r>
            <a:r>
              <a:rPr lang="en-GB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F89A8-DCCE-C0EB-CF84-941FC2ED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59E33-B244-74BC-C6A8-E13FE58C95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73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23E2-011F-8A91-75D4-EBD20E54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43E7AD3-8942-B492-860A-19D5A941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619255-A96D-A5F6-E933-336283CB1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 err="1"/>
              <a:t>Vinayak</a:t>
            </a:r>
            <a:r>
              <a:rPr lang="de-AT" sz="1800" dirty="0"/>
              <a:t>, V., &amp; C., J. (2023). Consumer </a:t>
            </a:r>
            <a:r>
              <a:rPr lang="de-AT" sz="1800" dirty="0" err="1"/>
              <a:t>Complaints</a:t>
            </a:r>
            <a:r>
              <a:rPr lang="de-AT" sz="1800" dirty="0"/>
              <a:t> Classification </a:t>
            </a:r>
            <a:r>
              <a:rPr lang="de-AT" sz="1800" dirty="0" err="1"/>
              <a:t>using</a:t>
            </a:r>
            <a:r>
              <a:rPr lang="de-AT" sz="1800" dirty="0"/>
              <a:t> Deep Learning &amp; Word Embedding Models. </a:t>
            </a:r>
            <a:r>
              <a:rPr lang="de-AT" sz="1800" i="1" dirty="0"/>
              <a:t>2023 14th International Conference on Computing Communication and Networking Technologies (ICCCNT)</a:t>
            </a:r>
            <a:r>
              <a:rPr lang="de-AT" sz="1800" dirty="0"/>
              <a:t>, 1-5.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AT" sz="1800" dirty="0"/>
              <a:t>Kohler, M., Sondermann, L., </a:t>
            </a:r>
            <a:r>
              <a:rPr lang="de-AT" sz="1800" dirty="0" err="1"/>
              <a:t>Forero</a:t>
            </a:r>
            <a:r>
              <a:rPr lang="de-AT" sz="1800" dirty="0"/>
              <a:t>, L., &amp; Pacheco, M.A. (2018). </a:t>
            </a:r>
            <a:r>
              <a:rPr lang="de-AT" sz="1800" dirty="0" err="1"/>
              <a:t>Classifying</a:t>
            </a:r>
            <a:r>
              <a:rPr lang="de-AT" sz="1800" dirty="0"/>
              <a:t> and </a:t>
            </a:r>
            <a:r>
              <a:rPr lang="de-AT" sz="1800" dirty="0" err="1"/>
              <a:t>Grouping</a:t>
            </a:r>
            <a:r>
              <a:rPr lang="de-AT" sz="1800" dirty="0"/>
              <a:t> Narratives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Convolutional</a:t>
            </a:r>
            <a:r>
              <a:rPr lang="de-AT" sz="1800" dirty="0"/>
              <a:t> </a:t>
            </a:r>
            <a:r>
              <a:rPr lang="de-AT" sz="1800" dirty="0" err="1"/>
              <a:t>Neural</a:t>
            </a:r>
            <a:r>
              <a:rPr lang="de-AT" sz="1800" dirty="0"/>
              <a:t> Networks, PCA and t-SNE. </a:t>
            </a:r>
            <a:r>
              <a:rPr lang="de-AT" sz="1800" i="1" dirty="0"/>
              <a:t>International Conference on Health Information Science</a:t>
            </a:r>
            <a:r>
              <a:rPr lang="de-AT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800" dirty="0"/>
              <a:t>Research, M., &amp; </a:t>
            </a:r>
            <a:r>
              <a:rPr lang="de-AT" sz="1800" dirty="0" err="1"/>
              <a:t>Rafiee</a:t>
            </a:r>
            <a:r>
              <a:rPr lang="de-AT" sz="1800" dirty="0"/>
              <a:t>, D.M. (2020). Analysis </a:t>
            </a:r>
            <a:r>
              <a:rPr lang="de-AT" sz="1800" dirty="0" err="1"/>
              <a:t>of</a:t>
            </a:r>
            <a:r>
              <a:rPr lang="de-AT" sz="1800" dirty="0"/>
              <a:t> Customer </a:t>
            </a:r>
            <a:r>
              <a:rPr lang="de-AT" sz="1800" dirty="0" err="1"/>
              <a:t>Complaint</a:t>
            </a:r>
            <a:r>
              <a:rPr lang="de-AT" sz="1800" dirty="0"/>
              <a:t> Data </a:t>
            </a:r>
            <a:r>
              <a:rPr lang="de-AT" sz="1800" dirty="0" err="1"/>
              <a:t>of</a:t>
            </a:r>
            <a:r>
              <a:rPr lang="de-AT" sz="1800" dirty="0"/>
              <a:t> Consumer Financial </a:t>
            </a:r>
            <a:r>
              <a:rPr lang="de-AT" sz="1800" dirty="0" err="1"/>
              <a:t>Protection</a:t>
            </a:r>
            <a:r>
              <a:rPr lang="de-AT" sz="1800" dirty="0"/>
              <a:t> Bureau </a:t>
            </a:r>
            <a:r>
              <a:rPr lang="de-AT" sz="1800" dirty="0" err="1"/>
              <a:t>Using</a:t>
            </a:r>
            <a:r>
              <a:rPr lang="de-AT" sz="1800" dirty="0"/>
              <a:t> Different Text Classification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Correa, N., &amp; Correa, A. (2022). Neural Text Classification for Digital Transformation in the Financial Regulatory Domain. 2022 IEEE ANDESCON, 1-6.</a:t>
            </a:r>
            <a:endParaRPr lang="de-AT" sz="18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61183-0FB7-642B-FCCE-4FCD5FD5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25A82E5-313C-EF7D-1CE5-4CC385F31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768839" y="4812504"/>
            <a:ext cx="66987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</p:spTree>
    <p:extLst>
      <p:ext uri="{BB962C8B-B14F-4D97-AF65-F5344CB8AC3E}">
        <p14:creationId xmlns:p14="http://schemas.microsoft.com/office/powerpoint/2010/main" val="2062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3322" y="1476180"/>
            <a:ext cx="8783999" cy="9698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to develop an </a:t>
            </a:r>
            <a:r>
              <a:rPr lang="en-US" b="1" dirty="0"/>
              <a:t>automatic text classification </a:t>
            </a:r>
            <a:r>
              <a:rPr lang="en-US" dirty="0"/>
              <a:t>model that assigns customer complaints to the correct product categories based on their content?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Art / Related work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68839" y="4812504"/>
            <a:ext cx="6698713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2B47335-4834-BCB4-F36C-51626A141EC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93157" y="1153620"/>
            <a:ext cx="8638614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C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lassifying customer complaints into predefined categories using advanced NLP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V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arious machine learning and deep learning techniques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 to capture semantic relationships in complaint texts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lang="en-US" altLang="de-DE" sz="1400" dirty="0"/>
              <a:t> 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high accuracy in categorizing consumer complaints based on text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approaches also use dimensionality reduction for better data visualization and grouping</a:t>
            </a:r>
            <a:endParaRPr lang="de-DE" altLang="de-DE" sz="14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de-DE" altLang="de-DE" sz="1400" b="1" dirty="0"/>
              <a:t>/</a:t>
            </a:r>
            <a:r>
              <a:rPr lang="de-DE" altLang="de-DE" sz="1400" b="1" dirty="0" err="1"/>
              <a:t>models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de-DE" altLang="de-DE" sz="1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  Naïve Bayes, Decision Trees, Support Vector Machines, Generalized Linear Model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M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ore advanced approaches: LSTM, GRU, and CNN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/>
              <a:t>Word Embeddings (</a:t>
            </a:r>
            <a:r>
              <a:rPr lang="de-AT" sz="1400" dirty="0"/>
              <a:t>Word2Vec, BERT)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Models (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AT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FinBERT</a:t>
            </a:r>
            <a:r>
              <a:rPr kumimoji="0" lang="de-AT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AT" altLang="de-DE" sz="1400" dirty="0"/>
              <a:t>Sentiment </a:t>
            </a:r>
            <a:r>
              <a:rPr lang="de-AT" altLang="de-DE" sz="1400" dirty="0" err="1"/>
              <a:t>analysis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to</a:t>
            </a:r>
            <a:r>
              <a:rPr lang="de-AT" altLang="de-DE" sz="1400" dirty="0"/>
              <a:t> </a:t>
            </a:r>
            <a:r>
              <a:rPr lang="de-AT" altLang="de-DE" sz="1400" dirty="0" err="1"/>
              <a:t>identify</a:t>
            </a:r>
            <a:r>
              <a:rPr lang="de-AT" altLang="de-DE" sz="1400" dirty="0"/>
              <a:t> </a:t>
            </a:r>
            <a:r>
              <a:rPr lang="de-AT" altLang="de-DE" sz="1400" dirty="0" err="1"/>
              <a:t>trends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2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Public dataset on Kaggle </a:t>
            </a:r>
          </a:p>
          <a:p>
            <a:r>
              <a:rPr lang="en-US" dirty="0"/>
              <a:t>162 400 consumer submissions </a:t>
            </a:r>
          </a:p>
          <a:p>
            <a:r>
              <a:rPr lang="en-US" dirty="0"/>
              <a:t>3 columns: </a:t>
            </a:r>
          </a:p>
          <a:p>
            <a:pPr lvl="1"/>
            <a:r>
              <a:rPr lang="en-US" i="1" dirty="0"/>
              <a:t>id, product, narrative </a:t>
            </a:r>
          </a:p>
          <a:p>
            <a:r>
              <a:rPr lang="en-US" dirty="0"/>
              <a:t>5 products: </a:t>
            </a:r>
          </a:p>
          <a:p>
            <a:pPr marL="342891" lvl="1" indent="0">
              <a:buNone/>
            </a:pPr>
            <a:r>
              <a:rPr lang="en-US" i="1" dirty="0" err="1"/>
              <a:t>credit_reporting</a:t>
            </a:r>
            <a:r>
              <a:rPr lang="en-US" i="1" dirty="0"/>
              <a:t>, </a:t>
            </a:r>
            <a:r>
              <a:rPr lang="en-US" i="1" dirty="0" err="1"/>
              <a:t>debt_collection</a:t>
            </a:r>
            <a:r>
              <a:rPr lang="en-US" i="1" dirty="0"/>
              <a:t>, </a:t>
            </a:r>
            <a:r>
              <a:rPr lang="en-US" i="1" dirty="0" err="1"/>
              <a:t>mortages_and_loans</a:t>
            </a:r>
            <a:r>
              <a:rPr lang="en-US" i="1" dirty="0"/>
              <a:t>, </a:t>
            </a:r>
            <a:r>
              <a:rPr lang="en-US" i="1" dirty="0" err="1"/>
              <a:t>credit_card</a:t>
            </a:r>
            <a:r>
              <a:rPr lang="en-US" i="1" dirty="0"/>
              <a:t>, </a:t>
            </a:r>
            <a:r>
              <a:rPr lang="en-US" i="1" dirty="0" err="1"/>
              <a:t>retail_banking</a:t>
            </a:r>
            <a:endParaRPr lang="en-US" i="1" dirty="0"/>
          </a:p>
          <a:p>
            <a:r>
              <a:rPr lang="en-US" dirty="0"/>
              <a:t>Time frame: March 2020 to March 2021</a:t>
            </a:r>
          </a:p>
          <a:p>
            <a:r>
              <a:rPr lang="en-US" dirty="0"/>
              <a:t>Nearly no missing values (total 10)</a:t>
            </a:r>
          </a:p>
          <a:p>
            <a:r>
              <a:rPr lang="en-GB" dirty="0"/>
              <a:t>Text written lowercase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A529-0596-5E11-AF04-24575859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Explorative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B292-C2E8-20C8-8BCF-CE0D5F5CE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Total count of complaints per product</a:t>
            </a:r>
          </a:p>
          <a:p>
            <a:r>
              <a:rPr lang="en-US" sz="1800" dirty="0"/>
              <a:t>Distribution of narrative length (post </a:t>
            </a:r>
            <a:r>
              <a:rPr lang="en-US" sz="1800" dirty="0" err="1"/>
              <a:t>stopword</a:t>
            </a:r>
            <a:r>
              <a:rPr lang="en-US" sz="1800" dirty="0"/>
              <a:t> removal)</a:t>
            </a:r>
          </a:p>
          <a:p>
            <a:r>
              <a:rPr lang="en-US" sz="1800" dirty="0"/>
              <a:t>Word cloud</a:t>
            </a:r>
          </a:p>
          <a:p>
            <a:r>
              <a:rPr lang="en-US" sz="1800" dirty="0"/>
              <a:t>Statistics summaries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EFCB-566F-D5C6-1361-7B5832D684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AE23D-AAA5-9D58-1E00-1A46DDF5BD2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27B-98B1-41D0-9E97-39D281BB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Explorative Data Analysis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5904-A9D8-A373-7373-AF8608CB9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Total count of complaints per product</a:t>
            </a:r>
          </a:p>
          <a:p>
            <a:r>
              <a:rPr lang="en-GB" dirty="0"/>
              <a:t>Distribution of narrative length (post </a:t>
            </a:r>
            <a:r>
              <a:rPr lang="en-GB" dirty="0" err="1"/>
              <a:t>stopword</a:t>
            </a:r>
            <a:r>
              <a:rPr lang="en-GB" dirty="0"/>
              <a:t> removal)</a:t>
            </a:r>
          </a:p>
          <a:p>
            <a:r>
              <a:rPr lang="en-GB" dirty="0"/>
              <a:t>Word cloud</a:t>
            </a:r>
          </a:p>
          <a:p>
            <a:r>
              <a:rPr lang="en-GB" dirty="0"/>
              <a:t>Statistics summaries </a:t>
            </a:r>
          </a:p>
          <a:p>
            <a:r>
              <a:rPr lang="en-GB" dirty="0"/>
              <a:t>TF-IDF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C8DC8-EB86-F819-C42B-2EB0A4264D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281F2-4829-05DA-61D7-47A735745F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51F-A9D6-BDD9-4446-39E6C263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product, narrative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6191E-A21F-060D-60C7-ECA842C9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" y="1031507"/>
            <a:ext cx="4535220" cy="30197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C8C70-EA3C-700C-8349-9306FF0833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BCEFA-A944-7232-B014-62CA7F4EE7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2899A-8552-D3E4-1DBE-A6998D7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84" y="915406"/>
            <a:ext cx="4359816" cy="32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2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9DD-5767-2B04-75DF-4A410724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of </a:t>
            </a:r>
            <a:r>
              <a:rPr lang="en-GB" dirty="0"/>
              <a:t>product, narrative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87895-BDFC-5195-E60F-412CC60B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98500"/>
            <a:ext cx="7543800" cy="3746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6B47-2D85-8E93-FCB5-39593C03C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750" dirty="0"/>
              <a:t>Text classification of Consumer Complaints</a:t>
            </a:r>
            <a:r>
              <a:rPr lang="en-GB" sz="750" dirty="0"/>
              <a:t> | </a:t>
            </a:r>
            <a:r>
              <a:rPr lang="de-AT" sz="750" dirty="0"/>
              <a:t>Jasia Alam, Michaela </a:t>
            </a:r>
            <a:r>
              <a:rPr lang="de-AT" sz="750" dirty="0" err="1"/>
              <a:t>Hubweber</a:t>
            </a:r>
            <a:r>
              <a:rPr lang="de-AT" sz="750" dirty="0"/>
              <a:t>, Kathrin </a:t>
            </a:r>
            <a:r>
              <a:rPr lang="de-AT" sz="750" dirty="0" err="1"/>
              <a:t>Schumich</a:t>
            </a:r>
            <a:r>
              <a:rPr lang="de-AT" sz="750" dirty="0"/>
              <a:t>, Florian </a:t>
            </a:r>
            <a:r>
              <a:rPr lang="de-AT" sz="750" dirty="0" err="1"/>
              <a:t>Ye</a:t>
            </a:r>
            <a:r>
              <a:rPr lang="de-AT" sz="750" dirty="0"/>
              <a:t> </a:t>
            </a:r>
            <a:r>
              <a:rPr lang="en-GB" sz="750" dirty="0"/>
              <a:t> | 24.10.2024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1FB01-BC03-3996-EE07-1CBDE7AD6A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23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196</TotalTime>
  <Words>1494</Words>
  <Application>Microsoft Macintosh PowerPoint</Application>
  <PresentationFormat>On-screen Show (16:9)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Symbol</vt:lpstr>
      <vt:lpstr>Office</vt:lpstr>
      <vt:lpstr>Text classification of Consumer Complaints</vt:lpstr>
      <vt:lpstr>Overview</vt:lpstr>
      <vt:lpstr>Research question </vt:lpstr>
      <vt:lpstr>State of the Art / Related work</vt:lpstr>
      <vt:lpstr>Data structure </vt:lpstr>
      <vt:lpstr>Explorative Data Analysis</vt:lpstr>
      <vt:lpstr>Explorative Data Analysis </vt:lpstr>
      <vt:lpstr>EDA of product, narrative </vt:lpstr>
      <vt:lpstr>EDA of product, narrative </vt:lpstr>
      <vt:lpstr>EDA of narrative</vt:lpstr>
      <vt:lpstr>Feature Engineering</vt:lpstr>
      <vt:lpstr>TF-IDF</vt:lpstr>
      <vt:lpstr>Top words by TF-IDF score by products</vt:lpstr>
      <vt:lpstr>Sentiment Analysis </vt:lpstr>
      <vt:lpstr>Methods</vt:lpstr>
      <vt:lpstr>Methods</vt:lpstr>
      <vt:lpstr>Tests on Small Data Set</vt:lpstr>
      <vt:lpstr>Tests on Small Data Set – Embeddigs best results</vt:lpstr>
      <vt:lpstr>Comparison of Models with TFIDF</vt:lpstr>
      <vt:lpstr>Comparison of Models with TFIDF</vt:lpstr>
      <vt:lpstr>Cross-Validation and Tuning Parameters with TFIDF</vt:lpstr>
      <vt:lpstr>Comparison of Models with Word2Vec</vt:lpstr>
      <vt:lpstr>Comparison of Models with Neural Networks</vt:lpstr>
      <vt:lpstr>Comparison of Models with Neural Networks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Jasia Alam</dc:creator>
  <cp:lastModifiedBy>Jasia Alam</cp:lastModifiedBy>
  <cp:revision>7</cp:revision>
  <dcterms:created xsi:type="dcterms:W3CDTF">2024-09-25T19:40:24Z</dcterms:created>
  <dcterms:modified xsi:type="dcterms:W3CDTF">2024-10-19T19:16:23Z</dcterms:modified>
</cp:coreProperties>
</file>