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3" r:id="rId3"/>
    <p:sldId id="262" r:id="rId4"/>
    <p:sldId id="261" r:id="rId5"/>
    <p:sldId id="264" r:id="rId6"/>
    <p:sldId id="265" r:id="rId7"/>
    <p:sldId id="266" r:id="rId8"/>
    <p:sldId id="267" r:id="rId9"/>
    <p:sldId id="268" r:id="rId10"/>
    <p:sldId id="269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5652" autoAdjust="0"/>
  </p:normalViewPr>
  <p:slideViewPr>
    <p:cSldViewPr snapToGrid="0">
      <p:cViewPr varScale="1">
        <p:scale>
          <a:sx n="130" d="100"/>
          <a:sy n="130" d="100"/>
        </p:scale>
        <p:origin x="200" y="8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03.10.24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963" y="3498574"/>
            <a:ext cx="5897562" cy="539993"/>
          </a:xfrm>
        </p:spPr>
        <p:txBody>
          <a:bodyPr>
            <a:normAutofit fontScale="90000"/>
          </a:bodyPr>
          <a:lstStyle/>
          <a:p>
            <a:r>
              <a:rPr lang="en-US" dirty="0"/>
              <a:t>Text classification of Consumer Complaints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8963" y="4294464"/>
            <a:ext cx="5897561" cy="359569"/>
          </a:xfrm>
        </p:spPr>
        <p:txBody>
          <a:bodyPr>
            <a:normAutofit fontScale="77500" lnSpcReduction="20000"/>
          </a:bodyPr>
          <a:lstStyle/>
          <a:p>
            <a:r>
              <a:rPr lang="de-AT" noProof="0" dirty="0"/>
              <a:t>Jasia Alam, Michaela Hubweber, Kathrin Schumich, Florian Ye</a:t>
            </a:r>
          </a:p>
        </p:txBody>
      </p:sp>
    </p:spTree>
    <p:extLst>
      <p:ext uri="{BB962C8B-B14F-4D97-AF65-F5344CB8AC3E}">
        <p14:creationId xmlns:p14="http://schemas.microsoft.com/office/powerpoint/2010/main" val="249785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2857EC-8DAD-D776-F24F-89A806FC2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07B0F68-42D7-0B7E-D03F-1ABB6F712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EBEB3-9094-888A-881A-64DCE1DA5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550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400" dirty="0"/>
              <a:t>Classification Test Run: Logistic Regression/TFIDF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45C96-FAD9-C566-C850-8F423CAA80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Präsentationstitel | Name | Datum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6005D-9652-CF88-0358-78BAFA9455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3C0D6F1-B433-54E7-C77F-02822B255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28" y="2090939"/>
            <a:ext cx="4260110" cy="1605569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8231F2F-5AAA-3055-DB1C-5329D3D31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36"/>
          <a:stretch/>
        </p:blipFill>
        <p:spPr>
          <a:xfrm>
            <a:off x="5003476" y="1857014"/>
            <a:ext cx="3322473" cy="19210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2FDF4B-BC27-1777-CA8C-6F64E36C1BB2}"/>
              </a:ext>
            </a:extLst>
          </p:cNvPr>
          <p:cNvSpPr txBox="1"/>
          <p:nvPr/>
        </p:nvSpPr>
        <p:spPr>
          <a:xfrm>
            <a:off x="808219" y="788046"/>
            <a:ext cx="741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/>
              <a:t>This has not been tuned yet, we will also try out other combinations. </a:t>
            </a:r>
          </a:p>
        </p:txBody>
      </p:sp>
    </p:spTree>
    <p:extLst>
      <p:ext uri="{BB962C8B-B14F-4D97-AF65-F5344CB8AC3E}">
        <p14:creationId xmlns:p14="http://schemas.microsoft.com/office/powerpoint/2010/main" val="108061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B84C-DD0D-D1AB-6ED9-90E99DB7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Updates since last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21A35-BFEF-3BE6-FB39-A643D6822C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T" dirty="0"/>
              <a:t>State of the Art / Related Work</a:t>
            </a:r>
          </a:p>
          <a:p>
            <a:r>
              <a:rPr lang="en-AT" dirty="0"/>
              <a:t>Undersampled Data</a:t>
            </a:r>
          </a:p>
          <a:p>
            <a:pPr lvl="1"/>
            <a:r>
              <a:rPr lang="en-GB" dirty="0"/>
              <a:t>get smaller data set n=67.175</a:t>
            </a:r>
            <a:endParaRPr lang="en-AT" dirty="0"/>
          </a:p>
          <a:p>
            <a:pPr lvl="1"/>
            <a:r>
              <a:rPr lang="en-AT" dirty="0"/>
              <a:t>handle data imbalance </a:t>
            </a:r>
            <a:br>
              <a:rPr lang="en-AT" dirty="0"/>
            </a:br>
            <a:r>
              <a:rPr lang="en-AT" dirty="0"/>
              <a:t>13.435 per product category</a:t>
            </a:r>
          </a:p>
          <a:p>
            <a:pPr lvl="1"/>
            <a:endParaRPr lang="en-AT" dirty="0"/>
          </a:p>
          <a:p>
            <a:r>
              <a:rPr lang="en-AT" dirty="0"/>
              <a:t>Tested several embeddings with cosine similarity</a:t>
            </a:r>
          </a:p>
          <a:p>
            <a:r>
              <a:rPr lang="en-AT" dirty="0"/>
              <a:t>Tested Logistic Regression Model with TFIDF</a:t>
            </a:r>
          </a:p>
          <a:p>
            <a:endParaRPr lang="en-AT" dirty="0"/>
          </a:p>
          <a:p>
            <a:pPr lvl="1"/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5CC97-2812-3CC1-A241-DDE922C7F2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B04AB-EFE2-3930-0CDF-5163996568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877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0803CD6-09DC-4143-8EFF-1E428159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of the Art / Related work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26B2AA-2CE4-4629-8E28-AA9263ED9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68839" y="4812504"/>
            <a:ext cx="6698713" cy="273844"/>
          </a:xfrm>
        </p:spPr>
        <p:txBody>
          <a:bodyPr/>
          <a:lstStyle/>
          <a:p>
            <a:r>
              <a:rPr lang="en-US" dirty="0"/>
              <a:t>Text classification of Consumer Complaints</a:t>
            </a:r>
            <a:r>
              <a:rPr lang="en-GB" dirty="0"/>
              <a:t> | </a:t>
            </a:r>
            <a:r>
              <a:rPr lang="de-AT" noProof="0" dirty="0"/>
              <a:t>Jasia Alam, Michaela Hubweber, Kathrin Schumich, Florian </a:t>
            </a:r>
            <a:r>
              <a:rPr lang="de-AT" noProof="0" dirty="0" err="1"/>
              <a:t>Ye</a:t>
            </a:r>
            <a:r>
              <a:rPr lang="de-AT" noProof="0" dirty="0"/>
              <a:t> </a:t>
            </a:r>
            <a:r>
              <a:rPr lang="en-GB" dirty="0"/>
              <a:t> | 03.10.2024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704B6-27A5-4159-A557-675FBE4CF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2B47335-4834-BCB4-F36C-51626A141EC5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93157" y="830455"/>
            <a:ext cx="8638614" cy="367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been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researched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lang="de-DE" altLang="de-DE" sz="1400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de-DE" sz="1400" dirty="0"/>
              <a:t>C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lassifying customer complaints into predefined categories using advanced NLP techniques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de-DE" sz="1400" dirty="0"/>
              <a:t>V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arious machine learning and deep learning techniques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 embeddings to capture semantic relationships in complaint texts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Studies</a:t>
            </a:r>
            <a:r>
              <a:rPr lang="en-US" altLang="de-DE" sz="1400" dirty="0"/>
              <a:t> 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high accuracy in categorizing consumer complaints based on text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approaches also use dimensionality reduction for better data visualization and grouping</a:t>
            </a:r>
            <a:endParaRPr lang="de-DE" altLang="de-DE" sz="1400" dirty="0"/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approaches</a:t>
            </a:r>
            <a:r>
              <a:rPr lang="de-DE" altLang="de-DE" sz="1400" b="1" dirty="0"/>
              <a:t>/</a:t>
            </a:r>
            <a:r>
              <a:rPr lang="de-DE" altLang="de-DE" sz="1400" b="1" dirty="0" err="1"/>
              <a:t>models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lang="de-DE" altLang="de-DE" sz="1400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Methods:  Naïve Bayes, Decision Trees, Support Vector Machines, Generalized Linear Model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de-DE" sz="1400" dirty="0"/>
              <a:t>M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ore advanced approaches: LSTM, GRU, and CNN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de-DE" sz="1400" dirty="0"/>
              <a:t>Word Embeddings (</a:t>
            </a:r>
            <a:r>
              <a:rPr lang="de-AT" sz="1400" dirty="0"/>
              <a:t>Word2Vec, BERT)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AT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 Models (</a:t>
            </a:r>
            <a:r>
              <a:rPr kumimoji="0" lang="de-AT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DistilBERT</a:t>
            </a:r>
            <a:r>
              <a:rPr kumimoji="0" lang="de-AT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AT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FinBERT</a:t>
            </a:r>
            <a:r>
              <a:rPr kumimoji="0" lang="de-AT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AT" altLang="de-DE" sz="1400" dirty="0"/>
              <a:t>Sentiment </a:t>
            </a:r>
            <a:r>
              <a:rPr lang="de-AT" altLang="de-DE" sz="1400" dirty="0" err="1"/>
              <a:t>analysis</a:t>
            </a:r>
            <a:r>
              <a:rPr lang="de-AT" altLang="de-DE" sz="1400" dirty="0"/>
              <a:t> </a:t>
            </a:r>
            <a:r>
              <a:rPr lang="de-AT" altLang="de-DE" sz="1400" dirty="0" err="1"/>
              <a:t>to</a:t>
            </a:r>
            <a:r>
              <a:rPr lang="de-AT" altLang="de-DE" sz="1400" dirty="0"/>
              <a:t> </a:t>
            </a:r>
            <a:r>
              <a:rPr lang="de-AT" altLang="de-DE" sz="1400" dirty="0" err="1"/>
              <a:t>identify</a:t>
            </a:r>
            <a:r>
              <a:rPr lang="de-AT" altLang="de-DE" sz="1400" dirty="0"/>
              <a:t> </a:t>
            </a:r>
            <a:r>
              <a:rPr lang="de-AT" altLang="de-DE" sz="1400" dirty="0" err="1"/>
              <a:t>trends</a:t>
            </a:r>
            <a:endParaRPr kumimoji="0" lang="en-US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differences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research has explored the categorization of customer complaints, particularly through the use of NLP techniques to analyze text. However, our work……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9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AT" sz="1800" b="1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1800" dirty="0" err="1"/>
              <a:t>Vinayak</a:t>
            </a:r>
            <a:r>
              <a:rPr lang="de-AT" sz="1800" dirty="0"/>
              <a:t>, V., &amp; C., J. (2023). Consumer </a:t>
            </a:r>
            <a:r>
              <a:rPr lang="de-AT" sz="1800" dirty="0" err="1"/>
              <a:t>Complaints</a:t>
            </a:r>
            <a:r>
              <a:rPr lang="de-AT" sz="1800" dirty="0"/>
              <a:t> Classification </a:t>
            </a:r>
            <a:r>
              <a:rPr lang="de-AT" sz="1800" dirty="0" err="1"/>
              <a:t>using</a:t>
            </a:r>
            <a:r>
              <a:rPr lang="de-AT" sz="1800" dirty="0"/>
              <a:t> Deep Learning &amp; Word Embedding Models. </a:t>
            </a:r>
            <a:r>
              <a:rPr lang="de-AT" sz="1800" i="1" dirty="0"/>
              <a:t>2023 14th International Conference on Computing Communication and Networking Technologies (ICCCNT)</a:t>
            </a:r>
            <a:r>
              <a:rPr lang="de-AT" sz="1800" dirty="0"/>
              <a:t>, 1-5.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1800" dirty="0"/>
              <a:t>Kohler, M., Sondermann, L., </a:t>
            </a:r>
            <a:r>
              <a:rPr lang="de-AT" sz="1800" dirty="0" err="1"/>
              <a:t>Forero</a:t>
            </a:r>
            <a:r>
              <a:rPr lang="de-AT" sz="1800" dirty="0"/>
              <a:t>, L., &amp; Pacheco, M.A. (2018). </a:t>
            </a:r>
            <a:r>
              <a:rPr lang="de-AT" sz="1800" dirty="0" err="1"/>
              <a:t>Classifying</a:t>
            </a:r>
            <a:r>
              <a:rPr lang="de-AT" sz="1800" dirty="0"/>
              <a:t> and </a:t>
            </a:r>
            <a:r>
              <a:rPr lang="de-AT" sz="1800" dirty="0" err="1"/>
              <a:t>Grouping</a:t>
            </a:r>
            <a:r>
              <a:rPr lang="de-AT" sz="1800" dirty="0"/>
              <a:t> Narratives </a:t>
            </a:r>
            <a:r>
              <a:rPr lang="de-AT" sz="1800" dirty="0" err="1"/>
              <a:t>with</a:t>
            </a:r>
            <a:r>
              <a:rPr lang="de-AT" sz="1800" dirty="0"/>
              <a:t> </a:t>
            </a:r>
            <a:r>
              <a:rPr lang="de-AT" sz="1800" dirty="0" err="1"/>
              <a:t>Convolutional</a:t>
            </a:r>
            <a:r>
              <a:rPr lang="de-AT" sz="1800" dirty="0"/>
              <a:t> </a:t>
            </a:r>
            <a:r>
              <a:rPr lang="de-AT" sz="1800" dirty="0" err="1"/>
              <a:t>Neural</a:t>
            </a:r>
            <a:r>
              <a:rPr lang="de-AT" sz="1800" dirty="0"/>
              <a:t> Networks, PCA and t-SNE. </a:t>
            </a:r>
            <a:r>
              <a:rPr lang="de-AT" sz="1800" i="1" dirty="0"/>
              <a:t>International Conference on Health Information Science</a:t>
            </a:r>
            <a:r>
              <a:rPr lang="de-AT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1800" dirty="0"/>
              <a:t>Research, M., &amp; </a:t>
            </a:r>
            <a:r>
              <a:rPr lang="de-AT" sz="1800" dirty="0" err="1"/>
              <a:t>Rafiee</a:t>
            </a:r>
            <a:r>
              <a:rPr lang="de-AT" sz="1800" dirty="0"/>
              <a:t>, D.M. (2020). Analysis </a:t>
            </a:r>
            <a:r>
              <a:rPr lang="de-AT" sz="1800" dirty="0" err="1"/>
              <a:t>of</a:t>
            </a:r>
            <a:r>
              <a:rPr lang="de-AT" sz="1800" dirty="0"/>
              <a:t> Customer </a:t>
            </a:r>
            <a:r>
              <a:rPr lang="de-AT" sz="1800" dirty="0" err="1"/>
              <a:t>Complaint</a:t>
            </a:r>
            <a:r>
              <a:rPr lang="de-AT" sz="1800" dirty="0"/>
              <a:t> Data </a:t>
            </a:r>
            <a:r>
              <a:rPr lang="de-AT" sz="1800" dirty="0" err="1"/>
              <a:t>of</a:t>
            </a:r>
            <a:r>
              <a:rPr lang="de-AT" sz="1800" dirty="0"/>
              <a:t> Consumer Financial </a:t>
            </a:r>
            <a:r>
              <a:rPr lang="de-AT" sz="1800" dirty="0" err="1"/>
              <a:t>Protection</a:t>
            </a:r>
            <a:r>
              <a:rPr lang="de-AT" sz="1800" dirty="0"/>
              <a:t> Bureau </a:t>
            </a:r>
            <a:r>
              <a:rPr lang="de-AT" sz="1800" dirty="0" err="1"/>
              <a:t>Using</a:t>
            </a:r>
            <a:r>
              <a:rPr lang="de-AT" sz="1800" dirty="0"/>
              <a:t> Different Text Classification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Correa, N., &amp; Correa, A. (2022). Neural Text Classification for Digital Transformation in the Financial Regulatory Domain. 2022 IEEE ANDESCON, 1-6.</a:t>
            </a:r>
            <a:endParaRPr lang="de-AT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EE89E762-C80E-FC21-6270-7A02A7302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768839" y="4812504"/>
            <a:ext cx="66987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Hubweber, Kathrin Schumich,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03.10.2024</a:t>
            </a:r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DF7D-03F7-50A1-43EC-F47A0F3D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Tests on Small Data Set – Embeddings TFIDF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43811-9BD4-1F80-EC52-7A99471D7D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A2BEA-5FF6-D651-DA64-39583835D9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Picture 6" descr="A diagram of a credit card&#10;&#10;Description automatically generated">
            <a:extLst>
              <a:ext uri="{FF2B5EF4-FFF2-40B4-BE49-F238E27FC236}">
                <a16:creationId xmlns:a16="http://schemas.microsoft.com/office/drawing/2014/main" id="{7E8EA2AA-48E2-DAD7-8AB2-B59BB43CB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689" y="787692"/>
            <a:ext cx="4494428" cy="393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6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F3C38-E947-43BD-EDF9-4B1987766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BED0-C24C-366E-1D96-0D95A4AF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Tests on Small Data Set – Embeddings Glove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FD427-D0F9-7E65-707A-6C55284252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0A6C0-0ACD-2305-76B2-381722A2A3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B0999-90D7-18CD-4539-048482EDC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3689" y="864046"/>
            <a:ext cx="4494428" cy="37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2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1AE3B-84DA-CAC7-1772-C87F1F339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34C9-1507-D7FC-4B11-3692FE6A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Tests on Small Data Set – Embeddings SBERT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A4A0F-B300-EB8B-F8DD-C190C9AD6C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E684F-E47B-4D92-EE89-3B20717FD8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AD364-4DDD-8B4C-82DB-066F8DFA0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1262" y="864046"/>
            <a:ext cx="4439281" cy="37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3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1976B-39A9-47E5-EDBB-4C03D8809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C2D7-C3E9-A808-CDDF-0CBAFA10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Tests on Small Data Set – Embeddings w2vec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9CD97-5610-CDB6-5FD3-3E813058CE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B58FF-6CB9-574D-9DF8-EF64E2AAFD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27FDE0-26C9-24F3-D87E-E981FFA80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1004" y="789095"/>
            <a:ext cx="4319797" cy="37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3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ABB5E2-9B55-FB6F-B4E2-98F29C70A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2A7A7-3ECA-8060-6749-F2D4421E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550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400" dirty="0"/>
              <a:t>Tests on Small Data Set – </a:t>
            </a:r>
            <a:r>
              <a:rPr lang="en-US" sz="2400" dirty="0" err="1"/>
              <a:t>Embeddigs</a:t>
            </a:r>
            <a:r>
              <a:rPr lang="en-US" sz="2400" dirty="0"/>
              <a:t> best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D8AAC-8278-BAFD-4315-4EEB0DF50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48672" y="1171204"/>
            <a:ext cx="3783834" cy="33108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2266E3-094E-50D5-085B-5B11563BF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7050" y="1095615"/>
            <a:ext cx="3872577" cy="338644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D0178-E938-38BF-E41D-7FD4374A2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Präsentationstitel | Name | Datum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C0FCC-8031-4F41-797F-5A9E204524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0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24</TotalTime>
  <Words>492</Words>
  <Application>Microsoft Macintosh PowerPoint</Application>
  <PresentationFormat>On-screen Show (16:9)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Symbol</vt:lpstr>
      <vt:lpstr>Office</vt:lpstr>
      <vt:lpstr>Text classification of Consumer Complaints</vt:lpstr>
      <vt:lpstr>Updates since last week</vt:lpstr>
      <vt:lpstr>State of the Art / Related work</vt:lpstr>
      <vt:lpstr>References</vt:lpstr>
      <vt:lpstr>Tests on Small Data Set – Embeddings TFIDF</vt:lpstr>
      <vt:lpstr>Tests on Small Data Set – Embeddings Glove</vt:lpstr>
      <vt:lpstr>Tests on Small Data Set – Embeddings SBERT</vt:lpstr>
      <vt:lpstr>Tests on Small Data Set – Embeddings w2vec</vt:lpstr>
      <vt:lpstr>Tests on Small Data Set – Embeddigs best results</vt:lpstr>
      <vt:lpstr>Classification Test Run: Logistic Regression/TFIDF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Jasia Alam</dc:creator>
  <cp:lastModifiedBy>Michaela Hubweber</cp:lastModifiedBy>
  <cp:revision>3</cp:revision>
  <dcterms:created xsi:type="dcterms:W3CDTF">2024-09-25T19:40:24Z</dcterms:created>
  <dcterms:modified xsi:type="dcterms:W3CDTF">2024-10-03T13:44:49Z</dcterms:modified>
</cp:coreProperties>
</file>