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9" r:id="rId2"/>
    <p:sldId id="262" r:id="rId3"/>
    <p:sldId id="261" r:id="rId4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A96"/>
    <a:srgbClr val="72777A"/>
    <a:srgbClr val="8BB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5652" autoAdjust="0"/>
  </p:normalViewPr>
  <p:slideViewPr>
    <p:cSldViewPr snapToGrid="0">
      <p:cViewPr varScale="1">
        <p:scale>
          <a:sx n="85" d="100"/>
          <a:sy n="85" d="100"/>
        </p:scale>
        <p:origin x="764" y="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70" d="100"/>
          <a:sy n="70" d="100"/>
        </p:scale>
        <p:origin x="251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B9070-9281-4B15-842B-9B135EE24603}" type="datetimeFigureOut">
              <a:rPr lang="de-AT" smtClean="0"/>
              <a:t>01.10.2024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7FC8AE-2100-403C-A265-5E8967C6F3B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652336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3A4CAD-2332-440A-B5F3-F5F26A7FAEC2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FE4289-A74F-4222-9B90-D9BDCFD3E13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702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Foto Technikum Ta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BEC87-611C-4FE7-801A-2BABE5B268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28963" y="3599414"/>
            <a:ext cx="5897562" cy="439153"/>
          </a:xfrm>
        </p:spPr>
        <p:txBody>
          <a:bodyPr/>
          <a:lstStyle>
            <a:lvl1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1pPr>
          </a:lstStyle>
          <a:p>
            <a:r>
              <a:rPr lang="en-US" dirty="0" err="1"/>
              <a:t>Titel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5C50F5-E4A6-49CB-8F10-BB04F428948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28963" y="4294464"/>
            <a:ext cx="5897561" cy="359569"/>
          </a:xfrm>
        </p:spPr>
        <p:txBody>
          <a:bodyPr>
            <a:normAutofit/>
          </a:bodyPr>
          <a:lstStyle>
            <a:lvl1pPr marL="0" indent="0">
              <a:buNone/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9" name="Grafik 8" descr="FH Technikum Wien - University of Applied Sciences">
            <a:extLst>
              <a:ext uri="{FF2B5EF4-FFF2-40B4-BE49-F238E27FC236}">
                <a16:creationId xmlns:a16="http://schemas.microsoft.com/office/drawing/2014/main" id="{E912822A-9B89-4584-AA9B-A21C38C2402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5018" y="1916907"/>
            <a:ext cx="3366982" cy="212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494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1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9144000" cy="4729447"/>
          </a:xfrm>
          <a:prstGeom prst="rect">
            <a:avLst/>
          </a:prstGeom>
          <a:solidFill>
            <a:srgbClr val="7277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 dirty="0"/>
          </a:p>
        </p:txBody>
      </p: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1" y="114303"/>
            <a:ext cx="8768791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3F425C1B-10D2-421C-8EE6-8F68F5FA0A0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0000" y="607500"/>
            <a:ext cx="8768791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 sz="1050">
                <a:solidFill>
                  <a:schemeClr val="bg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BF34B061-0D40-4791-A41B-682280B19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7E1EF4B-A968-4425-8367-098DB2AEE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9D14491A-EBBE-4FB6-8BA1-C103D150F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758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2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9144000" cy="4729447"/>
          </a:xfrm>
          <a:prstGeom prst="rect">
            <a:avLst/>
          </a:prstGeom>
          <a:solidFill>
            <a:srgbClr val="7277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/>
          </a:p>
        </p:txBody>
      </p: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1" y="114303"/>
            <a:ext cx="8758517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099191E-06C2-47AD-9B0A-CAC1645FCDE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79388" y="607500"/>
            <a:ext cx="4320000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sp>
        <p:nvSpPr>
          <p:cNvPr id="14" name="Textplatzhalter 4">
            <a:extLst>
              <a:ext uri="{FF2B5EF4-FFF2-40B4-BE49-F238E27FC236}">
                <a16:creationId xmlns:a16="http://schemas.microsoft.com/office/drawing/2014/main" id="{1FF655F9-8F0F-4E00-A8EE-9C12E1706B9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15632" y="606217"/>
            <a:ext cx="4320000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cxnSp>
        <p:nvCxnSpPr>
          <p:cNvPr id="15" name="Gerader Verbinder 1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CEA78A91-4834-4955-816B-A33BE78515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41B1D30-8D96-496B-A7F3-BDA41722B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6A200EBB-4D2E-465A-BA44-8D8FD4CE5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2448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1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9144000" cy="4729447"/>
          </a:xfrm>
          <a:prstGeom prst="rect">
            <a:avLst/>
          </a:prstGeom>
          <a:solidFill>
            <a:srgbClr val="005A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/>
          </a:p>
        </p:txBody>
      </p: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1" y="114303"/>
            <a:ext cx="8758517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10" name="Textplatzhalter 5">
            <a:extLst>
              <a:ext uri="{FF2B5EF4-FFF2-40B4-BE49-F238E27FC236}">
                <a16:creationId xmlns:a16="http://schemas.microsoft.com/office/drawing/2014/main" id="{0F4D230B-92FB-4F80-A5D8-47442699E09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0000" y="607500"/>
            <a:ext cx="8768791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 sz="1050">
                <a:solidFill>
                  <a:schemeClr val="bg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cxnSp>
        <p:nvCxnSpPr>
          <p:cNvPr id="13" name="Gerader Verbinder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5107673A-A21E-4664-8E91-00B707F809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3828A2C-43CF-4B24-AB3D-CA11C4FC4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E502DC7D-CE2C-49A4-AB84-DE425786F4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1297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2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9144000" cy="4729447"/>
          </a:xfrm>
          <a:prstGeom prst="rect">
            <a:avLst/>
          </a:prstGeom>
          <a:solidFill>
            <a:srgbClr val="005A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/>
          </a:p>
        </p:txBody>
      </p: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0" y="114303"/>
            <a:ext cx="8784000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14" name="Textplatzhalter 4">
            <a:extLst>
              <a:ext uri="{FF2B5EF4-FFF2-40B4-BE49-F238E27FC236}">
                <a16:creationId xmlns:a16="http://schemas.microsoft.com/office/drawing/2014/main" id="{C1810ADF-882B-4FFD-A401-52EBD2C3FFD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79388" y="607500"/>
            <a:ext cx="4320000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sp>
        <p:nvSpPr>
          <p:cNvPr id="16" name="Textplatzhalter 4">
            <a:extLst>
              <a:ext uri="{FF2B5EF4-FFF2-40B4-BE49-F238E27FC236}">
                <a16:creationId xmlns:a16="http://schemas.microsoft.com/office/drawing/2014/main" id="{918F80D2-235B-4BC1-AB73-F792A6E717C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44000" y="607500"/>
            <a:ext cx="4320000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9913C93F-4C12-40C1-A6ED-7A7506D85F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589EC2F-2384-4108-93D2-F2F7A4384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B062C44E-6AED-4204-AA3F-E6AC41528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48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Foto Technikum Nach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A86F4-3070-4C24-8038-34CAB4816F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33971" y="3599413"/>
            <a:ext cx="5861296" cy="439153"/>
          </a:xfrm>
        </p:spPr>
        <p:txBody>
          <a:bodyPr/>
          <a:lstStyle>
            <a:lvl1pPr>
              <a:defRPr>
                <a:solidFill>
                  <a:schemeClr val="bg1"/>
                </a:solidFill>
                <a:highlight>
                  <a:srgbClr val="72777A"/>
                </a:highlight>
              </a:defRPr>
            </a:lvl1pPr>
          </a:lstStyle>
          <a:p>
            <a:r>
              <a:rPr lang="de-DE" dirty="0"/>
              <a:t>Titel</a:t>
            </a:r>
            <a:endParaRPr lang="en-GB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416AE9FB-C334-42DE-8F45-21484CB840F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141785" y="4279053"/>
            <a:ext cx="5861295" cy="359569"/>
          </a:xfrm>
        </p:spPr>
        <p:txBody>
          <a:bodyPr wrap="square">
            <a:normAutofit/>
          </a:bodyPr>
          <a:lstStyle>
            <a:lvl1pPr marL="0" indent="0">
              <a:buNone/>
              <a:defRPr>
                <a:solidFill>
                  <a:schemeClr val="bg1"/>
                </a:solidFill>
                <a:highlight>
                  <a:srgbClr val="72777A"/>
                </a:highlight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5" name="Grafik 4" descr="FH Technikum Wien - University of Applied Sciences">
            <a:extLst>
              <a:ext uri="{FF2B5EF4-FFF2-40B4-BE49-F238E27FC236}">
                <a16:creationId xmlns:a16="http://schemas.microsoft.com/office/drawing/2014/main" id="{36DE48FA-9F9C-4F81-A9C6-3FAA23DE153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5018" y="1916906"/>
            <a:ext cx="3366982" cy="212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188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alken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3331747" y="3216528"/>
            <a:ext cx="5694779" cy="43313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 sz="2700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</a:t>
            </a:r>
            <a:endParaRPr lang="de-A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C28234-80A7-441C-9E93-EC38F62D80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31746" y="3888000"/>
            <a:ext cx="5694779" cy="359569"/>
          </a:xfrm>
        </p:spPr>
        <p:txBody>
          <a:bodyPr wrap="square">
            <a:normAutofit/>
          </a:bodyPr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3" name="Grafik 2" descr="FH Technikum Wien - University of Applied Sciences">
            <a:extLst>
              <a:ext uri="{FF2B5EF4-FFF2-40B4-BE49-F238E27FC236}">
                <a16:creationId xmlns:a16="http://schemas.microsoft.com/office/drawing/2014/main" id="{297655D6-11DD-4FCD-A16D-41373134CF7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7656" y="1020766"/>
            <a:ext cx="417195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216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alken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3331747" y="3216528"/>
            <a:ext cx="5694779" cy="43313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>
              <a:defRPr sz="2700">
                <a:solidFill>
                  <a:srgbClr val="005A96"/>
                </a:solidFill>
              </a:defRPr>
            </a:lvl1pPr>
          </a:lstStyle>
          <a:p>
            <a:r>
              <a:rPr lang="de-DE" dirty="0"/>
              <a:t>Titel</a:t>
            </a:r>
            <a:endParaRPr lang="de-AT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993B6AF-0521-4A85-891D-947C2C556B4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31746" y="3888000"/>
            <a:ext cx="5694779" cy="359569"/>
          </a:xfrm>
        </p:spPr>
        <p:txBody>
          <a:bodyPr wrap="square">
            <a:normAutofit/>
          </a:bodyPr>
          <a:lstStyle>
            <a:lvl1pPr marL="0" indent="0">
              <a:buNone/>
              <a:defRPr>
                <a:solidFill>
                  <a:srgbClr val="005A96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5" name="Grafik 4" descr="FH Technikum Wien - University of Applied Sciences">
            <a:extLst>
              <a:ext uri="{FF2B5EF4-FFF2-40B4-BE49-F238E27FC236}">
                <a16:creationId xmlns:a16="http://schemas.microsoft.com/office/drawing/2014/main" id="{521AFF37-CD1E-46E6-AE37-FDEED49D267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7656" y="1020766"/>
            <a:ext cx="417195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876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 Balken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platzhalter 1">
            <a:extLst>
              <a:ext uri="{FF2B5EF4-FFF2-40B4-BE49-F238E27FC236}">
                <a16:creationId xmlns:a16="http://schemas.microsoft.com/office/drawing/2014/main" id="{3ED02347-5B9C-47C3-9770-0CA1C1115E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59084" y="3582896"/>
            <a:ext cx="5216215" cy="53190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2700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</a:t>
            </a:r>
            <a:endParaRPr lang="de-AT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C861E06E-01BF-45E4-B05F-CDFA812E769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059084" y="4182295"/>
            <a:ext cx="5216215" cy="359569"/>
          </a:xfrm>
        </p:spPr>
        <p:txBody>
          <a:bodyPr wrap="square">
            <a:normAutofit/>
          </a:bodyPr>
          <a:lstStyle>
            <a:lvl1pPr marL="0" indent="0" algn="r">
              <a:buNone/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3F895DB-6C5B-416C-840B-FDB951A38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701" y="-308648"/>
            <a:ext cx="7406598" cy="4166212"/>
          </a:xfrm>
          <a:prstGeom prst="rect">
            <a:avLst/>
          </a:prstGeom>
        </p:spPr>
      </p:pic>
      <p:pic>
        <p:nvPicPr>
          <p:cNvPr id="8" name="Grafik 7" descr="FH Technikum Wien - University of Applied Sciences">
            <a:extLst>
              <a:ext uri="{FF2B5EF4-FFF2-40B4-BE49-F238E27FC236}">
                <a16:creationId xmlns:a16="http://schemas.microsoft.com/office/drawing/2014/main" id="{1D30033D-611F-4A97-9A01-BE499811FCB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2874" y="3214292"/>
            <a:ext cx="2622133" cy="165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063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nur Text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252000" y="1500740"/>
            <a:ext cx="8640000" cy="1080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050" baseline="0">
                <a:solidFill>
                  <a:srgbClr val="72777A"/>
                </a:solidFill>
              </a:defRPr>
            </a:lvl1pPr>
          </a:lstStyle>
          <a:p>
            <a:r>
              <a:rPr lang="de-DE" dirty="0" err="1"/>
              <a:t>Präsentations</a:t>
            </a:r>
            <a:r>
              <a:rPr lang="de-DE" dirty="0"/>
              <a:t> Titel</a:t>
            </a:r>
            <a:br>
              <a:rPr lang="de-DE" dirty="0"/>
            </a:br>
            <a:r>
              <a:rPr lang="de-DE" dirty="0"/>
              <a:t>(Arial </a:t>
            </a:r>
            <a:r>
              <a:rPr lang="de-DE" dirty="0" err="1"/>
              <a:t>Bold</a:t>
            </a:r>
            <a:r>
              <a:rPr lang="de-DE" dirty="0"/>
              <a:t>, 54pt)</a:t>
            </a:r>
            <a:endParaRPr lang="de-A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A4DA91-D7A9-4048-B82C-A20ED8AA6C7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2000" y="2663034"/>
            <a:ext cx="8640000" cy="359569"/>
          </a:xfrm>
        </p:spPr>
        <p:txBody>
          <a:bodyPr wrap="square">
            <a:normAutofit/>
          </a:bodyPr>
          <a:lstStyle>
            <a:lvl1pPr marL="0" indent="0" algn="r">
              <a:buNone/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6" name="Grafik 5" descr="FH Technikum Wien - University of Applied Sciences">
            <a:extLst>
              <a:ext uri="{FF2B5EF4-FFF2-40B4-BE49-F238E27FC236}">
                <a16:creationId xmlns:a16="http://schemas.microsoft.com/office/drawing/2014/main" id="{857FD1FE-107F-4E9C-BAAF-2F91441FA8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88826" y="3208647"/>
            <a:ext cx="3242514" cy="2043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007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nur Text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252000" y="1499456"/>
            <a:ext cx="8640000" cy="1080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050" baseline="0">
                <a:solidFill>
                  <a:srgbClr val="005A96"/>
                </a:solidFill>
              </a:defRPr>
            </a:lvl1pPr>
          </a:lstStyle>
          <a:p>
            <a:r>
              <a:rPr lang="de-DE" dirty="0" err="1"/>
              <a:t>Präsentations</a:t>
            </a:r>
            <a:r>
              <a:rPr lang="de-DE" dirty="0"/>
              <a:t> Titel</a:t>
            </a:r>
            <a:br>
              <a:rPr lang="de-DE" dirty="0"/>
            </a:br>
            <a:r>
              <a:rPr lang="de-DE" dirty="0"/>
              <a:t>(Arial </a:t>
            </a:r>
            <a:r>
              <a:rPr lang="de-DE" dirty="0" err="1"/>
              <a:t>Bold</a:t>
            </a:r>
            <a:r>
              <a:rPr lang="de-DE" dirty="0"/>
              <a:t>, 54pt)</a:t>
            </a:r>
            <a:endParaRPr lang="de-A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9247A6-7FA5-4C70-B8D4-64482CCCCA0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2000" y="2659502"/>
            <a:ext cx="8640000" cy="359569"/>
          </a:xfrm>
        </p:spPr>
        <p:txBody>
          <a:bodyPr wrap="square">
            <a:normAutofit/>
          </a:bodyPr>
          <a:lstStyle>
            <a:lvl1pPr marL="0" indent="0" algn="r">
              <a:buNone/>
              <a:defRPr>
                <a:solidFill>
                  <a:srgbClr val="005A96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6" name="Grafik 5" descr="FH Technikum Wien - University of Applied Sciences">
            <a:extLst>
              <a:ext uri="{FF2B5EF4-FFF2-40B4-BE49-F238E27FC236}">
                <a16:creationId xmlns:a16="http://schemas.microsoft.com/office/drawing/2014/main" id="{6501A466-0610-40A9-AB61-914300F4FEB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11312" y="3186162"/>
            <a:ext cx="3242514" cy="2043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908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1 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0" y="114303"/>
            <a:ext cx="8775320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26306D8-CDF4-4F2E-9FBD-C5E3FF89EA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0001" y="607500"/>
            <a:ext cx="8775319" cy="405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cxnSp>
        <p:nvCxnSpPr>
          <p:cNvPr id="10" name="Gerader Verbinder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37152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6A27FB59-6516-4608-814D-69599966B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E27BF722-F8E8-4DC1-892E-9949A74220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585D0149-746E-4803-A83D-AA7F099F90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49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2 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0" y="114303"/>
            <a:ext cx="8784000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F491F86-EE9A-4115-A727-4BDFC52E901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79388" y="607500"/>
            <a:ext cx="4320000" cy="405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sp>
        <p:nvSpPr>
          <p:cNvPr id="12" name="Textplatzhalter 2">
            <a:extLst>
              <a:ext uri="{FF2B5EF4-FFF2-40B4-BE49-F238E27FC236}">
                <a16:creationId xmlns:a16="http://schemas.microsoft.com/office/drawing/2014/main" id="{A54ADA3D-EE1E-4DDD-A462-1405A7DF6AC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44614" y="607500"/>
            <a:ext cx="4320000" cy="405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379EACA-542A-420D-9102-D87CB5A116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EEBB329-097D-444A-8D3F-2D2FDAAC4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5395CAF2-D757-4B2C-A53F-C65EB56E5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513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16682" y="114303"/>
            <a:ext cx="8910638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16682" y="689434"/>
            <a:ext cx="8910638" cy="40421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Überschrift 2 (Arial </a:t>
            </a:r>
            <a:r>
              <a:rPr lang="de-DE" dirty="0" err="1"/>
              <a:t>Bold</a:t>
            </a:r>
            <a:r>
              <a:rPr lang="de-DE" dirty="0"/>
              <a:t>, 28pt)</a:t>
            </a:r>
          </a:p>
          <a:p>
            <a:pPr lvl="1"/>
            <a:r>
              <a:rPr lang="de-DE" dirty="0"/>
              <a:t>Überschrift 3 (Arial </a:t>
            </a:r>
            <a:r>
              <a:rPr lang="de-DE" dirty="0" err="1"/>
              <a:t>Bold</a:t>
            </a:r>
            <a:r>
              <a:rPr lang="de-DE" dirty="0"/>
              <a:t>, 24pt)</a:t>
            </a:r>
          </a:p>
          <a:p>
            <a:pPr marL="857228" marR="0" lvl="2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Laufschrift </a:t>
            </a:r>
            <a:r>
              <a:rPr lang="de-DE" dirty="0" err="1"/>
              <a:t>mindestgröße</a:t>
            </a:r>
            <a:r>
              <a:rPr lang="de-DE" dirty="0"/>
              <a:t> (Arial, 18pt)</a:t>
            </a:r>
          </a:p>
          <a:p>
            <a:pPr marL="1285843" marR="0" lvl="3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Laufschrift </a:t>
            </a:r>
            <a:r>
              <a:rPr lang="de-DE" dirty="0" err="1"/>
              <a:t>mindestgröße</a:t>
            </a:r>
            <a:r>
              <a:rPr lang="de-DE" dirty="0"/>
              <a:t> (Arial, 16pt)</a:t>
            </a:r>
          </a:p>
          <a:p>
            <a:pPr marL="1543012" marR="0" lvl="4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Fünfte Ebene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4E08F28-5ED9-497F-8AE1-EDBEA8C7CD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93304" y="4812504"/>
            <a:ext cx="567424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/>
                </a:solidFill>
              </a:defRPr>
            </a:lvl1pPr>
          </a:lstStyle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65B2D6C-EFE7-43C3-BA49-A7C81C2B5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42066" y="4812504"/>
            <a:ext cx="48525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9C057DB4-583E-41A7-BD94-987342018C17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3087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7" r:id="rId4"/>
    <p:sldLayoutId id="2147483669" r:id="rId5"/>
    <p:sldLayoutId id="2147483660" r:id="rId6"/>
    <p:sldLayoutId id="2147483659" r:id="rId7"/>
    <p:sldLayoutId id="2147483662" r:id="rId8"/>
    <p:sldLayoutId id="2147483665" r:id="rId9"/>
    <p:sldLayoutId id="2147483661" r:id="rId10"/>
    <p:sldLayoutId id="2147483666" r:id="rId11"/>
    <p:sldLayoutId id="2147483664" r:id="rId12"/>
    <p:sldLayoutId id="2147483668" r:id="rId13"/>
  </p:sldLayoutIdLst>
  <p:hf hdr="0" dt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2700" b="1" kern="1200" baseline="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375"/>
        </a:spcBef>
        <a:spcAft>
          <a:spcPts val="375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375"/>
        </a:spcBef>
        <a:spcAft>
          <a:spcPts val="375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28" marR="0" indent="-171446" algn="l" defTabSz="685783" rtl="0" eaLnBrk="1" fontAlgn="auto" latinLnBrk="0" hangingPunct="1">
        <a:lnSpc>
          <a:spcPct val="90000"/>
        </a:lnSpc>
        <a:spcBef>
          <a:spcPts val="375"/>
        </a:spcBef>
        <a:spcAft>
          <a:spcPts val="375"/>
        </a:spcAft>
        <a:buClrTx/>
        <a:buSzTx/>
        <a:buFont typeface="Symbol" panose="05050102010706020507" pitchFamily="18" charset="2"/>
        <a:buChar char="-"/>
        <a:tabLst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85843" marR="0" indent="-171446" algn="l" defTabSz="685783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 typeface="Symbol" panose="05050102010706020507" pitchFamily="18" charset="2"/>
        <a:buChar char="-"/>
        <a:tabLst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4" userDrawn="1">
          <p15:clr>
            <a:srgbClr val="F26B43"/>
          </p15:clr>
        </p15:guide>
        <p15:guide id="2" orient="horz" pos="72" userDrawn="1">
          <p15:clr>
            <a:srgbClr val="F26B43"/>
          </p15:clr>
        </p15:guide>
        <p15:guide id="3" orient="horz" pos="2981" userDrawn="1">
          <p15:clr>
            <a:srgbClr val="F26B43"/>
          </p15:clr>
        </p15:guide>
        <p15:guide id="4" pos="5687" userDrawn="1">
          <p15:clr>
            <a:srgbClr val="F26B43"/>
          </p15:clr>
        </p15:guide>
        <p15:guide id="5" orient="horz" pos="1620" userDrawn="1">
          <p15:clr>
            <a:srgbClr val="F26B43"/>
          </p15:clr>
        </p15:guide>
        <p15:guide id="6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56EB1C7F-050C-48C6-9B1B-6B451B362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8963" y="3498574"/>
            <a:ext cx="5897562" cy="539993"/>
          </a:xfrm>
        </p:spPr>
        <p:txBody>
          <a:bodyPr>
            <a:normAutofit fontScale="90000"/>
          </a:bodyPr>
          <a:lstStyle/>
          <a:p>
            <a:r>
              <a:rPr lang="en-US" dirty="0"/>
              <a:t>Text classification of Consumer Complaints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0D9D85D-204C-4B93-B4DE-555E451F8B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28963" y="4294464"/>
            <a:ext cx="5897561" cy="359569"/>
          </a:xfrm>
        </p:spPr>
        <p:txBody>
          <a:bodyPr>
            <a:normAutofit fontScale="77500" lnSpcReduction="20000"/>
          </a:bodyPr>
          <a:lstStyle/>
          <a:p>
            <a:r>
              <a:rPr lang="de-AT" noProof="0" dirty="0"/>
              <a:t>Jasia Alam, Michaela Hubweber, Kathrin Schumich, Florian Ye</a:t>
            </a:r>
          </a:p>
        </p:txBody>
      </p:sp>
    </p:spTree>
    <p:extLst>
      <p:ext uri="{BB962C8B-B14F-4D97-AF65-F5344CB8AC3E}">
        <p14:creationId xmlns:p14="http://schemas.microsoft.com/office/powerpoint/2010/main" val="2497856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50803CD6-09DC-4143-8EFF-1E4281599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State of the Art / Related work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E26B2AA-2CE4-4629-8E28-AA9263ED9B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768839" y="4812504"/>
            <a:ext cx="6698713" cy="273844"/>
          </a:xfrm>
        </p:spPr>
        <p:txBody>
          <a:bodyPr/>
          <a:lstStyle/>
          <a:p>
            <a:r>
              <a:rPr lang="en-US" dirty="0"/>
              <a:t>Text classification of Consumer Complaints</a:t>
            </a:r>
            <a:r>
              <a:rPr lang="en-GB" dirty="0"/>
              <a:t> | </a:t>
            </a:r>
            <a:r>
              <a:rPr lang="de-AT" noProof="0" dirty="0"/>
              <a:t>Jasia Alam, Michaela Hubweber, Kathrin Schumich, Florian </a:t>
            </a:r>
            <a:r>
              <a:rPr lang="de-AT" noProof="0" dirty="0" err="1"/>
              <a:t>Ye</a:t>
            </a:r>
            <a:r>
              <a:rPr lang="de-AT" noProof="0" dirty="0"/>
              <a:t> </a:t>
            </a:r>
            <a:r>
              <a:rPr lang="en-GB" dirty="0"/>
              <a:t> | 03.10.2024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2B704B6-27A5-4159-A557-675FBE4CF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8542066" y="4812504"/>
            <a:ext cx="485255" cy="273844"/>
          </a:xfrm>
        </p:spPr>
        <p:txBody>
          <a:bodyPr/>
          <a:lstStyle/>
          <a:p>
            <a:fld id="{9C057DB4-583E-41A7-BD94-987342018C17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F2B47335-4834-BCB4-F36C-51626A141EC5}"/>
              </a:ext>
            </a:extLst>
          </p:cNvPr>
          <p:cNvSpPr>
            <a:spLocks noGrp="1" noChangeArrowheads="1"/>
          </p:cNvSpPr>
          <p:nvPr>
            <p:ph type="body" sz="quarter" idx="15"/>
          </p:nvPr>
        </p:nvSpPr>
        <p:spPr bwMode="auto">
          <a:xfrm>
            <a:off x="93157" y="830455"/>
            <a:ext cx="8638614" cy="3677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What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has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been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researched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so 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far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?</a:t>
            </a:r>
            <a:endParaRPr lang="de-DE" altLang="de-DE" sz="1400" dirty="0"/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de-DE" sz="1400" dirty="0"/>
              <a:t>C</a:t>
            </a:r>
            <a:r>
              <a:rPr kumimoji="0" lang="en-US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lassifying customer complaints into predefined categories using advanced NLP techniques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de-DE" sz="1400" dirty="0"/>
              <a:t>V</a:t>
            </a:r>
            <a:r>
              <a:rPr kumimoji="0" lang="en-US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arious machine learning and deep learning techniques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Word embeddings to capture semantic relationships in complaint texts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Studies</a:t>
            </a:r>
            <a:r>
              <a:rPr lang="en-US" altLang="de-DE" sz="1400" dirty="0"/>
              <a:t> </a:t>
            </a:r>
            <a:r>
              <a:rPr kumimoji="0" lang="en-US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show high accuracy in categorizing consumer complaints based on text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Some approaches also use dimensionality reduction for better data visualization and grouping</a:t>
            </a:r>
            <a:endParaRPr lang="de-DE" altLang="de-DE" sz="1400" dirty="0"/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de-DE" altLang="de-DE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What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are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common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approaches</a:t>
            </a:r>
            <a:r>
              <a:rPr lang="de-DE" altLang="de-DE" sz="1400" b="1" dirty="0"/>
              <a:t>/</a:t>
            </a:r>
            <a:r>
              <a:rPr lang="de-DE" altLang="de-DE" sz="1400" b="1" dirty="0" err="1"/>
              <a:t>models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?</a:t>
            </a:r>
            <a:endParaRPr lang="de-DE" altLang="de-DE" sz="1400" dirty="0"/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Traditional Methods:  Naïve Bayes, Decision Trees, Support Vector Machines, Generalized Linear Model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de-DE" sz="1400" dirty="0"/>
              <a:t>M</a:t>
            </a:r>
            <a:r>
              <a:rPr kumimoji="0" lang="en-US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ore advanced approaches: LSTM, GRU, and CNN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de-DE" sz="1400" dirty="0"/>
              <a:t>Word Embeddings (</a:t>
            </a:r>
            <a:r>
              <a:rPr lang="de-AT" sz="1400" dirty="0"/>
              <a:t>Word2Vec, BERT)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de-AT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Transformer Models (</a:t>
            </a:r>
            <a:r>
              <a:rPr kumimoji="0" lang="de-AT" alt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DistilBERT</a:t>
            </a:r>
            <a:r>
              <a:rPr kumimoji="0" lang="de-AT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de-AT" alt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FinBERT</a:t>
            </a:r>
            <a:r>
              <a:rPr kumimoji="0" lang="de-AT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de-AT" altLang="de-DE" sz="1400" dirty="0"/>
              <a:t>Sentiment </a:t>
            </a:r>
            <a:r>
              <a:rPr lang="de-AT" altLang="de-DE" sz="1400" dirty="0" err="1"/>
              <a:t>analysis</a:t>
            </a:r>
            <a:r>
              <a:rPr lang="de-AT" altLang="de-DE" sz="1400" dirty="0"/>
              <a:t> </a:t>
            </a:r>
            <a:r>
              <a:rPr lang="de-AT" altLang="de-DE" sz="1400" dirty="0" err="1"/>
              <a:t>to</a:t>
            </a:r>
            <a:r>
              <a:rPr lang="de-AT" altLang="de-DE" sz="1400" dirty="0"/>
              <a:t> </a:t>
            </a:r>
            <a:r>
              <a:rPr lang="de-AT" altLang="de-DE" sz="1400" dirty="0" err="1"/>
              <a:t>identify</a:t>
            </a:r>
            <a:r>
              <a:rPr lang="de-AT" altLang="de-DE" sz="1400" dirty="0"/>
              <a:t> </a:t>
            </a:r>
            <a:r>
              <a:rPr lang="de-AT" altLang="de-DE" sz="1400" dirty="0" err="1"/>
              <a:t>trends</a:t>
            </a:r>
            <a:endParaRPr kumimoji="0" lang="en-US" alt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de-DE" alt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Similar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work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differences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from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ours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?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Existing research has explored the categorization of customer complaints, particularly through the use of NLP techniques to analyze text. However, our work……</a:t>
            </a:r>
            <a:endParaRPr kumimoji="0" lang="de-DE" altLang="de-DE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9396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6A4FD04E-F4E5-4C20-8824-ED6C28B10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82ADF10E-43B0-4A66-975F-E9169C64D98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de-AT" sz="1800" b="1" dirty="0"/>
          </a:p>
          <a:p>
            <a:pPr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AT" sz="1800" dirty="0" err="1"/>
              <a:t>Vinayak</a:t>
            </a:r>
            <a:r>
              <a:rPr lang="de-AT" sz="1800" dirty="0"/>
              <a:t>, V., &amp; C., J. (2023). Consumer </a:t>
            </a:r>
            <a:r>
              <a:rPr lang="de-AT" sz="1800" dirty="0" err="1"/>
              <a:t>Complaints</a:t>
            </a:r>
            <a:r>
              <a:rPr lang="de-AT" sz="1800" dirty="0"/>
              <a:t> Classification </a:t>
            </a:r>
            <a:r>
              <a:rPr lang="de-AT" sz="1800" dirty="0" err="1"/>
              <a:t>using</a:t>
            </a:r>
            <a:r>
              <a:rPr lang="de-AT" sz="1800" dirty="0"/>
              <a:t> Deep Learning &amp; Word Embedding Models. </a:t>
            </a:r>
            <a:r>
              <a:rPr lang="de-AT" sz="1800" i="1" dirty="0"/>
              <a:t>2023 14th International Conference on Computing Communication and Networking Technologies (ICCCNT)</a:t>
            </a:r>
            <a:r>
              <a:rPr lang="de-AT" sz="1800" dirty="0"/>
              <a:t>, 1-5.</a:t>
            </a:r>
          </a:p>
          <a:p>
            <a:pPr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AT" sz="1800" dirty="0"/>
              <a:t>Kohler, M., Sondermann, L., </a:t>
            </a:r>
            <a:r>
              <a:rPr lang="de-AT" sz="1800" dirty="0" err="1"/>
              <a:t>Forero</a:t>
            </a:r>
            <a:r>
              <a:rPr lang="de-AT" sz="1800" dirty="0"/>
              <a:t>, L., &amp; Pacheco, M.A. (2018). </a:t>
            </a:r>
            <a:r>
              <a:rPr lang="de-AT" sz="1800" dirty="0" err="1"/>
              <a:t>Classifying</a:t>
            </a:r>
            <a:r>
              <a:rPr lang="de-AT" sz="1800" dirty="0"/>
              <a:t> and </a:t>
            </a:r>
            <a:r>
              <a:rPr lang="de-AT" sz="1800" dirty="0" err="1"/>
              <a:t>Grouping</a:t>
            </a:r>
            <a:r>
              <a:rPr lang="de-AT" sz="1800" dirty="0"/>
              <a:t> Narratives </a:t>
            </a:r>
            <a:r>
              <a:rPr lang="de-AT" sz="1800" dirty="0" err="1"/>
              <a:t>with</a:t>
            </a:r>
            <a:r>
              <a:rPr lang="de-AT" sz="1800" dirty="0"/>
              <a:t> </a:t>
            </a:r>
            <a:r>
              <a:rPr lang="de-AT" sz="1800" dirty="0" err="1"/>
              <a:t>Convolutional</a:t>
            </a:r>
            <a:r>
              <a:rPr lang="de-AT" sz="1800" dirty="0"/>
              <a:t> </a:t>
            </a:r>
            <a:r>
              <a:rPr lang="de-AT" sz="1800" dirty="0" err="1"/>
              <a:t>Neural</a:t>
            </a:r>
            <a:r>
              <a:rPr lang="de-AT" sz="1800" dirty="0"/>
              <a:t> Networks, PCA and t-SNE. </a:t>
            </a:r>
            <a:r>
              <a:rPr lang="de-AT" sz="1800" i="1" dirty="0"/>
              <a:t>International Conference on Health Information Science</a:t>
            </a:r>
            <a:r>
              <a:rPr lang="de-AT" sz="18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AT" sz="1800" dirty="0"/>
              <a:t>Research, M., &amp; </a:t>
            </a:r>
            <a:r>
              <a:rPr lang="de-AT" sz="1800" dirty="0" err="1"/>
              <a:t>Rafiee</a:t>
            </a:r>
            <a:r>
              <a:rPr lang="de-AT" sz="1800" dirty="0"/>
              <a:t>, D.M. (2020). Analysis </a:t>
            </a:r>
            <a:r>
              <a:rPr lang="de-AT" sz="1800" dirty="0" err="1"/>
              <a:t>of</a:t>
            </a:r>
            <a:r>
              <a:rPr lang="de-AT" sz="1800" dirty="0"/>
              <a:t> Customer </a:t>
            </a:r>
            <a:r>
              <a:rPr lang="de-AT" sz="1800" dirty="0" err="1"/>
              <a:t>Complaint</a:t>
            </a:r>
            <a:r>
              <a:rPr lang="de-AT" sz="1800" dirty="0"/>
              <a:t> Data </a:t>
            </a:r>
            <a:r>
              <a:rPr lang="de-AT" sz="1800" dirty="0" err="1"/>
              <a:t>of</a:t>
            </a:r>
            <a:r>
              <a:rPr lang="de-AT" sz="1800" dirty="0"/>
              <a:t> Consumer Financial </a:t>
            </a:r>
            <a:r>
              <a:rPr lang="de-AT" sz="1800" dirty="0" err="1"/>
              <a:t>Protection</a:t>
            </a:r>
            <a:r>
              <a:rPr lang="de-AT" sz="1800" dirty="0"/>
              <a:t> Bureau </a:t>
            </a:r>
            <a:r>
              <a:rPr lang="de-AT" sz="1800" dirty="0" err="1"/>
              <a:t>Using</a:t>
            </a:r>
            <a:r>
              <a:rPr lang="de-AT" sz="1800" dirty="0"/>
              <a:t> Different Text Classification Methods.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Correa, N., &amp; Correa, A. (2022). Neural Text Classification for Digital Transformation in the Financial Regulatory Domain. 2022 IEEE ANDESCON, 1-6.</a:t>
            </a:r>
            <a:endParaRPr lang="de-AT" sz="180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6F73CB9-9AFC-44F1-9B35-8462F4B4D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542066" y="4812504"/>
            <a:ext cx="485255" cy="273844"/>
          </a:xfrm>
        </p:spPr>
        <p:txBody>
          <a:bodyPr/>
          <a:lstStyle/>
          <a:p>
            <a:fld id="{9C057DB4-583E-41A7-BD94-987342018C17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2" name="Fußzeilenplatzhalter 3">
            <a:extLst>
              <a:ext uri="{FF2B5EF4-FFF2-40B4-BE49-F238E27FC236}">
                <a16:creationId xmlns:a16="http://schemas.microsoft.com/office/drawing/2014/main" id="{EE89E762-C80E-FC21-6270-7A02A7302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1768839" y="4812504"/>
            <a:ext cx="669871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50" dirty="0"/>
              <a:t>Text classification of Consumer Complaints</a:t>
            </a:r>
            <a:r>
              <a:rPr lang="en-GB" sz="750" dirty="0"/>
              <a:t> | </a:t>
            </a:r>
            <a:r>
              <a:rPr lang="de-AT" sz="750" dirty="0"/>
              <a:t>Jasia Alam, Michaela Hubweber, Kathrin Schumich, Florian </a:t>
            </a:r>
            <a:r>
              <a:rPr lang="de-AT" sz="750" dirty="0" err="1"/>
              <a:t>Ye</a:t>
            </a:r>
            <a:r>
              <a:rPr lang="de-AT" sz="750" dirty="0"/>
              <a:t> </a:t>
            </a:r>
            <a:r>
              <a:rPr lang="en-GB" sz="750" dirty="0"/>
              <a:t> | 03.10.2024</a:t>
            </a:r>
          </a:p>
        </p:txBody>
      </p:sp>
    </p:spTree>
    <p:extLst>
      <p:ext uri="{BB962C8B-B14F-4D97-AF65-F5344CB8AC3E}">
        <p14:creationId xmlns:p14="http://schemas.microsoft.com/office/powerpoint/2010/main" val="1881509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Custom 2">
      <a:dk1>
        <a:sysClr val="windowText" lastClr="000000"/>
      </a:dk1>
      <a:lt1>
        <a:sysClr val="window" lastClr="FFFFFF"/>
      </a:lt1>
      <a:dk2>
        <a:srgbClr val="72777A"/>
      </a:dk2>
      <a:lt2>
        <a:srgbClr val="FFFFFF"/>
      </a:lt2>
      <a:accent1>
        <a:srgbClr val="72777A"/>
      </a:accent1>
      <a:accent2>
        <a:srgbClr val="AAADAF"/>
      </a:accent2>
      <a:accent3>
        <a:srgbClr val="8BB31D"/>
      </a:accent3>
      <a:accent4>
        <a:srgbClr val="B9D177"/>
      </a:accent4>
      <a:accent5>
        <a:srgbClr val="00649C"/>
      </a:accent5>
      <a:accent6>
        <a:srgbClr val="66A2C4"/>
      </a:accent6>
      <a:hlink>
        <a:srgbClr val="00649C"/>
      </a:hlink>
      <a:folHlink>
        <a:srgbClr val="323F4F"/>
      </a:folHlink>
    </a:clrScheme>
    <a:fontScheme name="Benutzerdefiniert 1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t">
        <a:normAutofit/>
      </a:bodyPr>
      <a:lstStyle>
        <a:defPPr algn="l">
          <a:defRPr sz="28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3" id="{15EC8A32-EFA0-4B0B-AC0F-1D8CF766F1E4}" vid="{CE16643F-63A4-48FC-8B61-AF37F67178D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</Template>
  <TotalTime>0</TotalTime>
  <Words>346</Words>
  <Application>Microsoft Office PowerPoint</Application>
  <PresentationFormat>Bildschirmpräsentation (16:9)</PresentationFormat>
  <Paragraphs>28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Symbol</vt:lpstr>
      <vt:lpstr>Office</vt:lpstr>
      <vt:lpstr>Text classification of Consumer Complaints</vt:lpstr>
      <vt:lpstr>State of the Art / Related work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Jasia Alam</dc:creator>
  <cp:lastModifiedBy>Kathrin Schumich</cp:lastModifiedBy>
  <cp:revision>2</cp:revision>
  <dcterms:created xsi:type="dcterms:W3CDTF">2024-09-25T19:40:24Z</dcterms:created>
  <dcterms:modified xsi:type="dcterms:W3CDTF">2024-10-01T16:19:33Z</dcterms:modified>
</cp:coreProperties>
</file>