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58" r:id="rId3"/>
    <p:sldId id="259" r:id="rId4"/>
    <p:sldId id="289" r:id="rId5"/>
    <p:sldId id="290" r:id="rId6"/>
    <p:sldId id="291" r:id="rId7"/>
    <p:sldId id="292" r:id="rId8"/>
    <p:sldId id="293" r:id="rId9"/>
    <p:sldId id="294" r:id="rId10"/>
    <p:sldId id="270" r:id="rId11"/>
    <p:sldId id="264" r:id="rId12"/>
    <p:sldId id="266" r:id="rId13"/>
    <p:sldId id="269" r:id="rId14"/>
    <p:sldId id="268" r:id="rId15"/>
    <p:sldId id="288" r:id="rId16"/>
    <p:sldId id="271" r:id="rId17"/>
    <p:sldId id="272" r:id="rId18"/>
    <p:sldId id="273" r:id="rId19"/>
    <p:sldId id="275" r:id="rId20"/>
    <p:sldId id="277" r:id="rId21"/>
    <p:sldId id="276" r:id="rId22"/>
    <p:sldId id="278" r:id="rId23"/>
    <p:sldId id="285" r:id="rId24"/>
    <p:sldId id="286" r:id="rId25"/>
    <p:sldId id="28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22"/>
    <p:restoredTop sz="94669"/>
  </p:normalViewPr>
  <p:slideViewPr>
    <p:cSldViewPr snapToGrid="0" snapToObjects="1">
      <p:cViewPr>
        <p:scale>
          <a:sx n="53" d="100"/>
          <a:sy n="53" d="100"/>
        </p:scale>
        <p:origin x="592" y="27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D2A0B2-1732-B34F-92E4-77830B40F150}" type="datetimeFigureOut">
              <a:rPr lang="en-US" smtClean="0"/>
              <a:t>7/16/17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F908D9-9EB9-074B-9D7A-7293B0A67226}" type="slidenum">
              <a:rPr lang="en-US" smtClean="0"/>
              <a:t>‹#›</a:t>
            </a:fld>
            <a:endParaRPr lang="en-US"/>
          </a:p>
        </p:txBody>
      </p:sp>
    </p:spTree>
    <p:extLst>
      <p:ext uri="{BB962C8B-B14F-4D97-AF65-F5344CB8AC3E}">
        <p14:creationId xmlns:p14="http://schemas.microsoft.com/office/powerpoint/2010/main" val="650051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4665ECD-BB01-6C42-B300-D7BC1724EAD7}" type="datetimeFigureOut">
              <a:rPr lang="en-US" smtClean="0"/>
              <a:t>7/16/17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6005FD-B3A0-7E4E-AE99-75BB2759D9DE}" type="slidenum">
              <a:rPr lang="en-US" smtClean="0"/>
              <a:t>‹#›</a:t>
            </a:fld>
            <a:endParaRPr lang="en-US"/>
          </a:p>
        </p:txBody>
      </p:sp>
    </p:spTree>
    <p:extLst>
      <p:ext uri="{BB962C8B-B14F-4D97-AF65-F5344CB8AC3E}">
        <p14:creationId xmlns:p14="http://schemas.microsoft.com/office/powerpoint/2010/main" val="1265104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665ECD-BB01-6C42-B300-D7BC1724EAD7}" type="datetimeFigureOut">
              <a:rPr lang="en-US" smtClean="0"/>
              <a:t>7/16/17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6005FD-B3A0-7E4E-AE99-75BB2759D9DE}" type="slidenum">
              <a:rPr lang="en-US" smtClean="0"/>
              <a:t>‹#›</a:t>
            </a:fld>
            <a:endParaRPr lang="en-US"/>
          </a:p>
        </p:txBody>
      </p:sp>
    </p:spTree>
    <p:extLst>
      <p:ext uri="{BB962C8B-B14F-4D97-AF65-F5344CB8AC3E}">
        <p14:creationId xmlns:p14="http://schemas.microsoft.com/office/powerpoint/2010/main" val="1066058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665ECD-BB01-6C42-B300-D7BC1724EAD7}" type="datetimeFigureOut">
              <a:rPr lang="en-US" smtClean="0"/>
              <a:t>7/16/17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6005FD-B3A0-7E4E-AE99-75BB2759D9DE}" type="slidenum">
              <a:rPr lang="en-US" smtClean="0"/>
              <a:t>‹#›</a:t>
            </a:fld>
            <a:endParaRPr lang="en-US"/>
          </a:p>
        </p:txBody>
      </p:sp>
    </p:spTree>
    <p:extLst>
      <p:ext uri="{BB962C8B-B14F-4D97-AF65-F5344CB8AC3E}">
        <p14:creationId xmlns:p14="http://schemas.microsoft.com/office/powerpoint/2010/main" val="783108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665ECD-BB01-6C42-B300-D7BC1724EAD7}" type="datetimeFigureOut">
              <a:rPr lang="en-US" smtClean="0"/>
              <a:t>7/16/17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6005FD-B3A0-7E4E-AE99-75BB2759D9DE}" type="slidenum">
              <a:rPr lang="en-US" smtClean="0"/>
              <a:t>‹#›</a:t>
            </a:fld>
            <a:endParaRPr lang="en-US"/>
          </a:p>
        </p:txBody>
      </p:sp>
    </p:spTree>
    <p:extLst>
      <p:ext uri="{BB962C8B-B14F-4D97-AF65-F5344CB8AC3E}">
        <p14:creationId xmlns:p14="http://schemas.microsoft.com/office/powerpoint/2010/main" val="374818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665ECD-BB01-6C42-B300-D7BC1724EAD7}" type="datetimeFigureOut">
              <a:rPr lang="en-US" smtClean="0"/>
              <a:t>7/16/17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6005FD-B3A0-7E4E-AE99-75BB2759D9DE}" type="slidenum">
              <a:rPr lang="en-US" smtClean="0"/>
              <a:t>‹#›</a:t>
            </a:fld>
            <a:endParaRPr lang="en-US"/>
          </a:p>
        </p:txBody>
      </p:sp>
    </p:spTree>
    <p:extLst>
      <p:ext uri="{BB962C8B-B14F-4D97-AF65-F5344CB8AC3E}">
        <p14:creationId xmlns:p14="http://schemas.microsoft.com/office/powerpoint/2010/main" val="999412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4665ECD-BB01-6C42-B300-D7BC1724EAD7}" type="datetimeFigureOut">
              <a:rPr lang="en-US" smtClean="0"/>
              <a:t>7/16/17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6005FD-B3A0-7E4E-AE99-75BB2759D9DE}" type="slidenum">
              <a:rPr lang="en-US" smtClean="0"/>
              <a:t>‹#›</a:t>
            </a:fld>
            <a:endParaRPr lang="en-US"/>
          </a:p>
        </p:txBody>
      </p:sp>
    </p:spTree>
    <p:extLst>
      <p:ext uri="{BB962C8B-B14F-4D97-AF65-F5344CB8AC3E}">
        <p14:creationId xmlns:p14="http://schemas.microsoft.com/office/powerpoint/2010/main" val="1663427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4665ECD-BB01-6C42-B300-D7BC1724EAD7}" type="datetimeFigureOut">
              <a:rPr lang="en-US" smtClean="0"/>
              <a:t>7/16/17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6005FD-B3A0-7E4E-AE99-75BB2759D9DE}" type="slidenum">
              <a:rPr lang="en-US" smtClean="0"/>
              <a:t>‹#›</a:t>
            </a:fld>
            <a:endParaRPr lang="en-US"/>
          </a:p>
        </p:txBody>
      </p:sp>
    </p:spTree>
    <p:extLst>
      <p:ext uri="{BB962C8B-B14F-4D97-AF65-F5344CB8AC3E}">
        <p14:creationId xmlns:p14="http://schemas.microsoft.com/office/powerpoint/2010/main" val="1280312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4665ECD-BB01-6C42-B300-D7BC1724EAD7}" type="datetimeFigureOut">
              <a:rPr lang="en-US" smtClean="0"/>
              <a:t>7/16/17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6005FD-B3A0-7E4E-AE99-75BB2759D9DE}" type="slidenum">
              <a:rPr lang="en-US" smtClean="0"/>
              <a:t>‹#›</a:t>
            </a:fld>
            <a:endParaRPr lang="en-US"/>
          </a:p>
        </p:txBody>
      </p:sp>
    </p:spTree>
    <p:extLst>
      <p:ext uri="{BB962C8B-B14F-4D97-AF65-F5344CB8AC3E}">
        <p14:creationId xmlns:p14="http://schemas.microsoft.com/office/powerpoint/2010/main" val="430582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665ECD-BB01-6C42-B300-D7BC1724EAD7}" type="datetimeFigureOut">
              <a:rPr lang="en-US" smtClean="0"/>
              <a:t>7/16/17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6005FD-B3A0-7E4E-AE99-75BB2759D9DE}" type="slidenum">
              <a:rPr lang="en-US" smtClean="0"/>
              <a:t>‹#›</a:t>
            </a:fld>
            <a:endParaRPr lang="en-US"/>
          </a:p>
        </p:txBody>
      </p:sp>
    </p:spTree>
    <p:extLst>
      <p:ext uri="{BB962C8B-B14F-4D97-AF65-F5344CB8AC3E}">
        <p14:creationId xmlns:p14="http://schemas.microsoft.com/office/powerpoint/2010/main" val="1926830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665ECD-BB01-6C42-B300-D7BC1724EAD7}" type="datetimeFigureOut">
              <a:rPr lang="en-US" smtClean="0"/>
              <a:t>7/16/17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6005FD-B3A0-7E4E-AE99-75BB2759D9DE}" type="slidenum">
              <a:rPr lang="en-US" smtClean="0"/>
              <a:t>‹#›</a:t>
            </a:fld>
            <a:endParaRPr lang="en-US"/>
          </a:p>
        </p:txBody>
      </p:sp>
    </p:spTree>
    <p:extLst>
      <p:ext uri="{BB962C8B-B14F-4D97-AF65-F5344CB8AC3E}">
        <p14:creationId xmlns:p14="http://schemas.microsoft.com/office/powerpoint/2010/main" val="185253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665ECD-BB01-6C42-B300-D7BC1724EAD7}" type="datetimeFigureOut">
              <a:rPr lang="en-US" smtClean="0"/>
              <a:t>7/16/17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6005FD-B3A0-7E4E-AE99-75BB2759D9DE}" type="slidenum">
              <a:rPr lang="en-US" smtClean="0"/>
              <a:t>‹#›</a:t>
            </a:fld>
            <a:endParaRPr lang="en-US"/>
          </a:p>
        </p:txBody>
      </p:sp>
    </p:spTree>
    <p:extLst>
      <p:ext uri="{BB962C8B-B14F-4D97-AF65-F5344CB8AC3E}">
        <p14:creationId xmlns:p14="http://schemas.microsoft.com/office/powerpoint/2010/main" val="185494652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665ECD-BB01-6C42-B300-D7BC1724EAD7}" type="datetimeFigureOut">
              <a:rPr lang="en-US" smtClean="0"/>
              <a:t>7/16/17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6005FD-B3A0-7E4E-AE99-75BB2759D9DE}" type="slidenum">
              <a:rPr lang="en-US" smtClean="0"/>
              <a:t>‹#›</a:t>
            </a:fld>
            <a:endParaRPr lang="en-US"/>
          </a:p>
        </p:txBody>
      </p:sp>
    </p:spTree>
    <p:extLst>
      <p:ext uri="{BB962C8B-B14F-4D97-AF65-F5344CB8AC3E}">
        <p14:creationId xmlns:p14="http://schemas.microsoft.com/office/powerpoint/2010/main" val="7107496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1" Type="http://schemas.openxmlformats.org/officeDocument/2006/relationships/slideLayout" Target="../slideLayouts/slideLayout4.xml"/><Relationship Id="rId2"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3.png"/><Relationship Id="rId1" Type="http://schemas.openxmlformats.org/officeDocument/2006/relationships/slideLayout" Target="../slideLayouts/slideLayout4.xml"/><Relationship Id="rId2"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4.png"/><Relationship Id="rId3"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6.png"/><Relationship Id="rId3"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8.png"/><Relationship Id="rId3" Type="http://schemas.openxmlformats.org/officeDocument/2006/relationships/image" Target="../media/image2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0.png"/><Relationship Id="rId3"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2.png"/><Relationship Id="rId3" Type="http://schemas.openxmlformats.org/officeDocument/2006/relationships/image" Target="../media/image3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4000" dirty="0" smtClean="0">
                <a:latin typeface="Helvetica" charset="0"/>
                <a:ea typeface="Helvetica" charset="0"/>
                <a:cs typeface="Helvetica" charset="0"/>
              </a:rPr>
              <a:t>Netflix, Poverty, Race, and Tone</a:t>
            </a:r>
            <a:r>
              <a:rPr lang="en-US" sz="4800" dirty="0" smtClean="0">
                <a:latin typeface="Helvetica" charset="0"/>
                <a:ea typeface="Helvetica" charset="0"/>
                <a:cs typeface="Helvetica" charset="0"/>
              </a:rPr>
              <a:t/>
            </a:r>
            <a:br>
              <a:rPr lang="en-US" sz="4800" dirty="0" smtClean="0">
                <a:latin typeface="Helvetica" charset="0"/>
                <a:ea typeface="Helvetica" charset="0"/>
                <a:cs typeface="Helvetica" charset="0"/>
              </a:rPr>
            </a:br>
            <a:r>
              <a:rPr lang="en-US" sz="4800" dirty="0" smtClean="0">
                <a:latin typeface="Helvetica" charset="0"/>
                <a:ea typeface="Helvetica" charset="0"/>
                <a:cs typeface="Helvetica" charset="0"/>
              </a:rPr>
              <a:t>Preliminary Findings 2</a:t>
            </a:r>
            <a:br>
              <a:rPr lang="en-US" sz="4800" dirty="0" smtClean="0">
                <a:latin typeface="Helvetica" charset="0"/>
                <a:ea typeface="Helvetica" charset="0"/>
                <a:cs typeface="Helvetica" charset="0"/>
              </a:rPr>
            </a:br>
            <a:r>
              <a:rPr lang="en-US" sz="4800" dirty="0" smtClean="0">
                <a:latin typeface="Helvetica" charset="0"/>
                <a:ea typeface="Helvetica" charset="0"/>
                <a:cs typeface="Helvetica" charset="0"/>
              </a:rPr>
              <a:t/>
            </a:r>
            <a:br>
              <a:rPr lang="en-US" sz="4800" dirty="0" smtClean="0">
                <a:latin typeface="Helvetica" charset="0"/>
                <a:ea typeface="Helvetica" charset="0"/>
                <a:cs typeface="Helvetica" charset="0"/>
              </a:rPr>
            </a:br>
            <a:r>
              <a:rPr lang="en-US" sz="3200" i="1" dirty="0" smtClean="0">
                <a:latin typeface="Helvetica" charset="0"/>
                <a:ea typeface="Helvetica" charset="0"/>
                <a:cs typeface="Helvetica" charset="0"/>
              </a:rPr>
              <a:t>30 movies &amp; TV shows</a:t>
            </a:r>
            <a:br>
              <a:rPr lang="en-US" sz="3200" i="1" dirty="0" smtClean="0">
                <a:latin typeface="Helvetica" charset="0"/>
                <a:ea typeface="Helvetica" charset="0"/>
                <a:cs typeface="Helvetica" charset="0"/>
              </a:rPr>
            </a:br>
            <a:r>
              <a:rPr lang="en-US" sz="3200" i="1" dirty="0" smtClean="0">
                <a:latin typeface="Helvetica" charset="0"/>
                <a:ea typeface="Helvetica" charset="0"/>
                <a:cs typeface="Helvetica" charset="0"/>
              </a:rPr>
              <a:t>26,950 </a:t>
            </a:r>
            <a:r>
              <a:rPr lang="en-US" sz="3200" i="1" dirty="0" err="1" smtClean="0">
                <a:latin typeface="Helvetica" charset="0"/>
                <a:ea typeface="Helvetica" charset="0"/>
                <a:cs typeface="Helvetica" charset="0"/>
              </a:rPr>
              <a:t>productino</a:t>
            </a:r>
            <a:r>
              <a:rPr lang="en-US" sz="3200" i="1" dirty="0" smtClean="0">
                <a:latin typeface="Helvetica" charset="0"/>
                <a:ea typeface="Helvetica" charset="0"/>
                <a:cs typeface="Helvetica" charset="0"/>
              </a:rPr>
              <a:t>/cast/crew names</a:t>
            </a:r>
            <a:endParaRPr lang="en-US" sz="4800" dirty="0">
              <a:latin typeface="Helvetica" charset="0"/>
              <a:ea typeface="Helvetica" charset="0"/>
              <a:cs typeface="Helvetica" charset="0"/>
            </a:endParaRPr>
          </a:p>
        </p:txBody>
      </p:sp>
      <p:sp>
        <p:nvSpPr>
          <p:cNvPr id="3" name="Subtitle 2"/>
          <p:cNvSpPr>
            <a:spLocks noGrp="1"/>
          </p:cNvSpPr>
          <p:nvPr>
            <p:ph type="subTitle" idx="1"/>
          </p:nvPr>
        </p:nvSpPr>
        <p:spPr/>
        <p:txBody>
          <a:bodyPr/>
          <a:lstStyle/>
          <a:p>
            <a:endParaRPr lang="en-US" dirty="0" smtClean="0">
              <a:latin typeface="Helvetica" charset="0"/>
              <a:ea typeface="Helvetica" charset="0"/>
              <a:cs typeface="Helvetica" charset="0"/>
            </a:endParaRPr>
          </a:p>
          <a:p>
            <a:r>
              <a:rPr lang="en-US" dirty="0" smtClean="0">
                <a:latin typeface="Helvetica" charset="0"/>
                <a:ea typeface="Helvetica" charset="0"/>
                <a:cs typeface="Helvetica" charset="0"/>
              </a:rPr>
              <a:t>Jordan Schaer</a:t>
            </a:r>
            <a:endParaRPr lang="en-US" dirty="0">
              <a:latin typeface="Helvetica" charset="0"/>
              <a:ea typeface="Helvetica" charset="0"/>
              <a:cs typeface="Helvetica" charset="0"/>
            </a:endParaRPr>
          </a:p>
        </p:txBody>
      </p:sp>
    </p:spTree>
    <p:extLst>
      <p:ext uri="{BB962C8B-B14F-4D97-AF65-F5344CB8AC3E}">
        <p14:creationId xmlns:p14="http://schemas.microsoft.com/office/powerpoint/2010/main" val="19309220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charset="0"/>
                <a:ea typeface="Helvetica" charset="0"/>
                <a:cs typeface="Helvetica" charset="0"/>
              </a:rPr>
              <a:t>Color of tone</a:t>
            </a:r>
            <a:endParaRPr lang="en-US" dirty="0">
              <a:latin typeface="Helvetica" charset="0"/>
              <a:ea typeface="Helvetica" charset="0"/>
              <a:cs typeface="Helvetica" charset="0"/>
            </a:endParaRP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76225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Helvetica" charset="0"/>
                <a:ea typeface="Helvetica" charset="0"/>
                <a:cs typeface="Helvetica" charset="0"/>
              </a:rPr>
              <a:t>Angrier the story, more Black people</a:t>
            </a:r>
            <a:endParaRPr lang="en-US" sz="3200" dirty="0">
              <a:latin typeface="Helvetica" charset="0"/>
              <a:ea typeface="Helvetica" charset="0"/>
              <a:cs typeface="Helvetica"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02462" y="1690688"/>
            <a:ext cx="4351338" cy="4351338"/>
          </a:xfrm>
        </p:spPr>
      </p:pic>
      <p:pic>
        <p:nvPicPr>
          <p:cNvPr id="7"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90688"/>
            <a:ext cx="4351338" cy="4351338"/>
          </a:xfrm>
          <a:prstGeom prst="rect">
            <a:avLst/>
          </a:prstGeom>
        </p:spPr>
      </p:pic>
    </p:spTree>
    <p:extLst>
      <p:ext uri="{BB962C8B-B14F-4D97-AF65-F5344CB8AC3E}">
        <p14:creationId xmlns:p14="http://schemas.microsoft.com/office/powerpoint/2010/main" val="20011734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Helvetica" charset="0"/>
                <a:ea typeface="Helvetica" charset="0"/>
                <a:cs typeface="Helvetica" charset="0"/>
              </a:rPr>
              <a:t>Angrier the story, </a:t>
            </a:r>
            <a:r>
              <a:rPr lang="en-US" sz="3200" i="1" dirty="0" smtClean="0">
                <a:latin typeface="Helvetica" charset="0"/>
                <a:ea typeface="Helvetica" charset="0"/>
                <a:cs typeface="Helvetica" charset="0"/>
              </a:rPr>
              <a:t>fewer </a:t>
            </a:r>
            <a:r>
              <a:rPr lang="en-US" sz="3200" dirty="0" smtClean="0">
                <a:latin typeface="Helvetica" charset="0"/>
                <a:ea typeface="Helvetica" charset="0"/>
                <a:cs typeface="Helvetica" charset="0"/>
              </a:rPr>
              <a:t>white people</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02462" y="1690688"/>
            <a:ext cx="4351338" cy="4351338"/>
          </a:xfrm>
        </p:spPr>
      </p:pic>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90688"/>
            <a:ext cx="4351338" cy="4351338"/>
          </a:xfrm>
          <a:prstGeom prst="rect">
            <a:avLst/>
          </a:prstGeom>
        </p:spPr>
      </p:pic>
    </p:spTree>
    <p:extLst>
      <p:ext uri="{BB962C8B-B14F-4D97-AF65-F5344CB8AC3E}">
        <p14:creationId xmlns:p14="http://schemas.microsoft.com/office/powerpoint/2010/main" val="668653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Helvetica" charset="0"/>
                <a:ea typeface="Helvetica" charset="0"/>
                <a:cs typeface="Helvetica" charset="0"/>
              </a:rPr>
              <a:t>More joy, less Black</a:t>
            </a:r>
            <a:endParaRPr lang="en-US" sz="3200" dirty="0"/>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2462" y="1825625"/>
            <a:ext cx="4351338" cy="4351338"/>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825625"/>
            <a:ext cx="4352544" cy="4352544"/>
          </a:xfrm>
          <a:prstGeom prst="rect">
            <a:avLst/>
          </a:prstGeom>
        </p:spPr>
      </p:pic>
    </p:spTree>
    <p:extLst>
      <p:ext uri="{BB962C8B-B14F-4D97-AF65-F5344CB8AC3E}">
        <p14:creationId xmlns:p14="http://schemas.microsoft.com/office/powerpoint/2010/main" val="1168685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Helvetica" charset="0"/>
                <a:ea typeface="Helvetica" charset="0"/>
                <a:cs typeface="Helvetica" charset="0"/>
              </a:rPr>
              <a:t>More joy, more white</a:t>
            </a:r>
            <a:endParaRPr lang="en-US" sz="3200" dirty="0"/>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002462" y="1825625"/>
            <a:ext cx="4351338" cy="4351338"/>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38200" y="1825625"/>
            <a:ext cx="4351338" cy="4351338"/>
          </a:xfrm>
        </p:spPr>
      </p:pic>
    </p:spTree>
    <p:extLst>
      <p:ext uri="{BB962C8B-B14F-4D97-AF65-F5344CB8AC3E}">
        <p14:creationId xmlns:p14="http://schemas.microsoft.com/office/powerpoint/2010/main" val="317140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0"/>
            <a:ext cx="9067800" cy="1325563"/>
          </a:xfrm>
        </p:spPr>
        <p:txBody>
          <a:bodyPr/>
          <a:lstStyle/>
          <a:p>
            <a:r>
              <a:rPr lang="en-US" dirty="0" smtClean="0">
                <a:latin typeface="Helvetica" charset="0"/>
                <a:ea typeface="Helvetica" charset="0"/>
                <a:cs typeface="Helvetica" charset="0"/>
              </a:rPr>
              <a:t>Fear, ranked</a:t>
            </a:r>
            <a:endParaRPr lang="en-US" dirty="0">
              <a:latin typeface="Helvetica" charset="0"/>
              <a:ea typeface="Helvetica" charset="0"/>
              <a:cs typeface="Helvetica"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1325563"/>
            <a:ext cx="2743200" cy="274320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0100" y="1325563"/>
            <a:ext cx="2743200" cy="274320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3800" y="1325563"/>
            <a:ext cx="2743200" cy="2743200"/>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38500" y="4022726"/>
            <a:ext cx="2743200" cy="2743200"/>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72200" y="4068763"/>
            <a:ext cx="2743200" cy="2743200"/>
          </a:xfrm>
          <a:prstGeom prst="rect">
            <a:avLst/>
          </a:prstGeom>
        </p:spPr>
      </p:pic>
    </p:spTree>
    <p:extLst>
      <p:ext uri="{BB962C8B-B14F-4D97-AF65-F5344CB8AC3E}">
        <p14:creationId xmlns:p14="http://schemas.microsoft.com/office/powerpoint/2010/main" val="1594965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0"/>
            <a:ext cx="9067800" cy="1325563"/>
          </a:xfrm>
        </p:spPr>
        <p:txBody>
          <a:bodyPr/>
          <a:lstStyle/>
          <a:p>
            <a:r>
              <a:rPr lang="en-US" dirty="0" smtClean="0">
                <a:latin typeface="Helvetica" charset="0"/>
                <a:ea typeface="Helvetica" charset="0"/>
                <a:cs typeface="Helvetica" charset="0"/>
              </a:rPr>
              <a:t>Sadness, ranked</a:t>
            </a:r>
            <a:endParaRPr lang="en-US" dirty="0">
              <a:latin typeface="Helvetica" charset="0"/>
              <a:ea typeface="Helvetica" charset="0"/>
              <a:cs typeface="Helvetica" charset="0"/>
            </a:endParaRP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238500" y="4068763"/>
            <a:ext cx="2743200" cy="2743200"/>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10100" y="1325563"/>
            <a:ext cx="2743200" cy="2743200"/>
          </a:xfr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3800" y="1325563"/>
            <a:ext cx="2743200" cy="274320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72200" y="4068763"/>
            <a:ext cx="2743200" cy="2743200"/>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76400" y="1325563"/>
            <a:ext cx="2743200" cy="2743200"/>
          </a:xfrm>
          <a:prstGeom prst="rect">
            <a:avLst/>
          </a:prstGeom>
        </p:spPr>
      </p:pic>
    </p:spTree>
    <p:extLst>
      <p:ext uri="{BB962C8B-B14F-4D97-AF65-F5344CB8AC3E}">
        <p14:creationId xmlns:p14="http://schemas.microsoft.com/office/powerpoint/2010/main" val="17432620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latin typeface="Helvetica" charset="0"/>
                <a:ea typeface="Helvetica" charset="0"/>
                <a:cs typeface="Helvetica" charset="0"/>
              </a:rPr>
              <a:t>Color of poverty	</a:t>
            </a:r>
            <a:endParaRPr lang="en-US" dirty="0">
              <a:latin typeface="Helvetica" charset="0"/>
              <a:ea typeface="Helvetica" charset="0"/>
              <a:cs typeface="Helvetica" charset="0"/>
            </a:endParaRPr>
          </a:p>
        </p:txBody>
      </p:sp>
      <p:sp>
        <p:nvSpPr>
          <p:cNvPr id="6" name="Text Placeholder 5"/>
          <p:cNvSpPr>
            <a:spLocks noGrp="1"/>
          </p:cNvSpPr>
          <p:nvPr>
            <p:ph type="body" idx="1"/>
          </p:nvPr>
        </p:nvSpPr>
        <p:spPr/>
        <p:txBody>
          <a:bodyPr/>
          <a:lstStyle/>
          <a:p>
            <a:endParaRPr lang="en-US" dirty="0">
              <a:latin typeface="Helvetica" charset="0"/>
              <a:ea typeface="Helvetica" charset="0"/>
              <a:cs typeface="Helvetica" charset="0"/>
            </a:endParaRPr>
          </a:p>
        </p:txBody>
      </p:sp>
    </p:spTree>
    <p:extLst>
      <p:ext uri="{BB962C8B-B14F-4D97-AF65-F5344CB8AC3E}">
        <p14:creationId xmlns:p14="http://schemas.microsoft.com/office/powerpoint/2010/main" val="14793452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latin typeface="Helvetica" charset="0"/>
                <a:ea typeface="Helvetica" charset="0"/>
                <a:cs typeface="Helvetica" charset="0"/>
              </a:rPr>
              <a:t>Poverty ~ white</a:t>
            </a:r>
            <a:endParaRPr lang="en-US" dirty="0">
              <a:latin typeface="Helvetica" charset="0"/>
              <a:ea typeface="Helvetica" charset="0"/>
              <a:cs typeface="Helvetica" charset="0"/>
            </a:endParaRPr>
          </a:p>
        </p:txBody>
      </p:sp>
      <p:pic>
        <p:nvPicPr>
          <p:cNvPr id="12" name="Content Placeholder 11"/>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53331" y="1825625"/>
            <a:ext cx="4351338" cy="4351338"/>
          </a:xfrm>
        </p:spPr>
      </p:pic>
      <p:pic>
        <p:nvPicPr>
          <p:cNvPr id="13" name="Content Placeholder 12"/>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587331" y="1825625"/>
            <a:ext cx="4351338" cy="4351338"/>
          </a:xfrm>
        </p:spPr>
      </p:pic>
    </p:spTree>
    <p:extLst>
      <p:ext uri="{BB962C8B-B14F-4D97-AF65-F5344CB8AC3E}">
        <p14:creationId xmlns:p14="http://schemas.microsoft.com/office/powerpoint/2010/main" val="1294740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charset="0"/>
                <a:ea typeface="Helvetica" charset="0"/>
                <a:cs typeface="Helvetica" charset="0"/>
              </a:rPr>
              <a:t>Poverty ~ Black</a:t>
            </a:r>
            <a:endParaRPr lang="en-US" dirty="0">
              <a:latin typeface="Helvetica" charset="0"/>
              <a:ea typeface="Helvetica" charset="0"/>
              <a:cs typeface="Helvetica" charset="0"/>
            </a:endParaRPr>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53331" y="1825625"/>
            <a:ext cx="4351338" cy="4351338"/>
          </a:xfrm>
        </p:spPr>
      </p:pic>
      <p:pic>
        <p:nvPicPr>
          <p:cNvPr id="8" name="Content Placeholder 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587331" y="1825625"/>
            <a:ext cx="4351338" cy="4351338"/>
          </a:xfrm>
        </p:spPr>
      </p:pic>
    </p:spTree>
    <p:extLst>
      <p:ext uri="{BB962C8B-B14F-4D97-AF65-F5344CB8AC3E}">
        <p14:creationId xmlns:p14="http://schemas.microsoft.com/office/powerpoint/2010/main" val="1866370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charset="0"/>
                <a:ea typeface="Helvetica" charset="0"/>
                <a:cs typeface="Helvetica" charset="0"/>
              </a:rPr>
              <a:t>Item Analysis and Scoring</a:t>
            </a:r>
            <a:endParaRPr lang="en-US" dirty="0">
              <a:latin typeface="Helvetica" charset="0"/>
              <a:ea typeface="Helvetica" charset="0"/>
              <a:cs typeface="Helvetica" charset="0"/>
            </a:endParaRPr>
          </a:p>
        </p:txBody>
      </p:sp>
      <p:sp>
        <p:nvSpPr>
          <p:cNvPr id="3" name="Content Placeholder 2"/>
          <p:cNvSpPr>
            <a:spLocks noGrp="1"/>
          </p:cNvSpPr>
          <p:nvPr>
            <p:ph sz="half" idx="1"/>
          </p:nvPr>
        </p:nvSpPr>
        <p:spPr/>
        <p:txBody>
          <a:bodyPr>
            <a:normAutofit/>
          </a:bodyPr>
          <a:lstStyle/>
          <a:p>
            <a:pPr marL="0" indent="0">
              <a:lnSpc>
                <a:spcPct val="100000"/>
              </a:lnSpc>
              <a:spcBef>
                <a:spcPts val="0"/>
              </a:spcBef>
              <a:buNone/>
              <a:defRPr/>
            </a:pPr>
            <a:r>
              <a:rPr lang="en-US" sz="2000" b="1" dirty="0" smtClean="0">
                <a:latin typeface="Helvetica" charset="0"/>
                <a:ea typeface="Helvetica" charset="0"/>
                <a:cs typeface="Helvetica" charset="0"/>
              </a:rPr>
              <a:t>Racial composition of producers/cast/crew from US Census</a:t>
            </a:r>
          </a:p>
          <a:p>
            <a:pPr>
              <a:lnSpc>
                <a:spcPct val="100000"/>
              </a:lnSpc>
              <a:spcBef>
                <a:spcPts val="0"/>
              </a:spcBef>
              <a:defRPr/>
            </a:pPr>
            <a:r>
              <a:rPr lang="en-US" sz="2000" dirty="0" smtClean="0">
                <a:latin typeface="Helvetica" charset="0"/>
                <a:ea typeface="Helvetica" charset="0"/>
                <a:cs typeface="Helvetica" charset="0"/>
              </a:rPr>
              <a:t>% white </a:t>
            </a:r>
            <a:r>
              <a:rPr lang="en-US" sz="2000" i="1" dirty="0">
                <a:latin typeface="Helvetica" charset="0"/>
                <a:ea typeface="Helvetica" charset="0"/>
                <a:cs typeface="Helvetica" charset="0"/>
              </a:rPr>
              <a:t>(total, cast, crew)</a:t>
            </a:r>
          </a:p>
          <a:p>
            <a:pPr>
              <a:lnSpc>
                <a:spcPct val="100000"/>
              </a:lnSpc>
              <a:spcBef>
                <a:spcPts val="0"/>
              </a:spcBef>
            </a:pPr>
            <a:r>
              <a:rPr lang="en-US" sz="2000" dirty="0" smtClean="0">
                <a:latin typeface="Helvetica" charset="0"/>
                <a:ea typeface="Helvetica" charset="0"/>
                <a:cs typeface="Helvetica" charset="0"/>
              </a:rPr>
              <a:t>% Black </a:t>
            </a:r>
            <a:r>
              <a:rPr lang="en-US" sz="2000" i="1" dirty="0" smtClean="0">
                <a:latin typeface="Helvetica" charset="0"/>
                <a:ea typeface="Helvetica" charset="0"/>
                <a:cs typeface="Helvetica" charset="0"/>
              </a:rPr>
              <a:t>(total, cast, crew)</a:t>
            </a:r>
          </a:p>
          <a:p>
            <a:pPr>
              <a:lnSpc>
                <a:spcPct val="100000"/>
              </a:lnSpc>
              <a:spcBef>
                <a:spcPts val="0"/>
              </a:spcBef>
            </a:pPr>
            <a:r>
              <a:rPr lang="en-US" sz="2000" dirty="0" smtClean="0">
                <a:latin typeface="Helvetica" charset="0"/>
                <a:ea typeface="Helvetica" charset="0"/>
                <a:cs typeface="Helvetica" charset="0"/>
              </a:rPr>
              <a:t>% </a:t>
            </a:r>
            <a:r>
              <a:rPr lang="en-US" sz="2000" dirty="0" err="1" smtClean="0">
                <a:latin typeface="Helvetica" charset="0"/>
                <a:ea typeface="Helvetica" charset="0"/>
                <a:cs typeface="Helvetica" charset="0"/>
              </a:rPr>
              <a:t>hispanic</a:t>
            </a:r>
            <a:r>
              <a:rPr lang="en-US" sz="2000" dirty="0" smtClean="0">
                <a:latin typeface="Helvetica" charset="0"/>
                <a:ea typeface="Helvetica" charset="0"/>
                <a:cs typeface="Helvetica" charset="0"/>
              </a:rPr>
              <a:t> </a:t>
            </a:r>
            <a:r>
              <a:rPr lang="en-US" sz="2000" i="1" dirty="0" smtClean="0">
                <a:latin typeface="Helvetica" charset="0"/>
                <a:ea typeface="Helvetica" charset="0"/>
                <a:cs typeface="Helvetica" charset="0"/>
              </a:rPr>
              <a:t>(total, cast, crew)</a:t>
            </a:r>
          </a:p>
          <a:p>
            <a:pPr>
              <a:lnSpc>
                <a:spcPct val="100000"/>
              </a:lnSpc>
              <a:spcBef>
                <a:spcPts val="0"/>
              </a:spcBef>
            </a:pPr>
            <a:r>
              <a:rPr lang="en-US" sz="2000" dirty="0" smtClean="0">
                <a:latin typeface="Helvetica" charset="0"/>
                <a:ea typeface="Helvetica" charset="0"/>
                <a:cs typeface="Helvetica" charset="0"/>
              </a:rPr>
              <a:t>% Asian </a:t>
            </a:r>
            <a:r>
              <a:rPr lang="en-US" sz="2000" i="1" dirty="0" smtClean="0">
                <a:latin typeface="Helvetica" charset="0"/>
                <a:ea typeface="Helvetica" charset="0"/>
                <a:cs typeface="Helvetica" charset="0"/>
              </a:rPr>
              <a:t>(total, cast, crew)</a:t>
            </a:r>
          </a:p>
          <a:p>
            <a:pPr>
              <a:lnSpc>
                <a:spcPct val="100000"/>
              </a:lnSpc>
              <a:spcBef>
                <a:spcPts val="0"/>
              </a:spcBef>
            </a:pPr>
            <a:r>
              <a:rPr lang="en-US" sz="2000" dirty="0" smtClean="0">
                <a:latin typeface="Helvetica" charset="0"/>
                <a:ea typeface="Helvetica" charset="0"/>
                <a:cs typeface="Helvetica" charset="0"/>
              </a:rPr>
              <a:t>% other </a:t>
            </a:r>
            <a:r>
              <a:rPr lang="en-US" sz="2000" i="1" dirty="0" smtClean="0">
                <a:latin typeface="Helvetica" charset="0"/>
                <a:ea typeface="Helvetica" charset="0"/>
                <a:cs typeface="Helvetica" charset="0"/>
              </a:rPr>
              <a:t>(total, cast, crew)</a:t>
            </a:r>
          </a:p>
          <a:p>
            <a:pPr>
              <a:lnSpc>
                <a:spcPct val="100000"/>
              </a:lnSpc>
              <a:spcBef>
                <a:spcPts val="0"/>
              </a:spcBef>
            </a:pPr>
            <a:endParaRPr lang="en-US" sz="2000" i="1" dirty="0">
              <a:latin typeface="Helvetica" charset="0"/>
              <a:ea typeface="Helvetica" charset="0"/>
              <a:cs typeface="Helvetica" charset="0"/>
            </a:endParaRPr>
          </a:p>
          <a:p>
            <a:pPr marL="0" indent="0">
              <a:lnSpc>
                <a:spcPct val="100000"/>
              </a:lnSpc>
              <a:spcBef>
                <a:spcPts val="0"/>
              </a:spcBef>
              <a:buNone/>
            </a:pPr>
            <a:r>
              <a:rPr lang="en-US" sz="2000" b="1" dirty="0" smtClean="0">
                <a:latin typeface="Helvetica" charset="0"/>
                <a:ea typeface="Helvetica" charset="0"/>
                <a:cs typeface="Helvetica" charset="0"/>
              </a:rPr>
              <a:t>Words related to poverty in synopsis</a:t>
            </a:r>
          </a:p>
          <a:p>
            <a:pPr>
              <a:lnSpc>
                <a:spcPct val="100000"/>
              </a:lnSpc>
              <a:spcBef>
                <a:spcPts val="0"/>
              </a:spcBef>
            </a:pPr>
            <a:r>
              <a:rPr lang="en-US" sz="2000" dirty="0" smtClean="0">
                <a:latin typeface="Helvetica" charset="0"/>
                <a:ea typeface="Helvetica" charset="0"/>
                <a:cs typeface="Helvetica" charset="0"/>
              </a:rPr>
              <a:t>% total</a:t>
            </a:r>
          </a:p>
          <a:p>
            <a:pPr>
              <a:lnSpc>
                <a:spcPct val="100000"/>
              </a:lnSpc>
              <a:spcBef>
                <a:spcPts val="0"/>
              </a:spcBef>
            </a:pPr>
            <a:r>
              <a:rPr lang="en-US" sz="2000" dirty="0" smtClean="0">
                <a:latin typeface="Helvetica" charset="0"/>
                <a:ea typeface="Helvetica" charset="0"/>
                <a:cs typeface="Helvetica" charset="0"/>
              </a:rPr>
              <a:t>% distinct words</a:t>
            </a:r>
            <a:endParaRPr lang="en-US" sz="2000" dirty="0" smtClean="0">
              <a:latin typeface="Helvetica" charset="0"/>
              <a:ea typeface="Helvetica" charset="0"/>
              <a:cs typeface="Helvetica" charset="0"/>
            </a:endParaRPr>
          </a:p>
        </p:txBody>
      </p:sp>
      <p:sp>
        <p:nvSpPr>
          <p:cNvPr id="4" name="Content Placeholder 3"/>
          <p:cNvSpPr>
            <a:spLocks noGrp="1"/>
          </p:cNvSpPr>
          <p:nvPr>
            <p:ph sz="half" idx="2"/>
          </p:nvPr>
        </p:nvSpPr>
        <p:spPr/>
        <p:txBody>
          <a:bodyPr>
            <a:normAutofit/>
          </a:bodyPr>
          <a:lstStyle/>
          <a:p>
            <a:pPr marL="0" indent="0">
              <a:lnSpc>
                <a:spcPct val="100000"/>
              </a:lnSpc>
              <a:spcBef>
                <a:spcPts val="0"/>
              </a:spcBef>
              <a:buNone/>
              <a:defRPr/>
            </a:pPr>
            <a:r>
              <a:rPr lang="en-US" sz="2000" b="1" dirty="0" smtClean="0"/>
              <a:t>Synopsis tone composition from IBM Watson</a:t>
            </a:r>
          </a:p>
          <a:p>
            <a:pPr>
              <a:lnSpc>
                <a:spcPct val="100000"/>
              </a:lnSpc>
              <a:spcBef>
                <a:spcPts val="0"/>
              </a:spcBef>
              <a:defRPr/>
            </a:pPr>
            <a:r>
              <a:rPr lang="en-US" sz="2000" dirty="0" smtClean="0"/>
              <a:t>anger</a:t>
            </a:r>
          </a:p>
          <a:p>
            <a:pPr>
              <a:lnSpc>
                <a:spcPct val="100000"/>
              </a:lnSpc>
              <a:spcBef>
                <a:spcPts val="0"/>
              </a:spcBef>
              <a:defRPr/>
            </a:pPr>
            <a:r>
              <a:rPr lang="en-US" sz="2000" dirty="0" smtClean="0"/>
              <a:t>disgust</a:t>
            </a:r>
          </a:p>
          <a:p>
            <a:pPr>
              <a:lnSpc>
                <a:spcPct val="100000"/>
              </a:lnSpc>
              <a:spcBef>
                <a:spcPts val="0"/>
              </a:spcBef>
              <a:defRPr/>
            </a:pPr>
            <a:r>
              <a:rPr lang="en-US" sz="2000" dirty="0" smtClean="0"/>
              <a:t>fear</a:t>
            </a:r>
          </a:p>
          <a:p>
            <a:pPr>
              <a:lnSpc>
                <a:spcPct val="100000"/>
              </a:lnSpc>
              <a:spcBef>
                <a:spcPts val="0"/>
              </a:spcBef>
              <a:defRPr/>
            </a:pPr>
            <a:r>
              <a:rPr lang="en-US" sz="2000" dirty="0" smtClean="0"/>
              <a:t>joy</a:t>
            </a:r>
          </a:p>
          <a:p>
            <a:pPr>
              <a:lnSpc>
                <a:spcPct val="100000"/>
              </a:lnSpc>
              <a:spcBef>
                <a:spcPts val="0"/>
              </a:spcBef>
              <a:defRPr/>
            </a:pPr>
            <a:r>
              <a:rPr lang="en-US" sz="2000" dirty="0" smtClean="0"/>
              <a:t>sadness</a:t>
            </a:r>
            <a:endParaRPr lang="en-US" sz="2000" dirty="0" smtClean="0"/>
          </a:p>
        </p:txBody>
      </p:sp>
    </p:spTree>
    <p:extLst>
      <p:ext uri="{BB962C8B-B14F-4D97-AF65-F5344CB8AC3E}">
        <p14:creationId xmlns:p14="http://schemas.microsoft.com/office/powerpoint/2010/main" val="8716426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latin typeface="Helvetica" charset="0"/>
                <a:ea typeface="Helvetica" charset="0"/>
                <a:cs typeface="Helvetica" charset="0"/>
              </a:rPr>
              <a:t>Poverty ~ Hispanic</a:t>
            </a:r>
            <a:endParaRPr lang="en-US" dirty="0">
              <a:latin typeface="Helvetica" charset="0"/>
              <a:ea typeface="Helvetica" charset="0"/>
              <a:cs typeface="Helvetica" charset="0"/>
            </a:endParaRPr>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53331" y="1825625"/>
            <a:ext cx="4351338" cy="4351338"/>
          </a:xfrm>
        </p:spPr>
      </p:pic>
      <p:pic>
        <p:nvPicPr>
          <p:cNvPr id="8" name="Content Placeholder 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587331" y="1825625"/>
            <a:ext cx="4351338" cy="4351338"/>
          </a:xfrm>
        </p:spPr>
      </p:pic>
    </p:spTree>
    <p:extLst>
      <p:ext uri="{BB962C8B-B14F-4D97-AF65-F5344CB8AC3E}">
        <p14:creationId xmlns:p14="http://schemas.microsoft.com/office/powerpoint/2010/main" val="3627394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latin typeface="Helvetica" charset="0"/>
                <a:ea typeface="Helvetica" charset="0"/>
                <a:cs typeface="Helvetica" charset="0"/>
              </a:rPr>
              <a:t>Poverty ~ Asian</a:t>
            </a:r>
            <a:endParaRPr lang="en-US" dirty="0">
              <a:latin typeface="Helvetica" charset="0"/>
              <a:ea typeface="Helvetica" charset="0"/>
              <a:cs typeface="Helvetica" charset="0"/>
            </a:endParaRPr>
          </a:p>
        </p:txBody>
      </p:sp>
      <p:pic>
        <p:nvPicPr>
          <p:cNvPr id="12" name="Content Placeholder 9"/>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53331" y="1825625"/>
            <a:ext cx="4351338" cy="4351338"/>
          </a:xfrm>
        </p:spPr>
      </p:pic>
      <p:pic>
        <p:nvPicPr>
          <p:cNvPr id="14" name="Content Placeholder 13"/>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587331" y="1825625"/>
            <a:ext cx="4351338" cy="4351338"/>
          </a:xfrm>
        </p:spPr>
      </p:pic>
    </p:spTree>
    <p:extLst>
      <p:ext uri="{BB962C8B-B14F-4D97-AF65-F5344CB8AC3E}">
        <p14:creationId xmlns:p14="http://schemas.microsoft.com/office/powerpoint/2010/main" val="12759455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latin typeface="Helvetica" charset="0"/>
                <a:ea typeface="Helvetica" charset="0"/>
                <a:cs typeface="Helvetica" charset="0"/>
              </a:rPr>
              <a:t>Poverty ~ other</a:t>
            </a:r>
            <a:endParaRPr lang="en-US" dirty="0">
              <a:latin typeface="Helvetica" charset="0"/>
              <a:ea typeface="Helvetica" charset="0"/>
              <a:cs typeface="Helvetica" charset="0"/>
            </a:endParaRPr>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53331" y="1825625"/>
            <a:ext cx="4351338" cy="4351338"/>
          </a:xfrm>
        </p:spPr>
      </p:pic>
      <p:pic>
        <p:nvPicPr>
          <p:cNvPr id="10" name="Content Placeholder 9"/>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587331" y="1825625"/>
            <a:ext cx="4351338" cy="4351338"/>
          </a:xfrm>
        </p:spPr>
      </p:pic>
    </p:spTree>
    <p:extLst>
      <p:ext uri="{BB962C8B-B14F-4D97-AF65-F5344CB8AC3E}">
        <p14:creationId xmlns:p14="http://schemas.microsoft.com/office/powerpoint/2010/main" val="20026232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latin typeface="Helvetica" charset="0"/>
                <a:ea typeface="Helvetica" charset="0"/>
                <a:cs typeface="Helvetica" charset="0"/>
              </a:rPr>
              <a:t>Methodology explanations</a:t>
            </a:r>
            <a:endParaRPr lang="en-US" dirty="0">
              <a:latin typeface="Helvetica" charset="0"/>
              <a:ea typeface="Helvetica" charset="0"/>
              <a:cs typeface="Helvetica" charset="0"/>
            </a:endParaRPr>
          </a:p>
        </p:txBody>
      </p:sp>
      <p:sp>
        <p:nvSpPr>
          <p:cNvPr id="6" name="Content Placeholder 5"/>
          <p:cNvSpPr>
            <a:spLocks noGrp="1"/>
          </p:cNvSpPr>
          <p:nvPr>
            <p:ph idx="1"/>
          </p:nvPr>
        </p:nvSpPr>
        <p:spPr/>
        <p:txBody>
          <a:bodyPr>
            <a:normAutofit/>
          </a:bodyPr>
          <a:lstStyle/>
          <a:p>
            <a:pPr marL="0" indent="0">
              <a:buNone/>
            </a:pPr>
            <a:r>
              <a:rPr lang="en-US" dirty="0" smtClean="0">
                <a:latin typeface="Helvetica" charset="0"/>
                <a:ea typeface="Helvetica" charset="0"/>
                <a:cs typeface="Helvetica" charset="0"/>
              </a:rPr>
              <a:t>Ranking allows us to ask questions comparing the observations to each other, i.e. which is poorer? Which has a more Black cast? </a:t>
            </a:r>
          </a:p>
          <a:p>
            <a:pPr marL="0" indent="0">
              <a:buNone/>
            </a:pPr>
            <a:r>
              <a:rPr lang="en-US" dirty="0" smtClean="0">
                <a:latin typeface="Helvetica" charset="0"/>
                <a:ea typeface="Helvetica" charset="0"/>
                <a:cs typeface="Helvetica" charset="0"/>
              </a:rPr>
              <a:t>Because my estimators are not perfect, but their errors are (hopefully) distributed uniformly, rather than comparing true values, I want to look at items that are more or less than a given item, so the errors cancel out.</a:t>
            </a:r>
            <a:endParaRPr lang="en-US" dirty="0" smtClean="0">
              <a:latin typeface="Helvetica" charset="0"/>
              <a:ea typeface="Helvetica" charset="0"/>
              <a:cs typeface="Helvetica" charset="0"/>
            </a:endParaRPr>
          </a:p>
          <a:p>
            <a:pPr marL="0" indent="0">
              <a:buNone/>
            </a:pPr>
            <a:r>
              <a:rPr lang="en-US" dirty="0" smtClean="0">
                <a:latin typeface="Helvetica" charset="0"/>
                <a:ea typeface="Helvetica" charset="0"/>
                <a:cs typeface="Helvetica" charset="0"/>
              </a:rPr>
              <a:t>I look at both percent and ranked percent for racial composition to observe population and subgroup trends.</a:t>
            </a:r>
          </a:p>
        </p:txBody>
      </p:sp>
    </p:spTree>
    <p:extLst>
      <p:ext uri="{BB962C8B-B14F-4D97-AF65-F5344CB8AC3E}">
        <p14:creationId xmlns:p14="http://schemas.microsoft.com/office/powerpoint/2010/main" val="2621442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227138"/>
            <a:ext cx="10515600" cy="4223702"/>
          </a:xfrm>
        </p:spPr>
        <p:txBody>
          <a:bodyPr>
            <a:noAutofit/>
          </a:bodyPr>
          <a:lstStyle/>
          <a:p>
            <a:r>
              <a:rPr lang="en-US" sz="2800" dirty="0" smtClean="0">
                <a:latin typeface="Helvetica" charset="0"/>
                <a:ea typeface="Helvetica" charset="0"/>
                <a:cs typeface="Helvetica" charset="0"/>
              </a:rPr>
              <a:t>Some synopses came back with high scores across every category, and some stories came back much lower. Normalizing allows comparison without punishing the stories that didn’t score as high overall.</a:t>
            </a:r>
            <a:br>
              <a:rPr lang="en-US" sz="2800" dirty="0" smtClean="0">
                <a:latin typeface="Helvetica" charset="0"/>
                <a:ea typeface="Helvetica" charset="0"/>
                <a:cs typeface="Helvetica" charset="0"/>
              </a:rPr>
            </a:br>
            <a:r>
              <a:rPr lang="en-US" sz="2800" dirty="0" smtClean="0">
                <a:latin typeface="Helvetica" charset="0"/>
                <a:ea typeface="Helvetica" charset="0"/>
                <a:cs typeface="Helvetica" charset="0"/>
              </a:rPr>
              <a:t/>
            </a:r>
            <a:br>
              <a:rPr lang="en-US" sz="2800" dirty="0" smtClean="0">
                <a:latin typeface="Helvetica" charset="0"/>
                <a:ea typeface="Helvetica" charset="0"/>
                <a:cs typeface="Helvetica" charset="0"/>
              </a:rPr>
            </a:br>
            <a:r>
              <a:rPr lang="en-US" sz="2800" dirty="0" smtClean="0">
                <a:latin typeface="Helvetica" charset="0"/>
                <a:ea typeface="Helvetica" charset="0"/>
                <a:cs typeface="Helvetica" charset="0"/>
              </a:rPr>
              <a:t>Black people are minority, even in a majority-Black cast could still appear a minority—my racial approximation algorithm is better at determining which stories include more Black people compared to others, rather than the precise percentage of Black people included. </a:t>
            </a:r>
            <a:endParaRPr lang="en-US" sz="2800" dirty="0"/>
          </a:p>
        </p:txBody>
      </p:sp>
    </p:spTree>
    <p:extLst>
      <p:ext uri="{BB962C8B-B14F-4D97-AF65-F5344CB8AC3E}">
        <p14:creationId xmlns:p14="http://schemas.microsoft.com/office/powerpoint/2010/main" val="13699203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227138"/>
            <a:ext cx="10515600" cy="4223702"/>
          </a:xfrm>
        </p:spPr>
        <p:txBody>
          <a:bodyPr>
            <a:noAutofit/>
          </a:bodyPr>
          <a:lstStyle/>
          <a:p>
            <a:r>
              <a:rPr lang="en-US" sz="2800" dirty="0">
                <a:latin typeface="Helvetica" charset="0"/>
                <a:ea typeface="Helvetica" charset="0"/>
                <a:cs typeface="Helvetica" charset="0"/>
              </a:rPr>
              <a:t/>
            </a:r>
            <a:br>
              <a:rPr lang="en-US" sz="2800" dirty="0">
                <a:latin typeface="Helvetica" charset="0"/>
                <a:ea typeface="Helvetica" charset="0"/>
                <a:cs typeface="Helvetica" charset="0"/>
              </a:rPr>
            </a:br>
            <a:r>
              <a:rPr lang="en-US" sz="2800" dirty="0" smtClean="0">
                <a:latin typeface="Helvetica" charset="0"/>
                <a:ea typeface="Helvetica" charset="0"/>
                <a:cs typeface="Helvetica" charset="0"/>
              </a:rPr>
              <a:t>I rank the percentages, and can trust that, say for Black people, the higher-ranked items do indeed feature more Black people than the lower-ranked items. The trends do not change, but they do become more readily observable.</a:t>
            </a:r>
            <a:br>
              <a:rPr lang="en-US" sz="2800" dirty="0" smtClean="0">
                <a:latin typeface="Helvetica" charset="0"/>
                <a:ea typeface="Helvetica" charset="0"/>
                <a:cs typeface="Helvetica" charset="0"/>
              </a:rPr>
            </a:br>
            <a:r>
              <a:rPr lang="en-US" sz="2800" dirty="0">
                <a:latin typeface="Helvetica" charset="0"/>
                <a:ea typeface="Helvetica" charset="0"/>
                <a:cs typeface="Helvetica" charset="0"/>
              </a:rPr>
              <a:t/>
            </a:r>
            <a:br>
              <a:rPr lang="en-US" sz="2800" dirty="0">
                <a:latin typeface="Helvetica" charset="0"/>
                <a:ea typeface="Helvetica" charset="0"/>
                <a:cs typeface="Helvetica" charset="0"/>
              </a:rPr>
            </a:br>
            <a:r>
              <a:rPr lang="en-US" sz="2800" dirty="0" smtClean="0">
                <a:latin typeface="Helvetica" charset="0"/>
                <a:ea typeface="Helvetica" charset="0"/>
                <a:cs typeface="Helvetica" charset="0"/>
              </a:rPr>
              <a:t>In analyzing stories with respect to </a:t>
            </a:r>
            <a:r>
              <a:rPr lang="en-US" sz="2800" dirty="0" smtClean="0">
                <a:latin typeface="Helvetica" charset="0"/>
                <a:ea typeface="Helvetica" charset="0"/>
                <a:cs typeface="Helvetica" charset="0"/>
              </a:rPr>
              <a:t>poverty </a:t>
            </a:r>
            <a:r>
              <a:rPr lang="en-US" sz="2800" dirty="0" smtClean="0">
                <a:latin typeface="Helvetica" charset="0"/>
                <a:ea typeface="Helvetica" charset="0"/>
                <a:cs typeface="Helvetica" charset="0"/>
              </a:rPr>
              <a:t>relevance, I removed the stories that scored lowest. This is because these stories are approximately irrelevant to poverty and are distributed uniformly across race and tone composition. As the relevant stories become more so, what happens?</a:t>
            </a:r>
            <a:endParaRPr lang="en-US" sz="2800" dirty="0"/>
          </a:p>
        </p:txBody>
      </p:sp>
    </p:spTree>
    <p:extLst>
      <p:ext uri="{BB962C8B-B14F-4D97-AF65-F5344CB8AC3E}">
        <p14:creationId xmlns:p14="http://schemas.microsoft.com/office/powerpoint/2010/main" val="10791261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charset="0"/>
                <a:ea typeface="Helvetica" charset="0"/>
                <a:cs typeface="Helvetica" charset="0"/>
              </a:rPr>
              <a:t>Item Scoring, modified</a:t>
            </a:r>
            <a:endParaRPr lang="en-US" dirty="0">
              <a:latin typeface="Helvetica" charset="0"/>
              <a:ea typeface="Helvetica" charset="0"/>
              <a:cs typeface="Helvetica" charset="0"/>
            </a:endParaRPr>
          </a:p>
        </p:txBody>
      </p:sp>
      <p:sp>
        <p:nvSpPr>
          <p:cNvPr id="3" name="Content Placeholder 2"/>
          <p:cNvSpPr>
            <a:spLocks noGrp="1"/>
          </p:cNvSpPr>
          <p:nvPr>
            <p:ph sz="half" idx="1"/>
          </p:nvPr>
        </p:nvSpPr>
        <p:spPr/>
        <p:txBody>
          <a:bodyPr>
            <a:normAutofit lnSpcReduction="10000"/>
          </a:bodyPr>
          <a:lstStyle/>
          <a:p>
            <a:pPr marL="0" indent="0">
              <a:lnSpc>
                <a:spcPct val="100000"/>
              </a:lnSpc>
              <a:spcBef>
                <a:spcPts val="0"/>
              </a:spcBef>
              <a:buNone/>
              <a:defRPr/>
            </a:pPr>
            <a:r>
              <a:rPr lang="en-US" sz="2000" b="1" dirty="0" smtClean="0">
                <a:latin typeface="Helvetica" charset="0"/>
                <a:ea typeface="Helvetica" charset="0"/>
                <a:cs typeface="Helvetica" charset="0"/>
              </a:rPr>
              <a:t>Racial composition of producers/cast/crew from US Census, ranked</a:t>
            </a:r>
          </a:p>
          <a:p>
            <a:pPr>
              <a:lnSpc>
                <a:spcPct val="100000"/>
              </a:lnSpc>
              <a:spcBef>
                <a:spcPts val="0"/>
              </a:spcBef>
              <a:defRPr/>
            </a:pPr>
            <a:r>
              <a:rPr lang="en-US" sz="2000" dirty="0" smtClean="0">
                <a:latin typeface="Helvetica" charset="0"/>
                <a:ea typeface="Helvetica" charset="0"/>
                <a:cs typeface="Helvetica" charset="0"/>
              </a:rPr>
              <a:t>% white </a:t>
            </a:r>
            <a:r>
              <a:rPr lang="en-US" sz="2000" i="1" dirty="0">
                <a:latin typeface="Helvetica" charset="0"/>
                <a:ea typeface="Helvetica" charset="0"/>
                <a:cs typeface="Helvetica" charset="0"/>
              </a:rPr>
              <a:t>(total, cast, crew</a:t>
            </a:r>
            <a:r>
              <a:rPr lang="en-US" sz="2000" i="1" dirty="0" smtClean="0">
                <a:latin typeface="Helvetica" charset="0"/>
                <a:ea typeface="Helvetica" charset="0"/>
                <a:cs typeface="Helvetica" charset="0"/>
              </a:rPr>
              <a:t>), </a:t>
            </a:r>
            <a:r>
              <a:rPr lang="en-US" sz="2000" dirty="0" smtClean="0">
                <a:latin typeface="Helvetica" charset="0"/>
                <a:ea typeface="Helvetica" charset="0"/>
                <a:cs typeface="Helvetica" charset="0"/>
              </a:rPr>
              <a:t>ranked</a:t>
            </a:r>
            <a:endParaRPr lang="en-US" sz="2000" i="1" dirty="0">
              <a:latin typeface="Helvetica" charset="0"/>
              <a:ea typeface="Helvetica" charset="0"/>
              <a:cs typeface="Helvetica" charset="0"/>
            </a:endParaRPr>
          </a:p>
          <a:p>
            <a:pPr>
              <a:lnSpc>
                <a:spcPct val="100000"/>
              </a:lnSpc>
              <a:spcBef>
                <a:spcPts val="0"/>
              </a:spcBef>
            </a:pPr>
            <a:r>
              <a:rPr lang="en-US" sz="2000" dirty="0" smtClean="0">
                <a:latin typeface="Helvetica" charset="0"/>
                <a:ea typeface="Helvetica" charset="0"/>
                <a:cs typeface="Helvetica" charset="0"/>
              </a:rPr>
              <a:t>% Black </a:t>
            </a:r>
            <a:r>
              <a:rPr lang="en-US" sz="2000" i="1" dirty="0" smtClean="0">
                <a:latin typeface="Helvetica" charset="0"/>
                <a:ea typeface="Helvetica" charset="0"/>
                <a:cs typeface="Helvetica" charset="0"/>
              </a:rPr>
              <a:t>(total, cast, crew), </a:t>
            </a:r>
            <a:r>
              <a:rPr lang="en-US" sz="2000" dirty="0" smtClean="0">
                <a:latin typeface="Helvetica" charset="0"/>
                <a:ea typeface="Helvetica" charset="0"/>
                <a:cs typeface="Helvetica" charset="0"/>
              </a:rPr>
              <a:t>ranked</a:t>
            </a:r>
            <a:endParaRPr lang="en-US" sz="2000" i="1" dirty="0" smtClean="0">
              <a:latin typeface="Helvetica" charset="0"/>
              <a:ea typeface="Helvetica" charset="0"/>
              <a:cs typeface="Helvetica" charset="0"/>
            </a:endParaRPr>
          </a:p>
          <a:p>
            <a:pPr>
              <a:lnSpc>
                <a:spcPct val="100000"/>
              </a:lnSpc>
              <a:spcBef>
                <a:spcPts val="0"/>
              </a:spcBef>
            </a:pPr>
            <a:r>
              <a:rPr lang="en-US" sz="2000" dirty="0" smtClean="0">
                <a:latin typeface="Helvetica" charset="0"/>
                <a:ea typeface="Helvetica" charset="0"/>
                <a:cs typeface="Helvetica" charset="0"/>
              </a:rPr>
              <a:t>% </a:t>
            </a:r>
            <a:r>
              <a:rPr lang="en-US" sz="2000" dirty="0" err="1" smtClean="0">
                <a:latin typeface="Helvetica" charset="0"/>
                <a:ea typeface="Helvetica" charset="0"/>
                <a:cs typeface="Helvetica" charset="0"/>
              </a:rPr>
              <a:t>hispanic</a:t>
            </a:r>
            <a:r>
              <a:rPr lang="en-US" sz="2000" dirty="0" smtClean="0">
                <a:latin typeface="Helvetica" charset="0"/>
                <a:ea typeface="Helvetica" charset="0"/>
                <a:cs typeface="Helvetica" charset="0"/>
              </a:rPr>
              <a:t> </a:t>
            </a:r>
            <a:r>
              <a:rPr lang="en-US" sz="2000" i="1" dirty="0" smtClean="0">
                <a:latin typeface="Helvetica" charset="0"/>
                <a:ea typeface="Helvetica" charset="0"/>
                <a:cs typeface="Helvetica" charset="0"/>
              </a:rPr>
              <a:t>(total, cast, crew), </a:t>
            </a:r>
            <a:r>
              <a:rPr lang="en-US" sz="2000" dirty="0" smtClean="0">
                <a:latin typeface="Helvetica" charset="0"/>
                <a:ea typeface="Helvetica" charset="0"/>
                <a:cs typeface="Helvetica" charset="0"/>
              </a:rPr>
              <a:t>ranked</a:t>
            </a:r>
            <a:endParaRPr lang="en-US" sz="2000" i="1" dirty="0" smtClean="0">
              <a:latin typeface="Helvetica" charset="0"/>
              <a:ea typeface="Helvetica" charset="0"/>
              <a:cs typeface="Helvetica" charset="0"/>
            </a:endParaRPr>
          </a:p>
          <a:p>
            <a:pPr>
              <a:lnSpc>
                <a:spcPct val="100000"/>
              </a:lnSpc>
              <a:spcBef>
                <a:spcPts val="0"/>
              </a:spcBef>
            </a:pPr>
            <a:r>
              <a:rPr lang="en-US" sz="2000" dirty="0" smtClean="0">
                <a:latin typeface="Helvetica" charset="0"/>
                <a:ea typeface="Helvetica" charset="0"/>
                <a:cs typeface="Helvetica" charset="0"/>
              </a:rPr>
              <a:t>% Asian </a:t>
            </a:r>
            <a:r>
              <a:rPr lang="en-US" sz="2000" i="1" dirty="0" smtClean="0">
                <a:latin typeface="Helvetica" charset="0"/>
                <a:ea typeface="Helvetica" charset="0"/>
                <a:cs typeface="Helvetica" charset="0"/>
              </a:rPr>
              <a:t>(total, cast, crew), </a:t>
            </a:r>
            <a:r>
              <a:rPr lang="en-US" sz="2000" dirty="0" smtClean="0">
                <a:latin typeface="Helvetica" charset="0"/>
                <a:ea typeface="Helvetica" charset="0"/>
                <a:cs typeface="Helvetica" charset="0"/>
              </a:rPr>
              <a:t>ranked</a:t>
            </a:r>
            <a:endParaRPr lang="en-US" sz="2000" i="1" dirty="0" smtClean="0">
              <a:latin typeface="Helvetica" charset="0"/>
              <a:ea typeface="Helvetica" charset="0"/>
              <a:cs typeface="Helvetica" charset="0"/>
            </a:endParaRPr>
          </a:p>
          <a:p>
            <a:pPr>
              <a:lnSpc>
                <a:spcPct val="100000"/>
              </a:lnSpc>
              <a:spcBef>
                <a:spcPts val="0"/>
              </a:spcBef>
            </a:pPr>
            <a:r>
              <a:rPr lang="en-US" sz="2000" dirty="0" smtClean="0">
                <a:latin typeface="Helvetica" charset="0"/>
                <a:ea typeface="Helvetica" charset="0"/>
                <a:cs typeface="Helvetica" charset="0"/>
              </a:rPr>
              <a:t>% other </a:t>
            </a:r>
            <a:r>
              <a:rPr lang="en-US" sz="2000" i="1" dirty="0" smtClean="0">
                <a:latin typeface="Helvetica" charset="0"/>
                <a:ea typeface="Helvetica" charset="0"/>
                <a:cs typeface="Helvetica" charset="0"/>
              </a:rPr>
              <a:t>(total, cast, crew) , </a:t>
            </a:r>
            <a:r>
              <a:rPr lang="en-US" sz="2000" dirty="0" smtClean="0">
                <a:latin typeface="Helvetica" charset="0"/>
                <a:ea typeface="Helvetica" charset="0"/>
                <a:cs typeface="Helvetica" charset="0"/>
              </a:rPr>
              <a:t>ranked</a:t>
            </a:r>
            <a:endParaRPr lang="en-US" sz="2000" i="1" dirty="0" smtClean="0">
              <a:latin typeface="Helvetica" charset="0"/>
              <a:ea typeface="Helvetica" charset="0"/>
              <a:cs typeface="Helvetica" charset="0"/>
            </a:endParaRPr>
          </a:p>
          <a:p>
            <a:pPr>
              <a:lnSpc>
                <a:spcPct val="100000"/>
              </a:lnSpc>
              <a:spcBef>
                <a:spcPts val="0"/>
              </a:spcBef>
            </a:pPr>
            <a:endParaRPr lang="en-US" sz="2000" i="1" dirty="0" smtClean="0">
              <a:latin typeface="Helvetica" charset="0"/>
              <a:ea typeface="Helvetica" charset="0"/>
              <a:cs typeface="Helvetica" charset="0"/>
            </a:endParaRPr>
          </a:p>
          <a:p>
            <a:pPr>
              <a:lnSpc>
                <a:spcPct val="100000"/>
              </a:lnSpc>
              <a:spcBef>
                <a:spcPts val="0"/>
              </a:spcBef>
            </a:pPr>
            <a:endParaRPr lang="en-US" sz="2000" i="1" dirty="0">
              <a:latin typeface="Helvetica" charset="0"/>
              <a:ea typeface="Helvetica" charset="0"/>
              <a:cs typeface="Helvetica" charset="0"/>
            </a:endParaRPr>
          </a:p>
          <a:p>
            <a:pPr marL="0" indent="0">
              <a:lnSpc>
                <a:spcPct val="100000"/>
              </a:lnSpc>
              <a:spcBef>
                <a:spcPts val="0"/>
              </a:spcBef>
              <a:buNone/>
            </a:pPr>
            <a:r>
              <a:rPr lang="en-US" sz="2000" b="1" dirty="0" smtClean="0">
                <a:latin typeface="Helvetica" charset="0"/>
                <a:ea typeface="Helvetica" charset="0"/>
                <a:cs typeface="Helvetica" charset="0"/>
              </a:rPr>
              <a:t>Words related to poverty in synopsis, ranked</a:t>
            </a:r>
          </a:p>
          <a:p>
            <a:pPr>
              <a:lnSpc>
                <a:spcPct val="100000"/>
              </a:lnSpc>
              <a:spcBef>
                <a:spcPts val="0"/>
              </a:spcBef>
            </a:pPr>
            <a:r>
              <a:rPr lang="en-US" sz="2000" dirty="0" smtClean="0">
                <a:latin typeface="Helvetica" charset="0"/>
                <a:ea typeface="Helvetica" charset="0"/>
                <a:cs typeface="Helvetica" charset="0"/>
              </a:rPr>
              <a:t>% total, ranked</a:t>
            </a:r>
          </a:p>
          <a:p>
            <a:pPr>
              <a:lnSpc>
                <a:spcPct val="100000"/>
              </a:lnSpc>
              <a:spcBef>
                <a:spcPts val="0"/>
              </a:spcBef>
            </a:pPr>
            <a:r>
              <a:rPr lang="en-US" sz="2000" dirty="0" smtClean="0">
                <a:latin typeface="Helvetica" charset="0"/>
                <a:ea typeface="Helvetica" charset="0"/>
                <a:cs typeface="Helvetica" charset="0"/>
              </a:rPr>
              <a:t>% distinct words, ranked</a:t>
            </a:r>
            <a:endParaRPr lang="en-US" sz="2000" dirty="0" smtClean="0">
              <a:latin typeface="Helvetica" charset="0"/>
              <a:ea typeface="Helvetica" charset="0"/>
              <a:cs typeface="Helvetica" charset="0"/>
            </a:endParaRPr>
          </a:p>
        </p:txBody>
      </p:sp>
      <p:sp>
        <p:nvSpPr>
          <p:cNvPr id="4" name="Content Placeholder 3"/>
          <p:cNvSpPr>
            <a:spLocks noGrp="1"/>
          </p:cNvSpPr>
          <p:nvPr>
            <p:ph sz="half" idx="2"/>
          </p:nvPr>
        </p:nvSpPr>
        <p:spPr/>
        <p:txBody>
          <a:bodyPr>
            <a:normAutofit lnSpcReduction="10000"/>
          </a:bodyPr>
          <a:lstStyle/>
          <a:p>
            <a:pPr marL="0" indent="0">
              <a:lnSpc>
                <a:spcPct val="100000"/>
              </a:lnSpc>
              <a:spcBef>
                <a:spcPts val="0"/>
              </a:spcBef>
              <a:buNone/>
              <a:defRPr/>
            </a:pPr>
            <a:r>
              <a:rPr lang="en-US" sz="2000" b="1" dirty="0" smtClean="0"/>
              <a:t>Synopsis tone composition of synopsis from IBM Watson, normalized</a:t>
            </a:r>
          </a:p>
          <a:p>
            <a:pPr>
              <a:lnSpc>
                <a:spcPct val="100000"/>
              </a:lnSpc>
              <a:spcBef>
                <a:spcPts val="0"/>
              </a:spcBef>
              <a:defRPr/>
            </a:pPr>
            <a:r>
              <a:rPr lang="en-US" sz="2000" dirty="0" smtClean="0"/>
              <a:t>% anger</a:t>
            </a:r>
          </a:p>
          <a:p>
            <a:pPr>
              <a:lnSpc>
                <a:spcPct val="100000"/>
              </a:lnSpc>
              <a:spcBef>
                <a:spcPts val="0"/>
              </a:spcBef>
              <a:defRPr/>
            </a:pPr>
            <a:r>
              <a:rPr lang="en-US" sz="2000" dirty="0" smtClean="0"/>
              <a:t>% disgust</a:t>
            </a:r>
          </a:p>
          <a:p>
            <a:pPr>
              <a:lnSpc>
                <a:spcPct val="100000"/>
              </a:lnSpc>
              <a:spcBef>
                <a:spcPts val="0"/>
              </a:spcBef>
              <a:defRPr/>
            </a:pPr>
            <a:r>
              <a:rPr lang="en-US" sz="2000" dirty="0" smtClean="0"/>
              <a:t>% fear</a:t>
            </a:r>
          </a:p>
          <a:p>
            <a:pPr>
              <a:lnSpc>
                <a:spcPct val="100000"/>
              </a:lnSpc>
              <a:spcBef>
                <a:spcPts val="0"/>
              </a:spcBef>
              <a:defRPr/>
            </a:pPr>
            <a:r>
              <a:rPr lang="en-US" sz="2000" dirty="0" smtClean="0"/>
              <a:t>% joy</a:t>
            </a:r>
          </a:p>
          <a:p>
            <a:pPr>
              <a:lnSpc>
                <a:spcPct val="100000"/>
              </a:lnSpc>
              <a:spcBef>
                <a:spcPts val="0"/>
              </a:spcBef>
              <a:defRPr/>
            </a:pPr>
            <a:r>
              <a:rPr lang="en-US" sz="2000" dirty="0" smtClean="0"/>
              <a:t>% sadness</a:t>
            </a:r>
            <a:endParaRPr lang="en-US" sz="2000" dirty="0" smtClean="0"/>
          </a:p>
        </p:txBody>
      </p:sp>
    </p:spTree>
    <p:extLst>
      <p:ext uri="{BB962C8B-B14F-4D97-AF65-F5344CB8AC3E}">
        <p14:creationId xmlns:p14="http://schemas.microsoft.com/office/powerpoint/2010/main" val="825213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latin typeface="Helvetica" charset="0"/>
                <a:ea typeface="Helvetica" charset="0"/>
                <a:cs typeface="Helvetica" charset="0"/>
              </a:rPr>
              <a:t>Tone of poverty</a:t>
            </a:r>
            <a:endParaRPr lang="en-US" dirty="0">
              <a:latin typeface="Helvetica" charset="0"/>
              <a:ea typeface="Helvetica" charset="0"/>
              <a:cs typeface="Helvetica" charset="0"/>
            </a:endParaRPr>
          </a:p>
        </p:txBody>
      </p:sp>
      <p:sp>
        <p:nvSpPr>
          <p:cNvPr id="6" name="Text Placeholder 5"/>
          <p:cNvSpPr>
            <a:spLocks noGrp="1"/>
          </p:cNvSpPr>
          <p:nvPr>
            <p:ph type="body" idx="1"/>
          </p:nvPr>
        </p:nvSpPr>
        <p:spPr/>
        <p:txBody>
          <a:bodyPr/>
          <a:lstStyle/>
          <a:p>
            <a:r>
              <a:rPr lang="en-US" dirty="0" smtClean="0">
                <a:latin typeface="Helvetica" charset="0"/>
                <a:ea typeface="Helvetica" charset="0"/>
                <a:cs typeface="Helvetica" charset="0"/>
              </a:rPr>
              <a:t>In which my poverty analysis and Watson Tone Analysis confirm each other.</a:t>
            </a:r>
            <a:endParaRPr lang="en-US" dirty="0">
              <a:latin typeface="Helvetica" charset="0"/>
              <a:ea typeface="Helvetica" charset="0"/>
              <a:cs typeface="Helvetica" charset="0"/>
            </a:endParaRPr>
          </a:p>
        </p:txBody>
      </p:sp>
    </p:spTree>
    <p:extLst>
      <p:ext uri="{BB962C8B-B14F-4D97-AF65-F5344CB8AC3E}">
        <p14:creationId xmlns:p14="http://schemas.microsoft.com/office/powerpoint/2010/main" val="111191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latin typeface="Helvetica" charset="0"/>
                <a:ea typeface="Helvetica" charset="0"/>
                <a:cs typeface="Helvetica" charset="0"/>
              </a:rPr>
              <a:t>Higher poverty relevance, more anger</a:t>
            </a:r>
            <a:endParaRPr lang="en-US" dirty="0">
              <a:latin typeface="Helvetica" charset="0"/>
              <a:ea typeface="Helvetica" charset="0"/>
              <a:cs typeface="Helvetica" charset="0"/>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20331" y="1825625"/>
            <a:ext cx="4351338" cy="4351338"/>
          </a:xfrm>
        </p:spPr>
      </p:pic>
    </p:spTree>
    <p:extLst>
      <p:ext uri="{BB962C8B-B14F-4D97-AF65-F5344CB8AC3E}">
        <p14:creationId xmlns:p14="http://schemas.microsoft.com/office/powerpoint/2010/main" val="487574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charset="0"/>
                <a:ea typeface="Helvetica" charset="0"/>
                <a:cs typeface="Helvetica" charset="0"/>
              </a:rPr>
              <a:t>Higher poverty relevance, more disgust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20331" y="1825625"/>
            <a:ext cx="4351338" cy="4351338"/>
          </a:xfrm>
        </p:spPr>
      </p:pic>
    </p:spTree>
    <p:extLst>
      <p:ext uri="{BB962C8B-B14F-4D97-AF65-F5344CB8AC3E}">
        <p14:creationId xmlns:p14="http://schemas.microsoft.com/office/powerpoint/2010/main" val="2012474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20331" y="1825625"/>
            <a:ext cx="4351338" cy="4351338"/>
          </a:xfrm>
        </p:spPr>
      </p:pic>
    </p:spTree>
    <p:extLst>
      <p:ext uri="{BB962C8B-B14F-4D97-AF65-F5344CB8AC3E}">
        <p14:creationId xmlns:p14="http://schemas.microsoft.com/office/powerpoint/2010/main" val="792287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charset="0"/>
                <a:ea typeface="Helvetica" charset="0"/>
                <a:cs typeface="Helvetica" charset="0"/>
              </a:rPr>
              <a:t>Higher poverty relevance, less joy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20331" y="1825625"/>
            <a:ext cx="4351338" cy="4351338"/>
          </a:xfrm>
        </p:spPr>
      </p:pic>
    </p:spTree>
    <p:extLst>
      <p:ext uri="{BB962C8B-B14F-4D97-AF65-F5344CB8AC3E}">
        <p14:creationId xmlns:p14="http://schemas.microsoft.com/office/powerpoint/2010/main" val="1585569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charset="0"/>
                <a:ea typeface="Helvetica" charset="0"/>
                <a:cs typeface="Helvetica" charset="0"/>
              </a:rPr>
              <a:t>Higher poverty relevance, more sadness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20331" y="1825625"/>
            <a:ext cx="4351338" cy="4351338"/>
          </a:xfrm>
        </p:spPr>
      </p:pic>
    </p:spTree>
    <p:extLst>
      <p:ext uri="{BB962C8B-B14F-4D97-AF65-F5344CB8AC3E}">
        <p14:creationId xmlns:p14="http://schemas.microsoft.com/office/powerpoint/2010/main" val="5386830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TotalTime>
  <Words>404</Words>
  <Application>Microsoft Macintosh PowerPoint</Application>
  <PresentationFormat>Widescreen</PresentationFormat>
  <Paragraphs>63</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Calibri</vt:lpstr>
      <vt:lpstr>Calibri Light</vt:lpstr>
      <vt:lpstr>Helvetica</vt:lpstr>
      <vt:lpstr>Arial</vt:lpstr>
      <vt:lpstr>Office Theme</vt:lpstr>
      <vt:lpstr>Netflix, Poverty, Race, and Tone Preliminary Findings 2  30 movies &amp; TV shows 26,950 productino/cast/crew names</vt:lpstr>
      <vt:lpstr>Item Analysis and Scoring</vt:lpstr>
      <vt:lpstr>Item Scoring, modified</vt:lpstr>
      <vt:lpstr>Tone of poverty</vt:lpstr>
      <vt:lpstr>Higher poverty relevance, more anger</vt:lpstr>
      <vt:lpstr>Higher poverty relevance, more disgust</vt:lpstr>
      <vt:lpstr>PowerPoint Presentation</vt:lpstr>
      <vt:lpstr>Higher poverty relevance, less joy</vt:lpstr>
      <vt:lpstr>Higher poverty relevance, more sadness</vt:lpstr>
      <vt:lpstr>Color of tone</vt:lpstr>
      <vt:lpstr>Angrier the story, more Black people</vt:lpstr>
      <vt:lpstr>Angrier the story, fewer white people</vt:lpstr>
      <vt:lpstr>More joy, less Black</vt:lpstr>
      <vt:lpstr>More joy, more white</vt:lpstr>
      <vt:lpstr>Fear, ranked</vt:lpstr>
      <vt:lpstr>Sadness, ranked</vt:lpstr>
      <vt:lpstr>Color of poverty </vt:lpstr>
      <vt:lpstr>Poverty ~ white</vt:lpstr>
      <vt:lpstr>Poverty ~ Black</vt:lpstr>
      <vt:lpstr>Poverty ~ Hispanic</vt:lpstr>
      <vt:lpstr>Poverty ~ Asian</vt:lpstr>
      <vt:lpstr>Poverty ~ other</vt:lpstr>
      <vt:lpstr>Methodology explanations</vt:lpstr>
      <vt:lpstr>Some synopses came back with high scores across every category, and some stories came back much lower. Normalizing allows comparison without punishing the stories that didn’t score as high overall.  Black people are minority, even in a majority-Black cast could still appear a minority—my racial approximation algorithm is better at determining which stories include more Black people compared to others, rather than the precise percentage of Black people included. </vt:lpstr>
      <vt:lpstr> I rank the percentages, and can trust that, say for Black people, the higher-ranked items do indeed feature more Black people than the lower-ranked items. The trends do not change, but they do become more readily observable.  In analyzing stories with respect to poverty relevance, I removed the stories that scored lowest. This is because these stories are approximately irrelevant to poverty and are distributed uniformly across race and tone composition. As the relevant stories become more so, what happens?</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Netflix, Poverty, and Race, and Tone Preliminary Findings 2</dc:title>
  <dc:creator>Jordan Schaer</dc:creator>
  <cp:lastModifiedBy>Jordan Schaer</cp:lastModifiedBy>
  <cp:revision>11</cp:revision>
  <dcterms:created xsi:type="dcterms:W3CDTF">2017-07-16T16:02:06Z</dcterms:created>
  <dcterms:modified xsi:type="dcterms:W3CDTF">2017-07-16T17:44:58Z</dcterms:modified>
</cp:coreProperties>
</file>