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9" r:id="rId1"/>
    <p:sldMasterId id="2147485030" r:id="rId2"/>
    <p:sldMasterId id="2147485034" r:id="rId3"/>
    <p:sldMasterId id="2147485036" r:id="rId4"/>
  </p:sldMasterIdLst>
  <p:notesMasterIdLst>
    <p:notesMasterId r:id="rId36"/>
  </p:notesMasterIdLst>
  <p:handoutMasterIdLst>
    <p:handoutMasterId r:id="rId37"/>
  </p:handoutMasterIdLst>
  <p:sldIdLst>
    <p:sldId id="262" r:id="rId5"/>
    <p:sldId id="275" r:id="rId6"/>
    <p:sldId id="396" r:id="rId7"/>
    <p:sldId id="388" r:id="rId8"/>
    <p:sldId id="387" r:id="rId9"/>
    <p:sldId id="395" r:id="rId10"/>
    <p:sldId id="390" r:id="rId11"/>
    <p:sldId id="435" r:id="rId12"/>
    <p:sldId id="434" r:id="rId13"/>
    <p:sldId id="455" r:id="rId14"/>
    <p:sldId id="391" r:id="rId15"/>
    <p:sldId id="452" r:id="rId16"/>
    <p:sldId id="392" r:id="rId17"/>
    <p:sldId id="451" r:id="rId18"/>
    <p:sldId id="393" r:id="rId19"/>
    <p:sldId id="397" r:id="rId20"/>
    <p:sldId id="398" r:id="rId21"/>
    <p:sldId id="400" r:id="rId22"/>
    <p:sldId id="454" r:id="rId23"/>
    <p:sldId id="401" r:id="rId24"/>
    <p:sldId id="403" r:id="rId25"/>
    <p:sldId id="404" r:id="rId26"/>
    <p:sldId id="405" r:id="rId27"/>
    <p:sldId id="429" r:id="rId28"/>
    <p:sldId id="430" r:id="rId29"/>
    <p:sldId id="431" r:id="rId30"/>
    <p:sldId id="457" r:id="rId31"/>
    <p:sldId id="458" r:id="rId32"/>
    <p:sldId id="432" r:id="rId33"/>
    <p:sldId id="459" r:id="rId34"/>
    <p:sldId id="433" r:id="rId35"/>
  </p:sldIdLst>
  <p:sldSz cx="12192000" cy="6858000"/>
  <p:notesSz cx="6807200" cy="9939338"/>
  <p:embeddedFontLst>
    <p:embeddedFont>
      <p:font typeface="Trebuchet MS" panose="020B0603020202020204" pitchFamily="34" charset="0"/>
      <p:regular r:id="rId38"/>
      <p:bold r:id="rId39"/>
      <p:italic r:id="rId40"/>
      <p:boldItalic r:id="rId41"/>
    </p:embeddedFont>
    <p:embeddedFont>
      <p:font typeface="ＭＳ Ｐゴシック" panose="020B0600070205080204" pitchFamily="34" charset="-128"/>
      <p:regular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Tw Cen MT" panose="020B0602020104020603" pitchFamily="34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HY견고딕" panose="02030600000101010101" pitchFamily="18" charset="-127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나눔고딕코딩" panose="020D0009000000000000" pitchFamily="49" charset="-127"/>
      <p:regular r:id="rId60"/>
      <p:bold r:id="rId61"/>
    </p:embeddedFont>
    <p:embeddedFont>
      <p:font typeface="Arial Black" panose="020B0A04020102020204" pitchFamily="34" charset="0"/>
      <p:bold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B2F5CB-46CC-41F4-B2C2-A62C1864818A}">
          <p14:sldIdLst>
            <p14:sldId id="262"/>
            <p14:sldId id="275"/>
          </p14:sldIdLst>
        </p14:section>
        <p14:section name="동호회 관리" id="{A1C957E8-F10B-4D82-99AA-9F4A0CAA8FEF}">
          <p14:sldIdLst>
            <p14:sldId id="396"/>
            <p14:sldId id="388"/>
            <p14:sldId id="387"/>
            <p14:sldId id="395"/>
            <p14:sldId id="390"/>
            <p14:sldId id="435"/>
            <p14:sldId id="434"/>
            <p14:sldId id="455"/>
            <p14:sldId id="391"/>
            <p14:sldId id="452"/>
            <p14:sldId id="392"/>
            <p14:sldId id="451"/>
            <p14:sldId id="393"/>
          </p14:sldIdLst>
        </p14:section>
        <p14:section name="환경 설정" id="{F4AFC461-76BF-44C3-B4B4-6C240D79D190}">
          <p14:sldIdLst>
            <p14:sldId id="397"/>
            <p14:sldId id="398"/>
            <p14:sldId id="400"/>
            <p14:sldId id="454"/>
            <p14:sldId id="401"/>
            <p14:sldId id="403"/>
            <p14:sldId id="404"/>
            <p14:sldId id="405"/>
          </p14:sldIdLst>
        </p14:section>
        <p14:section name="토론실 관리" id="{CF26629E-87CE-489A-A33D-DBEE064B9B9E}">
          <p14:sldIdLst>
            <p14:sldId id="429"/>
            <p14:sldId id="430"/>
            <p14:sldId id="431"/>
            <p14:sldId id="457"/>
            <p14:sldId id="458"/>
            <p14:sldId id="432"/>
            <p14:sldId id="45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66"/>
    <a:srgbClr val="BF9000"/>
    <a:srgbClr val="66FF33"/>
    <a:srgbClr val="292929"/>
    <a:srgbClr val="FF6600"/>
    <a:srgbClr val="FF0000"/>
    <a:srgbClr val="4F81B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5122" autoAdjust="0"/>
  </p:normalViewPr>
  <p:slideViewPr>
    <p:cSldViewPr>
      <p:cViewPr varScale="1">
        <p:scale>
          <a:sx n="80" d="100"/>
          <a:sy n="80" d="100"/>
        </p:scale>
        <p:origin x="883" y="48"/>
      </p:cViewPr>
      <p:guideLst>
        <p:guide pos="1644"/>
        <p:guide pos="7423"/>
        <p:guide orient="horz" pos="391"/>
        <p:guide orient="horz" pos="402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63" Type="http://schemas.openxmlformats.org/officeDocument/2006/relationships/font" Target="fonts/font26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font" Target="fonts/font29.fntdata"/><Relationship Id="rId5" Type="http://schemas.openxmlformats.org/officeDocument/2006/relationships/slide" Target="slides/slide1.xml"/><Relationship Id="rId61" Type="http://schemas.openxmlformats.org/officeDocument/2006/relationships/font" Target="fonts/font2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font" Target="fonts/font27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font" Target="fonts/font2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font" Target="fonts/font2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2.fntdata"/><Relationship Id="rId34" Type="http://schemas.openxmlformats.org/officeDocument/2006/relationships/slide" Target="slides/slide30.xml"/><Relationship Id="rId50" Type="http://schemas.openxmlformats.org/officeDocument/2006/relationships/font" Target="fonts/font13.fntdata"/><Relationship Id="rId55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8246" y="717070"/>
            <a:ext cx="162586" cy="0"/>
          </a:xfrm>
          <a:prstGeom prst="line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9961058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071592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3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21" Type="http://schemas.openxmlformats.org/officeDocument/2006/relationships/tags" Target="../tags/tag112.xml"/><Relationship Id="rId34" Type="http://schemas.openxmlformats.org/officeDocument/2006/relationships/tags" Target="../tags/tag125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tags" Target="../tags/tag124.xml"/><Relationship Id="rId38" Type="http://schemas.openxmlformats.org/officeDocument/2006/relationships/image" Target="../media/image1.png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tags" Target="../tags/tag123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36" Type="http://schemas.openxmlformats.org/officeDocument/2006/relationships/tags" Target="../tags/tag127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tags" Target="../tags/tag122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tags" Target="../tags/tag121.xml"/><Relationship Id="rId35" Type="http://schemas.openxmlformats.org/officeDocument/2006/relationships/tags" Target="../tags/tag126.xml"/><Relationship Id="rId8" Type="http://schemas.openxmlformats.org/officeDocument/2006/relationships/tags" Target="../tags/tag99.xml"/><Relationship Id="rId3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image" Target="../media/image2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image" Target="../media/image3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33" Type="http://schemas.openxmlformats.org/officeDocument/2006/relationships/image" Target="../media/image6.png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image" Target="../media/image1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32" Type="http://schemas.openxmlformats.org/officeDocument/2006/relationships/image" Target="../media/image5.png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31" Type="http://schemas.openxmlformats.org/officeDocument/2006/relationships/image" Target="../media/image3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Relationship Id="rId30" Type="http://schemas.openxmlformats.org/officeDocument/2006/relationships/image" Target="../media/image2.png"/><Relationship Id="rId8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4.xml"/><Relationship Id="rId7" Type="http://schemas.openxmlformats.org/officeDocument/2006/relationships/image" Target="../media/image8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88.xml"/><Relationship Id="rId7" Type="http://schemas.openxmlformats.org/officeDocument/2006/relationships/image" Target="../media/image11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93.xml"/><Relationship Id="rId7" Type="http://schemas.openxmlformats.org/officeDocument/2006/relationships/image" Target="../media/image11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9" Type="http://schemas.openxmlformats.org/officeDocument/2006/relationships/image" Target="../media/image1.png"/><Relationship Id="rId21" Type="http://schemas.openxmlformats.org/officeDocument/2006/relationships/tags" Target="../tags/tag220.xml"/><Relationship Id="rId34" Type="http://schemas.openxmlformats.org/officeDocument/2006/relationships/tags" Target="../tags/tag233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tags" Target="../tags/tag232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tags" Target="../tags/tag228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tags" Target="../tags/tag231.xml"/><Relationship Id="rId37" Type="http://schemas.openxmlformats.org/officeDocument/2006/relationships/tags" Target="../tags/tag236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36" Type="http://schemas.openxmlformats.org/officeDocument/2006/relationships/tags" Target="../tags/tag235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tags" Target="../tags/tag230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tags" Target="../tags/tag229.xml"/><Relationship Id="rId35" Type="http://schemas.openxmlformats.org/officeDocument/2006/relationships/tags" Target="../tags/tag234.xml"/><Relationship Id="rId8" Type="http://schemas.openxmlformats.org/officeDocument/2006/relationships/tags" Target="../tags/tag207.xml"/><Relationship Id="rId3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62.xml"/><Relationship Id="rId18" Type="http://schemas.openxmlformats.org/officeDocument/2006/relationships/tags" Target="../tags/tag267.xml"/><Relationship Id="rId26" Type="http://schemas.openxmlformats.org/officeDocument/2006/relationships/tags" Target="../tags/tag275.xml"/><Relationship Id="rId21" Type="http://schemas.openxmlformats.org/officeDocument/2006/relationships/tags" Target="../tags/tag270.xml"/><Relationship Id="rId34" Type="http://schemas.openxmlformats.org/officeDocument/2006/relationships/tags" Target="../tags/tag283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5" Type="http://schemas.openxmlformats.org/officeDocument/2006/relationships/tags" Target="../tags/tag274.xml"/><Relationship Id="rId33" Type="http://schemas.openxmlformats.org/officeDocument/2006/relationships/tags" Target="../tags/tag282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20" Type="http://schemas.openxmlformats.org/officeDocument/2006/relationships/tags" Target="../tags/tag269.xml"/><Relationship Id="rId29" Type="http://schemas.openxmlformats.org/officeDocument/2006/relationships/tags" Target="../tags/tag278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24" Type="http://schemas.openxmlformats.org/officeDocument/2006/relationships/tags" Target="../tags/tag273.xml"/><Relationship Id="rId32" Type="http://schemas.openxmlformats.org/officeDocument/2006/relationships/tags" Target="../tags/tag281.xml"/><Relationship Id="rId37" Type="http://schemas.openxmlformats.org/officeDocument/2006/relationships/image" Target="../media/image1.png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23" Type="http://schemas.openxmlformats.org/officeDocument/2006/relationships/tags" Target="../tags/tag272.xml"/><Relationship Id="rId28" Type="http://schemas.openxmlformats.org/officeDocument/2006/relationships/tags" Target="../tags/tag277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59.xml"/><Relationship Id="rId19" Type="http://schemas.openxmlformats.org/officeDocument/2006/relationships/tags" Target="../tags/tag268.xml"/><Relationship Id="rId31" Type="http://schemas.openxmlformats.org/officeDocument/2006/relationships/tags" Target="../tags/tag280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Relationship Id="rId22" Type="http://schemas.openxmlformats.org/officeDocument/2006/relationships/tags" Target="../tags/tag271.xml"/><Relationship Id="rId27" Type="http://schemas.openxmlformats.org/officeDocument/2006/relationships/tags" Target="../tags/tag276.xml"/><Relationship Id="rId30" Type="http://schemas.openxmlformats.org/officeDocument/2006/relationships/tags" Target="../tags/tag279.xml"/><Relationship Id="rId35" Type="http://schemas.openxmlformats.org/officeDocument/2006/relationships/tags" Target="../tags/tag284.xml"/><Relationship Id="rId8" Type="http://schemas.openxmlformats.org/officeDocument/2006/relationships/tags" Target="../tags/tag257.xml"/><Relationship Id="rId3" Type="http://schemas.openxmlformats.org/officeDocument/2006/relationships/tags" Target="../tags/tag2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21" Type="http://schemas.openxmlformats.org/officeDocument/2006/relationships/tags" Target="../tags/tag30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image" Target="../media/image3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image" Target="../media/image2.pn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image" Target="../media/image1.png"/><Relationship Id="rId8" Type="http://schemas.openxmlformats.org/officeDocument/2006/relationships/tags" Target="../tags/tag17.xml"/><Relationship Id="rId3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image" Target="../media/image3.png"/><Relationship Id="rId21" Type="http://schemas.openxmlformats.org/officeDocument/2006/relationships/tags" Target="../tags/tag63.xml"/><Relationship Id="rId34" Type="http://schemas.openxmlformats.org/officeDocument/2006/relationships/tags" Target="../tags/tag76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41" Type="http://schemas.openxmlformats.org/officeDocument/2006/relationships/image" Target="../media/image4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1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tags" Target="../tags/tag73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+mn-ea"/>
              </a:rPr>
              <a:t>EGW Admin</a:t>
            </a:r>
            <a:r>
              <a:rPr kumimoji="0" lang="en-US" altLang="ko-KR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4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동호회</a:t>
            </a:r>
            <a:endParaRPr kumimoji="0"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Ver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: 0.7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2018.03.27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작성자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정규용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335361" y="620687"/>
            <a:ext cx="6624736" cy="58848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동호회 활동 정보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50852"/>
              </p:ext>
            </p:extLst>
          </p:nvPr>
        </p:nvGraphicFramePr>
        <p:xfrm>
          <a:off x="566207" y="1434877"/>
          <a:ext cx="6129868" cy="5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6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2479172914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1063997959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197023972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메뉴별 게시물 수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공지사항 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일반 게시판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자료실 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앨범게시판 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9999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9552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승인게시판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24805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4823" y="1201119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게시물 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823" y="2204864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 목록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5372"/>
              </p:ext>
            </p:extLst>
          </p:nvPr>
        </p:nvGraphicFramePr>
        <p:xfrm>
          <a:off x="566206" y="2441088"/>
          <a:ext cx="6129868" cy="292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36186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36186">
                  <a:extLst>
                    <a:ext uri="{9D8B030D-6E8A-4147-A177-3AD203B41FA5}">
                      <a16:colId xmlns:a16="http://schemas.microsoft.com/office/drawing/2014/main" val="1003325676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1092656265"/>
                    </a:ext>
                  </a:extLst>
                </a:gridCol>
                <a:gridCol w="1245126">
                  <a:extLst>
                    <a:ext uri="{9D8B030D-6E8A-4147-A177-3AD203B41FA5}">
                      <a16:colId xmlns:a16="http://schemas.microsoft.com/office/drawing/2014/main" val="3528805357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9552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2018-03-27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4017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2018-02-18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92526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준회원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0545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83249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000310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6432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27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8520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161684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정회원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2018-01-01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70154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2999656" y="603192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6892" y="1006896"/>
            <a:ext cx="61396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동호회 활동 정보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67122"/>
              </p:ext>
            </p:extLst>
          </p:nvPr>
        </p:nvGraphicFramePr>
        <p:xfrm>
          <a:off x="9290533" y="786383"/>
          <a:ext cx="2835141" cy="14059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동호회에 생성된 게시판별 게시물 수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생성된 게시판은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열 기준으로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디자인 작업시 최적값으로 조절 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게시물 수는 총 개수로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동호회에 가입된 회원목록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가입일 기준으로 정렬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1page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당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개씩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사용자명 클릭시 버디카드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63241" y="1329337"/>
            <a:ext cx="494184" cy="13560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메뉴판명</a:t>
            </a:r>
            <a:endParaRPr lang="en-US" altLang="ko-KR" sz="6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↓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80436" y="1329337"/>
            <a:ext cx="494184" cy="13560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게시물 수</a:t>
            </a:r>
            <a:endParaRPr lang="en-US" altLang="ko-KR" sz="60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↓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43175" y="5554486"/>
            <a:ext cx="2199772" cy="157041"/>
            <a:chOff x="4513478" y="6457949"/>
            <a:chExt cx="2199772" cy="157041"/>
          </a:xfrm>
        </p:grpSpPr>
        <p:sp>
          <p:nvSpPr>
            <p:cNvPr id="44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6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546892" y="5845596"/>
            <a:ext cx="613965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672064" y="1008450"/>
            <a:ext cx="0" cy="4835698"/>
          </a:xfrm>
          <a:prstGeom prst="straightConnector1">
            <a:avLst/>
          </a:prstGeom>
          <a:ln w="3175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6331818" y="3723050"/>
            <a:ext cx="792882" cy="10600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600" smtClean="0">
                <a:solidFill>
                  <a:srgbClr val="0070C0"/>
                </a:solidFill>
                <a:latin typeface="Arial Black" panose="020B0A04020102020204" pitchFamily="34" charset="0"/>
                <a:ea typeface="나눔고딕" panose="020B0600000101010101" charset="-127"/>
              </a:rPr>
              <a:t>scroll area</a:t>
            </a:r>
            <a:endParaRPr lang="ko-KR" altLang="en-US" sz="600" smtClean="0">
              <a:solidFill>
                <a:srgbClr val="0070C0"/>
              </a:solidFill>
              <a:latin typeface="Arial Black" panose="020B0A04020102020204" pitchFamily="34" charset="0"/>
              <a:ea typeface="나눔고딕" panose="020B0600000101010101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9796" y="121633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9796" y="221646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BC1.1.3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35361" y="410656"/>
            <a:ext cx="6624736" cy="2179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785358" y="485601"/>
            <a:ext cx="69459" cy="65832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85599"/>
              </p:ext>
            </p:extLst>
          </p:nvPr>
        </p:nvGraphicFramePr>
        <p:xfrm>
          <a:off x="9290533" y="6421624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367240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폐쇄 사유</a:t>
            </a:r>
            <a:endParaRPr lang="ko-KR" altLang="en-US" sz="1200" b="1" dirty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74107" y="351164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보내기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7965" y="3511649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0076" y="1196752"/>
            <a:ext cx="2952750" cy="17215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schemeClr val="bg1">
                <a:lumMod val="85000"/>
                <a:alpha val="61000"/>
              </a:schemeClr>
            </a:inn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3316" y="2988196"/>
            <a:ext cx="999034" cy="15277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/ 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폐쇄 사유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0771" y="110602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2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09661"/>
              </p:ext>
            </p:extLst>
          </p:nvPr>
        </p:nvGraphicFramePr>
        <p:xfrm>
          <a:off x="9290533" y="786383"/>
          <a:ext cx="2835141" cy="124952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폐쇄 사유 입력 필드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팝업 종료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사유 입력 후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우측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flow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참고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사유 입력 전 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폐쇄 사유를 입력해주세요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769371" y="353490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12396" y="3534902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71" y="3248230"/>
            <a:ext cx="1029444" cy="12841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</a:t>
            </a:r>
            <a:r>
              <a:rPr lang="ko-KR" altLang="en-US" sz="80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내용은 동호회 회원들에게 메일로 발송됩니다</a:t>
            </a:r>
            <a:r>
              <a:rPr lang="en-US" altLang="ko-KR" sz="80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41433" y="2965946"/>
            <a:ext cx="829032" cy="222647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187220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비밀번호 확인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45558" y="1772816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1772816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비밀번호 확인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2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62208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폐쇄 사유 입력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출력되는 비밀번호 입력 팝업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BC1.1.1.2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85061"/>
              </p:ext>
            </p:extLst>
          </p:nvPr>
        </p:nvGraphicFramePr>
        <p:xfrm>
          <a:off x="581499" y="1209188"/>
          <a:ext cx="2994221" cy="31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25127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비밀번호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1359947" y="1281039"/>
            <a:ext cx="1722258" cy="1667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54071"/>
              </p:ext>
            </p:extLst>
          </p:nvPr>
        </p:nvGraphicFramePr>
        <p:xfrm>
          <a:off x="1000573" y="2396339"/>
          <a:ext cx="7671786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3783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531121">
                  <a:extLst>
                    <a:ext uri="{9D8B030D-6E8A-4147-A177-3AD203B41FA5}">
                      <a16:colId xmlns:a16="http://schemas.microsoft.com/office/drawing/2014/main" val="2868871581"/>
                    </a:ext>
                  </a:extLst>
                </a:gridCol>
                <a:gridCol w="1170821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170821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170821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51513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분류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개설일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 함께하는 놀이</a:t>
                      </a:r>
                      <a:r>
                        <a:rPr lang="ko-KR" altLang="en-US" sz="800" b="0" u="none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en-US" altLang="ko-KR" sz="800" b="0" u="none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90717" y="2830041"/>
            <a:ext cx="107839" cy="109736"/>
            <a:chOff x="554563" y="2632644"/>
            <a:chExt cx="131556" cy="131556"/>
          </a:xfrm>
        </p:grpSpPr>
        <p:sp>
          <p:nvSpPr>
            <p:cNvPr id="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1068433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승인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694917" y="2071613"/>
            <a:ext cx="2944649" cy="226647"/>
            <a:chOff x="5903179" y="2445148"/>
            <a:chExt cx="2944649" cy="2266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동호회명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144366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3458691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3753966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091930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444355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4758680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073005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1787371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  <a:ea typeface="나눔고딕" pitchFamily="50" charset="-127"/>
              </a:rPr>
              <a:t>거부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68" name="TextBox 67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387330"/>
            <a:ext cx="107839" cy="109736"/>
            <a:chOff x="554563" y="2632644"/>
            <a:chExt cx="131556" cy="131556"/>
          </a:xfrm>
        </p:grpSpPr>
        <p:sp>
          <p:nvSpPr>
            <p:cNvPr id="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090717" y="5739755"/>
            <a:ext cx="107839" cy="109736"/>
            <a:chOff x="554563" y="2632644"/>
            <a:chExt cx="131556" cy="131556"/>
          </a:xfrm>
        </p:grpSpPr>
        <p:sp>
          <p:nvSpPr>
            <p:cNvPr id="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090717" y="6054080"/>
            <a:ext cx="107839" cy="109736"/>
            <a:chOff x="554563" y="2632644"/>
            <a:chExt cx="131556" cy="131556"/>
          </a:xfrm>
        </p:grpSpPr>
        <p:sp>
          <p:nvSpPr>
            <p:cNvPr id="7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승인 대기 동호회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승인 대기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4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44589" y="1514374"/>
            <a:ext cx="230505" cy="24098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69800" y="235088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08709" y="235088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013634" y="139838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03095"/>
              </p:ext>
            </p:extLst>
          </p:nvPr>
        </p:nvGraphicFramePr>
        <p:xfrm>
          <a:off x="9290533" y="786383"/>
          <a:ext cx="2835141" cy="15868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Tab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내 승인 대기 건수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승인할 동호회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 후 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승인 처리되었습니다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처리 후 현 목록에서 제외하고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동호회에서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거부 사유 입력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BC1.1.1.1.1)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거부 처리 후 현 목록에서 제외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sp>
        <p:nvSpPr>
          <p:cNvPr id="92" name="모서리가 둥근 직사각형 91"/>
          <p:cNvSpPr/>
          <p:nvPr/>
        </p:nvSpPr>
        <p:spPr>
          <a:xfrm>
            <a:off x="5694917" y="2300214"/>
            <a:ext cx="683617" cy="734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동호회명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분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류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운영자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94744" y="2762249"/>
            <a:ext cx="2273006" cy="257175"/>
          </a:xfrm>
          <a:prstGeom prst="roundRect">
            <a:avLst/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5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71207"/>
              </p:ext>
            </p:extLst>
          </p:nvPr>
        </p:nvGraphicFramePr>
        <p:xfrm>
          <a:off x="1000573" y="3255869"/>
          <a:ext cx="7671788" cy="290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4016127">
                  <a:extLst>
                    <a:ext uri="{9D8B030D-6E8A-4147-A177-3AD203B41FA5}">
                      <a16:colId xmlns:a16="http://schemas.microsoft.com/office/drawing/2014/main" val="3525422146"/>
                    </a:ext>
                  </a:extLst>
                </a:gridCol>
                <a:gridCol w="1002803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  <a:gridCol w="1002803">
                  <a:extLst>
                    <a:ext uri="{9D8B030D-6E8A-4147-A177-3AD203B41FA5}">
                      <a16:colId xmlns:a16="http://schemas.microsoft.com/office/drawing/2014/main" val="2888048569"/>
                    </a:ext>
                  </a:extLst>
                </a:gridCol>
                <a:gridCol w="1002803">
                  <a:extLst>
                    <a:ext uri="{9D8B030D-6E8A-4147-A177-3AD203B41FA5}">
                      <a16:colId xmlns:a16="http://schemas.microsoft.com/office/drawing/2014/main" val="2372415010"/>
                    </a:ext>
                  </a:extLst>
                </a:gridCol>
              </a:tblGrid>
              <a:tr h="351513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 ▲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운영자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선정일 ▲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마일리지 합계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놀이터수영인과수영인과 함께하는 놀이터수영인과  함께하는 </a:t>
                      </a:r>
                      <a:r>
                        <a:rPr lang="en-US" altLang="ko-KR" sz="800" b="0" u="sng" baseline="0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2017-09-07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3960478"/>
            <a:ext cx="188199" cy="175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75964" y="4284328"/>
            <a:ext cx="188199" cy="1756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4608178"/>
            <a:ext cx="188199" cy="175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4941553"/>
            <a:ext cx="188199" cy="1756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5255878"/>
            <a:ext cx="188199" cy="1756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5570203"/>
            <a:ext cx="188199" cy="1756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8989" y="5922628"/>
            <a:ext cx="188199" cy="175652"/>
          </a:xfrm>
          <a:prstGeom prst="rect">
            <a:avLst/>
          </a:prstGeom>
        </p:spPr>
      </p:pic>
      <p:grpSp>
        <p:nvGrpSpPr>
          <p:cNvPr id="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689571"/>
            <a:ext cx="107839" cy="109736"/>
            <a:chOff x="554563" y="2632644"/>
            <a:chExt cx="131556" cy="131556"/>
          </a:xfrm>
        </p:grpSpPr>
        <p:sp>
          <p:nvSpPr>
            <p:cNvPr id="1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4003896"/>
            <a:ext cx="107839" cy="109736"/>
            <a:chOff x="554563" y="2632644"/>
            <a:chExt cx="131556" cy="131556"/>
          </a:xfrm>
        </p:grpSpPr>
        <p:sp>
          <p:nvSpPr>
            <p:cNvPr id="1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4318221"/>
            <a:ext cx="107839" cy="109736"/>
            <a:chOff x="554563" y="2632644"/>
            <a:chExt cx="131556" cy="131556"/>
          </a:xfrm>
        </p:grpSpPr>
        <p:sp>
          <p:nvSpPr>
            <p:cNvPr id="2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613496"/>
            <a:ext cx="107839" cy="109736"/>
            <a:chOff x="554563" y="2632644"/>
            <a:chExt cx="131556" cy="131556"/>
          </a:xfrm>
        </p:grpSpPr>
        <p:sp>
          <p:nvSpPr>
            <p:cNvPr id="2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951460"/>
            <a:ext cx="107839" cy="109736"/>
            <a:chOff x="554563" y="2632644"/>
            <a:chExt cx="131556" cy="131556"/>
          </a:xfrm>
        </p:grpSpPr>
        <p:sp>
          <p:nvSpPr>
            <p:cNvPr id="2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5303885"/>
            <a:ext cx="107839" cy="109736"/>
            <a:chOff x="554563" y="2632644"/>
            <a:chExt cx="131556" cy="131556"/>
          </a:xfrm>
        </p:grpSpPr>
        <p:sp>
          <p:nvSpPr>
            <p:cNvPr id="3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618210"/>
            <a:ext cx="107839" cy="109736"/>
            <a:chOff x="554563" y="2632644"/>
            <a:chExt cx="131556" cy="131556"/>
          </a:xfrm>
        </p:grpSpPr>
        <p:sp>
          <p:nvSpPr>
            <p:cNvPr id="3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932535"/>
            <a:ext cx="107839" cy="109736"/>
            <a:chOff x="554563" y="2632644"/>
            <a:chExt cx="131556" cy="131556"/>
          </a:xfrm>
        </p:grpSpPr>
        <p:sp>
          <p:nvSpPr>
            <p:cNvPr id="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047821" y="3308933"/>
            <a:ext cx="913607" cy="22855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선정 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791744" y="6208737"/>
            <a:ext cx="1700363" cy="360040"/>
            <a:chOff x="3947422" y="6021288"/>
            <a:chExt cx="1700363" cy="360040"/>
          </a:xfrm>
        </p:grpSpPr>
        <p:sp>
          <p:nvSpPr>
            <p:cNvPr id="41" name="TextBox 40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04004"/>
              </p:ext>
            </p:extLst>
          </p:nvPr>
        </p:nvGraphicFramePr>
        <p:xfrm>
          <a:off x="1000573" y="1981201"/>
          <a:ext cx="7671785" cy="28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26">
                  <a:extLst>
                    <a:ext uri="{9D8B030D-6E8A-4147-A177-3AD203B41FA5}">
                      <a16:colId xmlns:a16="http://schemas.microsoft.com/office/drawing/2014/main" val="20284312"/>
                    </a:ext>
                  </a:extLst>
                </a:gridCol>
                <a:gridCol w="6176759">
                  <a:extLst>
                    <a:ext uri="{9D8B030D-6E8A-4147-A177-3AD203B41FA5}">
                      <a16:colId xmlns:a16="http://schemas.microsoft.com/office/drawing/2014/main" val="4290064157"/>
                    </a:ext>
                  </a:extLst>
                </a:gridCol>
              </a:tblGrid>
              <a:tr h="287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우수 동호회                    동호회 활동 분석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31509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2579161" y="2059774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673007" y="2059774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865823" y="2420888"/>
            <a:ext cx="1460698" cy="266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582053" y="2052283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694917" y="2959718"/>
            <a:ext cx="2944649" cy="226647"/>
            <a:chOff x="5903179" y="2445148"/>
            <a:chExt cx="2944649" cy="22664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동호회명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5695888" y="3179367"/>
            <a:ext cx="683617" cy="627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동호회명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운영자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6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83099"/>
              </p:ext>
            </p:extLst>
          </p:nvPr>
        </p:nvGraphicFramePr>
        <p:xfrm>
          <a:off x="9290533" y="786383"/>
          <a:ext cx="2835141" cy="102600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활동 분석 화면 경로를 선택하는 구분 항목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선정 취소 로직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리스트 항목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정렬은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8160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동호회명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상세정보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BC1.1.1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 출력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우수 동호회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BC1.3.1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우수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49" y="3676777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72" name="타원 71"/>
          <p:cNvSpPr/>
          <p:nvPr/>
        </p:nvSpPr>
        <p:spPr>
          <a:xfrm>
            <a:off x="941225" y="185558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1225" y="316050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550825" y="396060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112224" y="3316613"/>
            <a:ext cx="468189" cy="226647"/>
            <a:chOff x="8184232" y="2397322"/>
            <a:chExt cx="468189" cy="226647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7680176" y="3602136"/>
            <a:ext cx="992182" cy="2558604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694917" y="2959718"/>
            <a:ext cx="2944649" cy="226647"/>
            <a:chOff x="5903179" y="2445148"/>
            <a:chExt cx="2944649" cy="2266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동호회명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활동 분석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우수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BC1.3.2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9571"/>
              </p:ext>
            </p:extLst>
          </p:nvPr>
        </p:nvGraphicFramePr>
        <p:xfrm>
          <a:off x="1000573" y="3284444"/>
          <a:ext cx="7671789" cy="290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525422146"/>
                    </a:ext>
                  </a:extLst>
                </a:gridCol>
                <a:gridCol w="877057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877057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877057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  <a:gridCol w="877057">
                  <a:extLst>
                    <a:ext uri="{9D8B030D-6E8A-4147-A177-3AD203B41FA5}">
                      <a16:colId xmlns:a16="http://schemas.microsoft.com/office/drawing/2014/main" val="2888048569"/>
                    </a:ext>
                  </a:extLst>
                </a:gridCol>
                <a:gridCol w="992184">
                  <a:extLst>
                    <a:ext uri="{9D8B030D-6E8A-4147-A177-3AD203B41FA5}">
                      <a16:colId xmlns:a16="http://schemas.microsoft.com/office/drawing/2014/main" val="2372415010"/>
                    </a:ext>
                  </a:extLst>
                </a:gridCol>
              </a:tblGrid>
              <a:tr h="351513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동호회명▲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회원 가입수 ▲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방문수 ▲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게시글수 ▲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게시글 조회수 ▲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합계 ▲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 함께하는 </a:t>
                      </a:r>
                      <a:r>
                        <a:rPr lang="en-US" altLang="ko-KR" sz="800" b="0" u="sng" baseline="0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9,999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</a:tbl>
          </a:graphicData>
        </a:graphic>
      </p:graphicFrame>
      <p:grpSp>
        <p:nvGrpSpPr>
          <p:cNvPr id="7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718146"/>
            <a:ext cx="107839" cy="109736"/>
            <a:chOff x="554563" y="2632644"/>
            <a:chExt cx="131556" cy="131556"/>
          </a:xfrm>
        </p:grpSpPr>
        <p:sp>
          <p:nvSpPr>
            <p:cNvPr id="7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1047821" y="3337508"/>
            <a:ext cx="913607" cy="22855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우수 동호회 선정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8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4032471"/>
            <a:ext cx="107839" cy="109736"/>
            <a:chOff x="554563" y="2632644"/>
            <a:chExt cx="131556" cy="131556"/>
          </a:xfrm>
        </p:grpSpPr>
        <p:sp>
          <p:nvSpPr>
            <p:cNvPr id="8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4346796"/>
            <a:ext cx="107839" cy="109736"/>
            <a:chOff x="554563" y="2632644"/>
            <a:chExt cx="131556" cy="131556"/>
          </a:xfrm>
        </p:grpSpPr>
        <p:sp>
          <p:nvSpPr>
            <p:cNvPr id="8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642071"/>
            <a:ext cx="107839" cy="109736"/>
            <a:chOff x="554563" y="2632644"/>
            <a:chExt cx="131556" cy="131556"/>
          </a:xfrm>
        </p:grpSpPr>
        <p:sp>
          <p:nvSpPr>
            <p:cNvPr id="8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980035"/>
            <a:ext cx="107839" cy="109736"/>
            <a:chOff x="554563" y="2632644"/>
            <a:chExt cx="131556" cy="131556"/>
          </a:xfrm>
        </p:grpSpPr>
        <p:sp>
          <p:nvSpPr>
            <p:cNvPr id="9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5332460"/>
            <a:ext cx="107839" cy="109736"/>
            <a:chOff x="554563" y="2632644"/>
            <a:chExt cx="131556" cy="131556"/>
          </a:xfrm>
        </p:grpSpPr>
        <p:sp>
          <p:nvSpPr>
            <p:cNvPr id="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646785"/>
            <a:ext cx="107839" cy="109736"/>
            <a:chOff x="554563" y="2632644"/>
            <a:chExt cx="131556" cy="131556"/>
          </a:xfrm>
        </p:grpSpPr>
        <p:sp>
          <p:nvSpPr>
            <p:cNvPr id="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961110"/>
            <a:ext cx="107839" cy="109736"/>
            <a:chOff x="554563" y="2632644"/>
            <a:chExt cx="131556" cy="131556"/>
          </a:xfrm>
        </p:grpSpPr>
        <p:sp>
          <p:nvSpPr>
            <p:cNvPr id="10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8112224" y="3335663"/>
            <a:ext cx="468189" cy="226647"/>
            <a:chOff x="8184232" y="2397322"/>
            <a:chExt cx="468189" cy="226647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cxnSp>
        <p:nvCxnSpPr>
          <p:cNvPr id="141" name="직선 연결선 140"/>
          <p:cNvCxnSpPr/>
          <p:nvPr/>
        </p:nvCxnSpPr>
        <p:spPr>
          <a:xfrm>
            <a:off x="7999332" y="3363221"/>
            <a:ext cx="0" cy="17941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3791744" y="6237312"/>
            <a:ext cx="1700363" cy="360040"/>
            <a:chOff x="3947422" y="6021288"/>
            <a:chExt cx="1700363" cy="360040"/>
          </a:xfrm>
        </p:grpSpPr>
        <p:sp>
          <p:nvSpPr>
            <p:cNvPr id="159" name="TextBox 158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그림 1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37564" y="3989053"/>
            <a:ext cx="188199" cy="175652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37564" y="5617828"/>
            <a:ext cx="188199" cy="175652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37564" y="5932153"/>
            <a:ext cx="188199" cy="175652"/>
          </a:xfrm>
          <a:prstGeom prst="rect">
            <a:avLst/>
          </a:prstGeom>
        </p:spPr>
      </p:pic>
      <p:grpSp>
        <p:nvGrpSpPr>
          <p:cNvPr id="180" name="그룹 179"/>
          <p:cNvGrpSpPr/>
          <p:nvPr/>
        </p:nvGrpSpPr>
        <p:grpSpPr>
          <a:xfrm>
            <a:off x="6960096" y="3335663"/>
            <a:ext cx="1048817" cy="226647"/>
            <a:chOff x="7603604" y="2397322"/>
            <a:chExt cx="1048817" cy="226647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603604" y="2397322"/>
              <a:ext cx="104499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aphicFrame>
        <p:nvGraphicFramePr>
          <p:cNvPr id="18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21020"/>
              </p:ext>
            </p:extLst>
          </p:nvPr>
        </p:nvGraphicFramePr>
        <p:xfrm>
          <a:off x="9290533" y="786383"/>
          <a:ext cx="2835141" cy="2280667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활동 분석 선택시 기간 설정하는 항목이 추가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기간 기본 세팅 및 설정 구간은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 선정 로직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리스트 항목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정렬은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8160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동호회명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상세정보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BC1.1.1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 출력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3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일반 동호회 필터 제공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pic>
        <p:nvPicPr>
          <p:cNvPr id="115" name="그림 11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74" y="3714877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0" name="모서리가 둥근 직사각형 129"/>
          <p:cNvSpPr/>
          <p:nvPr/>
        </p:nvSpPr>
        <p:spPr>
          <a:xfrm>
            <a:off x="3865823" y="2658042"/>
            <a:ext cx="1460698" cy="266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57817"/>
              </p:ext>
            </p:extLst>
          </p:nvPr>
        </p:nvGraphicFramePr>
        <p:xfrm>
          <a:off x="1000573" y="1981201"/>
          <a:ext cx="7671785" cy="57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26">
                  <a:extLst>
                    <a:ext uri="{9D8B030D-6E8A-4147-A177-3AD203B41FA5}">
                      <a16:colId xmlns:a16="http://schemas.microsoft.com/office/drawing/2014/main" val="20284312"/>
                    </a:ext>
                  </a:extLst>
                </a:gridCol>
                <a:gridCol w="6176759">
                  <a:extLst>
                    <a:ext uri="{9D8B030D-6E8A-4147-A177-3AD203B41FA5}">
                      <a16:colId xmlns:a16="http://schemas.microsoft.com/office/drawing/2014/main" val="4290064157"/>
                    </a:ext>
                  </a:extLst>
                </a:gridCol>
              </a:tblGrid>
              <a:tr h="287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우수 동호회                    동호회 활동 분석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31509"/>
                  </a:ext>
                </a:extLst>
              </a:tr>
              <a:tr h="287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93593"/>
                  </a:ext>
                </a:extLst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591941" y="2313073"/>
            <a:ext cx="2271308" cy="191630"/>
            <a:chOff x="6240016" y="3620013"/>
            <a:chExt cx="2271308" cy="191630"/>
          </a:xfrm>
        </p:grpSpPr>
        <p:grpSp>
          <p:nvGrpSpPr>
            <p:cNvPr id="133" name="그룹 132"/>
            <p:cNvGrpSpPr/>
            <p:nvPr/>
          </p:nvGrpSpPr>
          <p:grpSpPr>
            <a:xfrm>
              <a:off x="6240016" y="3620013"/>
              <a:ext cx="2271308" cy="191630"/>
              <a:chOff x="5020497" y="2472355"/>
              <a:chExt cx="2271308" cy="191630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5020497" y="2472355"/>
                <a:ext cx="1003495" cy="191630"/>
                <a:chOff x="3230895" y="2671028"/>
                <a:chExt cx="1003495" cy="191630"/>
              </a:xfrm>
            </p:grpSpPr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760" y="2671028"/>
                  <a:ext cx="191630" cy="191630"/>
                </a:xfrm>
                <a:prstGeom prst="rect">
                  <a:avLst/>
                </a:prstGeom>
              </p:spPr>
            </p:pic>
            <p:sp>
              <p:nvSpPr>
                <p:cNvPr id="146" name="직사각형 145"/>
                <p:cNvSpPr/>
                <p:nvPr/>
              </p:nvSpPr>
              <p:spPr>
                <a:xfrm>
                  <a:off x="3230895" y="2683090"/>
                  <a:ext cx="786059" cy="17318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lIns="36000" tIns="36000" rIns="36000" bIns="36000" rtlCol="0" anchor="ctr"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나눔고딕" pitchFamily="50" charset="-127"/>
                      <a:ea typeface="나눔고딕" pitchFamily="50" charset="-127"/>
                      <a:cs typeface="+mn-cs"/>
                    </a:rPr>
                    <a:t>2017-06-07</a:t>
                  </a:r>
                  <a:endPara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나눔고딕" pitchFamily="50" charset="-127"/>
                    <a:ea typeface="나눔고딕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6288310" y="2472355"/>
                <a:ext cx="1003495" cy="191630"/>
                <a:chOff x="3230895" y="2671028"/>
                <a:chExt cx="1003495" cy="191630"/>
              </a:xfrm>
            </p:grpSpPr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760" y="2671028"/>
                  <a:ext cx="191630" cy="191630"/>
                </a:xfrm>
                <a:prstGeom prst="rect">
                  <a:avLst/>
                </a:prstGeom>
              </p:spPr>
            </p:pic>
            <p:sp>
              <p:nvSpPr>
                <p:cNvPr id="143" name="직사각형 142"/>
                <p:cNvSpPr/>
                <p:nvPr/>
              </p:nvSpPr>
              <p:spPr>
                <a:xfrm>
                  <a:off x="3230895" y="2683090"/>
                  <a:ext cx="786059" cy="17318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lIns="36000" tIns="36000" rIns="36000" bIns="36000" rtlCol="0" anchor="ctr"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나눔고딕" pitchFamily="50" charset="-127"/>
                      <a:ea typeface="나눔고딕" pitchFamily="50" charset="-127"/>
                      <a:cs typeface="+mn-cs"/>
                    </a:rPr>
                    <a:t>2017-09-07</a:t>
                  </a:r>
                  <a:endPara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나눔고딕" pitchFamily="50" charset="-127"/>
                    <a:ea typeface="나눔고딕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7278256" y="3635059"/>
              <a:ext cx="174104" cy="15430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~</a:t>
              </a:r>
              <a:endPara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150" name="타원 149"/>
          <p:cNvSpPr/>
          <p:nvPr/>
        </p:nvSpPr>
        <p:spPr>
          <a:xfrm>
            <a:off x="2579161" y="2059774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673007" y="2059774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3672111" y="2052283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312825" y="231278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65025" y="314145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550825" y="396060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661732" y="2121741"/>
            <a:ext cx="825293" cy="848606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6864321" y="325698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680176" y="3602136"/>
            <a:ext cx="992182" cy="2558604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4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동호회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 설정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6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52923"/>
              </p:ext>
            </p:extLst>
          </p:nvPr>
        </p:nvGraphicFramePr>
        <p:xfrm>
          <a:off x="990126" y="836712"/>
          <a:ext cx="5249892" cy="5534339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동호회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동호회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환경 설정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메뉴 관리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715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카테고리 관리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4009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회원 등급 관리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59557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3023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설정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0747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토론실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43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토로실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0022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토론실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8308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78285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4239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개인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91352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정산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9584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관리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719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내역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33473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코드 관리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7341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86000" y="4518620"/>
            <a:ext cx="3954018" cy="1861931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히든 처리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17-09-08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468013"/>
            <a:ext cx="3954018" cy="284838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히든 처리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17-09-08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5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7422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카테고리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환경 설정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9570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회원등급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기본 메뉴 관리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4217192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용량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기본 메뉴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 설정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 메뉴 관리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90777"/>
              </p:ext>
            </p:extLst>
          </p:nvPr>
        </p:nvGraphicFramePr>
        <p:xfrm>
          <a:off x="3090548" y="2016274"/>
          <a:ext cx="5525732" cy="228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34995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일반 게시판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 권한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32513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쓰기 권한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14282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목록 개수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69097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 첨부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사용                     사용안함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44741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답글 작성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사용                     사용안함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1537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익명 여부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사용                     사용안함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064529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618283" y="5949280"/>
            <a:ext cx="840228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47510" y="2418213"/>
            <a:ext cx="1219498" cy="183428"/>
            <a:chOff x="4055390" y="4077083"/>
            <a:chExt cx="1219498" cy="183428"/>
          </a:xfrm>
        </p:grpSpPr>
        <p:sp>
          <p:nvSpPr>
            <p:cNvPr id="56" name="직사각형 55"/>
            <p:cNvSpPr/>
            <p:nvPr/>
          </p:nvSpPr>
          <p:spPr>
            <a:xfrm>
              <a:off x="4055390" y="4077083"/>
              <a:ext cx="120539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5077889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47510" y="2749336"/>
            <a:ext cx="1219498" cy="183428"/>
            <a:chOff x="4055390" y="4077083"/>
            <a:chExt cx="1219498" cy="183428"/>
          </a:xfrm>
        </p:grpSpPr>
        <p:sp>
          <p:nvSpPr>
            <p:cNvPr id="59" name="직사각형 58"/>
            <p:cNvSpPr/>
            <p:nvPr/>
          </p:nvSpPr>
          <p:spPr>
            <a:xfrm>
              <a:off x="4055390" y="4077083"/>
              <a:ext cx="120539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5077889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347510" y="3073533"/>
            <a:ext cx="1219498" cy="183428"/>
            <a:chOff x="4055390" y="4077083"/>
            <a:chExt cx="1219498" cy="183428"/>
          </a:xfrm>
        </p:grpSpPr>
        <p:sp>
          <p:nvSpPr>
            <p:cNvPr id="62" name="직사각형 61"/>
            <p:cNvSpPr/>
            <p:nvPr/>
          </p:nvSpPr>
          <p:spPr>
            <a:xfrm>
              <a:off x="4055390" y="4077083"/>
              <a:ext cx="120539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rgbClr val="0000FF"/>
                  </a:solidFill>
                  <a:latin typeface="+mn-ea"/>
                  <a:ea typeface="+mn-ea"/>
                </a:rPr>
                <a:t>15</a:t>
              </a:r>
              <a:endParaRPr lang="ko-KR" altLang="en-US" sz="800" dirty="0" smtClean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5077889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355999" y="3408412"/>
            <a:ext cx="935538" cy="132850"/>
            <a:chOff x="3865616" y="2845043"/>
            <a:chExt cx="935538" cy="132850"/>
          </a:xfrm>
        </p:grpSpPr>
        <p:sp>
          <p:nvSpPr>
            <p:cNvPr id="68" name="타원 67"/>
            <p:cNvSpPr/>
            <p:nvPr/>
          </p:nvSpPr>
          <p:spPr>
            <a:xfrm>
              <a:off x="3865616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9" name="자유형 68"/>
            <p:cNvSpPr/>
            <p:nvPr/>
          </p:nvSpPr>
          <p:spPr>
            <a:xfrm>
              <a:off x="3879385" y="284928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668554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55999" y="3751312"/>
            <a:ext cx="935538" cy="132850"/>
            <a:chOff x="3865616" y="2845043"/>
            <a:chExt cx="935538" cy="132850"/>
          </a:xfrm>
        </p:grpSpPr>
        <p:sp>
          <p:nvSpPr>
            <p:cNvPr id="35" name="타원 34"/>
            <p:cNvSpPr/>
            <p:nvPr/>
          </p:nvSpPr>
          <p:spPr>
            <a:xfrm>
              <a:off x="3865616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3879385" y="284928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668554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355999" y="4065637"/>
            <a:ext cx="935538" cy="132850"/>
            <a:chOff x="3865616" y="2845043"/>
            <a:chExt cx="935538" cy="132850"/>
          </a:xfrm>
        </p:grpSpPr>
        <p:sp>
          <p:nvSpPr>
            <p:cNvPr id="39" name="타원 38"/>
            <p:cNvSpPr/>
            <p:nvPr/>
          </p:nvSpPr>
          <p:spPr>
            <a:xfrm>
              <a:off x="3865616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879385" y="284928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668554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BC2.1</a:t>
            </a:r>
            <a:endParaRPr lang="ko-KR" altLang="en-US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66677"/>
              </p:ext>
            </p:extLst>
          </p:nvPr>
        </p:nvGraphicFramePr>
        <p:xfrm>
          <a:off x="9290533" y="786383"/>
          <a:ext cx="2835141" cy="181848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동호회 생성시 출력되는 기본 메뉴 순서을 관리하는 영역으로 순서변경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순서저장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버튼 클릭시 순서변경 정보만 반영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 게시판 정보 수정 영역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①에서 선택된 게시판의 속성에 맞는 정보만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6704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정보 수정 영역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정보 수정 영역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9897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저장완료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저장시 ②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④에 대한 수정 정보만 반영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435975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2993541" y="19131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2" name="내용 개체 틀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097645"/>
              </p:ext>
            </p:extLst>
          </p:nvPr>
        </p:nvGraphicFramePr>
        <p:xfrm>
          <a:off x="1000573" y="2016274"/>
          <a:ext cx="1785689" cy="272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689">
                  <a:extLst>
                    <a:ext uri="{9D8B030D-6E8A-4147-A177-3AD203B41FA5}">
                      <a16:colId xmlns:a16="http://schemas.microsoft.com/office/drawing/2014/main" val="3085025482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공지사항 게시판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일반게시판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9104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승인게시판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앨범게시판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동영상게시판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7889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구분선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49958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1052662" y="2076629"/>
            <a:ext cx="1089620" cy="172666"/>
            <a:chOff x="3071664" y="1885686"/>
            <a:chExt cx="1089620" cy="172666"/>
          </a:xfrm>
        </p:grpSpPr>
        <p:grpSp>
          <p:nvGrpSpPr>
            <p:cNvPr id="91" name="그룹 90"/>
            <p:cNvGrpSpPr/>
            <p:nvPr/>
          </p:nvGrpSpPr>
          <p:grpSpPr>
            <a:xfrm>
              <a:off x="3071664" y="1885686"/>
              <a:ext cx="1089620" cy="172666"/>
              <a:chOff x="2463735" y="1734699"/>
              <a:chExt cx="2120097" cy="218379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2463735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007934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3552132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4096330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3117" y="1923452"/>
              <a:ext cx="140054" cy="98201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0689" y="1929659"/>
              <a:ext cx="140054" cy="9820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27486" y="1930984"/>
              <a:ext cx="140054" cy="98201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74337" y="1923453"/>
              <a:ext cx="140054" cy="98201"/>
            </a:xfrm>
            <a:prstGeom prst="rect">
              <a:avLst/>
            </a:prstGeom>
          </p:spPr>
        </p:pic>
      </p:grpSp>
      <p:sp>
        <p:nvSpPr>
          <p:cNvPr id="100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2188394" y="2064297"/>
            <a:ext cx="484956" cy="2050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bg1"/>
                </a:solidFill>
                <a:latin typeface="+mn-ea"/>
                <a:ea typeface="+mn-ea"/>
              </a:rPr>
              <a:t>순서저장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684768" y="2651154"/>
            <a:ext cx="58192" cy="72048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79696"/>
              </p:ext>
            </p:extLst>
          </p:nvPr>
        </p:nvGraphicFramePr>
        <p:xfrm>
          <a:off x="3090548" y="4431779"/>
          <a:ext cx="5525732" cy="97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34995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읽기 권한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32513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14282"/>
                  </a:ext>
                </a:extLst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4328460" y="4829808"/>
            <a:ext cx="1219498" cy="183428"/>
            <a:chOff x="4055390" y="4077083"/>
            <a:chExt cx="1219498" cy="183428"/>
          </a:xfrm>
        </p:grpSpPr>
        <p:sp>
          <p:nvSpPr>
            <p:cNvPr id="104" name="직사각형 103"/>
            <p:cNvSpPr/>
            <p:nvPr/>
          </p:nvSpPr>
          <p:spPr>
            <a:xfrm>
              <a:off x="4055390" y="4077083"/>
              <a:ext cx="120539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5077889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4328460" y="5151753"/>
            <a:ext cx="3135692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http://</a:t>
            </a:r>
            <a:endParaRPr lang="ko-KR" altLang="en-US" sz="80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10999"/>
              </p:ext>
            </p:extLst>
          </p:nvPr>
        </p:nvGraphicFramePr>
        <p:xfrm>
          <a:off x="3090548" y="5511899"/>
          <a:ext cx="5525732" cy="32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223680145"/>
                    </a:ext>
                  </a:extLst>
                </a:gridCol>
                <a:gridCol w="4349951">
                  <a:extLst>
                    <a:ext uri="{9D8B030D-6E8A-4147-A177-3AD203B41FA5}">
                      <a16:colId xmlns:a16="http://schemas.microsoft.com/office/drawing/2014/main" val="2453757241"/>
                    </a:ext>
                  </a:extLst>
                </a:gridCol>
              </a:tblGrid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구분선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5196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0210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좌측 순서변경 정보와 우측 본문내용 변경의 저장 루트 수정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27533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1019175" y="2343150"/>
            <a:ext cx="1819275" cy="1771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41723" y="3187030"/>
            <a:ext cx="223672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1019175" y="4162425"/>
            <a:ext cx="1819275" cy="247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19175" y="4457700"/>
            <a:ext cx="1819275" cy="247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화살표 연결선 25"/>
          <p:cNvCxnSpPr>
            <a:stCxn id="108" idx="3"/>
            <a:endCxn id="102" idx="1"/>
          </p:cNvCxnSpPr>
          <p:nvPr/>
        </p:nvCxnSpPr>
        <p:spPr>
          <a:xfrm>
            <a:off x="2838450" y="4286250"/>
            <a:ext cx="252098" cy="63413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9" idx="2"/>
          </p:cNvCxnSpPr>
          <p:nvPr/>
        </p:nvCxnSpPr>
        <p:spPr>
          <a:xfrm rot="16200000" flipH="1">
            <a:off x="2029723" y="4604440"/>
            <a:ext cx="954001" cy="1155820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993541" y="434497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993541" y="543082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907566" y="1913194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517666" y="5878495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25729" y="2000559"/>
            <a:ext cx="1738031" cy="44527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9570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회원등급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기본 메뉴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4217192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용량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환경 설정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7422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카테고리 관리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760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카테고리 수정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 설정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카테고리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3090548" y="2017415"/>
          <a:ext cx="5525732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34995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여행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32513"/>
                  </a:ext>
                </a:extLst>
              </a:tr>
              <a:tr h="986830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11895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208033" y="2092821"/>
            <a:ext cx="1565753" cy="1552203"/>
            <a:chOff x="1208033" y="2380853"/>
            <a:chExt cx="1565753" cy="15522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50692" y="2593458"/>
              <a:ext cx="1218126" cy="288032"/>
              <a:chOff x="737164" y="1715204"/>
              <a:chExt cx="1218126" cy="2880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종교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+mn-ea"/>
                    <a:ea typeface="+mn-ea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872" y="2681955"/>
              <a:ext cx="110241" cy="11024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855109" y="2862147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취미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383" y="2931336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+mn-ea"/>
                  <a:ea typeface="+mn-ea"/>
                </a:rPr>
                <a:t>-</a:t>
              </a:r>
              <a:endParaRPr lang="ko-KR" altLang="en-US" sz="110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꺾인 연결선 25"/>
            <p:cNvCxnSpPr/>
            <p:nvPr/>
          </p:nvCxnSpPr>
          <p:spPr>
            <a:xfrm rot="16200000" flipH="1">
              <a:off x="1715432" y="3145221"/>
              <a:ext cx="214198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rot="16200000" flipH="1">
              <a:off x="1574688" y="3276440"/>
              <a:ext cx="495687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859386" y="3215856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여행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9386" y="3488743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스포츠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386" y="3761630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요리</a:t>
              </a:r>
            </a:p>
          </p:txBody>
        </p:sp>
        <p:cxnSp>
          <p:nvCxnSpPr>
            <p:cNvPr id="32" name="꺾인 연결선 31"/>
            <p:cNvCxnSpPr/>
            <p:nvPr/>
          </p:nvCxnSpPr>
          <p:spPr>
            <a:xfrm rot="16200000" flipH="1">
              <a:off x="1574689" y="3550759"/>
              <a:ext cx="495687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655" y="2931121"/>
              <a:ext cx="123607" cy="123607"/>
            </a:xfrm>
            <a:prstGeom prst="rect">
              <a:avLst/>
            </a:prstGeom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1883749" y="3195059"/>
              <a:ext cx="621351" cy="18095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여행</a:t>
              </a:r>
              <a:endParaRPr lang="ko-KR" altLang="en-US" sz="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208033" y="2380853"/>
              <a:ext cx="1186984" cy="178321"/>
              <a:chOff x="1289442" y="2183879"/>
              <a:chExt cx="1186984" cy="17832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562026" y="2183879"/>
                <a:ext cx="914400" cy="178321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동호회 카테고리 </a:t>
                </a:r>
                <a:r>
                  <a:rPr lang="en-US" altLang="ko-KR" sz="800" smtClean="0">
                    <a:solidFill>
                      <a:srgbClr val="0070C0"/>
                    </a:solidFill>
                    <a:latin typeface="+mn-ea"/>
                    <a:ea typeface="+mn-ea"/>
                  </a:rPr>
                  <a:t>//ROOT</a:t>
                </a:r>
                <a:endParaRPr lang="ko-KR" altLang="en-US" sz="800" smtClean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289442" y="2210272"/>
                <a:ext cx="289879" cy="126506"/>
                <a:chOff x="1603767" y="2867497"/>
                <a:chExt cx="289879" cy="126506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1603767" y="2867712"/>
                  <a:ext cx="125001" cy="12629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lIns="72000" rIns="72000" rtlCol="0" anchor="ctr">
                  <a:noAutofit/>
                </a:bodyPr>
                <a:lstStyle/>
                <a:p>
                  <a:pPr algn="ctr"/>
                  <a:r>
                    <a:rPr lang="en-US" altLang="ko-KR" sz="11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-</a:t>
                  </a:r>
                  <a:endParaRPr lang="ko-KR" altLang="en-US" sz="11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0039" y="2867497"/>
                  <a:ext cx="123607" cy="12360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5" name="꺾인 연결선 54"/>
            <p:cNvCxnSpPr>
              <a:stCxn id="47" idx="2"/>
              <a:endCxn id="23" idx="1"/>
            </p:cNvCxnSpPr>
            <p:nvPr/>
          </p:nvCxnSpPr>
          <p:spPr>
            <a:xfrm rot="16200000" flipH="1">
              <a:off x="1394062" y="2572899"/>
              <a:ext cx="198676" cy="114583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47" idx="2"/>
              <a:endCxn id="25" idx="1"/>
            </p:cNvCxnSpPr>
            <p:nvPr/>
          </p:nvCxnSpPr>
          <p:spPr>
            <a:xfrm rot="16200000" flipH="1">
              <a:off x="1261932" y="2705030"/>
              <a:ext cx="463629" cy="115274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4347510" y="2100350"/>
            <a:ext cx="246857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47510" y="2420888"/>
            <a:ext cx="4167840" cy="976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4780" y="3455473"/>
            <a:ext cx="914400" cy="11754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/ 500byte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BC2.2.1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560577" y="3859385"/>
            <a:ext cx="2695798" cy="277391"/>
            <a:chOff x="4217192" y="4034570"/>
            <a:chExt cx="2695798" cy="277391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5144977" y="4034570"/>
              <a:ext cx="840228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072762" y="4034570"/>
              <a:ext cx="840228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217192" y="4034570"/>
              <a:ext cx="840228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카테고리 추가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2533700" y="2995786"/>
            <a:ext cx="501912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76325"/>
              </p:ext>
            </p:extLst>
          </p:nvPr>
        </p:nvGraphicFramePr>
        <p:xfrm>
          <a:off x="9290533" y="786383"/>
          <a:ext cx="2835141" cy="172704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좌측 트리에서 선택된 카테고리 수정 화면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루트 카테고리 선택시에는 비활성화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최초 진입시에는 루트 카테고리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이후 진입시에는 마지막 선택된 카테고리로 진입 처리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저장완료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6704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삭제여부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&gt; OK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 삭제완료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ROOT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카테고리로 이동 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포커싱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카테고리 추가 화면으로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98972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993541" y="19131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98491" y="3780094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22416" y="37800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374916" y="37800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79890"/>
              </p:ext>
            </p:extLst>
          </p:nvPr>
        </p:nvGraphicFramePr>
        <p:xfrm>
          <a:off x="9290533" y="6040338"/>
          <a:ext cx="2835141" cy="63381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카테고리 추가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버튼 위치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2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Archive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13191"/>
              </p:ext>
            </p:extLst>
          </p:nvPr>
        </p:nvGraphicFramePr>
        <p:xfrm>
          <a:off x="990126" y="692690"/>
          <a:ext cx="10218441" cy="583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219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21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2017-07-18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19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2017-07-31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마일리지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관리로 위치 변경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19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부여 동호회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관리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관리로 위치 변경</a:t>
                      </a:r>
                      <a:endParaRPr lang="en-US" altLang="ko-KR" sz="8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19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4555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2017-08-25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 동호회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우수 동호회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 동호회 상세 화면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우수동호회 목록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BC1.1.1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BC1.3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7225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 설정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메뉴 관리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관리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메뉴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메뉴 이동 기능 추가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카테고리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트리뷰내 편집 기능 제거 및 카테고리 생성 경로 추가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레이블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용량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일괄 수정 팝업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BC2.1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BC2.2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BC2.4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BC2.4.1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15384"/>
                  </a:ext>
                </a:extLst>
              </a:tr>
              <a:tr h="596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마일리지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마일리지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마일리지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부서 마일리지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추가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마일리지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마일리지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정산 결과 팝업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BC4.1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BC4.3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BC4.2.1.1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  <a:tr h="596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내역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내역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및 레이블 수정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부여 팝업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항목 분리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부여 팝업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 입력 팝업 추가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메뉴 레이블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BC5.1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BC5.1.1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BC5.1.2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BC5.2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9020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2017-09-08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리뷰 후 수정 사항 반영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가산점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관련 메뉴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56803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2017-09-18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우수 동호회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마일리지 정보 항목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BC1.3.1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BC1.3.2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341750"/>
                  </a:ext>
                </a:extLst>
              </a:tr>
              <a:tr h="222441">
                <a:tc row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2018-03-27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상세 정보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활동정보 경로 추가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자세히보기 버튼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BC1.1.1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28441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상세 정보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활동 정보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팝업 신규 생성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BC1.1.3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56199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환경설정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기본 메뉴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좌측 순서변경 정보와 우측 본문내용 변경의 저장 루트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BC2.1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22433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환경설정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추가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 위치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BC2.2.1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99411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환경설정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 추가 화면 신규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BC2.2.2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39539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토론실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토론실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 상세 화면 신규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BC3.1.1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57911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토론실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토론실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 수정 화면 신규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BC3.1.2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04463"/>
                  </a:ext>
                </a:extLst>
              </a:tr>
              <a:tr h="22244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토론실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승인 대기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토론 상세 화면 신규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BC3.2.1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9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25729" y="2000559"/>
            <a:ext cx="1738031" cy="44527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9570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회원등급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기본 메뉴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4217192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용량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환경 설정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7422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카테고리 관리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760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카테고리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 설정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카테고리 관리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0440"/>
              </p:ext>
            </p:extLst>
          </p:nvPr>
        </p:nvGraphicFramePr>
        <p:xfrm>
          <a:off x="3090548" y="2017415"/>
          <a:ext cx="5525732" cy="196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34995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여행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038620"/>
                  </a:ext>
                </a:extLst>
              </a:tr>
              <a:tr h="325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32513"/>
                  </a:ext>
                </a:extLst>
              </a:tr>
              <a:tr h="986830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118953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550692" y="2305426"/>
            <a:ext cx="1218126" cy="288032"/>
            <a:chOff x="737164" y="1715204"/>
            <a:chExt cx="1218126" cy="288032"/>
          </a:xfrm>
        </p:grpSpPr>
        <p:sp>
          <p:nvSpPr>
            <p:cNvPr id="22" name="TextBox 21"/>
            <p:cNvSpPr txBox="1"/>
            <p:nvPr/>
          </p:nvSpPr>
          <p:spPr>
            <a:xfrm>
              <a:off x="1040890" y="1715204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종교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7164" y="1788129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+mn-ea"/>
                  <a:ea typeface="+mn-ea"/>
                </a:rPr>
                <a:t>+</a:t>
              </a:r>
              <a:endParaRPr lang="ko-KR" altLang="en-US" sz="110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72" y="2393923"/>
            <a:ext cx="110241" cy="1102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55109" y="257411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취미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1383" y="2643304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1715432" y="2857189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6200000" flipH="1">
            <a:off x="1574688" y="2988408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9386" y="2927824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여행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9386" y="3200711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스포츠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9386" y="3473598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요리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1574689" y="3262727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5" y="2643089"/>
            <a:ext cx="123607" cy="123607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208033" y="2092821"/>
            <a:ext cx="1186984" cy="178321"/>
            <a:chOff x="1289442" y="2183879"/>
            <a:chExt cx="1186984" cy="178321"/>
          </a:xfrm>
        </p:grpSpPr>
        <p:sp>
          <p:nvSpPr>
            <p:cNvPr id="45" name="TextBox 44"/>
            <p:cNvSpPr txBox="1"/>
            <p:nvPr/>
          </p:nvSpPr>
          <p:spPr>
            <a:xfrm>
              <a:off x="1562026" y="2183879"/>
              <a:ext cx="914400" cy="1783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동호회 카테고리</a:t>
              </a:r>
              <a:endParaRPr lang="ko-KR" altLang="en-US" sz="800" smtClean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289442" y="2210272"/>
              <a:ext cx="289879" cy="126506"/>
              <a:chOff x="1603767" y="2867497"/>
              <a:chExt cx="289879" cy="126506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603767" y="2867712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+mn-ea"/>
                    <a:ea typeface="+mn-ea"/>
                  </a:rPr>
                  <a:t>-</a:t>
                </a:r>
                <a:endParaRPr lang="ko-KR" altLang="en-US" sz="110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0039" y="2867497"/>
                <a:ext cx="123607" cy="123607"/>
              </a:xfrm>
              <a:prstGeom prst="rect">
                <a:avLst/>
              </a:prstGeom>
            </p:spPr>
          </p:pic>
        </p:grpSp>
      </p:grpSp>
      <p:cxnSp>
        <p:nvCxnSpPr>
          <p:cNvPr id="55" name="꺾인 연결선 54"/>
          <p:cNvCxnSpPr>
            <a:stCxn id="47" idx="2"/>
            <a:endCxn id="23" idx="1"/>
          </p:cNvCxnSpPr>
          <p:nvPr/>
        </p:nvCxnSpPr>
        <p:spPr>
          <a:xfrm rot="16200000" flipH="1">
            <a:off x="1394062" y="2284867"/>
            <a:ext cx="198676" cy="114583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7" idx="2"/>
            <a:endCxn id="25" idx="1"/>
          </p:cNvCxnSpPr>
          <p:nvPr/>
        </p:nvCxnSpPr>
        <p:spPr>
          <a:xfrm rot="16200000" flipH="1">
            <a:off x="1261932" y="2416998"/>
            <a:ext cx="463629" cy="115274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47510" y="2780928"/>
            <a:ext cx="4167840" cy="976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4780" y="3815513"/>
            <a:ext cx="914400" cy="11754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/ 500byte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59896" y="4219425"/>
            <a:ext cx="1768013" cy="277391"/>
            <a:chOff x="5144977" y="4034570"/>
            <a:chExt cx="1768013" cy="277391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5144977" y="4034570"/>
              <a:ext cx="840228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072762" y="4034570"/>
              <a:ext cx="840228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5186094" y="2418438"/>
            <a:ext cx="913667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하위로 이동 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47510" y="2100350"/>
            <a:ext cx="246857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BC2.2.2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99269"/>
              </p:ext>
            </p:extLst>
          </p:nvPr>
        </p:nvGraphicFramePr>
        <p:xfrm>
          <a:off x="9290533" y="786383"/>
          <a:ext cx="2835141" cy="182661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BC2.2.1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카테고리 추가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출력되는 화면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BC2.2.1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선택된 위치를 기본으로 설정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6704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좌측 트리에서 선택된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depth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기준에 따라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아래의 선택 목록 출력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하위로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위로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아래로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기준은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8.3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저장완료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방금전 생성된 카테고리 수정 화면으로 이동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9897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이전화면으로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10673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2993541" y="19131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2450" y="2400300"/>
            <a:ext cx="7524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260366" y="23037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83749" y="2907027"/>
            <a:ext cx="621351" cy="180951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여행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12966" y="23132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89041" y="41325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041541" y="41325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59166"/>
              </p:ext>
            </p:extLst>
          </p:nvPr>
        </p:nvGraphicFramePr>
        <p:xfrm>
          <a:off x="9290533" y="6421624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45204"/>
              </p:ext>
            </p:extLst>
          </p:nvPr>
        </p:nvGraphicFramePr>
        <p:xfrm>
          <a:off x="1000573" y="1988840"/>
          <a:ext cx="7671787" cy="320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63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499939">
                  <a:extLst>
                    <a:ext uri="{9D8B030D-6E8A-4147-A177-3AD203B41FA5}">
                      <a16:colId xmlns:a16="http://schemas.microsoft.com/office/drawing/2014/main" val="2868871581"/>
                    </a:ext>
                  </a:extLst>
                </a:gridCol>
                <a:gridCol w="3252589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000148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000148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28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등급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ID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등급명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설명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기본 등급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 여부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rgbClr val="0000FF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부운영자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정회원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정회원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준회원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준회원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사용안함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사용안함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사용안함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사용안함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강퇴 회원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강퇴 처리한 회원입니다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사용안함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756488" y="2353509"/>
            <a:ext cx="731781" cy="178266"/>
            <a:chOff x="4055390" y="4077083"/>
            <a:chExt cx="1027708" cy="178266"/>
          </a:xfrm>
          <a:noFill/>
        </p:grpSpPr>
        <p:sp>
          <p:nvSpPr>
            <p:cNvPr id="14" name="직사각형 13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997685" y="2348880"/>
            <a:ext cx="1339682" cy="167253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1471" y="2348880"/>
            <a:ext cx="3063671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756488" y="2667834"/>
            <a:ext cx="731781" cy="178266"/>
            <a:chOff x="4055390" y="4077083"/>
            <a:chExt cx="1027708" cy="178266"/>
          </a:xfrm>
          <a:noFill/>
        </p:grpSpPr>
        <p:sp>
          <p:nvSpPr>
            <p:cNvPr id="40" name="직사각형 39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997685" y="2663205"/>
            <a:ext cx="13396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21471" y="2663205"/>
            <a:ext cx="3063671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756488" y="2991684"/>
            <a:ext cx="731781" cy="178266"/>
            <a:chOff x="4055390" y="4077083"/>
            <a:chExt cx="1027708" cy="178266"/>
          </a:xfrm>
          <a:noFill/>
        </p:grpSpPr>
        <p:sp>
          <p:nvSpPr>
            <p:cNvPr id="46" name="직사각형 45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997685" y="2987055"/>
            <a:ext cx="13396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1471" y="2987055"/>
            <a:ext cx="3063671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756488" y="3325059"/>
            <a:ext cx="731781" cy="178266"/>
            <a:chOff x="4055390" y="4077083"/>
            <a:chExt cx="1027708" cy="178266"/>
          </a:xfrm>
          <a:noFill/>
        </p:grpSpPr>
        <p:sp>
          <p:nvSpPr>
            <p:cNvPr id="52" name="직사각형 51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997685" y="3320430"/>
            <a:ext cx="13396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21471" y="3320430"/>
            <a:ext cx="3063671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56488" y="3639384"/>
            <a:ext cx="731781" cy="178266"/>
            <a:chOff x="4055390" y="4077083"/>
            <a:chExt cx="1027708" cy="178266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997685" y="3634755"/>
            <a:ext cx="1339682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21471" y="3634755"/>
            <a:ext cx="3063671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756488" y="3963234"/>
            <a:ext cx="731781" cy="178266"/>
            <a:chOff x="4055390" y="4077083"/>
            <a:chExt cx="1027708" cy="178266"/>
          </a:xfrm>
          <a:noFill/>
        </p:grpSpPr>
        <p:sp>
          <p:nvSpPr>
            <p:cNvPr id="64" name="직사각형 63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997685" y="3958605"/>
            <a:ext cx="1339682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21471" y="3958605"/>
            <a:ext cx="3063671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756488" y="4287084"/>
            <a:ext cx="731781" cy="178266"/>
            <a:chOff x="4055390" y="4077083"/>
            <a:chExt cx="1027708" cy="178266"/>
          </a:xfrm>
          <a:noFill/>
        </p:grpSpPr>
        <p:sp>
          <p:nvSpPr>
            <p:cNvPr id="70" name="직사각형 69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997685" y="4282455"/>
            <a:ext cx="1339682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21471" y="4282455"/>
            <a:ext cx="3063671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756488" y="4610934"/>
            <a:ext cx="731781" cy="178266"/>
            <a:chOff x="4055390" y="4077083"/>
            <a:chExt cx="1027708" cy="178266"/>
          </a:xfrm>
          <a:noFill/>
        </p:grpSpPr>
        <p:sp>
          <p:nvSpPr>
            <p:cNvPr id="76" name="직사각형 75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756488" y="4934784"/>
            <a:ext cx="731781" cy="178266"/>
            <a:chOff x="4055390" y="4077083"/>
            <a:chExt cx="1027708" cy="178266"/>
          </a:xfrm>
          <a:noFill/>
        </p:grpSpPr>
        <p:sp>
          <p:nvSpPr>
            <p:cNvPr id="82" name="직사각형 81"/>
            <p:cNvSpPr/>
            <p:nvPr/>
          </p:nvSpPr>
          <p:spPr>
            <a:xfrm>
              <a:off x="4055390" y="4077083"/>
              <a:ext cx="1027708" cy="1672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5400000">
              <a:off x="4866922" y="4058351"/>
              <a:ext cx="155817" cy="238179"/>
            </a:xfrm>
            <a:prstGeom prst="rect">
              <a:avLst/>
            </a:prstGeom>
            <a:grp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997685" y="4595986"/>
            <a:ext cx="1339682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자퇴회원</a:t>
            </a:r>
            <a:endParaRPr lang="ko-KR" altLang="en-US" sz="80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21471" y="4595986"/>
            <a:ext cx="3063671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97685" y="4941168"/>
            <a:ext cx="13396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21471" y="4941168"/>
            <a:ext cx="3063671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환경 설정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기본 메뉴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4217192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용량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7422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카테고리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3195708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회원등급 관리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회원등급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환경 설정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회원등급 관리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099497" y="2371067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99497" y="2717415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099497" y="3022215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99497" y="3337175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99497" y="3667375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99497" y="3987415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099497" y="4327775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099497" y="4637655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099497" y="4951707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자유형 90"/>
          <p:cNvSpPr/>
          <p:nvPr/>
        </p:nvSpPr>
        <p:spPr>
          <a:xfrm>
            <a:off x="7116472" y="3341383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645855" y="355854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3321"/>
              </p:ext>
            </p:extLst>
          </p:nvPr>
        </p:nvGraphicFramePr>
        <p:xfrm>
          <a:off x="9290533" y="786383"/>
          <a:ext cx="2835141" cy="379154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전체적인 화면 로직은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와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 여부를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사용안함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으로 설정시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입력 필드는 비활성화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가입시 기본등급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을 사용안함 상태의 등급을 선택시 상태가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으로 강제 전환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가입시 기본등급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 여부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상태에서 사용 상태를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사용안함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상태로 변경시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가입시 기본등급으로 설정됐을 경우 변경하실 수 없습니다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&lt;alert&gt;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수정 여부 상관 없이 출력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수정을 취소하시겠습니까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수정 사항 리셋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취소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9BBB59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입력값들이 정상적으로 입력되었을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저장이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반영 처리 후 현재 화면 유지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등급명 및 설명이 입력되지 않았을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등급명 또는 설명을 입력해주세요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98972"/>
                  </a:ext>
                </a:extLst>
              </a:tr>
            </a:tbl>
          </a:graphicData>
        </a:graphic>
      </p:graphicFrame>
      <p:sp>
        <p:nvSpPr>
          <p:cNvPr id="84" name="모서리가 둥근 직사각형 83"/>
          <p:cNvSpPr/>
          <p:nvPr/>
        </p:nvSpPr>
        <p:spPr>
          <a:xfrm>
            <a:off x="4819998" y="552668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513856" y="5526689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424375" y="544522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57875" y="544522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BC2.3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7647" y="5259989"/>
            <a:ext cx="1561728" cy="1502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//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등급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ID 9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행으로 고정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수정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800" smtClean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용량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환경 설정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용량 관리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환경 설정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기본 메뉴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17422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카테고리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19570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회원등급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4217192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용량 관리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694917" y="2071613"/>
            <a:ext cx="2944649" cy="226647"/>
            <a:chOff x="5903179" y="2445148"/>
            <a:chExt cx="2944649" cy="22664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동호회명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19" name="TextBox 18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0203"/>
              </p:ext>
            </p:extLst>
          </p:nvPr>
        </p:nvGraphicFramePr>
        <p:xfrm>
          <a:off x="1000573" y="2396339"/>
          <a:ext cx="7671791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23626">
                  <a:extLst>
                    <a:ext uri="{9D8B030D-6E8A-4147-A177-3AD203B41FA5}">
                      <a16:colId xmlns:a16="http://schemas.microsoft.com/office/drawing/2014/main" val="2065502510"/>
                    </a:ext>
                  </a:extLst>
                </a:gridCol>
                <a:gridCol w="2431951">
                  <a:extLst>
                    <a:ext uri="{9D8B030D-6E8A-4147-A177-3AD203B41FA5}">
                      <a16:colId xmlns:a16="http://schemas.microsoft.com/office/drawing/2014/main" val="35254221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195772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880485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86392832"/>
                    </a:ext>
                  </a:extLst>
                </a:gridCol>
                <a:gridCol w="2000300">
                  <a:extLst>
                    <a:ext uri="{9D8B030D-6E8A-4147-A177-3AD203B41FA5}">
                      <a16:colId xmlns:a16="http://schemas.microsoft.com/office/drawing/2014/main" val="2404031030"/>
                    </a:ext>
                  </a:extLst>
                </a:gridCol>
              </a:tblGrid>
              <a:tr h="351513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 ▲</a:t>
                      </a:r>
                    </a:p>
                  </a:txBody>
                  <a:tcPr marL="36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카테고리 ▲</a:t>
                      </a:r>
                    </a:p>
                  </a:txBody>
                  <a:tcPr marL="36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사용량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(MB)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 ▲</a:t>
                      </a:r>
                    </a:p>
                  </a:txBody>
                  <a:tcPr marL="36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제한 용량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(MB)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▲</a:t>
                      </a:r>
                    </a:p>
                  </a:txBody>
                  <a:tcPr marL="36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사용률 ▲</a:t>
                      </a:r>
                    </a:p>
                  </a:txBody>
                  <a:tcPr marL="36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400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 함께하는 </a:t>
                      </a:r>
                      <a:r>
                        <a:rPr lang="en-US" altLang="ko-KR" sz="800" b="0" u="sng" baseline="0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          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1068433" y="2449463"/>
            <a:ext cx="846540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제한 용량 수정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2830041"/>
            <a:ext cx="107839" cy="109736"/>
            <a:chOff x="554563" y="2632644"/>
            <a:chExt cx="131556" cy="131556"/>
          </a:xfrm>
        </p:grpSpPr>
        <p:sp>
          <p:nvSpPr>
            <p:cNvPr id="11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3144366"/>
            <a:ext cx="107839" cy="109736"/>
            <a:chOff x="554563" y="2632644"/>
            <a:chExt cx="131556" cy="131556"/>
          </a:xfrm>
        </p:grpSpPr>
        <p:sp>
          <p:nvSpPr>
            <p:cNvPr id="11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3458691"/>
            <a:ext cx="107839" cy="109736"/>
            <a:chOff x="554563" y="2632644"/>
            <a:chExt cx="131556" cy="131556"/>
          </a:xfrm>
        </p:grpSpPr>
        <p:sp>
          <p:nvSpPr>
            <p:cNvPr id="11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3753966"/>
            <a:ext cx="107839" cy="109736"/>
            <a:chOff x="554563" y="2632644"/>
            <a:chExt cx="131556" cy="131556"/>
          </a:xfrm>
        </p:grpSpPr>
        <p:sp>
          <p:nvSpPr>
            <p:cNvPr id="11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4091930"/>
            <a:ext cx="107839" cy="109736"/>
            <a:chOff x="554563" y="2632644"/>
            <a:chExt cx="131556" cy="131556"/>
          </a:xfrm>
        </p:grpSpPr>
        <p:sp>
          <p:nvSpPr>
            <p:cNvPr id="12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4444355"/>
            <a:ext cx="107839" cy="109736"/>
            <a:chOff x="554563" y="2632644"/>
            <a:chExt cx="131556" cy="131556"/>
          </a:xfrm>
        </p:grpSpPr>
        <p:sp>
          <p:nvSpPr>
            <p:cNvPr id="12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4758680"/>
            <a:ext cx="107839" cy="109736"/>
            <a:chOff x="554563" y="2632644"/>
            <a:chExt cx="131556" cy="131556"/>
          </a:xfrm>
        </p:grpSpPr>
        <p:sp>
          <p:nvSpPr>
            <p:cNvPr id="12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090717" y="5073005"/>
            <a:ext cx="107839" cy="109736"/>
            <a:chOff x="554563" y="2632644"/>
            <a:chExt cx="131556" cy="131556"/>
          </a:xfrm>
        </p:grpSpPr>
        <p:sp>
          <p:nvSpPr>
            <p:cNvPr id="13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090717" y="5387330"/>
            <a:ext cx="107839" cy="109736"/>
            <a:chOff x="554563" y="2632644"/>
            <a:chExt cx="131556" cy="131556"/>
          </a:xfrm>
        </p:grpSpPr>
        <p:sp>
          <p:nvSpPr>
            <p:cNvPr id="13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1090717" y="5739755"/>
            <a:ext cx="107839" cy="109736"/>
            <a:chOff x="554563" y="2632644"/>
            <a:chExt cx="131556" cy="131556"/>
          </a:xfrm>
        </p:grpSpPr>
        <p:sp>
          <p:nvSpPr>
            <p:cNvPr id="1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1090717" y="6054080"/>
            <a:ext cx="107839" cy="109736"/>
            <a:chOff x="554563" y="2632644"/>
            <a:chExt cx="131556" cy="131556"/>
          </a:xfrm>
        </p:grpSpPr>
        <p:sp>
          <p:nvSpPr>
            <p:cNvPr id="1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42" name="타원 141"/>
          <p:cNvSpPr/>
          <p:nvPr/>
        </p:nvSpPr>
        <p:spPr>
          <a:xfrm>
            <a:off x="1013384" y="236993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576745" y="307937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9412"/>
              </p:ext>
            </p:extLst>
          </p:nvPr>
        </p:nvGraphicFramePr>
        <p:xfrm>
          <a:off x="9290533" y="786383"/>
          <a:ext cx="2835141" cy="10198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체크박스 선택된 동호회  대상으로 용량을 변경할 수 있는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BC2.4.1)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동호회 상세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BC1.1.1.1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상세 정보는 전체 동호회 상세 정보와 동일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98972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BC2.4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695285" y="2284024"/>
            <a:ext cx="683617" cy="5374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동호회명</a:t>
            </a:r>
            <a:endParaRPr lang="en-US" altLang="ko-KR" sz="800" noProof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카테고리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672064" y="3109272"/>
            <a:ext cx="1489986" cy="166762"/>
            <a:chOff x="6788974" y="3119364"/>
            <a:chExt cx="1802923" cy="166762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788974" y="3119364"/>
              <a:ext cx="1735748" cy="166762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672064" y="3416924"/>
            <a:ext cx="1489986" cy="166762"/>
            <a:chOff x="6788974" y="3119364"/>
            <a:chExt cx="1802923" cy="166762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672064" y="3769349"/>
            <a:ext cx="1489986" cy="166762"/>
            <a:chOff x="6788974" y="3119364"/>
            <a:chExt cx="1802923" cy="166762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672064" y="4093199"/>
            <a:ext cx="1489986" cy="166762"/>
            <a:chOff x="6788974" y="3119364"/>
            <a:chExt cx="1802923" cy="166762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672064" y="4407524"/>
            <a:ext cx="1489986" cy="166762"/>
            <a:chOff x="6788974" y="3119364"/>
            <a:chExt cx="1802923" cy="166762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672064" y="4731374"/>
            <a:ext cx="1489986" cy="166762"/>
            <a:chOff x="6788974" y="3119364"/>
            <a:chExt cx="1802923" cy="166762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672064" y="5055224"/>
            <a:ext cx="1489986" cy="166762"/>
            <a:chOff x="6788974" y="3119364"/>
            <a:chExt cx="1802923" cy="166762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6672064" y="5369549"/>
            <a:ext cx="1489986" cy="166762"/>
            <a:chOff x="6788974" y="3119364"/>
            <a:chExt cx="1802923" cy="166762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672064" y="5683874"/>
            <a:ext cx="1489986" cy="166762"/>
            <a:chOff x="6788974" y="3119364"/>
            <a:chExt cx="1802923" cy="166762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672064" y="6026774"/>
            <a:ext cx="1489986" cy="166762"/>
            <a:chOff x="6788974" y="3119364"/>
            <a:chExt cx="1802923" cy="166762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171614" y="2447558"/>
            <a:ext cx="856349" cy="226647"/>
            <a:chOff x="7796072" y="2397322"/>
            <a:chExt cx="856349" cy="226647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796072" y="2397322"/>
              <a:ext cx="852524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전체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7171614" y="2676158"/>
            <a:ext cx="852524" cy="10004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전체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승인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폐쇄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914400" y="1933575"/>
            <a:ext cx="7820025" cy="4333875"/>
          </a:xfrm>
          <a:prstGeom prst="roundRect">
            <a:avLst>
              <a:gd name="adj" fmla="val 2601"/>
            </a:avLst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22322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일괄 수정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74107" y="2276872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7965" y="2276872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9371" y="230012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12396" y="230012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일괄 수정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환경 설정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용량 관리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42071"/>
              </p:ext>
            </p:extLst>
          </p:nvPr>
        </p:nvGraphicFramePr>
        <p:xfrm>
          <a:off x="610073" y="1275009"/>
          <a:ext cx="2965647" cy="79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0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985045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제한 용량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500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490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수정될 제한 용량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99633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642568" y="1836936"/>
            <a:ext cx="775468" cy="1667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7301"/>
              </p:ext>
            </p:extLst>
          </p:nvPr>
        </p:nvGraphicFramePr>
        <p:xfrm>
          <a:off x="9290533" y="786383"/>
          <a:ext cx="2835141" cy="107680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수정될 제한 용량 입력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806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정보 반영없이 팝업 종료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(1)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에서 입력된 제한 용량이 올바를 경우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alert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출력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좌측 화면내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flow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참고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grpSp>
        <p:nvGrpSpPr>
          <p:cNvPr id="3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43000" y="1680270"/>
            <a:ext cx="3222246" cy="1365613"/>
            <a:chOff x="595686" y="1261242"/>
            <a:chExt cx="3222246" cy="1365613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498986"/>
              <a:ext cx="3222246" cy="95624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noProof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43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Question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Buttons"/>
            <p:cNvGrpSpPr/>
            <p:nvPr/>
          </p:nvGrpSpPr>
          <p:grpSpPr>
            <a:xfrm>
              <a:off x="1538287" y="2074654"/>
              <a:ext cx="2091779" cy="552201"/>
              <a:chOff x="1538287" y="2074654"/>
              <a:chExt cx="2091779" cy="552201"/>
            </a:xfrm>
          </p:grpSpPr>
          <p:sp>
            <p:nvSpPr>
              <p:cNvPr id="40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967037" y="207465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smtClean="0">
                    <a:solidFill>
                      <a:srgbClr val="5F5F5F"/>
                    </a:solidFill>
                    <a:latin typeface="나눔고딕" panose="020B0600000101010101" charset="-127"/>
                    <a:ea typeface="나눔고딕" panose="020B0600000101010101" charset="-127"/>
                    <a:cs typeface="Segoe UI" panose="020B0502040204020203" pitchFamily="34" charset="0"/>
                  </a:rPr>
                  <a:t>취소</a:t>
                </a:r>
                <a:endParaRPr lang="en-US" sz="800" dirty="0">
                  <a:solidFill>
                    <a:srgbClr val="5F5F5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252662" y="207465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smtClean="0">
                    <a:solidFill>
                      <a:srgbClr val="5F5F5F"/>
                    </a:solidFill>
                    <a:latin typeface="나눔고딕" panose="020B0600000101010101" charset="-127"/>
                    <a:ea typeface="나눔고딕" panose="020B0600000101010101" charset="-127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4991932" y="2005618"/>
            <a:ext cx="2292549" cy="49835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제한 용량을 변경하시겠습니까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62722" y="2420491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BC2.4.1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856" y="1272049"/>
            <a:ext cx="2965863" cy="528176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solidFill>
              <a:srgbClr val="0000FF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48615" y="17495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동호회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토론실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5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75569"/>
              </p:ext>
            </p:extLst>
          </p:nvPr>
        </p:nvGraphicFramePr>
        <p:xfrm>
          <a:off x="990126" y="836712"/>
          <a:ext cx="5249892" cy="5534339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동호회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동호회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환경 설정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메뉴 관리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715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카테고리 관리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4009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회원 등급 관리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59557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3023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설정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0747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토론실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43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토로실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0022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토론실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8308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78285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4239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개인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91352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정산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9584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관리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719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내역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33473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코드 관리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7341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86000" y="4518620"/>
            <a:ext cx="3954018" cy="1861931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히든 처리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17-09-08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토론실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전체 토론실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토론실 관리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6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11768"/>
              </p:ext>
            </p:extLst>
          </p:nvPr>
        </p:nvGraphicFramePr>
        <p:xfrm>
          <a:off x="9290533" y="786383"/>
          <a:ext cx="2835141" cy="91221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진행중이거나 종료된 토론 리스트업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진행중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종료 상태에 따른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TAG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사용자단의  해당 토론 상세 화면 새창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5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토론실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95128"/>
              </p:ext>
            </p:extLst>
          </p:nvPr>
        </p:nvGraphicFramePr>
        <p:xfrm>
          <a:off x="1000573" y="2396339"/>
          <a:ext cx="7671786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0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68871581"/>
                    </a:ext>
                  </a:extLst>
                </a:gridCol>
                <a:gridCol w="2108101">
                  <a:extLst>
                    <a:ext uri="{9D8B030D-6E8A-4147-A177-3AD203B41FA5}">
                      <a16:colId xmlns:a16="http://schemas.microsoft.com/office/drawing/2014/main" val="4090993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7306417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47465664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31522686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036152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036152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51513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찬성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반대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조회수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시작일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종료일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2017-05-18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2017-05-18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2017-04-18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2017-05-01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2017-05-31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2017-05-01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2017-05-31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5694917" y="2071613"/>
            <a:ext cx="2944649" cy="226647"/>
            <a:chOff x="5903179" y="2445148"/>
            <a:chExt cx="2944649" cy="22664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제목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67" name="TextBox 66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7061045" y="2447558"/>
            <a:ext cx="835155" cy="226647"/>
            <a:chOff x="7817266" y="2397322"/>
            <a:chExt cx="835155" cy="22664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FF0000"/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전체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cxnSp>
        <p:nvCxnSpPr>
          <p:cNvPr id="154" name="직선 연결선 153"/>
          <p:cNvCxnSpPr/>
          <p:nvPr/>
        </p:nvCxnSpPr>
        <p:spPr>
          <a:xfrm>
            <a:off x="7999332" y="2475116"/>
            <a:ext cx="0" cy="17941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74767" y="3130187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674767" y="5705747"/>
            <a:ext cx="361950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종료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674767" y="3444512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674767" y="3758837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674767" y="4092212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674767" y="4416062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674767" y="4749437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674767" y="5063762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674767" y="5378087"/>
            <a:ext cx="361950" cy="152400"/>
          </a:xfrm>
          <a:prstGeom prst="rect">
            <a:avLst/>
          </a:prstGeom>
          <a:solidFill>
            <a:srgbClr val="0070C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674767" y="6020072"/>
            <a:ext cx="361950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종료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061045" y="2676159"/>
            <a:ext cx="831329" cy="7683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전체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 진행중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종료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694917" y="2300214"/>
            <a:ext cx="683617" cy="4429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제목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등록자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40821" y="263955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588521" y="303960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45846" y="31062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BC3.1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승인 대기 </a:t>
            </a:r>
            <a:r>
              <a:rPr lang="en-US" altLang="ko-KR" sz="800" b="1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전체 토론실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2748" y="3781425"/>
            <a:ext cx="6732052" cy="1171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31">
            <a:extLst>
              <a:ext uri="{FF2B5EF4-FFF2-40B4-BE49-F238E27FC236}">
                <a16:creationId xmlns:a16="http://schemas.microsoft.com/office/drawing/2014/main" id="{319EB9E2-CB2B-447B-A27E-E208C586F3AF}"/>
              </a:ext>
            </a:extLst>
          </p:cNvPr>
          <p:cNvSpPr txBox="1"/>
          <p:nvPr/>
        </p:nvSpPr>
        <p:spPr>
          <a:xfrm>
            <a:off x="1135598" y="1917340"/>
            <a:ext cx="1621322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번호 </a:t>
            </a:r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999   </a:t>
            </a:r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  </a:t>
            </a:r>
            <a:r>
              <a:rPr lang="ko-KR" altLang="en-US" sz="6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조회수 </a:t>
            </a:r>
            <a:r>
              <a:rPr lang="en-US" altLang="ko-KR" sz="6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27 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52584"/>
              </p:ext>
            </p:extLst>
          </p:nvPr>
        </p:nvGraphicFramePr>
        <p:xfrm>
          <a:off x="1007881" y="2088142"/>
          <a:ext cx="7193143" cy="160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32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65611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2017-12-07~2017-12-31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비공개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이길수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박명수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415"/>
                  </a:ext>
                </a:extLst>
              </a:tr>
            </a:tbl>
          </a:graphicData>
        </a:graphic>
      </p:graphicFrame>
      <p:sp>
        <p:nvSpPr>
          <p:cNvPr id="22" name="Rectangle 652">
            <a:extLst>
              <a:ext uri="{FF2B5EF4-FFF2-40B4-BE49-F238E27FC236}">
                <a16:creationId xmlns:a16="http://schemas.microsoft.com/office/drawing/2014/main" id="{890F7BCC-7FD9-4A5E-90F4-E57F5953F65A}"/>
              </a:ext>
            </a:extLst>
          </p:cNvPr>
          <p:cNvSpPr/>
          <p:nvPr/>
        </p:nvSpPr>
        <p:spPr>
          <a:xfrm>
            <a:off x="997497" y="5085185"/>
            <a:ext cx="72207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46E58-2278-4C37-B3B2-F3AF89F1C554}"/>
              </a:ext>
            </a:extLst>
          </p:cNvPr>
          <p:cNvSpPr txBox="1"/>
          <p:nvPr/>
        </p:nvSpPr>
        <p:spPr>
          <a:xfrm>
            <a:off x="1200892" y="5157871"/>
            <a:ext cx="5361234" cy="15607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전체의견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찬성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반대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Rounded Rectangle 939">
            <a:extLst>
              <a:ext uri="{FF2B5EF4-FFF2-40B4-BE49-F238E27FC236}">
                <a16:creationId xmlns:a16="http://schemas.microsoft.com/office/drawing/2014/main" id="{7FF915A0-3050-412D-9508-A7E838521360}"/>
              </a:ext>
            </a:extLst>
          </p:cNvPr>
          <p:cNvSpPr/>
          <p:nvPr/>
        </p:nvSpPr>
        <p:spPr>
          <a:xfrm>
            <a:off x="3760510" y="5143200"/>
            <a:ext cx="504000" cy="167124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500" dirty="0">
                <a:latin typeface="+mn-ea"/>
                <a:ea typeface="+mn-ea"/>
              </a:rPr>
              <a:t>전체</a:t>
            </a:r>
            <a:endParaRPr kumimoji="1" lang="en-US" sz="500" dirty="0">
              <a:latin typeface="+mn-ea"/>
              <a:ea typeface="+mn-ea"/>
            </a:endParaRPr>
          </a:p>
        </p:txBody>
      </p:sp>
      <p:sp>
        <p:nvSpPr>
          <p:cNvPr id="32" name="Triangle 942">
            <a:extLst>
              <a:ext uri="{FF2B5EF4-FFF2-40B4-BE49-F238E27FC236}">
                <a16:creationId xmlns:a16="http://schemas.microsoft.com/office/drawing/2014/main" id="{CA995AB3-803F-4E5B-A295-884B288F48CE}"/>
              </a:ext>
            </a:extLst>
          </p:cNvPr>
          <p:cNvSpPr>
            <a:spLocks noChangeAspect="1"/>
          </p:cNvSpPr>
          <p:nvPr/>
        </p:nvSpPr>
        <p:spPr>
          <a:xfrm flipV="1">
            <a:off x="4158294" y="5205162"/>
            <a:ext cx="75371" cy="432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tx1"/>
              </a:solidFill>
              <a:latin typeface="+mn-ea"/>
              <a:ea typeface="+mn-ea"/>
              <a:cs typeface="ＭＳ Ｐゴシック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99053" y="5377494"/>
            <a:ext cx="719675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012694" y="2087939"/>
            <a:ext cx="7205503" cy="1607762"/>
            <a:chOff x="1898519" y="1754563"/>
            <a:chExt cx="5898745" cy="130492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898519" y="1754563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98519" y="3059488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51923" y="6288260"/>
            <a:ext cx="1768013" cy="277391"/>
            <a:chOff x="4697787" y="6183485"/>
            <a:chExt cx="1768013" cy="27739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697787" y="6183485"/>
              <a:ext cx="840228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수정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625572" y="6183485"/>
              <a:ext cx="840228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983432" y="6288260"/>
            <a:ext cx="529810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목록으로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00573" y="617768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72264" y="1777137"/>
            <a:ext cx="0" cy="440055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 상세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동호회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전체 토론실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BC3.1.1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17862"/>
              </p:ext>
            </p:extLst>
          </p:nvPr>
        </p:nvGraphicFramePr>
        <p:xfrm>
          <a:off x="9290533" y="6421624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</a:tbl>
          </a:graphicData>
        </a:graphic>
      </p:graphicFrame>
      <p:graphicFrame>
        <p:nvGraphicFramePr>
          <p:cNvPr id="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8839"/>
              </p:ext>
            </p:extLst>
          </p:nvPr>
        </p:nvGraphicFramePr>
        <p:xfrm>
          <a:off x="9290533" y="786383"/>
          <a:ext cx="2835141" cy="161933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목록에서 선택된 토론 상세 정보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※"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 구성은 사용자단과 동일하므로 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관리자 디자인 가이드만 적용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수정 조건이 되면 수정화면으로 전환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&gt;&gt; BC3.1.2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 조건이 되지 않을 경우 비노출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6704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삭제확인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&gt; ok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 삭제완료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삭제 조건이 되지 않을 경우 비노출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855096" y="168705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84021" y="619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607946" y="619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42235" y="5462517"/>
            <a:ext cx="4417581" cy="349518"/>
            <a:chOff x="2359279" y="6003846"/>
            <a:chExt cx="4417581" cy="349518"/>
          </a:xfrm>
        </p:grpSpPr>
        <p:grpSp>
          <p:nvGrpSpPr>
            <p:cNvPr id="46" name="Group 654">
              <a:extLst>
                <a:ext uri="{FF2B5EF4-FFF2-40B4-BE49-F238E27FC236}">
                  <a16:creationId xmlns:a16="http://schemas.microsoft.com/office/drawing/2014/main" id="{4F835D10-84BF-4F99-B230-67E4D572BD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9279" y="6012277"/>
              <a:ext cx="180000" cy="180000"/>
              <a:chOff x="2641494" y="3129745"/>
              <a:chExt cx="166525" cy="166525"/>
            </a:xfrm>
          </p:grpSpPr>
          <p:sp>
            <p:nvSpPr>
              <p:cNvPr id="48" name="Oval 656">
                <a:extLst>
                  <a:ext uri="{FF2B5EF4-FFF2-40B4-BE49-F238E27FC236}">
                    <a16:creationId xmlns:a16="http://schemas.microsoft.com/office/drawing/2014/main" id="{DCCC35E7-ACB2-4986-B618-9260872755A3}"/>
                  </a:ext>
                </a:extLst>
              </p:cNvPr>
              <p:cNvSpPr/>
              <p:nvPr/>
            </p:nvSpPr>
            <p:spPr>
              <a:xfrm>
                <a:off x="2641494" y="3129745"/>
                <a:ext cx="166525" cy="16652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50" name="Freeform 657">
                <a:extLst>
                  <a:ext uri="{FF2B5EF4-FFF2-40B4-BE49-F238E27FC236}">
                    <a16:creationId xmlns:a16="http://schemas.microsoft.com/office/drawing/2014/main" id="{A6D17029-ACBE-4D68-BD74-8E5866AD17B8}"/>
                  </a:ext>
                </a:extLst>
              </p:cNvPr>
              <p:cNvSpPr/>
              <p:nvPr/>
            </p:nvSpPr>
            <p:spPr>
              <a:xfrm>
                <a:off x="2668721" y="3170884"/>
                <a:ext cx="117168" cy="125386"/>
              </a:xfrm>
              <a:custGeom>
                <a:avLst/>
                <a:gdLst>
                  <a:gd name="connsiteX0" fmla="*/ 59900 w 117168"/>
                  <a:gd name="connsiteY0" fmla="*/ 79091 h 125386"/>
                  <a:gd name="connsiteX1" fmla="*/ 116885 w 117168"/>
                  <a:gd name="connsiteY1" fmla="*/ 97086 h 125386"/>
                  <a:gd name="connsiteX2" fmla="*/ 117168 w 117168"/>
                  <a:gd name="connsiteY2" fmla="*/ 97653 h 125386"/>
                  <a:gd name="connsiteX3" fmla="*/ 114912 w 117168"/>
                  <a:gd name="connsiteY3" fmla="*/ 100999 h 125386"/>
                  <a:gd name="connsiteX4" fmla="*/ 56036 w 117168"/>
                  <a:gd name="connsiteY4" fmla="*/ 125386 h 125386"/>
                  <a:gd name="connsiteX5" fmla="*/ 23626 w 117168"/>
                  <a:gd name="connsiteY5" fmla="*/ 118843 h 125386"/>
                  <a:gd name="connsiteX6" fmla="*/ 0 w 117168"/>
                  <a:gd name="connsiteY6" fmla="*/ 102914 h 125386"/>
                  <a:gd name="connsiteX7" fmla="*/ 2914 w 117168"/>
                  <a:gd name="connsiteY7" fmla="*/ 97086 h 125386"/>
                  <a:gd name="connsiteX8" fmla="*/ 59900 w 117168"/>
                  <a:gd name="connsiteY8" fmla="*/ 79091 h 125386"/>
                  <a:gd name="connsiteX9" fmla="*/ 59900 w 117168"/>
                  <a:gd name="connsiteY9" fmla="*/ 0 h 125386"/>
                  <a:gd name="connsiteX10" fmla="*/ 91891 w 117168"/>
                  <a:gd name="connsiteY10" fmla="*/ 31992 h 125386"/>
                  <a:gd name="connsiteX11" fmla="*/ 59900 w 117168"/>
                  <a:gd name="connsiteY11" fmla="*/ 63984 h 125386"/>
                  <a:gd name="connsiteX12" fmla="*/ 27908 w 117168"/>
                  <a:gd name="connsiteY12" fmla="*/ 31992 h 125386"/>
                  <a:gd name="connsiteX13" fmla="*/ 59900 w 117168"/>
                  <a:gd name="connsiteY13" fmla="*/ 0 h 1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168" h="125386">
                    <a:moveTo>
                      <a:pt x="59900" y="79091"/>
                    </a:moveTo>
                    <a:cubicBezTo>
                      <a:pt x="75895" y="79091"/>
                      <a:pt x="103888" y="85089"/>
                      <a:pt x="116885" y="97086"/>
                    </a:cubicBezTo>
                    <a:lnTo>
                      <a:pt x="117168" y="97653"/>
                    </a:lnTo>
                    <a:lnTo>
                      <a:pt x="114912" y="100999"/>
                    </a:lnTo>
                    <a:cubicBezTo>
                      <a:pt x="99844" y="116067"/>
                      <a:pt x="79029" y="125386"/>
                      <a:pt x="56036" y="125386"/>
                    </a:cubicBezTo>
                    <a:cubicBezTo>
                      <a:pt x="44540" y="125386"/>
                      <a:pt x="33588" y="123056"/>
                      <a:pt x="23626" y="118843"/>
                    </a:cubicBezTo>
                    <a:lnTo>
                      <a:pt x="0" y="102914"/>
                    </a:lnTo>
                    <a:lnTo>
                      <a:pt x="2914" y="97086"/>
                    </a:lnTo>
                    <a:cubicBezTo>
                      <a:pt x="15911" y="85089"/>
                      <a:pt x="43904" y="79091"/>
                      <a:pt x="59900" y="79091"/>
                    </a:cubicBezTo>
                    <a:close/>
                    <a:moveTo>
                      <a:pt x="59900" y="0"/>
                    </a:moveTo>
                    <a:cubicBezTo>
                      <a:pt x="77376" y="0"/>
                      <a:pt x="91891" y="14515"/>
                      <a:pt x="91891" y="31992"/>
                    </a:cubicBezTo>
                    <a:cubicBezTo>
                      <a:pt x="91891" y="49469"/>
                      <a:pt x="76488" y="63984"/>
                      <a:pt x="59900" y="63984"/>
                    </a:cubicBezTo>
                    <a:cubicBezTo>
                      <a:pt x="41534" y="63984"/>
                      <a:pt x="27908" y="49469"/>
                      <a:pt x="27908" y="31992"/>
                    </a:cubicBezTo>
                    <a:cubicBezTo>
                      <a:pt x="27908" y="14515"/>
                      <a:pt x="42423" y="0"/>
                      <a:pt x="5990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52501B0-5318-4500-849D-600B5C058F5A}"/>
                </a:ext>
              </a:extLst>
            </p:cNvPr>
            <p:cNvSpPr/>
            <p:nvPr/>
          </p:nvSpPr>
          <p:spPr>
            <a:xfrm>
              <a:off x="2539279" y="6003846"/>
              <a:ext cx="4237581" cy="34951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홍길동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 사원 </a:t>
              </a:r>
              <a:r>
                <a:rPr lang="ko-KR" altLang="en-US" sz="800" b="0">
                  <a:solidFill>
                    <a:schemeClr val="tx1"/>
                  </a:solidFill>
                  <a:latin typeface="+mn-ea"/>
                </a:rPr>
                <a:t>경영지원센터  </a:t>
              </a:r>
              <a:r>
                <a:rPr lang="en-US" altLang="ko-KR" sz="800" b="0">
                  <a:solidFill>
                    <a:schemeClr val="tx1"/>
                  </a:solidFill>
                  <a:latin typeface="+mn-ea"/>
                </a:rPr>
                <a:t>|  </a:t>
              </a:r>
              <a:r>
                <a:rPr lang="en-US" altLang="ko-KR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2017-08-20 18:30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알겠습니다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~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승인 대기 </a:t>
            </a:r>
            <a:r>
              <a:rPr lang="en-US" altLang="ko-KR" sz="800" b="1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전체 토론실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7881" y="3781425"/>
            <a:ext cx="7193143" cy="228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86529"/>
              </p:ext>
            </p:extLst>
          </p:nvPr>
        </p:nvGraphicFramePr>
        <p:xfrm>
          <a:off x="1007881" y="2088142"/>
          <a:ext cx="7193143" cy="160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32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65611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공개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이길수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박명수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415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012694" y="2087939"/>
            <a:ext cx="7205503" cy="1607762"/>
            <a:chOff x="1898519" y="1754563"/>
            <a:chExt cx="5898745" cy="130492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898519" y="1754563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98519" y="3059488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51923" y="6288260"/>
            <a:ext cx="1768013" cy="277391"/>
            <a:chOff x="4697787" y="6183485"/>
            <a:chExt cx="1768013" cy="27739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697787" y="6183485"/>
              <a:ext cx="840228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625572" y="6183485"/>
              <a:ext cx="840228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000573" y="617768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72264" y="1777137"/>
            <a:ext cx="0" cy="440055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 수정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동호회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전체 토론실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00325" y="2143124"/>
            <a:ext cx="4752975" cy="1619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08489" y="2935533"/>
            <a:ext cx="1678847" cy="180000"/>
            <a:chOff x="3103789" y="2735508"/>
            <a:chExt cx="1678847" cy="18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3103789" y="2735508"/>
              <a:ext cx="688247" cy="180000"/>
              <a:chOff x="7399564" y="1487733"/>
              <a:chExt cx="688247" cy="180000"/>
            </a:xfrm>
          </p:grpSpPr>
          <p:sp>
            <p:nvSpPr>
              <p:cNvPr id="40" name="Rectangle 149"/>
              <p:cNvSpPr/>
              <p:nvPr/>
            </p:nvSpPr>
            <p:spPr>
              <a:xfrm>
                <a:off x="7399564" y="1487733"/>
                <a:ext cx="688247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6000" tIns="36000" rIns="0" bIns="36000" anchor="ctr"/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2017-12-07</a:t>
                </a:r>
                <a:endPara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1" name="Freeform 33"/>
              <p:cNvSpPr>
                <a:spLocks noChangeAspect="1" noEditPoints="1"/>
              </p:cNvSpPr>
              <p:nvPr/>
            </p:nvSpPr>
            <p:spPr bwMode="auto">
              <a:xfrm>
                <a:off x="7932719" y="1530548"/>
                <a:ext cx="97055" cy="108000"/>
              </a:xfrm>
              <a:custGeom>
                <a:avLst/>
                <a:gdLst>
                  <a:gd name="T0" fmla="*/ 338 w 450"/>
                  <a:gd name="T1" fmla="*/ 252 h 500"/>
                  <a:gd name="T2" fmla="*/ 312 w 450"/>
                  <a:gd name="T3" fmla="*/ 225 h 500"/>
                  <a:gd name="T4" fmla="*/ 190 w 450"/>
                  <a:gd name="T5" fmla="*/ 347 h 500"/>
                  <a:gd name="T6" fmla="*/ 137 w 450"/>
                  <a:gd name="T7" fmla="*/ 294 h 500"/>
                  <a:gd name="T8" fmla="*/ 110 w 450"/>
                  <a:gd name="T9" fmla="*/ 320 h 500"/>
                  <a:gd name="T10" fmla="*/ 190 w 450"/>
                  <a:gd name="T11" fmla="*/ 400 h 500"/>
                  <a:gd name="T12" fmla="*/ 338 w 450"/>
                  <a:gd name="T13" fmla="*/ 252 h 500"/>
                  <a:gd name="T14" fmla="*/ 400 w 450"/>
                  <a:gd name="T15" fmla="*/ 50 h 500"/>
                  <a:gd name="T16" fmla="*/ 375 w 450"/>
                  <a:gd name="T17" fmla="*/ 50 h 500"/>
                  <a:gd name="T18" fmla="*/ 375 w 450"/>
                  <a:gd name="T19" fmla="*/ 0 h 500"/>
                  <a:gd name="T20" fmla="*/ 325 w 450"/>
                  <a:gd name="T21" fmla="*/ 0 h 500"/>
                  <a:gd name="T22" fmla="*/ 325 w 450"/>
                  <a:gd name="T23" fmla="*/ 50 h 500"/>
                  <a:gd name="T24" fmla="*/ 125 w 450"/>
                  <a:gd name="T25" fmla="*/ 50 h 500"/>
                  <a:gd name="T26" fmla="*/ 125 w 450"/>
                  <a:gd name="T27" fmla="*/ 0 h 500"/>
                  <a:gd name="T28" fmla="*/ 75 w 450"/>
                  <a:gd name="T29" fmla="*/ 0 h 500"/>
                  <a:gd name="T30" fmla="*/ 75 w 450"/>
                  <a:gd name="T31" fmla="*/ 50 h 500"/>
                  <a:gd name="T32" fmla="*/ 50 w 450"/>
                  <a:gd name="T33" fmla="*/ 50 h 500"/>
                  <a:gd name="T34" fmla="*/ 0 w 450"/>
                  <a:gd name="T35" fmla="*/ 100 h 500"/>
                  <a:gd name="T36" fmla="*/ 0 w 450"/>
                  <a:gd name="T37" fmla="*/ 450 h 500"/>
                  <a:gd name="T38" fmla="*/ 50 w 450"/>
                  <a:gd name="T39" fmla="*/ 500 h 500"/>
                  <a:gd name="T40" fmla="*/ 400 w 450"/>
                  <a:gd name="T41" fmla="*/ 500 h 500"/>
                  <a:gd name="T42" fmla="*/ 450 w 450"/>
                  <a:gd name="T43" fmla="*/ 450 h 500"/>
                  <a:gd name="T44" fmla="*/ 450 w 450"/>
                  <a:gd name="T45" fmla="*/ 100 h 500"/>
                  <a:gd name="T46" fmla="*/ 400 w 450"/>
                  <a:gd name="T47" fmla="*/ 50 h 500"/>
                  <a:gd name="T48" fmla="*/ 400 w 450"/>
                  <a:gd name="T49" fmla="*/ 450 h 500"/>
                  <a:gd name="T50" fmla="*/ 50 w 450"/>
                  <a:gd name="T51" fmla="*/ 450 h 500"/>
                  <a:gd name="T52" fmla="*/ 50 w 450"/>
                  <a:gd name="T53" fmla="*/ 175 h 500"/>
                  <a:gd name="T54" fmla="*/ 400 w 450"/>
                  <a:gd name="T55" fmla="*/ 175 h 500"/>
                  <a:gd name="T56" fmla="*/ 400 w 450"/>
                  <a:gd name="T57" fmla="*/ 4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0" h="500">
                    <a:moveTo>
                      <a:pt x="338" y="252"/>
                    </a:moveTo>
                    <a:lnTo>
                      <a:pt x="312" y="225"/>
                    </a:lnTo>
                    <a:lnTo>
                      <a:pt x="190" y="347"/>
                    </a:lnTo>
                    <a:lnTo>
                      <a:pt x="137" y="294"/>
                    </a:lnTo>
                    <a:lnTo>
                      <a:pt x="110" y="320"/>
                    </a:lnTo>
                    <a:lnTo>
                      <a:pt x="190" y="400"/>
                    </a:lnTo>
                    <a:lnTo>
                      <a:pt x="338" y="252"/>
                    </a:lnTo>
                    <a:close/>
                    <a:moveTo>
                      <a:pt x="400" y="50"/>
                    </a:moveTo>
                    <a:lnTo>
                      <a:pt x="375" y="50"/>
                    </a:lnTo>
                    <a:lnTo>
                      <a:pt x="375" y="0"/>
                    </a:lnTo>
                    <a:lnTo>
                      <a:pt x="325" y="0"/>
                    </a:lnTo>
                    <a:lnTo>
                      <a:pt x="325" y="50"/>
                    </a:lnTo>
                    <a:lnTo>
                      <a:pt x="125" y="50"/>
                    </a:lnTo>
                    <a:lnTo>
                      <a:pt x="125" y="0"/>
                    </a:lnTo>
                    <a:lnTo>
                      <a:pt x="75" y="0"/>
                    </a:lnTo>
                    <a:lnTo>
                      <a:pt x="75" y="50"/>
                    </a:lnTo>
                    <a:lnTo>
                      <a:pt x="50" y="50"/>
                    </a:lnTo>
                    <a:cubicBezTo>
                      <a:pt x="22" y="50"/>
                      <a:pt x="0" y="73"/>
                      <a:pt x="0" y="100"/>
                    </a:cubicBezTo>
                    <a:lnTo>
                      <a:pt x="0" y="450"/>
                    </a:lnTo>
                    <a:cubicBezTo>
                      <a:pt x="0" y="478"/>
                      <a:pt x="22" y="500"/>
                      <a:pt x="50" y="500"/>
                    </a:cubicBezTo>
                    <a:lnTo>
                      <a:pt x="400" y="500"/>
                    </a:lnTo>
                    <a:cubicBezTo>
                      <a:pt x="428" y="500"/>
                      <a:pt x="450" y="478"/>
                      <a:pt x="450" y="450"/>
                    </a:cubicBezTo>
                    <a:lnTo>
                      <a:pt x="450" y="100"/>
                    </a:lnTo>
                    <a:cubicBezTo>
                      <a:pt x="450" y="73"/>
                      <a:pt x="428" y="50"/>
                      <a:pt x="400" y="50"/>
                    </a:cubicBezTo>
                    <a:close/>
                    <a:moveTo>
                      <a:pt x="400" y="450"/>
                    </a:moveTo>
                    <a:lnTo>
                      <a:pt x="50" y="450"/>
                    </a:lnTo>
                    <a:lnTo>
                      <a:pt x="50" y="175"/>
                    </a:lnTo>
                    <a:lnTo>
                      <a:pt x="400" y="175"/>
                    </a:lnTo>
                    <a:lnTo>
                      <a:pt x="400" y="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094389" y="2735508"/>
              <a:ext cx="688247" cy="180000"/>
              <a:chOff x="7399564" y="1487733"/>
              <a:chExt cx="688247" cy="180000"/>
            </a:xfrm>
          </p:grpSpPr>
          <p:sp>
            <p:nvSpPr>
              <p:cNvPr id="43" name="Rectangle 149"/>
              <p:cNvSpPr/>
              <p:nvPr/>
            </p:nvSpPr>
            <p:spPr>
              <a:xfrm>
                <a:off x="7399564" y="1487733"/>
                <a:ext cx="688247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6000" tIns="36000" rIns="0" bIns="36000" anchor="ctr"/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2017-12-31</a:t>
                </a:r>
                <a:endPara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Freeform 33"/>
              <p:cNvSpPr>
                <a:spLocks noChangeAspect="1" noEditPoints="1"/>
              </p:cNvSpPr>
              <p:nvPr/>
            </p:nvSpPr>
            <p:spPr bwMode="auto">
              <a:xfrm>
                <a:off x="7932719" y="1530548"/>
                <a:ext cx="97055" cy="108000"/>
              </a:xfrm>
              <a:custGeom>
                <a:avLst/>
                <a:gdLst>
                  <a:gd name="T0" fmla="*/ 338 w 450"/>
                  <a:gd name="T1" fmla="*/ 252 h 500"/>
                  <a:gd name="T2" fmla="*/ 312 w 450"/>
                  <a:gd name="T3" fmla="*/ 225 h 500"/>
                  <a:gd name="T4" fmla="*/ 190 w 450"/>
                  <a:gd name="T5" fmla="*/ 347 h 500"/>
                  <a:gd name="T6" fmla="*/ 137 w 450"/>
                  <a:gd name="T7" fmla="*/ 294 h 500"/>
                  <a:gd name="T8" fmla="*/ 110 w 450"/>
                  <a:gd name="T9" fmla="*/ 320 h 500"/>
                  <a:gd name="T10" fmla="*/ 190 w 450"/>
                  <a:gd name="T11" fmla="*/ 400 h 500"/>
                  <a:gd name="T12" fmla="*/ 338 w 450"/>
                  <a:gd name="T13" fmla="*/ 252 h 500"/>
                  <a:gd name="T14" fmla="*/ 400 w 450"/>
                  <a:gd name="T15" fmla="*/ 50 h 500"/>
                  <a:gd name="T16" fmla="*/ 375 w 450"/>
                  <a:gd name="T17" fmla="*/ 50 h 500"/>
                  <a:gd name="T18" fmla="*/ 375 w 450"/>
                  <a:gd name="T19" fmla="*/ 0 h 500"/>
                  <a:gd name="T20" fmla="*/ 325 w 450"/>
                  <a:gd name="T21" fmla="*/ 0 h 500"/>
                  <a:gd name="T22" fmla="*/ 325 w 450"/>
                  <a:gd name="T23" fmla="*/ 50 h 500"/>
                  <a:gd name="T24" fmla="*/ 125 w 450"/>
                  <a:gd name="T25" fmla="*/ 50 h 500"/>
                  <a:gd name="T26" fmla="*/ 125 w 450"/>
                  <a:gd name="T27" fmla="*/ 0 h 500"/>
                  <a:gd name="T28" fmla="*/ 75 w 450"/>
                  <a:gd name="T29" fmla="*/ 0 h 500"/>
                  <a:gd name="T30" fmla="*/ 75 w 450"/>
                  <a:gd name="T31" fmla="*/ 50 h 500"/>
                  <a:gd name="T32" fmla="*/ 50 w 450"/>
                  <a:gd name="T33" fmla="*/ 50 h 500"/>
                  <a:gd name="T34" fmla="*/ 0 w 450"/>
                  <a:gd name="T35" fmla="*/ 100 h 500"/>
                  <a:gd name="T36" fmla="*/ 0 w 450"/>
                  <a:gd name="T37" fmla="*/ 450 h 500"/>
                  <a:gd name="T38" fmla="*/ 50 w 450"/>
                  <a:gd name="T39" fmla="*/ 500 h 500"/>
                  <a:gd name="T40" fmla="*/ 400 w 450"/>
                  <a:gd name="T41" fmla="*/ 500 h 500"/>
                  <a:gd name="T42" fmla="*/ 450 w 450"/>
                  <a:gd name="T43" fmla="*/ 450 h 500"/>
                  <a:gd name="T44" fmla="*/ 450 w 450"/>
                  <a:gd name="T45" fmla="*/ 100 h 500"/>
                  <a:gd name="T46" fmla="*/ 400 w 450"/>
                  <a:gd name="T47" fmla="*/ 50 h 500"/>
                  <a:gd name="T48" fmla="*/ 400 w 450"/>
                  <a:gd name="T49" fmla="*/ 450 h 500"/>
                  <a:gd name="T50" fmla="*/ 50 w 450"/>
                  <a:gd name="T51" fmla="*/ 450 h 500"/>
                  <a:gd name="T52" fmla="*/ 50 w 450"/>
                  <a:gd name="T53" fmla="*/ 175 h 500"/>
                  <a:gd name="T54" fmla="*/ 400 w 450"/>
                  <a:gd name="T55" fmla="*/ 175 h 500"/>
                  <a:gd name="T56" fmla="*/ 400 w 450"/>
                  <a:gd name="T57" fmla="*/ 4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0" h="500">
                    <a:moveTo>
                      <a:pt x="338" y="252"/>
                    </a:moveTo>
                    <a:lnTo>
                      <a:pt x="312" y="225"/>
                    </a:lnTo>
                    <a:lnTo>
                      <a:pt x="190" y="347"/>
                    </a:lnTo>
                    <a:lnTo>
                      <a:pt x="137" y="294"/>
                    </a:lnTo>
                    <a:lnTo>
                      <a:pt x="110" y="320"/>
                    </a:lnTo>
                    <a:lnTo>
                      <a:pt x="190" y="400"/>
                    </a:lnTo>
                    <a:lnTo>
                      <a:pt x="338" y="252"/>
                    </a:lnTo>
                    <a:close/>
                    <a:moveTo>
                      <a:pt x="400" y="50"/>
                    </a:moveTo>
                    <a:lnTo>
                      <a:pt x="375" y="50"/>
                    </a:lnTo>
                    <a:lnTo>
                      <a:pt x="375" y="0"/>
                    </a:lnTo>
                    <a:lnTo>
                      <a:pt x="325" y="0"/>
                    </a:lnTo>
                    <a:lnTo>
                      <a:pt x="325" y="50"/>
                    </a:lnTo>
                    <a:lnTo>
                      <a:pt x="125" y="50"/>
                    </a:lnTo>
                    <a:lnTo>
                      <a:pt x="125" y="0"/>
                    </a:lnTo>
                    <a:lnTo>
                      <a:pt x="75" y="0"/>
                    </a:lnTo>
                    <a:lnTo>
                      <a:pt x="75" y="50"/>
                    </a:lnTo>
                    <a:lnTo>
                      <a:pt x="50" y="50"/>
                    </a:lnTo>
                    <a:cubicBezTo>
                      <a:pt x="22" y="50"/>
                      <a:pt x="0" y="73"/>
                      <a:pt x="0" y="100"/>
                    </a:cubicBezTo>
                    <a:lnTo>
                      <a:pt x="0" y="450"/>
                    </a:lnTo>
                    <a:cubicBezTo>
                      <a:pt x="0" y="478"/>
                      <a:pt x="22" y="500"/>
                      <a:pt x="50" y="500"/>
                    </a:cubicBezTo>
                    <a:lnTo>
                      <a:pt x="400" y="500"/>
                    </a:lnTo>
                    <a:cubicBezTo>
                      <a:pt x="428" y="500"/>
                      <a:pt x="450" y="478"/>
                      <a:pt x="450" y="450"/>
                    </a:cubicBezTo>
                    <a:lnTo>
                      <a:pt x="450" y="100"/>
                    </a:lnTo>
                    <a:cubicBezTo>
                      <a:pt x="450" y="73"/>
                      <a:pt x="428" y="50"/>
                      <a:pt x="400" y="50"/>
                    </a:cubicBezTo>
                    <a:close/>
                    <a:moveTo>
                      <a:pt x="400" y="450"/>
                    </a:moveTo>
                    <a:lnTo>
                      <a:pt x="50" y="450"/>
                    </a:lnTo>
                    <a:lnTo>
                      <a:pt x="50" y="175"/>
                    </a:lnTo>
                    <a:lnTo>
                      <a:pt x="400" y="175"/>
                    </a:lnTo>
                    <a:lnTo>
                      <a:pt x="400" y="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821360" y="2786024"/>
              <a:ext cx="217240" cy="11910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~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BC3.1.2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17862"/>
              </p:ext>
            </p:extLst>
          </p:nvPr>
        </p:nvGraphicFramePr>
        <p:xfrm>
          <a:off x="9290533" y="6421624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</a:tbl>
          </a:graphicData>
        </a:graphic>
      </p:graphicFrame>
      <p:graphicFrame>
        <p:nvGraphicFramePr>
          <p:cNvPr id="4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3058"/>
              </p:ext>
            </p:extLst>
          </p:nvPr>
        </p:nvGraphicFramePr>
        <p:xfrm>
          <a:off x="9290533" y="786383"/>
          <a:ext cx="2835141" cy="113978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※"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 구성은 사용자단과 동일하므로 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관리자 디자인 가이드만 적용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저장완료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사항이 반영된 토론 상세 화면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6704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이전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토론 상세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855096" y="168705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84021" y="619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07946" y="619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토론실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승인대기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토론실 관리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6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80798"/>
              </p:ext>
            </p:extLst>
          </p:nvPr>
        </p:nvGraphicFramePr>
        <p:xfrm>
          <a:off x="9290533" y="786383"/>
          <a:ext cx="2835141" cy="174938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토론 승인 요청된 건 수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제목 클릭시 사용자단의  해당 토론 상세 화면 새창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 출력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처리할 토론이 선택된 상태에서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처리하시겠습니까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처리가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반려 처리할 토론이 선택된 상태에서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사유 입력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토론실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74686"/>
              </p:ext>
            </p:extLst>
          </p:nvPr>
        </p:nvGraphicFramePr>
        <p:xfrm>
          <a:off x="1000573" y="2396339"/>
          <a:ext cx="7671786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0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14101">
                  <a:extLst>
                    <a:ext uri="{9D8B030D-6E8A-4147-A177-3AD203B41FA5}">
                      <a16:colId xmlns:a16="http://schemas.microsoft.com/office/drawing/2014/main" val="2942395822"/>
                    </a:ext>
                  </a:extLst>
                </a:gridCol>
                <a:gridCol w="2451001">
                  <a:extLst>
                    <a:ext uri="{9D8B030D-6E8A-4147-A177-3AD203B41FA5}">
                      <a16:colId xmlns:a16="http://schemas.microsoft.com/office/drawing/2014/main" val="28688715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73064172"/>
                    </a:ext>
                  </a:extLst>
                </a:gridCol>
                <a:gridCol w="1242829">
                  <a:extLst>
                    <a:ext uri="{9D8B030D-6E8A-4147-A177-3AD203B41FA5}">
                      <a16:colId xmlns:a16="http://schemas.microsoft.com/office/drawing/2014/main" val="474656643"/>
                    </a:ext>
                  </a:extLst>
                </a:gridCol>
                <a:gridCol w="1242829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242829">
                  <a:extLst>
                    <a:ext uri="{9D8B030D-6E8A-4147-A177-3AD203B41FA5}">
                      <a16:colId xmlns:a16="http://schemas.microsoft.com/office/drawing/2014/main" val="2660714960"/>
                    </a:ext>
                  </a:extLst>
                </a:gridCol>
              </a:tblGrid>
              <a:tr h="351513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제목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시작일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종료일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승인 요청일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2017-07-18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2017-07-18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 </a:t>
                      </a:r>
                      <a:r>
                        <a:rPr lang="en-US" altLang="ko-KR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근무 찬반 토론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2017-09-31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2017-06-18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5694917" y="2071613"/>
            <a:ext cx="2944649" cy="226647"/>
            <a:chOff x="5903179" y="2445148"/>
            <a:chExt cx="2944649" cy="22664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제목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67" name="TextBox 66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5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en-US" altLang="ko-KR" sz="800" b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94917" y="2300214"/>
            <a:ext cx="683617" cy="4429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제목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등록자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90717" y="2830041"/>
            <a:ext cx="107839" cy="109736"/>
            <a:chOff x="554563" y="2632644"/>
            <a:chExt cx="131556" cy="131556"/>
          </a:xfrm>
        </p:grpSpPr>
        <p:sp>
          <p:nvSpPr>
            <p:cNvPr id="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144366"/>
            <a:ext cx="107839" cy="109736"/>
            <a:chOff x="554563" y="2632644"/>
            <a:chExt cx="131556" cy="131556"/>
          </a:xfrm>
        </p:grpSpPr>
        <p:sp>
          <p:nvSpPr>
            <p:cNvPr id="4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3458691"/>
            <a:ext cx="107839" cy="109736"/>
            <a:chOff x="554563" y="2632644"/>
            <a:chExt cx="131556" cy="131556"/>
          </a:xfrm>
        </p:grpSpPr>
        <p:sp>
          <p:nvSpPr>
            <p:cNvPr id="4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3753966"/>
            <a:ext cx="107839" cy="109736"/>
            <a:chOff x="554563" y="2632644"/>
            <a:chExt cx="131556" cy="131556"/>
          </a:xfrm>
        </p:grpSpPr>
        <p:sp>
          <p:nvSpPr>
            <p:cNvPr id="4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091930"/>
            <a:ext cx="107839" cy="109736"/>
            <a:chOff x="554563" y="2632644"/>
            <a:chExt cx="131556" cy="131556"/>
          </a:xfrm>
        </p:grpSpPr>
        <p:sp>
          <p:nvSpPr>
            <p:cNvPr id="5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444355"/>
            <a:ext cx="107839" cy="109736"/>
            <a:chOff x="554563" y="2632644"/>
            <a:chExt cx="131556" cy="131556"/>
          </a:xfrm>
        </p:grpSpPr>
        <p:sp>
          <p:nvSpPr>
            <p:cNvPr id="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4758680"/>
            <a:ext cx="107839" cy="109736"/>
            <a:chOff x="554563" y="2632644"/>
            <a:chExt cx="131556" cy="131556"/>
          </a:xfrm>
        </p:grpSpPr>
        <p:sp>
          <p:nvSpPr>
            <p:cNvPr id="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073005"/>
            <a:ext cx="107839" cy="109736"/>
            <a:chOff x="554563" y="2632644"/>
            <a:chExt cx="131556" cy="131556"/>
          </a:xfrm>
        </p:grpSpPr>
        <p:sp>
          <p:nvSpPr>
            <p:cNvPr id="7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387330"/>
            <a:ext cx="107839" cy="109736"/>
            <a:chOff x="554563" y="2632644"/>
            <a:chExt cx="131556" cy="131556"/>
          </a:xfrm>
        </p:grpSpPr>
        <p:sp>
          <p:nvSpPr>
            <p:cNvPr id="7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090717" y="5739755"/>
            <a:ext cx="107839" cy="109736"/>
            <a:chOff x="554563" y="2632644"/>
            <a:chExt cx="131556" cy="131556"/>
          </a:xfrm>
        </p:grpSpPr>
        <p:sp>
          <p:nvSpPr>
            <p:cNvPr id="7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090717" y="6054080"/>
            <a:ext cx="107839" cy="109736"/>
            <a:chOff x="554563" y="2632644"/>
            <a:chExt cx="131556" cy="131556"/>
          </a:xfrm>
        </p:grpSpPr>
        <p:sp>
          <p:nvSpPr>
            <p:cNvPr id="8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1068433" y="2449463"/>
            <a:ext cx="707087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  <a:ea typeface="나눔고딕" pitchFamily="50" charset="-127"/>
              </a:rPr>
              <a:t>승인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50098" y="2449463"/>
            <a:ext cx="707087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  <a:ea typeface="나눔고딕" pitchFamily="50" charset="-127"/>
              </a:rPr>
              <a:t>반려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95281" y="439214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81300" y="1476375"/>
            <a:ext cx="285750" cy="2857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912496" y="140130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655196" y="238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474346" y="238237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819150" y="2762250"/>
            <a:ext cx="161925" cy="3467100"/>
          </a:xfrm>
          <a:prstGeom prst="leftBrace">
            <a:avLst>
              <a:gd name="adj1" fmla="val 42500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BC3.2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관리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2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승인 대기 </a:t>
            </a:r>
            <a:r>
              <a:rPr lang="en-US" altLang="ko-KR" sz="800" b="1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10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전체 토론실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2748" y="3781425"/>
            <a:ext cx="6732052" cy="228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31">
            <a:extLst>
              <a:ext uri="{FF2B5EF4-FFF2-40B4-BE49-F238E27FC236}">
                <a16:creationId xmlns:a16="http://schemas.microsoft.com/office/drawing/2014/main" id="{319EB9E2-CB2B-447B-A27E-E208C586F3AF}"/>
              </a:ext>
            </a:extLst>
          </p:cNvPr>
          <p:cNvSpPr txBox="1"/>
          <p:nvPr/>
        </p:nvSpPr>
        <p:spPr>
          <a:xfrm>
            <a:off x="1135598" y="1917340"/>
            <a:ext cx="1621322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번호 </a:t>
            </a:r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999   </a:t>
            </a:r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83059"/>
              </p:ext>
            </p:extLst>
          </p:nvPr>
        </p:nvGraphicFramePr>
        <p:xfrm>
          <a:off x="1007881" y="2088142"/>
          <a:ext cx="7193143" cy="160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32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65611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2017-12-07~2017-12-31</a:t>
                      </a:r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비공개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  <a:tr h="267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이길수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박명수</a:t>
                      </a:r>
                      <a:endParaRPr lang="en-US" altLang="ko-KR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415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012694" y="2087939"/>
            <a:ext cx="7205503" cy="1607762"/>
            <a:chOff x="1898519" y="1754563"/>
            <a:chExt cx="5898745" cy="130492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898519" y="1754563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98519" y="3059488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3751923" y="6288260"/>
            <a:ext cx="840228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승인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79708" y="6288260"/>
            <a:ext cx="840228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83432" y="6288260"/>
            <a:ext cx="529810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목록으로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00573" y="617768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72264" y="1777137"/>
            <a:ext cx="0" cy="440055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 상세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동호회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토론실 관리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승인대기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BC3.2.1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17862"/>
              </p:ext>
            </p:extLst>
          </p:nvPr>
        </p:nvGraphicFramePr>
        <p:xfrm>
          <a:off x="9290533" y="6421624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</a:tbl>
          </a:graphicData>
        </a:graphic>
      </p:graphicFrame>
      <p:graphicFrame>
        <p:nvGraphicFramePr>
          <p:cNvPr id="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677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※"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 구성은 사용자단과 동일하므로 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관리자 디자인 가이드만 적용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26089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855096" y="168705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367240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반려 사유 입력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74107" y="351164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7965" y="3511649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0076" y="1176263"/>
            <a:ext cx="2952750" cy="1938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schemeClr val="bg1">
                <a:lumMod val="85000"/>
                <a:alpha val="61000"/>
              </a:schemeClr>
            </a:inn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3316" y="3161928"/>
            <a:ext cx="999034" cy="15277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/ 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반려 사유 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2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63313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사유 입력시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DB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BC3.2.1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78815"/>
              </p:ext>
            </p:extLst>
          </p:nvPr>
        </p:nvGraphicFramePr>
        <p:xfrm>
          <a:off x="990126" y="836712"/>
          <a:ext cx="5249892" cy="5534339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동호회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동호회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환경 설정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메뉴 관리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715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카테고리 관리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04009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회원 등급 관리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59557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용량 관리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3023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설정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0747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토론실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43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토로실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0022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대기 토론실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8308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78285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4239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개인 마일리지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91352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정산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9584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관리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7195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가산점 내역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33473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40404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코드 관리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5699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86000" y="4518620"/>
            <a:ext cx="3954018" cy="1861931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히든 처리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17-09-08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89172"/>
              </p:ext>
            </p:extLst>
          </p:nvPr>
        </p:nvGraphicFramePr>
        <p:xfrm>
          <a:off x="1000573" y="2396339"/>
          <a:ext cx="7671788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525422146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888048569"/>
                    </a:ext>
                  </a:extLst>
                </a:gridCol>
                <a:gridCol w="861860">
                  <a:extLst>
                    <a:ext uri="{9D8B030D-6E8A-4147-A177-3AD203B41FA5}">
                      <a16:colId xmlns:a16="http://schemas.microsoft.com/office/drawing/2014/main" val="2372415010"/>
                    </a:ext>
                  </a:extLst>
                </a:gridCol>
              </a:tblGrid>
              <a:tr h="351513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분류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개설일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상태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 함께하는 </a:t>
                      </a:r>
                      <a:r>
                        <a:rPr lang="en-US" altLang="ko-KR" sz="800" b="0" u="sng" baseline="0" smtClean="0">
                          <a:solidFill>
                            <a:srgbClr val="0070C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sng" smtClean="0">
                        <a:solidFill>
                          <a:srgbClr val="0070C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2017-06-24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폐쇄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2017-03-31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2017-01-05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068433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재승인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694917" y="2071613"/>
            <a:ext cx="2944649" cy="226647"/>
            <a:chOff x="5903179" y="2445148"/>
            <a:chExt cx="2944649" cy="2266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03179" y="2445149"/>
              <a:ext cx="683617" cy="223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동호회명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90717" y="3144366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458691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3753966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4091930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444355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758680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5073005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061045" y="2447558"/>
            <a:ext cx="835155" cy="226647"/>
            <a:chOff x="7817266" y="2397322"/>
            <a:chExt cx="835155" cy="22664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전체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1787371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  <a:ea typeface="나눔고딕" pitchFamily="50" charset="-127"/>
              </a:rPr>
              <a:t>폐쇄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68" name="TextBox 67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387330"/>
            <a:ext cx="107839" cy="109736"/>
            <a:chOff x="554563" y="2632644"/>
            <a:chExt cx="131556" cy="131556"/>
          </a:xfrm>
        </p:grpSpPr>
        <p:sp>
          <p:nvSpPr>
            <p:cNvPr id="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739755"/>
            <a:ext cx="107839" cy="109736"/>
            <a:chOff x="554563" y="2632644"/>
            <a:chExt cx="131556" cy="131556"/>
          </a:xfrm>
        </p:grpSpPr>
        <p:sp>
          <p:nvSpPr>
            <p:cNvPr id="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090717" y="6054080"/>
            <a:ext cx="107839" cy="109736"/>
            <a:chOff x="554563" y="2632644"/>
            <a:chExt cx="131556" cy="131556"/>
          </a:xfrm>
        </p:grpSpPr>
        <p:sp>
          <p:nvSpPr>
            <p:cNvPr id="7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901303" y="3091423"/>
            <a:ext cx="188199" cy="175652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815703" y="3424798"/>
            <a:ext cx="188199" cy="175652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63" y="2826772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5" name="TextBox 13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71289"/>
              </p:ext>
            </p:extLst>
          </p:nvPr>
        </p:nvGraphicFramePr>
        <p:xfrm>
          <a:off x="9290533" y="786383"/>
          <a:ext cx="2835141" cy="2495148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클릭시 처리 완료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alert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출력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처리되었습니다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"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재승인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"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처리시 이미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"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"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된 동호회가 있어도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</a:b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체킹하지 않고 기능 수행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운영중 동호회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 후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폐쇄 사유 입력 팝업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폐쇄 동호회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 후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이미 폐쇄된 동호회입니다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해당 동호회 상세 화면으로 이동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지정된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width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값 초과시 말줄임표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우수 동호회로 선정하였을 경우 관련 아이콘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리스트 정렬 기본값은 최근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개설일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순으로 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83022"/>
                  </a:ext>
                </a:extLst>
              </a:tr>
            </a:tbl>
          </a:graphicData>
        </a:graphic>
      </p:graphicFrame>
      <p:sp>
        <p:nvSpPr>
          <p:cNvPr id="141" name="타원 140"/>
          <p:cNvSpPr/>
          <p:nvPr/>
        </p:nvSpPr>
        <p:spPr>
          <a:xfrm>
            <a:off x="966946" y="23687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709896" y="23687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1567021" y="30831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586517" y="3403210"/>
            <a:ext cx="230505" cy="24098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824642" y="3412735"/>
            <a:ext cx="230505" cy="24098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3519646" y="32641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3795871" y="32641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8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10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00573" y="2396339"/>
          <a:ext cx="7671788" cy="387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525422146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427598507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888048569"/>
                    </a:ext>
                  </a:extLst>
                </a:gridCol>
                <a:gridCol w="861860">
                  <a:extLst>
                    <a:ext uri="{9D8B030D-6E8A-4147-A177-3AD203B41FA5}">
                      <a16:colId xmlns:a16="http://schemas.microsoft.com/office/drawing/2014/main" val="2372415010"/>
                    </a:ext>
                  </a:extLst>
                </a:gridCol>
              </a:tblGrid>
              <a:tr h="351513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No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동호회명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분류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운영자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개설일 ▲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상태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2017-07-13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놀이터수영인과 함께하는 </a:t>
                      </a:r>
                      <a:r>
                        <a:rPr lang="en-US" altLang="ko-KR" sz="800" b="0" u="none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…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2017-06-24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폐쇄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5064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205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9518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789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492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2017-05-01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19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2017-03-31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144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수영인과 함께하는 놀이터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2017-01-05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운영중</a:t>
                      </a:r>
                    </a:p>
                  </a:txBody>
                  <a:tcPr marL="108000" marR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91502"/>
                  </a:ext>
                </a:extLst>
              </a:tr>
            </a:tbl>
          </a:graphicData>
        </a:graphic>
      </p:graphicFrame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90717" y="2830041"/>
            <a:ext cx="107839" cy="109736"/>
            <a:chOff x="554563" y="2632644"/>
            <a:chExt cx="131556" cy="131556"/>
          </a:xfrm>
        </p:grpSpPr>
        <p:sp>
          <p:nvSpPr>
            <p:cNvPr id="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1068433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재승인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90717" y="3144366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0717" y="3458691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90717" y="3753966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90717" y="4091930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717" y="4444355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717" y="4758680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717" y="5073005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1787371" y="2449463"/>
            <a:ext cx="62400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  <a:ea typeface="나눔고딕" pitchFamily="50" charset="-127"/>
              </a:rPr>
              <a:t>폐쇄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91744" y="6285311"/>
            <a:ext cx="1700363" cy="360040"/>
            <a:chOff x="3947422" y="6021288"/>
            <a:chExt cx="1700363" cy="360040"/>
          </a:xfrm>
        </p:grpSpPr>
        <p:sp>
          <p:nvSpPr>
            <p:cNvPr id="68" name="TextBox 67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090717" y="5387330"/>
            <a:ext cx="107839" cy="109736"/>
            <a:chOff x="554563" y="2632644"/>
            <a:chExt cx="131556" cy="131556"/>
          </a:xfrm>
        </p:grpSpPr>
        <p:sp>
          <p:nvSpPr>
            <p:cNvPr id="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090717" y="5739755"/>
            <a:ext cx="107839" cy="109736"/>
            <a:chOff x="554563" y="2632644"/>
            <a:chExt cx="131556" cy="131556"/>
          </a:xfrm>
        </p:grpSpPr>
        <p:sp>
          <p:nvSpPr>
            <p:cNvPr id="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090717" y="6054080"/>
            <a:ext cx="107839" cy="109736"/>
            <a:chOff x="554563" y="2632644"/>
            <a:chExt cx="131556" cy="131556"/>
          </a:xfrm>
        </p:grpSpPr>
        <p:sp>
          <p:nvSpPr>
            <p:cNvPr id="7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33" name="그림 13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15703" y="3424798"/>
            <a:ext cx="188199" cy="175652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63" y="2826772"/>
            <a:ext cx="129310" cy="129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5" name="TextBox 13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4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58030" y="2071613"/>
            <a:ext cx="2181536" cy="226647"/>
            <a:chOff x="6458030" y="2071613"/>
            <a:chExt cx="2181536" cy="2266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458030" y="2071613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053" y="2118976"/>
              <a:ext cx="125049" cy="12504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6172" y="363275"/>
            <a:ext cx="9106171" cy="6282076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694917" y="2300214"/>
            <a:ext cx="683617" cy="734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동호회명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분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류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운영자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61045" y="2681214"/>
            <a:ext cx="831329" cy="734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 전체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운영중</a:t>
            </a:r>
            <a:endParaRPr kumimoji="1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 폐쇄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061045" y="2447558"/>
            <a:ext cx="835155" cy="226647"/>
            <a:chOff x="7817266" y="2397322"/>
            <a:chExt cx="835155" cy="22664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17266" y="2397322"/>
              <a:ext cx="831329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전체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694917" y="2071614"/>
            <a:ext cx="683617" cy="223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동호회명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6193103" y="2087025"/>
            <a:ext cx="155817" cy="2381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</a:t>
            </a:r>
            <a:endParaRPr kumimoji="1" lang="ko-KR" alt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01303" y="3091423"/>
            <a:ext cx="188199" cy="175652"/>
          </a:xfrm>
          <a:prstGeom prst="rect">
            <a:avLst/>
          </a:prstGeom>
        </p:spPr>
      </p:pic>
      <p:sp>
        <p:nvSpPr>
          <p:cNvPr id="80" name="모서리가 둥근 직사각형 79"/>
          <p:cNvSpPr/>
          <p:nvPr/>
        </p:nvSpPr>
        <p:spPr>
          <a:xfrm>
            <a:off x="2131516" y="2987676"/>
            <a:ext cx="2791851" cy="4371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200000"/>
              </a:lnSpc>
              <a:spcAft>
                <a:spcPts val="2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1"/>
          <a:srcRect l="1" r="-1" b="73618"/>
          <a:stretch/>
        </p:blipFill>
        <p:spPr>
          <a:xfrm>
            <a:off x="2217284" y="3142885"/>
            <a:ext cx="149155" cy="21410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387525" y="3131314"/>
            <a:ext cx="914400" cy="17068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우수동호회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94406"/>
              </p:ext>
            </p:extLst>
          </p:nvPr>
        </p:nvGraphicFramePr>
        <p:xfrm>
          <a:off x="9290533" y="786383"/>
          <a:ext cx="2835141" cy="91221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검색 조건 선택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클릭시 아이콘 툴팁 출력</a:t>
                      </a:r>
                      <a:endParaRPr kumimoji="1" lang="en-US" altLang="ko-KR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상태에 따라 리스트 재정렬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4853146" y="290978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994366" y="235352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43" y="1302772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grpSp>
        <p:nvGrpSpPr>
          <p:cNvPr id="79" name="그룹 78"/>
          <p:cNvGrpSpPr/>
          <p:nvPr/>
        </p:nvGrpSpPr>
        <p:grpSpPr>
          <a:xfrm>
            <a:off x="8112224" y="2447558"/>
            <a:ext cx="468189" cy="226647"/>
            <a:chOff x="8184232" y="2397322"/>
            <a:chExt cx="468189" cy="22664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8184232" y="2397322"/>
              <a:ext cx="464363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15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8455422" y="241501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9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승인 대기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동호회 </a:t>
            </a:r>
            <a:r>
              <a:rPr lang="en-US" altLang="ko-KR" sz="800" b="1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3577"/>
              </p:ext>
            </p:extLst>
          </p:nvPr>
        </p:nvGraphicFramePr>
        <p:xfrm>
          <a:off x="981548" y="2209313"/>
          <a:ext cx="7690811" cy="186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동호회명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수영인과 함께하는 놀이터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스포츠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개설일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2017-07-12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12:55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1857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동호회 등급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    우수          일반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75349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운영중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1416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강제 폐쇄</a:t>
                      </a:r>
                      <a:endParaRPr lang="ko-KR" altLang="en-US" sz="800" b="0" strike="sng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398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1548" y="1944069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67054" y="2252589"/>
            <a:ext cx="4060994" cy="1667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1548" y="4433165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활동 정보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81839"/>
              </p:ext>
            </p:extLst>
          </p:nvPr>
        </p:nvGraphicFramePr>
        <p:xfrm>
          <a:off x="981548" y="4697358"/>
          <a:ext cx="7690811" cy="5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9,999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56887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게시물수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9,999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9552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197" y="3300652"/>
            <a:ext cx="188199" cy="175652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515251" y="3336867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332017" y="3336867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2526835" y="3331255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상세 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우수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rPr>
              <a:t>전체 동호회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4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63416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동호회 등급 설정하는 항목으로 기본값은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36221" y="328326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9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상세 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BC1.1.1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1548" y="692696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마일리지 정보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0373"/>
              </p:ext>
            </p:extLst>
          </p:nvPr>
        </p:nvGraphicFramePr>
        <p:xfrm>
          <a:off x="981548" y="956889"/>
          <a:ext cx="7690811" cy="5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마일리지 사용 여부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사용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사용안함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보유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마일리지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100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2479574" y="1017637"/>
            <a:ext cx="935538" cy="132850"/>
            <a:chOff x="3865616" y="2845043"/>
            <a:chExt cx="935538" cy="132850"/>
          </a:xfrm>
        </p:grpSpPr>
        <p:sp>
          <p:nvSpPr>
            <p:cNvPr id="44" name="타원 43"/>
            <p:cNvSpPr/>
            <p:nvPr/>
          </p:nvSpPr>
          <p:spPr>
            <a:xfrm>
              <a:off x="3865616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879385" y="284928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668554" y="284504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1548" y="1718923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사용량 정보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74390"/>
              </p:ext>
            </p:extLst>
          </p:nvPr>
        </p:nvGraphicFramePr>
        <p:xfrm>
          <a:off x="981548" y="1983116"/>
          <a:ext cx="7690811" cy="79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제한 용량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500                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490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사용률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95%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52718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657560" y="5302584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88034" y="5302584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1548" y="5302584"/>
            <a:ext cx="649956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61718" y="2030664"/>
            <a:ext cx="775468" cy="1667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6039"/>
              </p:ext>
            </p:extLst>
          </p:nvPr>
        </p:nvGraphicFramePr>
        <p:xfrm>
          <a:off x="981548" y="3321132"/>
          <a:ext cx="7690811" cy="159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3919613669"/>
                    </a:ext>
                  </a:extLst>
                </a:gridCol>
                <a:gridCol w="967308">
                  <a:extLst>
                    <a:ext uri="{9D8B030D-6E8A-4147-A177-3AD203B41FA5}">
                      <a16:colId xmlns:a16="http://schemas.microsoft.com/office/drawing/2014/main" val="3583688689"/>
                    </a:ext>
                  </a:extLst>
                </a:gridCol>
                <a:gridCol w="5281459">
                  <a:extLst>
                    <a:ext uri="{9D8B030D-6E8A-4147-A177-3AD203B41FA5}">
                      <a16:colId xmlns:a16="http://schemas.microsoft.com/office/drawing/2014/main" val="2597799681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전체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278099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283050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일반 게시판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5634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자료실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01849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게시판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128046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앨범 게시판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34046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81548" y="3055765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게시판별 사용량 정보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2429459" y="3366447"/>
            <a:ext cx="2181488" cy="166762"/>
            <a:chOff x="6788974" y="3119364"/>
            <a:chExt cx="1802923" cy="16676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788974" y="3119364"/>
              <a:ext cx="1735748" cy="166762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490MB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2429459" y="3632511"/>
            <a:ext cx="2181488" cy="1667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0MB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29459" y="3893913"/>
            <a:ext cx="2181488" cy="166762"/>
            <a:chOff x="6788974" y="3119364"/>
            <a:chExt cx="1802923" cy="16676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788974" y="3119364"/>
              <a:ext cx="114175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429457" y="4160361"/>
            <a:ext cx="2181489" cy="166762"/>
            <a:chOff x="6788973" y="3119364"/>
            <a:chExt cx="1802924" cy="16676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88973" y="3119364"/>
              <a:ext cx="1482953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400MB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29459" y="4426809"/>
            <a:ext cx="2181488" cy="1667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0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MB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429459" y="4687201"/>
            <a:ext cx="2181488" cy="166762"/>
            <a:chOff x="6788974" y="3119364"/>
            <a:chExt cx="1802923" cy="166762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788974" y="3119364"/>
              <a:ext cx="1802923" cy="1667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788974" y="3119364"/>
              <a:ext cx="352224" cy="16676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70MB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35940" y="3931525"/>
            <a:ext cx="914400" cy="9559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20MB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05006" y="991716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81548" y="620688"/>
            <a:ext cx="7690810" cy="868043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동호회 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33065"/>
              </p:ext>
            </p:extLst>
          </p:nvPr>
        </p:nvGraphicFramePr>
        <p:xfrm>
          <a:off x="981548" y="2209313"/>
          <a:ext cx="7690811" cy="159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동호회명 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수영인과 함께하는 놀이터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분류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스포츠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운영자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개설일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2017-07-12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14:55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18575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 등급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우수    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75349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상태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강제 폐쇄</a:t>
                      </a:r>
                      <a:endParaRPr lang="ko-KR" altLang="en-US" sz="800" b="0" strike="sng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398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548" y="1944069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 정보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3300652"/>
            <a:ext cx="188199" cy="17565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승인 대기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우수 동호회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전체 동호회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1548" y="4756644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사용량 정보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4496"/>
              </p:ext>
            </p:extLst>
          </p:nvPr>
        </p:nvGraphicFramePr>
        <p:xfrm>
          <a:off x="981548" y="5020837"/>
          <a:ext cx="7690811" cy="5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4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24876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제한 용량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500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490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81548" y="4222494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활동 정보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1548" y="5755326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게시판별 사용량 정보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548" y="4489569"/>
            <a:ext cx="1296144" cy="2233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마일리지 및 가산점 정보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81548" y="6309320"/>
            <a:ext cx="649956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상세 정보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폐쇄일 경우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동호회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전체 동호회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81269"/>
              </p:ext>
            </p:extLst>
          </p:nvPr>
        </p:nvGraphicFramePr>
        <p:xfrm>
          <a:off x="9290533" y="786383"/>
          <a:ext cx="2835141" cy="9182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동호회 상태가 폐쇄일 경우 화면으로 재승인을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제외한 수정 가능한 항목은 없음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상세 정보를 확인할 수 있는 팝업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BC1.1.3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29315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81150" y="4245802"/>
            <a:ext cx="914400" cy="19994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// </a:t>
            </a:r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운영중일때와 동일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66950" y="4522027"/>
            <a:ext cx="914400" cy="19994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// </a:t>
            </a:r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운영중일때와 동일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3600" y="5788852"/>
            <a:ext cx="914400" cy="19994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// </a:t>
            </a:r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운영중일때와 동일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23301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BC1.1.1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81548" y="4469052"/>
            <a:ext cx="7690810" cy="315611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40560" y="4220492"/>
            <a:ext cx="831798" cy="1745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자세히 보기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765329" y="4095782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38214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24862182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0019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상세 활동정보 확인 경로 추가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2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9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30762</TotalTime>
  <Words>3319</Words>
  <Application>Microsoft Office PowerPoint</Application>
  <PresentationFormat>와이드스크린</PresentationFormat>
  <Paragraphs>1588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49" baseType="lpstr">
      <vt:lpstr>Trebuchet MS</vt:lpstr>
      <vt:lpstr>ＭＳ Ｐゴシック</vt:lpstr>
      <vt:lpstr>나눔고딕</vt:lpstr>
      <vt:lpstr>Segoe UI</vt:lpstr>
      <vt:lpstr>굴림</vt:lpstr>
      <vt:lpstr>Tw Cen MT</vt:lpstr>
      <vt:lpstr>맑은 고딕</vt:lpstr>
      <vt:lpstr>Wingdings</vt:lpstr>
      <vt:lpstr>HY견고딕</vt:lpstr>
      <vt:lpstr>Calibri</vt:lpstr>
      <vt:lpstr>나눔고딕코딩</vt:lpstr>
      <vt:lpstr>Arial Black</vt:lpstr>
      <vt:lpstr>Arial</vt:lpstr>
      <vt:lpstr>Verdana</vt:lpstr>
      <vt:lpstr>3_디자인 사용자 지정</vt:lpstr>
      <vt:lpstr>1_디자인 사용자 지정</vt:lpstr>
      <vt:lpstr>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김진호</dc:creator>
  <cp:lastModifiedBy>HSK-rbdyd</cp:lastModifiedBy>
  <cp:revision>1452</cp:revision>
  <cp:lastPrinted>2011-03-03T06:20:47Z</cp:lastPrinted>
  <dcterms:created xsi:type="dcterms:W3CDTF">2011-02-01T05:54:11Z</dcterms:created>
  <dcterms:modified xsi:type="dcterms:W3CDTF">2018-03-30T06:45:11Z</dcterms:modified>
</cp:coreProperties>
</file>