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34" r:id="rId1"/>
    <p:sldMasterId id="2147485009" r:id="rId2"/>
    <p:sldMasterId id="2147485036" r:id="rId3"/>
    <p:sldMasterId id="2147485038" r:id="rId4"/>
    <p:sldMasterId id="2147485043" r:id="rId5"/>
    <p:sldMasterId id="2147485046" r:id="rId6"/>
    <p:sldMasterId id="2147485050" r:id="rId7"/>
    <p:sldMasterId id="2147485054" r:id="rId8"/>
  </p:sldMasterIdLst>
  <p:notesMasterIdLst>
    <p:notesMasterId r:id="rId27"/>
  </p:notesMasterIdLst>
  <p:handoutMasterIdLst>
    <p:handoutMasterId r:id="rId28"/>
  </p:handoutMasterIdLst>
  <p:sldIdLst>
    <p:sldId id="256" r:id="rId9"/>
    <p:sldId id="257" r:id="rId10"/>
    <p:sldId id="370" r:id="rId11"/>
    <p:sldId id="387" r:id="rId12"/>
    <p:sldId id="408" r:id="rId13"/>
    <p:sldId id="424" r:id="rId14"/>
    <p:sldId id="425" r:id="rId15"/>
    <p:sldId id="410" r:id="rId16"/>
    <p:sldId id="411" r:id="rId17"/>
    <p:sldId id="426" r:id="rId18"/>
    <p:sldId id="412" r:id="rId19"/>
    <p:sldId id="421" r:id="rId20"/>
    <p:sldId id="423" r:id="rId21"/>
    <p:sldId id="422" r:id="rId22"/>
    <p:sldId id="413" r:id="rId23"/>
    <p:sldId id="414" r:id="rId24"/>
    <p:sldId id="415" r:id="rId25"/>
    <p:sldId id="417" r:id="rId26"/>
  </p:sldIdLst>
  <p:sldSz cx="1219200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D76028-AD71-4528-8F85-50E0D84C89E9}">
          <p14:sldIdLst>
            <p14:sldId id="256"/>
            <p14:sldId id="257"/>
          </p14:sldIdLst>
        </p14:section>
        <p14:section name="주소찾기" id="{C3FE6903-4863-48B5-8EAD-F3C14BAB216F}">
          <p14:sldIdLst>
            <p14:sldId id="370"/>
            <p14:sldId id="387"/>
            <p14:sldId id="408"/>
          </p14:sldIdLst>
        </p14:section>
        <p14:section name="내파일 불러오기" id="{FFD9BE3F-4E59-4FC4-925E-B5C1456290F3}">
          <p14:sldIdLst>
            <p14:sldId id="424"/>
            <p14:sldId id="425"/>
            <p14:sldId id="410"/>
            <p14:sldId id="411"/>
            <p14:sldId id="426"/>
          </p14:sldIdLst>
        </p14:section>
        <p14:section name="조직도" id="{3FCA9554-3B8A-4494-A64C-FE9B5063E77F}">
          <p14:sldIdLst>
            <p14:sldId id="412"/>
            <p14:sldId id="421"/>
            <p14:sldId id="423"/>
            <p14:sldId id="422"/>
            <p14:sldId id="413"/>
            <p14:sldId id="414"/>
            <p14:sldId id="415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7" pos="1644" userDrawn="1">
          <p15:clr>
            <a:srgbClr val="A4A3A4"/>
          </p15:clr>
        </p15:guide>
        <p15:guide id="8" pos="7423" userDrawn="1">
          <p15:clr>
            <a:srgbClr val="A4A3A4"/>
          </p15:clr>
        </p15:guide>
        <p15:guide id="9" orient="horz" pos="1338" userDrawn="1">
          <p15:clr>
            <a:srgbClr val="A4A3A4"/>
          </p15:clr>
        </p15:guide>
        <p15:guide id="10" orient="horz" pos="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0066"/>
    <a:srgbClr val="0066FF"/>
    <a:srgbClr val="292929"/>
    <a:srgbClr val="FF6600"/>
    <a:srgbClr val="0432FF"/>
    <a:srgbClr val="66FF33"/>
    <a:srgbClr val="2E6FF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5116" autoAdjust="0"/>
  </p:normalViewPr>
  <p:slideViewPr>
    <p:cSldViewPr>
      <p:cViewPr varScale="1">
        <p:scale>
          <a:sx n="80" d="100"/>
          <a:sy n="80" d="100"/>
        </p:scale>
        <p:origin x="946" y="48"/>
      </p:cViewPr>
      <p:guideLst>
        <p:guide pos="1644"/>
        <p:guide pos="7423"/>
        <p:guide orient="horz" pos="1338"/>
        <p:guide orient="horz" pos="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4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pPr>
              <a:defRPr/>
            </a:pPr>
            <a:fld id="{51B664AD-C4EC-484B-B50A-8C6F83EF08F0}" type="datetimeFigureOut">
              <a:rPr lang="ko-KR" altLang="en-US"/>
              <a:pPr>
                <a:defRPr/>
              </a:pPr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4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pPr>
              <a:defRPr/>
            </a:pPr>
            <a:fld id="{9FAF0397-1E63-4BEE-AE82-6522F530A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4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fld id="{B1671ED8-3809-4B06-9EAD-C3D980C23EBE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3" tIns="45651" rIns="91303" bIns="4565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15192"/>
            <a:ext cx="5437506" cy="4466274"/>
          </a:xfrm>
          <a:prstGeom prst="rect">
            <a:avLst/>
          </a:prstGeom>
        </p:spPr>
        <p:txBody>
          <a:bodyPr vert="horz" lIns="91303" tIns="45651" rIns="91303" bIns="4565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4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fld id="{8A7C340E-E18C-4A02-9B44-DBDB315C4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5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79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64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508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88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1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73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업무넷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스퀘어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문서함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41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9" name="그룹 8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43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8" name="그룹 7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49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34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800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471339" y="38214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37" name="직사각형 36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▼ 결재   ㅣ  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8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59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1286" y="670229"/>
            <a:ext cx="1331526" cy="5997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업무넷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스퀘어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문서함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71339" y="38214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31" name="직사각형 30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▼ 결재   ㅣ  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2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상세</a:t>
              </a: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421761" y="670229"/>
            <a:ext cx="1331526" cy="59972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800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48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95430" y="109010"/>
            <a:ext cx="10515163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95429" y="515864"/>
            <a:ext cx="3306036" cy="329140"/>
          </a:xfrm>
          <a:prstGeom prst="rect">
            <a:avLst/>
          </a:prstGeom>
        </p:spPr>
        <p:txBody>
          <a:bodyPr anchor="ctr"/>
          <a:lstStyle>
            <a:lvl1pPr>
              <a:defRPr sz="1200" baseline="0">
                <a:latin typeface="+mj-ea"/>
                <a:ea typeface="+mj-ea"/>
                <a:cs typeface="Nanum Gothic" charset="-127"/>
              </a:defRPr>
            </a:lvl1pPr>
          </a:lstStyle>
          <a:p>
            <a:pPr marL="415310" marR="0" lvl="0" indent="-415310" algn="l" defTabSz="5537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dirty="0" smtClean="0"/>
              <a:t>내용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55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95430" y="724245"/>
            <a:ext cx="11991688" cy="188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9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7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0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475729" y="2728493"/>
            <a:ext cx="10038126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 dirty="0" smtClean="0"/>
              <a:t>1. </a:t>
            </a:r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66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47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결재</a:t>
            </a: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업무넷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스퀘어</a:t>
            </a: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</a:t>
            </a: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설비</a:t>
            </a: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문서함</a:t>
            </a: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주소록</a:t>
            </a: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375"/>
          <p:cNvSpPr/>
          <p:nvPr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414779" y="367645"/>
            <a:ext cx="1348033" cy="6299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32" name="텍스트 상자 31"/>
          <p:cNvSpPr txBox="1"/>
          <p:nvPr userDrawn="1"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</a:t>
            </a:r>
          </a:p>
        </p:txBody>
      </p:sp>
      <p:sp>
        <p:nvSpPr>
          <p:cNvPr id="33" name="텍스트 상자 38"/>
          <p:cNvSpPr txBox="1"/>
          <p:nvPr userDrawn="1"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결재</a:t>
            </a:r>
          </a:p>
        </p:txBody>
      </p:sp>
      <p:sp>
        <p:nvSpPr>
          <p:cNvPr id="34" name="텍스트 상자 41"/>
          <p:cNvSpPr txBox="1"/>
          <p:nvPr userDrawn="1"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업무넷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텍스트 상자 44"/>
          <p:cNvSpPr txBox="1"/>
          <p:nvPr userDrawn="1"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스퀘어</a:t>
            </a:r>
          </a:p>
        </p:txBody>
      </p:sp>
      <p:sp>
        <p:nvSpPr>
          <p:cNvPr id="36" name="텍스트 상자 47"/>
          <p:cNvSpPr txBox="1"/>
          <p:nvPr userDrawn="1"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</a:p>
        </p:txBody>
      </p:sp>
      <p:sp>
        <p:nvSpPr>
          <p:cNvPr id="37" name="텍스트 상자 50"/>
          <p:cNvSpPr txBox="1"/>
          <p:nvPr userDrawn="1"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</a:t>
            </a:r>
          </a:p>
        </p:txBody>
      </p:sp>
      <p:sp>
        <p:nvSpPr>
          <p:cNvPr id="38" name="텍스트 상자 53"/>
          <p:cNvSpPr txBox="1"/>
          <p:nvPr userDrawn="1"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설비</a:t>
            </a:r>
          </a:p>
        </p:txBody>
      </p:sp>
      <p:sp>
        <p:nvSpPr>
          <p:cNvPr id="39" name="텍스트 상자 56"/>
          <p:cNvSpPr txBox="1"/>
          <p:nvPr userDrawn="1"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문서함</a:t>
            </a:r>
          </a:p>
        </p:txBody>
      </p:sp>
      <p:sp>
        <p:nvSpPr>
          <p:cNvPr id="40" name="텍스트 상자 59"/>
          <p:cNvSpPr txBox="1"/>
          <p:nvPr userDrawn="1"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주소록</a:t>
            </a:r>
          </a:p>
        </p:txBody>
      </p:sp>
      <p:sp>
        <p:nvSpPr>
          <p:cNvPr id="41" name="타원 374"/>
          <p:cNvSpPr/>
          <p:nvPr userDrawn="1"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376"/>
          <p:cNvSpPr/>
          <p:nvPr userDrawn="1"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377"/>
          <p:cNvSpPr/>
          <p:nvPr userDrawn="1"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378"/>
          <p:cNvSpPr/>
          <p:nvPr userDrawn="1"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379"/>
          <p:cNvSpPr/>
          <p:nvPr userDrawn="1"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380"/>
          <p:cNvSpPr/>
          <p:nvPr userDrawn="1"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381"/>
          <p:cNvSpPr/>
          <p:nvPr userDrawn="1"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382"/>
          <p:cNvSpPr/>
          <p:nvPr userDrawn="1"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471339" y="38214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</a:p>
        </p:txBody>
      </p:sp>
      <p:sp>
        <p:nvSpPr>
          <p:cNvPr id="51" name="Rectangle 14"/>
          <p:cNvSpPr>
            <a:spLocks/>
          </p:cNvSpPr>
          <p:nvPr userDrawn="1"/>
        </p:nvSpPr>
        <p:spPr bwMode="auto">
          <a:xfrm>
            <a:off x="491927" y="692696"/>
            <a:ext cx="1195982" cy="2674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게시하기</a:t>
            </a:r>
            <a:endParaRPr kumimoji="1" lang="x-none" altLang="x-none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53" name="직사각형 52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▼ 게시판   ㅣ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제목</a:t>
              </a: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ＭＳ Ｐゴシック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ㅣ 상세</a:t>
              </a:r>
            </a:p>
          </p:txBody>
        </p:sp>
      </p:grpSp>
      <p:cxnSp>
        <p:nvCxnSpPr>
          <p:cNvPr id="8" name="직선 연결선 7"/>
          <p:cNvCxnSpPr/>
          <p:nvPr userDrawn="1"/>
        </p:nvCxnSpPr>
        <p:spPr>
          <a:xfrm>
            <a:off x="1762812" y="367645"/>
            <a:ext cx="0" cy="6299854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9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41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42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9" name="그룹 8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43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44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8" name="그룹 7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49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 userDrawn="1"/>
        </p:nvSpPr>
        <p:spPr>
          <a:xfrm>
            <a:off x="471339" y="38214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Menu title</a:t>
            </a:r>
            <a:endParaRPr lang="ko-KR" altLang="en-US" sz="11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34262" y="402633"/>
            <a:ext cx="3479175" cy="2090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전체</a:t>
            </a:r>
            <a:r>
              <a:rPr kumimoji="1" lang="ko-KR" altLang="en-US" sz="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굴림" pitchFamily="50" charset="-127"/>
                <a:cs typeface="+mn-cs"/>
              </a:rPr>
              <a:t> ▼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ㅣ</a:t>
            </a:r>
            <a:endParaRPr lang="ko-KR" altLang="en-US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Freeform 10"/>
          <p:cNvSpPr>
            <a:spLocks noChangeAspect="1" noChangeArrowheads="1"/>
          </p:cNvSpPr>
          <p:nvPr/>
        </p:nvSpPr>
        <p:spPr bwMode="auto">
          <a:xfrm>
            <a:off x="4691855" y="453668"/>
            <a:ext cx="108001" cy="108000"/>
          </a:xfrm>
          <a:custGeom>
            <a:avLst/>
            <a:gdLst>
              <a:gd name="T0" fmla="*/ 332 w 471"/>
              <a:gd name="T1" fmla="*/ 296 h 471"/>
              <a:gd name="T2" fmla="*/ 312 w 471"/>
              <a:gd name="T3" fmla="*/ 296 h 471"/>
              <a:gd name="T4" fmla="*/ 307 w 471"/>
              <a:gd name="T5" fmla="*/ 286 h 471"/>
              <a:gd name="T6" fmla="*/ 348 w 471"/>
              <a:gd name="T7" fmla="*/ 173 h 471"/>
              <a:gd name="T8" fmla="*/ 174 w 471"/>
              <a:gd name="T9" fmla="*/ 0 h 471"/>
              <a:gd name="T10" fmla="*/ 0 w 471"/>
              <a:gd name="T11" fmla="*/ 173 h 471"/>
              <a:gd name="T12" fmla="*/ 174 w 471"/>
              <a:gd name="T13" fmla="*/ 347 h 471"/>
              <a:gd name="T14" fmla="*/ 286 w 471"/>
              <a:gd name="T15" fmla="*/ 306 h 471"/>
              <a:gd name="T16" fmla="*/ 296 w 471"/>
              <a:gd name="T17" fmla="*/ 311 h 471"/>
              <a:gd name="T18" fmla="*/ 296 w 471"/>
              <a:gd name="T19" fmla="*/ 337 h 471"/>
              <a:gd name="T20" fmla="*/ 429 w 471"/>
              <a:gd name="T21" fmla="*/ 470 h 471"/>
              <a:gd name="T22" fmla="*/ 470 w 471"/>
              <a:gd name="T23" fmla="*/ 429 h 471"/>
              <a:gd name="T24" fmla="*/ 332 w 471"/>
              <a:gd name="T25" fmla="*/ 296 h 471"/>
              <a:gd name="T26" fmla="*/ 174 w 471"/>
              <a:gd name="T27" fmla="*/ 296 h 471"/>
              <a:gd name="T28" fmla="*/ 56 w 471"/>
              <a:gd name="T29" fmla="*/ 173 h 471"/>
              <a:gd name="T30" fmla="*/ 174 w 471"/>
              <a:gd name="T31" fmla="*/ 56 h 471"/>
              <a:gd name="T32" fmla="*/ 296 w 471"/>
              <a:gd name="T33" fmla="*/ 173 h 471"/>
              <a:gd name="T34" fmla="*/ 174 w 471"/>
              <a:gd name="T35" fmla="*/ 2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1" h="471">
                <a:moveTo>
                  <a:pt x="332" y="296"/>
                </a:moveTo>
                <a:lnTo>
                  <a:pt x="312" y="296"/>
                </a:lnTo>
                <a:lnTo>
                  <a:pt x="307" y="286"/>
                </a:lnTo>
                <a:cubicBezTo>
                  <a:pt x="332" y="255"/>
                  <a:pt x="348" y="219"/>
                  <a:pt x="348" y="173"/>
                </a:cubicBezTo>
                <a:cubicBezTo>
                  <a:pt x="348" y="76"/>
                  <a:pt x="271" y="0"/>
                  <a:pt x="174" y="0"/>
                </a:cubicBezTo>
                <a:cubicBezTo>
                  <a:pt x="77" y="0"/>
                  <a:pt x="0" y="76"/>
                  <a:pt x="0" y="173"/>
                </a:cubicBezTo>
                <a:cubicBezTo>
                  <a:pt x="0" y="270"/>
                  <a:pt x="77" y="347"/>
                  <a:pt x="174" y="347"/>
                </a:cubicBezTo>
                <a:cubicBezTo>
                  <a:pt x="215" y="347"/>
                  <a:pt x="256" y="332"/>
                  <a:pt x="286" y="306"/>
                </a:cubicBezTo>
                <a:lnTo>
                  <a:pt x="296" y="311"/>
                </a:lnTo>
                <a:lnTo>
                  <a:pt x="296" y="337"/>
                </a:lnTo>
                <a:lnTo>
                  <a:pt x="429" y="470"/>
                </a:lnTo>
                <a:lnTo>
                  <a:pt x="470" y="429"/>
                </a:lnTo>
                <a:lnTo>
                  <a:pt x="332" y="296"/>
                </a:lnTo>
                <a:close/>
                <a:moveTo>
                  <a:pt x="174" y="296"/>
                </a:moveTo>
                <a:cubicBezTo>
                  <a:pt x="107" y="296"/>
                  <a:pt x="56" y="240"/>
                  <a:pt x="56" y="173"/>
                </a:cubicBezTo>
                <a:cubicBezTo>
                  <a:pt x="56" y="107"/>
                  <a:pt x="107" y="56"/>
                  <a:pt x="174" y="56"/>
                </a:cubicBezTo>
                <a:cubicBezTo>
                  <a:pt x="240" y="56"/>
                  <a:pt x="296" y="107"/>
                  <a:pt x="296" y="173"/>
                </a:cubicBezTo>
                <a:cubicBezTo>
                  <a:pt x="296" y="240"/>
                  <a:pt x="240" y="296"/>
                  <a:pt x="174" y="29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38" name="TextBox 37"/>
          <p:cNvSpPr txBox="1"/>
          <p:nvPr/>
        </p:nvSpPr>
        <p:spPr>
          <a:xfrm>
            <a:off x="4799856" y="435478"/>
            <a:ext cx="420216" cy="12988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ㅣ </a:t>
            </a: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sp>
        <p:nvSpPr>
          <p:cNvPr id="39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800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4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467693" y="1125430"/>
            <a:ext cx="1185860" cy="5501828"/>
            <a:chOff x="467693" y="1125430"/>
            <a:chExt cx="1185860" cy="5501828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88218" y="1155428"/>
              <a:ext cx="914400" cy="88985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 주소록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즐겨찾는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VIP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4" name="직선 연결선 43"/>
            <p:cNvCxnSpPr/>
            <p:nvPr userDrawn="1"/>
          </p:nvCxnSpPr>
          <p:spPr>
            <a:xfrm>
              <a:off x="467693" y="1125430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 userDrawn="1"/>
          </p:nvCxnSpPr>
          <p:spPr>
            <a:xfrm>
              <a:off x="467693" y="2107388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 userDrawn="1"/>
          </p:nvSpPr>
          <p:spPr>
            <a:xfrm>
              <a:off x="588218" y="2137384"/>
              <a:ext cx="914400" cy="88985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내 연락처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기본 그룹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EGW TF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프로젝트</a:t>
              </a:r>
            </a:p>
          </p:txBody>
        </p:sp>
        <p:cxnSp>
          <p:nvCxnSpPr>
            <p:cNvPr id="67" name="직선 연결선 66"/>
            <p:cNvCxnSpPr/>
            <p:nvPr userDrawn="1"/>
          </p:nvCxnSpPr>
          <p:spPr>
            <a:xfrm>
              <a:off x="467693" y="3628752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 userDrawn="1"/>
          </p:nvSpPr>
          <p:spPr>
            <a:xfrm>
              <a:off x="588218" y="3698576"/>
              <a:ext cx="914400" cy="23448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공유 연락처</a:t>
              </a:r>
            </a:p>
          </p:txBody>
        </p:sp>
        <p:cxnSp>
          <p:nvCxnSpPr>
            <p:cNvPr id="69" name="직선 연결선 68"/>
            <p:cNvCxnSpPr/>
            <p:nvPr userDrawn="1"/>
          </p:nvCxnSpPr>
          <p:spPr>
            <a:xfrm>
              <a:off x="467693" y="3975758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 userDrawn="1"/>
          </p:nvSpPr>
          <p:spPr>
            <a:xfrm>
              <a:off x="588218" y="4051317"/>
              <a:ext cx="914400" cy="88985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스퀘어 그룹 연락처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UX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디자인팀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EGW UX</a:t>
              </a:r>
              <a:r>
                <a:rPr lang="en-US" altLang="ko-KR" sz="8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개선 </a:t>
              </a:r>
              <a:r>
                <a:rPr lang="en-US" altLang="ko-KR" sz="8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TF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직선 연결선 70"/>
            <p:cNvCxnSpPr/>
            <p:nvPr userDrawn="1"/>
          </p:nvCxnSpPr>
          <p:spPr>
            <a:xfrm>
              <a:off x="467693" y="4958391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 userDrawn="1"/>
          </p:nvSpPr>
          <p:spPr>
            <a:xfrm>
              <a:off x="588218" y="4959167"/>
              <a:ext cx="914400" cy="67596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조직도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영업부서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4" name="TextBox 73"/>
            <p:cNvSpPr txBox="1"/>
            <p:nvPr userDrawn="1"/>
          </p:nvSpPr>
          <p:spPr>
            <a:xfrm>
              <a:off x="596243" y="5575773"/>
              <a:ext cx="914400" cy="37350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영업</a:t>
              </a:r>
              <a:r>
                <a:rPr lang="en-US" altLang="ko-KR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팀</a:t>
              </a:r>
              <a:endParaRPr lang="en-US" altLang="ko-KR" sz="8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7" name="TextBox 76"/>
            <p:cNvSpPr txBox="1"/>
            <p:nvPr userDrawn="1"/>
          </p:nvSpPr>
          <p:spPr>
            <a:xfrm>
              <a:off x="588218" y="5951291"/>
              <a:ext cx="914400" cy="67596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주소록 가져오기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주소록 내보내기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0" name="Freeform 24"/>
            <p:cNvSpPr>
              <a:spLocks noChangeArrowheads="1"/>
            </p:cNvSpPr>
            <p:nvPr userDrawn="1"/>
          </p:nvSpPr>
          <p:spPr bwMode="auto">
            <a:xfrm>
              <a:off x="488936" y="2274557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sp>
          <p:nvSpPr>
            <p:cNvPr id="81" name="Freeform 24"/>
            <p:cNvSpPr>
              <a:spLocks noChangeAspect="1" noChangeArrowheads="1"/>
            </p:cNvSpPr>
            <p:nvPr userDrawn="1"/>
          </p:nvSpPr>
          <p:spPr bwMode="auto">
            <a:xfrm rot="5400000">
              <a:off x="473564" y="3788673"/>
              <a:ext cx="81589" cy="50845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80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cxnSp>
          <p:nvCxnSpPr>
            <p:cNvPr id="82" name="직선 연결선 81"/>
            <p:cNvCxnSpPr/>
            <p:nvPr userDrawn="1"/>
          </p:nvCxnSpPr>
          <p:spPr>
            <a:xfrm>
              <a:off x="467693" y="2454419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24"/>
            <p:cNvSpPr>
              <a:spLocks noChangeArrowheads="1"/>
            </p:cNvSpPr>
            <p:nvPr userDrawn="1"/>
          </p:nvSpPr>
          <p:spPr bwMode="auto">
            <a:xfrm>
              <a:off x="488936" y="4204352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cxnSp>
          <p:nvCxnSpPr>
            <p:cNvPr id="84" name="직선 연결선 83"/>
            <p:cNvCxnSpPr/>
            <p:nvPr userDrawn="1"/>
          </p:nvCxnSpPr>
          <p:spPr>
            <a:xfrm>
              <a:off x="467693" y="4373197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 userDrawn="1"/>
          </p:nvCxnSpPr>
          <p:spPr>
            <a:xfrm>
              <a:off x="467693" y="5345401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24"/>
            <p:cNvSpPr>
              <a:spLocks noChangeArrowheads="1"/>
            </p:cNvSpPr>
            <p:nvPr userDrawn="1"/>
          </p:nvSpPr>
          <p:spPr bwMode="auto">
            <a:xfrm>
              <a:off x="488936" y="5150850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 noChangeArrowheads="1"/>
            </p:cNvSpPr>
            <p:nvPr userDrawn="1"/>
          </p:nvSpPr>
          <p:spPr bwMode="auto">
            <a:xfrm>
              <a:off x="488936" y="5457486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cxnSp>
          <p:nvCxnSpPr>
            <p:cNvPr id="91" name="직선 연결선 90"/>
            <p:cNvCxnSpPr/>
            <p:nvPr userDrawn="1"/>
          </p:nvCxnSpPr>
          <p:spPr>
            <a:xfrm>
              <a:off x="467693" y="5956521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357989" y="2207093"/>
              <a:ext cx="7053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white">
                      <a:lumMod val="50000"/>
                    </a:prstClr>
                  </a:solidFill>
                </a:rPr>
                <a:t>+</a:t>
              </a:r>
              <a:endParaRPr lang="en-US" sz="11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6" name="Freeform 13"/>
            <p:cNvSpPr>
              <a:spLocks noChangeAspect="1" noChangeArrowheads="1"/>
            </p:cNvSpPr>
            <p:nvPr/>
          </p:nvSpPr>
          <p:spPr bwMode="auto">
            <a:xfrm>
              <a:off x="1508549" y="2268983"/>
              <a:ext cx="71405" cy="72000"/>
            </a:xfrm>
            <a:custGeom>
              <a:avLst/>
              <a:gdLst>
                <a:gd name="T0" fmla="*/ 455 w 527"/>
                <a:gd name="T1" fmla="*/ 291 h 533"/>
                <a:gd name="T2" fmla="*/ 460 w 527"/>
                <a:gd name="T3" fmla="*/ 266 h 533"/>
                <a:gd name="T4" fmla="*/ 455 w 527"/>
                <a:gd name="T5" fmla="*/ 240 h 533"/>
                <a:gd name="T6" fmla="*/ 511 w 527"/>
                <a:gd name="T7" fmla="*/ 194 h 533"/>
                <a:gd name="T8" fmla="*/ 516 w 527"/>
                <a:gd name="T9" fmla="*/ 179 h 533"/>
                <a:gd name="T10" fmla="*/ 465 w 527"/>
                <a:gd name="T11" fmla="*/ 82 h 533"/>
                <a:gd name="T12" fmla="*/ 444 w 527"/>
                <a:gd name="T13" fmla="*/ 82 h 533"/>
                <a:gd name="T14" fmla="*/ 378 w 527"/>
                <a:gd name="T15" fmla="*/ 107 h 533"/>
                <a:gd name="T16" fmla="*/ 332 w 527"/>
                <a:gd name="T17" fmla="*/ 82 h 533"/>
                <a:gd name="T18" fmla="*/ 322 w 527"/>
                <a:gd name="T19" fmla="*/ 10 h 533"/>
                <a:gd name="T20" fmla="*/ 311 w 527"/>
                <a:gd name="T21" fmla="*/ 0 h 533"/>
                <a:gd name="T22" fmla="*/ 204 w 527"/>
                <a:gd name="T23" fmla="*/ 0 h 533"/>
                <a:gd name="T24" fmla="*/ 194 w 527"/>
                <a:gd name="T25" fmla="*/ 10 h 533"/>
                <a:gd name="T26" fmla="*/ 184 w 527"/>
                <a:gd name="T27" fmla="*/ 82 h 533"/>
                <a:gd name="T28" fmla="*/ 138 w 527"/>
                <a:gd name="T29" fmla="*/ 107 h 533"/>
                <a:gd name="T30" fmla="*/ 71 w 527"/>
                <a:gd name="T31" fmla="*/ 82 h 533"/>
                <a:gd name="T32" fmla="*/ 56 w 527"/>
                <a:gd name="T33" fmla="*/ 87 h 533"/>
                <a:gd name="T34" fmla="*/ 0 w 527"/>
                <a:gd name="T35" fmla="*/ 179 h 533"/>
                <a:gd name="T36" fmla="*/ 5 w 527"/>
                <a:gd name="T37" fmla="*/ 194 h 533"/>
                <a:gd name="T38" fmla="*/ 61 w 527"/>
                <a:gd name="T39" fmla="*/ 240 h 533"/>
                <a:gd name="T40" fmla="*/ 61 w 527"/>
                <a:gd name="T41" fmla="*/ 266 h 533"/>
                <a:gd name="T42" fmla="*/ 61 w 527"/>
                <a:gd name="T43" fmla="*/ 291 h 533"/>
                <a:gd name="T44" fmla="*/ 5 w 527"/>
                <a:gd name="T45" fmla="*/ 337 h 533"/>
                <a:gd name="T46" fmla="*/ 5 w 527"/>
                <a:gd name="T47" fmla="*/ 353 h 533"/>
                <a:gd name="T48" fmla="*/ 56 w 527"/>
                <a:gd name="T49" fmla="*/ 450 h 533"/>
                <a:gd name="T50" fmla="*/ 71 w 527"/>
                <a:gd name="T51" fmla="*/ 450 h 533"/>
                <a:gd name="T52" fmla="*/ 138 w 527"/>
                <a:gd name="T53" fmla="*/ 424 h 533"/>
                <a:gd name="T54" fmla="*/ 184 w 527"/>
                <a:gd name="T55" fmla="*/ 450 h 533"/>
                <a:gd name="T56" fmla="*/ 194 w 527"/>
                <a:gd name="T57" fmla="*/ 521 h 533"/>
                <a:gd name="T58" fmla="*/ 209 w 527"/>
                <a:gd name="T59" fmla="*/ 532 h 533"/>
                <a:gd name="T60" fmla="*/ 317 w 527"/>
                <a:gd name="T61" fmla="*/ 532 h 533"/>
                <a:gd name="T62" fmla="*/ 327 w 527"/>
                <a:gd name="T63" fmla="*/ 521 h 533"/>
                <a:gd name="T64" fmla="*/ 337 w 527"/>
                <a:gd name="T65" fmla="*/ 450 h 533"/>
                <a:gd name="T66" fmla="*/ 383 w 527"/>
                <a:gd name="T67" fmla="*/ 424 h 533"/>
                <a:gd name="T68" fmla="*/ 449 w 527"/>
                <a:gd name="T69" fmla="*/ 450 h 533"/>
                <a:gd name="T70" fmla="*/ 470 w 527"/>
                <a:gd name="T71" fmla="*/ 445 h 533"/>
                <a:gd name="T72" fmla="*/ 521 w 527"/>
                <a:gd name="T73" fmla="*/ 353 h 533"/>
                <a:gd name="T74" fmla="*/ 521 w 527"/>
                <a:gd name="T75" fmla="*/ 337 h 533"/>
                <a:gd name="T76" fmla="*/ 455 w 527"/>
                <a:gd name="T77" fmla="*/ 291 h 533"/>
                <a:gd name="T78" fmla="*/ 260 w 527"/>
                <a:gd name="T79" fmla="*/ 358 h 533"/>
                <a:gd name="T80" fmla="*/ 163 w 527"/>
                <a:gd name="T81" fmla="*/ 266 h 533"/>
                <a:gd name="T82" fmla="*/ 260 w 527"/>
                <a:gd name="T83" fmla="*/ 174 h 533"/>
                <a:gd name="T84" fmla="*/ 352 w 527"/>
                <a:gd name="T85" fmla="*/ 266 h 533"/>
                <a:gd name="T86" fmla="*/ 260 w 527"/>
                <a:gd name="T87" fmla="*/ 358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7" h="533">
                  <a:moveTo>
                    <a:pt x="455" y="291"/>
                  </a:moveTo>
                  <a:cubicBezTo>
                    <a:pt x="455" y="286"/>
                    <a:pt x="460" y="276"/>
                    <a:pt x="460" y="266"/>
                  </a:cubicBezTo>
                  <a:cubicBezTo>
                    <a:pt x="460" y="256"/>
                    <a:pt x="460" y="245"/>
                    <a:pt x="455" y="240"/>
                  </a:cubicBezTo>
                  <a:lnTo>
                    <a:pt x="511" y="194"/>
                  </a:lnTo>
                  <a:cubicBezTo>
                    <a:pt x="521" y="189"/>
                    <a:pt x="521" y="184"/>
                    <a:pt x="516" y="179"/>
                  </a:cubicBezTo>
                  <a:lnTo>
                    <a:pt x="465" y="82"/>
                  </a:lnTo>
                  <a:cubicBezTo>
                    <a:pt x="460" y="82"/>
                    <a:pt x="455" y="77"/>
                    <a:pt x="444" y="82"/>
                  </a:cubicBezTo>
                  <a:lnTo>
                    <a:pt x="378" y="107"/>
                  </a:lnTo>
                  <a:cubicBezTo>
                    <a:pt x="368" y="97"/>
                    <a:pt x="352" y="92"/>
                    <a:pt x="332" y="82"/>
                  </a:cubicBezTo>
                  <a:lnTo>
                    <a:pt x="322" y="10"/>
                  </a:lnTo>
                  <a:cubicBezTo>
                    <a:pt x="327" y="5"/>
                    <a:pt x="317" y="0"/>
                    <a:pt x="311" y="0"/>
                  </a:cubicBezTo>
                  <a:lnTo>
                    <a:pt x="204" y="0"/>
                  </a:lnTo>
                  <a:cubicBezTo>
                    <a:pt x="199" y="0"/>
                    <a:pt x="194" y="5"/>
                    <a:pt x="194" y="10"/>
                  </a:cubicBezTo>
                  <a:lnTo>
                    <a:pt x="184" y="82"/>
                  </a:lnTo>
                  <a:cubicBezTo>
                    <a:pt x="163" y="87"/>
                    <a:pt x="153" y="97"/>
                    <a:pt x="138" y="107"/>
                  </a:cubicBezTo>
                  <a:lnTo>
                    <a:pt x="71" y="82"/>
                  </a:lnTo>
                  <a:cubicBezTo>
                    <a:pt x="66" y="77"/>
                    <a:pt x="61" y="82"/>
                    <a:pt x="56" y="87"/>
                  </a:cubicBezTo>
                  <a:lnTo>
                    <a:pt x="0" y="179"/>
                  </a:lnTo>
                  <a:cubicBezTo>
                    <a:pt x="0" y="184"/>
                    <a:pt x="0" y="189"/>
                    <a:pt x="5" y="194"/>
                  </a:cubicBezTo>
                  <a:lnTo>
                    <a:pt x="61" y="240"/>
                  </a:lnTo>
                  <a:cubicBezTo>
                    <a:pt x="61" y="245"/>
                    <a:pt x="61" y="256"/>
                    <a:pt x="61" y="266"/>
                  </a:cubicBezTo>
                  <a:cubicBezTo>
                    <a:pt x="61" y="276"/>
                    <a:pt x="61" y="286"/>
                    <a:pt x="61" y="291"/>
                  </a:cubicBezTo>
                  <a:lnTo>
                    <a:pt x="5" y="337"/>
                  </a:lnTo>
                  <a:cubicBezTo>
                    <a:pt x="0" y="343"/>
                    <a:pt x="0" y="348"/>
                    <a:pt x="5" y="353"/>
                  </a:cubicBezTo>
                  <a:lnTo>
                    <a:pt x="56" y="450"/>
                  </a:lnTo>
                  <a:cubicBezTo>
                    <a:pt x="61" y="450"/>
                    <a:pt x="66" y="455"/>
                    <a:pt x="71" y="450"/>
                  </a:cubicBezTo>
                  <a:lnTo>
                    <a:pt x="138" y="424"/>
                  </a:lnTo>
                  <a:cubicBezTo>
                    <a:pt x="153" y="434"/>
                    <a:pt x="168" y="445"/>
                    <a:pt x="184" y="450"/>
                  </a:cubicBezTo>
                  <a:lnTo>
                    <a:pt x="194" y="521"/>
                  </a:lnTo>
                  <a:cubicBezTo>
                    <a:pt x="194" y="526"/>
                    <a:pt x="199" y="532"/>
                    <a:pt x="209" y="532"/>
                  </a:cubicBezTo>
                  <a:lnTo>
                    <a:pt x="317" y="532"/>
                  </a:lnTo>
                  <a:cubicBezTo>
                    <a:pt x="322" y="532"/>
                    <a:pt x="327" y="526"/>
                    <a:pt x="327" y="521"/>
                  </a:cubicBezTo>
                  <a:lnTo>
                    <a:pt x="337" y="450"/>
                  </a:lnTo>
                  <a:cubicBezTo>
                    <a:pt x="357" y="445"/>
                    <a:pt x="373" y="434"/>
                    <a:pt x="383" y="424"/>
                  </a:cubicBezTo>
                  <a:lnTo>
                    <a:pt x="449" y="450"/>
                  </a:lnTo>
                  <a:cubicBezTo>
                    <a:pt x="455" y="455"/>
                    <a:pt x="465" y="450"/>
                    <a:pt x="470" y="445"/>
                  </a:cubicBezTo>
                  <a:lnTo>
                    <a:pt x="521" y="353"/>
                  </a:lnTo>
                  <a:cubicBezTo>
                    <a:pt x="526" y="348"/>
                    <a:pt x="526" y="337"/>
                    <a:pt x="521" y="337"/>
                  </a:cubicBezTo>
                  <a:lnTo>
                    <a:pt x="455" y="291"/>
                  </a:lnTo>
                  <a:close/>
                  <a:moveTo>
                    <a:pt x="260" y="358"/>
                  </a:moveTo>
                  <a:cubicBezTo>
                    <a:pt x="209" y="358"/>
                    <a:pt x="163" y="317"/>
                    <a:pt x="163" y="266"/>
                  </a:cubicBezTo>
                  <a:cubicBezTo>
                    <a:pt x="163" y="215"/>
                    <a:pt x="209" y="174"/>
                    <a:pt x="260" y="174"/>
                  </a:cubicBezTo>
                  <a:cubicBezTo>
                    <a:pt x="311" y="174"/>
                    <a:pt x="352" y="215"/>
                    <a:pt x="352" y="266"/>
                  </a:cubicBezTo>
                  <a:cubicBezTo>
                    <a:pt x="352" y="317"/>
                    <a:pt x="311" y="358"/>
                    <a:pt x="260" y="35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488936" y="3358705"/>
              <a:ext cx="1013682" cy="234480"/>
              <a:chOff x="2974961" y="2891980"/>
              <a:chExt cx="1013682" cy="234480"/>
            </a:xfrm>
          </p:grpSpPr>
          <p:sp>
            <p:nvSpPr>
              <p:cNvPr id="57" name="TextBox 56"/>
              <p:cNvSpPr txBox="1"/>
              <p:nvPr userDrawn="1"/>
            </p:nvSpPr>
            <p:spPr>
              <a:xfrm>
                <a:off x="3074243" y="2891980"/>
                <a:ext cx="914400" cy="234480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부서 연락처</a:t>
                </a:r>
              </a:p>
            </p:txBody>
          </p:sp>
          <p:sp>
            <p:nvSpPr>
              <p:cNvPr id="59" name="Freeform 24"/>
              <p:cNvSpPr>
                <a:spLocks noChangeAspect="1" noChangeArrowheads="1"/>
              </p:cNvSpPr>
              <p:nvPr userDrawn="1"/>
            </p:nvSpPr>
            <p:spPr bwMode="auto">
              <a:xfrm rot="5400000">
                <a:off x="2959589" y="2982077"/>
                <a:ext cx="81589" cy="50845"/>
              </a:xfrm>
              <a:custGeom>
                <a:avLst/>
                <a:gdLst>
                  <a:gd name="T0" fmla="*/ 155 w 306"/>
                  <a:gd name="T1" fmla="*/ 0 h 190"/>
                  <a:gd name="T2" fmla="*/ 0 w 306"/>
                  <a:gd name="T3" fmla="*/ 155 h 190"/>
                  <a:gd name="T4" fmla="*/ 39 w 306"/>
                  <a:gd name="T5" fmla="*/ 189 h 190"/>
                  <a:gd name="T6" fmla="*/ 155 w 306"/>
                  <a:gd name="T7" fmla="*/ 73 h 190"/>
                  <a:gd name="T8" fmla="*/ 271 w 306"/>
                  <a:gd name="T9" fmla="*/ 189 h 190"/>
                  <a:gd name="T10" fmla="*/ 305 w 306"/>
                  <a:gd name="T11" fmla="*/ 155 h 190"/>
                  <a:gd name="T12" fmla="*/ 155 w 306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190">
                    <a:moveTo>
                      <a:pt x="155" y="0"/>
                    </a:moveTo>
                    <a:lnTo>
                      <a:pt x="0" y="155"/>
                    </a:lnTo>
                    <a:lnTo>
                      <a:pt x="39" y="189"/>
                    </a:lnTo>
                    <a:lnTo>
                      <a:pt x="155" y="73"/>
                    </a:lnTo>
                    <a:lnTo>
                      <a:pt x="271" y="189"/>
                    </a:lnTo>
                    <a:lnTo>
                      <a:pt x="305" y="155"/>
                    </a:lnTo>
                    <a:lnTo>
                      <a:pt x="155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lIns="0" tIns="0" rIns="0" bIns="0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80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endParaRPr>
              </a:p>
            </p:txBody>
          </p:sp>
        </p:grpSp>
        <p:cxnSp>
          <p:nvCxnSpPr>
            <p:cNvPr id="61" name="직선 연결선 60"/>
            <p:cNvCxnSpPr/>
            <p:nvPr userDrawn="1"/>
          </p:nvCxnSpPr>
          <p:spPr>
            <a:xfrm>
              <a:off x="467693" y="3295377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 userDrawn="1"/>
          </p:nvSpPr>
          <p:spPr>
            <a:xfrm>
              <a:off x="490194" y="3374796"/>
              <a:ext cx="113121" cy="1791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5" name="직사각형 339"/>
          <p:cNvSpPr/>
          <p:nvPr userDrawn="1"/>
        </p:nvSpPr>
        <p:spPr>
          <a:xfrm>
            <a:off x="412739" y="347473"/>
            <a:ext cx="1279037" cy="632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8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800">
              <a:latin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61814" y="40119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31" name="직사각형 30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▼ 주소록   ㅣ  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주소록 검색</a:t>
              </a:r>
              <a:endPara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2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09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3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5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 userDrawn="1"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코딩" panose="020D0009000000000000" pitchFamily="49" charset="-127"/>
              </a:rPr>
              <a:t>Component</a:t>
            </a:r>
            <a:endParaRPr kumimoji="0" lang="ko-KR" altLang="en-US" sz="1200" i="0" u="none" strike="noStrike" kern="1200" cap="none" spc="-10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6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7" Type="http://schemas.openxmlformats.org/officeDocument/2006/relationships/tags" Target="../tags/tag16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4394"/>
            <a:ext cx="12192000" cy="6853606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 userDrawn="1"/>
        </p:nvSpPr>
        <p:spPr>
          <a:xfrm>
            <a:off x="990124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4400" b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EGW</a:t>
            </a:r>
            <a:r>
              <a:rPr kumimoji="0"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_</a:t>
            </a:r>
            <a:endParaRPr kumimoji="0"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6" name="텍스트 개체 틀 21"/>
          <p:cNvSpPr txBox="1">
            <a:spLocks/>
          </p:cNvSpPr>
          <p:nvPr userDrawn="1"/>
        </p:nvSpPr>
        <p:spPr>
          <a:xfrm>
            <a:off x="1001450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 :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kumimoji="0" lang="en-US" altLang="ko-KR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kumimoji="0" lang="en-US" altLang="ko-KR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564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1697675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9973031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5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7" r:id="rId1"/>
    <p:sldLayoutId id="2147485041" r:id="rId2"/>
    <p:sldLayoutId id="214748504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1870" y="-1"/>
            <a:ext cx="12203869" cy="68490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accent1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1351453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3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553873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0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31751" y="546283"/>
            <a:ext cx="1130304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9" r:id="rId1"/>
    <p:sldLayoutId id="214748504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4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8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251916" y="6601619"/>
            <a:ext cx="3688172" cy="227287"/>
          </a:xfrm>
          <a:prstGeom prst="rect">
            <a:avLst/>
          </a:prstGeom>
        </p:spPr>
        <p:txBody>
          <a:bodyPr wrap="square" lIns="120571" tIns="60284" rIns="120571" bIns="60284">
            <a:spAutoFit/>
          </a:bodyPr>
          <a:lstStyle/>
          <a:p>
            <a:pPr marL="0" marR="0" lvl="0" indent="0" algn="ctr" defTabSz="49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Nanum Gothic" charset="-127"/>
              </a:rPr>
              <a:t>Ⓒ 2017 </a:t>
            </a:r>
            <a:r>
              <a:rPr kumimoji="0" lang="en-US" sz="68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Nanum Gothic" charset="-127"/>
              </a:rPr>
              <a:t>pxd</a:t>
            </a:r>
            <a:r>
              <a:rPr kumimoji="0" lang="en-US" sz="686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Nanum Gothic" charset="-127"/>
              </a:rPr>
              <a:t> Inc. All Rights Reserved</a:t>
            </a:r>
            <a:endParaRPr kumimoji="0" lang="en-US" sz="68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Nanum Gothic" charset="-127"/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 flipV="1">
            <a:off x="95429" y="6572193"/>
            <a:ext cx="11994237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10755" tIns="55377" rIns="110755" bIns="55377"/>
          <a:lstStyle/>
          <a:p>
            <a:pPr marL="0" marR="0" lvl="0" indent="0" algn="l" defTabSz="4943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43" b="0" i="0" u="none" strike="noStrike" kern="1200" cap="none" spc="0" normalizeH="0" baseline="0" noProof="0">
              <a:ln w="6350" cmpd="sng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굴림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 flipV="1">
            <a:off x="95429" y="447317"/>
            <a:ext cx="11994237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10755" tIns="55377" rIns="110755" bIns="55377"/>
          <a:lstStyle/>
          <a:p>
            <a:pPr marL="0" marR="0" lvl="0" indent="0" algn="l" defTabSz="4943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43" b="0" i="0" u="none" strike="noStrike" kern="1200" cap="none" spc="0" normalizeH="0" baseline="0" noProof="0">
              <a:ln w="6350" cmpd="sng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굴림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 flipV="1">
            <a:off x="169005" y="843375"/>
            <a:ext cx="118470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10755" tIns="55377" rIns="110755" bIns="55377"/>
          <a:lstStyle/>
          <a:p>
            <a:pPr marL="0" marR="0" lvl="0" indent="0" algn="l" defTabSz="4943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43" b="0" i="0" u="none" strike="noStrike" kern="1200" cap="none" spc="0" normalizeH="0" baseline="0" noProof="0">
              <a:ln w="6350" cmpd="sng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굴림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5430" y="109010"/>
            <a:ext cx="10038126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0956184" y="170255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9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rPr>
              <a:t>HandySoft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rPr>
              <a:t> EGW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rPr>
              <a:t> 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Nanum Gothic" charset="-127"/>
            </a:endParaRPr>
          </a:p>
        </p:txBody>
      </p:sp>
      <p:pic>
        <p:nvPicPr>
          <p:cNvPr id="20" name="pxd_logo_2015.png" descr="pxd_logo_2015.png"/>
          <p:cNvPicPr>
            <a:picLocks noChangeAspect="1"/>
          </p:cNvPicPr>
          <p:nvPr userDrawn="1"/>
        </p:nvPicPr>
        <p:blipFill>
          <a:blip r:embed="rId5">
            <a:extLst/>
          </a:blip>
          <a:srcRect l="73994" t="6281" b="64610"/>
          <a:stretch>
            <a:fillRect/>
          </a:stretch>
        </p:blipFill>
        <p:spPr>
          <a:xfrm>
            <a:off x="10987140" y="6577155"/>
            <a:ext cx="1028951" cy="2808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그룹 16"/>
          <p:cNvGrpSpPr/>
          <p:nvPr userDrawn="1"/>
        </p:nvGrpSpPr>
        <p:grpSpPr>
          <a:xfrm>
            <a:off x="192991" y="6635816"/>
            <a:ext cx="984267" cy="174933"/>
            <a:chOff x="975418" y="7741786"/>
            <a:chExt cx="984011" cy="204088"/>
          </a:xfrm>
        </p:grpSpPr>
        <p:pic>
          <p:nvPicPr>
            <p:cNvPr id="18" name="그림 17"/>
            <p:cNvPicPr>
              <a:picLocks noChangeAspect="1"/>
            </p:cNvPicPr>
            <p:nvPr userDrawn="1"/>
          </p:nvPicPr>
          <p:blipFill rotWithShape="1">
            <a:blip r:embed="rId6">
              <a:lum bright="-30000"/>
            </a:blip>
            <a:srcRect t="31898"/>
            <a:stretch/>
          </p:blipFill>
          <p:spPr>
            <a:xfrm>
              <a:off x="975418" y="7805908"/>
              <a:ext cx="984011" cy="13996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6"/>
            <a:srcRect b="50612"/>
            <a:stretch/>
          </p:blipFill>
          <p:spPr>
            <a:xfrm>
              <a:off x="975418" y="7741786"/>
              <a:ext cx="984011" cy="1015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533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1" r:id="rId1"/>
    <p:sldLayoutId id="2147485052" r:id="rId2"/>
    <p:sldLayoutId id="2147485053" r:id="rId3"/>
  </p:sldLayoutIdLst>
  <p:timing>
    <p:tnLst>
      <p:par>
        <p:cTn id="1" dur="indefinite" restart="never" nodeType="tmRoot"/>
      </p:par>
    </p:tnLst>
  </p:timing>
  <p:txStyles>
    <p:titleStyle>
      <a:lvl1pPr algn="l" defTabSz="553746" rtl="0" eaLnBrk="1" latinLnBrk="0" hangingPunct="1">
        <a:spcBef>
          <a:spcPct val="0"/>
        </a:spcBef>
        <a:buNone/>
        <a:defRPr sz="1543" kern="1200">
          <a:solidFill>
            <a:schemeClr val="tx1"/>
          </a:solidFill>
          <a:latin typeface="+mn-ea"/>
          <a:ea typeface="+mn-ea"/>
          <a:cs typeface="Nanum Gothic" charset="-127"/>
        </a:defRPr>
      </a:lvl1pPr>
    </p:titleStyle>
    <p:bodyStyle>
      <a:lvl1pPr marL="415310" indent="-415310" algn="l" defTabSz="553746" rtl="0" eaLnBrk="1" latinLnBrk="0" hangingPunct="1">
        <a:spcBef>
          <a:spcPct val="20000"/>
        </a:spcBef>
        <a:buFont typeface="Arial"/>
        <a:buChar char="•"/>
        <a:defRPr sz="3857" kern="1200">
          <a:solidFill>
            <a:schemeClr val="tx1"/>
          </a:solidFill>
          <a:latin typeface="+mn-lt"/>
          <a:ea typeface="+mn-ea"/>
          <a:cs typeface="+mn-cs"/>
        </a:defRPr>
      </a:lvl1pPr>
      <a:lvl2pPr marL="899838" indent="-346091" algn="l" defTabSz="553746" rtl="0" eaLnBrk="1" latinLnBrk="0" hangingPunct="1">
        <a:spcBef>
          <a:spcPct val="20000"/>
        </a:spcBef>
        <a:buFont typeface="Arial"/>
        <a:buChar char="–"/>
        <a:defRPr sz="3428" kern="1200">
          <a:solidFill>
            <a:schemeClr val="tx1"/>
          </a:solidFill>
          <a:latin typeface="+mn-lt"/>
          <a:ea typeface="+mn-ea"/>
          <a:cs typeface="+mn-cs"/>
        </a:defRPr>
      </a:lvl2pPr>
      <a:lvl3pPr marL="1384365" indent="-276873" algn="l" defTabSz="553746" rtl="0" eaLnBrk="1" latinLnBrk="0" hangingPunct="1">
        <a:spcBef>
          <a:spcPct val="20000"/>
        </a:spcBef>
        <a:buFont typeface="Arial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1938111" indent="-276873" algn="l" defTabSz="55374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1857" indent="-276873" algn="l" defTabSz="55374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03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349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3095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6841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1pPr>
      <a:lvl2pPr marL="553746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2pPr>
      <a:lvl3pPr marL="1107492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661238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4pPr>
      <a:lvl5pPr marL="2214984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5pPr>
      <a:lvl6pPr marL="2768730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6pPr>
      <a:lvl7pPr marL="3322476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7pPr>
      <a:lvl8pPr marL="3876222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8pPr>
      <a:lvl9pPr marL="4429968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62174065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2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5" r:id="rId1"/>
    <p:sldLayoutId id="2147485056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" Type="http://schemas.openxmlformats.org/officeDocument/2006/relationships/tags" Target="../tags/tag113.xml"/><Relationship Id="rId21" Type="http://schemas.openxmlformats.org/officeDocument/2006/relationships/tags" Target="../tags/tag131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tags" Target="../tags/tag139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32" Type="http://schemas.openxmlformats.org/officeDocument/2006/relationships/image" Target="../media/image23.png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tags" Target="../tags/tag138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31" Type="http://schemas.openxmlformats.org/officeDocument/2006/relationships/slideLayout" Target="../slideLayouts/slideLayout14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tags" Target="../tags/tag137.xml"/><Relationship Id="rId30" Type="http://schemas.openxmlformats.org/officeDocument/2006/relationships/tags" Target="../tags/tag1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9" Type="http://schemas.openxmlformats.org/officeDocument/2006/relationships/tags" Target="../tags/tag55.xml"/><Relationship Id="rId21" Type="http://schemas.openxmlformats.org/officeDocument/2006/relationships/tags" Target="../tags/tag37.xml"/><Relationship Id="rId34" Type="http://schemas.openxmlformats.org/officeDocument/2006/relationships/tags" Target="../tags/tag50.xml"/><Relationship Id="rId42" Type="http://schemas.openxmlformats.org/officeDocument/2006/relationships/tags" Target="../tags/tag58.xml"/><Relationship Id="rId47" Type="http://schemas.openxmlformats.org/officeDocument/2006/relationships/image" Target="../media/image7.png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9" Type="http://schemas.openxmlformats.org/officeDocument/2006/relationships/tags" Target="../tags/tag45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40" Type="http://schemas.openxmlformats.org/officeDocument/2006/relationships/tags" Target="../tags/tag56.xml"/><Relationship Id="rId45" Type="http://schemas.openxmlformats.org/officeDocument/2006/relationships/image" Target="../media/image5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49" Type="http://schemas.openxmlformats.org/officeDocument/2006/relationships/image" Target="../media/image9.png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4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43" Type="http://schemas.openxmlformats.org/officeDocument/2006/relationships/slideLayout" Target="../slideLayouts/slideLayout4.xml"/><Relationship Id="rId48" Type="http://schemas.openxmlformats.org/officeDocument/2006/relationships/image" Target="../media/image8.png"/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tags" Target="../tags/tag54.xml"/><Relationship Id="rId46" Type="http://schemas.openxmlformats.org/officeDocument/2006/relationships/image" Target="../media/image6.png"/><Relationship Id="rId20" Type="http://schemas.openxmlformats.org/officeDocument/2006/relationships/tags" Target="../tags/tag36.xml"/><Relationship Id="rId41" Type="http://schemas.openxmlformats.org/officeDocument/2006/relationships/tags" Target="../tags/tag57.xml"/><Relationship Id="rId1" Type="http://schemas.openxmlformats.org/officeDocument/2006/relationships/tags" Target="../tags/tag17.xml"/><Relationship Id="rId6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79.xml"/><Relationship Id="rId34" Type="http://schemas.openxmlformats.org/officeDocument/2006/relationships/tags" Target="../tags/tag92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33" Type="http://schemas.openxmlformats.org/officeDocument/2006/relationships/tags" Target="../tags/tag91.xml"/><Relationship Id="rId38" Type="http://schemas.openxmlformats.org/officeDocument/2006/relationships/tags" Target="../tags/tag96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tags" Target="../tags/tag87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32" Type="http://schemas.openxmlformats.org/officeDocument/2006/relationships/tags" Target="../tags/tag90.xml"/><Relationship Id="rId37" Type="http://schemas.openxmlformats.org/officeDocument/2006/relationships/tags" Target="../tags/tag95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36" Type="http://schemas.openxmlformats.org/officeDocument/2006/relationships/tags" Target="../tags/tag94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tags" Target="../tags/tag89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tags" Target="../tags/tag88.xml"/><Relationship Id="rId35" Type="http://schemas.openxmlformats.org/officeDocument/2006/relationships/tags" Target="../tags/tag93.xml"/><Relationship Id="rId8" Type="http://schemas.openxmlformats.org/officeDocument/2006/relationships/tags" Target="../tags/tag66.xml"/><Relationship Id="rId3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9.xml"/><Relationship Id="rId7" Type="http://schemas.openxmlformats.org/officeDocument/2006/relationships/image" Target="../media/image8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3.xml"/><Relationship Id="rId7" Type="http://schemas.openxmlformats.org/officeDocument/2006/relationships/image" Target="../media/image16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08.xml"/><Relationship Id="rId7" Type="http://schemas.openxmlformats.org/officeDocument/2006/relationships/image" Target="../media/image16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68909" y="1793965"/>
            <a:ext cx="8533160" cy="77031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smtClean="0">
                <a:solidFill>
                  <a:prstClr val="white"/>
                </a:solidFill>
                <a:latin typeface="Trebuchet MS" panose="020B0603020202020204" pitchFamily="34" charset="0"/>
              </a:rPr>
              <a:t>주소찾기</a:t>
            </a:r>
            <a:r>
              <a:rPr kumimoji="0" lang="en-US" altLang="ko-KR" sz="3200" b="1" smtClean="0">
                <a:solidFill>
                  <a:prstClr val="white"/>
                </a:solidFill>
                <a:latin typeface="Trebuchet MS" panose="020B0603020202020204" pitchFamily="34" charset="0"/>
              </a:rPr>
              <a:t>+</a:t>
            </a:r>
            <a:r>
              <a:rPr kumimoji="0" lang="ko-KR" altLang="en-US" sz="3200" b="1" smtClean="0">
                <a:solidFill>
                  <a:prstClr val="white"/>
                </a:solidFill>
                <a:latin typeface="Trebuchet MS" panose="020B0603020202020204" pitchFamily="34" charset="0"/>
              </a:rPr>
              <a:t>파일첨부</a:t>
            </a:r>
            <a:r>
              <a:rPr kumimoji="0" lang="en-US" altLang="ko-KR" sz="3200" b="1" smtClean="0">
                <a:solidFill>
                  <a:prstClr val="white"/>
                </a:solidFill>
                <a:latin typeface="Trebuchet MS" panose="020B0603020202020204" pitchFamily="34" charset="0"/>
              </a:rPr>
              <a:t>+</a:t>
            </a:r>
            <a:r>
              <a:rPr kumimoji="0" lang="ko-KR" altLang="en-US" sz="3200" b="1" smtClean="0">
                <a:solidFill>
                  <a:prstClr val="white"/>
                </a:solidFill>
                <a:latin typeface="Trebuchet MS" panose="020B0603020202020204" pitchFamily="34" charset="0"/>
              </a:rPr>
              <a:t>조직도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5" name="텍스트 개체 틀 21"/>
          <p:cNvSpPr txBox="1">
            <a:spLocks/>
          </p:cNvSpPr>
          <p:nvPr/>
        </p:nvSpPr>
        <p:spPr>
          <a:xfrm>
            <a:off x="1559496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2018-03-13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98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692696"/>
            <a:ext cx="3048000" cy="46291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9124" y="446137"/>
            <a:ext cx="2152625" cy="19203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/>
              <a:t> </a:t>
            </a:r>
            <a:r>
              <a:rPr lang="en-US" altLang="ko-KR" sz="800"/>
              <a:t>user/html/01_mail/MA2.3.2.2_1.html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76387"/>
            <a:ext cx="3962400" cy="37052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60701" y="1315244"/>
            <a:ext cx="2292474" cy="15160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/>
              <a:t> </a:t>
            </a:r>
            <a:r>
              <a:rPr lang="en-US" altLang="ko-KR" sz="800"/>
              <a:t>user/html/09_storage/ST8.1.3.1.2.html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1581348"/>
            <a:ext cx="3028950" cy="42957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516838" y="1368202"/>
            <a:ext cx="1960662" cy="19389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/>
              <a:t>/html/04_square/SQ5.2.3.1.html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351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0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5" name="Rectangle 304"/>
          <p:cNvSpPr/>
          <p:nvPr/>
        </p:nvSpPr>
        <p:spPr>
          <a:xfrm>
            <a:off x="1023813" y="959948"/>
            <a:ext cx="552637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" name="텍스트 상자 31"/>
          <p:cNvSpPr txBox="1"/>
          <p:nvPr/>
        </p:nvSpPr>
        <p:spPr>
          <a:xfrm>
            <a:off x="1073893" y="1017738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71" b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조직도</a:t>
            </a:r>
            <a:endParaRPr lang="ko-KR" altLang="en-US" sz="771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44" name="Rounded Rectangle 658"/>
          <p:cNvSpPr/>
          <p:nvPr/>
        </p:nvSpPr>
        <p:spPr>
          <a:xfrm>
            <a:off x="3364973" y="4542453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완료</a:t>
            </a:r>
            <a:endParaRPr kumimoji="0" lang="en-US" sz="686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245" name="Rounded Rectangle 659"/>
          <p:cNvSpPr/>
          <p:nvPr/>
        </p:nvSpPr>
        <p:spPr>
          <a:xfrm>
            <a:off x="3825512" y="4542311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취소</a:t>
            </a:r>
            <a:endParaRPr kumimoji="0" lang="en-US" sz="686" dirty="0">
              <a:solidFill>
                <a:prstClr val="white">
                  <a:lumMod val="50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14" name="Rounded Rectangle 658"/>
          <p:cNvSpPr/>
          <p:nvPr/>
        </p:nvSpPr>
        <p:spPr>
          <a:xfrm>
            <a:off x="4903860" y="4145984"/>
            <a:ext cx="966518" cy="162410"/>
          </a:xfrm>
          <a:prstGeom prst="roundRect">
            <a:avLst>
              <a:gd name="adj" fmla="val 8420"/>
            </a:avLst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686" u="sn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150" name="Group 17"/>
          <p:cNvGrpSpPr/>
          <p:nvPr/>
        </p:nvGrpSpPr>
        <p:grpSpPr>
          <a:xfrm>
            <a:off x="1129039" y="1525082"/>
            <a:ext cx="1420017" cy="138932"/>
            <a:chOff x="1664662" y="5746474"/>
            <a:chExt cx="2016000" cy="197242"/>
          </a:xfrm>
        </p:grpSpPr>
        <p:sp>
          <p:nvSpPr>
            <p:cNvPr id="151" name="Rectangle 14"/>
            <p:cNvSpPr>
              <a:spLocks/>
            </p:cNvSpPr>
            <p:nvPr/>
          </p:nvSpPr>
          <p:spPr bwMode="auto">
            <a:xfrm>
              <a:off x="1664662" y="5746474"/>
              <a:ext cx="2016000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52" name="Freeform 10"/>
            <p:cNvSpPr>
              <a:spLocks noChangeAspect="1" noChangeArrowheads="1"/>
            </p:cNvSpPr>
            <p:nvPr/>
          </p:nvSpPr>
          <p:spPr bwMode="auto">
            <a:xfrm>
              <a:off x="3530512" y="5795965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415" name="Rounded Rectangle 185"/>
          <p:cNvSpPr/>
          <p:nvPr/>
        </p:nvSpPr>
        <p:spPr>
          <a:xfrm>
            <a:off x="6413898" y="1692628"/>
            <a:ext cx="61714" cy="72957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4" name="Rectangle 622"/>
          <p:cNvSpPr/>
          <p:nvPr/>
        </p:nvSpPr>
        <p:spPr>
          <a:xfrm>
            <a:off x="3051560" y="1506919"/>
            <a:ext cx="3435566" cy="2590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215" name="Rectangle 342"/>
          <p:cNvSpPr/>
          <p:nvPr/>
        </p:nvSpPr>
        <p:spPr>
          <a:xfrm>
            <a:off x="1128966" y="1285496"/>
            <a:ext cx="1423370" cy="28346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cxnSp>
        <p:nvCxnSpPr>
          <p:cNvPr id="756" name="직선 연결선[R] 33"/>
          <p:cNvCxnSpPr/>
          <p:nvPr/>
        </p:nvCxnSpPr>
        <p:spPr>
          <a:xfrm>
            <a:off x="1003043" y="1212887"/>
            <a:ext cx="55471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제목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연계기능</a:t>
            </a:r>
            <a:r>
              <a:rPr kumimoji="1" lang="en-US" altLang="ko-KR" dirty="0"/>
              <a:t>_</a:t>
            </a:r>
            <a:r>
              <a:rPr kumimoji="1" lang="ko-KR" altLang="en-US" dirty="0"/>
              <a:t>조직도 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0"/>
          </p:nvPr>
        </p:nvSpPr>
        <p:spPr>
          <a:xfrm>
            <a:off x="95430" y="505811"/>
            <a:ext cx="4741110" cy="329140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 smtClean="0"/>
              <a:t>받는사람 </a:t>
            </a:r>
            <a:r>
              <a:rPr kumimoji="1" lang="ko-KR" altLang="en-US" smtClean="0"/>
              <a:t>지정 팝업</a:t>
            </a:r>
            <a:r>
              <a:rPr kumimoji="1" lang="en-US" altLang="ko-KR" smtClean="0"/>
              <a:t>_case1. </a:t>
            </a:r>
            <a:r>
              <a:rPr kumimoji="1" lang="ko-KR" altLang="en-US" smtClean="0"/>
              <a:t>부서 및 부서원 멀티 선택</a:t>
            </a:r>
            <a:endParaRPr kumimoji="1" lang="ko-KR" altLang="en-US" dirty="0"/>
          </a:p>
        </p:txBody>
      </p:sp>
      <p:sp>
        <p:nvSpPr>
          <p:cNvPr id="189" name="텍스트 상자 31"/>
          <p:cNvSpPr txBox="1"/>
          <p:nvPr/>
        </p:nvSpPr>
        <p:spPr>
          <a:xfrm>
            <a:off x="1168184" y="1359927"/>
            <a:ext cx="1074012" cy="10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조직도     </a:t>
            </a:r>
            <a:r>
              <a:rPr lang="ko-KR" altLang="en-US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주소록</a:t>
            </a:r>
            <a:r>
              <a:rPr lang="en-US" altLang="ko-KR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ko-KR" altLang="en-US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 즐겨찾는</a:t>
            </a:r>
            <a:endParaRPr lang="en-US" altLang="ko-KR" sz="686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1" name="텍스트 상자 31"/>
          <p:cNvSpPr txBox="1"/>
          <p:nvPr/>
        </p:nvSpPr>
        <p:spPr>
          <a:xfrm>
            <a:off x="3088178" y="1314392"/>
            <a:ext cx="1748362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참조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숨은참조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33669" y="4197913"/>
            <a:ext cx="1323217" cy="122179"/>
            <a:chOff x="1454943" y="5149426"/>
            <a:chExt cx="1543754" cy="142542"/>
          </a:xfrm>
        </p:grpSpPr>
        <p:sp>
          <p:nvSpPr>
            <p:cNvPr id="133" name="텍스트 상자 31"/>
            <p:cNvSpPr txBox="1"/>
            <p:nvPr/>
          </p:nvSpPr>
          <p:spPr>
            <a:xfrm>
              <a:off x="1610902" y="5166836"/>
              <a:ext cx="469413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선택된 부서</a:t>
              </a:r>
              <a:endPara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1454943" y="5149426"/>
              <a:ext cx="137010" cy="142542"/>
              <a:chOff x="1454942" y="5198707"/>
              <a:chExt cx="257895" cy="268308"/>
            </a:xfrm>
          </p:grpSpPr>
          <p:sp>
            <p:nvSpPr>
              <p:cNvPr id="135" name="타원형"/>
              <p:cNvSpPr>
                <a:spLocks noChangeAspect="1"/>
              </p:cNvSpPr>
              <p:nvPr/>
            </p:nvSpPr>
            <p:spPr>
              <a:xfrm>
                <a:off x="1454942" y="5198707"/>
                <a:ext cx="257895" cy="268308"/>
              </a:xfrm>
              <a:prstGeom prst="ellipse">
                <a:avLst/>
              </a:prstGeom>
              <a:solidFill>
                <a:schemeClr val="bg1"/>
              </a:solidFill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 fontAlgn="auto" latinLnBrk="0">
                  <a:spcBef>
                    <a:spcPts val="0"/>
                  </a:spcBef>
                  <a:spcAft>
                    <a:spcPts val="0"/>
                  </a:spcAft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sz="514" b="1">
                  <a:solidFill>
                    <a:srgbClr val="FFFFFF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36" name="타원형"/>
              <p:cNvSpPr>
                <a:spLocks noChangeAspect="1"/>
              </p:cNvSpPr>
              <p:nvPr/>
            </p:nvSpPr>
            <p:spPr>
              <a:xfrm>
                <a:off x="1509222" y="5241492"/>
                <a:ext cx="162974" cy="16955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 cap="flat">
                <a:noFill/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 fontAlgn="auto" latinLnBrk="0">
                  <a:spcBef>
                    <a:spcPts val="0"/>
                  </a:spcBef>
                  <a:spcAft>
                    <a:spcPts val="0"/>
                  </a:spcAft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sz="514" b="1">
                  <a:solidFill>
                    <a:srgbClr val="FFFFFF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202" name="텍스트 상자 31"/>
            <p:cNvSpPr txBox="1"/>
            <p:nvPr/>
          </p:nvSpPr>
          <p:spPr>
            <a:xfrm>
              <a:off x="2418944" y="5166836"/>
              <a:ext cx="579753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하위부서 포함 </a:t>
              </a:r>
            </a:p>
          </p:txBody>
        </p:sp>
        <p:sp>
          <p:nvSpPr>
            <p:cNvPr id="204" name="타원형"/>
            <p:cNvSpPr>
              <a:spLocks noChangeAspect="1"/>
            </p:cNvSpPr>
            <p:nvPr/>
          </p:nvSpPr>
          <p:spPr>
            <a:xfrm>
              <a:off x="2248171" y="5149426"/>
              <a:ext cx="137010" cy="142542"/>
            </a:xfrm>
            <a:prstGeom prst="ellipse">
              <a:avLst/>
            </a:prstGeom>
            <a:solidFill>
              <a:schemeClr val="bg1"/>
            </a:solidFill>
            <a:ln w="6350" cap="flat">
              <a:solidFill>
                <a:schemeClr val="tx1">
                  <a:lumMod val="50000"/>
                  <a:lumOff val="50000"/>
                </a:schemeClr>
              </a:solidFill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514" b="1">
                <a:solidFill>
                  <a:srgbClr val="FFFFFF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5" name="직선 연결선[R] 7"/>
          <p:cNvCxnSpPr/>
          <p:nvPr/>
        </p:nvCxnSpPr>
        <p:spPr>
          <a:xfrm>
            <a:off x="1136479" y="1469989"/>
            <a:ext cx="3219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grpSp>
        <p:nvGrpSpPr>
          <p:cNvPr id="2" name="그룹 1"/>
          <p:cNvGrpSpPr/>
          <p:nvPr/>
        </p:nvGrpSpPr>
        <p:grpSpPr>
          <a:xfrm>
            <a:off x="3144590" y="1698353"/>
            <a:ext cx="3226269" cy="1479153"/>
            <a:chOff x="2699214" y="1759460"/>
            <a:chExt cx="3763980" cy="1725678"/>
          </a:xfrm>
        </p:grpSpPr>
        <p:grpSp>
          <p:nvGrpSpPr>
            <p:cNvPr id="370" name="그룹 400"/>
            <p:cNvGrpSpPr/>
            <p:nvPr/>
          </p:nvGrpSpPr>
          <p:grpSpPr>
            <a:xfrm>
              <a:off x="2798104" y="1820284"/>
              <a:ext cx="229236" cy="229194"/>
              <a:chOff x="2625629" y="3735853"/>
              <a:chExt cx="276891" cy="276839"/>
            </a:xfrm>
          </p:grpSpPr>
          <p:sp>
            <p:nvSpPr>
              <p:cNvPr id="412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413" name="Picture 157" descr="man-user (1).png"/>
              <p:cNvPicPr>
                <a:picLocks noChangeAspect="1"/>
              </p:cNvPicPr>
              <p:nvPr/>
            </p:nvPicPr>
            <p:blipFill>
              <a:blip r:embed="rId3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72" name="텍스트 상자 31"/>
            <p:cNvSpPr txBox="1"/>
            <p:nvPr/>
          </p:nvSpPr>
          <p:spPr>
            <a:xfrm>
              <a:off x="3596371" y="1877539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74" name="Freeform 11"/>
            <p:cNvSpPr>
              <a:spLocks noChangeAspect="1" noChangeArrowheads="1"/>
            </p:cNvSpPr>
            <p:nvPr/>
          </p:nvSpPr>
          <p:spPr bwMode="auto">
            <a:xfrm>
              <a:off x="6322197" y="1886400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77" name="그룹 400"/>
            <p:cNvGrpSpPr/>
            <p:nvPr/>
          </p:nvGrpSpPr>
          <p:grpSpPr>
            <a:xfrm>
              <a:off x="2798104" y="2170028"/>
              <a:ext cx="229236" cy="229194"/>
              <a:chOff x="2625629" y="3735853"/>
              <a:chExt cx="276891" cy="276839"/>
            </a:xfrm>
          </p:grpSpPr>
          <p:sp>
            <p:nvSpPr>
              <p:cNvPr id="407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408" name="Picture 157" descr="man-user (1).png"/>
              <p:cNvPicPr>
                <a:picLocks noChangeAspect="1"/>
              </p:cNvPicPr>
              <p:nvPr/>
            </p:nvPicPr>
            <p:blipFill>
              <a:blip r:embed="rId3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81" name="Freeform 11"/>
            <p:cNvSpPr>
              <a:spLocks noChangeAspect="1" noChangeArrowheads="1"/>
            </p:cNvSpPr>
            <p:nvPr/>
          </p:nvSpPr>
          <p:spPr bwMode="auto">
            <a:xfrm>
              <a:off x="6322197" y="2236144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83" name="그룹 400"/>
            <p:cNvGrpSpPr/>
            <p:nvPr/>
          </p:nvGrpSpPr>
          <p:grpSpPr>
            <a:xfrm>
              <a:off x="2798104" y="2509645"/>
              <a:ext cx="229236" cy="229194"/>
              <a:chOff x="2625629" y="3735853"/>
              <a:chExt cx="276891" cy="276839"/>
            </a:xfrm>
          </p:grpSpPr>
          <p:sp>
            <p:nvSpPr>
              <p:cNvPr id="402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403" name="Picture 157" descr="man-user (1).png"/>
              <p:cNvPicPr>
                <a:picLocks noChangeAspect="1"/>
              </p:cNvPicPr>
              <p:nvPr/>
            </p:nvPicPr>
            <p:blipFill>
              <a:blip r:embed="rId3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85" name="텍스트 상자 31"/>
            <p:cNvSpPr txBox="1"/>
            <p:nvPr/>
          </p:nvSpPr>
          <p:spPr>
            <a:xfrm>
              <a:off x="3596371" y="2566900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87" name="Freeform 11"/>
            <p:cNvSpPr>
              <a:spLocks noChangeAspect="1" noChangeArrowheads="1"/>
            </p:cNvSpPr>
            <p:nvPr/>
          </p:nvSpPr>
          <p:spPr bwMode="auto">
            <a:xfrm>
              <a:off x="6322197" y="2575761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89" name="그룹 400"/>
            <p:cNvGrpSpPr/>
            <p:nvPr/>
          </p:nvGrpSpPr>
          <p:grpSpPr>
            <a:xfrm>
              <a:off x="2798104" y="2861740"/>
              <a:ext cx="229236" cy="229194"/>
              <a:chOff x="2625629" y="3735853"/>
              <a:chExt cx="276891" cy="276839"/>
            </a:xfrm>
          </p:grpSpPr>
          <p:sp>
            <p:nvSpPr>
              <p:cNvPr id="397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398" name="Picture 157" descr="man-user (1).png"/>
              <p:cNvPicPr>
                <a:picLocks noChangeAspect="1"/>
              </p:cNvPicPr>
              <p:nvPr/>
            </p:nvPicPr>
            <p:blipFill>
              <a:blip r:embed="rId3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91" name="텍스트 상자 31"/>
            <p:cNvSpPr txBox="1"/>
            <p:nvPr/>
          </p:nvSpPr>
          <p:spPr>
            <a:xfrm>
              <a:off x="3596371" y="291899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93" name="Freeform 11"/>
            <p:cNvSpPr>
              <a:spLocks noChangeAspect="1" noChangeArrowheads="1"/>
            </p:cNvSpPr>
            <p:nvPr/>
          </p:nvSpPr>
          <p:spPr bwMode="auto">
            <a:xfrm>
              <a:off x="6322197" y="292785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417" name="텍스트 상자 31"/>
            <p:cNvSpPr txBox="1"/>
            <p:nvPr/>
          </p:nvSpPr>
          <p:spPr>
            <a:xfrm>
              <a:off x="3072730" y="1877539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박명수</a:t>
              </a:r>
            </a:p>
          </p:txBody>
        </p:sp>
        <p:sp>
          <p:nvSpPr>
            <p:cNvPr id="418" name="텍스트 상자 31"/>
            <p:cNvSpPr txBox="1"/>
            <p:nvPr/>
          </p:nvSpPr>
          <p:spPr>
            <a:xfrm>
              <a:off x="3072730" y="2227284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조명수</a:t>
              </a:r>
            </a:p>
          </p:txBody>
        </p:sp>
        <p:sp>
          <p:nvSpPr>
            <p:cNvPr id="419" name="텍스트 상자 31"/>
            <p:cNvSpPr txBox="1"/>
            <p:nvPr/>
          </p:nvSpPr>
          <p:spPr>
            <a:xfrm>
              <a:off x="3072730" y="2566900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이명수</a:t>
              </a:r>
            </a:p>
          </p:txBody>
        </p:sp>
        <p:sp>
          <p:nvSpPr>
            <p:cNvPr id="420" name="텍스트 상자 31"/>
            <p:cNvSpPr txBox="1"/>
            <p:nvPr/>
          </p:nvSpPr>
          <p:spPr>
            <a:xfrm>
              <a:off x="3072730" y="291899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김명수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699214" y="1759460"/>
              <a:ext cx="3763980" cy="1725678"/>
              <a:chOff x="3915634" y="2251369"/>
              <a:chExt cx="3056293" cy="1725678"/>
            </a:xfrm>
          </p:grpSpPr>
          <p:sp>
            <p:nvSpPr>
              <p:cNvPr id="416" name="Rectangle 566"/>
              <p:cNvSpPr/>
              <p:nvPr/>
            </p:nvSpPr>
            <p:spPr>
              <a:xfrm>
                <a:off x="3915634" y="32877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369" name="Rectangle 543"/>
              <p:cNvSpPr/>
              <p:nvPr/>
            </p:nvSpPr>
            <p:spPr>
              <a:xfrm>
                <a:off x="3915634" y="2251369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376" name="Rectangle 555"/>
              <p:cNvSpPr/>
              <p:nvPr/>
            </p:nvSpPr>
            <p:spPr>
              <a:xfrm>
                <a:off x="3915634" y="25968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382" name="Rectangle 566"/>
              <p:cNvSpPr/>
              <p:nvPr/>
            </p:nvSpPr>
            <p:spPr>
              <a:xfrm>
                <a:off x="3915634" y="294226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440" name="Rectangle 566"/>
              <p:cNvSpPr/>
              <p:nvPr/>
            </p:nvSpPr>
            <p:spPr>
              <a:xfrm>
                <a:off x="3915634" y="3633167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441" name="그룹 400"/>
            <p:cNvGrpSpPr/>
            <p:nvPr/>
          </p:nvGrpSpPr>
          <p:grpSpPr>
            <a:xfrm>
              <a:off x="2798104" y="3208860"/>
              <a:ext cx="229236" cy="229194"/>
              <a:chOff x="2625629" y="3735853"/>
              <a:chExt cx="276891" cy="276839"/>
            </a:xfrm>
          </p:grpSpPr>
          <p:sp>
            <p:nvSpPr>
              <p:cNvPr id="442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443" name="Picture 157" descr="man-user (1).png"/>
              <p:cNvPicPr>
                <a:picLocks noChangeAspect="1"/>
              </p:cNvPicPr>
              <p:nvPr/>
            </p:nvPicPr>
            <p:blipFill>
              <a:blip r:embed="rId3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46" name="Freeform 11"/>
            <p:cNvSpPr>
              <a:spLocks noChangeAspect="1" noChangeArrowheads="1"/>
            </p:cNvSpPr>
            <p:nvPr/>
          </p:nvSpPr>
          <p:spPr bwMode="auto">
            <a:xfrm>
              <a:off x="6322197" y="327497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450" name="텍스트 상자 31"/>
            <p:cNvSpPr txBox="1"/>
            <p:nvPr/>
          </p:nvSpPr>
          <p:spPr>
            <a:xfrm>
              <a:off x="3072730" y="326611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조병수</a:t>
              </a:r>
            </a:p>
          </p:txBody>
        </p:sp>
        <p:sp>
          <p:nvSpPr>
            <p:cNvPr id="460" name="텍스트 상자 31"/>
            <p:cNvSpPr txBox="1"/>
            <p:nvPr/>
          </p:nvSpPr>
          <p:spPr>
            <a:xfrm>
              <a:off x="4846965" y="1877539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</a:t>
              </a:r>
            </a:p>
          </p:txBody>
        </p:sp>
        <p:sp>
          <p:nvSpPr>
            <p:cNvPr id="461" name="텍스트 상자 31"/>
            <p:cNvSpPr txBox="1"/>
            <p:nvPr/>
          </p:nvSpPr>
          <p:spPr>
            <a:xfrm>
              <a:off x="4846965" y="2227284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통신사</a:t>
              </a:r>
            </a:p>
          </p:txBody>
        </p:sp>
        <p:sp>
          <p:nvSpPr>
            <p:cNvPr id="463" name="텍스트 상자 31"/>
            <p:cNvSpPr txBox="1"/>
            <p:nvPr/>
          </p:nvSpPr>
          <p:spPr>
            <a:xfrm>
              <a:off x="4846965" y="326611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</a:t>
              </a:r>
            </a:p>
          </p:txBody>
        </p:sp>
        <p:sp>
          <p:nvSpPr>
            <p:cNvPr id="464" name="텍스트 상자 31"/>
            <p:cNvSpPr txBox="1"/>
            <p:nvPr/>
          </p:nvSpPr>
          <p:spPr>
            <a:xfrm>
              <a:off x="4846965" y="2575761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핸디소프트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5" name="텍스트 상자 31"/>
            <p:cNvSpPr txBox="1"/>
            <p:nvPr/>
          </p:nvSpPr>
          <p:spPr>
            <a:xfrm>
              <a:off x="4846965" y="2911923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핸디소프트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2" name="그룹 471"/>
          <p:cNvGrpSpPr/>
          <p:nvPr/>
        </p:nvGrpSpPr>
        <p:grpSpPr>
          <a:xfrm>
            <a:off x="2599016" y="2645038"/>
            <a:ext cx="407796" cy="210827"/>
            <a:chOff x="2014436" y="3015710"/>
            <a:chExt cx="475762" cy="245965"/>
          </a:xfrm>
        </p:grpSpPr>
        <p:sp>
          <p:nvSpPr>
            <p:cNvPr id="473" name="Rounded Rectangle 422"/>
            <p:cNvSpPr/>
            <p:nvPr/>
          </p:nvSpPr>
          <p:spPr>
            <a:xfrm>
              <a:off x="2014436" y="3015710"/>
              <a:ext cx="475762" cy="245965"/>
            </a:xfrm>
            <a:prstGeom prst="roundRect">
              <a:avLst>
                <a:gd name="adj" fmla="val 10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5" name="Freeform 10"/>
            <p:cNvSpPr>
              <a:spLocks noChangeArrowheads="1"/>
            </p:cNvSpPr>
            <p:nvPr/>
          </p:nvSpPr>
          <p:spPr bwMode="auto">
            <a:xfrm>
              <a:off x="2363774" y="3084040"/>
              <a:ext cx="92349" cy="109304"/>
            </a:xfrm>
            <a:custGeom>
              <a:avLst/>
              <a:gdLst>
                <a:gd name="T0" fmla="*/ 44 w 238"/>
                <a:gd name="T1" fmla="*/ 0 h 387"/>
                <a:gd name="T2" fmla="*/ 0 w 238"/>
                <a:gd name="T3" fmla="*/ 44 h 387"/>
                <a:gd name="T4" fmla="*/ 150 w 238"/>
                <a:gd name="T5" fmla="*/ 193 h 387"/>
                <a:gd name="T6" fmla="*/ 0 w 238"/>
                <a:gd name="T7" fmla="*/ 343 h 387"/>
                <a:gd name="T8" fmla="*/ 44 w 238"/>
                <a:gd name="T9" fmla="*/ 386 h 387"/>
                <a:gd name="T10" fmla="*/ 237 w 238"/>
                <a:gd name="T11" fmla="*/ 193 h 387"/>
                <a:gd name="T12" fmla="*/ 44 w 238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387">
                  <a:moveTo>
                    <a:pt x="44" y="0"/>
                  </a:moveTo>
                  <a:lnTo>
                    <a:pt x="0" y="44"/>
                  </a:lnTo>
                  <a:lnTo>
                    <a:pt x="150" y="193"/>
                  </a:lnTo>
                  <a:lnTo>
                    <a:pt x="0" y="343"/>
                  </a:lnTo>
                  <a:lnTo>
                    <a:pt x="44" y="386"/>
                  </a:lnTo>
                  <a:lnTo>
                    <a:pt x="237" y="193"/>
                  </a:lnTo>
                  <a:lnTo>
                    <a:pt x="44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476" name="텍스트 상자 31"/>
            <p:cNvSpPr txBox="1"/>
            <p:nvPr/>
          </p:nvSpPr>
          <p:spPr>
            <a:xfrm>
              <a:off x="2052561" y="3069443"/>
              <a:ext cx="292826" cy="138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7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선택</a:t>
              </a:r>
              <a:endParaRPr lang="ko-KR" altLang="de-DE" sz="77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0" name="그룹 143"/>
          <p:cNvGrpSpPr/>
          <p:nvPr/>
        </p:nvGrpSpPr>
        <p:grpSpPr>
          <a:xfrm>
            <a:off x="2949309" y="1213422"/>
            <a:ext cx="154286" cy="185143"/>
            <a:chOff x="2704212" y="2825113"/>
            <a:chExt cx="216000" cy="252000"/>
          </a:xfrm>
        </p:grpSpPr>
        <p:sp>
          <p:nvSpPr>
            <p:cNvPr id="141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514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42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514" dirty="0">
                  <a:solidFill>
                    <a:schemeClr val="bg1"/>
                  </a:solidFill>
                </a:rPr>
                <a:t>7</a:t>
              </a:r>
              <a:endParaRPr kumimoji="0" sz="514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Rectangle 566"/>
          <p:cNvSpPr/>
          <p:nvPr/>
        </p:nvSpPr>
        <p:spPr>
          <a:xfrm>
            <a:off x="1084778" y="1501764"/>
            <a:ext cx="1484893" cy="2645428"/>
          </a:xfrm>
          <a:prstGeom prst="rect">
            <a:avLst/>
          </a:prstGeom>
          <a:ln w="9525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7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45" name="Rectangle 566"/>
          <p:cNvSpPr/>
          <p:nvPr/>
        </p:nvSpPr>
        <p:spPr>
          <a:xfrm>
            <a:off x="3053493" y="1287662"/>
            <a:ext cx="1428378" cy="165818"/>
          </a:xfrm>
          <a:prstGeom prst="rect">
            <a:avLst/>
          </a:prstGeom>
          <a:ln w="9525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7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grpSp>
        <p:nvGrpSpPr>
          <p:cNvPr id="147" name="그룹 143"/>
          <p:cNvGrpSpPr/>
          <p:nvPr/>
        </p:nvGrpSpPr>
        <p:grpSpPr>
          <a:xfrm>
            <a:off x="994492" y="1213601"/>
            <a:ext cx="154286" cy="185143"/>
            <a:chOff x="2704212" y="2825113"/>
            <a:chExt cx="216000" cy="252000"/>
          </a:xfrm>
        </p:grpSpPr>
        <p:sp>
          <p:nvSpPr>
            <p:cNvPr id="148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600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49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600" dirty="0">
                  <a:solidFill>
                    <a:schemeClr val="bg1"/>
                  </a:solidFill>
                </a:rPr>
                <a:t>2</a:t>
              </a:r>
              <a:endParaRPr kumimoji="0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그룹 143"/>
          <p:cNvGrpSpPr/>
          <p:nvPr/>
        </p:nvGrpSpPr>
        <p:grpSpPr>
          <a:xfrm>
            <a:off x="890648" y="984310"/>
            <a:ext cx="154286" cy="185143"/>
            <a:chOff x="2704212" y="2825113"/>
            <a:chExt cx="216000" cy="252000"/>
          </a:xfrm>
        </p:grpSpPr>
        <p:sp>
          <p:nvSpPr>
            <p:cNvPr id="157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600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58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600" dirty="0">
                  <a:solidFill>
                    <a:schemeClr val="bg1"/>
                  </a:solidFill>
                </a:rPr>
                <a:t>1</a:t>
              </a:r>
              <a:endParaRPr kumimoji="0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그룹 143"/>
          <p:cNvGrpSpPr/>
          <p:nvPr/>
        </p:nvGrpSpPr>
        <p:grpSpPr>
          <a:xfrm>
            <a:off x="994492" y="1505785"/>
            <a:ext cx="154286" cy="185143"/>
            <a:chOff x="2704212" y="2825113"/>
            <a:chExt cx="216000" cy="252000"/>
          </a:xfrm>
        </p:grpSpPr>
        <p:sp>
          <p:nvSpPr>
            <p:cNvPr id="160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600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61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600" dirty="0">
                  <a:solidFill>
                    <a:schemeClr val="bg1"/>
                  </a:solidFill>
                </a:rPr>
                <a:t>3</a:t>
              </a:r>
              <a:endParaRPr kumimoji="0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그룹 143"/>
          <p:cNvGrpSpPr/>
          <p:nvPr/>
        </p:nvGrpSpPr>
        <p:grpSpPr>
          <a:xfrm>
            <a:off x="2589861" y="2451904"/>
            <a:ext cx="154286" cy="185143"/>
            <a:chOff x="2704212" y="2825113"/>
            <a:chExt cx="216000" cy="252000"/>
          </a:xfrm>
        </p:grpSpPr>
        <p:sp>
          <p:nvSpPr>
            <p:cNvPr id="175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514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76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514" dirty="0">
                  <a:solidFill>
                    <a:schemeClr val="bg1"/>
                  </a:solidFill>
                </a:rPr>
                <a:t>6</a:t>
              </a:r>
              <a:endParaRPr kumimoji="0" sz="514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7" name="그룹 143"/>
          <p:cNvGrpSpPr/>
          <p:nvPr/>
        </p:nvGrpSpPr>
        <p:grpSpPr>
          <a:xfrm>
            <a:off x="2949309" y="1514153"/>
            <a:ext cx="154286" cy="185143"/>
            <a:chOff x="2704212" y="2825113"/>
            <a:chExt cx="216000" cy="252000"/>
          </a:xfrm>
        </p:grpSpPr>
        <p:sp>
          <p:nvSpPr>
            <p:cNvPr id="178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514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79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514" dirty="0">
                  <a:solidFill>
                    <a:schemeClr val="bg1"/>
                  </a:solidFill>
                </a:rPr>
                <a:t>8</a:t>
              </a:r>
              <a:endParaRPr kumimoji="0" sz="514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그룹 143"/>
          <p:cNvGrpSpPr/>
          <p:nvPr/>
        </p:nvGrpSpPr>
        <p:grpSpPr>
          <a:xfrm>
            <a:off x="3108439" y="4545596"/>
            <a:ext cx="154286" cy="185143"/>
            <a:chOff x="2704212" y="2825113"/>
            <a:chExt cx="216000" cy="252000"/>
          </a:xfrm>
        </p:grpSpPr>
        <p:sp>
          <p:nvSpPr>
            <p:cNvPr id="181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514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82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514" dirty="0">
                  <a:solidFill>
                    <a:schemeClr val="bg1"/>
                  </a:solidFill>
                </a:rPr>
                <a:t>11</a:t>
              </a:r>
              <a:endParaRPr kumimoji="0" sz="514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47" name="표"/>
          <p:cNvGraphicFramePr/>
          <p:nvPr>
            <p:extLst>
              <p:ext uri="{D42A27DB-BD31-4B8C-83A1-F6EECF244321}">
                <p14:modId xmlns:p14="http://schemas.microsoft.com/office/powerpoint/2010/main" val="97013596"/>
              </p:ext>
            </p:extLst>
          </p:nvPr>
        </p:nvGraphicFramePr>
        <p:xfrm>
          <a:off x="8818389" y="129208"/>
          <a:ext cx="3327008" cy="6132369"/>
        </p:xfrm>
        <a:graphic>
          <a:graphicData uri="http://schemas.openxmlformats.org/drawingml/2006/table">
            <a:tbl>
              <a:tblPr/>
              <a:tblGrid>
                <a:gridCol w="26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714">
                <a:tc gridSpan="3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Nanum Gothic" charset="-127"/>
                          <a:sym typeface="Apple SD 산돌고딕 Neo 볼드체"/>
                        </a:rPr>
                        <a:t>Description</a:t>
                      </a:r>
                      <a:endParaRPr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Nanum Gothic" charset="-127"/>
                        <a:sym typeface="Apple SD 산돌고딕 Neo 볼드체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A6AAA9"/>
                      </a:solidFill>
                      <a:miter lim="4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8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700" b="1" dirty="0">
                          <a:latin typeface="+mj-ea"/>
                          <a:ea typeface="+mj-ea"/>
                          <a:cs typeface="Nanum Gothic" charset="-127"/>
                          <a:sym typeface="Apple SD 산돌고딕 Neo 볼드체"/>
                        </a:rPr>
                        <a:t>No.</a:t>
                      </a: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>
                      <a:solidFill>
                        <a:srgbClr val="A6AA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76200" algn="l" defTabSz="914400">
                        <a:defRPr sz="1800"/>
                      </a:pPr>
                      <a:r>
                        <a:rPr sz="700" b="1" dirty="0">
                          <a:latin typeface="+mj-ea"/>
                          <a:ea typeface="+mj-ea"/>
                          <a:cs typeface="Nanum Gothic" charset="-127"/>
                          <a:sym typeface="Apple SD 산돌고딕 Neo 볼드체"/>
                        </a:rPr>
                        <a:t>Name</a:t>
                      </a:r>
                    </a:p>
                  </a:txBody>
                  <a:tcPr marL="43543" marR="43543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76200" algn="l" defTabSz="914400">
                        <a:defRPr sz="1800"/>
                      </a:pPr>
                      <a:r>
                        <a:rPr sz="700" b="1" dirty="0">
                          <a:latin typeface="+mj-ea"/>
                          <a:ea typeface="+mj-ea"/>
                          <a:cs typeface="Nanum Gothic" charset="-127"/>
                          <a:sym typeface="Apple SD 산돌고딕 Neo 볼드체"/>
                        </a:rPr>
                        <a:t>Description</a:t>
                      </a:r>
                    </a:p>
                  </a:txBody>
                  <a:tcPr marL="43543" marR="43543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58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1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팝업타이틀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받는 사람 선택 </a:t>
                      </a:r>
                      <a:r>
                        <a:rPr kumimoji="1"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선택한 버튼명과 </a:t>
                      </a:r>
                      <a:r>
                        <a:rPr kumimoji="1" lang="ko-KR" altLang="en-US" sz="700" smtClean="0">
                          <a:solidFill>
                            <a:schemeClr val="tx1"/>
                          </a:solidFill>
                          <a:latin typeface="+mn-ea"/>
                        </a:rPr>
                        <a:t>동일</a:t>
                      </a:r>
                      <a:r>
                        <a:rPr kumimoji="1" lang="en-US" altLang="ko-KR" sz="70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/>
                          </a:solidFill>
                          <a:latin typeface="+mn-ea"/>
                        </a:rPr>
                        <a:t>각 메뉴별 및 사용에 따라 변경 가능</a:t>
                      </a:r>
                      <a:endParaRPr kumimoji="1" lang="ko-KR" altLang="en-US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2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5875" algn="l" defTabSz="914400">
                        <a:lnSpc>
                          <a:spcPct val="100000"/>
                        </a:lnSpc>
                        <a:tabLst/>
                        <a:defRPr sz="1800"/>
                      </a:pPr>
                      <a:r>
                        <a:rPr lang="ko-KR" altLang="en-US" sz="700" dirty="0" smtClean="0">
                          <a:latin typeface="+mj-ea"/>
                          <a:ea typeface="+mj-ea"/>
                          <a:cs typeface="Nanum Gothic" charset="-127"/>
                        </a:rPr>
                        <a:t>주소록</a:t>
                      </a: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/</a:t>
                      </a:r>
                      <a:r>
                        <a:rPr lang="ko-KR" altLang="en-US" sz="700" dirty="0" smtClean="0">
                          <a:latin typeface="+mj-ea"/>
                          <a:ea typeface="+mj-ea"/>
                          <a:cs typeface="Nanum Gothic" charset="-127"/>
                        </a:rPr>
                        <a:t>최근사용한</a:t>
                      </a: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/</a:t>
                      </a:r>
                      <a:r>
                        <a:rPr lang="ko-KR" altLang="en-US" sz="700" dirty="0" smtClean="0">
                          <a:latin typeface="+mj-ea"/>
                          <a:ea typeface="+mj-ea"/>
                          <a:cs typeface="Nanum Gothic" charset="-127"/>
                        </a:rPr>
                        <a:t>즐겨찾는 탭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Default :</a:t>
                      </a:r>
                      <a:r>
                        <a:rPr lang="en-US" altLang="ko-KR" sz="7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주소록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선택된 상태</a:t>
                      </a: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dirty="0" smtClean="0">
                          <a:latin typeface="+mj-ea"/>
                          <a:ea typeface="+mj-ea"/>
                          <a:cs typeface="Nanum Gothic" charset="-127"/>
                        </a:rPr>
                        <a:t>탭 선택시 </a:t>
                      </a: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:</a:t>
                      </a:r>
                      <a:r>
                        <a:rPr lang="ko-KR" altLang="en-US" sz="700" dirty="0" smtClean="0">
                          <a:latin typeface="+mj-ea"/>
                          <a:ea typeface="+mj-ea"/>
                          <a:cs typeface="Nanum Gothic" charset="-127"/>
                        </a:rPr>
                        <a:t> 하단 영역 변경됨</a:t>
                      </a:r>
                      <a:endParaRPr lang="en-US" altLang="ko-KR" sz="700" dirty="0" smtClean="0">
                        <a:latin typeface="+mj-ea"/>
                        <a:ea typeface="+mj-ea"/>
                        <a:cs typeface="Nanum Gothic" charset="-127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직전에 선택한 탭을 기본으로 제공함</a:t>
                      </a: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3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검색영역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주소록 내 부서명</a:t>
                      </a:r>
                      <a:r>
                        <a:rPr kumimoji="1"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이름</a:t>
                      </a:r>
                      <a:r>
                        <a:rPr kumimoji="1"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직위 검색 기능 제공</a:t>
                      </a:r>
                      <a:endParaRPr kumimoji="1" lang="en-US" altLang="ko-KR" sz="7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검색어 입력후 검색 버튼 선택시 </a:t>
                      </a:r>
                      <a:r>
                        <a:rPr kumimoji="1" lang="en-US" altLang="ko-KR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하단 영역에 결과 노출</a:t>
                      </a: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3-1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검색어 입력후 </a:t>
                      </a:r>
                      <a:r>
                        <a:rPr lang="en-US" altLang="ko-KR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(</a:t>
                      </a:r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검색결과</a:t>
                      </a:r>
                      <a:r>
                        <a:rPr lang="en-US" altLang="ko-KR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검색결과 문구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검색된 부서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이름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직위 노출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검색결과 문구 표시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‘N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개의 검색결과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’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 항목 노출 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속한 차상위 부서 정보를 함께 노출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검색어 삭제 버튼 선택시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이전 조직도로 돌아감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4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조직도 영역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내가 속한 부서 정보를 상단에 펼친 상태로 제공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부서별 노출 항목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접기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펼치기 버튼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체크박스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부서명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인원수 정보 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펼치기 버튼 선택시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부서에 속한 사람들을 하위에 노출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개인별 노출 항목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체크박스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이름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5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부서 선택 </a:t>
                      </a:r>
                      <a:r>
                        <a:rPr lang="en-US" altLang="ko-KR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(</a:t>
                      </a:r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라디오</a:t>
                      </a:r>
                      <a:r>
                        <a:rPr lang="en-US" altLang="ko-KR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</a:t>
                      </a:r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버튼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제공 옵션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선택된 부서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(Default)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하위부서 포함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선택된 부서 선택시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부서명 앞의 체크박스 선택시 해당 부서에만 체크박스 표기됨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하위부서 포함 선택시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부서명 앞의 체크박스 선택시 하위에 속한 부서 전체에 체크박스 표기됨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6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선택 버튼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체크박스가 선택된 항목이 있을 때 활성화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선택시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체크박스 표시된 항목을 입력영역에 추가함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71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7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받는사람</a:t>
                      </a:r>
                      <a:r>
                        <a:rPr lang="en-US" altLang="ko-KR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/</a:t>
                      </a:r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참조</a:t>
                      </a:r>
                      <a:r>
                        <a:rPr lang="en-US" altLang="ko-KR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/</a:t>
                      </a:r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숨은참조 탭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여러 수신처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예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받는 사람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참조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숨은참조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를 지정해야하는 경우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탭으로 제공함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하나의 수신처만 지정하는 경우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영역제공하지 않음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받는사람 주소록 버튼 선택시 받는 사람 선택된 상태로 제공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참조 주소록 버튼 선택시 참조 탭 선택된 상태로 제공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숨은참조 주소록 버튼 선택시 숨은참조 탭 선택된 상태로 제공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8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선택된 인원수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선택된 인원수 정보 표시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4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9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(</a:t>
                      </a:r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표시영역</a:t>
                      </a:r>
                      <a:r>
                        <a:rPr lang="en-US" altLang="ko-KR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</a:t>
                      </a:r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받는 사람 정보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좌측 영역에서 선택된 항목들을 표시하는 영역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리스트 노출 항목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프로필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이름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소속부서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회사명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삭제 버튼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11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취소</a:t>
                      </a:r>
                      <a:r>
                        <a:rPr lang="en-US" altLang="ko-KR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/</a:t>
                      </a:r>
                      <a:r>
                        <a:rPr lang="ko-KR" altLang="en-US" sz="7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완료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취소버튼 선택시 팝업 닫힘</a:t>
                      </a:r>
                      <a:endParaRPr kumimoji="1"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완료버튼 선택시 입력값 저장 후 팝업 닫힘</a:t>
                      </a: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700" smtClean="0">
                          <a:latin typeface="+mj-ea"/>
                          <a:ea typeface="+mj-ea"/>
                          <a:cs typeface="Nanum Gothic" charset="-127"/>
                        </a:rPr>
                        <a:t>12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추가 선택항목이 지정된 </a:t>
                      </a:r>
                      <a:r>
                        <a:rPr lang="en-US" altLang="ko-KR" sz="70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width</a:t>
                      </a:r>
                      <a:r>
                        <a:rPr lang="ko-KR" altLang="en-US" sz="70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값을 초과했을 경우 좌</a:t>
                      </a:r>
                      <a:r>
                        <a:rPr lang="en-US" altLang="ko-KR" sz="70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en-US" sz="70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우 스크롤 버튼 출력</a:t>
                      </a:r>
                      <a:endParaRPr lang="en-US" sz="7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01484"/>
                  </a:ext>
                </a:extLst>
              </a:tr>
            </a:tbl>
          </a:graphicData>
        </a:graphic>
      </p:graphicFrame>
      <p:sp>
        <p:nvSpPr>
          <p:cNvPr id="252" name="Rectangle 566"/>
          <p:cNvSpPr/>
          <p:nvPr/>
        </p:nvSpPr>
        <p:spPr>
          <a:xfrm>
            <a:off x="1084779" y="4153553"/>
            <a:ext cx="1484892" cy="236744"/>
          </a:xfrm>
          <a:prstGeom prst="rect">
            <a:avLst/>
          </a:prstGeom>
          <a:ln w="9525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7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grpSp>
        <p:nvGrpSpPr>
          <p:cNvPr id="253" name="그룹 143"/>
          <p:cNvGrpSpPr/>
          <p:nvPr/>
        </p:nvGrpSpPr>
        <p:grpSpPr>
          <a:xfrm>
            <a:off x="994492" y="4106849"/>
            <a:ext cx="154286" cy="185143"/>
            <a:chOff x="2704212" y="2825113"/>
            <a:chExt cx="216000" cy="252000"/>
          </a:xfrm>
        </p:grpSpPr>
        <p:sp>
          <p:nvSpPr>
            <p:cNvPr id="254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600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55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600" dirty="0">
                  <a:solidFill>
                    <a:schemeClr val="bg1"/>
                  </a:solidFill>
                </a:rPr>
                <a:t>5</a:t>
              </a:r>
              <a:endParaRPr kumimoji="0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6" name="텍스트 상자 31"/>
          <p:cNvSpPr txBox="1"/>
          <p:nvPr/>
        </p:nvSpPr>
        <p:spPr>
          <a:xfrm>
            <a:off x="3144590" y="1546205"/>
            <a:ext cx="301095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686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7" name="그룹 143"/>
          <p:cNvGrpSpPr/>
          <p:nvPr/>
        </p:nvGrpSpPr>
        <p:grpSpPr>
          <a:xfrm>
            <a:off x="3043208" y="1774737"/>
            <a:ext cx="154286" cy="185143"/>
            <a:chOff x="2704212" y="2825113"/>
            <a:chExt cx="216000" cy="252000"/>
          </a:xfrm>
        </p:grpSpPr>
        <p:sp>
          <p:nvSpPr>
            <p:cNvPr id="258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514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59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514" dirty="0">
                  <a:solidFill>
                    <a:schemeClr val="bg1"/>
                  </a:solidFill>
                </a:rPr>
                <a:t>9</a:t>
              </a:r>
              <a:endParaRPr kumimoji="0" sz="514" dirty="0">
                <a:solidFill>
                  <a:schemeClr val="bg1"/>
                </a:solidFill>
              </a:endParaRPr>
            </a:p>
          </p:txBody>
        </p:sp>
      </p:grpSp>
      <p:sp>
        <p:nvSpPr>
          <p:cNvPr id="261" name="Rectangle 343"/>
          <p:cNvSpPr/>
          <p:nvPr/>
        </p:nvSpPr>
        <p:spPr>
          <a:xfrm>
            <a:off x="1112776" y="4750298"/>
            <a:ext cx="1425826" cy="1757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cxnSp>
        <p:nvCxnSpPr>
          <p:cNvPr id="262" name="직선 연결선[R] 33"/>
          <p:cNvCxnSpPr/>
          <p:nvPr/>
        </p:nvCxnSpPr>
        <p:spPr>
          <a:xfrm>
            <a:off x="1118297" y="5853447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텍스트 상자 31"/>
          <p:cNvSpPr txBox="1"/>
          <p:nvPr/>
        </p:nvSpPr>
        <p:spPr>
          <a:xfrm>
            <a:off x="1405969" y="5061603"/>
            <a:ext cx="990920" cy="4272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가나다  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가나다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grpSp>
        <p:nvGrpSpPr>
          <p:cNvPr id="264" name="Group 17"/>
          <p:cNvGrpSpPr/>
          <p:nvPr/>
        </p:nvGrpSpPr>
        <p:grpSpPr>
          <a:xfrm>
            <a:off x="1118586" y="4762209"/>
            <a:ext cx="1420017" cy="138932"/>
            <a:chOff x="1664662" y="5746474"/>
            <a:chExt cx="2016000" cy="197242"/>
          </a:xfrm>
        </p:grpSpPr>
        <p:sp>
          <p:nvSpPr>
            <p:cNvPr id="265" name="Rectangle 14"/>
            <p:cNvSpPr>
              <a:spLocks/>
            </p:cNvSpPr>
            <p:nvPr/>
          </p:nvSpPr>
          <p:spPr bwMode="auto">
            <a:xfrm>
              <a:off x="1664662" y="5746474"/>
              <a:ext cx="2016000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66" name="Freeform 10"/>
            <p:cNvSpPr>
              <a:spLocks noChangeAspect="1" noChangeArrowheads="1"/>
            </p:cNvSpPr>
            <p:nvPr/>
          </p:nvSpPr>
          <p:spPr bwMode="auto">
            <a:xfrm>
              <a:off x="3530512" y="5795965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267" name="텍스트 상자 31"/>
            <p:cNvSpPr txBox="1"/>
            <p:nvPr/>
          </p:nvSpPr>
          <p:spPr>
            <a:xfrm>
              <a:off x="1714874" y="5786326"/>
              <a:ext cx="1614919" cy="112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가나다</a:t>
              </a:r>
            </a:p>
          </p:txBody>
        </p:sp>
      </p:grpSp>
      <p:sp>
        <p:nvSpPr>
          <p:cNvPr id="268" name="Freeform 24"/>
          <p:cNvSpPr>
            <a:spLocks noChangeArrowheads="1"/>
          </p:cNvSpPr>
          <p:nvPr/>
        </p:nvSpPr>
        <p:spPr bwMode="auto">
          <a:xfrm rot="10800000" flipV="1">
            <a:off x="1324241" y="5121270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69" name="Rectangle 342"/>
          <p:cNvSpPr/>
          <p:nvPr/>
        </p:nvSpPr>
        <p:spPr>
          <a:xfrm>
            <a:off x="1118513" y="4757418"/>
            <a:ext cx="1423370" cy="175071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270" name="Rounded Rectangle 939"/>
          <p:cNvSpPr>
            <a:spLocks/>
          </p:cNvSpPr>
          <p:nvPr/>
        </p:nvSpPr>
        <p:spPr>
          <a:xfrm>
            <a:off x="1405963" y="5240913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71" name="Rounded Rectangle 939"/>
          <p:cNvSpPr>
            <a:spLocks/>
          </p:cNvSpPr>
          <p:nvPr/>
        </p:nvSpPr>
        <p:spPr>
          <a:xfrm>
            <a:off x="1405963" y="538150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72" name="텍스트 상자 31"/>
          <p:cNvSpPr txBox="1"/>
          <p:nvPr/>
        </p:nvSpPr>
        <p:spPr>
          <a:xfrm>
            <a:off x="1157103" y="4917699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4</a:t>
            </a:r>
            <a:r>
              <a:rPr lang="ko-KR" altLang="en-US" sz="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개의 검색결과</a:t>
            </a:r>
          </a:p>
        </p:txBody>
      </p:sp>
      <p:sp>
        <p:nvSpPr>
          <p:cNvPr id="273" name="텍스트 상자 31"/>
          <p:cNvSpPr txBox="1"/>
          <p:nvPr/>
        </p:nvSpPr>
        <p:spPr>
          <a:xfrm>
            <a:off x="1405969" y="5529605"/>
            <a:ext cx="990920" cy="2848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2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가나다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4" name="Freeform 24"/>
          <p:cNvSpPr>
            <a:spLocks noChangeArrowheads="1"/>
          </p:cNvSpPr>
          <p:nvPr/>
        </p:nvSpPr>
        <p:spPr bwMode="auto">
          <a:xfrm rot="10800000" flipV="1">
            <a:off x="1324241" y="5589272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75" name="Rounded Rectangle 939"/>
          <p:cNvSpPr>
            <a:spLocks/>
          </p:cNvSpPr>
          <p:nvPr/>
        </p:nvSpPr>
        <p:spPr>
          <a:xfrm>
            <a:off x="1405963" y="5708916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77" name="텍스트 상자 31"/>
          <p:cNvSpPr txBox="1"/>
          <p:nvPr/>
        </p:nvSpPr>
        <p:spPr>
          <a:xfrm>
            <a:off x="1305009" y="5884948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마케팅본부</a:t>
            </a:r>
          </a:p>
        </p:txBody>
      </p:sp>
      <p:sp>
        <p:nvSpPr>
          <p:cNvPr id="278" name="Freeform 24"/>
          <p:cNvSpPr>
            <a:spLocks noChangeArrowheads="1"/>
          </p:cNvSpPr>
          <p:nvPr/>
        </p:nvSpPr>
        <p:spPr bwMode="auto">
          <a:xfrm rot="10800000" flipV="1">
            <a:off x="1197611" y="5908207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80" name="텍스트 상자 31"/>
          <p:cNvSpPr txBox="1"/>
          <p:nvPr/>
        </p:nvSpPr>
        <p:spPr>
          <a:xfrm>
            <a:off x="1405969" y="6008471"/>
            <a:ext cx="990920" cy="1424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가나다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1" name="Freeform 24"/>
          <p:cNvSpPr>
            <a:spLocks noChangeArrowheads="1"/>
          </p:cNvSpPr>
          <p:nvPr/>
        </p:nvSpPr>
        <p:spPr bwMode="auto">
          <a:xfrm rot="16200000" flipV="1">
            <a:off x="1324241" y="6068137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82" name="타원형"/>
          <p:cNvSpPr>
            <a:spLocks/>
          </p:cNvSpPr>
          <p:nvPr/>
        </p:nvSpPr>
        <p:spPr>
          <a:xfrm>
            <a:off x="1391601" y="4779924"/>
            <a:ext cx="96063" cy="960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cap="flat">
            <a:noFill/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 fontAlgn="auto" latinLnBrk="0">
              <a:spcBef>
                <a:spcPts val="0"/>
              </a:spcBef>
              <a:spcAft>
                <a:spcPts val="0"/>
              </a:spcAft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kumimoji="0" lang="en-US" sz="600" b="1" dirty="0">
                <a:solidFill>
                  <a:srgbClr val="FFFFFF"/>
                </a:solidFill>
                <a:latin typeface="Calibri"/>
                <a:ea typeface="+mn-ea"/>
                <a:cs typeface="Helvetica"/>
                <a:sym typeface="Helvetica"/>
              </a:rPr>
              <a:t>x</a:t>
            </a:r>
            <a:endParaRPr kumimoji="0" sz="600" b="1" dirty="0">
              <a:solidFill>
                <a:srgbClr val="FFFFFF"/>
              </a:solidFill>
              <a:latin typeface="Calibri"/>
              <a:ea typeface="+mn-ea"/>
              <a:cs typeface="Helvetica"/>
              <a:sym typeface="Helvetica"/>
            </a:endParaRPr>
          </a:p>
        </p:txBody>
      </p:sp>
      <p:grpSp>
        <p:nvGrpSpPr>
          <p:cNvPr id="283" name="그룹 143"/>
          <p:cNvGrpSpPr/>
          <p:nvPr/>
        </p:nvGrpSpPr>
        <p:grpSpPr>
          <a:xfrm>
            <a:off x="997951" y="4732556"/>
            <a:ext cx="154286" cy="185143"/>
            <a:chOff x="2704212" y="2825113"/>
            <a:chExt cx="216000" cy="252000"/>
          </a:xfrm>
        </p:grpSpPr>
        <p:sp>
          <p:nvSpPr>
            <p:cNvPr id="284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600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86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600" dirty="0">
                  <a:solidFill>
                    <a:schemeClr val="bg1"/>
                  </a:solidFill>
                </a:rPr>
                <a:t>3-1</a:t>
              </a:r>
              <a:endParaRPr kumimoji="0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7" name="텍스트 상자 31"/>
          <p:cNvSpPr txBox="1"/>
          <p:nvPr/>
        </p:nvSpPr>
        <p:spPr>
          <a:xfrm>
            <a:off x="1102974" y="4582323"/>
            <a:ext cx="1373562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294" indent="-114294" defTabSz="494391" fontAlgn="auto" latinLnBrk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 입력 후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6" name="Rectangle 343"/>
          <p:cNvSpPr/>
          <p:nvPr/>
        </p:nvSpPr>
        <p:spPr>
          <a:xfrm>
            <a:off x="1130150" y="1675263"/>
            <a:ext cx="1425826" cy="2437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87" name="텍스트 상자 31"/>
          <p:cNvSpPr txBox="1"/>
          <p:nvPr/>
        </p:nvSpPr>
        <p:spPr>
          <a:xfrm>
            <a:off x="1384325" y="1783872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영업본부</a:t>
            </a:r>
          </a:p>
        </p:txBody>
      </p:sp>
      <p:sp>
        <p:nvSpPr>
          <p:cNvPr id="199" name="Freeform 24"/>
          <p:cNvSpPr>
            <a:spLocks noChangeArrowheads="1"/>
          </p:cNvSpPr>
          <p:nvPr/>
        </p:nvSpPr>
        <p:spPr bwMode="auto">
          <a:xfrm rot="10800000" flipV="1">
            <a:off x="1201589" y="1807269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sp>
        <p:nvSpPr>
          <p:cNvPr id="200" name="텍스트 상자 31"/>
          <p:cNvSpPr txBox="1"/>
          <p:nvPr/>
        </p:nvSpPr>
        <p:spPr>
          <a:xfrm>
            <a:off x="1515761" y="1895968"/>
            <a:ext cx="990920" cy="15665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(9)</a:t>
            </a: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김경호  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박명수  본부장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김은호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이민수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박명수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김은호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이민수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6" name="Rounded Rectangle 256"/>
          <p:cNvSpPr/>
          <p:nvPr/>
        </p:nvSpPr>
        <p:spPr>
          <a:xfrm rot="5400000">
            <a:off x="2260406" y="1985456"/>
            <a:ext cx="481791" cy="3803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8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lang="en-US" sz="514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207" name="Freeform 24"/>
          <p:cNvSpPr>
            <a:spLocks noChangeArrowheads="1"/>
          </p:cNvSpPr>
          <p:nvPr/>
        </p:nvSpPr>
        <p:spPr bwMode="auto">
          <a:xfrm rot="10800000" flipV="1">
            <a:off x="1328219" y="1955635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08" name="텍스트 상자 31"/>
          <p:cNvSpPr txBox="1"/>
          <p:nvPr/>
        </p:nvSpPr>
        <p:spPr>
          <a:xfrm>
            <a:off x="1515761" y="3333725"/>
            <a:ext cx="990920" cy="2848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2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(12)</a:t>
            </a:r>
          </a:p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3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(18)</a:t>
            </a:r>
            <a:endParaRPr lang="ko-KR" altLang="en-US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9" name="Freeform 24"/>
          <p:cNvSpPr>
            <a:spLocks noChangeArrowheads="1"/>
          </p:cNvSpPr>
          <p:nvPr/>
        </p:nvSpPr>
        <p:spPr bwMode="auto">
          <a:xfrm rot="16200000" flipV="1">
            <a:off x="1328219" y="3393392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10" name="Freeform 24"/>
          <p:cNvSpPr>
            <a:spLocks noChangeArrowheads="1"/>
          </p:cNvSpPr>
          <p:nvPr/>
        </p:nvSpPr>
        <p:spPr bwMode="auto">
          <a:xfrm rot="16200000" flipV="1">
            <a:off x="1328219" y="3535795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11" name="Rounded Rectangle 939"/>
          <p:cNvSpPr>
            <a:spLocks/>
          </p:cNvSpPr>
          <p:nvPr/>
        </p:nvSpPr>
        <p:spPr>
          <a:xfrm>
            <a:off x="1405172" y="3368605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12" name="Rounded Rectangle 939"/>
          <p:cNvSpPr>
            <a:spLocks/>
          </p:cNvSpPr>
          <p:nvPr/>
        </p:nvSpPr>
        <p:spPr>
          <a:xfrm>
            <a:off x="1509454" y="207527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13" name="Rounded Rectangle 939"/>
          <p:cNvSpPr>
            <a:spLocks/>
          </p:cNvSpPr>
          <p:nvPr/>
        </p:nvSpPr>
        <p:spPr>
          <a:xfrm>
            <a:off x="1509454" y="2218033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14" name="Rounded Rectangle 939"/>
          <p:cNvSpPr>
            <a:spLocks/>
          </p:cNvSpPr>
          <p:nvPr/>
        </p:nvSpPr>
        <p:spPr>
          <a:xfrm>
            <a:off x="1509454" y="236078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16" name="Rounded Rectangle 939"/>
          <p:cNvSpPr>
            <a:spLocks/>
          </p:cNvSpPr>
          <p:nvPr/>
        </p:nvSpPr>
        <p:spPr>
          <a:xfrm>
            <a:off x="1509454" y="2503542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17" name="Rounded Rectangle 939"/>
          <p:cNvSpPr>
            <a:spLocks/>
          </p:cNvSpPr>
          <p:nvPr/>
        </p:nvSpPr>
        <p:spPr>
          <a:xfrm>
            <a:off x="1509454" y="2646297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34" name="Rounded Rectangle 939"/>
          <p:cNvSpPr>
            <a:spLocks/>
          </p:cNvSpPr>
          <p:nvPr/>
        </p:nvSpPr>
        <p:spPr>
          <a:xfrm>
            <a:off x="1405172" y="3522046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35" name="Rounded Rectangle 939"/>
          <p:cNvSpPr>
            <a:spLocks/>
          </p:cNvSpPr>
          <p:nvPr/>
        </p:nvSpPr>
        <p:spPr>
          <a:xfrm>
            <a:off x="1405172" y="1936314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429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rPr>
              <a:t>V</a:t>
            </a: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48" name="Rounded Rectangle 939"/>
          <p:cNvSpPr>
            <a:spLocks/>
          </p:cNvSpPr>
          <p:nvPr/>
        </p:nvSpPr>
        <p:spPr>
          <a:xfrm>
            <a:off x="1277282" y="1774802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28" name="텍스트 상자 31"/>
          <p:cNvSpPr txBox="1"/>
          <p:nvPr/>
        </p:nvSpPr>
        <p:spPr>
          <a:xfrm>
            <a:off x="1282915" y="3842210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마케팅본부</a:t>
            </a:r>
          </a:p>
        </p:txBody>
      </p:sp>
      <p:sp>
        <p:nvSpPr>
          <p:cNvPr id="229" name="Freeform 24"/>
          <p:cNvSpPr>
            <a:spLocks noChangeArrowheads="1"/>
          </p:cNvSpPr>
          <p:nvPr/>
        </p:nvSpPr>
        <p:spPr bwMode="auto">
          <a:xfrm rot="16200000" flipV="1">
            <a:off x="1208064" y="3865469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230" name="직선 연결선[R] 33"/>
          <p:cNvCxnSpPr/>
          <p:nvPr/>
        </p:nvCxnSpPr>
        <p:spPr>
          <a:xfrm>
            <a:off x="1128750" y="3648008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텍스트 상자 31"/>
          <p:cNvSpPr txBox="1"/>
          <p:nvPr/>
        </p:nvSpPr>
        <p:spPr>
          <a:xfrm>
            <a:off x="1282915" y="3681331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디자인본부</a:t>
            </a:r>
          </a:p>
        </p:txBody>
      </p:sp>
      <p:sp>
        <p:nvSpPr>
          <p:cNvPr id="233" name="Freeform 24"/>
          <p:cNvSpPr>
            <a:spLocks noChangeArrowheads="1"/>
          </p:cNvSpPr>
          <p:nvPr/>
        </p:nvSpPr>
        <p:spPr bwMode="auto">
          <a:xfrm rot="16200000" flipV="1">
            <a:off x="1208064" y="3704590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251" name="직선 연결선[R] 33"/>
          <p:cNvCxnSpPr/>
          <p:nvPr/>
        </p:nvCxnSpPr>
        <p:spPr>
          <a:xfrm>
            <a:off x="1127830" y="3807695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텍스트 상자 31"/>
          <p:cNvSpPr txBox="1"/>
          <p:nvPr/>
        </p:nvSpPr>
        <p:spPr>
          <a:xfrm>
            <a:off x="1282915" y="3991792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인사본부</a:t>
            </a:r>
          </a:p>
        </p:txBody>
      </p:sp>
      <p:sp>
        <p:nvSpPr>
          <p:cNvPr id="279" name="Freeform 24"/>
          <p:cNvSpPr>
            <a:spLocks noChangeArrowheads="1"/>
          </p:cNvSpPr>
          <p:nvPr/>
        </p:nvSpPr>
        <p:spPr bwMode="auto">
          <a:xfrm rot="16200000" flipV="1">
            <a:off x="1208064" y="4015051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296" name="직선 연결선[R] 33"/>
          <p:cNvCxnSpPr/>
          <p:nvPr/>
        </p:nvCxnSpPr>
        <p:spPr>
          <a:xfrm>
            <a:off x="1127830" y="3957277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Rounded Rectangle 939"/>
          <p:cNvSpPr>
            <a:spLocks/>
          </p:cNvSpPr>
          <p:nvPr/>
        </p:nvSpPr>
        <p:spPr>
          <a:xfrm>
            <a:off x="1509454" y="2789051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98" name="Rounded Rectangle 939"/>
          <p:cNvSpPr>
            <a:spLocks/>
          </p:cNvSpPr>
          <p:nvPr/>
        </p:nvSpPr>
        <p:spPr>
          <a:xfrm>
            <a:off x="1509454" y="2931806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299" name="Rounded Rectangle 939"/>
          <p:cNvSpPr>
            <a:spLocks/>
          </p:cNvSpPr>
          <p:nvPr/>
        </p:nvSpPr>
        <p:spPr>
          <a:xfrm>
            <a:off x="1509454" y="3074560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300" name="Rounded Rectangle 939"/>
          <p:cNvSpPr>
            <a:spLocks/>
          </p:cNvSpPr>
          <p:nvPr/>
        </p:nvSpPr>
        <p:spPr>
          <a:xfrm>
            <a:off x="1509454" y="3217313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grpSp>
        <p:nvGrpSpPr>
          <p:cNvPr id="162" name="그룹 143"/>
          <p:cNvGrpSpPr/>
          <p:nvPr/>
        </p:nvGrpSpPr>
        <p:grpSpPr>
          <a:xfrm>
            <a:off x="994492" y="1950259"/>
            <a:ext cx="154286" cy="185143"/>
            <a:chOff x="2704212" y="2825113"/>
            <a:chExt cx="216000" cy="252000"/>
          </a:xfrm>
        </p:grpSpPr>
        <p:sp>
          <p:nvSpPr>
            <p:cNvPr id="163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600" b="1">
                <a:solidFill>
                  <a:schemeClr val="bg1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64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kumimoji="0" lang="en-US" altLang="ko-KR" sz="600" dirty="0">
                  <a:solidFill>
                    <a:schemeClr val="bg1"/>
                  </a:solidFill>
                </a:rPr>
                <a:t>4</a:t>
              </a:r>
              <a:endParaRPr kumimoji="0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97782" y="130585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▶</a:t>
            </a:r>
            <a:endParaRPr lang="ko-KR" altLang="en-US" sz="800"/>
          </a:p>
        </p:txBody>
      </p:sp>
      <p:sp>
        <p:nvSpPr>
          <p:cNvPr id="221" name="타원 220"/>
          <p:cNvSpPr/>
          <p:nvPr/>
        </p:nvSpPr>
        <p:spPr>
          <a:xfrm>
            <a:off x="2410404" y="1147217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나눔고딕" pitchFamily="50" charset="-127"/>
                <a:cs typeface="+mn-cs"/>
              </a:rPr>
              <a:t>12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나눔고딕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305050" y="1266825"/>
            <a:ext cx="238125" cy="219075"/>
          </a:xfrm>
          <a:prstGeom prst="ellipse">
            <a:avLst/>
          </a:prstGeom>
          <a:ln w="9525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686">
              <a:solidFill>
                <a:prstClr val="white">
                  <a:lumMod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grpSp>
        <p:nvGrpSpPr>
          <p:cNvPr id="166" name="Group 17"/>
          <p:cNvGrpSpPr/>
          <p:nvPr/>
        </p:nvGrpSpPr>
        <p:grpSpPr>
          <a:xfrm>
            <a:off x="6866016" y="1199907"/>
            <a:ext cx="1420017" cy="138932"/>
            <a:chOff x="1664662" y="5746474"/>
            <a:chExt cx="2016000" cy="197242"/>
          </a:xfrm>
        </p:grpSpPr>
        <p:sp>
          <p:nvSpPr>
            <p:cNvPr id="167" name="Rectangle 14"/>
            <p:cNvSpPr>
              <a:spLocks/>
            </p:cNvSpPr>
            <p:nvPr/>
          </p:nvSpPr>
          <p:spPr bwMode="auto">
            <a:xfrm>
              <a:off x="1664662" y="5746474"/>
              <a:ext cx="2016000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68" name="Freeform 10"/>
            <p:cNvSpPr>
              <a:spLocks noChangeAspect="1" noChangeArrowheads="1"/>
            </p:cNvSpPr>
            <p:nvPr/>
          </p:nvSpPr>
          <p:spPr bwMode="auto">
            <a:xfrm>
              <a:off x="3530512" y="5795965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46384" y="923626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0000FF"/>
                </a:solidFill>
                <a:latin typeface="+mn-ea"/>
                <a:ea typeface="+mn-ea"/>
              </a:rPr>
              <a:t>※ </a:t>
            </a:r>
            <a:r>
              <a:rPr lang="ko-KR" altLang="en-US" sz="800" b="1" smtClean="0">
                <a:solidFill>
                  <a:srgbClr val="0000FF"/>
                </a:solidFill>
                <a:latin typeface="+mn-ea"/>
                <a:ea typeface="+mn-ea"/>
              </a:rPr>
              <a:t>검색창 </a:t>
            </a:r>
            <a:r>
              <a:rPr lang="en-US" altLang="ko-KR" sz="800" b="1">
                <a:solidFill>
                  <a:srgbClr val="0000FF"/>
                </a:solidFill>
                <a:latin typeface="+mn-ea"/>
                <a:ea typeface="+mn-ea"/>
              </a:rPr>
              <a:t>p</a:t>
            </a:r>
            <a:r>
              <a:rPr lang="en-US" altLang="ko-KR" sz="800" b="1" smtClean="0">
                <a:solidFill>
                  <a:srgbClr val="0000FF"/>
                </a:solidFill>
                <a:latin typeface="+mn-ea"/>
                <a:ea typeface="+mn-ea"/>
              </a:rPr>
              <a:t>laceholder </a:t>
            </a:r>
            <a:r>
              <a:rPr lang="ko-KR" altLang="en-US" sz="800" b="1" smtClean="0">
                <a:solidFill>
                  <a:srgbClr val="0000FF"/>
                </a:solidFill>
                <a:latin typeface="+mn-ea"/>
                <a:ea typeface="+mn-ea"/>
              </a:rPr>
              <a:t>정의</a:t>
            </a:r>
            <a:endParaRPr lang="ko-KR" altLang="en-US" sz="8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b="63384"/>
          <a:stretch/>
        </p:blipFill>
        <p:spPr>
          <a:xfrm>
            <a:off x="6868606" y="1352445"/>
            <a:ext cx="1426588" cy="89292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64538" y="1199907"/>
            <a:ext cx="1421495" cy="213367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4949" y="1352445"/>
            <a:ext cx="1527982" cy="147151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27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ko-KR" altLang="en-US" sz="800" smtClean="0">
                <a:latin typeface="+mn-ea"/>
                <a:ea typeface="+mn-ea"/>
              </a:rPr>
              <a:t>부서명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이름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직위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사번 검색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1878" y="114504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ㅣ</a:t>
            </a:r>
            <a:endParaRPr lang="ko-KR" altLang="en-US" sz="1050"/>
          </a:p>
        </p:txBody>
      </p:sp>
      <p:sp>
        <p:nvSpPr>
          <p:cNvPr id="14" name="타원 13"/>
          <p:cNvSpPr/>
          <p:nvPr/>
        </p:nvSpPr>
        <p:spPr>
          <a:xfrm>
            <a:off x="6806927" y="1152525"/>
            <a:ext cx="222523" cy="219075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6927" y="3422696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검색창에 마우스 포인트 위치시 </a:t>
            </a:r>
            <a:endParaRPr lang="en-US" altLang="ko-KR" sz="80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안내가이드 문구 오버레이</a:t>
            </a:r>
            <a:endParaRPr lang="ko-KR" altLang="en-US" sz="80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60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연계기능</a:t>
            </a:r>
            <a:r>
              <a:rPr kumimoji="1" lang="en-US" altLang="ko-KR" dirty="0"/>
              <a:t>_</a:t>
            </a:r>
            <a:r>
              <a:rPr kumimoji="1" lang="ko-KR" altLang="en-US" dirty="0"/>
              <a:t>조직도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02357" y="1303040"/>
            <a:ext cx="5547145" cy="3862179"/>
            <a:chOff x="202357" y="1303040"/>
            <a:chExt cx="5547145" cy="3862179"/>
          </a:xfrm>
        </p:grpSpPr>
        <p:sp>
          <p:nvSpPr>
            <p:cNvPr id="139" name="Rectangle 303"/>
            <p:cNvSpPr/>
            <p:nvPr/>
          </p:nvSpPr>
          <p:spPr>
            <a:xfrm>
              <a:off x="202357" y="1303040"/>
              <a:ext cx="5547144" cy="3862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0" name="Rectangle 303"/>
            <p:cNvSpPr/>
            <p:nvPr/>
          </p:nvSpPr>
          <p:spPr>
            <a:xfrm>
              <a:off x="202357" y="1303040"/>
              <a:ext cx="5547144" cy="3862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5" name="Rectangle 304"/>
            <p:cNvSpPr/>
            <p:nvPr/>
          </p:nvSpPr>
          <p:spPr>
            <a:xfrm>
              <a:off x="223127" y="1320012"/>
              <a:ext cx="5526375" cy="253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6" name="텍스트 상자 31"/>
            <p:cNvSpPr txBox="1"/>
            <p:nvPr/>
          </p:nvSpPr>
          <p:spPr>
            <a:xfrm>
              <a:off x="273207" y="1377802"/>
              <a:ext cx="2628581" cy="1186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71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조직도</a:t>
              </a:r>
              <a:endParaRPr lang="ko-KR" altLang="en-US" sz="771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44" name="Rounded Rectangle 658"/>
            <p:cNvSpPr/>
            <p:nvPr/>
          </p:nvSpPr>
          <p:spPr>
            <a:xfrm>
              <a:off x="2564287" y="4902517"/>
              <a:ext cx="408869" cy="162410"/>
            </a:xfrm>
            <a:prstGeom prst="roundRect">
              <a:avLst>
                <a:gd name="adj" fmla="val 8420"/>
              </a:avLst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완료</a:t>
              </a:r>
              <a:endParaRPr kumimoji="0" 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245" name="Rounded Rectangle 659"/>
            <p:cNvSpPr/>
            <p:nvPr/>
          </p:nvSpPr>
          <p:spPr>
            <a:xfrm>
              <a:off x="3024826" y="4902375"/>
              <a:ext cx="408869" cy="1624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86" dirty="0">
                  <a:solidFill>
                    <a:prstClr val="white">
                      <a:lumMod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취소</a:t>
              </a:r>
              <a:endParaRPr kumimoji="0" 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314" name="Rounded Rectangle 658"/>
            <p:cNvSpPr/>
            <p:nvPr/>
          </p:nvSpPr>
          <p:spPr>
            <a:xfrm>
              <a:off x="4103174" y="4506048"/>
              <a:ext cx="966518" cy="162410"/>
            </a:xfrm>
            <a:prstGeom prst="roundRect">
              <a:avLst>
                <a:gd name="adj" fmla="val 8420"/>
              </a:avLst>
            </a:prstGeom>
            <a:noFill/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686" u="sng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grpSp>
          <p:nvGrpSpPr>
            <p:cNvPr id="150" name="Group 17"/>
            <p:cNvGrpSpPr/>
            <p:nvPr/>
          </p:nvGrpSpPr>
          <p:grpSpPr>
            <a:xfrm>
              <a:off x="328353" y="1885146"/>
              <a:ext cx="1420017" cy="138932"/>
              <a:chOff x="1664662" y="5746474"/>
              <a:chExt cx="2016000" cy="197242"/>
            </a:xfrm>
          </p:grpSpPr>
          <p:sp>
            <p:nvSpPr>
              <p:cNvPr id="151" name="Rectangle 14"/>
              <p:cNvSpPr>
                <a:spLocks/>
              </p:cNvSpPr>
              <p:nvPr/>
            </p:nvSpPr>
            <p:spPr bwMode="auto">
              <a:xfrm>
                <a:off x="1664662" y="5746474"/>
                <a:ext cx="2016000" cy="19724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2" name="Freeform 10"/>
              <p:cNvSpPr>
                <a:spLocks noChangeAspect="1" noChangeArrowheads="1"/>
              </p:cNvSpPr>
              <p:nvPr/>
            </p:nvSpPr>
            <p:spPr bwMode="auto">
              <a:xfrm>
                <a:off x="3530512" y="5795965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5" name="Rounded Rectangle 185"/>
            <p:cNvSpPr/>
            <p:nvPr/>
          </p:nvSpPr>
          <p:spPr>
            <a:xfrm>
              <a:off x="5613212" y="2052692"/>
              <a:ext cx="61714" cy="7295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5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ctangle 622"/>
            <p:cNvSpPr/>
            <p:nvPr/>
          </p:nvSpPr>
          <p:spPr>
            <a:xfrm>
              <a:off x="2250874" y="1866983"/>
              <a:ext cx="3435566" cy="259043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215" name="Rectangle 342"/>
            <p:cNvSpPr/>
            <p:nvPr/>
          </p:nvSpPr>
          <p:spPr>
            <a:xfrm>
              <a:off x="328280" y="1645560"/>
              <a:ext cx="1423370" cy="283467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cxnSp>
          <p:nvCxnSpPr>
            <p:cNvPr id="756" name="직선 연결선[R] 33"/>
            <p:cNvCxnSpPr/>
            <p:nvPr/>
          </p:nvCxnSpPr>
          <p:spPr>
            <a:xfrm>
              <a:off x="202357" y="1572951"/>
              <a:ext cx="554714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텍스트 상자 31"/>
            <p:cNvSpPr txBox="1"/>
            <p:nvPr/>
          </p:nvSpPr>
          <p:spPr>
            <a:xfrm>
              <a:off x="367498" y="1719991"/>
              <a:ext cx="264496" cy="1055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86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조직도</a:t>
              </a:r>
              <a:endParaRPr lang="en-US" altLang="ko-KR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191" name="텍스트 상자 31"/>
            <p:cNvSpPr txBox="1"/>
            <p:nvPr/>
          </p:nvSpPr>
          <p:spPr>
            <a:xfrm>
              <a:off x="2287492" y="1674456"/>
              <a:ext cx="1748362" cy="105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86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받는 사람  </a:t>
              </a:r>
              <a:r>
                <a:rPr lang="en-US" altLang="ko-KR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|</a:t>
              </a:r>
              <a:r>
                <a:rPr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</a:t>
              </a:r>
              <a:r>
                <a:rPr lang="en-US" altLang="ko-KR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</a:t>
              </a:r>
              <a:r>
                <a:rPr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참조  </a:t>
              </a:r>
              <a:r>
                <a:rPr lang="en-US" altLang="ko-KR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| </a:t>
              </a:r>
              <a:r>
                <a:rPr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숨은참조</a:t>
              </a:r>
            </a:p>
          </p:txBody>
        </p:sp>
        <p:cxnSp>
          <p:nvCxnSpPr>
            <p:cNvPr id="295" name="직선 연결선[R] 7"/>
            <p:cNvCxnSpPr/>
            <p:nvPr/>
          </p:nvCxnSpPr>
          <p:spPr>
            <a:xfrm>
              <a:off x="335793" y="1830053"/>
              <a:ext cx="32198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grpSp>
          <p:nvGrpSpPr>
            <p:cNvPr id="2" name="그룹 1"/>
            <p:cNvGrpSpPr/>
            <p:nvPr/>
          </p:nvGrpSpPr>
          <p:grpSpPr>
            <a:xfrm>
              <a:off x="2343904" y="2058417"/>
              <a:ext cx="3226269" cy="1479153"/>
              <a:chOff x="2699214" y="1759460"/>
              <a:chExt cx="3763980" cy="1725678"/>
            </a:xfrm>
          </p:grpSpPr>
          <p:grpSp>
            <p:nvGrpSpPr>
              <p:cNvPr id="370" name="그룹 400"/>
              <p:cNvGrpSpPr/>
              <p:nvPr/>
            </p:nvGrpSpPr>
            <p:grpSpPr>
              <a:xfrm>
                <a:off x="2798104" y="1820284"/>
                <a:ext cx="229236" cy="229194"/>
                <a:chOff x="2625629" y="3735853"/>
                <a:chExt cx="276891" cy="276839"/>
              </a:xfrm>
            </p:grpSpPr>
            <p:sp>
              <p:nvSpPr>
                <p:cNvPr id="412" name="Oval 121"/>
                <p:cNvSpPr>
                  <a:spLocks noChangeAspect="1"/>
                </p:cNvSpPr>
                <p:nvPr/>
              </p:nvSpPr>
              <p:spPr bwMode="auto">
                <a:xfrm>
                  <a:off x="2625629" y="3735853"/>
                  <a:ext cx="276891" cy="2768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>
                  <a:solidFill>
                    <a:srgbClr val="D9D9D9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3543" tIns="43543" rIns="43543" bIns="43543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x-none" altLang="x-none" sz="2057">
                    <a:solidFill>
                      <a:srgbClr val="FFFFFF"/>
                    </a:solidFill>
                    <a:latin typeface="Calibri"/>
                    <a:ea typeface="+mn-ea"/>
                  </a:endParaRPr>
                </a:p>
              </p:txBody>
            </p:sp>
            <p:pic>
              <p:nvPicPr>
                <p:cNvPr id="413" name="Picture 157" descr="man-user (1).png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31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451" y="3784666"/>
                  <a:ext cx="179248" cy="179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3058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72" name="텍스트 상자 31"/>
              <p:cNvSpPr txBox="1"/>
              <p:nvPr/>
            </p:nvSpPr>
            <p:spPr>
              <a:xfrm>
                <a:off x="3596371" y="1877539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제품기획팀</a:t>
                </a:r>
              </a:p>
            </p:txBody>
          </p:sp>
          <p:sp>
            <p:nvSpPr>
              <p:cNvPr id="374" name="Freeform 11"/>
              <p:cNvSpPr>
                <a:spLocks noChangeAspect="1" noChangeArrowheads="1"/>
              </p:cNvSpPr>
              <p:nvPr/>
            </p:nvSpPr>
            <p:spPr bwMode="auto">
              <a:xfrm>
                <a:off x="6322197" y="1886400"/>
                <a:ext cx="90000" cy="90000"/>
              </a:xfrm>
              <a:custGeom>
                <a:avLst/>
                <a:gdLst>
                  <a:gd name="T0" fmla="*/ 454 w 455"/>
                  <a:gd name="T1" fmla="*/ 44 h 456"/>
                  <a:gd name="T2" fmla="*/ 411 w 455"/>
                  <a:gd name="T3" fmla="*/ 0 h 456"/>
                  <a:gd name="T4" fmla="*/ 224 w 455"/>
                  <a:gd name="T5" fmla="*/ 181 h 456"/>
                  <a:gd name="T6" fmla="*/ 44 w 455"/>
                  <a:gd name="T7" fmla="*/ 0 h 456"/>
                  <a:gd name="T8" fmla="*/ 0 w 455"/>
                  <a:gd name="T9" fmla="*/ 44 h 456"/>
                  <a:gd name="T10" fmla="*/ 181 w 455"/>
                  <a:gd name="T11" fmla="*/ 224 h 456"/>
                  <a:gd name="T12" fmla="*/ 0 w 455"/>
                  <a:gd name="T13" fmla="*/ 411 h 456"/>
                  <a:gd name="T14" fmla="*/ 44 w 455"/>
                  <a:gd name="T15" fmla="*/ 455 h 456"/>
                  <a:gd name="T16" fmla="*/ 224 w 455"/>
                  <a:gd name="T17" fmla="*/ 274 h 456"/>
                  <a:gd name="T18" fmla="*/ 411 w 455"/>
                  <a:gd name="T19" fmla="*/ 455 h 456"/>
                  <a:gd name="T20" fmla="*/ 454 w 455"/>
                  <a:gd name="T21" fmla="*/ 411 h 456"/>
                  <a:gd name="T22" fmla="*/ 274 w 455"/>
                  <a:gd name="T23" fmla="*/ 224 h 456"/>
                  <a:gd name="T24" fmla="*/ 454 w 455"/>
                  <a:gd name="T25" fmla="*/ 4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456">
                    <a:moveTo>
                      <a:pt x="454" y="44"/>
                    </a:moveTo>
                    <a:lnTo>
                      <a:pt x="411" y="0"/>
                    </a:lnTo>
                    <a:lnTo>
                      <a:pt x="224" y="181"/>
                    </a:lnTo>
                    <a:lnTo>
                      <a:pt x="44" y="0"/>
                    </a:lnTo>
                    <a:lnTo>
                      <a:pt x="0" y="44"/>
                    </a:lnTo>
                    <a:lnTo>
                      <a:pt x="181" y="224"/>
                    </a:lnTo>
                    <a:lnTo>
                      <a:pt x="0" y="411"/>
                    </a:lnTo>
                    <a:lnTo>
                      <a:pt x="44" y="455"/>
                    </a:lnTo>
                    <a:lnTo>
                      <a:pt x="224" y="274"/>
                    </a:lnTo>
                    <a:lnTo>
                      <a:pt x="411" y="455"/>
                    </a:lnTo>
                    <a:lnTo>
                      <a:pt x="454" y="411"/>
                    </a:lnTo>
                    <a:lnTo>
                      <a:pt x="274" y="224"/>
                    </a:lnTo>
                    <a:lnTo>
                      <a:pt x="454" y="4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77" name="그룹 400"/>
              <p:cNvGrpSpPr/>
              <p:nvPr/>
            </p:nvGrpSpPr>
            <p:grpSpPr>
              <a:xfrm>
                <a:off x="2798104" y="2170028"/>
                <a:ext cx="229236" cy="229194"/>
                <a:chOff x="2625629" y="3735853"/>
                <a:chExt cx="276891" cy="276839"/>
              </a:xfrm>
            </p:grpSpPr>
            <p:sp>
              <p:nvSpPr>
                <p:cNvPr id="407" name="Oval 121"/>
                <p:cNvSpPr>
                  <a:spLocks noChangeAspect="1"/>
                </p:cNvSpPr>
                <p:nvPr/>
              </p:nvSpPr>
              <p:spPr bwMode="auto">
                <a:xfrm>
                  <a:off x="2625629" y="3735853"/>
                  <a:ext cx="276891" cy="2768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>
                  <a:solidFill>
                    <a:srgbClr val="D9D9D9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3543" tIns="43543" rIns="43543" bIns="43543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x-none" altLang="x-none" sz="2057">
                    <a:solidFill>
                      <a:srgbClr val="FFFFFF"/>
                    </a:solidFill>
                    <a:latin typeface="Calibri"/>
                    <a:ea typeface="+mn-ea"/>
                  </a:endParaRPr>
                </a:p>
              </p:txBody>
            </p:sp>
            <p:pic>
              <p:nvPicPr>
                <p:cNvPr id="408" name="Picture 157" descr="man-user (1).png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31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451" y="3784666"/>
                  <a:ext cx="179248" cy="179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3058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81" name="Freeform 11"/>
              <p:cNvSpPr>
                <a:spLocks noChangeAspect="1" noChangeArrowheads="1"/>
              </p:cNvSpPr>
              <p:nvPr/>
            </p:nvSpPr>
            <p:spPr bwMode="auto">
              <a:xfrm>
                <a:off x="6322197" y="2236144"/>
                <a:ext cx="90000" cy="90000"/>
              </a:xfrm>
              <a:custGeom>
                <a:avLst/>
                <a:gdLst>
                  <a:gd name="T0" fmla="*/ 454 w 455"/>
                  <a:gd name="T1" fmla="*/ 44 h 456"/>
                  <a:gd name="T2" fmla="*/ 411 w 455"/>
                  <a:gd name="T3" fmla="*/ 0 h 456"/>
                  <a:gd name="T4" fmla="*/ 224 w 455"/>
                  <a:gd name="T5" fmla="*/ 181 h 456"/>
                  <a:gd name="T6" fmla="*/ 44 w 455"/>
                  <a:gd name="T7" fmla="*/ 0 h 456"/>
                  <a:gd name="T8" fmla="*/ 0 w 455"/>
                  <a:gd name="T9" fmla="*/ 44 h 456"/>
                  <a:gd name="T10" fmla="*/ 181 w 455"/>
                  <a:gd name="T11" fmla="*/ 224 h 456"/>
                  <a:gd name="T12" fmla="*/ 0 w 455"/>
                  <a:gd name="T13" fmla="*/ 411 h 456"/>
                  <a:gd name="T14" fmla="*/ 44 w 455"/>
                  <a:gd name="T15" fmla="*/ 455 h 456"/>
                  <a:gd name="T16" fmla="*/ 224 w 455"/>
                  <a:gd name="T17" fmla="*/ 274 h 456"/>
                  <a:gd name="T18" fmla="*/ 411 w 455"/>
                  <a:gd name="T19" fmla="*/ 455 h 456"/>
                  <a:gd name="T20" fmla="*/ 454 w 455"/>
                  <a:gd name="T21" fmla="*/ 411 h 456"/>
                  <a:gd name="T22" fmla="*/ 274 w 455"/>
                  <a:gd name="T23" fmla="*/ 224 h 456"/>
                  <a:gd name="T24" fmla="*/ 454 w 455"/>
                  <a:gd name="T25" fmla="*/ 4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456">
                    <a:moveTo>
                      <a:pt x="454" y="44"/>
                    </a:moveTo>
                    <a:lnTo>
                      <a:pt x="411" y="0"/>
                    </a:lnTo>
                    <a:lnTo>
                      <a:pt x="224" y="181"/>
                    </a:lnTo>
                    <a:lnTo>
                      <a:pt x="44" y="0"/>
                    </a:lnTo>
                    <a:lnTo>
                      <a:pt x="0" y="44"/>
                    </a:lnTo>
                    <a:lnTo>
                      <a:pt x="181" y="224"/>
                    </a:lnTo>
                    <a:lnTo>
                      <a:pt x="0" y="411"/>
                    </a:lnTo>
                    <a:lnTo>
                      <a:pt x="44" y="455"/>
                    </a:lnTo>
                    <a:lnTo>
                      <a:pt x="224" y="274"/>
                    </a:lnTo>
                    <a:lnTo>
                      <a:pt x="411" y="455"/>
                    </a:lnTo>
                    <a:lnTo>
                      <a:pt x="454" y="411"/>
                    </a:lnTo>
                    <a:lnTo>
                      <a:pt x="274" y="224"/>
                    </a:lnTo>
                    <a:lnTo>
                      <a:pt x="454" y="4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83" name="그룹 400"/>
              <p:cNvGrpSpPr/>
              <p:nvPr/>
            </p:nvGrpSpPr>
            <p:grpSpPr>
              <a:xfrm>
                <a:off x="2798104" y="2509645"/>
                <a:ext cx="229236" cy="229194"/>
                <a:chOff x="2625629" y="3735853"/>
                <a:chExt cx="276891" cy="276839"/>
              </a:xfrm>
            </p:grpSpPr>
            <p:sp>
              <p:nvSpPr>
                <p:cNvPr id="402" name="Oval 121"/>
                <p:cNvSpPr>
                  <a:spLocks noChangeAspect="1"/>
                </p:cNvSpPr>
                <p:nvPr/>
              </p:nvSpPr>
              <p:spPr bwMode="auto">
                <a:xfrm>
                  <a:off x="2625629" y="3735853"/>
                  <a:ext cx="276891" cy="2768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>
                  <a:solidFill>
                    <a:srgbClr val="D9D9D9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3543" tIns="43543" rIns="43543" bIns="43543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x-none" altLang="x-none" sz="2057">
                    <a:solidFill>
                      <a:srgbClr val="FFFFFF"/>
                    </a:solidFill>
                    <a:latin typeface="Calibri"/>
                    <a:ea typeface="+mn-ea"/>
                  </a:endParaRPr>
                </a:p>
              </p:txBody>
            </p:sp>
            <p:pic>
              <p:nvPicPr>
                <p:cNvPr id="403" name="Picture 157" descr="man-user (1).png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31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451" y="3784666"/>
                  <a:ext cx="179248" cy="179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3058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85" name="텍스트 상자 31"/>
              <p:cNvSpPr txBox="1"/>
              <p:nvPr/>
            </p:nvSpPr>
            <p:spPr>
              <a:xfrm>
                <a:off x="3596371" y="2566900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제품기획팀</a:t>
                </a:r>
              </a:p>
            </p:txBody>
          </p:sp>
          <p:sp>
            <p:nvSpPr>
              <p:cNvPr id="387" name="Freeform 11"/>
              <p:cNvSpPr>
                <a:spLocks noChangeAspect="1" noChangeArrowheads="1"/>
              </p:cNvSpPr>
              <p:nvPr/>
            </p:nvSpPr>
            <p:spPr bwMode="auto">
              <a:xfrm>
                <a:off x="6322197" y="2575761"/>
                <a:ext cx="90000" cy="90000"/>
              </a:xfrm>
              <a:custGeom>
                <a:avLst/>
                <a:gdLst>
                  <a:gd name="T0" fmla="*/ 454 w 455"/>
                  <a:gd name="T1" fmla="*/ 44 h 456"/>
                  <a:gd name="T2" fmla="*/ 411 w 455"/>
                  <a:gd name="T3" fmla="*/ 0 h 456"/>
                  <a:gd name="T4" fmla="*/ 224 w 455"/>
                  <a:gd name="T5" fmla="*/ 181 h 456"/>
                  <a:gd name="T6" fmla="*/ 44 w 455"/>
                  <a:gd name="T7" fmla="*/ 0 h 456"/>
                  <a:gd name="T8" fmla="*/ 0 w 455"/>
                  <a:gd name="T9" fmla="*/ 44 h 456"/>
                  <a:gd name="T10" fmla="*/ 181 w 455"/>
                  <a:gd name="T11" fmla="*/ 224 h 456"/>
                  <a:gd name="T12" fmla="*/ 0 w 455"/>
                  <a:gd name="T13" fmla="*/ 411 h 456"/>
                  <a:gd name="T14" fmla="*/ 44 w 455"/>
                  <a:gd name="T15" fmla="*/ 455 h 456"/>
                  <a:gd name="T16" fmla="*/ 224 w 455"/>
                  <a:gd name="T17" fmla="*/ 274 h 456"/>
                  <a:gd name="T18" fmla="*/ 411 w 455"/>
                  <a:gd name="T19" fmla="*/ 455 h 456"/>
                  <a:gd name="T20" fmla="*/ 454 w 455"/>
                  <a:gd name="T21" fmla="*/ 411 h 456"/>
                  <a:gd name="T22" fmla="*/ 274 w 455"/>
                  <a:gd name="T23" fmla="*/ 224 h 456"/>
                  <a:gd name="T24" fmla="*/ 454 w 455"/>
                  <a:gd name="T25" fmla="*/ 4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456">
                    <a:moveTo>
                      <a:pt x="454" y="44"/>
                    </a:moveTo>
                    <a:lnTo>
                      <a:pt x="411" y="0"/>
                    </a:lnTo>
                    <a:lnTo>
                      <a:pt x="224" y="181"/>
                    </a:lnTo>
                    <a:lnTo>
                      <a:pt x="44" y="0"/>
                    </a:lnTo>
                    <a:lnTo>
                      <a:pt x="0" y="44"/>
                    </a:lnTo>
                    <a:lnTo>
                      <a:pt x="181" y="224"/>
                    </a:lnTo>
                    <a:lnTo>
                      <a:pt x="0" y="411"/>
                    </a:lnTo>
                    <a:lnTo>
                      <a:pt x="44" y="455"/>
                    </a:lnTo>
                    <a:lnTo>
                      <a:pt x="224" y="274"/>
                    </a:lnTo>
                    <a:lnTo>
                      <a:pt x="411" y="455"/>
                    </a:lnTo>
                    <a:lnTo>
                      <a:pt x="454" y="411"/>
                    </a:lnTo>
                    <a:lnTo>
                      <a:pt x="274" y="224"/>
                    </a:lnTo>
                    <a:lnTo>
                      <a:pt x="454" y="4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89" name="그룹 400"/>
              <p:cNvGrpSpPr/>
              <p:nvPr/>
            </p:nvGrpSpPr>
            <p:grpSpPr>
              <a:xfrm>
                <a:off x="2798104" y="2861740"/>
                <a:ext cx="229236" cy="229194"/>
                <a:chOff x="2625629" y="3735853"/>
                <a:chExt cx="276891" cy="276839"/>
              </a:xfrm>
            </p:grpSpPr>
            <p:sp>
              <p:nvSpPr>
                <p:cNvPr id="397" name="Oval 121"/>
                <p:cNvSpPr>
                  <a:spLocks noChangeAspect="1"/>
                </p:cNvSpPr>
                <p:nvPr/>
              </p:nvSpPr>
              <p:spPr bwMode="auto">
                <a:xfrm>
                  <a:off x="2625629" y="3735853"/>
                  <a:ext cx="276891" cy="2768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>
                  <a:solidFill>
                    <a:srgbClr val="D9D9D9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3543" tIns="43543" rIns="43543" bIns="43543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x-none" altLang="x-none" sz="2057">
                    <a:solidFill>
                      <a:srgbClr val="FFFFFF"/>
                    </a:solidFill>
                    <a:latin typeface="Calibri"/>
                    <a:ea typeface="+mn-ea"/>
                  </a:endParaRPr>
                </a:p>
              </p:txBody>
            </p:sp>
            <p:pic>
              <p:nvPicPr>
                <p:cNvPr id="398" name="Picture 157" descr="man-user (1).png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31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451" y="3784666"/>
                  <a:ext cx="179248" cy="179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3058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91" name="텍스트 상자 31"/>
              <p:cNvSpPr txBox="1"/>
              <p:nvPr/>
            </p:nvSpPr>
            <p:spPr>
              <a:xfrm>
                <a:off x="3596371" y="2918996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제품기획팀</a:t>
                </a:r>
              </a:p>
            </p:txBody>
          </p:sp>
          <p:sp>
            <p:nvSpPr>
              <p:cNvPr id="393" name="Freeform 11"/>
              <p:cNvSpPr>
                <a:spLocks noChangeAspect="1" noChangeArrowheads="1"/>
              </p:cNvSpPr>
              <p:nvPr/>
            </p:nvSpPr>
            <p:spPr bwMode="auto">
              <a:xfrm>
                <a:off x="6322197" y="2927856"/>
                <a:ext cx="90000" cy="90000"/>
              </a:xfrm>
              <a:custGeom>
                <a:avLst/>
                <a:gdLst>
                  <a:gd name="T0" fmla="*/ 454 w 455"/>
                  <a:gd name="T1" fmla="*/ 44 h 456"/>
                  <a:gd name="T2" fmla="*/ 411 w 455"/>
                  <a:gd name="T3" fmla="*/ 0 h 456"/>
                  <a:gd name="T4" fmla="*/ 224 w 455"/>
                  <a:gd name="T5" fmla="*/ 181 h 456"/>
                  <a:gd name="T6" fmla="*/ 44 w 455"/>
                  <a:gd name="T7" fmla="*/ 0 h 456"/>
                  <a:gd name="T8" fmla="*/ 0 w 455"/>
                  <a:gd name="T9" fmla="*/ 44 h 456"/>
                  <a:gd name="T10" fmla="*/ 181 w 455"/>
                  <a:gd name="T11" fmla="*/ 224 h 456"/>
                  <a:gd name="T12" fmla="*/ 0 w 455"/>
                  <a:gd name="T13" fmla="*/ 411 h 456"/>
                  <a:gd name="T14" fmla="*/ 44 w 455"/>
                  <a:gd name="T15" fmla="*/ 455 h 456"/>
                  <a:gd name="T16" fmla="*/ 224 w 455"/>
                  <a:gd name="T17" fmla="*/ 274 h 456"/>
                  <a:gd name="T18" fmla="*/ 411 w 455"/>
                  <a:gd name="T19" fmla="*/ 455 h 456"/>
                  <a:gd name="T20" fmla="*/ 454 w 455"/>
                  <a:gd name="T21" fmla="*/ 411 h 456"/>
                  <a:gd name="T22" fmla="*/ 274 w 455"/>
                  <a:gd name="T23" fmla="*/ 224 h 456"/>
                  <a:gd name="T24" fmla="*/ 454 w 455"/>
                  <a:gd name="T25" fmla="*/ 4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456">
                    <a:moveTo>
                      <a:pt x="454" y="44"/>
                    </a:moveTo>
                    <a:lnTo>
                      <a:pt x="411" y="0"/>
                    </a:lnTo>
                    <a:lnTo>
                      <a:pt x="224" y="181"/>
                    </a:lnTo>
                    <a:lnTo>
                      <a:pt x="44" y="0"/>
                    </a:lnTo>
                    <a:lnTo>
                      <a:pt x="0" y="44"/>
                    </a:lnTo>
                    <a:lnTo>
                      <a:pt x="181" y="224"/>
                    </a:lnTo>
                    <a:lnTo>
                      <a:pt x="0" y="411"/>
                    </a:lnTo>
                    <a:lnTo>
                      <a:pt x="44" y="455"/>
                    </a:lnTo>
                    <a:lnTo>
                      <a:pt x="224" y="274"/>
                    </a:lnTo>
                    <a:lnTo>
                      <a:pt x="411" y="455"/>
                    </a:lnTo>
                    <a:lnTo>
                      <a:pt x="454" y="411"/>
                    </a:lnTo>
                    <a:lnTo>
                      <a:pt x="274" y="224"/>
                    </a:lnTo>
                    <a:lnTo>
                      <a:pt x="454" y="4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텍스트 상자 31"/>
              <p:cNvSpPr txBox="1"/>
              <p:nvPr/>
            </p:nvSpPr>
            <p:spPr>
              <a:xfrm>
                <a:off x="3072730" y="1877539"/>
                <a:ext cx="26930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박명수</a:t>
                </a:r>
              </a:p>
            </p:txBody>
          </p:sp>
          <p:sp>
            <p:nvSpPr>
              <p:cNvPr id="418" name="텍스트 상자 31"/>
              <p:cNvSpPr txBox="1"/>
              <p:nvPr/>
            </p:nvSpPr>
            <p:spPr>
              <a:xfrm>
                <a:off x="3072730" y="2227284"/>
                <a:ext cx="26930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조명수</a:t>
                </a:r>
              </a:p>
            </p:txBody>
          </p:sp>
          <p:sp>
            <p:nvSpPr>
              <p:cNvPr id="419" name="텍스트 상자 31"/>
              <p:cNvSpPr txBox="1"/>
              <p:nvPr/>
            </p:nvSpPr>
            <p:spPr>
              <a:xfrm>
                <a:off x="3072730" y="2566900"/>
                <a:ext cx="26930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이명수</a:t>
                </a:r>
              </a:p>
            </p:txBody>
          </p:sp>
          <p:sp>
            <p:nvSpPr>
              <p:cNvPr id="420" name="텍스트 상자 31"/>
              <p:cNvSpPr txBox="1"/>
              <p:nvPr/>
            </p:nvSpPr>
            <p:spPr>
              <a:xfrm>
                <a:off x="3072730" y="2918996"/>
                <a:ext cx="26930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김명수</a:t>
                </a: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2699214" y="1759460"/>
                <a:ext cx="3763980" cy="1725678"/>
                <a:chOff x="3915634" y="2251369"/>
                <a:chExt cx="3056293" cy="1725678"/>
              </a:xfrm>
            </p:grpSpPr>
            <p:sp>
              <p:nvSpPr>
                <p:cNvPr id="416" name="Rectangle 566"/>
                <p:cNvSpPr/>
                <p:nvPr/>
              </p:nvSpPr>
              <p:spPr>
                <a:xfrm>
                  <a:off x="3915634" y="3287718"/>
                  <a:ext cx="3056293" cy="3438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686" dirty="0">
                      <a:solidFill>
                        <a:prstClr val="white">
                          <a:lumMod val="75000"/>
                        </a:prstClr>
                      </a:solidFill>
                      <a:latin typeface="Calibri"/>
                      <a:ea typeface="맑은 고딕" panose="020B0503020000020004" pitchFamily="50" charset="-127"/>
                    </a:rPr>
                    <a:t> </a:t>
                  </a:r>
                  <a:endParaRPr kumimoji="0" 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endParaRPr>
                </a:p>
              </p:txBody>
            </p:sp>
            <p:sp>
              <p:nvSpPr>
                <p:cNvPr id="369" name="Rectangle 543"/>
                <p:cNvSpPr/>
                <p:nvPr/>
              </p:nvSpPr>
              <p:spPr>
                <a:xfrm>
                  <a:off x="3915634" y="2251369"/>
                  <a:ext cx="3056293" cy="3438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686" dirty="0">
                      <a:solidFill>
                        <a:prstClr val="white">
                          <a:lumMod val="75000"/>
                        </a:prstClr>
                      </a:solidFill>
                      <a:latin typeface="Calibri"/>
                      <a:ea typeface="맑은 고딕" panose="020B0503020000020004" pitchFamily="50" charset="-127"/>
                    </a:rPr>
                    <a:t> </a:t>
                  </a:r>
                  <a:endParaRPr kumimoji="0" 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endParaRPr>
                </a:p>
              </p:txBody>
            </p:sp>
            <p:sp>
              <p:nvSpPr>
                <p:cNvPr id="376" name="Rectangle 555"/>
                <p:cNvSpPr/>
                <p:nvPr/>
              </p:nvSpPr>
              <p:spPr>
                <a:xfrm>
                  <a:off x="3915634" y="2596818"/>
                  <a:ext cx="3056293" cy="3438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686" dirty="0">
                      <a:solidFill>
                        <a:prstClr val="white">
                          <a:lumMod val="75000"/>
                        </a:prstClr>
                      </a:solidFill>
                      <a:latin typeface="Calibri"/>
                      <a:ea typeface="맑은 고딕" panose="020B0503020000020004" pitchFamily="50" charset="-127"/>
                    </a:rPr>
                    <a:t> </a:t>
                  </a:r>
                  <a:endParaRPr kumimoji="0" 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endParaRPr>
                </a:p>
              </p:txBody>
            </p:sp>
            <p:sp>
              <p:nvSpPr>
                <p:cNvPr id="382" name="Rectangle 566"/>
                <p:cNvSpPr/>
                <p:nvPr/>
              </p:nvSpPr>
              <p:spPr>
                <a:xfrm>
                  <a:off x="3915634" y="2942268"/>
                  <a:ext cx="3056293" cy="3438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686" dirty="0">
                      <a:solidFill>
                        <a:prstClr val="white">
                          <a:lumMod val="75000"/>
                        </a:prstClr>
                      </a:solidFill>
                      <a:latin typeface="Calibri"/>
                      <a:ea typeface="맑은 고딕" panose="020B0503020000020004" pitchFamily="50" charset="-127"/>
                    </a:rPr>
                    <a:t> </a:t>
                  </a:r>
                  <a:endParaRPr kumimoji="0" 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endParaRPr>
                </a:p>
              </p:txBody>
            </p:sp>
            <p:sp>
              <p:nvSpPr>
                <p:cNvPr id="440" name="Rectangle 566"/>
                <p:cNvSpPr/>
                <p:nvPr/>
              </p:nvSpPr>
              <p:spPr>
                <a:xfrm>
                  <a:off x="3915634" y="3633167"/>
                  <a:ext cx="3056293" cy="3438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686" dirty="0">
                      <a:solidFill>
                        <a:prstClr val="white">
                          <a:lumMod val="75000"/>
                        </a:prstClr>
                      </a:solidFill>
                      <a:latin typeface="Calibri"/>
                      <a:ea typeface="맑은 고딕" panose="020B0503020000020004" pitchFamily="50" charset="-127"/>
                    </a:rPr>
                    <a:t> </a:t>
                  </a:r>
                  <a:endParaRPr kumimoji="0" 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41" name="그룹 400"/>
              <p:cNvGrpSpPr/>
              <p:nvPr/>
            </p:nvGrpSpPr>
            <p:grpSpPr>
              <a:xfrm>
                <a:off x="2798104" y="3208860"/>
                <a:ext cx="229236" cy="229194"/>
                <a:chOff x="2625629" y="3735853"/>
                <a:chExt cx="276891" cy="276839"/>
              </a:xfrm>
            </p:grpSpPr>
            <p:sp>
              <p:nvSpPr>
                <p:cNvPr id="442" name="Oval 121"/>
                <p:cNvSpPr>
                  <a:spLocks noChangeAspect="1"/>
                </p:cNvSpPr>
                <p:nvPr/>
              </p:nvSpPr>
              <p:spPr bwMode="auto">
                <a:xfrm>
                  <a:off x="2625629" y="3735853"/>
                  <a:ext cx="276891" cy="2768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>
                  <a:solidFill>
                    <a:srgbClr val="D9D9D9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3543" tIns="43543" rIns="43543" bIns="43543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x-none" altLang="x-none" sz="2057">
                    <a:solidFill>
                      <a:srgbClr val="FFFFFF"/>
                    </a:solidFill>
                    <a:latin typeface="Calibri"/>
                    <a:ea typeface="+mn-ea"/>
                  </a:endParaRPr>
                </a:p>
              </p:txBody>
            </p:sp>
            <p:pic>
              <p:nvPicPr>
                <p:cNvPr id="443" name="Picture 157" descr="man-user (1).png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31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451" y="3784666"/>
                  <a:ext cx="179248" cy="179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3058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46" name="Freeform 11"/>
              <p:cNvSpPr>
                <a:spLocks noChangeAspect="1" noChangeArrowheads="1"/>
              </p:cNvSpPr>
              <p:nvPr/>
            </p:nvSpPr>
            <p:spPr bwMode="auto">
              <a:xfrm>
                <a:off x="6322197" y="3274976"/>
                <a:ext cx="90000" cy="90000"/>
              </a:xfrm>
              <a:custGeom>
                <a:avLst/>
                <a:gdLst>
                  <a:gd name="T0" fmla="*/ 454 w 455"/>
                  <a:gd name="T1" fmla="*/ 44 h 456"/>
                  <a:gd name="T2" fmla="*/ 411 w 455"/>
                  <a:gd name="T3" fmla="*/ 0 h 456"/>
                  <a:gd name="T4" fmla="*/ 224 w 455"/>
                  <a:gd name="T5" fmla="*/ 181 h 456"/>
                  <a:gd name="T6" fmla="*/ 44 w 455"/>
                  <a:gd name="T7" fmla="*/ 0 h 456"/>
                  <a:gd name="T8" fmla="*/ 0 w 455"/>
                  <a:gd name="T9" fmla="*/ 44 h 456"/>
                  <a:gd name="T10" fmla="*/ 181 w 455"/>
                  <a:gd name="T11" fmla="*/ 224 h 456"/>
                  <a:gd name="T12" fmla="*/ 0 w 455"/>
                  <a:gd name="T13" fmla="*/ 411 h 456"/>
                  <a:gd name="T14" fmla="*/ 44 w 455"/>
                  <a:gd name="T15" fmla="*/ 455 h 456"/>
                  <a:gd name="T16" fmla="*/ 224 w 455"/>
                  <a:gd name="T17" fmla="*/ 274 h 456"/>
                  <a:gd name="T18" fmla="*/ 411 w 455"/>
                  <a:gd name="T19" fmla="*/ 455 h 456"/>
                  <a:gd name="T20" fmla="*/ 454 w 455"/>
                  <a:gd name="T21" fmla="*/ 411 h 456"/>
                  <a:gd name="T22" fmla="*/ 274 w 455"/>
                  <a:gd name="T23" fmla="*/ 224 h 456"/>
                  <a:gd name="T24" fmla="*/ 454 w 455"/>
                  <a:gd name="T25" fmla="*/ 4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456">
                    <a:moveTo>
                      <a:pt x="454" y="44"/>
                    </a:moveTo>
                    <a:lnTo>
                      <a:pt x="411" y="0"/>
                    </a:lnTo>
                    <a:lnTo>
                      <a:pt x="224" y="181"/>
                    </a:lnTo>
                    <a:lnTo>
                      <a:pt x="44" y="0"/>
                    </a:lnTo>
                    <a:lnTo>
                      <a:pt x="0" y="44"/>
                    </a:lnTo>
                    <a:lnTo>
                      <a:pt x="181" y="224"/>
                    </a:lnTo>
                    <a:lnTo>
                      <a:pt x="0" y="411"/>
                    </a:lnTo>
                    <a:lnTo>
                      <a:pt x="44" y="455"/>
                    </a:lnTo>
                    <a:lnTo>
                      <a:pt x="224" y="274"/>
                    </a:lnTo>
                    <a:lnTo>
                      <a:pt x="411" y="455"/>
                    </a:lnTo>
                    <a:lnTo>
                      <a:pt x="454" y="411"/>
                    </a:lnTo>
                    <a:lnTo>
                      <a:pt x="274" y="224"/>
                    </a:lnTo>
                    <a:lnTo>
                      <a:pt x="454" y="4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텍스트 상자 31"/>
              <p:cNvSpPr txBox="1"/>
              <p:nvPr/>
            </p:nvSpPr>
            <p:spPr>
              <a:xfrm>
                <a:off x="3072730" y="3266116"/>
                <a:ext cx="26930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조병수</a:t>
                </a:r>
              </a:p>
            </p:txBody>
          </p:sp>
          <p:sp>
            <p:nvSpPr>
              <p:cNvPr id="460" name="텍스트 상자 31"/>
              <p:cNvSpPr txBox="1"/>
              <p:nvPr/>
            </p:nvSpPr>
            <p:spPr>
              <a:xfrm>
                <a:off x="4846965" y="1877539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</a:t>
                </a:r>
              </a:p>
            </p:txBody>
          </p:sp>
          <p:sp>
            <p:nvSpPr>
              <p:cNvPr id="461" name="텍스트 상자 31"/>
              <p:cNvSpPr txBox="1"/>
              <p:nvPr/>
            </p:nvSpPr>
            <p:spPr>
              <a:xfrm>
                <a:off x="4846965" y="2227284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통신사</a:t>
                </a:r>
              </a:p>
            </p:txBody>
          </p:sp>
          <p:sp>
            <p:nvSpPr>
              <p:cNvPr id="463" name="텍스트 상자 31"/>
              <p:cNvSpPr txBox="1"/>
              <p:nvPr/>
            </p:nvSpPr>
            <p:spPr>
              <a:xfrm>
                <a:off x="4846965" y="3266116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</a:t>
                </a:r>
              </a:p>
            </p:txBody>
          </p:sp>
          <p:sp>
            <p:nvSpPr>
              <p:cNvPr id="464" name="텍스트 상자 31"/>
              <p:cNvSpPr txBox="1"/>
              <p:nvPr/>
            </p:nvSpPr>
            <p:spPr>
              <a:xfrm>
                <a:off x="4846965" y="2575761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핸디소프트</a:t>
                </a:r>
                <a:endPara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5" name="텍스트 상자 31"/>
              <p:cNvSpPr txBox="1"/>
              <p:nvPr/>
            </p:nvSpPr>
            <p:spPr>
              <a:xfrm>
                <a:off x="4846965" y="2911923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핸디소프트</a:t>
                </a:r>
                <a:endPara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2" name="그룹 471"/>
            <p:cNvGrpSpPr/>
            <p:nvPr/>
          </p:nvGrpSpPr>
          <p:grpSpPr>
            <a:xfrm>
              <a:off x="1798330" y="3005102"/>
              <a:ext cx="407796" cy="210827"/>
              <a:chOff x="2014436" y="3015710"/>
              <a:chExt cx="475762" cy="245965"/>
            </a:xfrm>
          </p:grpSpPr>
          <p:sp>
            <p:nvSpPr>
              <p:cNvPr id="473" name="Rounded Rectangle 422"/>
              <p:cNvSpPr/>
              <p:nvPr/>
            </p:nvSpPr>
            <p:spPr>
              <a:xfrm>
                <a:off x="2014436" y="3015710"/>
                <a:ext cx="475762" cy="245965"/>
              </a:xfrm>
              <a:prstGeom prst="roundRect">
                <a:avLst>
                  <a:gd name="adj" fmla="val 1005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1971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5" name="Freeform 10"/>
              <p:cNvSpPr>
                <a:spLocks noChangeArrowheads="1"/>
              </p:cNvSpPr>
              <p:nvPr/>
            </p:nvSpPr>
            <p:spPr bwMode="auto">
              <a:xfrm>
                <a:off x="2363774" y="3084040"/>
                <a:ext cx="92349" cy="109304"/>
              </a:xfrm>
              <a:custGeom>
                <a:avLst/>
                <a:gdLst>
                  <a:gd name="T0" fmla="*/ 44 w 238"/>
                  <a:gd name="T1" fmla="*/ 0 h 387"/>
                  <a:gd name="T2" fmla="*/ 0 w 238"/>
                  <a:gd name="T3" fmla="*/ 44 h 387"/>
                  <a:gd name="T4" fmla="*/ 150 w 238"/>
                  <a:gd name="T5" fmla="*/ 193 h 387"/>
                  <a:gd name="T6" fmla="*/ 0 w 238"/>
                  <a:gd name="T7" fmla="*/ 343 h 387"/>
                  <a:gd name="T8" fmla="*/ 44 w 238"/>
                  <a:gd name="T9" fmla="*/ 386 h 387"/>
                  <a:gd name="T10" fmla="*/ 237 w 238"/>
                  <a:gd name="T11" fmla="*/ 193 h 387"/>
                  <a:gd name="T12" fmla="*/ 44 w 238"/>
                  <a:gd name="T13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" h="387">
                    <a:moveTo>
                      <a:pt x="44" y="0"/>
                    </a:moveTo>
                    <a:lnTo>
                      <a:pt x="0" y="44"/>
                    </a:lnTo>
                    <a:lnTo>
                      <a:pt x="150" y="193"/>
                    </a:lnTo>
                    <a:lnTo>
                      <a:pt x="0" y="343"/>
                    </a:lnTo>
                    <a:lnTo>
                      <a:pt x="44" y="386"/>
                    </a:lnTo>
                    <a:lnTo>
                      <a:pt x="237" y="193"/>
                    </a:lnTo>
                    <a:lnTo>
                      <a:pt x="44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텍스트 상자 31"/>
              <p:cNvSpPr txBox="1"/>
              <p:nvPr/>
            </p:nvSpPr>
            <p:spPr>
              <a:xfrm>
                <a:off x="2052561" y="3069443"/>
                <a:ext cx="292826" cy="138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77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선택</a:t>
                </a:r>
                <a:endParaRPr lang="ko-KR" altLang="de-DE" sz="77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6" name="텍스트 상자 31"/>
            <p:cNvSpPr txBox="1"/>
            <p:nvPr/>
          </p:nvSpPr>
          <p:spPr>
            <a:xfrm>
              <a:off x="2343904" y="1906269"/>
              <a:ext cx="301095" cy="105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Rectangle 343"/>
            <p:cNvSpPr/>
            <p:nvPr/>
          </p:nvSpPr>
          <p:spPr>
            <a:xfrm>
              <a:off x="329464" y="2035327"/>
              <a:ext cx="1425826" cy="2437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187" name="텍스트 상자 31"/>
            <p:cNvSpPr txBox="1"/>
            <p:nvPr/>
          </p:nvSpPr>
          <p:spPr>
            <a:xfrm>
              <a:off x="583639" y="2143936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영업본부</a:t>
              </a:r>
            </a:p>
          </p:txBody>
        </p:sp>
        <p:sp>
          <p:nvSpPr>
            <p:cNvPr id="199" name="Freeform 24"/>
            <p:cNvSpPr>
              <a:spLocks noChangeArrowheads="1"/>
            </p:cNvSpPr>
            <p:nvPr/>
          </p:nvSpPr>
          <p:spPr bwMode="auto">
            <a:xfrm rot="10800000" flipV="1">
              <a:off x="400903" y="2167333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sp>
          <p:nvSpPr>
            <p:cNvPr id="200" name="텍스트 상자 31"/>
            <p:cNvSpPr txBox="1"/>
            <p:nvPr/>
          </p:nvSpPr>
          <p:spPr>
            <a:xfrm>
              <a:off x="715075" y="2256032"/>
              <a:ext cx="990920" cy="156651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1</a:t>
              </a: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 </a:t>
              </a:r>
              <a:r>
                <a:rPr lang="en-US" altLang="ko-KR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(9)</a:t>
              </a: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김경호  부장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박명수  본부장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김은호  대리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이민수  대리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고진수  사원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박명수  사원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김은호  사원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이민수  사원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고진수  사원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06" name="Rounded Rectangle 256"/>
            <p:cNvSpPr/>
            <p:nvPr/>
          </p:nvSpPr>
          <p:spPr>
            <a:xfrm rot="5400000">
              <a:off x="1459720" y="2345520"/>
              <a:ext cx="481791" cy="3803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48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lang="en-US" sz="514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207" name="Freeform 24"/>
            <p:cNvSpPr>
              <a:spLocks noChangeArrowheads="1"/>
            </p:cNvSpPr>
            <p:nvPr/>
          </p:nvSpPr>
          <p:spPr bwMode="auto">
            <a:xfrm rot="10800000" flipV="1">
              <a:off x="527533" y="2315699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텍스트 상자 31"/>
            <p:cNvSpPr txBox="1"/>
            <p:nvPr/>
          </p:nvSpPr>
          <p:spPr>
            <a:xfrm>
              <a:off x="715075" y="3693789"/>
              <a:ext cx="990920" cy="2848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2</a:t>
              </a: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 </a:t>
              </a:r>
              <a:r>
                <a:rPr lang="en-US" altLang="ko-KR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(12)</a:t>
              </a:r>
            </a:p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3</a:t>
              </a: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 </a:t>
              </a:r>
              <a:r>
                <a:rPr lang="en-US" altLang="ko-KR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(18)</a:t>
              </a:r>
              <a:endPara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09" name="Freeform 24"/>
            <p:cNvSpPr>
              <a:spLocks noChangeArrowheads="1"/>
            </p:cNvSpPr>
            <p:nvPr/>
          </p:nvSpPr>
          <p:spPr bwMode="auto">
            <a:xfrm rot="16200000" flipV="1">
              <a:off x="527533" y="3753456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Freeform 24"/>
            <p:cNvSpPr>
              <a:spLocks noChangeArrowheads="1"/>
            </p:cNvSpPr>
            <p:nvPr/>
          </p:nvSpPr>
          <p:spPr bwMode="auto">
            <a:xfrm rot="16200000" flipV="1">
              <a:off x="527533" y="3895859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212" name="Rounded Rectangle 939"/>
            <p:cNvSpPr>
              <a:spLocks/>
            </p:cNvSpPr>
            <p:nvPr/>
          </p:nvSpPr>
          <p:spPr>
            <a:xfrm>
              <a:off x="708768" y="2435342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3" name="Rounded Rectangle 939"/>
            <p:cNvSpPr>
              <a:spLocks/>
            </p:cNvSpPr>
            <p:nvPr/>
          </p:nvSpPr>
          <p:spPr>
            <a:xfrm>
              <a:off x="708768" y="2578097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4" name="Rounded Rectangle 939"/>
            <p:cNvSpPr>
              <a:spLocks/>
            </p:cNvSpPr>
            <p:nvPr/>
          </p:nvSpPr>
          <p:spPr>
            <a:xfrm>
              <a:off x="708768" y="2720852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6" name="Rounded Rectangle 939"/>
            <p:cNvSpPr>
              <a:spLocks/>
            </p:cNvSpPr>
            <p:nvPr/>
          </p:nvSpPr>
          <p:spPr>
            <a:xfrm>
              <a:off x="708768" y="2863606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7" name="Rounded Rectangle 939"/>
            <p:cNvSpPr>
              <a:spLocks/>
            </p:cNvSpPr>
            <p:nvPr/>
          </p:nvSpPr>
          <p:spPr>
            <a:xfrm>
              <a:off x="708768" y="3006361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28" name="텍스트 상자 31"/>
            <p:cNvSpPr txBox="1"/>
            <p:nvPr/>
          </p:nvSpPr>
          <p:spPr>
            <a:xfrm>
              <a:off x="482229" y="4202274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마케팅본부</a:t>
              </a:r>
            </a:p>
          </p:txBody>
        </p:sp>
        <p:sp>
          <p:nvSpPr>
            <p:cNvPr id="229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225533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30" name="직선 연결선[R] 33"/>
            <p:cNvCxnSpPr/>
            <p:nvPr/>
          </p:nvCxnSpPr>
          <p:spPr>
            <a:xfrm>
              <a:off x="328064" y="4008072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텍스트 상자 31"/>
            <p:cNvSpPr txBox="1"/>
            <p:nvPr/>
          </p:nvSpPr>
          <p:spPr>
            <a:xfrm>
              <a:off x="482229" y="4041395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디자인본부</a:t>
              </a:r>
            </a:p>
          </p:txBody>
        </p:sp>
        <p:sp>
          <p:nvSpPr>
            <p:cNvPr id="233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064654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51" name="직선 연결선[R] 33"/>
            <p:cNvCxnSpPr/>
            <p:nvPr/>
          </p:nvCxnSpPr>
          <p:spPr>
            <a:xfrm>
              <a:off x="327144" y="4167759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텍스트 상자 31"/>
            <p:cNvSpPr txBox="1"/>
            <p:nvPr/>
          </p:nvSpPr>
          <p:spPr>
            <a:xfrm>
              <a:off x="482229" y="4351856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인사본부</a:t>
              </a:r>
            </a:p>
          </p:txBody>
        </p:sp>
        <p:sp>
          <p:nvSpPr>
            <p:cNvPr id="279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375115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96" name="직선 연결선[R] 33"/>
            <p:cNvCxnSpPr/>
            <p:nvPr/>
          </p:nvCxnSpPr>
          <p:spPr>
            <a:xfrm>
              <a:off x="327144" y="4317341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ounded Rectangle 939"/>
            <p:cNvSpPr>
              <a:spLocks/>
            </p:cNvSpPr>
            <p:nvPr/>
          </p:nvSpPr>
          <p:spPr>
            <a:xfrm>
              <a:off x="708768" y="3149115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98" name="Rounded Rectangle 939"/>
            <p:cNvSpPr>
              <a:spLocks/>
            </p:cNvSpPr>
            <p:nvPr/>
          </p:nvSpPr>
          <p:spPr>
            <a:xfrm>
              <a:off x="708768" y="3291870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99" name="Rounded Rectangle 939"/>
            <p:cNvSpPr>
              <a:spLocks/>
            </p:cNvSpPr>
            <p:nvPr/>
          </p:nvSpPr>
          <p:spPr>
            <a:xfrm>
              <a:off x="708768" y="3434624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300" name="Rounded Rectangle 939"/>
            <p:cNvSpPr>
              <a:spLocks/>
            </p:cNvSpPr>
            <p:nvPr/>
          </p:nvSpPr>
          <p:spPr>
            <a:xfrm>
              <a:off x="708768" y="3577377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8092" y="973485"/>
            <a:ext cx="2103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Case1. </a:t>
            </a:r>
            <a:r>
              <a:rPr lang="ko-KR" altLang="en-US" sz="1000" smtClean="0"/>
              <a:t>부서 및 부서원 멀티 선택</a:t>
            </a:r>
            <a:endParaRPr lang="ko-KR" altLang="en-US" sz="1000"/>
          </a:p>
        </p:txBody>
      </p:sp>
      <p:sp>
        <p:nvSpPr>
          <p:cNvPr id="490" name="Rounded Rectangle 939"/>
          <p:cNvSpPr>
            <a:spLocks/>
          </p:cNvSpPr>
          <p:nvPr/>
        </p:nvSpPr>
        <p:spPr>
          <a:xfrm>
            <a:off x="610030" y="372655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491" name="Rounded Rectangle 939"/>
          <p:cNvSpPr>
            <a:spLocks/>
          </p:cNvSpPr>
          <p:nvPr/>
        </p:nvSpPr>
        <p:spPr>
          <a:xfrm>
            <a:off x="610030" y="3874665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492" name="Rounded Rectangle 939"/>
          <p:cNvSpPr>
            <a:spLocks/>
          </p:cNvSpPr>
          <p:nvPr/>
        </p:nvSpPr>
        <p:spPr>
          <a:xfrm>
            <a:off x="610030" y="2285197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493" name="Rounded Rectangle 939"/>
          <p:cNvSpPr>
            <a:spLocks/>
          </p:cNvSpPr>
          <p:nvPr/>
        </p:nvSpPr>
        <p:spPr>
          <a:xfrm>
            <a:off x="472656" y="2134944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9246" y="2131455"/>
            <a:ext cx="467530" cy="1857776"/>
          </a:xfrm>
          <a:prstGeom prst="roundRect">
            <a:avLst>
              <a:gd name="adj" fmla="val 3582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연계기능</a:t>
            </a:r>
            <a:r>
              <a:rPr kumimoji="1" lang="en-US" altLang="ko-KR" dirty="0"/>
              <a:t>_</a:t>
            </a:r>
            <a:r>
              <a:rPr kumimoji="1" lang="ko-KR" altLang="en-US" dirty="0"/>
              <a:t>조직도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02357" y="1303040"/>
            <a:ext cx="5547145" cy="3862179"/>
            <a:chOff x="202357" y="1303040"/>
            <a:chExt cx="5547145" cy="3862179"/>
          </a:xfrm>
        </p:grpSpPr>
        <p:sp>
          <p:nvSpPr>
            <p:cNvPr id="139" name="Rectangle 303"/>
            <p:cNvSpPr/>
            <p:nvPr/>
          </p:nvSpPr>
          <p:spPr>
            <a:xfrm>
              <a:off x="202357" y="1303040"/>
              <a:ext cx="5547144" cy="3862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0" name="Rectangle 303"/>
            <p:cNvSpPr/>
            <p:nvPr/>
          </p:nvSpPr>
          <p:spPr>
            <a:xfrm>
              <a:off x="202357" y="1303040"/>
              <a:ext cx="5547144" cy="3862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5" name="Rectangle 304"/>
            <p:cNvSpPr/>
            <p:nvPr/>
          </p:nvSpPr>
          <p:spPr>
            <a:xfrm>
              <a:off x="223127" y="1320012"/>
              <a:ext cx="5526375" cy="253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6" name="텍스트 상자 31"/>
            <p:cNvSpPr txBox="1"/>
            <p:nvPr/>
          </p:nvSpPr>
          <p:spPr>
            <a:xfrm>
              <a:off x="273207" y="1377802"/>
              <a:ext cx="2628581" cy="1186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71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조직도</a:t>
              </a:r>
              <a:endParaRPr lang="ko-KR" altLang="en-US" sz="771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44" name="Rounded Rectangle 658"/>
            <p:cNvSpPr/>
            <p:nvPr/>
          </p:nvSpPr>
          <p:spPr>
            <a:xfrm>
              <a:off x="2564287" y="4902517"/>
              <a:ext cx="408869" cy="162410"/>
            </a:xfrm>
            <a:prstGeom prst="roundRect">
              <a:avLst>
                <a:gd name="adj" fmla="val 8420"/>
              </a:avLst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완료</a:t>
              </a:r>
              <a:endParaRPr kumimoji="0" 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245" name="Rounded Rectangle 659"/>
            <p:cNvSpPr/>
            <p:nvPr/>
          </p:nvSpPr>
          <p:spPr>
            <a:xfrm>
              <a:off x="3024826" y="4902375"/>
              <a:ext cx="408869" cy="1624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86" dirty="0">
                  <a:solidFill>
                    <a:prstClr val="white">
                      <a:lumMod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취소</a:t>
              </a:r>
              <a:endParaRPr kumimoji="0" 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314" name="Rounded Rectangle 658"/>
            <p:cNvSpPr/>
            <p:nvPr/>
          </p:nvSpPr>
          <p:spPr>
            <a:xfrm>
              <a:off x="4103174" y="4506048"/>
              <a:ext cx="966518" cy="162410"/>
            </a:xfrm>
            <a:prstGeom prst="roundRect">
              <a:avLst>
                <a:gd name="adj" fmla="val 8420"/>
              </a:avLst>
            </a:prstGeom>
            <a:noFill/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686" u="sng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grpSp>
          <p:nvGrpSpPr>
            <p:cNvPr id="150" name="Group 17"/>
            <p:cNvGrpSpPr/>
            <p:nvPr/>
          </p:nvGrpSpPr>
          <p:grpSpPr>
            <a:xfrm>
              <a:off x="328353" y="1885146"/>
              <a:ext cx="1420017" cy="138932"/>
              <a:chOff x="1664662" y="5746474"/>
              <a:chExt cx="2016000" cy="197242"/>
            </a:xfrm>
          </p:grpSpPr>
          <p:sp>
            <p:nvSpPr>
              <p:cNvPr id="151" name="Rectangle 14"/>
              <p:cNvSpPr>
                <a:spLocks/>
              </p:cNvSpPr>
              <p:nvPr/>
            </p:nvSpPr>
            <p:spPr bwMode="auto">
              <a:xfrm>
                <a:off x="1664662" y="5746474"/>
                <a:ext cx="2016000" cy="19724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52" name="Freeform 10"/>
              <p:cNvSpPr>
                <a:spLocks noChangeAspect="1" noChangeArrowheads="1"/>
              </p:cNvSpPr>
              <p:nvPr/>
            </p:nvSpPr>
            <p:spPr bwMode="auto">
              <a:xfrm>
                <a:off x="3530512" y="5795965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5" name="Rounded Rectangle 185"/>
            <p:cNvSpPr/>
            <p:nvPr/>
          </p:nvSpPr>
          <p:spPr>
            <a:xfrm>
              <a:off x="5613212" y="2052692"/>
              <a:ext cx="61714" cy="7295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5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ctangle 622"/>
            <p:cNvSpPr/>
            <p:nvPr/>
          </p:nvSpPr>
          <p:spPr>
            <a:xfrm>
              <a:off x="2250874" y="1866983"/>
              <a:ext cx="3435566" cy="259043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215" name="Rectangle 342"/>
            <p:cNvSpPr/>
            <p:nvPr/>
          </p:nvSpPr>
          <p:spPr>
            <a:xfrm>
              <a:off x="328280" y="1645560"/>
              <a:ext cx="1423370" cy="283467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cxnSp>
          <p:nvCxnSpPr>
            <p:cNvPr id="756" name="직선 연결선[R] 33"/>
            <p:cNvCxnSpPr/>
            <p:nvPr/>
          </p:nvCxnSpPr>
          <p:spPr>
            <a:xfrm>
              <a:off x="202357" y="1572951"/>
              <a:ext cx="554714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텍스트 상자 31"/>
            <p:cNvSpPr txBox="1"/>
            <p:nvPr/>
          </p:nvSpPr>
          <p:spPr>
            <a:xfrm>
              <a:off x="367498" y="1719991"/>
              <a:ext cx="264496" cy="1055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86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조직도</a:t>
              </a:r>
              <a:endParaRPr lang="en-US" altLang="ko-KR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191" name="텍스트 상자 31"/>
            <p:cNvSpPr txBox="1"/>
            <p:nvPr/>
          </p:nvSpPr>
          <p:spPr>
            <a:xfrm>
              <a:off x="2287492" y="1674456"/>
              <a:ext cx="1748362" cy="105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86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받는 사람  </a:t>
              </a:r>
              <a:r>
                <a:rPr lang="en-US" altLang="ko-KR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|</a:t>
              </a:r>
              <a:r>
                <a:rPr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</a:t>
              </a:r>
              <a:r>
                <a:rPr lang="en-US" altLang="ko-KR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</a:t>
              </a:r>
              <a:r>
                <a:rPr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참조  </a:t>
              </a:r>
              <a:r>
                <a:rPr lang="en-US" altLang="ko-KR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| </a:t>
              </a:r>
              <a:r>
                <a:rPr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숨은참조</a:t>
              </a:r>
            </a:p>
          </p:txBody>
        </p:sp>
        <p:cxnSp>
          <p:nvCxnSpPr>
            <p:cNvPr id="295" name="직선 연결선[R] 7"/>
            <p:cNvCxnSpPr/>
            <p:nvPr/>
          </p:nvCxnSpPr>
          <p:spPr>
            <a:xfrm>
              <a:off x="335793" y="1830053"/>
              <a:ext cx="32198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grpSp>
          <p:nvGrpSpPr>
            <p:cNvPr id="2" name="그룹 1"/>
            <p:cNvGrpSpPr/>
            <p:nvPr/>
          </p:nvGrpSpPr>
          <p:grpSpPr>
            <a:xfrm>
              <a:off x="2343904" y="2058417"/>
              <a:ext cx="3226269" cy="1479153"/>
              <a:chOff x="2699214" y="1759460"/>
              <a:chExt cx="3763980" cy="1725678"/>
            </a:xfrm>
          </p:grpSpPr>
          <p:grpSp>
            <p:nvGrpSpPr>
              <p:cNvPr id="370" name="그룹 400"/>
              <p:cNvGrpSpPr/>
              <p:nvPr/>
            </p:nvGrpSpPr>
            <p:grpSpPr>
              <a:xfrm>
                <a:off x="2798104" y="1820284"/>
                <a:ext cx="229236" cy="229194"/>
                <a:chOff x="2625629" y="3735853"/>
                <a:chExt cx="276891" cy="276839"/>
              </a:xfrm>
            </p:grpSpPr>
            <p:sp>
              <p:nvSpPr>
                <p:cNvPr id="412" name="Oval 121"/>
                <p:cNvSpPr>
                  <a:spLocks noChangeAspect="1"/>
                </p:cNvSpPr>
                <p:nvPr/>
              </p:nvSpPr>
              <p:spPr bwMode="auto">
                <a:xfrm>
                  <a:off x="2625629" y="3735853"/>
                  <a:ext cx="276891" cy="2768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>
                  <a:solidFill>
                    <a:srgbClr val="D9D9D9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3543" tIns="43543" rIns="43543" bIns="43543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x-none" altLang="x-none" sz="2057">
                    <a:solidFill>
                      <a:srgbClr val="FFFFFF"/>
                    </a:solidFill>
                    <a:latin typeface="Calibri"/>
                    <a:ea typeface="+mn-ea"/>
                  </a:endParaRPr>
                </a:p>
              </p:txBody>
            </p:sp>
            <p:pic>
              <p:nvPicPr>
                <p:cNvPr id="413" name="Picture 157" descr="man-user (1).png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31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451" y="3784666"/>
                  <a:ext cx="179248" cy="179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3058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72" name="텍스트 상자 31"/>
              <p:cNvSpPr txBox="1"/>
              <p:nvPr/>
            </p:nvSpPr>
            <p:spPr>
              <a:xfrm>
                <a:off x="3596371" y="1877539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제품기획팀</a:t>
                </a:r>
              </a:p>
            </p:txBody>
          </p:sp>
          <p:sp>
            <p:nvSpPr>
              <p:cNvPr id="374" name="Freeform 11"/>
              <p:cNvSpPr>
                <a:spLocks noChangeAspect="1" noChangeArrowheads="1"/>
              </p:cNvSpPr>
              <p:nvPr/>
            </p:nvSpPr>
            <p:spPr bwMode="auto">
              <a:xfrm>
                <a:off x="6322197" y="1886400"/>
                <a:ext cx="90000" cy="90000"/>
              </a:xfrm>
              <a:custGeom>
                <a:avLst/>
                <a:gdLst>
                  <a:gd name="T0" fmla="*/ 454 w 455"/>
                  <a:gd name="T1" fmla="*/ 44 h 456"/>
                  <a:gd name="T2" fmla="*/ 411 w 455"/>
                  <a:gd name="T3" fmla="*/ 0 h 456"/>
                  <a:gd name="T4" fmla="*/ 224 w 455"/>
                  <a:gd name="T5" fmla="*/ 181 h 456"/>
                  <a:gd name="T6" fmla="*/ 44 w 455"/>
                  <a:gd name="T7" fmla="*/ 0 h 456"/>
                  <a:gd name="T8" fmla="*/ 0 w 455"/>
                  <a:gd name="T9" fmla="*/ 44 h 456"/>
                  <a:gd name="T10" fmla="*/ 181 w 455"/>
                  <a:gd name="T11" fmla="*/ 224 h 456"/>
                  <a:gd name="T12" fmla="*/ 0 w 455"/>
                  <a:gd name="T13" fmla="*/ 411 h 456"/>
                  <a:gd name="T14" fmla="*/ 44 w 455"/>
                  <a:gd name="T15" fmla="*/ 455 h 456"/>
                  <a:gd name="T16" fmla="*/ 224 w 455"/>
                  <a:gd name="T17" fmla="*/ 274 h 456"/>
                  <a:gd name="T18" fmla="*/ 411 w 455"/>
                  <a:gd name="T19" fmla="*/ 455 h 456"/>
                  <a:gd name="T20" fmla="*/ 454 w 455"/>
                  <a:gd name="T21" fmla="*/ 411 h 456"/>
                  <a:gd name="T22" fmla="*/ 274 w 455"/>
                  <a:gd name="T23" fmla="*/ 224 h 456"/>
                  <a:gd name="T24" fmla="*/ 454 w 455"/>
                  <a:gd name="T25" fmla="*/ 4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456">
                    <a:moveTo>
                      <a:pt x="454" y="44"/>
                    </a:moveTo>
                    <a:lnTo>
                      <a:pt x="411" y="0"/>
                    </a:lnTo>
                    <a:lnTo>
                      <a:pt x="224" y="181"/>
                    </a:lnTo>
                    <a:lnTo>
                      <a:pt x="44" y="0"/>
                    </a:lnTo>
                    <a:lnTo>
                      <a:pt x="0" y="44"/>
                    </a:lnTo>
                    <a:lnTo>
                      <a:pt x="181" y="224"/>
                    </a:lnTo>
                    <a:lnTo>
                      <a:pt x="0" y="411"/>
                    </a:lnTo>
                    <a:lnTo>
                      <a:pt x="44" y="455"/>
                    </a:lnTo>
                    <a:lnTo>
                      <a:pt x="224" y="274"/>
                    </a:lnTo>
                    <a:lnTo>
                      <a:pt x="411" y="455"/>
                    </a:lnTo>
                    <a:lnTo>
                      <a:pt x="454" y="411"/>
                    </a:lnTo>
                    <a:lnTo>
                      <a:pt x="274" y="224"/>
                    </a:lnTo>
                    <a:lnTo>
                      <a:pt x="454" y="4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77" name="그룹 400"/>
              <p:cNvGrpSpPr/>
              <p:nvPr/>
            </p:nvGrpSpPr>
            <p:grpSpPr>
              <a:xfrm>
                <a:off x="2798104" y="2170028"/>
                <a:ext cx="229236" cy="229194"/>
                <a:chOff x="2625629" y="3735853"/>
                <a:chExt cx="276891" cy="276839"/>
              </a:xfrm>
            </p:grpSpPr>
            <p:sp>
              <p:nvSpPr>
                <p:cNvPr id="407" name="Oval 121"/>
                <p:cNvSpPr>
                  <a:spLocks noChangeAspect="1"/>
                </p:cNvSpPr>
                <p:nvPr/>
              </p:nvSpPr>
              <p:spPr bwMode="auto">
                <a:xfrm>
                  <a:off x="2625629" y="3735853"/>
                  <a:ext cx="276891" cy="2768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>
                  <a:solidFill>
                    <a:srgbClr val="D9D9D9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3543" tIns="43543" rIns="43543" bIns="43543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x-none" altLang="x-none" sz="2057">
                    <a:solidFill>
                      <a:srgbClr val="FFFFFF"/>
                    </a:solidFill>
                    <a:latin typeface="Calibri"/>
                    <a:ea typeface="+mn-ea"/>
                  </a:endParaRPr>
                </a:p>
              </p:txBody>
            </p:sp>
            <p:pic>
              <p:nvPicPr>
                <p:cNvPr id="408" name="Picture 157" descr="man-user (1).png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31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451" y="3784666"/>
                  <a:ext cx="179248" cy="179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3058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81" name="Freeform 11"/>
              <p:cNvSpPr>
                <a:spLocks noChangeAspect="1" noChangeArrowheads="1"/>
              </p:cNvSpPr>
              <p:nvPr/>
            </p:nvSpPr>
            <p:spPr bwMode="auto">
              <a:xfrm>
                <a:off x="6322197" y="2236144"/>
                <a:ext cx="90000" cy="90000"/>
              </a:xfrm>
              <a:custGeom>
                <a:avLst/>
                <a:gdLst>
                  <a:gd name="T0" fmla="*/ 454 w 455"/>
                  <a:gd name="T1" fmla="*/ 44 h 456"/>
                  <a:gd name="T2" fmla="*/ 411 w 455"/>
                  <a:gd name="T3" fmla="*/ 0 h 456"/>
                  <a:gd name="T4" fmla="*/ 224 w 455"/>
                  <a:gd name="T5" fmla="*/ 181 h 456"/>
                  <a:gd name="T6" fmla="*/ 44 w 455"/>
                  <a:gd name="T7" fmla="*/ 0 h 456"/>
                  <a:gd name="T8" fmla="*/ 0 w 455"/>
                  <a:gd name="T9" fmla="*/ 44 h 456"/>
                  <a:gd name="T10" fmla="*/ 181 w 455"/>
                  <a:gd name="T11" fmla="*/ 224 h 456"/>
                  <a:gd name="T12" fmla="*/ 0 w 455"/>
                  <a:gd name="T13" fmla="*/ 411 h 456"/>
                  <a:gd name="T14" fmla="*/ 44 w 455"/>
                  <a:gd name="T15" fmla="*/ 455 h 456"/>
                  <a:gd name="T16" fmla="*/ 224 w 455"/>
                  <a:gd name="T17" fmla="*/ 274 h 456"/>
                  <a:gd name="T18" fmla="*/ 411 w 455"/>
                  <a:gd name="T19" fmla="*/ 455 h 456"/>
                  <a:gd name="T20" fmla="*/ 454 w 455"/>
                  <a:gd name="T21" fmla="*/ 411 h 456"/>
                  <a:gd name="T22" fmla="*/ 274 w 455"/>
                  <a:gd name="T23" fmla="*/ 224 h 456"/>
                  <a:gd name="T24" fmla="*/ 454 w 455"/>
                  <a:gd name="T25" fmla="*/ 4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456">
                    <a:moveTo>
                      <a:pt x="454" y="44"/>
                    </a:moveTo>
                    <a:lnTo>
                      <a:pt x="411" y="0"/>
                    </a:lnTo>
                    <a:lnTo>
                      <a:pt x="224" y="181"/>
                    </a:lnTo>
                    <a:lnTo>
                      <a:pt x="44" y="0"/>
                    </a:lnTo>
                    <a:lnTo>
                      <a:pt x="0" y="44"/>
                    </a:lnTo>
                    <a:lnTo>
                      <a:pt x="181" y="224"/>
                    </a:lnTo>
                    <a:lnTo>
                      <a:pt x="0" y="411"/>
                    </a:lnTo>
                    <a:lnTo>
                      <a:pt x="44" y="455"/>
                    </a:lnTo>
                    <a:lnTo>
                      <a:pt x="224" y="274"/>
                    </a:lnTo>
                    <a:lnTo>
                      <a:pt x="411" y="455"/>
                    </a:lnTo>
                    <a:lnTo>
                      <a:pt x="454" y="411"/>
                    </a:lnTo>
                    <a:lnTo>
                      <a:pt x="274" y="224"/>
                    </a:lnTo>
                    <a:lnTo>
                      <a:pt x="454" y="4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83" name="그룹 400"/>
              <p:cNvGrpSpPr/>
              <p:nvPr/>
            </p:nvGrpSpPr>
            <p:grpSpPr>
              <a:xfrm>
                <a:off x="2798104" y="2509645"/>
                <a:ext cx="229236" cy="229194"/>
                <a:chOff x="2625629" y="3735853"/>
                <a:chExt cx="276891" cy="276839"/>
              </a:xfrm>
            </p:grpSpPr>
            <p:sp>
              <p:nvSpPr>
                <p:cNvPr id="402" name="Oval 121"/>
                <p:cNvSpPr>
                  <a:spLocks noChangeAspect="1"/>
                </p:cNvSpPr>
                <p:nvPr/>
              </p:nvSpPr>
              <p:spPr bwMode="auto">
                <a:xfrm>
                  <a:off x="2625629" y="3735853"/>
                  <a:ext cx="276891" cy="2768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>
                  <a:solidFill>
                    <a:srgbClr val="D9D9D9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3543" tIns="43543" rIns="43543" bIns="43543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x-none" altLang="x-none" sz="2057">
                    <a:solidFill>
                      <a:srgbClr val="FFFFFF"/>
                    </a:solidFill>
                    <a:latin typeface="Calibri"/>
                    <a:ea typeface="+mn-ea"/>
                  </a:endParaRPr>
                </a:p>
              </p:txBody>
            </p:sp>
            <p:pic>
              <p:nvPicPr>
                <p:cNvPr id="403" name="Picture 157" descr="man-user (1).png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31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451" y="3784666"/>
                  <a:ext cx="179248" cy="179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3058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85" name="텍스트 상자 31"/>
              <p:cNvSpPr txBox="1"/>
              <p:nvPr/>
            </p:nvSpPr>
            <p:spPr>
              <a:xfrm>
                <a:off x="3596371" y="2566900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제품기획팀</a:t>
                </a:r>
              </a:p>
            </p:txBody>
          </p:sp>
          <p:sp>
            <p:nvSpPr>
              <p:cNvPr id="387" name="Freeform 11"/>
              <p:cNvSpPr>
                <a:spLocks noChangeAspect="1" noChangeArrowheads="1"/>
              </p:cNvSpPr>
              <p:nvPr/>
            </p:nvSpPr>
            <p:spPr bwMode="auto">
              <a:xfrm>
                <a:off x="6322197" y="2575761"/>
                <a:ext cx="90000" cy="90000"/>
              </a:xfrm>
              <a:custGeom>
                <a:avLst/>
                <a:gdLst>
                  <a:gd name="T0" fmla="*/ 454 w 455"/>
                  <a:gd name="T1" fmla="*/ 44 h 456"/>
                  <a:gd name="T2" fmla="*/ 411 w 455"/>
                  <a:gd name="T3" fmla="*/ 0 h 456"/>
                  <a:gd name="T4" fmla="*/ 224 w 455"/>
                  <a:gd name="T5" fmla="*/ 181 h 456"/>
                  <a:gd name="T6" fmla="*/ 44 w 455"/>
                  <a:gd name="T7" fmla="*/ 0 h 456"/>
                  <a:gd name="T8" fmla="*/ 0 w 455"/>
                  <a:gd name="T9" fmla="*/ 44 h 456"/>
                  <a:gd name="T10" fmla="*/ 181 w 455"/>
                  <a:gd name="T11" fmla="*/ 224 h 456"/>
                  <a:gd name="T12" fmla="*/ 0 w 455"/>
                  <a:gd name="T13" fmla="*/ 411 h 456"/>
                  <a:gd name="T14" fmla="*/ 44 w 455"/>
                  <a:gd name="T15" fmla="*/ 455 h 456"/>
                  <a:gd name="T16" fmla="*/ 224 w 455"/>
                  <a:gd name="T17" fmla="*/ 274 h 456"/>
                  <a:gd name="T18" fmla="*/ 411 w 455"/>
                  <a:gd name="T19" fmla="*/ 455 h 456"/>
                  <a:gd name="T20" fmla="*/ 454 w 455"/>
                  <a:gd name="T21" fmla="*/ 411 h 456"/>
                  <a:gd name="T22" fmla="*/ 274 w 455"/>
                  <a:gd name="T23" fmla="*/ 224 h 456"/>
                  <a:gd name="T24" fmla="*/ 454 w 455"/>
                  <a:gd name="T25" fmla="*/ 4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456">
                    <a:moveTo>
                      <a:pt x="454" y="44"/>
                    </a:moveTo>
                    <a:lnTo>
                      <a:pt x="411" y="0"/>
                    </a:lnTo>
                    <a:lnTo>
                      <a:pt x="224" y="181"/>
                    </a:lnTo>
                    <a:lnTo>
                      <a:pt x="44" y="0"/>
                    </a:lnTo>
                    <a:lnTo>
                      <a:pt x="0" y="44"/>
                    </a:lnTo>
                    <a:lnTo>
                      <a:pt x="181" y="224"/>
                    </a:lnTo>
                    <a:lnTo>
                      <a:pt x="0" y="411"/>
                    </a:lnTo>
                    <a:lnTo>
                      <a:pt x="44" y="455"/>
                    </a:lnTo>
                    <a:lnTo>
                      <a:pt x="224" y="274"/>
                    </a:lnTo>
                    <a:lnTo>
                      <a:pt x="411" y="455"/>
                    </a:lnTo>
                    <a:lnTo>
                      <a:pt x="454" y="411"/>
                    </a:lnTo>
                    <a:lnTo>
                      <a:pt x="274" y="224"/>
                    </a:lnTo>
                    <a:lnTo>
                      <a:pt x="454" y="4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89" name="그룹 400"/>
              <p:cNvGrpSpPr/>
              <p:nvPr/>
            </p:nvGrpSpPr>
            <p:grpSpPr>
              <a:xfrm>
                <a:off x="2798104" y="2861740"/>
                <a:ext cx="229236" cy="229194"/>
                <a:chOff x="2625629" y="3735853"/>
                <a:chExt cx="276891" cy="276839"/>
              </a:xfrm>
            </p:grpSpPr>
            <p:sp>
              <p:nvSpPr>
                <p:cNvPr id="397" name="Oval 121"/>
                <p:cNvSpPr>
                  <a:spLocks noChangeAspect="1"/>
                </p:cNvSpPr>
                <p:nvPr/>
              </p:nvSpPr>
              <p:spPr bwMode="auto">
                <a:xfrm>
                  <a:off x="2625629" y="3735853"/>
                  <a:ext cx="276891" cy="2768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>
                  <a:solidFill>
                    <a:srgbClr val="D9D9D9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3543" tIns="43543" rIns="43543" bIns="43543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x-none" altLang="x-none" sz="2057">
                    <a:solidFill>
                      <a:srgbClr val="FFFFFF"/>
                    </a:solidFill>
                    <a:latin typeface="Calibri"/>
                    <a:ea typeface="+mn-ea"/>
                  </a:endParaRPr>
                </a:p>
              </p:txBody>
            </p:sp>
            <p:pic>
              <p:nvPicPr>
                <p:cNvPr id="398" name="Picture 157" descr="man-user (1).png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31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451" y="3784666"/>
                  <a:ext cx="179248" cy="179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3058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91" name="텍스트 상자 31"/>
              <p:cNvSpPr txBox="1"/>
              <p:nvPr/>
            </p:nvSpPr>
            <p:spPr>
              <a:xfrm>
                <a:off x="3596371" y="2918996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제품기획팀</a:t>
                </a:r>
              </a:p>
            </p:txBody>
          </p:sp>
          <p:sp>
            <p:nvSpPr>
              <p:cNvPr id="393" name="Freeform 11"/>
              <p:cNvSpPr>
                <a:spLocks noChangeAspect="1" noChangeArrowheads="1"/>
              </p:cNvSpPr>
              <p:nvPr/>
            </p:nvSpPr>
            <p:spPr bwMode="auto">
              <a:xfrm>
                <a:off x="6322197" y="2927856"/>
                <a:ext cx="90000" cy="90000"/>
              </a:xfrm>
              <a:custGeom>
                <a:avLst/>
                <a:gdLst>
                  <a:gd name="T0" fmla="*/ 454 w 455"/>
                  <a:gd name="T1" fmla="*/ 44 h 456"/>
                  <a:gd name="T2" fmla="*/ 411 w 455"/>
                  <a:gd name="T3" fmla="*/ 0 h 456"/>
                  <a:gd name="T4" fmla="*/ 224 w 455"/>
                  <a:gd name="T5" fmla="*/ 181 h 456"/>
                  <a:gd name="T6" fmla="*/ 44 w 455"/>
                  <a:gd name="T7" fmla="*/ 0 h 456"/>
                  <a:gd name="T8" fmla="*/ 0 w 455"/>
                  <a:gd name="T9" fmla="*/ 44 h 456"/>
                  <a:gd name="T10" fmla="*/ 181 w 455"/>
                  <a:gd name="T11" fmla="*/ 224 h 456"/>
                  <a:gd name="T12" fmla="*/ 0 w 455"/>
                  <a:gd name="T13" fmla="*/ 411 h 456"/>
                  <a:gd name="T14" fmla="*/ 44 w 455"/>
                  <a:gd name="T15" fmla="*/ 455 h 456"/>
                  <a:gd name="T16" fmla="*/ 224 w 455"/>
                  <a:gd name="T17" fmla="*/ 274 h 456"/>
                  <a:gd name="T18" fmla="*/ 411 w 455"/>
                  <a:gd name="T19" fmla="*/ 455 h 456"/>
                  <a:gd name="T20" fmla="*/ 454 w 455"/>
                  <a:gd name="T21" fmla="*/ 411 h 456"/>
                  <a:gd name="T22" fmla="*/ 274 w 455"/>
                  <a:gd name="T23" fmla="*/ 224 h 456"/>
                  <a:gd name="T24" fmla="*/ 454 w 455"/>
                  <a:gd name="T25" fmla="*/ 4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456">
                    <a:moveTo>
                      <a:pt x="454" y="44"/>
                    </a:moveTo>
                    <a:lnTo>
                      <a:pt x="411" y="0"/>
                    </a:lnTo>
                    <a:lnTo>
                      <a:pt x="224" y="181"/>
                    </a:lnTo>
                    <a:lnTo>
                      <a:pt x="44" y="0"/>
                    </a:lnTo>
                    <a:lnTo>
                      <a:pt x="0" y="44"/>
                    </a:lnTo>
                    <a:lnTo>
                      <a:pt x="181" y="224"/>
                    </a:lnTo>
                    <a:lnTo>
                      <a:pt x="0" y="411"/>
                    </a:lnTo>
                    <a:lnTo>
                      <a:pt x="44" y="455"/>
                    </a:lnTo>
                    <a:lnTo>
                      <a:pt x="224" y="274"/>
                    </a:lnTo>
                    <a:lnTo>
                      <a:pt x="411" y="455"/>
                    </a:lnTo>
                    <a:lnTo>
                      <a:pt x="454" y="411"/>
                    </a:lnTo>
                    <a:lnTo>
                      <a:pt x="274" y="224"/>
                    </a:lnTo>
                    <a:lnTo>
                      <a:pt x="454" y="4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텍스트 상자 31"/>
              <p:cNvSpPr txBox="1"/>
              <p:nvPr/>
            </p:nvSpPr>
            <p:spPr>
              <a:xfrm>
                <a:off x="3072730" y="1877539"/>
                <a:ext cx="26930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박명수</a:t>
                </a:r>
              </a:p>
            </p:txBody>
          </p:sp>
          <p:sp>
            <p:nvSpPr>
              <p:cNvPr id="418" name="텍스트 상자 31"/>
              <p:cNvSpPr txBox="1"/>
              <p:nvPr/>
            </p:nvSpPr>
            <p:spPr>
              <a:xfrm>
                <a:off x="3072730" y="2227284"/>
                <a:ext cx="26930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조명수</a:t>
                </a:r>
              </a:p>
            </p:txBody>
          </p:sp>
          <p:sp>
            <p:nvSpPr>
              <p:cNvPr id="419" name="텍스트 상자 31"/>
              <p:cNvSpPr txBox="1"/>
              <p:nvPr/>
            </p:nvSpPr>
            <p:spPr>
              <a:xfrm>
                <a:off x="3072730" y="2566900"/>
                <a:ext cx="26930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이명수</a:t>
                </a:r>
              </a:p>
            </p:txBody>
          </p:sp>
          <p:sp>
            <p:nvSpPr>
              <p:cNvPr id="420" name="텍스트 상자 31"/>
              <p:cNvSpPr txBox="1"/>
              <p:nvPr/>
            </p:nvSpPr>
            <p:spPr>
              <a:xfrm>
                <a:off x="3072730" y="2918996"/>
                <a:ext cx="26930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김명수</a:t>
                </a: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2699214" y="1759460"/>
                <a:ext cx="3763980" cy="1725678"/>
                <a:chOff x="3915634" y="2251369"/>
                <a:chExt cx="3056293" cy="1725678"/>
              </a:xfrm>
            </p:grpSpPr>
            <p:sp>
              <p:nvSpPr>
                <p:cNvPr id="416" name="Rectangle 566"/>
                <p:cNvSpPr/>
                <p:nvPr/>
              </p:nvSpPr>
              <p:spPr>
                <a:xfrm>
                  <a:off x="3915634" y="3287718"/>
                  <a:ext cx="3056293" cy="3438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686" dirty="0">
                      <a:solidFill>
                        <a:prstClr val="white">
                          <a:lumMod val="75000"/>
                        </a:prstClr>
                      </a:solidFill>
                      <a:latin typeface="Calibri"/>
                      <a:ea typeface="맑은 고딕" panose="020B0503020000020004" pitchFamily="50" charset="-127"/>
                    </a:rPr>
                    <a:t> </a:t>
                  </a:r>
                  <a:endParaRPr kumimoji="0" 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endParaRPr>
                </a:p>
              </p:txBody>
            </p:sp>
            <p:sp>
              <p:nvSpPr>
                <p:cNvPr id="369" name="Rectangle 543"/>
                <p:cNvSpPr/>
                <p:nvPr/>
              </p:nvSpPr>
              <p:spPr>
                <a:xfrm>
                  <a:off x="3915634" y="2251369"/>
                  <a:ext cx="3056293" cy="3438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686" dirty="0">
                      <a:solidFill>
                        <a:prstClr val="white">
                          <a:lumMod val="75000"/>
                        </a:prstClr>
                      </a:solidFill>
                      <a:latin typeface="Calibri"/>
                      <a:ea typeface="맑은 고딕" panose="020B0503020000020004" pitchFamily="50" charset="-127"/>
                    </a:rPr>
                    <a:t> </a:t>
                  </a:r>
                  <a:endParaRPr kumimoji="0" 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endParaRPr>
                </a:p>
              </p:txBody>
            </p:sp>
            <p:sp>
              <p:nvSpPr>
                <p:cNvPr id="376" name="Rectangle 555"/>
                <p:cNvSpPr/>
                <p:nvPr/>
              </p:nvSpPr>
              <p:spPr>
                <a:xfrm>
                  <a:off x="3915634" y="2596818"/>
                  <a:ext cx="3056293" cy="3438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686" dirty="0">
                      <a:solidFill>
                        <a:prstClr val="white">
                          <a:lumMod val="75000"/>
                        </a:prstClr>
                      </a:solidFill>
                      <a:latin typeface="Calibri"/>
                      <a:ea typeface="맑은 고딕" panose="020B0503020000020004" pitchFamily="50" charset="-127"/>
                    </a:rPr>
                    <a:t> </a:t>
                  </a:r>
                  <a:endParaRPr kumimoji="0" 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endParaRPr>
                </a:p>
              </p:txBody>
            </p:sp>
            <p:sp>
              <p:nvSpPr>
                <p:cNvPr id="382" name="Rectangle 566"/>
                <p:cNvSpPr/>
                <p:nvPr/>
              </p:nvSpPr>
              <p:spPr>
                <a:xfrm>
                  <a:off x="3915634" y="2942268"/>
                  <a:ext cx="3056293" cy="3438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686" dirty="0">
                      <a:solidFill>
                        <a:prstClr val="white">
                          <a:lumMod val="75000"/>
                        </a:prstClr>
                      </a:solidFill>
                      <a:latin typeface="Calibri"/>
                      <a:ea typeface="맑은 고딕" panose="020B0503020000020004" pitchFamily="50" charset="-127"/>
                    </a:rPr>
                    <a:t> </a:t>
                  </a:r>
                  <a:endParaRPr kumimoji="0" 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endParaRPr>
                </a:p>
              </p:txBody>
            </p:sp>
            <p:sp>
              <p:nvSpPr>
                <p:cNvPr id="440" name="Rectangle 566"/>
                <p:cNvSpPr/>
                <p:nvPr/>
              </p:nvSpPr>
              <p:spPr>
                <a:xfrm>
                  <a:off x="3915634" y="3633167"/>
                  <a:ext cx="3056293" cy="3438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ko-KR" altLang="en-US" sz="686" dirty="0">
                      <a:solidFill>
                        <a:prstClr val="white">
                          <a:lumMod val="75000"/>
                        </a:prstClr>
                      </a:solidFill>
                      <a:latin typeface="Calibri"/>
                      <a:ea typeface="맑은 고딕" panose="020B0503020000020004" pitchFamily="50" charset="-127"/>
                    </a:rPr>
                    <a:t> </a:t>
                  </a:r>
                  <a:endParaRPr kumimoji="0" 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41" name="그룹 400"/>
              <p:cNvGrpSpPr/>
              <p:nvPr/>
            </p:nvGrpSpPr>
            <p:grpSpPr>
              <a:xfrm>
                <a:off x="2798104" y="3208860"/>
                <a:ext cx="229236" cy="229194"/>
                <a:chOff x="2625629" y="3735853"/>
                <a:chExt cx="276891" cy="276839"/>
              </a:xfrm>
            </p:grpSpPr>
            <p:sp>
              <p:nvSpPr>
                <p:cNvPr id="442" name="Oval 121"/>
                <p:cNvSpPr>
                  <a:spLocks noChangeAspect="1"/>
                </p:cNvSpPr>
                <p:nvPr/>
              </p:nvSpPr>
              <p:spPr bwMode="auto">
                <a:xfrm>
                  <a:off x="2625629" y="3735853"/>
                  <a:ext cx="276891" cy="2768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>
                  <a:solidFill>
                    <a:srgbClr val="D9D9D9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3543" tIns="43543" rIns="43543" bIns="43543" anchor="ctr"/>
                <a:lstStyle/>
                <a:p>
                  <a:pPr defTabSz="494391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x-none" altLang="x-none" sz="2057">
                    <a:solidFill>
                      <a:srgbClr val="FFFFFF"/>
                    </a:solidFill>
                    <a:latin typeface="Calibri"/>
                    <a:ea typeface="+mn-ea"/>
                  </a:endParaRPr>
                </a:p>
              </p:txBody>
            </p:sp>
            <p:pic>
              <p:nvPicPr>
                <p:cNvPr id="443" name="Picture 157" descr="man-user (1).png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31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451" y="3784666"/>
                  <a:ext cx="179248" cy="179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30589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46" name="Freeform 11"/>
              <p:cNvSpPr>
                <a:spLocks noChangeAspect="1" noChangeArrowheads="1"/>
              </p:cNvSpPr>
              <p:nvPr/>
            </p:nvSpPr>
            <p:spPr bwMode="auto">
              <a:xfrm>
                <a:off x="6322197" y="3274976"/>
                <a:ext cx="90000" cy="90000"/>
              </a:xfrm>
              <a:custGeom>
                <a:avLst/>
                <a:gdLst>
                  <a:gd name="T0" fmla="*/ 454 w 455"/>
                  <a:gd name="T1" fmla="*/ 44 h 456"/>
                  <a:gd name="T2" fmla="*/ 411 w 455"/>
                  <a:gd name="T3" fmla="*/ 0 h 456"/>
                  <a:gd name="T4" fmla="*/ 224 w 455"/>
                  <a:gd name="T5" fmla="*/ 181 h 456"/>
                  <a:gd name="T6" fmla="*/ 44 w 455"/>
                  <a:gd name="T7" fmla="*/ 0 h 456"/>
                  <a:gd name="T8" fmla="*/ 0 w 455"/>
                  <a:gd name="T9" fmla="*/ 44 h 456"/>
                  <a:gd name="T10" fmla="*/ 181 w 455"/>
                  <a:gd name="T11" fmla="*/ 224 h 456"/>
                  <a:gd name="T12" fmla="*/ 0 w 455"/>
                  <a:gd name="T13" fmla="*/ 411 h 456"/>
                  <a:gd name="T14" fmla="*/ 44 w 455"/>
                  <a:gd name="T15" fmla="*/ 455 h 456"/>
                  <a:gd name="T16" fmla="*/ 224 w 455"/>
                  <a:gd name="T17" fmla="*/ 274 h 456"/>
                  <a:gd name="T18" fmla="*/ 411 w 455"/>
                  <a:gd name="T19" fmla="*/ 455 h 456"/>
                  <a:gd name="T20" fmla="*/ 454 w 455"/>
                  <a:gd name="T21" fmla="*/ 411 h 456"/>
                  <a:gd name="T22" fmla="*/ 274 w 455"/>
                  <a:gd name="T23" fmla="*/ 224 h 456"/>
                  <a:gd name="T24" fmla="*/ 454 w 455"/>
                  <a:gd name="T25" fmla="*/ 4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456">
                    <a:moveTo>
                      <a:pt x="454" y="44"/>
                    </a:moveTo>
                    <a:lnTo>
                      <a:pt x="411" y="0"/>
                    </a:lnTo>
                    <a:lnTo>
                      <a:pt x="224" y="181"/>
                    </a:lnTo>
                    <a:lnTo>
                      <a:pt x="44" y="0"/>
                    </a:lnTo>
                    <a:lnTo>
                      <a:pt x="0" y="44"/>
                    </a:lnTo>
                    <a:lnTo>
                      <a:pt x="181" y="224"/>
                    </a:lnTo>
                    <a:lnTo>
                      <a:pt x="0" y="411"/>
                    </a:lnTo>
                    <a:lnTo>
                      <a:pt x="44" y="455"/>
                    </a:lnTo>
                    <a:lnTo>
                      <a:pt x="224" y="274"/>
                    </a:lnTo>
                    <a:lnTo>
                      <a:pt x="411" y="455"/>
                    </a:lnTo>
                    <a:lnTo>
                      <a:pt x="454" y="411"/>
                    </a:lnTo>
                    <a:lnTo>
                      <a:pt x="274" y="224"/>
                    </a:lnTo>
                    <a:lnTo>
                      <a:pt x="454" y="4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텍스트 상자 31"/>
              <p:cNvSpPr txBox="1"/>
              <p:nvPr/>
            </p:nvSpPr>
            <p:spPr>
              <a:xfrm>
                <a:off x="3072730" y="3266116"/>
                <a:ext cx="26930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조병수</a:t>
                </a:r>
              </a:p>
            </p:txBody>
          </p:sp>
          <p:sp>
            <p:nvSpPr>
              <p:cNvPr id="460" name="텍스트 상자 31"/>
              <p:cNvSpPr txBox="1"/>
              <p:nvPr/>
            </p:nvSpPr>
            <p:spPr>
              <a:xfrm>
                <a:off x="4846965" y="1877539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</a:t>
                </a:r>
              </a:p>
            </p:txBody>
          </p:sp>
          <p:sp>
            <p:nvSpPr>
              <p:cNvPr id="461" name="텍스트 상자 31"/>
              <p:cNvSpPr txBox="1"/>
              <p:nvPr/>
            </p:nvSpPr>
            <p:spPr>
              <a:xfrm>
                <a:off x="4846965" y="2227284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통신사</a:t>
                </a:r>
              </a:p>
            </p:txBody>
          </p:sp>
          <p:sp>
            <p:nvSpPr>
              <p:cNvPr id="463" name="텍스트 상자 31"/>
              <p:cNvSpPr txBox="1"/>
              <p:nvPr/>
            </p:nvSpPr>
            <p:spPr>
              <a:xfrm>
                <a:off x="4846965" y="3266116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r>
                  <a:rPr lang="ko-KR" altLang="en-US" sz="6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</a:t>
                </a:r>
              </a:p>
            </p:txBody>
          </p:sp>
          <p:sp>
            <p:nvSpPr>
              <p:cNvPr id="464" name="텍스트 상자 31"/>
              <p:cNvSpPr txBox="1"/>
              <p:nvPr/>
            </p:nvSpPr>
            <p:spPr>
              <a:xfrm>
                <a:off x="4846965" y="2575761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핸디소프트</a:t>
                </a:r>
                <a:endPara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5" name="텍스트 상자 31"/>
              <p:cNvSpPr txBox="1"/>
              <p:nvPr/>
            </p:nvSpPr>
            <p:spPr>
              <a:xfrm>
                <a:off x="4846965" y="2911923"/>
                <a:ext cx="126960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핸디소프트</a:t>
                </a:r>
                <a:endPara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2" name="그룹 471"/>
            <p:cNvGrpSpPr/>
            <p:nvPr/>
          </p:nvGrpSpPr>
          <p:grpSpPr>
            <a:xfrm>
              <a:off x="1798330" y="3005102"/>
              <a:ext cx="407796" cy="210827"/>
              <a:chOff x="2014436" y="3015710"/>
              <a:chExt cx="475762" cy="245965"/>
            </a:xfrm>
          </p:grpSpPr>
          <p:sp>
            <p:nvSpPr>
              <p:cNvPr id="473" name="Rounded Rectangle 422"/>
              <p:cNvSpPr/>
              <p:nvPr/>
            </p:nvSpPr>
            <p:spPr>
              <a:xfrm>
                <a:off x="2014436" y="3015710"/>
                <a:ext cx="475762" cy="245965"/>
              </a:xfrm>
              <a:prstGeom prst="roundRect">
                <a:avLst>
                  <a:gd name="adj" fmla="val 1005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1971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5" name="Freeform 10"/>
              <p:cNvSpPr>
                <a:spLocks noChangeArrowheads="1"/>
              </p:cNvSpPr>
              <p:nvPr/>
            </p:nvSpPr>
            <p:spPr bwMode="auto">
              <a:xfrm>
                <a:off x="2363774" y="3084040"/>
                <a:ext cx="92349" cy="109304"/>
              </a:xfrm>
              <a:custGeom>
                <a:avLst/>
                <a:gdLst>
                  <a:gd name="T0" fmla="*/ 44 w 238"/>
                  <a:gd name="T1" fmla="*/ 0 h 387"/>
                  <a:gd name="T2" fmla="*/ 0 w 238"/>
                  <a:gd name="T3" fmla="*/ 44 h 387"/>
                  <a:gd name="T4" fmla="*/ 150 w 238"/>
                  <a:gd name="T5" fmla="*/ 193 h 387"/>
                  <a:gd name="T6" fmla="*/ 0 w 238"/>
                  <a:gd name="T7" fmla="*/ 343 h 387"/>
                  <a:gd name="T8" fmla="*/ 44 w 238"/>
                  <a:gd name="T9" fmla="*/ 386 h 387"/>
                  <a:gd name="T10" fmla="*/ 237 w 238"/>
                  <a:gd name="T11" fmla="*/ 193 h 387"/>
                  <a:gd name="T12" fmla="*/ 44 w 238"/>
                  <a:gd name="T13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" h="387">
                    <a:moveTo>
                      <a:pt x="44" y="0"/>
                    </a:moveTo>
                    <a:lnTo>
                      <a:pt x="0" y="44"/>
                    </a:lnTo>
                    <a:lnTo>
                      <a:pt x="150" y="193"/>
                    </a:lnTo>
                    <a:lnTo>
                      <a:pt x="0" y="343"/>
                    </a:lnTo>
                    <a:lnTo>
                      <a:pt x="44" y="386"/>
                    </a:lnTo>
                    <a:lnTo>
                      <a:pt x="237" y="193"/>
                    </a:lnTo>
                    <a:lnTo>
                      <a:pt x="44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텍스트 상자 31"/>
              <p:cNvSpPr txBox="1"/>
              <p:nvPr/>
            </p:nvSpPr>
            <p:spPr>
              <a:xfrm>
                <a:off x="2052561" y="3069443"/>
                <a:ext cx="292826" cy="138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77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선택</a:t>
                </a:r>
                <a:endParaRPr lang="ko-KR" altLang="de-DE" sz="77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6" name="텍스트 상자 31"/>
            <p:cNvSpPr txBox="1"/>
            <p:nvPr/>
          </p:nvSpPr>
          <p:spPr>
            <a:xfrm>
              <a:off x="2343904" y="1906269"/>
              <a:ext cx="301095" cy="105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68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Rectangle 343"/>
            <p:cNvSpPr/>
            <p:nvPr/>
          </p:nvSpPr>
          <p:spPr>
            <a:xfrm>
              <a:off x="329464" y="2035327"/>
              <a:ext cx="1425826" cy="2437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187" name="텍스트 상자 31"/>
            <p:cNvSpPr txBox="1"/>
            <p:nvPr/>
          </p:nvSpPr>
          <p:spPr>
            <a:xfrm>
              <a:off x="583639" y="2143936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영업본부</a:t>
              </a:r>
            </a:p>
          </p:txBody>
        </p:sp>
        <p:sp>
          <p:nvSpPr>
            <p:cNvPr id="199" name="Freeform 24"/>
            <p:cNvSpPr>
              <a:spLocks noChangeArrowheads="1"/>
            </p:cNvSpPr>
            <p:nvPr/>
          </p:nvSpPr>
          <p:spPr bwMode="auto">
            <a:xfrm rot="10800000" flipV="1">
              <a:off x="400903" y="2167333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sp>
          <p:nvSpPr>
            <p:cNvPr id="200" name="텍스트 상자 31"/>
            <p:cNvSpPr txBox="1"/>
            <p:nvPr/>
          </p:nvSpPr>
          <p:spPr>
            <a:xfrm>
              <a:off x="715075" y="2256032"/>
              <a:ext cx="990920" cy="156651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1</a:t>
              </a: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 </a:t>
              </a:r>
              <a:r>
                <a:rPr lang="en-US" altLang="ko-KR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(9)</a:t>
              </a: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김경호  부장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박명수  본부장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김은호  대리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이민수  대리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고진수  사원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박명수  사원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김은호  사원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이민수  사원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고진수  사원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06" name="Rounded Rectangle 256"/>
            <p:cNvSpPr/>
            <p:nvPr/>
          </p:nvSpPr>
          <p:spPr>
            <a:xfrm rot="5400000">
              <a:off x="1459720" y="2345520"/>
              <a:ext cx="481791" cy="3803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48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lang="en-US" sz="514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207" name="Freeform 24"/>
            <p:cNvSpPr>
              <a:spLocks noChangeArrowheads="1"/>
            </p:cNvSpPr>
            <p:nvPr/>
          </p:nvSpPr>
          <p:spPr bwMode="auto">
            <a:xfrm rot="10800000" flipV="1">
              <a:off x="527533" y="2315699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텍스트 상자 31"/>
            <p:cNvSpPr txBox="1"/>
            <p:nvPr/>
          </p:nvSpPr>
          <p:spPr>
            <a:xfrm>
              <a:off x="715075" y="3693789"/>
              <a:ext cx="990920" cy="2848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2</a:t>
              </a: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 </a:t>
              </a:r>
              <a:r>
                <a:rPr lang="en-US" altLang="ko-KR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(12)</a:t>
              </a:r>
            </a:p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3</a:t>
              </a: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 </a:t>
              </a:r>
              <a:r>
                <a:rPr lang="en-US" altLang="ko-KR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(18)</a:t>
              </a:r>
              <a:endPara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09" name="Freeform 24"/>
            <p:cNvSpPr>
              <a:spLocks noChangeArrowheads="1"/>
            </p:cNvSpPr>
            <p:nvPr/>
          </p:nvSpPr>
          <p:spPr bwMode="auto">
            <a:xfrm rot="16200000" flipV="1">
              <a:off x="527533" y="3753456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Freeform 24"/>
            <p:cNvSpPr>
              <a:spLocks noChangeArrowheads="1"/>
            </p:cNvSpPr>
            <p:nvPr/>
          </p:nvSpPr>
          <p:spPr bwMode="auto">
            <a:xfrm rot="16200000" flipV="1">
              <a:off x="527533" y="3895859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212" name="Rounded Rectangle 939"/>
            <p:cNvSpPr>
              <a:spLocks/>
            </p:cNvSpPr>
            <p:nvPr/>
          </p:nvSpPr>
          <p:spPr>
            <a:xfrm>
              <a:off x="708768" y="2435342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3" name="Rounded Rectangle 939"/>
            <p:cNvSpPr>
              <a:spLocks/>
            </p:cNvSpPr>
            <p:nvPr/>
          </p:nvSpPr>
          <p:spPr>
            <a:xfrm>
              <a:off x="708768" y="2578097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4" name="Rounded Rectangle 939"/>
            <p:cNvSpPr>
              <a:spLocks/>
            </p:cNvSpPr>
            <p:nvPr/>
          </p:nvSpPr>
          <p:spPr>
            <a:xfrm>
              <a:off x="708768" y="2720852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6" name="Rounded Rectangle 939"/>
            <p:cNvSpPr>
              <a:spLocks/>
            </p:cNvSpPr>
            <p:nvPr/>
          </p:nvSpPr>
          <p:spPr>
            <a:xfrm>
              <a:off x="708768" y="2863606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7" name="Rounded Rectangle 939"/>
            <p:cNvSpPr>
              <a:spLocks/>
            </p:cNvSpPr>
            <p:nvPr/>
          </p:nvSpPr>
          <p:spPr>
            <a:xfrm>
              <a:off x="708768" y="3006361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28" name="텍스트 상자 31"/>
            <p:cNvSpPr txBox="1"/>
            <p:nvPr/>
          </p:nvSpPr>
          <p:spPr>
            <a:xfrm>
              <a:off x="482229" y="4202274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마케팅본부</a:t>
              </a:r>
            </a:p>
          </p:txBody>
        </p:sp>
        <p:sp>
          <p:nvSpPr>
            <p:cNvPr id="229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225533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30" name="직선 연결선[R] 33"/>
            <p:cNvCxnSpPr/>
            <p:nvPr/>
          </p:nvCxnSpPr>
          <p:spPr>
            <a:xfrm>
              <a:off x="328064" y="4008072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텍스트 상자 31"/>
            <p:cNvSpPr txBox="1"/>
            <p:nvPr/>
          </p:nvSpPr>
          <p:spPr>
            <a:xfrm>
              <a:off x="482229" y="4041395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디자인본부</a:t>
              </a:r>
            </a:p>
          </p:txBody>
        </p:sp>
        <p:sp>
          <p:nvSpPr>
            <p:cNvPr id="233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064654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51" name="직선 연결선[R] 33"/>
            <p:cNvCxnSpPr/>
            <p:nvPr/>
          </p:nvCxnSpPr>
          <p:spPr>
            <a:xfrm>
              <a:off x="327144" y="4167759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텍스트 상자 31"/>
            <p:cNvSpPr txBox="1"/>
            <p:nvPr/>
          </p:nvSpPr>
          <p:spPr>
            <a:xfrm>
              <a:off x="482229" y="4351856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인사본부</a:t>
              </a:r>
            </a:p>
          </p:txBody>
        </p:sp>
        <p:sp>
          <p:nvSpPr>
            <p:cNvPr id="279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375115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96" name="직선 연결선[R] 33"/>
            <p:cNvCxnSpPr/>
            <p:nvPr/>
          </p:nvCxnSpPr>
          <p:spPr>
            <a:xfrm>
              <a:off x="327144" y="4317341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ounded Rectangle 939"/>
            <p:cNvSpPr>
              <a:spLocks/>
            </p:cNvSpPr>
            <p:nvPr/>
          </p:nvSpPr>
          <p:spPr>
            <a:xfrm>
              <a:off x="708768" y="3149115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98" name="Rounded Rectangle 939"/>
            <p:cNvSpPr>
              <a:spLocks/>
            </p:cNvSpPr>
            <p:nvPr/>
          </p:nvSpPr>
          <p:spPr>
            <a:xfrm>
              <a:off x="708768" y="3291870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99" name="Rounded Rectangle 939"/>
            <p:cNvSpPr>
              <a:spLocks/>
            </p:cNvSpPr>
            <p:nvPr/>
          </p:nvSpPr>
          <p:spPr>
            <a:xfrm>
              <a:off x="708768" y="3434624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300" name="Rounded Rectangle 939"/>
            <p:cNvSpPr>
              <a:spLocks/>
            </p:cNvSpPr>
            <p:nvPr/>
          </p:nvSpPr>
          <p:spPr>
            <a:xfrm>
              <a:off x="708768" y="3577377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8092" y="973485"/>
            <a:ext cx="2337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Case2. </a:t>
            </a:r>
            <a:r>
              <a:rPr lang="ko-KR" altLang="en-US" sz="1000" smtClean="0"/>
              <a:t>부서원만 선택 가능할때</a:t>
            </a:r>
            <a:r>
              <a:rPr lang="en-US" altLang="ko-KR" sz="1000" smtClean="0"/>
              <a:t>_</a:t>
            </a:r>
            <a:r>
              <a:rPr lang="ko-KR" altLang="en-US" sz="1000" smtClean="0"/>
              <a:t>멀티</a:t>
            </a:r>
            <a:endParaRPr lang="ko-KR" altLang="en-US" sz="1000"/>
          </a:p>
        </p:txBody>
      </p:sp>
      <p:sp>
        <p:nvSpPr>
          <p:cNvPr id="171" name="Rectangle 303"/>
          <p:cNvSpPr/>
          <p:nvPr/>
        </p:nvSpPr>
        <p:spPr>
          <a:xfrm>
            <a:off x="6066316" y="1303040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2" name="Rectangle 303"/>
          <p:cNvSpPr/>
          <p:nvPr/>
        </p:nvSpPr>
        <p:spPr>
          <a:xfrm>
            <a:off x="6066316" y="1303040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3" name="Rectangle 304"/>
          <p:cNvSpPr/>
          <p:nvPr/>
        </p:nvSpPr>
        <p:spPr>
          <a:xfrm>
            <a:off x="6087086" y="1320012"/>
            <a:ext cx="552637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텍스트 상자 31"/>
          <p:cNvSpPr txBox="1"/>
          <p:nvPr/>
        </p:nvSpPr>
        <p:spPr>
          <a:xfrm>
            <a:off x="6137166" y="1377802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71" b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조직도</a:t>
            </a:r>
            <a:endParaRPr lang="ko-KR" altLang="en-US" sz="771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4" name="Rounded Rectangle 658"/>
          <p:cNvSpPr/>
          <p:nvPr/>
        </p:nvSpPr>
        <p:spPr>
          <a:xfrm>
            <a:off x="8428246" y="4902517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완료</a:t>
            </a:r>
            <a:endParaRPr kumimoji="0" lang="en-US" sz="686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85" name="Rounded Rectangle 659"/>
          <p:cNvSpPr/>
          <p:nvPr/>
        </p:nvSpPr>
        <p:spPr>
          <a:xfrm>
            <a:off x="8888785" y="4902375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취소</a:t>
            </a:r>
            <a:endParaRPr kumimoji="0" lang="en-US" sz="686" dirty="0">
              <a:solidFill>
                <a:prstClr val="white">
                  <a:lumMod val="50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88" name="Rounded Rectangle 658"/>
          <p:cNvSpPr/>
          <p:nvPr/>
        </p:nvSpPr>
        <p:spPr>
          <a:xfrm>
            <a:off x="9967133" y="4506048"/>
            <a:ext cx="966518" cy="162410"/>
          </a:xfrm>
          <a:prstGeom prst="roundRect">
            <a:avLst>
              <a:gd name="adj" fmla="val 8420"/>
            </a:avLst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686" u="sn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41" name="Rectangle 14"/>
          <p:cNvSpPr>
            <a:spLocks/>
          </p:cNvSpPr>
          <p:nvPr/>
        </p:nvSpPr>
        <p:spPr bwMode="auto">
          <a:xfrm>
            <a:off x="6192312" y="1885146"/>
            <a:ext cx="1420017" cy="13893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43543" tIns="43543" rIns="43543" bIns="43543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x-none" altLang="x-none" sz="2057">
              <a:solidFill>
                <a:srgbClr val="FFFFFF"/>
              </a:solidFill>
              <a:latin typeface="Calibri"/>
              <a:ea typeface="+mn-ea"/>
            </a:endParaRPr>
          </a:p>
        </p:txBody>
      </p:sp>
      <p:sp>
        <p:nvSpPr>
          <p:cNvPr id="342" name="Freeform 10"/>
          <p:cNvSpPr>
            <a:spLocks noChangeAspect="1" noChangeArrowheads="1"/>
          </p:cNvSpPr>
          <p:nvPr/>
        </p:nvSpPr>
        <p:spPr bwMode="auto">
          <a:xfrm>
            <a:off x="7506567" y="1920006"/>
            <a:ext cx="76073" cy="76072"/>
          </a:xfrm>
          <a:custGeom>
            <a:avLst/>
            <a:gdLst>
              <a:gd name="T0" fmla="*/ 332 w 471"/>
              <a:gd name="T1" fmla="*/ 296 h 471"/>
              <a:gd name="T2" fmla="*/ 312 w 471"/>
              <a:gd name="T3" fmla="*/ 296 h 471"/>
              <a:gd name="T4" fmla="*/ 307 w 471"/>
              <a:gd name="T5" fmla="*/ 286 h 471"/>
              <a:gd name="T6" fmla="*/ 348 w 471"/>
              <a:gd name="T7" fmla="*/ 173 h 471"/>
              <a:gd name="T8" fmla="*/ 174 w 471"/>
              <a:gd name="T9" fmla="*/ 0 h 471"/>
              <a:gd name="T10" fmla="*/ 0 w 471"/>
              <a:gd name="T11" fmla="*/ 173 h 471"/>
              <a:gd name="T12" fmla="*/ 174 w 471"/>
              <a:gd name="T13" fmla="*/ 347 h 471"/>
              <a:gd name="T14" fmla="*/ 286 w 471"/>
              <a:gd name="T15" fmla="*/ 306 h 471"/>
              <a:gd name="T16" fmla="*/ 296 w 471"/>
              <a:gd name="T17" fmla="*/ 311 h 471"/>
              <a:gd name="T18" fmla="*/ 296 w 471"/>
              <a:gd name="T19" fmla="*/ 337 h 471"/>
              <a:gd name="T20" fmla="*/ 429 w 471"/>
              <a:gd name="T21" fmla="*/ 470 h 471"/>
              <a:gd name="T22" fmla="*/ 470 w 471"/>
              <a:gd name="T23" fmla="*/ 429 h 471"/>
              <a:gd name="T24" fmla="*/ 332 w 471"/>
              <a:gd name="T25" fmla="*/ 296 h 471"/>
              <a:gd name="T26" fmla="*/ 174 w 471"/>
              <a:gd name="T27" fmla="*/ 296 h 471"/>
              <a:gd name="T28" fmla="*/ 56 w 471"/>
              <a:gd name="T29" fmla="*/ 173 h 471"/>
              <a:gd name="T30" fmla="*/ 174 w 471"/>
              <a:gd name="T31" fmla="*/ 56 h 471"/>
              <a:gd name="T32" fmla="*/ 296 w 471"/>
              <a:gd name="T33" fmla="*/ 173 h 471"/>
              <a:gd name="T34" fmla="*/ 174 w 471"/>
              <a:gd name="T35" fmla="*/ 2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1" h="471">
                <a:moveTo>
                  <a:pt x="332" y="296"/>
                </a:moveTo>
                <a:lnTo>
                  <a:pt x="312" y="296"/>
                </a:lnTo>
                <a:lnTo>
                  <a:pt x="307" y="286"/>
                </a:lnTo>
                <a:cubicBezTo>
                  <a:pt x="332" y="255"/>
                  <a:pt x="348" y="219"/>
                  <a:pt x="348" y="173"/>
                </a:cubicBezTo>
                <a:cubicBezTo>
                  <a:pt x="348" y="76"/>
                  <a:pt x="271" y="0"/>
                  <a:pt x="174" y="0"/>
                </a:cubicBezTo>
                <a:cubicBezTo>
                  <a:pt x="77" y="0"/>
                  <a:pt x="0" y="76"/>
                  <a:pt x="0" y="173"/>
                </a:cubicBezTo>
                <a:cubicBezTo>
                  <a:pt x="0" y="270"/>
                  <a:pt x="77" y="347"/>
                  <a:pt x="174" y="347"/>
                </a:cubicBezTo>
                <a:cubicBezTo>
                  <a:pt x="215" y="347"/>
                  <a:pt x="256" y="332"/>
                  <a:pt x="286" y="306"/>
                </a:cubicBezTo>
                <a:lnTo>
                  <a:pt x="296" y="311"/>
                </a:lnTo>
                <a:lnTo>
                  <a:pt x="296" y="337"/>
                </a:lnTo>
                <a:lnTo>
                  <a:pt x="429" y="470"/>
                </a:lnTo>
                <a:lnTo>
                  <a:pt x="470" y="429"/>
                </a:lnTo>
                <a:lnTo>
                  <a:pt x="332" y="296"/>
                </a:lnTo>
                <a:close/>
                <a:moveTo>
                  <a:pt x="174" y="296"/>
                </a:moveTo>
                <a:cubicBezTo>
                  <a:pt x="107" y="296"/>
                  <a:pt x="56" y="240"/>
                  <a:pt x="56" y="173"/>
                </a:cubicBezTo>
                <a:cubicBezTo>
                  <a:pt x="56" y="107"/>
                  <a:pt x="107" y="56"/>
                  <a:pt x="174" y="56"/>
                </a:cubicBezTo>
                <a:cubicBezTo>
                  <a:pt x="240" y="56"/>
                  <a:pt x="296" y="107"/>
                  <a:pt x="296" y="173"/>
                </a:cubicBezTo>
                <a:cubicBezTo>
                  <a:pt x="296" y="240"/>
                  <a:pt x="240" y="296"/>
                  <a:pt x="174" y="29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192" name="Rounded Rectangle 185"/>
          <p:cNvSpPr/>
          <p:nvPr/>
        </p:nvSpPr>
        <p:spPr>
          <a:xfrm>
            <a:off x="11477171" y="2052692"/>
            <a:ext cx="61714" cy="72957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Rectangle 622"/>
          <p:cNvSpPr/>
          <p:nvPr/>
        </p:nvSpPr>
        <p:spPr>
          <a:xfrm>
            <a:off x="8114833" y="1866983"/>
            <a:ext cx="3435566" cy="2590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94" name="Rectangle 342"/>
          <p:cNvSpPr/>
          <p:nvPr/>
        </p:nvSpPr>
        <p:spPr>
          <a:xfrm>
            <a:off x="6192239" y="1645560"/>
            <a:ext cx="1423370" cy="28346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cxnSp>
        <p:nvCxnSpPr>
          <p:cNvPr id="195" name="직선 연결선[R] 33"/>
          <p:cNvCxnSpPr/>
          <p:nvPr/>
        </p:nvCxnSpPr>
        <p:spPr>
          <a:xfrm>
            <a:off x="6066316" y="1572951"/>
            <a:ext cx="55471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텍스트 상자 31"/>
          <p:cNvSpPr txBox="1"/>
          <p:nvPr/>
        </p:nvSpPr>
        <p:spPr>
          <a:xfrm>
            <a:off x="6231457" y="1719991"/>
            <a:ext cx="264496" cy="10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조직도</a:t>
            </a:r>
            <a:endParaRPr lang="en-US" altLang="ko-KR" sz="686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7" name="텍스트 상자 31"/>
          <p:cNvSpPr txBox="1"/>
          <p:nvPr/>
        </p:nvSpPr>
        <p:spPr>
          <a:xfrm>
            <a:off x="8151451" y="1674456"/>
            <a:ext cx="1748362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참조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숨은참조</a:t>
            </a:r>
          </a:p>
        </p:txBody>
      </p:sp>
      <p:cxnSp>
        <p:nvCxnSpPr>
          <p:cNvPr id="198" name="직선 연결선[R] 7"/>
          <p:cNvCxnSpPr/>
          <p:nvPr/>
        </p:nvCxnSpPr>
        <p:spPr>
          <a:xfrm>
            <a:off x="6199752" y="1830053"/>
            <a:ext cx="3219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sp>
        <p:nvSpPr>
          <p:cNvPr id="339" name="Oval 121"/>
          <p:cNvSpPr>
            <a:spLocks noChangeAspect="1"/>
          </p:cNvSpPr>
          <p:nvPr/>
        </p:nvSpPr>
        <p:spPr bwMode="auto">
          <a:xfrm>
            <a:off x="8292626" y="2110552"/>
            <a:ext cx="196488" cy="1964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rgbClr val="D9D9D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3543" tIns="43543" rIns="43543" bIns="43543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x-none" altLang="x-none" sz="2057">
              <a:solidFill>
                <a:srgbClr val="FFFFFF"/>
              </a:solidFill>
              <a:latin typeface="Calibri"/>
              <a:ea typeface="+mn-ea"/>
            </a:endParaRPr>
          </a:p>
        </p:txBody>
      </p:sp>
      <p:pic>
        <p:nvPicPr>
          <p:cNvPr id="340" name="Picture 157" descr="man-user (1).png"/>
          <p:cNvPicPr>
            <a:picLocks noChangeAspect="1"/>
          </p:cNvPicPr>
          <p:nvPr/>
        </p:nvPicPr>
        <p:blipFill>
          <a:blip r:embed="rId3" cstate="print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71" y="2145191"/>
            <a:ext cx="127198" cy="1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5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2" name="텍스트 상자 31"/>
          <p:cNvSpPr txBox="1"/>
          <p:nvPr/>
        </p:nvSpPr>
        <p:spPr>
          <a:xfrm>
            <a:off x="8976855" y="2159628"/>
            <a:ext cx="1088232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제품기획팀</a:t>
            </a:r>
          </a:p>
        </p:txBody>
      </p:sp>
      <p:sp>
        <p:nvSpPr>
          <p:cNvPr id="303" name="Freeform 11"/>
          <p:cNvSpPr>
            <a:spLocks noChangeAspect="1" noChangeArrowheads="1"/>
          </p:cNvSpPr>
          <p:nvPr/>
        </p:nvSpPr>
        <p:spPr bwMode="auto">
          <a:xfrm>
            <a:off x="11313277" y="2167223"/>
            <a:ext cx="77143" cy="77143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312" name="텍스트 상자 31"/>
          <p:cNvSpPr txBox="1"/>
          <p:nvPr/>
        </p:nvSpPr>
        <p:spPr>
          <a:xfrm>
            <a:off x="8528020" y="215962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박명수</a:t>
            </a:r>
          </a:p>
        </p:txBody>
      </p:sp>
      <p:sp>
        <p:nvSpPr>
          <p:cNvPr id="329" name="Rectangle 543"/>
          <p:cNvSpPr/>
          <p:nvPr/>
        </p:nvSpPr>
        <p:spPr>
          <a:xfrm>
            <a:off x="8207863" y="2058417"/>
            <a:ext cx="3226269" cy="2947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7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321" name="텍스트 상자 31"/>
          <p:cNvSpPr txBox="1"/>
          <p:nvPr/>
        </p:nvSpPr>
        <p:spPr>
          <a:xfrm>
            <a:off x="10048793" y="2159628"/>
            <a:ext cx="1088232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</a:t>
            </a:r>
          </a:p>
        </p:txBody>
      </p:sp>
      <p:sp>
        <p:nvSpPr>
          <p:cNvPr id="292" name="Rounded Rectangle 422"/>
          <p:cNvSpPr/>
          <p:nvPr/>
        </p:nvSpPr>
        <p:spPr>
          <a:xfrm>
            <a:off x="7662289" y="3005102"/>
            <a:ext cx="407796" cy="210827"/>
          </a:xfrm>
          <a:prstGeom prst="roundRect">
            <a:avLst>
              <a:gd name="adj" fmla="val 100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3" name="Freeform 10"/>
          <p:cNvSpPr>
            <a:spLocks noChangeArrowheads="1"/>
          </p:cNvSpPr>
          <p:nvPr/>
        </p:nvSpPr>
        <p:spPr bwMode="auto">
          <a:xfrm>
            <a:off x="7961722" y="3063671"/>
            <a:ext cx="79156" cy="93689"/>
          </a:xfrm>
          <a:custGeom>
            <a:avLst/>
            <a:gdLst>
              <a:gd name="T0" fmla="*/ 44 w 238"/>
              <a:gd name="T1" fmla="*/ 0 h 387"/>
              <a:gd name="T2" fmla="*/ 0 w 238"/>
              <a:gd name="T3" fmla="*/ 44 h 387"/>
              <a:gd name="T4" fmla="*/ 150 w 238"/>
              <a:gd name="T5" fmla="*/ 193 h 387"/>
              <a:gd name="T6" fmla="*/ 0 w 238"/>
              <a:gd name="T7" fmla="*/ 343 h 387"/>
              <a:gd name="T8" fmla="*/ 44 w 238"/>
              <a:gd name="T9" fmla="*/ 386 h 387"/>
              <a:gd name="T10" fmla="*/ 237 w 238"/>
              <a:gd name="T11" fmla="*/ 193 h 387"/>
              <a:gd name="T12" fmla="*/ 44 w 238"/>
              <a:gd name="T1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387">
                <a:moveTo>
                  <a:pt x="44" y="0"/>
                </a:moveTo>
                <a:lnTo>
                  <a:pt x="0" y="44"/>
                </a:lnTo>
                <a:lnTo>
                  <a:pt x="150" y="193"/>
                </a:lnTo>
                <a:lnTo>
                  <a:pt x="0" y="343"/>
                </a:lnTo>
                <a:lnTo>
                  <a:pt x="44" y="386"/>
                </a:lnTo>
                <a:lnTo>
                  <a:pt x="237" y="193"/>
                </a:lnTo>
                <a:lnTo>
                  <a:pt x="44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94" name="텍스트 상자 31"/>
          <p:cNvSpPr txBox="1"/>
          <p:nvPr/>
        </p:nvSpPr>
        <p:spPr>
          <a:xfrm>
            <a:off x="7694968" y="3051159"/>
            <a:ext cx="250994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7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선택</a:t>
            </a:r>
            <a:endParaRPr lang="ko-KR" altLang="de-DE" sz="77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5" name="텍스트 상자 31"/>
          <p:cNvSpPr txBox="1"/>
          <p:nvPr/>
        </p:nvSpPr>
        <p:spPr>
          <a:xfrm>
            <a:off x="8207863" y="1906269"/>
            <a:ext cx="301095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686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" name="Rectangle 343"/>
          <p:cNvSpPr/>
          <p:nvPr/>
        </p:nvSpPr>
        <p:spPr>
          <a:xfrm>
            <a:off x="6193423" y="2035327"/>
            <a:ext cx="1425826" cy="2437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219" name="텍스트 상자 31"/>
          <p:cNvSpPr txBox="1"/>
          <p:nvPr/>
        </p:nvSpPr>
        <p:spPr>
          <a:xfrm>
            <a:off x="6447598" y="2143936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영업본부</a:t>
            </a:r>
          </a:p>
        </p:txBody>
      </p:sp>
      <p:sp>
        <p:nvSpPr>
          <p:cNvPr id="220" name="Freeform 24"/>
          <p:cNvSpPr>
            <a:spLocks noChangeArrowheads="1"/>
          </p:cNvSpPr>
          <p:nvPr/>
        </p:nvSpPr>
        <p:spPr bwMode="auto">
          <a:xfrm rot="10800000" flipV="1">
            <a:off x="6264862" y="2167333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sp>
        <p:nvSpPr>
          <p:cNvPr id="222" name="텍스트 상자 31"/>
          <p:cNvSpPr txBox="1"/>
          <p:nvPr/>
        </p:nvSpPr>
        <p:spPr>
          <a:xfrm>
            <a:off x="6579034" y="2256032"/>
            <a:ext cx="990920" cy="15665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(9)</a:t>
            </a: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김경호  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박명수  본부장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김은호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이민수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박명수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김은호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이민수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3" name="Rounded Rectangle 256"/>
          <p:cNvSpPr/>
          <p:nvPr/>
        </p:nvSpPr>
        <p:spPr>
          <a:xfrm rot="5400000">
            <a:off x="7323679" y="2345520"/>
            <a:ext cx="481791" cy="3803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8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lang="en-US" sz="514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224" name="Freeform 24"/>
          <p:cNvSpPr>
            <a:spLocks noChangeArrowheads="1"/>
          </p:cNvSpPr>
          <p:nvPr/>
        </p:nvSpPr>
        <p:spPr bwMode="auto">
          <a:xfrm rot="10800000" flipV="1">
            <a:off x="6391492" y="2315699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25" name="텍스트 상자 31"/>
          <p:cNvSpPr txBox="1"/>
          <p:nvPr/>
        </p:nvSpPr>
        <p:spPr>
          <a:xfrm>
            <a:off x="6579034" y="3693789"/>
            <a:ext cx="990920" cy="2848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2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(12)</a:t>
            </a:r>
          </a:p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3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(18)</a:t>
            </a:r>
            <a:endParaRPr lang="ko-KR" altLang="en-US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6" name="Freeform 24"/>
          <p:cNvSpPr>
            <a:spLocks noChangeArrowheads="1"/>
          </p:cNvSpPr>
          <p:nvPr/>
        </p:nvSpPr>
        <p:spPr bwMode="auto">
          <a:xfrm rot="16200000" flipV="1">
            <a:off x="6391492" y="3753456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27" name="Freeform 24"/>
          <p:cNvSpPr>
            <a:spLocks noChangeArrowheads="1"/>
          </p:cNvSpPr>
          <p:nvPr/>
        </p:nvSpPr>
        <p:spPr bwMode="auto">
          <a:xfrm rot="16200000" flipV="1">
            <a:off x="6391492" y="3895859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40" name="텍스트 상자 31"/>
          <p:cNvSpPr txBox="1"/>
          <p:nvPr/>
        </p:nvSpPr>
        <p:spPr>
          <a:xfrm>
            <a:off x="6346188" y="4202274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마케팅본부</a:t>
            </a:r>
          </a:p>
        </p:txBody>
      </p:sp>
      <p:sp>
        <p:nvSpPr>
          <p:cNvPr id="241" name="Freeform 24"/>
          <p:cNvSpPr>
            <a:spLocks noChangeArrowheads="1"/>
          </p:cNvSpPr>
          <p:nvPr/>
        </p:nvSpPr>
        <p:spPr bwMode="auto">
          <a:xfrm rot="16200000" flipV="1">
            <a:off x="6271337" y="4225533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242" name="직선 연결선[R] 33"/>
          <p:cNvCxnSpPr/>
          <p:nvPr/>
        </p:nvCxnSpPr>
        <p:spPr>
          <a:xfrm>
            <a:off x="6192023" y="4008072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텍스트 상자 31"/>
          <p:cNvSpPr txBox="1"/>
          <p:nvPr/>
        </p:nvSpPr>
        <p:spPr>
          <a:xfrm>
            <a:off x="6346188" y="4041395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디자인본부</a:t>
            </a:r>
          </a:p>
        </p:txBody>
      </p:sp>
      <p:sp>
        <p:nvSpPr>
          <p:cNvPr id="246" name="Freeform 24"/>
          <p:cNvSpPr>
            <a:spLocks noChangeArrowheads="1"/>
          </p:cNvSpPr>
          <p:nvPr/>
        </p:nvSpPr>
        <p:spPr bwMode="auto">
          <a:xfrm rot="16200000" flipV="1">
            <a:off x="6271337" y="4064654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249" name="직선 연결선[R] 33"/>
          <p:cNvCxnSpPr/>
          <p:nvPr/>
        </p:nvCxnSpPr>
        <p:spPr>
          <a:xfrm>
            <a:off x="6191103" y="4167759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텍스트 상자 31"/>
          <p:cNvSpPr txBox="1"/>
          <p:nvPr/>
        </p:nvSpPr>
        <p:spPr>
          <a:xfrm>
            <a:off x="6346188" y="4351856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인사본부</a:t>
            </a:r>
          </a:p>
        </p:txBody>
      </p:sp>
      <p:sp>
        <p:nvSpPr>
          <p:cNvPr id="276" name="Freeform 24"/>
          <p:cNvSpPr>
            <a:spLocks noChangeArrowheads="1"/>
          </p:cNvSpPr>
          <p:nvPr/>
        </p:nvSpPr>
        <p:spPr bwMode="auto">
          <a:xfrm rot="16200000" flipV="1">
            <a:off x="6271337" y="4375115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285" name="직선 연결선[R] 33"/>
          <p:cNvCxnSpPr/>
          <p:nvPr/>
        </p:nvCxnSpPr>
        <p:spPr>
          <a:xfrm>
            <a:off x="6191103" y="4317341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5985967" y="973485"/>
            <a:ext cx="2337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Case3. </a:t>
            </a:r>
            <a:r>
              <a:rPr lang="ko-KR" altLang="en-US" sz="1000" smtClean="0"/>
              <a:t>부서원만 선택 가능할때</a:t>
            </a:r>
            <a:r>
              <a:rPr lang="en-US" altLang="ko-KR" sz="1000" smtClean="0"/>
              <a:t>_</a:t>
            </a:r>
            <a:r>
              <a:rPr lang="ko-KR" altLang="en-US" sz="1000" smtClean="0"/>
              <a:t>단일</a:t>
            </a:r>
            <a:endParaRPr lang="ko-KR" altLang="en-US" sz="1000"/>
          </a:p>
        </p:txBody>
      </p:sp>
      <p:sp>
        <p:nvSpPr>
          <p:cNvPr id="345" name="타원형"/>
          <p:cNvSpPr>
            <a:spLocks noChangeAspect="1"/>
          </p:cNvSpPr>
          <p:nvPr/>
        </p:nvSpPr>
        <p:spPr>
          <a:xfrm>
            <a:off x="6596238" y="2432708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346" name="타원형"/>
          <p:cNvSpPr>
            <a:spLocks noChangeAspect="1"/>
          </p:cNvSpPr>
          <p:nvPr/>
        </p:nvSpPr>
        <p:spPr>
          <a:xfrm>
            <a:off x="6596238" y="2574795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347" name="타원형"/>
          <p:cNvSpPr>
            <a:spLocks noChangeAspect="1"/>
          </p:cNvSpPr>
          <p:nvPr/>
        </p:nvSpPr>
        <p:spPr>
          <a:xfrm>
            <a:off x="6596238" y="2715737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348" name="타원형"/>
          <p:cNvSpPr>
            <a:spLocks noChangeAspect="1"/>
          </p:cNvSpPr>
          <p:nvPr/>
        </p:nvSpPr>
        <p:spPr>
          <a:xfrm>
            <a:off x="6596238" y="2860116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349" name="타원형"/>
          <p:cNvSpPr>
            <a:spLocks noChangeAspect="1"/>
          </p:cNvSpPr>
          <p:nvPr/>
        </p:nvSpPr>
        <p:spPr>
          <a:xfrm>
            <a:off x="6596238" y="3001057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350" name="타원형"/>
          <p:cNvSpPr>
            <a:spLocks noChangeAspect="1"/>
          </p:cNvSpPr>
          <p:nvPr/>
        </p:nvSpPr>
        <p:spPr>
          <a:xfrm>
            <a:off x="6596238" y="3135123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351" name="타원형"/>
          <p:cNvSpPr>
            <a:spLocks noChangeAspect="1"/>
          </p:cNvSpPr>
          <p:nvPr/>
        </p:nvSpPr>
        <p:spPr>
          <a:xfrm>
            <a:off x="6596238" y="3276064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352" name="타원형"/>
          <p:cNvSpPr>
            <a:spLocks noChangeAspect="1"/>
          </p:cNvSpPr>
          <p:nvPr/>
        </p:nvSpPr>
        <p:spPr>
          <a:xfrm>
            <a:off x="6596238" y="3417006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353" name="타원형"/>
          <p:cNvSpPr>
            <a:spLocks noChangeAspect="1"/>
          </p:cNvSpPr>
          <p:nvPr/>
        </p:nvSpPr>
        <p:spPr>
          <a:xfrm>
            <a:off x="6596238" y="3562531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9600" y="2390775"/>
            <a:ext cx="257175" cy="1362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모서리가 둥근 직사각형 353"/>
          <p:cNvSpPr/>
          <p:nvPr/>
        </p:nvSpPr>
        <p:spPr>
          <a:xfrm>
            <a:off x="6496050" y="2390775"/>
            <a:ext cx="257175" cy="1362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6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연계기능</a:t>
            </a:r>
            <a:r>
              <a:rPr kumimoji="1" lang="en-US" altLang="ko-KR" dirty="0"/>
              <a:t>_</a:t>
            </a:r>
            <a:r>
              <a:rPr kumimoji="1" lang="ko-KR" altLang="en-US" dirty="0"/>
              <a:t>조직도 </a:t>
            </a:r>
          </a:p>
        </p:txBody>
      </p:sp>
      <p:sp>
        <p:nvSpPr>
          <p:cNvPr id="139" name="Rectangle 303"/>
          <p:cNvSpPr/>
          <p:nvPr/>
        </p:nvSpPr>
        <p:spPr>
          <a:xfrm>
            <a:off x="202357" y="1303040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0" name="Rectangle 303"/>
          <p:cNvSpPr/>
          <p:nvPr/>
        </p:nvSpPr>
        <p:spPr>
          <a:xfrm>
            <a:off x="202357" y="1303040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5" name="Rectangle 304"/>
          <p:cNvSpPr/>
          <p:nvPr/>
        </p:nvSpPr>
        <p:spPr>
          <a:xfrm>
            <a:off x="223127" y="1320012"/>
            <a:ext cx="552637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" name="텍스트 상자 31"/>
          <p:cNvSpPr txBox="1"/>
          <p:nvPr/>
        </p:nvSpPr>
        <p:spPr>
          <a:xfrm>
            <a:off x="273207" y="1377802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71" b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조직도</a:t>
            </a:r>
            <a:endParaRPr lang="ko-KR" altLang="en-US" sz="771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44" name="Rounded Rectangle 658"/>
          <p:cNvSpPr/>
          <p:nvPr/>
        </p:nvSpPr>
        <p:spPr>
          <a:xfrm>
            <a:off x="2564287" y="4902517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완료</a:t>
            </a:r>
            <a:endParaRPr kumimoji="0" lang="en-US" sz="686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245" name="Rounded Rectangle 659"/>
          <p:cNvSpPr/>
          <p:nvPr/>
        </p:nvSpPr>
        <p:spPr>
          <a:xfrm>
            <a:off x="3024826" y="4902375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취소</a:t>
            </a:r>
            <a:endParaRPr kumimoji="0" lang="en-US" sz="686" dirty="0">
              <a:solidFill>
                <a:prstClr val="white">
                  <a:lumMod val="50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15" name="Rounded Rectangle 185"/>
          <p:cNvSpPr/>
          <p:nvPr/>
        </p:nvSpPr>
        <p:spPr>
          <a:xfrm>
            <a:off x="5613212" y="2052692"/>
            <a:ext cx="61714" cy="72957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4" name="Rectangle 622"/>
          <p:cNvSpPr/>
          <p:nvPr/>
        </p:nvSpPr>
        <p:spPr>
          <a:xfrm>
            <a:off x="2250874" y="1866983"/>
            <a:ext cx="3435566" cy="2590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cxnSp>
        <p:nvCxnSpPr>
          <p:cNvPr id="756" name="직선 연결선[R] 33"/>
          <p:cNvCxnSpPr/>
          <p:nvPr/>
        </p:nvCxnSpPr>
        <p:spPr>
          <a:xfrm>
            <a:off x="202357" y="1572951"/>
            <a:ext cx="55471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텍스트 상자 31"/>
          <p:cNvSpPr txBox="1"/>
          <p:nvPr/>
        </p:nvSpPr>
        <p:spPr>
          <a:xfrm>
            <a:off x="2287492" y="1674456"/>
            <a:ext cx="1748362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참조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숨은참조</a:t>
            </a:r>
          </a:p>
        </p:txBody>
      </p:sp>
      <p:grpSp>
        <p:nvGrpSpPr>
          <p:cNvPr id="370" name="그룹 400"/>
          <p:cNvGrpSpPr/>
          <p:nvPr/>
        </p:nvGrpSpPr>
        <p:grpSpPr>
          <a:xfrm>
            <a:off x="2428667" y="2110552"/>
            <a:ext cx="196488" cy="196452"/>
            <a:chOff x="2625629" y="3735853"/>
            <a:chExt cx="276891" cy="276839"/>
          </a:xfrm>
        </p:grpSpPr>
        <p:sp>
          <p:nvSpPr>
            <p:cNvPr id="412" name="Oval 121"/>
            <p:cNvSpPr>
              <a:spLocks noChangeAspect="1"/>
            </p:cNvSpPr>
            <p:nvPr/>
          </p:nvSpPr>
          <p:spPr bwMode="auto">
            <a:xfrm>
              <a:off x="2625629" y="3735853"/>
              <a:ext cx="276891" cy="2768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rgbClr val="D9D9D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pic>
          <p:nvPicPr>
            <p:cNvPr id="413" name="Picture 157" descr="man-user (1).png"/>
            <p:cNvPicPr>
              <a:picLocks noChangeAspect="1"/>
            </p:cNvPicPr>
            <p:nvPr/>
          </p:nvPicPr>
          <p:blipFill>
            <a:blip r:embed="rId3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451" y="3784666"/>
              <a:ext cx="179248" cy="179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74" name="Freeform 11"/>
          <p:cNvSpPr>
            <a:spLocks noChangeAspect="1" noChangeArrowheads="1"/>
          </p:cNvSpPr>
          <p:nvPr/>
        </p:nvSpPr>
        <p:spPr bwMode="auto">
          <a:xfrm>
            <a:off x="5449318" y="2167223"/>
            <a:ext cx="77143" cy="77143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grpSp>
        <p:nvGrpSpPr>
          <p:cNvPr id="377" name="그룹 400"/>
          <p:cNvGrpSpPr/>
          <p:nvPr/>
        </p:nvGrpSpPr>
        <p:grpSpPr>
          <a:xfrm>
            <a:off x="2428667" y="2410333"/>
            <a:ext cx="196488" cy="196452"/>
            <a:chOff x="2625629" y="3735853"/>
            <a:chExt cx="276891" cy="276839"/>
          </a:xfrm>
        </p:grpSpPr>
        <p:sp>
          <p:nvSpPr>
            <p:cNvPr id="407" name="Oval 121"/>
            <p:cNvSpPr>
              <a:spLocks noChangeAspect="1"/>
            </p:cNvSpPr>
            <p:nvPr/>
          </p:nvSpPr>
          <p:spPr bwMode="auto">
            <a:xfrm>
              <a:off x="2625629" y="3735853"/>
              <a:ext cx="276891" cy="2768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rgbClr val="D9D9D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pic>
          <p:nvPicPr>
            <p:cNvPr id="408" name="Picture 157" descr="man-user (1).png"/>
            <p:cNvPicPr>
              <a:picLocks noChangeAspect="1"/>
            </p:cNvPicPr>
            <p:nvPr/>
          </p:nvPicPr>
          <p:blipFill>
            <a:blip r:embed="rId3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451" y="3784666"/>
              <a:ext cx="179248" cy="179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81" name="Freeform 11"/>
          <p:cNvSpPr>
            <a:spLocks noChangeAspect="1" noChangeArrowheads="1"/>
          </p:cNvSpPr>
          <p:nvPr/>
        </p:nvSpPr>
        <p:spPr bwMode="auto">
          <a:xfrm>
            <a:off x="5449318" y="2467003"/>
            <a:ext cx="77143" cy="77143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grpSp>
        <p:nvGrpSpPr>
          <p:cNvPr id="383" name="그룹 400"/>
          <p:cNvGrpSpPr/>
          <p:nvPr/>
        </p:nvGrpSpPr>
        <p:grpSpPr>
          <a:xfrm>
            <a:off x="2428667" y="2701433"/>
            <a:ext cx="196488" cy="196452"/>
            <a:chOff x="2625629" y="3735853"/>
            <a:chExt cx="276891" cy="276839"/>
          </a:xfrm>
        </p:grpSpPr>
        <p:sp>
          <p:nvSpPr>
            <p:cNvPr id="402" name="Oval 121"/>
            <p:cNvSpPr>
              <a:spLocks noChangeAspect="1"/>
            </p:cNvSpPr>
            <p:nvPr/>
          </p:nvSpPr>
          <p:spPr bwMode="auto">
            <a:xfrm>
              <a:off x="2625629" y="3735853"/>
              <a:ext cx="276891" cy="2768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rgbClr val="D9D9D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pic>
          <p:nvPicPr>
            <p:cNvPr id="403" name="Picture 157" descr="man-user (1).png"/>
            <p:cNvPicPr>
              <a:picLocks noChangeAspect="1"/>
            </p:cNvPicPr>
            <p:nvPr/>
          </p:nvPicPr>
          <p:blipFill>
            <a:blip r:embed="rId3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451" y="3784666"/>
              <a:ext cx="179248" cy="179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87" name="Freeform 11"/>
          <p:cNvSpPr>
            <a:spLocks noChangeAspect="1" noChangeArrowheads="1"/>
          </p:cNvSpPr>
          <p:nvPr/>
        </p:nvSpPr>
        <p:spPr bwMode="auto">
          <a:xfrm>
            <a:off x="5449318" y="2758104"/>
            <a:ext cx="77143" cy="77143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grpSp>
        <p:nvGrpSpPr>
          <p:cNvPr id="389" name="그룹 400"/>
          <p:cNvGrpSpPr/>
          <p:nvPr/>
        </p:nvGrpSpPr>
        <p:grpSpPr>
          <a:xfrm>
            <a:off x="2428667" y="3003229"/>
            <a:ext cx="196488" cy="196452"/>
            <a:chOff x="2625629" y="3735853"/>
            <a:chExt cx="276891" cy="276839"/>
          </a:xfrm>
        </p:grpSpPr>
        <p:sp>
          <p:nvSpPr>
            <p:cNvPr id="397" name="Oval 121"/>
            <p:cNvSpPr>
              <a:spLocks noChangeAspect="1"/>
            </p:cNvSpPr>
            <p:nvPr/>
          </p:nvSpPr>
          <p:spPr bwMode="auto">
            <a:xfrm>
              <a:off x="2625629" y="3735853"/>
              <a:ext cx="276891" cy="2768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rgbClr val="D9D9D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pic>
          <p:nvPicPr>
            <p:cNvPr id="398" name="Picture 157" descr="man-user (1).png"/>
            <p:cNvPicPr>
              <a:picLocks noChangeAspect="1"/>
            </p:cNvPicPr>
            <p:nvPr/>
          </p:nvPicPr>
          <p:blipFill>
            <a:blip r:embed="rId3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451" y="3784666"/>
              <a:ext cx="179248" cy="179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93" name="Freeform 11"/>
          <p:cNvSpPr>
            <a:spLocks noChangeAspect="1" noChangeArrowheads="1"/>
          </p:cNvSpPr>
          <p:nvPr/>
        </p:nvSpPr>
        <p:spPr bwMode="auto">
          <a:xfrm>
            <a:off x="5449318" y="3059900"/>
            <a:ext cx="77143" cy="77143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417" name="텍스트 상자 31"/>
          <p:cNvSpPr txBox="1"/>
          <p:nvPr/>
        </p:nvSpPr>
        <p:spPr>
          <a:xfrm>
            <a:off x="2664061" y="2159628"/>
            <a:ext cx="272510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8" name="텍스트 상자 31"/>
          <p:cNvSpPr txBox="1"/>
          <p:nvPr/>
        </p:nvSpPr>
        <p:spPr>
          <a:xfrm>
            <a:off x="2664061" y="2459409"/>
            <a:ext cx="272510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" name="텍스트 상자 31"/>
          <p:cNvSpPr txBox="1"/>
          <p:nvPr/>
        </p:nvSpPr>
        <p:spPr>
          <a:xfrm>
            <a:off x="2664061" y="2750509"/>
            <a:ext cx="272510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" name="텍스트 상자 31"/>
          <p:cNvSpPr txBox="1"/>
          <p:nvPr/>
        </p:nvSpPr>
        <p:spPr>
          <a:xfrm>
            <a:off x="2664061" y="3052305"/>
            <a:ext cx="272510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43904" y="2058417"/>
            <a:ext cx="3226269" cy="1479153"/>
            <a:chOff x="3915634" y="2251369"/>
            <a:chExt cx="3056293" cy="1725678"/>
          </a:xfrm>
        </p:grpSpPr>
        <p:sp>
          <p:nvSpPr>
            <p:cNvPr id="416" name="Rectangle 566"/>
            <p:cNvSpPr/>
            <p:nvPr/>
          </p:nvSpPr>
          <p:spPr>
            <a:xfrm>
              <a:off x="3915634" y="3287718"/>
              <a:ext cx="3056293" cy="34388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</a:t>
              </a: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369" name="Rectangle 543"/>
            <p:cNvSpPr/>
            <p:nvPr/>
          </p:nvSpPr>
          <p:spPr>
            <a:xfrm>
              <a:off x="3915634" y="2251369"/>
              <a:ext cx="3056293" cy="34388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</a:t>
              </a: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376" name="Rectangle 555"/>
            <p:cNvSpPr/>
            <p:nvPr/>
          </p:nvSpPr>
          <p:spPr>
            <a:xfrm>
              <a:off x="3915634" y="2596818"/>
              <a:ext cx="3056293" cy="34388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</a:t>
              </a: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382" name="Rectangle 566"/>
            <p:cNvSpPr/>
            <p:nvPr/>
          </p:nvSpPr>
          <p:spPr>
            <a:xfrm>
              <a:off x="3915634" y="2942268"/>
              <a:ext cx="3056293" cy="34388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</a:t>
              </a: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440" name="Rectangle 566"/>
            <p:cNvSpPr/>
            <p:nvPr/>
          </p:nvSpPr>
          <p:spPr>
            <a:xfrm>
              <a:off x="3915634" y="3633167"/>
              <a:ext cx="3056293" cy="34388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</a:t>
              </a: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</p:grpSp>
      <p:grpSp>
        <p:nvGrpSpPr>
          <p:cNvPr id="441" name="그룹 400"/>
          <p:cNvGrpSpPr/>
          <p:nvPr/>
        </p:nvGrpSpPr>
        <p:grpSpPr>
          <a:xfrm>
            <a:off x="2428667" y="3300760"/>
            <a:ext cx="196488" cy="196452"/>
            <a:chOff x="2625629" y="3735853"/>
            <a:chExt cx="276891" cy="276839"/>
          </a:xfrm>
        </p:grpSpPr>
        <p:sp>
          <p:nvSpPr>
            <p:cNvPr id="442" name="Oval 121"/>
            <p:cNvSpPr>
              <a:spLocks noChangeAspect="1"/>
            </p:cNvSpPr>
            <p:nvPr/>
          </p:nvSpPr>
          <p:spPr bwMode="auto">
            <a:xfrm>
              <a:off x="2625629" y="3735853"/>
              <a:ext cx="276891" cy="2768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rgbClr val="D9D9D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pic>
          <p:nvPicPr>
            <p:cNvPr id="443" name="Picture 157" descr="man-user (1).png"/>
            <p:cNvPicPr>
              <a:picLocks noChangeAspect="1"/>
            </p:cNvPicPr>
            <p:nvPr/>
          </p:nvPicPr>
          <p:blipFill>
            <a:blip r:embed="rId3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451" y="3784666"/>
              <a:ext cx="179248" cy="179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46" name="Freeform 11"/>
          <p:cNvSpPr>
            <a:spLocks noChangeAspect="1" noChangeArrowheads="1"/>
          </p:cNvSpPr>
          <p:nvPr/>
        </p:nvSpPr>
        <p:spPr bwMode="auto">
          <a:xfrm>
            <a:off x="5449318" y="3357431"/>
            <a:ext cx="77143" cy="77143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450" name="텍스트 상자 31"/>
          <p:cNvSpPr txBox="1"/>
          <p:nvPr/>
        </p:nvSpPr>
        <p:spPr>
          <a:xfrm>
            <a:off x="2664061" y="3349837"/>
            <a:ext cx="272510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3" name="Rounded Rectangle 422"/>
          <p:cNvSpPr/>
          <p:nvPr/>
        </p:nvSpPr>
        <p:spPr>
          <a:xfrm>
            <a:off x="1798330" y="3005102"/>
            <a:ext cx="407796" cy="210827"/>
          </a:xfrm>
          <a:prstGeom prst="roundRect">
            <a:avLst>
              <a:gd name="adj" fmla="val 100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5" name="Freeform 10"/>
          <p:cNvSpPr>
            <a:spLocks noChangeArrowheads="1"/>
          </p:cNvSpPr>
          <p:nvPr/>
        </p:nvSpPr>
        <p:spPr bwMode="auto">
          <a:xfrm>
            <a:off x="2097763" y="3063671"/>
            <a:ext cx="79156" cy="93689"/>
          </a:xfrm>
          <a:custGeom>
            <a:avLst/>
            <a:gdLst>
              <a:gd name="T0" fmla="*/ 44 w 238"/>
              <a:gd name="T1" fmla="*/ 0 h 387"/>
              <a:gd name="T2" fmla="*/ 0 w 238"/>
              <a:gd name="T3" fmla="*/ 44 h 387"/>
              <a:gd name="T4" fmla="*/ 150 w 238"/>
              <a:gd name="T5" fmla="*/ 193 h 387"/>
              <a:gd name="T6" fmla="*/ 0 w 238"/>
              <a:gd name="T7" fmla="*/ 343 h 387"/>
              <a:gd name="T8" fmla="*/ 44 w 238"/>
              <a:gd name="T9" fmla="*/ 386 h 387"/>
              <a:gd name="T10" fmla="*/ 237 w 238"/>
              <a:gd name="T11" fmla="*/ 193 h 387"/>
              <a:gd name="T12" fmla="*/ 44 w 238"/>
              <a:gd name="T1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387">
                <a:moveTo>
                  <a:pt x="44" y="0"/>
                </a:moveTo>
                <a:lnTo>
                  <a:pt x="0" y="44"/>
                </a:lnTo>
                <a:lnTo>
                  <a:pt x="150" y="193"/>
                </a:lnTo>
                <a:lnTo>
                  <a:pt x="0" y="343"/>
                </a:lnTo>
                <a:lnTo>
                  <a:pt x="44" y="386"/>
                </a:lnTo>
                <a:lnTo>
                  <a:pt x="237" y="193"/>
                </a:lnTo>
                <a:lnTo>
                  <a:pt x="44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476" name="텍스트 상자 31"/>
          <p:cNvSpPr txBox="1"/>
          <p:nvPr/>
        </p:nvSpPr>
        <p:spPr>
          <a:xfrm>
            <a:off x="1831009" y="3051159"/>
            <a:ext cx="250994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7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선택</a:t>
            </a:r>
            <a:endParaRPr lang="ko-KR" altLang="de-DE" sz="77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6" name="텍스트 상자 31"/>
          <p:cNvSpPr txBox="1"/>
          <p:nvPr/>
        </p:nvSpPr>
        <p:spPr>
          <a:xfrm>
            <a:off x="2343904" y="1906269"/>
            <a:ext cx="301095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686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92" y="973485"/>
            <a:ext cx="22092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Case4. </a:t>
            </a:r>
            <a:r>
              <a:rPr lang="ko-KR" altLang="en-US" sz="1000" smtClean="0"/>
              <a:t>부서만 선택 가능할때</a:t>
            </a:r>
            <a:r>
              <a:rPr lang="en-US" altLang="ko-KR" sz="1000" smtClean="0"/>
              <a:t>_</a:t>
            </a:r>
            <a:r>
              <a:rPr lang="ko-KR" altLang="en-US" sz="1000" smtClean="0"/>
              <a:t>멀티</a:t>
            </a:r>
            <a:endParaRPr lang="ko-KR" altLang="en-US" sz="1000"/>
          </a:p>
        </p:txBody>
      </p:sp>
      <p:sp>
        <p:nvSpPr>
          <p:cNvPr id="171" name="Rectangle 303"/>
          <p:cNvSpPr/>
          <p:nvPr/>
        </p:nvSpPr>
        <p:spPr>
          <a:xfrm>
            <a:off x="6066316" y="1303040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2" name="Rectangle 303"/>
          <p:cNvSpPr/>
          <p:nvPr/>
        </p:nvSpPr>
        <p:spPr>
          <a:xfrm>
            <a:off x="6066316" y="1303040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3" name="Rectangle 304"/>
          <p:cNvSpPr/>
          <p:nvPr/>
        </p:nvSpPr>
        <p:spPr>
          <a:xfrm>
            <a:off x="6087086" y="1320012"/>
            <a:ext cx="552637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텍스트 상자 31"/>
          <p:cNvSpPr txBox="1"/>
          <p:nvPr/>
        </p:nvSpPr>
        <p:spPr>
          <a:xfrm>
            <a:off x="6137166" y="1377802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71" b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조직도</a:t>
            </a:r>
            <a:endParaRPr lang="ko-KR" altLang="en-US" sz="771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4" name="Rounded Rectangle 658"/>
          <p:cNvSpPr/>
          <p:nvPr/>
        </p:nvSpPr>
        <p:spPr>
          <a:xfrm>
            <a:off x="8428246" y="4902517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완료</a:t>
            </a:r>
            <a:endParaRPr kumimoji="0" lang="en-US" sz="686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85" name="Rounded Rectangle 659"/>
          <p:cNvSpPr/>
          <p:nvPr/>
        </p:nvSpPr>
        <p:spPr>
          <a:xfrm>
            <a:off x="8888785" y="4902375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취소</a:t>
            </a:r>
            <a:endParaRPr kumimoji="0" lang="en-US" sz="686" dirty="0">
              <a:solidFill>
                <a:prstClr val="white">
                  <a:lumMod val="50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88" name="Rounded Rectangle 658"/>
          <p:cNvSpPr/>
          <p:nvPr/>
        </p:nvSpPr>
        <p:spPr>
          <a:xfrm>
            <a:off x="9967133" y="4506048"/>
            <a:ext cx="966518" cy="162410"/>
          </a:xfrm>
          <a:prstGeom prst="roundRect">
            <a:avLst>
              <a:gd name="adj" fmla="val 8420"/>
            </a:avLst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686" u="sn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92" name="Rounded Rectangle 185"/>
          <p:cNvSpPr/>
          <p:nvPr/>
        </p:nvSpPr>
        <p:spPr>
          <a:xfrm>
            <a:off x="11477171" y="2052692"/>
            <a:ext cx="61714" cy="72957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Rectangle 622"/>
          <p:cNvSpPr/>
          <p:nvPr/>
        </p:nvSpPr>
        <p:spPr>
          <a:xfrm>
            <a:off x="8114833" y="1866983"/>
            <a:ext cx="3435566" cy="2590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cxnSp>
        <p:nvCxnSpPr>
          <p:cNvPr id="195" name="직선 연결선[R] 33"/>
          <p:cNvCxnSpPr/>
          <p:nvPr/>
        </p:nvCxnSpPr>
        <p:spPr>
          <a:xfrm>
            <a:off x="6066316" y="1572951"/>
            <a:ext cx="55471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텍스트 상자 31"/>
          <p:cNvSpPr txBox="1"/>
          <p:nvPr/>
        </p:nvSpPr>
        <p:spPr>
          <a:xfrm>
            <a:off x="8151451" y="1674456"/>
            <a:ext cx="1748362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참조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숨은참조</a:t>
            </a:r>
          </a:p>
        </p:txBody>
      </p:sp>
      <p:sp>
        <p:nvSpPr>
          <p:cNvPr id="339" name="Oval 121"/>
          <p:cNvSpPr>
            <a:spLocks noChangeAspect="1"/>
          </p:cNvSpPr>
          <p:nvPr/>
        </p:nvSpPr>
        <p:spPr bwMode="auto">
          <a:xfrm>
            <a:off x="8292626" y="2110552"/>
            <a:ext cx="196488" cy="1964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rgbClr val="D9D9D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3543" tIns="43543" rIns="43543" bIns="43543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x-none" altLang="x-none" sz="2057">
              <a:solidFill>
                <a:srgbClr val="FFFFFF"/>
              </a:solidFill>
              <a:latin typeface="Calibri"/>
              <a:ea typeface="+mn-ea"/>
            </a:endParaRPr>
          </a:p>
        </p:txBody>
      </p:sp>
      <p:pic>
        <p:nvPicPr>
          <p:cNvPr id="340" name="Picture 157" descr="man-user (1).png"/>
          <p:cNvPicPr>
            <a:picLocks noChangeAspect="1"/>
          </p:cNvPicPr>
          <p:nvPr/>
        </p:nvPicPr>
        <p:blipFill>
          <a:blip r:embed="rId3" cstate="print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71" y="2145191"/>
            <a:ext cx="127198" cy="1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5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3" name="Freeform 11"/>
          <p:cNvSpPr>
            <a:spLocks noChangeAspect="1" noChangeArrowheads="1"/>
          </p:cNvSpPr>
          <p:nvPr/>
        </p:nvSpPr>
        <p:spPr bwMode="auto">
          <a:xfrm>
            <a:off x="11313277" y="2167223"/>
            <a:ext cx="77143" cy="77143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312" name="텍스트 상자 31"/>
          <p:cNvSpPr txBox="1"/>
          <p:nvPr/>
        </p:nvSpPr>
        <p:spPr>
          <a:xfrm>
            <a:off x="8528020" y="2159628"/>
            <a:ext cx="272510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6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" name="Rectangle 543"/>
          <p:cNvSpPr/>
          <p:nvPr/>
        </p:nvSpPr>
        <p:spPr>
          <a:xfrm>
            <a:off x="8207863" y="2058417"/>
            <a:ext cx="3226269" cy="2947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7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292" name="Rounded Rectangle 422"/>
          <p:cNvSpPr/>
          <p:nvPr/>
        </p:nvSpPr>
        <p:spPr>
          <a:xfrm>
            <a:off x="7662289" y="3005102"/>
            <a:ext cx="407796" cy="210827"/>
          </a:xfrm>
          <a:prstGeom prst="roundRect">
            <a:avLst>
              <a:gd name="adj" fmla="val 100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3" name="Freeform 10"/>
          <p:cNvSpPr>
            <a:spLocks noChangeArrowheads="1"/>
          </p:cNvSpPr>
          <p:nvPr/>
        </p:nvSpPr>
        <p:spPr bwMode="auto">
          <a:xfrm>
            <a:off x="7961722" y="3063671"/>
            <a:ext cx="79156" cy="93689"/>
          </a:xfrm>
          <a:custGeom>
            <a:avLst/>
            <a:gdLst>
              <a:gd name="T0" fmla="*/ 44 w 238"/>
              <a:gd name="T1" fmla="*/ 0 h 387"/>
              <a:gd name="T2" fmla="*/ 0 w 238"/>
              <a:gd name="T3" fmla="*/ 44 h 387"/>
              <a:gd name="T4" fmla="*/ 150 w 238"/>
              <a:gd name="T5" fmla="*/ 193 h 387"/>
              <a:gd name="T6" fmla="*/ 0 w 238"/>
              <a:gd name="T7" fmla="*/ 343 h 387"/>
              <a:gd name="T8" fmla="*/ 44 w 238"/>
              <a:gd name="T9" fmla="*/ 386 h 387"/>
              <a:gd name="T10" fmla="*/ 237 w 238"/>
              <a:gd name="T11" fmla="*/ 193 h 387"/>
              <a:gd name="T12" fmla="*/ 44 w 238"/>
              <a:gd name="T1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387">
                <a:moveTo>
                  <a:pt x="44" y="0"/>
                </a:moveTo>
                <a:lnTo>
                  <a:pt x="0" y="44"/>
                </a:lnTo>
                <a:lnTo>
                  <a:pt x="150" y="193"/>
                </a:lnTo>
                <a:lnTo>
                  <a:pt x="0" y="343"/>
                </a:lnTo>
                <a:lnTo>
                  <a:pt x="44" y="386"/>
                </a:lnTo>
                <a:lnTo>
                  <a:pt x="237" y="193"/>
                </a:lnTo>
                <a:lnTo>
                  <a:pt x="44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294" name="텍스트 상자 31"/>
          <p:cNvSpPr txBox="1"/>
          <p:nvPr/>
        </p:nvSpPr>
        <p:spPr>
          <a:xfrm>
            <a:off x="7694968" y="3051159"/>
            <a:ext cx="250994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7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선택</a:t>
            </a:r>
            <a:endParaRPr lang="ko-KR" altLang="de-DE" sz="77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5" name="텍스트 상자 31"/>
          <p:cNvSpPr txBox="1"/>
          <p:nvPr/>
        </p:nvSpPr>
        <p:spPr>
          <a:xfrm>
            <a:off x="8207863" y="1906269"/>
            <a:ext cx="301095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686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5985967" y="973485"/>
            <a:ext cx="22092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Case5. </a:t>
            </a:r>
            <a:r>
              <a:rPr lang="ko-KR" altLang="en-US" sz="1000" smtClean="0"/>
              <a:t>부서만 선택 가능할때</a:t>
            </a:r>
            <a:r>
              <a:rPr lang="en-US" altLang="ko-KR" sz="1000" smtClean="0"/>
              <a:t>_</a:t>
            </a:r>
            <a:r>
              <a:rPr lang="ko-KR" altLang="en-US" sz="1000" smtClean="0"/>
              <a:t>단일</a:t>
            </a:r>
            <a:endParaRPr lang="ko-KR" altLang="en-US" sz="1000"/>
          </a:p>
        </p:txBody>
      </p:sp>
      <p:grpSp>
        <p:nvGrpSpPr>
          <p:cNvPr id="4" name="그룹 3"/>
          <p:cNvGrpSpPr/>
          <p:nvPr/>
        </p:nvGrpSpPr>
        <p:grpSpPr>
          <a:xfrm>
            <a:off x="327144" y="1645560"/>
            <a:ext cx="1428146" cy="2834673"/>
            <a:chOff x="327144" y="1645560"/>
            <a:chExt cx="1428146" cy="2834673"/>
          </a:xfrm>
        </p:grpSpPr>
        <p:sp>
          <p:nvSpPr>
            <p:cNvPr id="151" name="Rectangle 14"/>
            <p:cNvSpPr>
              <a:spLocks/>
            </p:cNvSpPr>
            <p:nvPr/>
          </p:nvSpPr>
          <p:spPr bwMode="auto">
            <a:xfrm>
              <a:off x="328353" y="1885146"/>
              <a:ext cx="1420017" cy="13893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52" name="Freeform 10"/>
            <p:cNvSpPr>
              <a:spLocks noChangeAspect="1" noChangeArrowheads="1"/>
            </p:cNvSpPr>
            <p:nvPr/>
          </p:nvSpPr>
          <p:spPr bwMode="auto">
            <a:xfrm>
              <a:off x="1642608" y="1920006"/>
              <a:ext cx="76073" cy="76072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215" name="Rectangle 342"/>
            <p:cNvSpPr/>
            <p:nvPr/>
          </p:nvSpPr>
          <p:spPr>
            <a:xfrm>
              <a:off x="328280" y="1645560"/>
              <a:ext cx="1423370" cy="283467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189" name="텍스트 상자 31"/>
            <p:cNvSpPr txBox="1"/>
            <p:nvPr/>
          </p:nvSpPr>
          <p:spPr>
            <a:xfrm>
              <a:off x="367498" y="1719991"/>
              <a:ext cx="264496" cy="1055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86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조직도</a:t>
              </a:r>
              <a:endParaRPr lang="en-US" altLang="ko-KR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cxnSp>
          <p:nvCxnSpPr>
            <p:cNvPr id="295" name="직선 연결선[R] 7"/>
            <p:cNvCxnSpPr/>
            <p:nvPr/>
          </p:nvCxnSpPr>
          <p:spPr>
            <a:xfrm>
              <a:off x="335793" y="1830053"/>
              <a:ext cx="32198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86" name="Rectangle 343"/>
            <p:cNvSpPr/>
            <p:nvPr/>
          </p:nvSpPr>
          <p:spPr>
            <a:xfrm>
              <a:off x="329464" y="2035327"/>
              <a:ext cx="1425826" cy="2437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187" name="텍스트 상자 31"/>
            <p:cNvSpPr txBox="1"/>
            <p:nvPr/>
          </p:nvSpPr>
          <p:spPr>
            <a:xfrm>
              <a:off x="583639" y="2143936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영업본부</a:t>
              </a:r>
            </a:p>
          </p:txBody>
        </p:sp>
        <p:sp>
          <p:nvSpPr>
            <p:cNvPr id="199" name="Freeform 24"/>
            <p:cNvSpPr>
              <a:spLocks noChangeArrowheads="1"/>
            </p:cNvSpPr>
            <p:nvPr/>
          </p:nvSpPr>
          <p:spPr bwMode="auto">
            <a:xfrm rot="10800000" flipV="1">
              <a:off x="400903" y="2167333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sp>
          <p:nvSpPr>
            <p:cNvPr id="200" name="텍스트 상자 31"/>
            <p:cNvSpPr txBox="1"/>
            <p:nvPr/>
          </p:nvSpPr>
          <p:spPr>
            <a:xfrm>
              <a:off x="715075" y="2256032"/>
              <a:ext cx="990920" cy="1235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1</a:t>
              </a:r>
              <a:r>
                <a:rPr lang="ko-KR" altLang="en-US" sz="514" b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06" name="Rounded Rectangle 256"/>
            <p:cNvSpPr/>
            <p:nvPr/>
          </p:nvSpPr>
          <p:spPr>
            <a:xfrm rot="5400000">
              <a:off x="1459720" y="2345520"/>
              <a:ext cx="481791" cy="3803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48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lang="en-US" sz="514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207" name="Freeform 24"/>
            <p:cNvSpPr>
              <a:spLocks noChangeArrowheads="1"/>
            </p:cNvSpPr>
            <p:nvPr/>
          </p:nvSpPr>
          <p:spPr bwMode="auto">
            <a:xfrm rot="10800000" flipV="1">
              <a:off x="527533" y="2315699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텍스트 상자 31"/>
            <p:cNvSpPr txBox="1"/>
            <p:nvPr/>
          </p:nvSpPr>
          <p:spPr>
            <a:xfrm>
              <a:off x="715075" y="2424098"/>
              <a:ext cx="990920" cy="2848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2</a:t>
              </a: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 </a:t>
              </a:r>
              <a:r>
                <a:rPr lang="en-US" altLang="ko-KR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(12)</a:t>
              </a:r>
            </a:p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3</a:t>
              </a: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 </a:t>
              </a:r>
              <a:r>
                <a:rPr lang="en-US" altLang="ko-KR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(18)</a:t>
              </a:r>
              <a:endPara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28" name="텍스트 상자 31"/>
            <p:cNvSpPr txBox="1"/>
            <p:nvPr/>
          </p:nvSpPr>
          <p:spPr>
            <a:xfrm>
              <a:off x="482229" y="4202274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마케팅본부</a:t>
              </a:r>
            </a:p>
          </p:txBody>
        </p:sp>
        <p:sp>
          <p:nvSpPr>
            <p:cNvPr id="229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225533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30" name="직선 연결선[R] 33"/>
            <p:cNvCxnSpPr/>
            <p:nvPr/>
          </p:nvCxnSpPr>
          <p:spPr>
            <a:xfrm>
              <a:off x="328064" y="4008072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텍스트 상자 31"/>
            <p:cNvSpPr txBox="1"/>
            <p:nvPr/>
          </p:nvSpPr>
          <p:spPr>
            <a:xfrm>
              <a:off x="482229" y="4041395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디자인본부</a:t>
              </a:r>
            </a:p>
          </p:txBody>
        </p:sp>
        <p:sp>
          <p:nvSpPr>
            <p:cNvPr id="233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064654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51" name="직선 연결선[R] 33"/>
            <p:cNvCxnSpPr/>
            <p:nvPr/>
          </p:nvCxnSpPr>
          <p:spPr>
            <a:xfrm>
              <a:off x="327144" y="4167759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텍스트 상자 31"/>
            <p:cNvSpPr txBox="1"/>
            <p:nvPr/>
          </p:nvSpPr>
          <p:spPr>
            <a:xfrm>
              <a:off x="482229" y="4351856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인사본부</a:t>
              </a:r>
            </a:p>
          </p:txBody>
        </p:sp>
        <p:sp>
          <p:nvSpPr>
            <p:cNvPr id="279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375115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96" name="직선 연결선[R] 33"/>
            <p:cNvCxnSpPr/>
            <p:nvPr/>
          </p:nvCxnSpPr>
          <p:spPr>
            <a:xfrm>
              <a:off x="327144" y="4317341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ounded Rectangle 939"/>
            <p:cNvSpPr>
              <a:spLocks/>
            </p:cNvSpPr>
            <p:nvPr/>
          </p:nvSpPr>
          <p:spPr>
            <a:xfrm>
              <a:off x="611786" y="2296797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6" name="Rounded Rectangle 939"/>
            <p:cNvSpPr>
              <a:spLocks/>
            </p:cNvSpPr>
            <p:nvPr/>
          </p:nvSpPr>
          <p:spPr>
            <a:xfrm>
              <a:off x="482477" y="2135161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7" name="Rounded Rectangle 939"/>
            <p:cNvSpPr>
              <a:spLocks/>
            </p:cNvSpPr>
            <p:nvPr/>
          </p:nvSpPr>
          <p:spPr>
            <a:xfrm>
              <a:off x="611786" y="2458433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8" name="Rounded Rectangle 939"/>
            <p:cNvSpPr>
              <a:spLocks/>
            </p:cNvSpPr>
            <p:nvPr/>
          </p:nvSpPr>
          <p:spPr>
            <a:xfrm>
              <a:off x="611786" y="2615451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39342" y="4562750"/>
            <a:ext cx="1323217" cy="122179"/>
            <a:chOff x="1454943" y="5149426"/>
            <a:chExt cx="1543754" cy="142542"/>
          </a:xfrm>
        </p:grpSpPr>
        <p:sp>
          <p:nvSpPr>
            <p:cNvPr id="160" name="텍스트 상자 31"/>
            <p:cNvSpPr txBox="1"/>
            <p:nvPr/>
          </p:nvSpPr>
          <p:spPr>
            <a:xfrm>
              <a:off x="1610902" y="5166836"/>
              <a:ext cx="469413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선택된 부서</a:t>
              </a:r>
              <a:endPara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454943" y="5149426"/>
              <a:ext cx="137010" cy="142542"/>
              <a:chOff x="1454942" y="5198707"/>
              <a:chExt cx="257895" cy="268308"/>
            </a:xfrm>
          </p:grpSpPr>
          <p:sp>
            <p:nvSpPr>
              <p:cNvPr id="164" name="타원형"/>
              <p:cNvSpPr>
                <a:spLocks noChangeAspect="1"/>
              </p:cNvSpPr>
              <p:nvPr/>
            </p:nvSpPr>
            <p:spPr>
              <a:xfrm>
                <a:off x="1454942" y="5198707"/>
                <a:ext cx="257895" cy="268308"/>
              </a:xfrm>
              <a:prstGeom prst="ellipse">
                <a:avLst/>
              </a:prstGeom>
              <a:solidFill>
                <a:schemeClr val="bg1"/>
              </a:solidFill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 fontAlgn="auto" latinLnBrk="0">
                  <a:spcBef>
                    <a:spcPts val="0"/>
                  </a:spcBef>
                  <a:spcAft>
                    <a:spcPts val="0"/>
                  </a:spcAft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sz="514" b="1">
                  <a:solidFill>
                    <a:srgbClr val="FFFFFF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65" name="타원형"/>
              <p:cNvSpPr>
                <a:spLocks noChangeAspect="1"/>
              </p:cNvSpPr>
              <p:nvPr/>
            </p:nvSpPr>
            <p:spPr>
              <a:xfrm>
                <a:off x="1509222" y="5241492"/>
                <a:ext cx="162974" cy="16955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 cap="flat">
                <a:noFill/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 fontAlgn="auto" latinLnBrk="0">
                  <a:spcBef>
                    <a:spcPts val="0"/>
                  </a:spcBef>
                  <a:spcAft>
                    <a:spcPts val="0"/>
                  </a:spcAft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sz="514" b="1">
                  <a:solidFill>
                    <a:srgbClr val="FFFFFF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162" name="텍스트 상자 31"/>
            <p:cNvSpPr txBox="1"/>
            <p:nvPr/>
          </p:nvSpPr>
          <p:spPr>
            <a:xfrm>
              <a:off x="2418944" y="5166836"/>
              <a:ext cx="579753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하위부서 포함 </a:t>
              </a:r>
            </a:p>
          </p:txBody>
        </p:sp>
        <p:sp>
          <p:nvSpPr>
            <p:cNvPr id="163" name="타원형"/>
            <p:cNvSpPr>
              <a:spLocks noChangeAspect="1"/>
            </p:cNvSpPr>
            <p:nvPr/>
          </p:nvSpPr>
          <p:spPr>
            <a:xfrm>
              <a:off x="2248171" y="5149426"/>
              <a:ext cx="137010" cy="142542"/>
            </a:xfrm>
            <a:prstGeom prst="ellipse">
              <a:avLst/>
            </a:prstGeom>
            <a:solidFill>
              <a:schemeClr val="bg1"/>
            </a:solidFill>
            <a:ln w="6350" cap="flat">
              <a:solidFill>
                <a:schemeClr val="tx1">
                  <a:lumMod val="50000"/>
                  <a:lumOff val="50000"/>
                </a:schemeClr>
              </a:solidFill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514" b="1">
                <a:solidFill>
                  <a:srgbClr val="FFFFFF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6175494" y="1645560"/>
            <a:ext cx="1428146" cy="2834673"/>
            <a:chOff x="327144" y="1645560"/>
            <a:chExt cx="1428146" cy="2834673"/>
          </a:xfrm>
        </p:grpSpPr>
        <p:sp>
          <p:nvSpPr>
            <p:cNvPr id="174" name="Rectangle 14"/>
            <p:cNvSpPr>
              <a:spLocks/>
            </p:cNvSpPr>
            <p:nvPr/>
          </p:nvSpPr>
          <p:spPr bwMode="auto">
            <a:xfrm>
              <a:off x="328353" y="1885146"/>
              <a:ext cx="1420017" cy="13893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75" name="Freeform 10"/>
            <p:cNvSpPr>
              <a:spLocks noChangeAspect="1" noChangeArrowheads="1"/>
            </p:cNvSpPr>
            <p:nvPr/>
          </p:nvSpPr>
          <p:spPr bwMode="auto">
            <a:xfrm>
              <a:off x="1642608" y="1920006"/>
              <a:ext cx="76073" cy="76072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177" name="Rectangle 342"/>
            <p:cNvSpPr/>
            <p:nvPr/>
          </p:nvSpPr>
          <p:spPr>
            <a:xfrm>
              <a:off x="328280" y="1645560"/>
              <a:ext cx="1423370" cy="283467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178" name="텍스트 상자 31"/>
            <p:cNvSpPr txBox="1"/>
            <p:nvPr/>
          </p:nvSpPr>
          <p:spPr>
            <a:xfrm>
              <a:off x="367498" y="1719991"/>
              <a:ext cx="264496" cy="1055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86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조직도</a:t>
              </a:r>
              <a:endParaRPr lang="en-US" altLang="ko-KR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cxnSp>
          <p:nvCxnSpPr>
            <p:cNvPr id="179" name="직선 연결선[R] 7"/>
            <p:cNvCxnSpPr/>
            <p:nvPr/>
          </p:nvCxnSpPr>
          <p:spPr>
            <a:xfrm>
              <a:off x="335793" y="1830053"/>
              <a:ext cx="32198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80" name="Rectangle 343"/>
            <p:cNvSpPr/>
            <p:nvPr/>
          </p:nvSpPr>
          <p:spPr>
            <a:xfrm>
              <a:off x="329464" y="2035327"/>
              <a:ext cx="1425826" cy="2437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181" name="텍스트 상자 31"/>
            <p:cNvSpPr txBox="1"/>
            <p:nvPr/>
          </p:nvSpPr>
          <p:spPr>
            <a:xfrm>
              <a:off x="583639" y="2143936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영업본부</a:t>
              </a:r>
            </a:p>
          </p:txBody>
        </p:sp>
        <p:sp>
          <p:nvSpPr>
            <p:cNvPr id="182" name="Freeform 24"/>
            <p:cNvSpPr>
              <a:spLocks noChangeArrowheads="1"/>
            </p:cNvSpPr>
            <p:nvPr/>
          </p:nvSpPr>
          <p:spPr bwMode="auto">
            <a:xfrm rot="10800000" flipV="1">
              <a:off x="400903" y="2167333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sp>
          <p:nvSpPr>
            <p:cNvPr id="190" name="텍스트 상자 31"/>
            <p:cNvSpPr txBox="1"/>
            <p:nvPr/>
          </p:nvSpPr>
          <p:spPr>
            <a:xfrm>
              <a:off x="715075" y="2256032"/>
              <a:ext cx="990920" cy="1235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1</a:t>
              </a:r>
              <a:r>
                <a:rPr lang="ko-KR" altLang="en-US" sz="514" b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</a:t>
              </a:r>
              <a:endPara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01" name="Rounded Rectangle 256"/>
            <p:cNvSpPr/>
            <p:nvPr/>
          </p:nvSpPr>
          <p:spPr>
            <a:xfrm rot="5400000">
              <a:off x="1459720" y="2345520"/>
              <a:ext cx="481791" cy="3803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48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lang="en-US" sz="514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202" name="Freeform 24"/>
            <p:cNvSpPr>
              <a:spLocks noChangeArrowheads="1"/>
            </p:cNvSpPr>
            <p:nvPr/>
          </p:nvSpPr>
          <p:spPr bwMode="auto">
            <a:xfrm rot="10800000" flipV="1">
              <a:off x="527533" y="2315699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203" name="텍스트 상자 31"/>
            <p:cNvSpPr txBox="1"/>
            <p:nvPr/>
          </p:nvSpPr>
          <p:spPr>
            <a:xfrm>
              <a:off x="715075" y="2424098"/>
              <a:ext cx="990920" cy="2848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2</a:t>
              </a: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 </a:t>
              </a:r>
              <a:r>
                <a:rPr lang="en-US" altLang="ko-KR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(12)</a:t>
              </a:r>
            </a:p>
            <a:p>
              <a:pPr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영업 </a:t>
              </a:r>
              <a:r>
                <a:rPr lang="en-US" altLang="ko-KR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3</a:t>
              </a:r>
              <a:r>
                <a:rPr lang="ko-KR" altLang="en-US" sz="514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팀 </a:t>
              </a:r>
              <a:r>
                <a:rPr lang="en-US" altLang="ko-KR" sz="51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(18)</a:t>
              </a:r>
              <a:endPara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04" name="텍스트 상자 31"/>
            <p:cNvSpPr txBox="1"/>
            <p:nvPr/>
          </p:nvSpPr>
          <p:spPr>
            <a:xfrm>
              <a:off x="482229" y="4202274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마케팅본부</a:t>
              </a:r>
            </a:p>
          </p:txBody>
        </p:sp>
        <p:sp>
          <p:nvSpPr>
            <p:cNvPr id="211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225533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21" name="직선 연결선[R] 33"/>
            <p:cNvCxnSpPr/>
            <p:nvPr/>
          </p:nvCxnSpPr>
          <p:spPr>
            <a:xfrm>
              <a:off x="328064" y="4008072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텍스트 상자 31"/>
            <p:cNvSpPr txBox="1"/>
            <p:nvPr/>
          </p:nvSpPr>
          <p:spPr>
            <a:xfrm>
              <a:off x="482229" y="4041395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디자인본부</a:t>
              </a:r>
            </a:p>
          </p:txBody>
        </p:sp>
        <p:sp>
          <p:nvSpPr>
            <p:cNvPr id="234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064654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35" name="직선 연결선[R] 33"/>
            <p:cNvCxnSpPr/>
            <p:nvPr/>
          </p:nvCxnSpPr>
          <p:spPr>
            <a:xfrm>
              <a:off x="327144" y="4167759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텍스트 상자 31"/>
            <p:cNvSpPr txBox="1"/>
            <p:nvPr/>
          </p:nvSpPr>
          <p:spPr>
            <a:xfrm>
              <a:off x="482229" y="4351856"/>
              <a:ext cx="821978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인사본부</a:t>
              </a:r>
            </a:p>
          </p:txBody>
        </p:sp>
        <p:sp>
          <p:nvSpPr>
            <p:cNvPr id="237" name="Freeform 24"/>
            <p:cNvSpPr>
              <a:spLocks noChangeArrowheads="1"/>
            </p:cNvSpPr>
            <p:nvPr/>
          </p:nvSpPr>
          <p:spPr bwMode="auto">
            <a:xfrm rot="16200000" flipV="1">
              <a:off x="407378" y="4375115"/>
              <a:ext cx="50379" cy="45813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600">
                <a:solidFill>
                  <a:prstClr val="black"/>
                </a:solidFill>
              </a:endParaRPr>
            </a:p>
          </p:txBody>
        </p:sp>
        <p:cxnSp>
          <p:nvCxnSpPr>
            <p:cNvPr id="238" name="직선 연결선[R] 33"/>
            <p:cNvCxnSpPr/>
            <p:nvPr/>
          </p:nvCxnSpPr>
          <p:spPr>
            <a:xfrm>
              <a:off x="327144" y="4317341"/>
              <a:ext cx="14143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타원형"/>
          <p:cNvSpPr>
            <a:spLocks noChangeAspect="1"/>
          </p:cNvSpPr>
          <p:nvPr/>
        </p:nvSpPr>
        <p:spPr>
          <a:xfrm>
            <a:off x="6346856" y="2133450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254" name="타원형"/>
          <p:cNvSpPr>
            <a:spLocks noChangeAspect="1"/>
          </p:cNvSpPr>
          <p:nvPr/>
        </p:nvSpPr>
        <p:spPr>
          <a:xfrm>
            <a:off x="6471547" y="2291392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255" name="타원형"/>
          <p:cNvSpPr>
            <a:spLocks noChangeAspect="1"/>
          </p:cNvSpPr>
          <p:nvPr/>
        </p:nvSpPr>
        <p:spPr>
          <a:xfrm>
            <a:off x="6471547" y="2465959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257" name="타원형"/>
          <p:cNvSpPr>
            <a:spLocks noChangeAspect="1"/>
          </p:cNvSpPr>
          <p:nvPr/>
        </p:nvSpPr>
        <p:spPr>
          <a:xfrm>
            <a:off x="6471547" y="2611432"/>
            <a:ext cx="80211" cy="83450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wrap="square" lIns="39188" tIns="39188" rIns="39188" bIns="39188" numCol="1" anchor="ctr">
            <a:noAutofit/>
          </a:bodyPr>
          <a:lstStyle/>
          <a:p>
            <a:pPr algn="ctr" defTabSz="494390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14"/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6296892" y="2090651"/>
            <a:ext cx="278476" cy="6608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448542" y="2100176"/>
            <a:ext cx="278476" cy="6608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304"/>
          <p:cNvSpPr/>
          <p:nvPr/>
        </p:nvSpPr>
        <p:spPr>
          <a:xfrm>
            <a:off x="1023813" y="959948"/>
            <a:ext cx="552637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텍스트 상자 31"/>
          <p:cNvSpPr txBox="1"/>
          <p:nvPr/>
        </p:nvSpPr>
        <p:spPr>
          <a:xfrm>
            <a:off x="1073893" y="1017738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71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선택</a:t>
            </a:r>
          </a:p>
        </p:txBody>
      </p:sp>
      <p:sp>
        <p:nvSpPr>
          <p:cNvPr id="7" name="Rounded Rectangle 658"/>
          <p:cNvSpPr/>
          <p:nvPr/>
        </p:nvSpPr>
        <p:spPr>
          <a:xfrm>
            <a:off x="3364973" y="4542453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완료</a:t>
            </a:r>
            <a:endParaRPr kumimoji="0" lang="en-US" sz="686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8" name="Rounded Rectangle 659"/>
          <p:cNvSpPr/>
          <p:nvPr/>
        </p:nvSpPr>
        <p:spPr>
          <a:xfrm>
            <a:off x="3825512" y="4542311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취소</a:t>
            </a:r>
            <a:endParaRPr kumimoji="0" lang="en-US" sz="686" dirty="0">
              <a:solidFill>
                <a:prstClr val="white">
                  <a:lumMod val="50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9" name="Rounded Rectangle 658"/>
          <p:cNvSpPr/>
          <p:nvPr/>
        </p:nvSpPr>
        <p:spPr>
          <a:xfrm>
            <a:off x="4903860" y="4145984"/>
            <a:ext cx="966518" cy="162410"/>
          </a:xfrm>
          <a:prstGeom prst="roundRect">
            <a:avLst>
              <a:gd name="adj" fmla="val 8420"/>
            </a:avLst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686" u="sn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10" name="Group 17"/>
          <p:cNvGrpSpPr/>
          <p:nvPr/>
        </p:nvGrpSpPr>
        <p:grpSpPr>
          <a:xfrm>
            <a:off x="1129039" y="1525082"/>
            <a:ext cx="1420017" cy="138932"/>
            <a:chOff x="1664662" y="5746474"/>
            <a:chExt cx="2016000" cy="197242"/>
          </a:xfrm>
        </p:grpSpPr>
        <p:sp>
          <p:nvSpPr>
            <p:cNvPr id="11" name="Rectangle 14"/>
            <p:cNvSpPr>
              <a:spLocks/>
            </p:cNvSpPr>
            <p:nvPr/>
          </p:nvSpPr>
          <p:spPr bwMode="auto">
            <a:xfrm>
              <a:off x="1664662" y="5746474"/>
              <a:ext cx="2016000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Freeform 10"/>
            <p:cNvSpPr>
              <a:spLocks noChangeAspect="1" noChangeArrowheads="1"/>
            </p:cNvSpPr>
            <p:nvPr/>
          </p:nvSpPr>
          <p:spPr bwMode="auto">
            <a:xfrm>
              <a:off x="3530512" y="5795965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4" name="Rounded Rectangle 185"/>
          <p:cNvSpPr/>
          <p:nvPr/>
        </p:nvSpPr>
        <p:spPr>
          <a:xfrm>
            <a:off x="6413898" y="1692628"/>
            <a:ext cx="61714" cy="72957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622"/>
          <p:cNvSpPr/>
          <p:nvPr/>
        </p:nvSpPr>
        <p:spPr>
          <a:xfrm>
            <a:off x="3051560" y="1506919"/>
            <a:ext cx="3435566" cy="2590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6" name="Rectangle 342"/>
          <p:cNvSpPr/>
          <p:nvPr/>
        </p:nvSpPr>
        <p:spPr>
          <a:xfrm>
            <a:off x="1128966" y="1285496"/>
            <a:ext cx="1423370" cy="28346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cxnSp>
        <p:nvCxnSpPr>
          <p:cNvPr id="17" name="직선 연결선[R] 33"/>
          <p:cNvCxnSpPr/>
          <p:nvPr/>
        </p:nvCxnSpPr>
        <p:spPr>
          <a:xfrm>
            <a:off x="1003043" y="1212887"/>
            <a:ext cx="55471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31"/>
          <p:cNvSpPr txBox="1"/>
          <p:nvPr/>
        </p:nvSpPr>
        <p:spPr>
          <a:xfrm>
            <a:off x="1168184" y="1359927"/>
            <a:ext cx="1074012" cy="10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dirty="0">
                <a:solidFill>
                  <a:schemeClr val="bg1">
                    <a:lumMod val="75000"/>
                  </a:schemeClr>
                </a:solidFill>
                <a:latin typeface="Calibri"/>
                <a:ea typeface="맑은 고딕" panose="020B0503020000020004" pitchFamily="50" charset="-127"/>
              </a:rPr>
              <a:t>조직도</a:t>
            </a: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ko-KR" altLang="en-US" sz="686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맑은 고딕" panose="020B0503020000020004" pitchFamily="50" charset="-127"/>
              </a:rPr>
              <a:t> 주소록</a:t>
            </a:r>
            <a:r>
              <a:rPr lang="en-US" altLang="ko-KR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ko-KR" altLang="en-US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686" dirty="0">
                <a:solidFill>
                  <a:schemeClr val="bg1">
                    <a:lumMod val="75000"/>
                  </a:schemeClr>
                </a:solidFill>
                <a:latin typeface="Calibri"/>
                <a:ea typeface="맑은 고딕" panose="020B0503020000020004" pitchFamily="50" charset="-127"/>
              </a:rPr>
              <a:t>즐겨찾는</a:t>
            </a:r>
            <a:endParaRPr lang="en-US" altLang="ko-KR" sz="686" dirty="0">
              <a:solidFill>
                <a:schemeClr val="bg1">
                  <a:lumMod val="75000"/>
                </a:scheme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텍스트 상자 31"/>
          <p:cNvSpPr txBox="1"/>
          <p:nvPr/>
        </p:nvSpPr>
        <p:spPr>
          <a:xfrm>
            <a:off x="3088178" y="1314392"/>
            <a:ext cx="1748362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참조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숨은참조</a:t>
            </a:r>
          </a:p>
        </p:txBody>
      </p:sp>
      <p:cxnSp>
        <p:nvCxnSpPr>
          <p:cNvPr id="27" name="직선 연결선[R] 7"/>
          <p:cNvCxnSpPr/>
          <p:nvPr/>
        </p:nvCxnSpPr>
        <p:spPr>
          <a:xfrm>
            <a:off x="1502298" y="1506919"/>
            <a:ext cx="3219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grpSp>
        <p:nvGrpSpPr>
          <p:cNvPr id="28" name="그룹 27"/>
          <p:cNvGrpSpPr/>
          <p:nvPr/>
        </p:nvGrpSpPr>
        <p:grpSpPr>
          <a:xfrm>
            <a:off x="3144590" y="1698353"/>
            <a:ext cx="3226269" cy="1479153"/>
            <a:chOff x="2699214" y="1759460"/>
            <a:chExt cx="3763980" cy="1725678"/>
          </a:xfrm>
        </p:grpSpPr>
        <p:grpSp>
          <p:nvGrpSpPr>
            <p:cNvPr id="29" name="그룹 400"/>
            <p:cNvGrpSpPr/>
            <p:nvPr/>
          </p:nvGrpSpPr>
          <p:grpSpPr>
            <a:xfrm>
              <a:off x="2798104" y="1820284"/>
              <a:ext cx="229236" cy="229194"/>
              <a:chOff x="2625629" y="3735853"/>
              <a:chExt cx="276891" cy="276839"/>
            </a:xfrm>
          </p:grpSpPr>
          <p:sp>
            <p:nvSpPr>
              <p:cNvPr id="66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7" name="Picture 157" descr="man-user (1).png"/>
              <p:cNvPicPr>
                <a:picLocks noChangeAspect="1"/>
              </p:cNvPicPr>
              <p:nvPr/>
            </p:nvPicPr>
            <p:blipFill>
              <a:blip r:embed="rId3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0" name="텍스트 상자 31"/>
            <p:cNvSpPr txBox="1"/>
            <p:nvPr/>
          </p:nvSpPr>
          <p:spPr>
            <a:xfrm>
              <a:off x="3596371" y="1877539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1" name="Freeform 11"/>
            <p:cNvSpPr>
              <a:spLocks noChangeAspect="1" noChangeArrowheads="1"/>
            </p:cNvSpPr>
            <p:nvPr/>
          </p:nvSpPr>
          <p:spPr bwMode="auto">
            <a:xfrm>
              <a:off x="6322197" y="1886400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2" name="그룹 400"/>
            <p:cNvGrpSpPr/>
            <p:nvPr/>
          </p:nvGrpSpPr>
          <p:grpSpPr>
            <a:xfrm>
              <a:off x="2798104" y="2170028"/>
              <a:ext cx="229236" cy="229194"/>
              <a:chOff x="2625629" y="3735853"/>
              <a:chExt cx="276891" cy="276839"/>
            </a:xfrm>
          </p:grpSpPr>
          <p:sp>
            <p:nvSpPr>
              <p:cNvPr id="64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5" name="Picture 157" descr="man-user (1).png"/>
              <p:cNvPicPr>
                <a:picLocks noChangeAspect="1"/>
              </p:cNvPicPr>
              <p:nvPr/>
            </p:nvPicPr>
            <p:blipFill>
              <a:blip r:embed="rId3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3" name="Freeform 11"/>
            <p:cNvSpPr>
              <a:spLocks noChangeAspect="1" noChangeArrowheads="1"/>
            </p:cNvSpPr>
            <p:nvPr/>
          </p:nvSpPr>
          <p:spPr bwMode="auto">
            <a:xfrm>
              <a:off x="6322197" y="2236144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4" name="그룹 400"/>
            <p:cNvGrpSpPr/>
            <p:nvPr/>
          </p:nvGrpSpPr>
          <p:grpSpPr>
            <a:xfrm>
              <a:off x="2798104" y="2509645"/>
              <a:ext cx="229236" cy="229194"/>
              <a:chOff x="2625629" y="3735853"/>
              <a:chExt cx="276891" cy="276839"/>
            </a:xfrm>
          </p:grpSpPr>
          <p:sp>
            <p:nvSpPr>
              <p:cNvPr id="62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3" name="Picture 157" descr="man-user (1).png"/>
              <p:cNvPicPr>
                <a:picLocks noChangeAspect="1"/>
              </p:cNvPicPr>
              <p:nvPr/>
            </p:nvPicPr>
            <p:blipFill>
              <a:blip r:embed="rId3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5" name="텍스트 상자 31"/>
            <p:cNvSpPr txBox="1"/>
            <p:nvPr/>
          </p:nvSpPr>
          <p:spPr>
            <a:xfrm>
              <a:off x="3596371" y="2566900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6" name="Freeform 11"/>
            <p:cNvSpPr>
              <a:spLocks noChangeAspect="1" noChangeArrowheads="1"/>
            </p:cNvSpPr>
            <p:nvPr/>
          </p:nvSpPr>
          <p:spPr bwMode="auto">
            <a:xfrm>
              <a:off x="6322197" y="2575761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7" name="그룹 400"/>
            <p:cNvGrpSpPr/>
            <p:nvPr/>
          </p:nvGrpSpPr>
          <p:grpSpPr>
            <a:xfrm>
              <a:off x="2798104" y="2861740"/>
              <a:ext cx="229236" cy="229194"/>
              <a:chOff x="2625629" y="3735853"/>
              <a:chExt cx="276891" cy="276839"/>
            </a:xfrm>
          </p:grpSpPr>
          <p:sp>
            <p:nvSpPr>
              <p:cNvPr id="60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1" name="Picture 157" descr="man-user (1).png"/>
              <p:cNvPicPr>
                <a:picLocks noChangeAspect="1"/>
              </p:cNvPicPr>
              <p:nvPr/>
            </p:nvPicPr>
            <p:blipFill>
              <a:blip r:embed="rId3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8" name="텍스트 상자 31"/>
            <p:cNvSpPr txBox="1"/>
            <p:nvPr/>
          </p:nvSpPr>
          <p:spPr>
            <a:xfrm>
              <a:off x="3596371" y="291899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9" name="Freeform 11"/>
            <p:cNvSpPr>
              <a:spLocks noChangeAspect="1" noChangeArrowheads="1"/>
            </p:cNvSpPr>
            <p:nvPr/>
          </p:nvSpPr>
          <p:spPr bwMode="auto">
            <a:xfrm>
              <a:off x="6322197" y="292785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40" name="텍스트 상자 31"/>
            <p:cNvSpPr txBox="1"/>
            <p:nvPr/>
          </p:nvSpPr>
          <p:spPr>
            <a:xfrm>
              <a:off x="3072730" y="1877539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박명수</a:t>
              </a:r>
            </a:p>
          </p:txBody>
        </p:sp>
        <p:sp>
          <p:nvSpPr>
            <p:cNvPr id="41" name="텍스트 상자 31"/>
            <p:cNvSpPr txBox="1"/>
            <p:nvPr/>
          </p:nvSpPr>
          <p:spPr>
            <a:xfrm>
              <a:off x="3072730" y="2227284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조명수</a:t>
              </a:r>
            </a:p>
          </p:txBody>
        </p:sp>
        <p:sp>
          <p:nvSpPr>
            <p:cNvPr id="42" name="텍스트 상자 31"/>
            <p:cNvSpPr txBox="1"/>
            <p:nvPr/>
          </p:nvSpPr>
          <p:spPr>
            <a:xfrm>
              <a:off x="3072730" y="2566900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이명수</a:t>
              </a:r>
            </a:p>
          </p:txBody>
        </p:sp>
        <p:sp>
          <p:nvSpPr>
            <p:cNvPr id="43" name="텍스트 상자 31"/>
            <p:cNvSpPr txBox="1"/>
            <p:nvPr/>
          </p:nvSpPr>
          <p:spPr>
            <a:xfrm>
              <a:off x="3072730" y="291899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김명수</a:t>
              </a: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699214" y="1759460"/>
              <a:ext cx="3763980" cy="1725678"/>
              <a:chOff x="3915634" y="2251369"/>
              <a:chExt cx="3056293" cy="1725678"/>
            </a:xfrm>
          </p:grpSpPr>
          <p:sp>
            <p:nvSpPr>
              <p:cNvPr id="55" name="Rectangle 566"/>
              <p:cNvSpPr/>
              <p:nvPr/>
            </p:nvSpPr>
            <p:spPr>
              <a:xfrm>
                <a:off x="3915634" y="32877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6" name="Rectangle 543"/>
              <p:cNvSpPr/>
              <p:nvPr/>
            </p:nvSpPr>
            <p:spPr>
              <a:xfrm>
                <a:off x="3915634" y="2251369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7" name="Rectangle 555"/>
              <p:cNvSpPr/>
              <p:nvPr/>
            </p:nvSpPr>
            <p:spPr>
              <a:xfrm>
                <a:off x="3915634" y="25968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8" name="Rectangle 566"/>
              <p:cNvSpPr/>
              <p:nvPr/>
            </p:nvSpPr>
            <p:spPr>
              <a:xfrm>
                <a:off x="3915634" y="294226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9" name="Rectangle 566"/>
              <p:cNvSpPr/>
              <p:nvPr/>
            </p:nvSpPr>
            <p:spPr>
              <a:xfrm>
                <a:off x="3915634" y="3633167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45" name="그룹 400"/>
            <p:cNvGrpSpPr/>
            <p:nvPr/>
          </p:nvGrpSpPr>
          <p:grpSpPr>
            <a:xfrm>
              <a:off x="2798104" y="3208860"/>
              <a:ext cx="229236" cy="229194"/>
              <a:chOff x="2625629" y="3735853"/>
              <a:chExt cx="276891" cy="276839"/>
            </a:xfrm>
          </p:grpSpPr>
          <p:sp>
            <p:nvSpPr>
              <p:cNvPr id="53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54" name="Picture 157" descr="man-user (1).png"/>
              <p:cNvPicPr>
                <a:picLocks noChangeAspect="1"/>
              </p:cNvPicPr>
              <p:nvPr/>
            </p:nvPicPr>
            <p:blipFill>
              <a:blip r:embed="rId3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6" name="Freeform 11"/>
            <p:cNvSpPr>
              <a:spLocks noChangeAspect="1" noChangeArrowheads="1"/>
            </p:cNvSpPr>
            <p:nvPr/>
          </p:nvSpPr>
          <p:spPr bwMode="auto">
            <a:xfrm>
              <a:off x="6322197" y="327497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47" name="텍스트 상자 31"/>
            <p:cNvSpPr txBox="1"/>
            <p:nvPr/>
          </p:nvSpPr>
          <p:spPr>
            <a:xfrm>
              <a:off x="3072730" y="326611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조병수</a:t>
              </a:r>
            </a:p>
          </p:txBody>
        </p:sp>
        <p:sp>
          <p:nvSpPr>
            <p:cNvPr id="48" name="텍스트 상자 31"/>
            <p:cNvSpPr txBox="1"/>
            <p:nvPr/>
          </p:nvSpPr>
          <p:spPr>
            <a:xfrm>
              <a:off x="4846965" y="1877539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</a:t>
              </a:r>
            </a:p>
          </p:txBody>
        </p:sp>
        <p:sp>
          <p:nvSpPr>
            <p:cNvPr id="49" name="텍스트 상자 31"/>
            <p:cNvSpPr txBox="1"/>
            <p:nvPr/>
          </p:nvSpPr>
          <p:spPr>
            <a:xfrm>
              <a:off x="4846965" y="2227284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통신사</a:t>
              </a:r>
            </a:p>
          </p:txBody>
        </p:sp>
        <p:sp>
          <p:nvSpPr>
            <p:cNvPr id="50" name="텍스트 상자 31"/>
            <p:cNvSpPr txBox="1"/>
            <p:nvPr/>
          </p:nvSpPr>
          <p:spPr>
            <a:xfrm>
              <a:off x="4846965" y="326611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</a:t>
              </a:r>
            </a:p>
          </p:txBody>
        </p:sp>
        <p:sp>
          <p:nvSpPr>
            <p:cNvPr id="51" name="텍스트 상자 31"/>
            <p:cNvSpPr txBox="1"/>
            <p:nvPr/>
          </p:nvSpPr>
          <p:spPr>
            <a:xfrm>
              <a:off x="4846965" y="2575761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핸디소프트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텍스트 상자 31"/>
            <p:cNvSpPr txBox="1"/>
            <p:nvPr/>
          </p:nvSpPr>
          <p:spPr>
            <a:xfrm>
              <a:off x="4846965" y="2911923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핸디소프트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599016" y="2645038"/>
            <a:ext cx="407796" cy="210827"/>
            <a:chOff x="2014436" y="3015710"/>
            <a:chExt cx="475762" cy="245965"/>
          </a:xfrm>
        </p:grpSpPr>
        <p:sp>
          <p:nvSpPr>
            <p:cNvPr id="69" name="Rounded Rectangle 422"/>
            <p:cNvSpPr/>
            <p:nvPr/>
          </p:nvSpPr>
          <p:spPr>
            <a:xfrm>
              <a:off x="2014436" y="3015710"/>
              <a:ext cx="475762" cy="245965"/>
            </a:xfrm>
            <a:prstGeom prst="roundRect">
              <a:avLst>
                <a:gd name="adj" fmla="val 10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2363774" y="3084040"/>
              <a:ext cx="92349" cy="109304"/>
            </a:xfrm>
            <a:custGeom>
              <a:avLst/>
              <a:gdLst>
                <a:gd name="T0" fmla="*/ 44 w 238"/>
                <a:gd name="T1" fmla="*/ 0 h 387"/>
                <a:gd name="T2" fmla="*/ 0 w 238"/>
                <a:gd name="T3" fmla="*/ 44 h 387"/>
                <a:gd name="T4" fmla="*/ 150 w 238"/>
                <a:gd name="T5" fmla="*/ 193 h 387"/>
                <a:gd name="T6" fmla="*/ 0 w 238"/>
                <a:gd name="T7" fmla="*/ 343 h 387"/>
                <a:gd name="T8" fmla="*/ 44 w 238"/>
                <a:gd name="T9" fmla="*/ 386 h 387"/>
                <a:gd name="T10" fmla="*/ 237 w 238"/>
                <a:gd name="T11" fmla="*/ 193 h 387"/>
                <a:gd name="T12" fmla="*/ 44 w 238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387">
                  <a:moveTo>
                    <a:pt x="44" y="0"/>
                  </a:moveTo>
                  <a:lnTo>
                    <a:pt x="0" y="44"/>
                  </a:lnTo>
                  <a:lnTo>
                    <a:pt x="150" y="193"/>
                  </a:lnTo>
                  <a:lnTo>
                    <a:pt x="0" y="343"/>
                  </a:lnTo>
                  <a:lnTo>
                    <a:pt x="44" y="386"/>
                  </a:lnTo>
                  <a:lnTo>
                    <a:pt x="237" y="193"/>
                  </a:lnTo>
                  <a:lnTo>
                    <a:pt x="44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71" name="텍스트 상자 31"/>
            <p:cNvSpPr txBox="1"/>
            <p:nvPr/>
          </p:nvSpPr>
          <p:spPr>
            <a:xfrm>
              <a:off x="2052561" y="3069443"/>
              <a:ext cx="292826" cy="138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7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선택</a:t>
              </a:r>
              <a:endParaRPr lang="ko-KR" altLang="de-DE" sz="77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96" name="텍스트 상자 31"/>
          <p:cNvSpPr txBox="1"/>
          <p:nvPr/>
        </p:nvSpPr>
        <p:spPr>
          <a:xfrm>
            <a:off x="3144590" y="1546205"/>
            <a:ext cx="301095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686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Rectangle 343"/>
          <p:cNvSpPr/>
          <p:nvPr/>
        </p:nvSpPr>
        <p:spPr>
          <a:xfrm>
            <a:off x="1130150" y="1675263"/>
            <a:ext cx="1425826" cy="2437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04" name="Rounded Rectangle 256"/>
          <p:cNvSpPr/>
          <p:nvPr/>
        </p:nvSpPr>
        <p:spPr>
          <a:xfrm rot="5400000">
            <a:off x="2260406" y="1985456"/>
            <a:ext cx="481791" cy="3803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8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lang="en-US" sz="514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588104" y="4105012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smtClean="0">
                <a:latin typeface="+mn-ea"/>
                <a:ea typeface="+mn-ea"/>
              </a:rPr>
              <a:t>간편주소록 등록</a:t>
            </a:r>
            <a:endParaRPr lang="ko-KR" altLang="en-US" sz="800" u="sng">
              <a:latin typeface="+mn-ea"/>
              <a:ea typeface="+mn-e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297782" y="130585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▶</a:t>
            </a:r>
            <a:endParaRPr lang="ko-KR" altLang="en-US" sz="800"/>
          </a:p>
        </p:txBody>
      </p:sp>
      <p:sp>
        <p:nvSpPr>
          <p:cNvPr id="185" name="제목 36"/>
          <p:cNvSpPr>
            <a:spLocks noGrp="1"/>
          </p:cNvSpPr>
          <p:nvPr>
            <p:ph type="title"/>
          </p:nvPr>
        </p:nvSpPr>
        <p:spPr>
          <a:xfrm>
            <a:off x="95430" y="109010"/>
            <a:ext cx="10515163" cy="308883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연계기능</a:t>
            </a:r>
            <a:r>
              <a:rPr kumimoji="1" lang="en-US" altLang="ko-KR" dirty="0"/>
              <a:t>_</a:t>
            </a:r>
            <a:r>
              <a:rPr kumimoji="1" lang="ko-KR" altLang="en-US" dirty="0"/>
              <a:t>조직도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99967" y="5338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주소록</a:t>
            </a:r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104955" y="847726"/>
            <a:ext cx="808880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4"/>
          <p:cNvSpPr>
            <a:spLocks/>
          </p:cNvSpPr>
          <p:nvPr/>
        </p:nvSpPr>
        <p:spPr bwMode="auto">
          <a:xfrm>
            <a:off x="6787505" y="4860777"/>
            <a:ext cx="3299802" cy="1376536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  <a:extLst/>
        </p:spPr>
        <p:txBody>
          <a:bodyPr lIns="50800" tIns="18000" rIns="50800" bIns="50800" anchor="t"/>
          <a:lstStyle/>
          <a:p>
            <a:pPr>
              <a:lnSpc>
                <a:spcPct val="130000"/>
              </a:lnSpc>
            </a:pPr>
            <a:endParaRPr lang="x-none" altLang="x-none" sz="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Freeform 11"/>
          <p:cNvSpPr>
            <a:spLocks noChangeAspect="1" noChangeArrowheads="1"/>
          </p:cNvSpPr>
          <p:nvPr/>
        </p:nvSpPr>
        <p:spPr bwMode="auto">
          <a:xfrm>
            <a:off x="9903729" y="4938251"/>
            <a:ext cx="95054" cy="95056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latin typeface="+mn-ea"/>
              <a:ea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932266" y="4907401"/>
            <a:ext cx="725126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주소록에 추가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99" name="직선 연결선[R] 7"/>
          <p:cNvCxnSpPr/>
          <p:nvPr/>
        </p:nvCxnSpPr>
        <p:spPr>
          <a:xfrm>
            <a:off x="6930628" y="5132111"/>
            <a:ext cx="306305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200" name="TextBox 199"/>
          <p:cNvSpPr txBox="1"/>
          <p:nvPr/>
        </p:nvSpPr>
        <p:spPr>
          <a:xfrm>
            <a:off x="6932266" y="5188193"/>
            <a:ext cx="72768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1" name="Rectangle 29"/>
          <p:cNvSpPr/>
          <p:nvPr/>
        </p:nvSpPr>
        <p:spPr>
          <a:xfrm>
            <a:off x="8028525" y="5239438"/>
            <a:ext cx="1555271" cy="1598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946276" y="5277604"/>
            <a:ext cx="667565" cy="14012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성명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8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946467" y="5474782"/>
            <a:ext cx="667565" cy="14012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dirty="0" smtClean="0">
                <a:latin typeface="+mn-ea"/>
                <a:ea typeface="+mn-ea"/>
              </a:rPr>
              <a:t>이메일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037675" y="5449575"/>
            <a:ext cx="72768" cy="1804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9414216" y="5805264"/>
            <a:ext cx="503363" cy="20615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849245" y="5805264"/>
            <a:ext cx="503363" cy="20615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Rectangle 29"/>
          <p:cNvSpPr/>
          <p:nvPr/>
        </p:nvSpPr>
        <p:spPr>
          <a:xfrm>
            <a:off x="8028524" y="5458120"/>
            <a:ext cx="1555271" cy="1598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39937"/>
              </p:ext>
            </p:extLst>
          </p:nvPr>
        </p:nvGraphicFramePr>
        <p:xfrm>
          <a:off x="8818389" y="440072"/>
          <a:ext cx="3327008" cy="1026002"/>
        </p:xfrm>
        <a:graphic>
          <a:graphicData uri="http://schemas.openxmlformats.org/drawingml/2006/table">
            <a:tbl>
              <a:tblPr/>
              <a:tblGrid>
                <a:gridCol w="39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주소록 탭의 대상 목록에는 그룹없는 연락처와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그룹별 연락처 정보 제공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전체 연락처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주소록 탭에서만 출력되며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신규 주소 입력창 팝업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5403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연락처 추가 간소화 버전으로 기능은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569615"/>
                  </a:ext>
                </a:extLst>
              </a:tr>
            </a:tbl>
          </a:graphicData>
        </a:graphic>
      </p:graphicFrame>
      <p:cxnSp>
        <p:nvCxnSpPr>
          <p:cNvPr id="215" name="직선 화살표 연결선 214"/>
          <p:cNvCxnSpPr/>
          <p:nvPr/>
        </p:nvCxnSpPr>
        <p:spPr>
          <a:xfrm>
            <a:off x="6370859" y="4320456"/>
            <a:ext cx="416646" cy="484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5466169" y="412130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나눔고딕" pitchFamily="50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나눔고딕" pitchFamily="50" charset="-127"/>
              <a:cs typeface="+mn-cs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6685369" y="484520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나눔고딕" pitchFamily="50" charset="-127"/>
                <a:cs typeface="+mn-cs"/>
              </a:rPr>
              <a:t>2-1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나눔고딕" pitchFamily="50" charset="-127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60653" y="1717184"/>
            <a:ext cx="958484" cy="2310824"/>
            <a:chOff x="7313803" y="1631459"/>
            <a:chExt cx="958484" cy="2310824"/>
          </a:xfrm>
        </p:grpSpPr>
        <p:sp>
          <p:nvSpPr>
            <p:cNvPr id="163" name="텍스트 상자 31"/>
            <p:cNvSpPr txBox="1"/>
            <p:nvPr/>
          </p:nvSpPr>
          <p:spPr>
            <a:xfrm>
              <a:off x="7450309" y="1689359"/>
              <a:ext cx="821978" cy="22529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그룹없는 연락처</a:t>
              </a:r>
              <a:endParaRPr lang="en-US" altLang="ko-KR" sz="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김경호  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송중기  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이길수  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정대만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5655" lvl="1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홍길동</a:t>
              </a:r>
              <a:endParaRPr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4300" lvl="1" indent="-114300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가족</a:t>
              </a:r>
              <a:endParaRPr lang="en-US" altLang="ko-KR" sz="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4300" lvl="1" indent="7938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아버지</a:t>
              </a:r>
              <a:endParaRPr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4300" lvl="1" indent="7938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어머니</a:t>
              </a:r>
              <a:endParaRPr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4300" lvl="1" indent="7938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동생</a:t>
              </a:r>
              <a:endParaRPr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4300" lvl="1" indent="-114300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친구</a:t>
              </a:r>
              <a:endParaRPr lang="en-US" altLang="ko-KR" sz="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4300" lvl="1" indent="7938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박명수</a:t>
              </a:r>
              <a:endParaRPr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4300" lvl="1" indent="-114300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회사</a:t>
              </a:r>
              <a:endParaRPr lang="en-US" altLang="ko-KR" sz="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  <a:p>
              <a:pPr marL="114300" lvl="1" indent="7938" defTabSz="494391" fontAlgn="auto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박명수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 rot="16200000">
              <a:off x="7312716" y="1632546"/>
              <a:ext cx="201149" cy="19897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5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5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 rot="16200000">
              <a:off x="7312716" y="2595932"/>
              <a:ext cx="201149" cy="19897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5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5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 rot="16200000">
              <a:off x="7312716" y="3254518"/>
              <a:ext cx="201149" cy="19897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5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5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 rot="16200000">
              <a:off x="7312716" y="3586533"/>
              <a:ext cx="201149" cy="19897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5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5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1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7469444" y="1816066"/>
              <a:ext cx="87964" cy="92383"/>
              <a:chOff x="554563" y="2632644"/>
              <a:chExt cx="131556" cy="131556"/>
            </a:xfrm>
          </p:grpSpPr>
          <p:sp>
            <p:nvSpPr>
              <p:cNvPr id="170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29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7469444" y="1988367"/>
              <a:ext cx="87964" cy="92383"/>
              <a:chOff x="554563" y="2632644"/>
              <a:chExt cx="131556" cy="131556"/>
            </a:xfrm>
          </p:grpSpPr>
          <p:sp>
            <p:nvSpPr>
              <p:cNvPr id="173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469444" y="2153436"/>
              <a:ext cx="87964" cy="92383"/>
              <a:chOff x="554563" y="2632644"/>
              <a:chExt cx="131556" cy="131556"/>
            </a:xfrm>
          </p:grpSpPr>
          <p:sp>
            <p:nvSpPr>
              <p:cNvPr id="176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7469444" y="2328141"/>
              <a:ext cx="87964" cy="92383"/>
              <a:chOff x="554563" y="2632644"/>
              <a:chExt cx="131556" cy="131556"/>
            </a:xfrm>
          </p:grpSpPr>
          <p:sp>
            <p:nvSpPr>
              <p:cNvPr id="179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469444" y="2481936"/>
              <a:ext cx="87964" cy="92383"/>
              <a:chOff x="554563" y="2632644"/>
              <a:chExt cx="131556" cy="131556"/>
            </a:xfrm>
          </p:grpSpPr>
          <p:sp>
            <p:nvSpPr>
              <p:cNvPr id="182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83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7469444" y="2806579"/>
              <a:ext cx="87964" cy="92383"/>
              <a:chOff x="554563" y="2632644"/>
              <a:chExt cx="131556" cy="131556"/>
            </a:xfrm>
          </p:grpSpPr>
          <p:sp>
            <p:nvSpPr>
              <p:cNvPr id="187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7469444" y="2981284"/>
              <a:ext cx="87964" cy="92383"/>
              <a:chOff x="554563" y="2632644"/>
              <a:chExt cx="131556" cy="131556"/>
            </a:xfrm>
          </p:grpSpPr>
          <p:sp>
            <p:nvSpPr>
              <p:cNvPr id="191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93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7469444" y="3135079"/>
              <a:ext cx="87964" cy="92383"/>
              <a:chOff x="554563" y="2632644"/>
              <a:chExt cx="131556" cy="131556"/>
            </a:xfrm>
          </p:grpSpPr>
          <p:sp>
            <p:nvSpPr>
              <p:cNvPr id="202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9"/>
              </p:custDataLst>
            </p:nvPr>
          </p:nvGrpSpPr>
          <p:grpSpPr>
            <a:xfrm>
              <a:off x="7469444" y="3470234"/>
              <a:ext cx="87964" cy="92383"/>
              <a:chOff x="554563" y="2632644"/>
              <a:chExt cx="131556" cy="131556"/>
            </a:xfrm>
          </p:grpSpPr>
          <p:sp>
            <p:nvSpPr>
              <p:cNvPr id="208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7469444" y="3808598"/>
              <a:ext cx="87964" cy="92383"/>
              <a:chOff x="554563" y="2632644"/>
              <a:chExt cx="131556" cy="131556"/>
            </a:xfrm>
          </p:grpSpPr>
          <p:sp>
            <p:nvSpPr>
              <p:cNvPr id="218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1" name="타원 220"/>
          <p:cNvSpPr/>
          <p:nvPr/>
        </p:nvSpPr>
        <p:spPr>
          <a:xfrm>
            <a:off x="1388539" y="1275195"/>
            <a:ext cx="153189" cy="1559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4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304"/>
          <p:cNvSpPr/>
          <p:nvPr/>
        </p:nvSpPr>
        <p:spPr>
          <a:xfrm>
            <a:off x="1023813" y="959948"/>
            <a:ext cx="552637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텍스트 상자 31"/>
          <p:cNvSpPr txBox="1"/>
          <p:nvPr/>
        </p:nvSpPr>
        <p:spPr>
          <a:xfrm>
            <a:off x="1073893" y="1017738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71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선택</a:t>
            </a:r>
          </a:p>
        </p:txBody>
      </p:sp>
      <p:sp>
        <p:nvSpPr>
          <p:cNvPr id="7" name="Rounded Rectangle 658"/>
          <p:cNvSpPr/>
          <p:nvPr/>
        </p:nvSpPr>
        <p:spPr>
          <a:xfrm>
            <a:off x="3364973" y="4542453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완료</a:t>
            </a:r>
            <a:endParaRPr kumimoji="0" lang="en-US" sz="686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8" name="Rounded Rectangle 659"/>
          <p:cNvSpPr/>
          <p:nvPr/>
        </p:nvSpPr>
        <p:spPr>
          <a:xfrm>
            <a:off x="3825512" y="4542311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취소</a:t>
            </a:r>
            <a:endParaRPr kumimoji="0" lang="en-US" sz="686" dirty="0">
              <a:solidFill>
                <a:prstClr val="white">
                  <a:lumMod val="50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9" name="Rounded Rectangle 658"/>
          <p:cNvSpPr/>
          <p:nvPr/>
        </p:nvSpPr>
        <p:spPr>
          <a:xfrm>
            <a:off x="4903860" y="4145984"/>
            <a:ext cx="966518" cy="162410"/>
          </a:xfrm>
          <a:prstGeom prst="roundRect">
            <a:avLst>
              <a:gd name="adj" fmla="val 8420"/>
            </a:avLst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686" u="sn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10" name="Group 17"/>
          <p:cNvGrpSpPr/>
          <p:nvPr/>
        </p:nvGrpSpPr>
        <p:grpSpPr>
          <a:xfrm>
            <a:off x="1129039" y="1525082"/>
            <a:ext cx="1420017" cy="138932"/>
            <a:chOff x="1664662" y="5746474"/>
            <a:chExt cx="2016000" cy="197242"/>
          </a:xfrm>
        </p:grpSpPr>
        <p:sp>
          <p:nvSpPr>
            <p:cNvPr id="11" name="Rectangle 14"/>
            <p:cNvSpPr>
              <a:spLocks/>
            </p:cNvSpPr>
            <p:nvPr/>
          </p:nvSpPr>
          <p:spPr bwMode="auto">
            <a:xfrm>
              <a:off x="1664662" y="5746474"/>
              <a:ext cx="2016000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Freeform 10"/>
            <p:cNvSpPr>
              <a:spLocks noChangeAspect="1" noChangeArrowheads="1"/>
            </p:cNvSpPr>
            <p:nvPr/>
          </p:nvSpPr>
          <p:spPr bwMode="auto">
            <a:xfrm>
              <a:off x="3530512" y="5795965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4" name="Rounded Rectangle 185"/>
          <p:cNvSpPr/>
          <p:nvPr/>
        </p:nvSpPr>
        <p:spPr>
          <a:xfrm>
            <a:off x="6413898" y="1692628"/>
            <a:ext cx="61714" cy="72957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622"/>
          <p:cNvSpPr/>
          <p:nvPr/>
        </p:nvSpPr>
        <p:spPr>
          <a:xfrm>
            <a:off x="3051560" y="1506919"/>
            <a:ext cx="3435566" cy="2590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6" name="Rectangle 342"/>
          <p:cNvSpPr/>
          <p:nvPr/>
        </p:nvSpPr>
        <p:spPr>
          <a:xfrm>
            <a:off x="1128966" y="1285496"/>
            <a:ext cx="1423370" cy="28346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cxnSp>
        <p:nvCxnSpPr>
          <p:cNvPr id="17" name="직선 연결선[R] 33"/>
          <p:cNvCxnSpPr/>
          <p:nvPr/>
        </p:nvCxnSpPr>
        <p:spPr>
          <a:xfrm>
            <a:off x="1003043" y="1212887"/>
            <a:ext cx="55471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31"/>
          <p:cNvSpPr txBox="1"/>
          <p:nvPr/>
        </p:nvSpPr>
        <p:spPr>
          <a:xfrm>
            <a:off x="1168184" y="1359927"/>
            <a:ext cx="1074012" cy="10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조직도     </a:t>
            </a:r>
            <a:r>
              <a:rPr lang="ko-KR" altLang="en-US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주소록</a:t>
            </a:r>
            <a:r>
              <a:rPr lang="en-US" altLang="ko-KR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ko-KR" altLang="en-US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 즐겨찾는</a:t>
            </a:r>
            <a:endParaRPr lang="en-US" altLang="ko-KR" sz="686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텍스트 상자 31"/>
          <p:cNvSpPr txBox="1"/>
          <p:nvPr/>
        </p:nvSpPr>
        <p:spPr>
          <a:xfrm>
            <a:off x="3088178" y="1314392"/>
            <a:ext cx="1748362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참조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숨은참조</a:t>
            </a:r>
          </a:p>
        </p:txBody>
      </p:sp>
      <p:cxnSp>
        <p:nvCxnSpPr>
          <p:cNvPr id="27" name="직선 연결선[R] 7"/>
          <p:cNvCxnSpPr/>
          <p:nvPr/>
        </p:nvCxnSpPr>
        <p:spPr>
          <a:xfrm>
            <a:off x="1888954" y="1498564"/>
            <a:ext cx="3219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grpSp>
        <p:nvGrpSpPr>
          <p:cNvPr id="28" name="그룹 27"/>
          <p:cNvGrpSpPr/>
          <p:nvPr/>
        </p:nvGrpSpPr>
        <p:grpSpPr>
          <a:xfrm>
            <a:off x="3144590" y="1698353"/>
            <a:ext cx="3226269" cy="1479153"/>
            <a:chOff x="2699214" y="1759460"/>
            <a:chExt cx="3763980" cy="1725678"/>
          </a:xfrm>
        </p:grpSpPr>
        <p:grpSp>
          <p:nvGrpSpPr>
            <p:cNvPr id="29" name="그룹 400"/>
            <p:cNvGrpSpPr/>
            <p:nvPr/>
          </p:nvGrpSpPr>
          <p:grpSpPr>
            <a:xfrm>
              <a:off x="2798104" y="1820284"/>
              <a:ext cx="229236" cy="229194"/>
              <a:chOff x="2625629" y="3735853"/>
              <a:chExt cx="276891" cy="276839"/>
            </a:xfrm>
          </p:grpSpPr>
          <p:sp>
            <p:nvSpPr>
              <p:cNvPr id="66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7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0" name="텍스트 상자 31"/>
            <p:cNvSpPr txBox="1"/>
            <p:nvPr/>
          </p:nvSpPr>
          <p:spPr>
            <a:xfrm>
              <a:off x="3596371" y="1877539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1" name="Freeform 11"/>
            <p:cNvSpPr>
              <a:spLocks noChangeAspect="1" noChangeArrowheads="1"/>
            </p:cNvSpPr>
            <p:nvPr/>
          </p:nvSpPr>
          <p:spPr bwMode="auto">
            <a:xfrm>
              <a:off x="6322197" y="1886400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2" name="그룹 400"/>
            <p:cNvGrpSpPr/>
            <p:nvPr/>
          </p:nvGrpSpPr>
          <p:grpSpPr>
            <a:xfrm>
              <a:off x="2798104" y="2170028"/>
              <a:ext cx="229236" cy="229194"/>
              <a:chOff x="2625629" y="3735853"/>
              <a:chExt cx="276891" cy="276839"/>
            </a:xfrm>
          </p:grpSpPr>
          <p:sp>
            <p:nvSpPr>
              <p:cNvPr id="64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5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3" name="Freeform 11"/>
            <p:cNvSpPr>
              <a:spLocks noChangeAspect="1" noChangeArrowheads="1"/>
            </p:cNvSpPr>
            <p:nvPr/>
          </p:nvSpPr>
          <p:spPr bwMode="auto">
            <a:xfrm>
              <a:off x="6322197" y="2236144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4" name="그룹 400"/>
            <p:cNvGrpSpPr/>
            <p:nvPr/>
          </p:nvGrpSpPr>
          <p:grpSpPr>
            <a:xfrm>
              <a:off x="2798104" y="2509645"/>
              <a:ext cx="229236" cy="229194"/>
              <a:chOff x="2625629" y="3735853"/>
              <a:chExt cx="276891" cy="276839"/>
            </a:xfrm>
          </p:grpSpPr>
          <p:sp>
            <p:nvSpPr>
              <p:cNvPr id="62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3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5" name="텍스트 상자 31"/>
            <p:cNvSpPr txBox="1"/>
            <p:nvPr/>
          </p:nvSpPr>
          <p:spPr>
            <a:xfrm>
              <a:off x="3596371" y="2566900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6" name="Freeform 11"/>
            <p:cNvSpPr>
              <a:spLocks noChangeAspect="1" noChangeArrowheads="1"/>
            </p:cNvSpPr>
            <p:nvPr/>
          </p:nvSpPr>
          <p:spPr bwMode="auto">
            <a:xfrm>
              <a:off x="6322197" y="2575761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7" name="그룹 400"/>
            <p:cNvGrpSpPr/>
            <p:nvPr/>
          </p:nvGrpSpPr>
          <p:grpSpPr>
            <a:xfrm>
              <a:off x="2798104" y="2861740"/>
              <a:ext cx="229236" cy="229194"/>
              <a:chOff x="2625629" y="3735853"/>
              <a:chExt cx="276891" cy="276839"/>
            </a:xfrm>
          </p:grpSpPr>
          <p:sp>
            <p:nvSpPr>
              <p:cNvPr id="60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1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8" name="텍스트 상자 31"/>
            <p:cNvSpPr txBox="1"/>
            <p:nvPr/>
          </p:nvSpPr>
          <p:spPr>
            <a:xfrm>
              <a:off x="3596371" y="291899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9" name="Freeform 11"/>
            <p:cNvSpPr>
              <a:spLocks noChangeAspect="1" noChangeArrowheads="1"/>
            </p:cNvSpPr>
            <p:nvPr/>
          </p:nvSpPr>
          <p:spPr bwMode="auto">
            <a:xfrm>
              <a:off x="6322197" y="292785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40" name="텍스트 상자 31"/>
            <p:cNvSpPr txBox="1"/>
            <p:nvPr/>
          </p:nvSpPr>
          <p:spPr>
            <a:xfrm>
              <a:off x="3072730" y="1877539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박명수</a:t>
              </a:r>
            </a:p>
          </p:txBody>
        </p:sp>
        <p:sp>
          <p:nvSpPr>
            <p:cNvPr id="41" name="텍스트 상자 31"/>
            <p:cNvSpPr txBox="1"/>
            <p:nvPr/>
          </p:nvSpPr>
          <p:spPr>
            <a:xfrm>
              <a:off x="3072730" y="2227284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조명수</a:t>
              </a:r>
            </a:p>
          </p:txBody>
        </p:sp>
        <p:sp>
          <p:nvSpPr>
            <p:cNvPr id="42" name="텍스트 상자 31"/>
            <p:cNvSpPr txBox="1"/>
            <p:nvPr/>
          </p:nvSpPr>
          <p:spPr>
            <a:xfrm>
              <a:off x="3072730" y="2566900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이명수</a:t>
              </a:r>
            </a:p>
          </p:txBody>
        </p:sp>
        <p:sp>
          <p:nvSpPr>
            <p:cNvPr id="43" name="텍스트 상자 31"/>
            <p:cNvSpPr txBox="1"/>
            <p:nvPr/>
          </p:nvSpPr>
          <p:spPr>
            <a:xfrm>
              <a:off x="3072730" y="291899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김명수</a:t>
              </a: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699214" y="1759460"/>
              <a:ext cx="3763980" cy="1725678"/>
              <a:chOff x="3915634" y="2251369"/>
              <a:chExt cx="3056293" cy="1725678"/>
            </a:xfrm>
          </p:grpSpPr>
          <p:sp>
            <p:nvSpPr>
              <p:cNvPr id="55" name="Rectangle 566"/>
              <p:cNvSpPr/>
              <p:nvPr/>
            </p:nvSpPr>
            <p:spPr>
              <a:xfrm>
                <a:off x="3915634" y="32877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6" name="Rectangle 543"/>
              <p:cNvSpPr/>
              <p:nvPr/>
            </p:nvSpPr>
            <p:spPr>
              <a:xfrm>
                <a:off x="3915634" y="2251369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7" name="Rectangle 555"/>
              <p:cNvSpPr/>
              <p:nvPr/>
            </p:nvSpPr>
            <p:spPr>
              <a:xfrm>
                <a:off x="3915634" y="25968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8" name="Rectangle 566"/>
              <p:cNvSpPr/>
              <p:nvPr/>
            </p:nvSpPr>
            <p:spPr>
              <a:xfrm>
                <a:off x="3915634" y="294226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9" name="Rectangle 566"/>
              <p:cNvSpPr/>
              <p:nvPr/>
            </p:nvSpPr>
            <p:spPr>
              <a:xfrm>
                <a:off x="3915634" y="3633167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45" name="그룹 400"/>
            <p:cNvGrpSpPr/>
            <p:nvPr/>
          </p:nvGrpSpPr>
          <p:grpSpPr>
            <a:xfrm>
              <a:off x="2798104" y="3208860"/>
              <a:ext cx="229236" cy="229194"/>
              <a:chOff x="2625629" y="3735853"/>
              <a:chExt cx="276891" cy="276839"/>
            </a:xfrm>
          </p:grpSpPr>
          <p:sp>
            <p:nvSpPr>
              <p:cNvPr id="53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54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6" name="Freeform 11"/>
            <p:cNvSpPr>
              <a:spLocks noChangeAspect="1" noChangeArrowheads="1"/>
            </p:cNvSpPr>
            <p:nvPr/>
          </p:nvSpPr>
          <p:spPr bwMode="auto">
            <a:xfrm>
              <a:off x="6322197" y="327497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47" name="텍스트 상자 31"/>
            <p:cNvSpPr txBox="1"/>
            <p:nvPr/>
          </p:nvSpPr>
          <p:spPr>
            <a:xfrm>
              <a:off x="3072730" y="326611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조병수</a:t>
              </a:r>
            </a:p>
          </p:txBody>
        </p:sp>
        <p:sp>
          <p:nvSpPr>
            <p:cNvPr id="48" name="텍스트 상자 31"/>
            <p:cNvSpPr txBox="1"/>
            <p:nvPr/>
          </p:nvSpPr>
          <p:spPr>
            <a:xfrm>
              <a:off x="4846965" y="1877539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</a:t>
              </a:r>
            </a:p>
          </p:txBody>
        </p:sp>
        <p:sp>
          <p:nvSpPr>
            <p:cNvPr id="49" name="텍스트 상자 31"/>
            <p:cNvSpPr txBox="1"/>
            <p:nvPr/>
          </p:nvSpPr>
          <p:spPr>
            <a:xfrm>
              <a:off x="4846965" y="2227284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통신사</a:t>
              </a:r>
            </a:p>
          </p:txBody>
        </p:sp>
        <p:sp>
          <p:nvSpPr>
            <p:cNvPr id="50" name="텍스트 상자 31"/>
            <p:cNvSpPr txBox="1"/>
            <p:nvPr/>
          </p:nvSpPr>
          <p:spPr>
            <a:xfrm>
              <a:off x="4846965" y="326611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</a:t>
              </a:r>
            </a:p>
          </p:txBody>
        </p:sp>
        <p:sp>
          <p:nvSpPr>
            <p:cNvPr id="51" name="텍스트 상자 31"/>
            <p:cNvSpPr txBox="1"/>
            <p:nvPr/>
          </p:nvSpPr>
          <p:spPr>
            <a:xfrm>
              <a:off x="4846965" y="2575761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핸디소프트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텍스트 상자 31"/>
            <p:cNvSpPr txBox="1"/>
            <p:nvPr/>
          </p:nvSpPr>
          <p:spPr>
            <a:xfrm>
              <a:off x="4846965" y="2911923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핸디소프트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599016" y="2645038"/>
            <a:ext cx="407796" cy="210827"/>
            <a:chOff x="2014436" y="3015710"/>
            <a:chExt cx="475762" cy="245965"/>
          </a:xfrm>
        </p:grpSpPr>
        <p:sp>
          <p:nvSpPr>
            <p:cNvPr id="69" name="Rounded Rectangle 422"/>
            <p:cNvSpPr/>
            <p:nvPr/>
          </p:nvSpPr>
          <p:spPr>
            <a:xfrm>
              <a:off x="2014436" y="3015710"/>
              <a:ext cx="475762" cy="245965"/>
            </a:xfrm>
            <a:prstGeom prst="roundRect">
              <a:avLst>
                <a:gd name="adj" fmla="val 10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2363774" y="3084040"/>
              <a:ext cx="92349" cy="109304"/>
            </a:xfrm>
            <a:custGeom>
              <a:avLst/>
              <a:gdLst>
                <a:gd name="T0" fmla="*/ 44 w 238"/>
                <a:gd name="T1" fmla="*/ 0 h 387"/>
                <a:gd name="T2" fmla="*/ 0 w 238"/>
                <a:gd name="T3" fmla="*/ 44 h 387"/>
                <a:gd name="T4" fmla="*/ 150 w 238"/>
                <a:gd name="T5" fmla="*/ 193 h 387"/>
                <a:gd name="T6" fmla="*/ 0 w 238"/>
                <a:gd name="T7" fmla="*/ 343 h 387"/>
                <a:gd name="T8" fmla="*/ 44 w 238"/>
                <a:gd name="T9" fmla="*/ 386 h 387"/>
                <a:gd name="T10" fmla="*/ 237 w 238"/>
                <a:gd name="T11" fmla="*/ 193 h 387"/>
                <a:gd name="T12" fmla="*/ 44 w 238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387">
                  <a:moveTo>
                    <a:pt x="44" y="0"/>
                  </a:moveTo>
                  <a:lnTo>
                    <a:pt x="0" y="44"/>
                  </a:lnTo>
                  <a:lnTo>
                    <a:pt x="150" y="193"/>
                  </a:lnTo>
                  <a:lnTo>
                    <a:pt x="0" y="343"/>
                  </a:lnTo>
                  <a:lnTo>
                    <a:pt x="44" y="386"/>
                  </a:lnTo>
                  <a:lnTo>
                    <a:pt x="237" y="193"/>
                  </a:lnTo>
                  <a:lnTo>
                    <a:pt x="44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71" name="텍스트 상자 31"/>
            <p:cNvSpPr txBox="1"/>
            <p:nvPr/>
          </p:nvSpPr>
          <p:spPr>
            <a:xfrm>
              <a:off x="2052561" y="3069443"/>
              <a:ext cx="292826" cy="138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7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선택</a:t>
              </a:r>
              <a:endParaRPr lang="ko-KR" altLang="de-DE" sz="77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96" name="텍스트 상자 31"/>
          <p:cNvSpPr txBox="1"/>
          <p:nvPr/>
        </p:nvSpPr>
        <p:spPr>
          <a:xfrm>
            <a:off x="3144590" y="1546205"/>
            <a:ext cx="301095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686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Rectangle 343"/>
          <p:cNvSpPr/>
          <p:nvPr/>
        </p:nvSpPr>
        <p:spPr>
          <a:xfrm>
            <a:off x="1130150" y="1675263"/>
            <a:ext cx="1425826" cy="2437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04" name="Rounded Rectangle 256"/>
          <p:cNvSpPr/>
          <p:nvPr/>
        </p:nvSpPr>
        <p:spPr>
          <a:xfrm rot="5400000">
            <a:off x="2260406" y="1985456"/>
            <a:ext cx="481791" cy="3803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8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lang="en-US" sz="514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70208" y="1700567"/>
            <a:ext cx="638636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강미나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강미나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강미나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나미나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나미나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나미나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나미나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141" name="Rounded Rectangle 939"/>
          <p:cNvSpPr>
            <a:spLocks/>
          </p:cNvSpPr>
          <p:nvPr/>
        </p:nvSpPr>
        <p:spPr>
          <a:xfrm>
            <a:off x="1235134" y="1784544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2" name="Rounded Rectangle 939"/>
          <p:cNvSpPr>
            <a:spLocks/>
          </p:cNvSpPr>
          <p:nvPr/>
        </p:nvSpPr>
        <p:spPr>
          <a:xfrm>
            <a:off x="1235134" y="1945257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3" name="Rounded Rectangle 939"/>
          <p:cNvSpPr>
            <a:spLocks/>
          </p:cNvSpPr>
          <p:nvPr/>
        </p:nvSpPr>
        <p:spPr>
          <a:xfrm>
            <a:off x="1235134" y="2111511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4" name="Rounded Rectangle 939"/>
          <p:cNvSpPr>
            <a:spLocks/>
          </p:cNvSpPr>
          <p:nvPr/>
        </p:nvSpPr>
        <p:spPr>
          <a:xfrm>
            <a:off x="1235134" y="2263911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5" name="Rounded Rectangle 939"/>
          <p:cNvSpPr>
            <a:spLocks/>
          </p:cNvSpPr>
          <p:nvPr/>
        </p:nvSpPr>
        <p:spPr>
          <a:xfrm>
            <a:off x="1235134" y="2424624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6" name="Rounded Rectangle 939"/>
          <p:cNvSpPr>
            <a:spLocks/>
          </p:cNvSpPr>
          <p:nvPr/>
        </p:nvSpPr>
        <p:spPr>
          <a:xfrm>
            <a:off x="1235134" y="2585337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7" name="Rounded Rectangle 939"/>
          <p:cNvSpPr>
            <a:spLocks/>
          </p:cNvSpPr>
          <p:nvPr/>
        </p:nvSpPr>
        <p:spPr>
          <a:xfrm>
            <a:off x="1235134" y="2743279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7782" y="130585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▶</a:t>
            </a:r>
            <a:endParaRPr lang="ko-KR" altLang="en-US" sz="800"/>
          </a:p>
        </p:txBody>
      </p:sp>
      <p:sp>
        <p:nvSpPr>
          <p:cNvPr id="76" name="제목 36"/>
          <p:cNvSpPr>
            <a:spLocks noGrp="1"/>
          </p:cNvSpPr>
          <p:nvPr>
            <p:ph type="title"/>
          </p:nvPr>
        </p:nvSpPr>
        <p:spPr>
          <a:xfrm>
            <a:off x="95430" y="109010"/>
            <a:ext cx="10515163" cy="308883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연계기능</a:t>
            </a:r>
            <a:r>
              <a:rPr kumimoji="1" lang="en-US" altLang="ko-KR" dirty="0"/>
              <a:t>_</a:t>
            </a:r>
            <a:r>
              <a:rPr kumimoji="1" lang="ko-KR" altLang="en-US" dirty="0"/>
              <a:t>조직도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9967" y="5338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즐겨찾는</a:t>
            </a:r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04955" y="847726"/>
            <a:ext cx="808880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72641"/>
              </p:ext>
            </p:extLst>
          </p:nvPr>
        </p:nvGraphicFramePr>
        <p:xfrm>
          <a:off x="8818389" y="440072"/>
          <a:ext cx="3327008" cy="469229"/>
        </p:xfrm>
        <a:graphic>
          <a:graphicData uri="http://schemas.openxmlformats.org/drawingml/2006/table">
            <a:tbl>
              <a:tblPr/>
              <a:tblGrid>
                <a:gridCol w="39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주소록에서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즐겨찾는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설정한 연락처 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가나다 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타원 79"/>
          <p:cNvSpPr/>
          <p:nvPr/>
        </p:nvSpPr>
        <p:spPr>
          <a:xfrm>
            <a:off x="1048329" y="1727310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나눔고딕" pitchFamily="50" charset="-127"/>
                <a:cs typeface="+mn-cs"/>
              </a:rPr>
              <a:t>1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나눔고딕" pitchFamily="50" charset="-127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68944" y="4484385"/>
            <a:ext cx="1514832" cy="2090872"/>
            <a:chOff x="6777588" y="1841757"/>
            <a:chExt cx="1514832" cy="2090872"/>
          </a:xfrm>
        </p:grpSpPr>
        <p:sp>
          <p:nvSpPr>
            <p:cNvPr id="88" name="Rectangle 343"/>
            <p:cNvSpPr/>
            <p:nvPr/>
          </p:nvSpPr>
          <p:spPr>
            <a:xfrm>
              <a:off x="6837530" y="2231523"/>
              <a:ext cx="1425826" cy="1701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grpSp>
          <p:nvGrpSpPr>
            <p:cNvPr id="81" name="Group 17"/>
            <p:cNvGrpSpPr/>
            <p:nvPr/>
          </p:nvGrpSpPr>
          <p:grpSpPr>
            <a:xfrm>
              <a:off x="6836419" y="2081342"/>
              <a:ext cx="1420017" cy="138932"/>
              <a:chOff x="1664662" y="5746474"/>
              <a:chExt cx="2016000" cy="197242"/>
            </a:xfrm>
          </p:grpSpPr>
          <p:sp>
            <p:nvSpPr>
              <p:cNvPr id="82" name="Rectangle 14"/>
              <p:cNvSpPr>
                <a:spLocks/>
              </p:cNvSpPr>
              <p:nvPr/>
            </p:nvSpPr>
            <p:spPr bwMode="auto">
              <a:xfrm>
                <a:off x="1664662" y="5746474"/>
                <a:ext cx="2016000" cy="19724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83" name="Freeform 10"/>
              <p:cNvSpPr>
                <a:spLocks noChangeAspect="1" noChangeArrowheads="1"/>
              </p:cNvSpPr>
              <p:nvPr/>
            </p:nvSpPr>
            <p:spPr bwMode="auto">
              <a:xfrm>
                <a:off x="3530512" y="5795965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494391" latinLnBrk="0"/>
                <a:endParaRPr kumimoji="0"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텍스트 상자 31"/>
              <p:cNvSpPr txBox="1"/>
              <p:nvPr/>
            </p:nvSpPr>
            <p:spPr>
              <a:xfrm>
                <a:off x="1753060" y="5786326"/>
                <a:ext cx="1614919" cy="131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600" smtClean="0">
                    <a:solidFill>
                      <a:schemeClr val="bg1">
                        <a:lumMod val="65000"/>
                      </a:schemeClr>
                    </a:solidFill>
                    <a:latin typeface="Calibri"/>
                    <a:ea typeface="맑은 고딕" panose="020B0503020000020004" pitchFamily="50" charset="-127"/>
                  </a:rPr>
                  <a:t>강미나</a:t>
                </a:r>
                <a:endParaRPr lang="ko-KR" altLang="en-US" sz="600" dirty="0">
                  <a:solidFill>
                    <a:schemeClr val="bg1">
                      <a:lumMod val="65000"/>
                    </a:schemeClr>
                  </a:solidFill>
                  <a:latin typeface="Calibri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5" name="Rectangle 342"/>
            <p:cNvSpPr/>
            <p:nvPr/>
          </p:nvSpPr>
          <p:spPr>
            <a:xfrm>
              <a:off x="6836346" y="1841757"/>
              <a:ext cx="1423370" cy="209087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686" dirty="0">
                <a:solidFill>
                  <a:prstClr val="white">
                    <a:lumMod val="75000"/>
                  </a:prstClr>
                </a:solidFill>
                <a:latin typeface="Calibri"/>
              </a:endParaRPr>
            </a:p>
          </p:txBody>
        </p:sp>
        <p:sp>
          <p:nvSpPr>
            <p:cNvPr id="86" name="텍스트 상자 31"/>
            <p:cNvSpPr txBox="1"/>
            <p:nvPr/>
          </p:nvSpPr>
          <p:spPr>
            <a:xfrm>
              <a:off x="6875564" y="1916187"/>
              <a:ext cx="1074012" cy="1055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86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조직도     </a:t>
              </a:r>
              <a:r>
                <a:rPr lang="ko-KR" altLang="en-US" sz="686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주소록</a:t>
              </a:r>
              <a:r>
                <a:rPr lang="en-US" altLang="ko-KR" sz="686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   </a:t>
              </a:r>
              <a:r>
                <a:rPr lang="ko-KR" altLang="en-US" sz="686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즐겨찾는</a:t>
              </a:r>
              <a:endParaRPr lang="en-US" altLang="ko-KR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[R] 7"/>
            <p:cNvCxnSpPr/>
            <p:nvPr/>
          </p:nvCxnSpPr>
          <p:spPr>
            <a:xfrm>
              <a:off x="7596334" y="2054824"/>
              <a:ext cx="32198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89" name="Rounded Rectangle 256"/>
            <p:cNvSpPr/>
            <p:nvPr/>
          </p:nvSpPr>
          <p:spPr>
            <a:xfrm rot="5400000">
              <a:off x="7967786" y="2541716"/>
              <a:ext cx="481791" cy="3803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48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lang="en-US" sz="514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77588" y="2424467"/>
              <a:ext cx="63863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182563">
                <a:lnSpc>
                  <a:spcPct val="150000"/>
                </a:lnSpc>
              </a:pPr>
              <a:r>
                <a:rPr lang="ko-KR" altLang="en-US" sz="700" smtClean="0">
                  <a:latin typeface="+mn-ea"/>
                  <a:ea typeface="+mn-ea"/>
                </a:rPr>
                <a:t>강미나</a:t>
              </a:r>
              <a:endParaRPr lang="en-US" altLang="ko-KR" sz="700" smtClean="0">
                <a:latin typeface="+mn-ea"/>
                <a:ea typeface="+mn-ea"/>
              </a:endParaRPr>
            </a:p>
            <a:p>
              <a:pPr indent="182563">
                <a:lnSpc>
                  <a:spcPct val="150000"/>
                </a:lnSpc>
              </a:pPr>
              <a:r>
                <a:rPr lang="ko-KR" altLang="en-US" sz="700" smtClean="0">
                  <a:latin typeface="+mn-ea"/>
                  <a:ea typeface="+mn-ea"/>
                </a:rPr>
                <a:t>강미나</a:t>
              </a:r>
              <a:endParaRPr lang="en-US" altLang="ko-KR" sz="700" smtClean="0">
                <a:latin typeface="+mn-ea"/>
                <a:ea typeface="+mn-ea"/>
              </a:endParaRPr>
            </a:p>
            <a:p>
              <a:pPr indent="182563">
                <a:lnSpc>
                  <a:spcPct val="150000"/>
                </a:lnSpc>
              </a:pPr>
              <a:r>
                <a:rPr lang="ko-KR" altLang="en-US" sz="700" smtClean="0">
                  <a:latin typeface="+mn-ea"/>
                  <a:ea typeface="+mn-ea"/>
                </a:rPr>
                <a:t>강미나</a:t>
              </a:r>
              <a:endParaRPr lang="en-US" altLang="ko-KR" sz="700" smtClean="0">
                <a:latin typeface="+mn-ea"/>
                <a:ea typeface="+mn-ea"/>
              </a:endParaRPr>
            </a:p>
          </p:txBody>
        </p:sp>
        <p:sp>
          <p:nvSpPr>
            <p:cNvPr id="91" name="Rounded Rectangle 939"/>
            <p:cNvSpPr>
              <a:spLocks/>
            </p:cNvSpPr>
            <p:nvPr/>
          </p:nvSpPr>
          <p:spPr>
            <a:xfrm>
              <a:off x="6942514" y="2508444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Rounded Rectangle 939"/>
            <p:cNvSpPr>
              <a:spLocks/>
            </p:cNvSpPr>
            <p:nvPr/>
          </p:nvSpPr>
          <p:spPr>
            <a:xfrm>
              <a:off x="6942514" y="2669157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Rounded Rectangle 939"/>
            <p:cNvSpPr>
              <a:spLocks/>
            </p:cNvSpPr>
            <p:nvPr/>
          </p:nvSpPr>
          <p:spPr>
            <a:xfrm>
              <a:off x="6942514" y="2835411"/>
              <a:ext cx="92571" cy="9301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952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494391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sz="429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005162" y="186211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▶</a:t>
              </a:r>
              <a:endParaRPr lang="ko-KR" altLang="en-US" sz="8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812612" y="2245370"/>
              <a:ext cx="8931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smtClean="0">
                  <a:latin typeface="+mn-ea"/>
                  <a:ea typeface="+mn-ea"/>
                </a:rPr>
                <a:t>3</a:t>
              </a:r>
              <a:r>
                <a:rPr lang="ko-KR" altLang="en-US" sz="800" b="1" smtClean="0">
                  <a:latin typeface="+mn-ea"/>
                  <a:ea typeface="+mn-ea"/>
                </a:rPr>
                <a:t>개의 검색결과</a:t>
              </a:r>
              <a:endParaRPr lang="ko-KR" altLang="en-US" sz="800" b="1">
                <a:latin typeface="+mn-ea"/>
                <a:ea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0417" y="443386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>
                <a:solidFill>
                  <a:srgbClr val="FF0000"/>
                </a:solidFill>
                <a:latin typeface="+mn-ea"/>
                <a:ea typeface="+mn-ea"/>
              </a:rPr>
              <a:t>검색결과</a:t>
            </a:r>
            <a:endParaRPr lang="ko-KR" altLang="en-US" sz="900" b="1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70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304"/>
          <p:cNvSpPr/>
          <p:nvPr/>
        </p:nvSpPr>
        <p:spPr>
          <a:xfrm>
            <a:off x="1023813" y="959948"/>
            <a:ext cx="552637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텍스트 상자 31"/>
          <p:cNvSpPr txBox="1"/>
          <p:nvPr/>
        </p:nvSpPr>
        <p:spPr>
          <a:xfrm>
            <a:off x="1073893" y="1017738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771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선택</a:t>
            </a:r>
          </a:p>
        </p:txBody>
      </p:sp>
      <p:sp>
        <p:nvSpPr>
          <p:cNvPr id="7" name="Rounded Rectangle 658"/>
          <p:cNvSpPr/>
          <p:nvPr/>
        </p:nvSpPr>
        <p:spPr>
          <a:xfrm>
            <a:off x="3364973" y="4542453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완료</a:t>
            </a:r>
            <a:endParaRPr kumimoji="0" lang="en-US" sz="686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8" name="Rounded Rectangle 659"/>
          <p:cNvSpPr/>
          <p:nvPr/>
        </p:nvSpPr>
        <p:spPr>
          <a:xfrm>
            <a:off x="3825512" y="4542311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취소</a:t>
            </a:r>
            <a:endParaRPr kumimoji="0" lang="en-US" sz="686" dirty="0">
              <a:solidFill>
                <a:prstClr val="white">
                  <a:lumMod val="50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9" name="Rounded Rectangle 658"/>
          <p:cNvSpPr/>
          <p:nvPr/>
        </p:nvSpPr>
        <p:spPr>
          <a:xfrm>
            <a:off x="4903860" y="4145984"/>
            <a:ext cx="966518" cy="162410"/>
          </a:xfrm>
          <a:prstGeom prst="roundRect">
            <a:avLst>
              <a:gd name="adj" fmla="val 8420"/>
            </a:avLst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686" u="sn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5" name="Rectangle 622"/>
          <p:cNvSpPr/>
          <p:nvPr/>
        </p:nvSpPr>
        <p:spPr>
          <a:xfrm>
            <a:off x="3051560" y="1506919"/>
            <a:ext cx="3435566" cy="2590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6" name="Rectangle 342"/>
          <p:cNvSpPr/>
          <p:nvPr/>
        </p:nvSpPr>
        <p:spPr>
          <a:xfrm>
            <a:off x="1128966" y="1285496"/>
            <a:ext cx="1423370" cy="28346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cxnSp>
        <p:nvCxnSpPr>
          <p:cNvPr id="17" name="직선 연결선[R] 33"/>
          <p:cNvCxnSpPr/>
          <p:nvPr/>
        </p:nvCxnSpPr>
        <p:spPr>
          <a:xfrm>
            <a:off x="1003043" y="1212887"/>
            <a:ext cx="55471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31"/>
          <p:cNvSpPr txBox="1"/>
          <p:nvPr/>
        </p:nvSpPr>
        <p:spPr>
          <a:xfrm>
            <a:off x="1380673" y="1359927"/>
            <a:ext cx="682879" cy="10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직위    </a:t>
            </a:r>
            <a:r>
              <a:rPr lang="ko-KR" altLang="en-US" sz="686" b="1" smtClean="0">
                <a:solidFill>
                  <a:schemeClr val="bg1">
                    <a:lumMod val="75000"/>
                  </a:schemeClr>
                </a:solidFill>
                <a:latin typeface="Calibri"/>
                <a:ea typeface="맑은 고딕" panose="020B0503020000020004" pitchFamily="50" charset="-127"/>
              </a:rPr>
              <a:t>직급</a:t>
            </a:r>
            <a:r>
              <a:rPr lang="en-US" altLang="ko-KR" sz="686" smtClean="0">
                <a:solidFill>
                  <a:schemeClr val="bg1">
                    <a:lumMod val="75000"/>
                  </a:scheme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ko-KR" altLang="en-US" sz="686" smtClean="0">
                <a:solidFill>
                  <a:schemeClr val="bg1">
                    <a:lumMod val="75000"/>
                  </a:schemeClr>
                </a:solidFill>
                <a:latin typeface="Calibri"/>
                <a:ea typeface="맑은 고딕" panose="020B0503020000020004" pitchFamily="50" charset="-127"/>
              </a:rPr>
              <a:t>직책</a:t>
            </a:r>
            <a:endParaRPr lang="en-US" altLang="ko-KR" sz="686" dirty="0">
              <a:solidFill>
                <a:schemeClr val="bg1">
                  <a:lumMod val="75000"/>
                </a:scheme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텍스트 상자 31"/>
          <p:cNvSpPr txBox="1"/>
          <p:nvPr/>
        </p:nvSpPr>
        <p:spPr>
          <a:xfrm>
            <a:off x="3088178" y="1314392"/>
            <a:ext cx="1748362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참조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숨은참조</a:t>
            </a:r>
          </a:p>
        </p:txBody>
      </p:sp>
      <p:cxnSp>
        <p:nvCxnSpPr>
          <p:cNvPr id="27" name="직선 연결선[R] 7"/>
          <p:cNvCxnSpPr/>
          <p:nvPr/>
        </p:nvCxnSpPr>
        <p:spPr>
          <a:xfrm>
            <a:off x="1329838" y="1498564"/>
            <a:ext cx="26610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grpSp>
        <p:nvGrpSpPr>
          <p:cNvPr id="68" name="그룹 67"/>
          <p:cNvGrpSpPr/>
          <p:nvPr/>
        </p:nvGrpSpPr>
        <p:grpSpPr>
          <a:xfrm>
            <a:off x="2599016" y="2645038"/>
            <a:ext cx="407796" cy="210827"/>
            <a:chOff x="2014436" y="3015710"/>
            <a:chExt cx="475762" cy="245965"/>
          </a:xfrm>
        </p:grpSpPr>
        <p:sp>
          <p:nvSpPr>
            <p:cNvPr id="69" name="Rounded Rectangle 422"/>
            <p:cNvSpPr/>
            <p:nvPr/>
          </p:nvSpPr>
          <p:spPr>
            <a:xfrm>
              <a:off x="2014436" y="3015710"/>
              <a:ext cx="475762" cy="245965"/>
            </a:xfrm>
            <a:prstGeom prst="roundRect">
              <a:avLst>
                <a:gd name="adj" fmla="val 10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2363774" y="3084040"/>
              <a:ext cx="92349" cy="109304"/>
            </a:xfrm>
            <a:custGeom>
              <a:avLst/>
              <a:gdLst>
                <a:gd name="T0" fmla="*/ 44 w 238"/>
                <a:gd name="T1" fmla="*/ 0 h 387"/>
                <a:gd name="T2" fmla="*/ 0 w 238"/>
                <a:gd name="T3" fmla="*/ 44 h 387"/>
                <a:gd name="T4" fmla="*/ 150 w 238"/>
                <a:gd name="T5" fmla="*/ 193 h 387"/>
                <a:gd name="T6" fmla="*/ 0 w 238"/>
                <a:gd name="T7" fmla="*/ 343 h 387"/>
                <a:gd name="T8" fmla="*/ 44 w 238"/>
                <a:gd name="T9" fmla="*/ 386 h 387"/>
                <a:gd name="T10" fmla="*/ 237 w 238"/>
                <a:gd name="T11" fmla="*/ 193 h 387"/>
                <a:gd name="T12" fmla="*/ 44 w 238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387">
                  <a:moveTo>
                    <a:pt x="44" y="0"/>
                  </a:moveTo>
                  <a:lnTo>
                    <a:pt x="0" y="44"/>
                  </a:lnTo>
                  <a:lnTo>
                    <a:pt x="150" y="193"/>
                  </a:lnTo>
                  <a:lnTo>
                    <a:pt x="0" y="343"/>
                  </a:lnTo>
                  <a:lnTo>
                    <a:pt x="44" y="386"/>
                  </a:lnTo>
                  <a:lnTo>
                    <a:pt x="237" y="193"/>
                  </a:lnTo>
                  <a:lnTo>
                    <a:pt x="44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71" name="텍스트 상자 31"/>
            <p:cNvSpPr txBox="1"/>
            <p:nvPr/>
          </p:nvSpPr>
          <p:spPr>
            <a:xfrm>
              <a:off x="2052561" y="3069443"/>
              <a:ext cx="292826" cy="138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7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선택</a:t>
              </a:r>
              <a:endParaRPr lang="ko-KR" altLang="de-DE" sz="77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96" name="텍스트 상자 31"/>
          <p:cNvSpPr txBox="1"/>
          <p:nvPr/>
        </p:nvSpPr>
        <p:spPr>
          <a:xfrm>
            <a:off x="3144590" y="1546205"/>
            <a:ext cx="301095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86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86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686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Rectangle 343"/>
          <p:cNvSpPr/>
          <p:nvPr/>
        </p:nvSpPr>
        <p:spPr>
          <a:xfrm>
            <a:off x="1130150" y="1514475"/>
            <a:ext cx="1425826" cy="2598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04" name="Rounded Rectangle 256"/>
          <p:cNvSpPr/>
          <p:nvPr/>
        </p:nvSpPr>
        <p:spPr>
          <a:xfrm rot="5400000">
            <a:off x="2260406" y="1985456"/>
            <a:ext cx="481791" cy="3803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8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lang="en-US" sz="514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115928" y="1553324"/>
            <a:ext cx="56810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82563">
              <a:lnSpc>
                <a:spcPct val="150000"/>
              </a:lnSpc>
            </a:pPr>
            <a:r>
              <a:rPr lang="en-US" altLang="ko-KR" sz="700" smtClean="0">
                <a:latin typeface="+mn-ea"/>
                <a:ea typeface="+mn-ea"/>
              </a:rPr>
              <a:t>CEO</a:t>
            </a: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전무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상무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부장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차장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과장</a:t>
            </a:r>
            <a:endParaRPr lang="en-US" altLang="ko-KR" sz="700" smtClean="0">
              <a:latin typeface="+mn-ea"/>
              <a:ea typeface="+mn-ea"/>
            </a:endParaRPr>
          </a:p>
          <a:p>
            <a:pPr indent="182563">
              <a:lnSpc>
                <a:spcPct val="150000"/>
              </a:lnSpc>
            </a:pPr>
            <a:r>
              <a:rPr lang="ko-KR" altLang="en-US" sz="700" smtClean="0">
                <a:latin typeface="+mn-ea"/>
                <a:ea typeface="+mn-ea"/>
              </a:rPr>
              <a:t>대리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141" name="Rounded Rectangle 939"/>
          <p:cNvSpPr>
            <a:spLocks/>
          </p:cNvSpPr>
          <p:nvPr/>
        </p:nvSpPr>
        <p:spPr>
          <a:xfrm>
            <a:off x="1235134" y="1637301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2" name="Rounded Rectangle 939"/>
          <p:cNvSpPr>
            <a:spLocks/>
          </p:cNvSpPr>
          <p:nvPr/>
        </p:nvSpPr>
        <p:spPr>
          <a:xfrm>
            <a:off x="1235134" y="1798014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3" name="Rounded Rectangle 939"/>
          <p:cNvSpPr>
            <a:spLocks/>
          </p:cNvSpPr>
          <p:nvPr/>
        </p:nvSpPr>
        <p:spPr>
          <a:xfrm>
            <a:off x="1235134" y="196426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4" name="Rounded Rectangle 939"/>
          <p:cNvSpPr>
            <a:spLocks/>
          </p:cNvSpPr>
          <p:nvPr/>
        </p:nvSpPr>
        <p:spPr>
          <a:xfrm>
            <a:off x="1235134" y="211666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5" name="Rounded Rectangle 939"/>
          <p:cNvSpPr>
            <a:spLocks/>
          </p:cNvSpPr>
          <p:nvPr/>
        </p:nvSpPr>
        <p:spPr>
          <a:xfrm>
            <a:off x="1235134" y="2277381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6" name="Rounded Rectangle 939"/>
          <p:cNvSpPr>
            <a:spLocks/>
          </p:cNvSpPr>
          <p:nvPr/>
        </p:nvSpPr>
        <p:spPr>
          <a:xfrm>
            <a:off x="1235134" y="2438094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7" name="Rounded Rectangle 939"/>
          <p:cNvSpPr>
            <a:spLocks/>
          </p:cNvSpPr>
          <p:nvPr/>
        </p:nvSpPr>
        <p:spPr>
          <a:xfrm>
            <a:off x="1235134" y="2596036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93540" y="130585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◀</a:t>
            </a:r>
            <a:endParaRPr lang="ko-KR" altLang="en-US" sz="800"/>
          </a:p>
        </p:txBody>
      </p:sp>
      <p:sp>
        <p:nvSpPr>
          <p:cNvPr id="76" name="제목 36"/>
          <p:cNvSpPr>
            <a:spLocks noGrp="1"/>
          </p:cNvSpPr>
          <p:nvPr>
            <p:ph type="title"/>
          </p:nvPr>
        </p:nvSpPr>
        <p:spPr>
          <a:xfrm>
            <a:off x="95430" y="109010"/>
            <a:ext cx="10515163" cy="308883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연계기능</a:t>
            </a:r>
            <a:r>
              <a:rPr kumimoji="1" lang="en-US" altLang="ko-KR" dirty="0"/>
              <a:t>_</a:t>
            </a:r>
            <a:r>
              <a:rPr kumimoji="1" lang="ko-KR" altLang="en-US" dirty="0"/>
              <a:t>조직도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9967" y="533822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직위</a:t>
            </a:r>
            <a:r>
              <a:rPr lang="en-US" altLang="ko-KR" sz="1200" smtClean="0">
                <a:latin typeface="+mn-ea"/>
                <a:ea typeface="+mn-ea"/>
              </a:rPr>
              <a:t>, </a:t>
            </a:r>
            <a:r>
              <a:rPr lang="ko-KR" altLang="en-US" sz="1200" smtClean="0">
                <a:latin typeface="+mn-ea"/>
                <a:ea typeface="+mn-ea"/>
              </a:rPr>
              <a:t>직급</a:t>
            </a:r>
            <a:r>
              <a:rPr lang="en-US" altLang="ko-KR" sz="1200" smtClean="0">
                <a:latin typeface="+mn-ea"/>
                <a:ea typeface="+mn-ea"/>
              </a:rPr>
              <a:t>, </a:t>
            </a:r>
            <a:r>
              <a:rPr lang="ko-KR" altLang="en-US" sz="1200" smtClean="0">
                <a:latin typeface="+mn-ea"/>
                <a:ea typeface="+mn-ea"/>
              </a:rPr>
              <a:t>직책</a:t>
            </a:r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04955" y="847726"/>
            <a:ext cx="808880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85"/>
          <p:cNvSpPr/>
          <p:nvPr/>
        </p:nvSpPr>
        <p:spPr>
          <a:xfrm>
            <a:off x="6413898" y="1692628"/>
            <a:ext cx="61714" cy="72957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9" name="그룹 400"/>
          <p:cNvGrpSpPr/>
          <p:nvPr/>
        </p:nvGrpSpPr>
        <p:grpSpPr>
          <a:xfrm>
            <a:off x="3229353" y="1750488"/>
            <a:ext cx="196488" cy="196452"/>
            <a:chOff x="2625629" y="3735853"/>
            <a:chExt cx="276891" cy="276839"/>
          </a:xfrm>
        </p:grpSpPr>
        <p:sp>
          <p:nvSpPr>
            <p:cNvPr id="66" name="Oval 121"/>
            <p:cNvSpPr>
              <a:spLocks noChangeAspect="1"/>
            </p:cNvSpPr>
            <p:nvPr/>
          </p:nvSpPr>
          <p:spPr bwMode="auto">
            <a:xfrm>
              <a:off x="2625629" y="3735853"/>
              <a:ext cx="276891" cy="2768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rgbClr val="D9D9D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pic>
          <p:nvPicPr>
            <p:cNvPr id="67" name="Picture 157" descr="man-user (1).png"/>
            <p:cNvPicPr>
              <a:picLocks noChangeAspect="1"/>
            </p:cNvPicPr>
            <p:nvPr/>
          </p:nvPicPr>
          <p:blipFill>
            <a:blip r:embed="rId2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451" y="3784666"/>
              <a:ext cx="179248" cy="179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1" name="Freeform 11"/>
          <p:cNvSpPr>
            <a:spLocks noChangeAspect="1" noChangeArrowheads="1"/>
          </p:cNvSpPr>
          <p:nvPr/>
        </p:nvSpPr>
        <p:spPr bwMode="auto">
          <a:xfrm>
            <a:off x="6250004" y="1807159"/>
            <a:ext cx="77143" cy="77143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grpSp>
        <p:nvGrpSpPr>
          <p:cNvPr id="32" name="그룹 400"/>
          <p:cNvGrpSpPr/>
          <p:nvPr/>
        </p:nvGrpSpPr>
        <p:grpSpPr>
          <a:xfrm>
            <a:off x="3229353" y="2050269"/>
            <a:ext cx="196488" cy="196452"/>
            <a:chOff x="2625629" y="3735853"/>
            <a:chExt cx="276891" cy="276839"/>
          </a:xfrm>
        </p:grpSpPr>
        <p:sp>
          <p:nvSpPr>
            <p:cNvPr id="64" name="Oval 121"/>
            <p:cNvSpPr>
              <a:spLocks noChangeAspect="1"/>
            </p:cNvSpPr>
            <p:nvPr/>
          </p:nvSpPr>
          <p:spPr bwMode="auto">
            <a:xfrm>
              <a:off x="2625629" y="3735853"/>
              <a:ext cx="276891" cy="2768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rgbClr val="D9D9D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pic>
          <p:nvPicPr>
            <p:cNvPr id="65" name="Picture 157" descr="man-user (1).png"/>
            <p:cNvPicPr>
              <a:picLocks noChangeAspect="1"/>
            </p:cNvPicPr>
            <p:nvPr/>
          </p:nvPicPr>
          <p:blipFill>
            <a:blip r:embed="rId2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451" y="3784666"/>
              <a:ext cx="179248" cy="179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3" name="Freeform 11"/>
          <p:cNvSpPr>
            <a:spLocks noChangeAspect="1" noChangeArrowheads="1"/>
          </p:cNvSpPr>
          <p:nvPr/>
        </p:nvSpPr>
        <p:spPr bwMode="auto">
          <a:xfrm>
            <a:off x="6250004" y="2106939"/>
            <a:ext cx="77143" cy="77143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40" name="텍스트 상자 31"/>
          <p:cNvSpPr txBox="1"/>
          <p:nvPr/>
        </p:nvSpPr>
        <p:spPr>
          <a:xfrm>
            <a:off x="3464747" y="1799564"/>
            <a:ext cx="147476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6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CEO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텍스트 상자 31"/>
          <p:cNvSpPr txBox="1"/>
          <p:nvPr/>
        </p:nvSpPr>
        <p:spPr>
          <a:xfrm>
            <a:off x="3464747" y="2099345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전무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Rectangle 543"/>
          <p:cNvSpPr/>
          <p:nvPr/>
        </p:nvSpPr>
        <p:spPr>
          <a:xfrm>
            <a:off x="3144590" y="1698353"/>
            <a:ext cx="3226269" cy="2947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7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57" name="Rectangle 555"/>
          <p:cNvSpPr/>
          <p:nvPr/>
        </p:nvSpPr>
        <p:spPr>
          <a:xfrm>
            <a:off x="3144590" y="1994452"/>
            <a:ext cx="3226269" cy="2947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7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graphicFrame>
        <p:nvGraphicFramePr>
          <p:cNvPr id="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16659"/>
              </p:ext>
            </p:extLst>
          </p:nvPr>
        </p:nvGraphicFramePr>
        <p:xfrm>
          <a:off x="8818389" y="440072"/>
          <a:ext cx="3327008" cy="729320"/>
        </p:xfrm>
        <a:graphic>
          <a:graphicData uri="http://schemas.openxmlformats.org/drawingml/2006/table">
            <a:tbl>
              <a:tblPr/>
              <a:tblGrid>
                <a:gridCol w="39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관리자에 등록된 직위 순으로 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직책 동일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선택시 기능은 현행 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타원 79"/>
          <p:cNvSpPr/>
          <p:nvPr/>
        </p:nvSpPr>
        <p:spPr>
          <a:xfrm>
            <a:off x="1048329" y="1594892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나눔고딕" pitchFamily="50" charset="-127"/>
                <a:cs typeface="+mn-cs"/>
              </a:rPr>
              <a:t>1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연계기능</a:t>
            </a:r>
            <a:r>
              <a:rPr kumimoji="1" lang="en-US" altLang="ko-KR" dirty="0"/>
              <a:t>_</a:t>
            </a:r>
            <a:r>
              <a:rPr kumimoji="1" lang="ko-KR" altLang="en-US" dirty="0"/>
              <a:t>조직도 </a:t>
            </a:r>
          </a:p>
        </p:txBody>
      </p:sp>
      <p:graphicFrame>
        <p:nvGraphicFramePr>
          <p:cNvPr id="247" name="표"/>
          <p:cNvGraphicFramePr/>
          <p:nvPr>
            <p:extLst/>
          </p:nvPr>
        </p:nvGraphicFramePr>
        <p:xfrm>
          <a:off x="7837314" y="879677"/>
          <a:ext cx="3327008" cy="3685906"/>
        </p:xfrm>
        <a:graphic>
          <a:graphicData uri="http://schemas.openxmlformats.org/drawingml/2006/table">
            <a:tbl>
              <a:tblPr/>
              <a:tblGrid>
                <a:gridCol w="26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714">
                <a:tc gridSpan="3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b="1" dirty="0" smtClean="0">
                          <a:latin typeface="+mj-ea"/>
                          <a:ea typeface="+mj-ea"/>
                          <a:cs typeface="Nanum Gothic" charset="-127"/>
                          <a:sym typeface="Apple SD 산돌고딕 Neo 볼드체"/>
                        </a:rPr>
                        <a:t>Description</a:t>
                      </a:r>
                      <a:endParaRPr sz="900" b="1" dirty="0">
                        <a:latin typeface="+mj-ea"/>
                        <a:ea typeface="+mj-ea"/>
                        <a:cs typeface="Nanum Gothic" charset="-127"/>
                        <a:sym typeface="Apple SD 산돌고딕 Neo 볼드체"/>
                      </a:endParaRPr>
                    </a:p>
                  </a:txBody>
                  <a:tcPr marL="43543" marR="43543" marT="43543" marB="43543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>
                      <a:solidFill>
                        <a:srgbClr val="A6AAA9"/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 gridSpan="3">
                  <a:txBody>
                    <a:bodyPr/>
                    <a:lstStyle/>
                    <a:p>
                      <a:pPr marL="138113" indent="-138113" algn="l" defTabSz="914400">
                        <a:buSzPct val="100000"/>
                        <a:buChar char="•"/>
                        <a:tabLst/>
                        <a:defRPr sz="2300"/>
                      </a:pPr>
                      <a:r>
                        <a:rPr lang="ko-KR" altLang="en-US" sz="900" baseline="0" dirty="0" smtClean="0">
                          <a:latin typeface="+mj-ea"/>
                          <a:ea typeface="+mj-ea"/>
                          <a:cs typeface="Nanum Gothic" charset="-127"/>
                        </a:rPr>
                        <a:t>사람 선택 팝업 </a:t>
                      </a:r>
                      <a:endParaRPr lang="en-US" altLang="ko-KR" sz="900" baseline="0" dirty="0" smtClean="0">
                        <a:latin typeface="+mj-ea"/>
                        <a:ea typeface="+mj-ea"/>
                        <a:cs typeface="Nanum Gothic" charset="-127"/>
                      </a:endParaRPr>
                    </a:p>
                    <a:p>
                      <a:pPr marL="138113" indent="-138113" algn="l" defTabSz="914400">
                        <a:buSzPct val="100000"/>
                        <a:buChar char="•"/>
                        <a:tabLst/>
                        <a:defRPr sz="2300"/>
                      </a:pPr>
                      <a:r>
                        <a:rPr lang="ko-KR" altLang="en-US" sz="900" baseline="0" dirty="0" smtClean="0">
                          <a:latin typeface="+mj-ea"/>
                          <a:ea typeface="+mj-ea"/>
                          <a:cs typeface="Nanum Gothic" charset="-127"/>
                        </a:rPr>
                        <a:t>받는사람 선택 버튼 선택시 제공 </a:t>
                      </a:r>
                    </a:p>
                  </a:txBody>
                  <a:tcPr marL="43543" marR="43543" marT="43543" marB="43543" horzOverflow="overflow">
                    <a:lnL w="0">
                      <a:miter lim="400000"/>
                    </a:lnL>
                    <a:lnR w="0">
                      <a:miter lim="400000"/>
                    </a:lnR>
                    <a:lnT>
                      <a:solidFill>
                        <a:srgbClr val="A6AAA9"/>
                      </a:solidFill>
                      <a:miter lim="400000"/>
                    </a:lnT>
                    <a:lnB w="12700" cap="flat" cmpd="sng" algn="ctr">
                      <a:solidFill>
                        <a:srgbClr val="53585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8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700" b="1" dirty="0">
                          <a:latin typeface="+mj-ea"/>
                          <a:ea typeface="+mj-ea"/>
                          <a:cs typeface="Nanum Gothic" charset="-127"/>
                          <a:sym typeface="Apple SD 산돌고딕 Neo 볼드체"/>
                        </a:rPr>
                        <a:t>No.</a:t>
                      </a:r>
                    </a:p>
                  </a:txBody>
                  <a:tcPr marL="43543" marR="43543" marT="43543" marB="43543" anchor="ctr" horzOverflow="overflow">
                    <a:lnL w="0">
                      <a:miter lim="400000"/>
                    </a:lnL>
                    <a:lnR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lnB>
                      <a:solidFill>
                        <a:srgbClr val="A6AA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76200" algn="l" defTabSz="914400">
                        <a:defRPr sz="1800"/>
                      </a:pPr>
                      <a:r>
                        <a:rPr sz="700" b="1" dirty="0">
                          <a:latin typeface="+mj-ea"/>
                          <a:ea typeface="+mj-ea"/>
                          <a:cs typeface="Nanum Gothic" charset="-127"/>
                          <a:sym typeface="Apple SD 산돌고딕 Neo 볼드체"/>
                        </a:rPr>
                        <a:t>Name</a:t>
                      </a:r>
                    </a:p>
                  </a:txBody>
                  <a:tcPr marL="43543" marR="43543" marT="43543" marB="43543" anchor="ctr" horzOverflow="overflow">
                    <a:lnL>
                      <a:solidFill>
                        <a:srgbClr val="A6AAA9"/>
                      </a:solidFill>
                      <a:miter lim="400000"/>
                    </a:lnL>
                    <a:lnR>
                      <a:solidFill>
                        <a:srgbClr val="A6AAA9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76200" algn="l" defTabSz="914400">
                        <a:defRPr sz="1800"/>
                      </a:pPr>
                      <a:r>
                        <a:rPr sz="700" b="1" dirty="0">
                          <a:latin typeface="+mj-ea"/>
                          <a:ea typeface="+mj-ea"/>
                          <a:cs typeface="Nanum Gothic" charset="-127"/>
                          <a:sym typeface="Apple SD 산돌고딕 Neo 볼드체"/>
                        </a:rPr>
                        <a:t>Description</a:t>
                      </a:r>
                    </a:p>
                  </a:txBody>
                  <a:tcPr marL="43543" marR="43543" marT="43543" marB="43543" anchor="ctr" horzOverflow="overflow">
                    <a:lnL>
                      <a:solidFill>
                        <a:srgbClr val="A6AAA9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58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1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0">
                      <a:miter lim="400000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팝업타이틀</a:t>
                      </a:r>
                      <a:endParaRPr lang="en-US" sz="6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받는 사람 선택 </a:t>
                      </a:r>
                      <a:r>
                        <a:rPr kumimoji="1" lang="en-US" altLang="ko-KR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선택한 버튼명과 동일</a:t>
                      </a:r>
                      <a:r>
                        <a:rPr kumimoji="1" lang="en-US" altLang="ko-KR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0">
                      <a:miter lim="400000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2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0">
                      <a:miter lim="400000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5875" algn="l" defTabSz="914400">
                        <a:lnSpc>
                          <a:spcPct val="100000"/>
                        </a:lnSpc>
                        <a:tabLst/>
                        <a:defRPr sz="1800"/>
                      </a:pPr>
                      <a:r>
                        <a:rPr lang="ko-KR" altLang="en-US" sz="600" dirty="0" smtClean="0">
                          <a:latin typeface="+mj-ea"/>
                          <a:ea typeface="+mj-ea"/>
                          <a:cs typeface="Nanum Gothic" charset="-127"/>
                        </a:rPr>
                        <a:t>주소록</a:t>
                      </a:r>
                      <a:r>
                        <a:rPr lang="en-US" altLang="ko-KR" sz="600" dirty="0" smtClean="0">
                          <a:latin typeface="+mj-ea"/>
                          <a:ea typeface="+mj-ea"/>
                          <a:cs typeface="Nanum Gothic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+mj-ea"/>
                          <a:ea typeface="+mj-ea"/>
                          <a:cs typeface="Nanum Gothic" charset="-127"/>
                        </a:rPr>
                        <a:t>최근사용한</a:t>
                      </a:r>
                      <a:r>
                        <a:rPr lang="en-US" altLang="ko-KR" sz="600" dirty="0" smtClean="0">
                          <a:latin typeface="+mj-ea"/>
                          <a:ea typeface="+mj-ea"/>
                          <a:cs typeface="Nanum Gothic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+mj-ea"/>
                          <a:ea typeface="+mj-ea"/>
                          <a:cs typeface="Nanum Gothic" charset="-127"/>
                        </a:rPr>
                        <a:t>즐겨찾는 탭</a:t>
                      </a:r>
                      <a:endParaRPr sz="6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en-US" altLang="ko-KR" sz="6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Default :</a:t>
                      </a:r>
                      <a:r>
                        <a:rPr lang="en-US" altLang="ko-KR" sz="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</a:t>
                      </a:r>
                      <a:r>
                        <a:rPr lang="ko-KR" altLang="en-US" sz="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주소록</a:t>
                      </a:r>
                      <a:r>
                        <a:rPr lang="ko-KR" altLang="en-US" sz="6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선택된 상태</a:t>
                      </a:r>
                      <a:endParaRPr lang="en-US" altLang="ko-KR" sz="6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600" dirty="0" smtClean="0">
                          <a:latin typeface="+mj-ea"/>
                          <a:ea typeface="+mj-ea"/>
                          <a:cs typeface="Nanum Gothic" charset="-127"/>
                        </a:rPr>
                        <a:t>탭 선택시 </a:t>
                      </a:r>
                      <a:r>
                        <a:rPr lang="en-US" altLang="ko-KR" sz="600" dirty="0" smtClean="0">
                          <a:latin typeface="+mj-ea"/>
                          <a:ea typeface="+mj-ea"/>
                          <a:cs typeface="Nanum Gothic" charset="-127"/>
                        </a:rPr>
                        <a:t>:</a:t>
                      </a:r>
                      <a:r>
                        <a:rPr lang="ko-KR" altLang="en-US" sz="600" dirty="0" smtClean="0">
                          <a:latin typeface="+mj-ea"/>
                          <a:ea typeface="+mj-ea"/>
                          <a:cs typeface="Nanum Gothic" charset="-127"/>
                        </a:rPr>
                        <a:t> 하단 영역 변경됨</a:t>
                      </a:r>
                      <a:endParaRPr lang="en-US" altLang="ko-KR" sz="600" dirty="0" smtClean="0">
                        <a:latin typeface="+mj-ea"/>
                        <a:ea typeface="+mj-ea"/>
                        <a:cs typeface="Nanum Gothic" charset="-127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직전에 선택한 탭을 기본으로 제공함</a:t>
                      </a: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0">
                      <a:miter lim="400000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3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0">
                      <a:miter lim="400000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검색영역</a:t>
                      </a:r>
                      <a:endParaRPr lang="en-US" sz="6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주소록 내 부서명</a:t>
                      </a:r>
                      <a:r>
                        <a:rPr kumimoji="1" lang="en-US" altLang="ko-KR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이름</a:t>
                      </a:r>
                      <a:r>
                        <a:rPr kumimoji="1" lang="en-US" altLang="ko-KR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직위 검색 기능 제공</a:t>
                      </a:r>
                      <a:endParaRPr kumimoji="1" lang="en-US" altLang="ko-KR" sz="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검색어 입력후 검색 버튼 선택시 </a:t>
                      </a:r>
                      <a:r>
                        <a:rPr kumimoji="1" lang="en-US" altLang="ko-KR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하단 영역에 결과 노출</a:t>
                      </a: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0">
                      <a:miter lim="400000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4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0">
                      <a:miter lim="400000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조직도 영역</a:t>
                      </a:r>
                      <a:endParaRPr lang="en-US" sz="6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내가 속한 부서 정보를 상단에 펼친 상태로 제공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부서별 노출 항목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접기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펼치기 버튼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체크박스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부서명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인원수 정보 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펼치기 버튼 선택시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부서에 속한 사람들을 하위에 노출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개인별 노출 항목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체크박스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이름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0">
                      <a:miter lim="400000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4-1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0">
                      <a:miter lim="400000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(</a:t>
                      </a:r>
                      <a:r>
                        <a:rPr lang="ko-KR" altLang="en-US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주소록 탭 선택시</a:t>
                      </a:r>
                      <a:r>
                        <a:rPr lang="en-US" altLang="ko-KR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</a:t>
                      </a:r>
                      <a:endParaRPr lang="en-US" sz="6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사용자가 생성한 연락처 그룹을 제공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서포트메뉴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People 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탭 정보와 동일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제공 그룹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내 연락처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공유 연락처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스퀘어 그룹 연락처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기본그룹 좌측에는 체크박스 제공 안함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0">
                      <a:miter lim="400000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5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0">
                      <a:miter lim="400000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부서 선택 </a:t>
                      </a:r>
                      <a:r>
                        <a:rPr lang="en-US" altLang="ko-KR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(</a:t>
                      </a:r>
                      <a:r>
                        <a:rPr lang="ko-KR" altLang="en-US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라디오</a:t>
                      </a:r>
                      <a:r>
                        <a:rPr lang="en-US" altLang="ko-KR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</a:t>
                      </a:r>
                      <a:r>
                        <a:rPr lang="ko-KR" altLang="en-US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버튼</a:t>
                      </a:r>
                      <a:endParaRPr lang="en-US" sz="6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제공 옵션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선택된 부서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(Default)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하위부서 포함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선택된 부서 선택시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부서명 앞의 체크박스 선택시 해당 부서에만 체크박스 표기됨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하위부서 포함 선택시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부서명 앞의 체크박스 선택시 하위에 속한 부서 전체에 체크박스 표기됨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0">
                      <a:miter lim="400000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5-1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0">
                      <a:miter lim="400000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선택 버튼</a:t>
                      </a:r>
                      <a:endParaRPr lang="en-US" sz="6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체크박스가 선택된 항목이 있을 때 활성화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선택시 </a:t>
                      </a:r>
                      <a:r>
                        <a:rPr kumimoji="1" lang="en-US" altLang="ko-KR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체크박스 표시된 항목을 입력영역에 추가함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0">
                      <a:miter lim="400000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ko-KR" sz="700" dirty="0" smtClean="0">
                          <a:latin typeface="+mj-ea"/>
                          <a:ea typeface="+mj-ea"/>
                          <a:cs typeface="Nanum Gothic" charset="-127"/>
                        </a:rPr>
                        <a:t>5</a:t>
                      </a:r>
                      <a:endParaRPr sz="700" dirty="0">
                        <a:latin typeface="+mj-ea"/>
                        <a:ea typeface="+mj-ea"/>
                        <a:cs typeface="Nanum Gothic" charset="-127"/>
                      </a:endParaRPr>
                    </a:p>
                  </a:txBody>
                  <a:tcPr marL="43543" marR="43543" marT="43543" marB="43543" anchor="ctr" horzOverflow="overflow">
                    <a:lnL w="0">
                      <a:miter lim="400000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취소</a:t>
                      </a:r>
                      <a:r>
                        <a:rPr lang="en-US" altLang="ko-KR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완료</a:t>
                      </a:r>
                      <a:endParaRPr lang="en-US" sz="600" dirty="0"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0857" marR="30857" marT="43543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취소버튼 선택시 팝업 닫힘</a:t>
                      </a:r>
                      <a:endParaRPr kumimoji="1" lang="en-US" altLang="ko-KR" sz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완료버튼 선택시 입력값 저장 후 팝업 닫힘</a:t>
                      </a:r>
                    </a:p>
                  </a:txBody>
                  <a:tcPr marL="43543" marR="43543" marT="43543" marB="43543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0">
                      <a:miter lim="400000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9" name="Rectangle 303"/>
          <p:cNvSpPr/>
          <p:nvPr/>
        </p:nvSpPr>
        <p:spPr>
          <a:xfrm>
            <a:off x="1425550" y="1460019"/>
            <a:ext cx="1692475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0" name="Rectangle 303"/>
          <p:cNvSpPr/>
          <p:nvPr/>
        </p:nvSpPr>
        <p:spPr>
          <a:xfrm>
            <a:off x="1425550" y="1460019"/>
            <a:ext cx="1692475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5" name="Rectangle 304"/>
          <p:cNvSpPr/>
          <p:nvPr/>
        </p:nvSpPr>
        <p:spPr>
          <a:xfrm>
            <a:off x="1446320" y="1476991"/>
            <a:ext cx="165520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ounded Rectangle 658"/>
          <p:cNvSpPr/>
          <p:nvPr/>
        </p:nvSpPr>
        <p:spPr>
          <a:xfrm>
            <a:off x="1872405" y="5050196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ko-KR" altLang="en-US" sz="68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</a:t>
            </a:r>
            <a:endParaRPr lang="en-US" sz="686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" name="Rounded Rectangle 659"/>
          <p:cNvSpPr/>
          <p:nvPr/>
        </p:nvSpPr>
        <p:spPr>
          <a:xfrm>
            <a:off x="2353524" y="5050196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ko-KR" altLang="en-US" sz="686" dirty="0">
                <a:solidFill>
                  <a:schemeClr val="bg1">
                    <a:lumMod val="50000"/>
                  </a:schemeClr>
                </a:solidFill>
              </a:rPr>
              <a:t>취소</a:t>
            </a:r>
            <a:endParaRPr lang="en-US" sz="686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0" name="Group 17"/>
          <p:cNvGrpSpPr/>
          <p:nvPr/>
        </p:nvGrpSpPr>
        <p:grpSpPr>
          <a:xfrm>
            <a:off x="1551546" y="2042125"/>
            <a:ext cx="1420017" cy="138932"/>
            <a:chOff x="1664662" y="5746474"/>
            <a:chExt cx="2016000" cy="197242"/>
          </a:xfrm>
        </p:grpSpPr>
        <p:sp>
          <p:nvSpPr>
            <p:cNvPr id="151" name="Rectangle 14"/>
            <p:cNvSpPr>
              <a:spLocks/>
            </p:cNvSpPr>
            <p:nvPr/>
          </p:nvSpPr>
          <p:spPr bwMode="auto">
            <a:xfrm>
              <a:off x="1664662" y="5746474"/>
              <a:ext cx="2016000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endParaRPr lang="x-none" altLang="x-none" sz="2057">
                <a:solidFill>
                  <a:srgbClr val="FFFFFF"/>
                </a:solidFill>
              </a:endParaRPr>
            </a:p>
          </p:txBody>
        </p:sp>
        <p:sp>
          <p:nvSpPr>
            <p:cNvPr id="152" name="Freeform 10"/>
            <p:cNvSpPr>
              <a:spLocks noChangeAspect="1" noChangeArrowheads="1"/>
            </p:cNvSpPr>
            <p:nvPr/>
          </p:nvSpPr>
          <p:spPr bwMode="auto">
            <a:xfrm>
              <a:off x="3530512" y="5795965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/>
            </a:p>
          </p:txBody>
        </p:sp>
      </p:grpSp>
      <p:sp>
        <p:nvSpPr>
          <p:cNvPr id="215" name="Rectangle 342"/>
          <p:cNvSpPr/>
          <p:nvPr/>
        </p:nvSpPr>
        <p:spPr>
          <a:xfrm>
            <a:off x="1551473" y="1802540"/>
            <a:ext cx="1423370" cy="28346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86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56" name="직선 연결선[R] 33"/>
          <p:cNvCxnSpPr/>
          <p:nvPr/>
        </p:nvCxnSpPr>
        <p:spPr>
          <a:xfrm>
            <a:off x="1425550" y="1729930"/>
            <a:ext cx="16924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텍스트 상자 31"/>
          <p:cNvSpPr txBox="1"/>
          <p:nvPr/>
        </p:nvSpPr>
        <p:spPr>
          <a:xfrm>
            <a:off x="1590691" y="1876970"/>
            <a:ext cx="1165384" cy="10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86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조직도     </a:t>
            </a:r>
            <a:r>
              <a:rPr lang="ko-KR" altLang="en-US" sz="68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주소록</a:t>
            </a:r>
            <a:r>
              <a:rPr lang="en-US" altLang="ko-KR" sz="68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68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즐겨찾는</a:t>
            </a:r>
            <a:endParaRPr lang="en-US" altLang="ko-KR" sz="68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56177" y="4714956"/>
            <a:ext cx="1339248" cy="122179"/>
            <a:chOff x="1454943" y="5149426"/>
            <a:chExt cx="1562456" cy="142542"/>
          </a:xfrm>
        </p:grpSpPr>
        <p:sp>
          <p:nvSpPr>
            <p:cNvPr id="133" name="텍스트 상자 31"/>
            <p:cNvSpPr txBox="1"/>
            <p:nvPr/>
          </p:nvSpPr>
          <p:spPr>
            <a:xfrm>
              <a:off x="1610902" y="5166836"/>
              <a:ext cx="47876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선택된 부서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1454943" y="5149426"/>
              <a:ext cx="137010" cy="142542"/>
              <a:chOff x="1454942" y="5198707"/>
              <a:chExt cx="257895" cy="268308"/>
            </a:xfrm>
          </p:grpSpPr>
          <p:sp>
            <p:nvSpPr>
              <p:cNvPr id="135" name="타원형"/>
              <p:cNvSpPr>
                <a:spLocks noChangeAspect="1"/>
              </p:cNvSpPr>
              <p:nvPr/>
            </p:nvSpPr>
            <p:spPr>
              <a:xfrm>
                <a:off x="1454942" y="5198707"/>
                <a:ext cx="257895" cy="268308"/>
              </a:xfrm>
              <a:prstGeom prst="ellipse">
                <a:avLst/>
              </a:prstGeom>
              <a:solidFill>
                <a:schemeClr val="bg1"/>
              </a:solidFill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514"/>
              </a:p>
            </p:txBody>
          </p:sp>
          <p:sp>
            <p:nvSpPr>
              <p:cNvPr id="136" name="타원형"/>
              <p:cNvSpPr>
                <a:spLocks noChangeAspect="1"/>
              </p:cNvSpPr>
              <p:nvPr/>
            </p:nvSpPr>
            <p:spPr>
              <a:xfrm>
                <a:off x="1509222" y="5241492"/>
                <a:ext cx="162974" cy="16955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 cap="flat">
                <a:noFill/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514"/>
              </a:p>
            </p:txBody>
          </p:sp>
        </p:grpSp>
        <p:sp>
          <p:nvSpPr>
            <p:cNvPr id="202" name="텍스트 상자 31"/>
            <p:cNvSpPr txBox="1"/>
            <p:nvPr/>
          </p:nvSpPr>
          <p:spPr>
            <a:xfrm>
              <a:off x="2418944" y="5166836"/>
              <a:ext cx="598455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하위부서 포함 </a:t>
              </a:r>
            </a:p>
          </p:txBody>
        </p:sp>
        <p:sp>
          <p:nvSpPr>
            <p:cNvPr id="204" name="타원형"/>
            <p:cNvSpPr>
              <a:spLocks noChangeAspect="1"/>
            </p:cNvSpPr>
            <p:nvPr/>
          </p:nvSpPr>
          <p:spPr>
            <a:xfrm>
              <a:off x="2248171" y="5149426"/>
              <a:ext cx="137010" cy="142542"/>
            </a:xfrm>
            <a:prstGeom prst="ellipse">
              <a:avLst/>
            </a:prstGeom>
            <a:solidFill>
              <a:schemeClr val="bg1"/>
            </a:solidFill>
            <a:ln w="6350" cap="flat">
              <a:solidFill>
                <a:schemeClr val="tx1">
                  <a:lumMod val="50000"/>
                  <a:lumOff val="50000"/>
                </a:schemeClr>
              </a:solidFill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514"/>
            </a:p>
          </p:txBody>
        </p:sp>
      </p:grpSp>
      <p:cxnSp>
        <p:nvCxnSpPr>
          <p:cNvPr id="295" name="직선 연결선[R] 7"/>
          <p:cNvCxnSpPr/>
          <p:nvPr/>
        </p:nvCxnSpPr>
        <p:spPr>
          <a:xfrm>
            <a:off x="1558986" y="1987032"/>
            <a:ext cx="3219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sp>
        <p:nvSpPr>
          <p:cNvPr id="143" name="Rectangle 566"/>
          <p:cNvSpPr/>
          <p:nvPr/>
        </p:nvSpPr>
        <p:spPr>
          <a:xfrm>
            <a:off x="1507285" y="2018807"/>
            <a:ext cx="1484893" cy="2645428"/>
          </a:xfrm>
          <a:prstGeom prst="rect">
            <a:avLst/>
          </a:prstGeom>
          <a:ln w="9525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ko-KR" altLang="en-US" sz="686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686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47" name="그룹 143"/>
          <p:cNvGrpSpPr/>
          <p:nvPr/>
        </p:nvGrpSpPr>
        <p:grpSpPr>
          <a:xfrm>
            <a:off x="1416999" y="1730644"/>
            <a:ext cx="154286" cy="185143"/>
            <a:chOff x="2704212" y="2825113"/>
            <a:chExt cx="216000" cy="252000"/>
          </a:xfrm>
        </p:grpSpPr>
        <p:sp>
          <p:nvSpPr>
            <p:cNvPr id="148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700" b="1">
                <a:solidFill>
                  <a:schemeClr val="bg1"/>
                </a:solidFill>
              </a:endParaRPr>
            </a:p>
          </p:txBody>
        </p:sp>
        <p:sp>
          <p:nvSpPr>
            <p:cNvPr id="149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700" dirty="0">
                  <a:solidFill>
                    <a:schemeClr val="bg1"/>
                  </a:solidFill>
                </a:rPr>
                <a:t>2</a:t>
              </a:r>
              <a:endParaRPr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그룹 143"/>
          <p:cNvGrpSpPr/>
          <p:nvPr/>
        </p:nvGrpSpPr>
        <p:grpSpPr>
          <a:xfrm>
            <a:off x="1313156" y="1501353"/>
            <a:ext cx="154286" cy="185143"/>
            <a:chOff x="2704212" y="2825113"/>
            <a:chExt cx="216000" cy="252000"/>
          </a:xfrm>
        </p:grpSpPr>
        <p:sp>
          <p:nvSpPr>
            <p:cNvPr id="157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700" b="1">
                <a:solidFill>
                  <a:schemeClr val="bg1"/>
                </a:solidFill>
              </a:endParaRPr>
            </a:p>
          </p:txBody>
        </p:sp>
        <p:sp>
          <p:nvSpPr>
            <p:cNvPr id="158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endParaRPr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그룹 143"/>
          <p:cNvGrpSpPr/>
          <p:nvPr/>
        </p:nvGrpSpPr>
        <p:grpSpPr>
          <a:xfrm>
            <a:off x="1416999" y="2022828"/>
            <a:ext cx="154286" cy="185143"/>
            <a:chOff x="2704212" y="2825113"/>
            <a:chExt cx="216000" cy="252000"/>
          </a:xfrm>
        </p:grpSpPr>
        <p:sp>
          <p:nvSpPr>
            <p:cNvPr id="160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700" b="1">
                <a:solidFill>
                  <a:schemeClr val="bg1"/>
                </a:solidFill>
              </a:endParaRPr>
            </a:p>
          </p:txBody>
        </p:sp>
        <p:sp>
          <p:nvSpPr>
            <p:cNvPr id="161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700" dirty="0">
                  <a:solidFill>
                    <a:schemeClr val="bg1"/>
                  </a:solidFill>
                </a:rPr>
                <a:t>3</a:t>
              </a:r>
              <a:endParaRPr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그룹 143"/>
          <p:cNvGrpSpPr/>
          <p:nvPr/>
        </p:nvGrpSpPr>
        <p:grpSpPr>
          <a:xfrm>
            <a:off x="1652349" y="5104571"/>
            <a:ext cx="154286" cy="185143"/>
            <a:chOff x="2704212" y="2825113"/>
            <a:chExt cx="216000" cy="252000"/>
          </a:xfrm>
        </p:grpSpPr>
        <p:sp>
          <p:nvSpPr>
            <p:cNvPr id="175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514"/>
            </a:p>
          </p:txBody>
        </p:sp>
        <p:sp>
          <p:nvSpPr>
            <p:cNvPr id="176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700" dirty="0">
                  <a:solidFill>
                    <a:schemeClr val="bg1"/>
                  </a:solidFill>
                </a:rPr>
                <a:t>6</a:t>
              </a:r>
              <a:endParaRPr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2" name="Rectangle 566"/>
          <p:cNvSpPr/>
          <p:nvPr/>
        </p:nvSpPr>
        <p:spPr>
          <a:xfrm>
            <a:off x="1507286" y="4670596"/>
            <a:ext cx="1484892" cy="236744"/>
          </a:xfrm>
          <a:prstGeom prst="rect">
            <a:avLst/>
          </a:prstGeom>
          <a:ln w="9525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ko-KR" altLang="en-US" sz="686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686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53" name="그룹 143"/>
          <p:cNvGrpSpPr/>
          <p:nvPr/>
        </p:nvGrpSpPr>
        <p:grpSpPr>
          <a:xfrm>
            <a:off x="1416999" y="4623892"/>
            <a:ext cx="154286" cy="185143"/>
            <a:chOff x="2704212" y="2825113"/>
            <a:chExt cx="216000" cy="252000"/>
          </a:xfrm>
        </p:grpSpPr>
        <p:sp>
          <p:nvSpPr>
            <p:cNvPr id="254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700" b="1">
                <a:solidFill>
                  <a:schemeClr val="bg1"/>
                </a:solidFill>
              </a:endParaRPr>
            </a:p>
          </p:txBody>
        </p:sp>
        <p:sp>
          <p:nvSpPr>
            <p:cNvPr id="255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700" dirty="0">
                  <a:solidFill>
                    <a:schemeClr val="bg1"/>
                  </a:solidFill>
                </a:rPr>
                <a:t>5</a:t>
              </a:r>
              <a:endParaRPr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6" name="Rectangle 343"/>
          <p:cNvSpPr/>
          <p:nvPr/>
        </p:nvSpPr>
        <p:spPr>
          <a:xfrm>
            <a:off x="1552657" y="2192306"/>
            <a:ext cx="1425826" cy="2437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86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7" name="텍스트 상자 31"/>
          <p:cNvSpPr txBox="1"/>
          <p:nvPr/>
        </p:nvSpPr>
        <p:spPr>
          <a:xfrm>
            <a:off x="1806832" y="2300915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영업본부</a:t>
            </a:r>
          </a:p>
        </p:txBody>
      </p:sp>
      <p:sp>
        <p:nvSpPr>
          <p:cNvPr id="199" name="Freeform 24"/>
          <p:cNvSpPr>
            <a:spLocks noChangeArrowheads="1"/>
          </p:cNvSpPr>
          <p:nvPr/>
        </p:nvSpPr>
        <p:spPr bwMode="auto">
          <a:xfrm rot="10800000" flipV="1">
            <a:off x="1624097" y="2324312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00" name="텍스트 상자 31"/>
          <p:cNvSpPr txBox="1"/>
          <p:nvPr/>
        </p:nvSpPr>
        <p:spPr>
          <a:xfrm>
            <a:off x="1938269" y="2413011"/>
            <a:ext cx="990920" cy="15665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(9)</a:t>
            </a: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김경호  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박명수  본부장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김은호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이민수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박명수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김은호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이민수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6" name="Rounded Rectangle 256"/>
          <p:cNvSpPr/>
          <p:nvPr/>
        </p:nvSpPr>
        <p:spPr>
          <a:xfrm rot="5400000">
            <a:off x="2682913" y="2502499"/>
            <a:ext cx="481791" cy="3803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8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lang="en-US" sz="514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Freeform 24"/>
          <p:cNvSpPr>
            <a:spLocks noChangeArrowheads="1"/>
          </p:cNvSpPr>
          <p:nvPr/>
        </p:nvSpPr>
        <p:spPr bwMode="auto">
          <a:xfrm rot="10800000" flipV="1">
            <a:off x="1750727" y="2472678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08" name="텍스트 상자 31"/>
          <p:cNvSpPr txBox="1"/>
          <p:nvPr/>
        </p:nvSpPr>
        <p:spPr>
          <a:xfrm>
            <a:off x="1938269" y="3850768"/>
            <a:ext cx="990920" cy="2848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(12)</a:t>
            </a:r>
          </a:p>
          <a:p>
            <a:pPr>
              <a:lnSpc>
                <a:spcPct val="180000"/>
              </a:lnSpc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(18)</a:t>
            </a:r>
            <a:endParaRPr lang="ko-KR" altLang="en-US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9" name="Freeform 24"/>
          <p:cNvSpPr>
            <a:spLocks noChangeArrowheads="1"/>
          </p:cNvSpPr>
          <p:nvPr/>
        </p:nvSpPr>
        <p:spPr bwMode="auto">
          <a:xfrm rot="16200000" flipV="1">
            <a:off x="1750727" y="3910436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10" name="Freeform 24"/>
          <p:cNvSpPr>
            <a:spLocks noChangeArrowheads="1"/>
          </p:cNvSpPr>
          <p:nvPr/>
        </p:nvSpPr>
        <p:spPr bwMode="auto">
          <a:xfrm rot="16200000" flipV="1">
            <a:off x="1750727" y="4052838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11" name="Rounded Rectangle 939"/>
          <p:cNvSpPr>
            <a:spLocks/>
          </p:cNvSpPr>
          <p:nvPr/>
        </p:nvSpPr>
        <p:spPr>
          <a:xfrm>
            <a:off x="1827679" y="388564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2" name="Rounded Rectangle 939"/>
          <p:cNvSpPr>
            <a:spLocks/>
          </p:cNvSpPr>
          <p:nvPr/>
        </p:nvSpPr>
        <p:spPr>
          <a:xfrm>
            <a:off x="1931961" y="2592322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3" name="Rounded Rectangle 939"/>
          <p:cNvSpPr>
            <a:spLocks/>
          </p:cNvSpPr>
          <p:nvPr/>
        </p:nvSpPr>
        <p:spPr>
          <a:xfrm>
            <a:off x="1931961" y="2735076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4" name="Rounded Rectangle 939"/>
          <p:cNvSpPr>
            <a:spLocks/>
          </p:cNvSpPr>
          <p:nvPr/>
        </p:nvSpPr>
        <p:spPr>
          <a:xfrm>
            <a:off x="1931961" y="2877831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6" name="Rounded Rectangle 939"/>
          <p:cNvSpPr>
            <a:spLocks/>
          </p:cNvSpPr>
          <p:nvPr/>
        </p:nvSpPr>
        <p:spPr>
          <a:xfrm>
            <a:off x="1931961" y="3020585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7" name="Rounded Rectangle 939"/>
          <p:cNvSpPr>
            <a:spLocks/>
          </p:cNvSpPr>
          <p:nvPr/>
        </p:nvSpPr>
        <p:spPr>
          <a:xfrm>
            <a:off x="1931961" y="3163340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4" name="Rounded Rectangle 939"/>
          <p:cNvSpPr>
            <a:spLocks/>
          </p:cNvSpPr>
          <p:nvPr/>
        </p:nvSpPr>
        <p:spPr>
          <a:xfrm>
            <a:off x="1827679" y="4039090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5" name="Rounded Rectangle 939"/>
          <p:cNvSpPr>
            <a:spLocks/>
          </p:cNvSpPr>
          <p:nvPr/>
        </p:nvSpPr>
        <p:spPr>
          <a:xfrm>
            <a:off x="1827679" y="2453357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sz="429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V</a:t>
            </a: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8" name="Rounded Rectangle 939"/>
          <p:cNvSpPr>
            <a:spLocks/>
          </p:cNvSpPr>
          <p:nvPr/>
        </p:nvSpPr>
        <p:spPr>
          <a:xfrm>
            <a:off x="1699789" y="2291845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28" name="텍스트 상자 31"/>
          <p:cNvSpPr txBox="1"/>
          <p:nvPr/>
        </p:nvSpPr>
        <p:spPr>
          <a:xfrm>
            <a:off x="1705422" y="4359253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마케팅본부</a:t>
            </a:r>
          </a:p>
        </p:txBody>
      </p:sp>
      <p:sp>
        <p:nvSpPr>
          <p:cNvPr id="229" name="Freeform 24"/>
          <p:cNvSpPr>
            <a:spLocks noChangeArrowheads="1"/>
          </p:cNvSpPr>
          <p:nvPr/>
        </p:nvSpPr>
        <p:spPr bwMode="auto">
          <a:xfrm rot="16200000" flipV="1">
            <a:off x="1630571" y="4382512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230" name="직선 연결선[R] 33"/>
          <p:cNvCxnSpPr/>
          <p:nvPr/>
        </p:nvCxnSpPr>
        <p:spPr>
          <a:xfrm>
            <a:off x="1551258" y="4165051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텍스트 상자 31"/>
          <p:cNvSpPr txBox="1"/>
          <p:nvPr/>
        </p:nvSpPr>
        <p:spPr>
          <a:xfrm>
            <a:off x="1705422" y="4198374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디자인본부</a:t>
            </a:r>
          </a:p>
        </p:txBody>
      </p:sp>
      <p:sp>
        <p:nvSpPr>
          <p:cNvPr id="233" name="Freeform 24"/>
          <p:cNvSpPr>
            <a:spLocks noChangeArrowheads="1"/>
          </p:cNvSpPr>
          <p:nvPr/>
        </p:nvSpPr>
        <p:spPr bwMode="auto">
          <a:xfrm rot="16200000" flipV="1">
            <a:off x="1630571" y="4221633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251" name="직선 연결선[R] 33"/>
          <p:cNvCxnSpPr/>
          <p:nvPr/>
        </p:nvCxnSpPr>
        <p:spPr>
          <a:xfrm>
            <a:off x="1550337" y="4324738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텍스트 상자 31"/>
          <p:cNvSpPr txBox="1"/>
          <p:nvPr/>
        </p:nvSpPr>
        <p:spPr>
          <a:xfrm>
            <a:off x="1705422" y="4508835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인사본부</a:t>
            </a:r>
          </a:p>
        </p:txBody>
      </p:sp>
      <p:sp>
        <p:nvSpPr>
          <p:cNvPr id="279" name="Freeform 24"/>
          <p:cNvSpPr>
            <a:spLocks noChangeArrowheads="1"/>
          </p:cNvSpPr>
          <p:nvPr/>
        </p:nvSpPr>
        <p:spPr bwMode="auto">
          <a:xfrm rot="16200000" flipV="1">
            <a:off x="1630571" y="4532094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296" name="직선 연결선[R] 33"/>
          <p:cNvCxnSpPr/>
          <p:nvPr/>
        </p:nvCxnSpPr>
        <p:spPr>
          <a:xfrm>
            <a:off x="1550337" y="4474320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Rounded Rectangle 939"/>
          <p:cNvSpPr>
            <a:spLocks/>
          </p:cNvSpPr>
          <p:nvPr/>
        </p:nvSpPr>
        <p:spPr>
          <a:xfrm>
            <a:off x="1931961" y="3306094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8" name="Rounded Rectangle 939"/>
          <p:cNvSpPr>
            <a:spLocks/>
          </p:cNvSpPr>
          <p:nvPr/>
        </p:nvSpPr>
        <p:spPr>
          <a:xfrm>
            <a:off x="1931961" y="3448849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9" name="Rounded Rectangle 939"/>
          <p:cNvSpPr>
            <a:spLocks/>
          </p:cNvSpPr>
          <p:nvPr/>
        </p:nvSpPr>
        <p:spPr>
          <a:xfrm>
            <a:off x="1931961" y="3591604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0" name="Rounded Rectangle 939"/>
          <p:cNvSpPr>
            <a:spLocks/>
          </p:cNvSpPr>
          <p:nvPr/>
        </p:nvSpPr>
        <p:spPr>
          <a:xfrm>
            <a:off x="1931961" y="3734356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4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62" name="그룹 143"/>
          <p:cNvGrpSpPr/>
          <p:nvPr/>
        </p:nvGrpSpPr>
        <p:grpSpPr>
          <a:xfrm>
            <a:off x="1416999" y="2467302"/>
            <a:ext cx="154286" cy="185143"/>
            <a:chOff x="2704212" y="2825113"/>
            <a:chExt cx="216000" cy="252000"/>
          </a:xfrm>
        </p:grpSpPr>
        <p:sp>
          <p:nvSpPr>
            <p:cNvPr id="163" name="타원형"/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700" b="1">
                <a:solidFill>
                  <a:schemeClr val="bg1"/>
                </a:solidFill>
              </a:endParaRPr>
            </a:p>
          </p:txBody>
        </p:sp>
        <p:sp>
          <p:nvSpPr>
            <p:cNvPr id="164" name="2"/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700" dirty="0">
                  <a:solidFill>
                    <a:schemeClr val="bg1"/>
                  </a:solidFill>
                </a:rPr>
                <a:t>4</a:t>
              </a:r>
              <a:endParaRPr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6" name="텍스트 상자 31"/>
          <p:cNvSpPr txBox="1"/>
          <p:nvPr/>
        </p:nvSpPr>
        <p:spPr>
          <a:xfrm>
            <a:off x="1524632" y="1541344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71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받는사람 </a:t>
            </a:r>
            <a:r>
              <a:rPr lang="ko-KR" altLang="en-US" sz="77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sp>
        <p:nvSpPr>
          <p:cNvPr id="80" name="텍스트 개체 틀 37"/>
          <p:cNvSpPr>
            <a:spLocks noGrp="1"/>
          </p:cNvSpPr>
          <p:nvPr>
            <p:ph type="body" sz="quarter" idx="10"/>
          </p:nvPr>
        </p:nvSpPr>
        <p:spPr>
          <a:xfrm>
            <a:off x="95430" y="505811"/>
            <a:ext cx="3306036" cy="329140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 smtClean="0"/>
              <a:t>받는사람 </a:t>
            </a:r>
            <a:r>
              <a:rPr kumimoji="1" lang="ko-KR" altLang="en-US" smtClean="0"/>
              <a:t>지정 팝업</a:t>
            </a:r>
            <a:r>
              <a:rPr kumimoji="1" lang="en-US" altLang="ko-KR" smtClean="0"/>
              <a:t>_</a:t>
            </a:r>
            <a:r>
              <a:rPr kumimoji="1" lang="ko-KR" altLang="en-US" smtClean="0"/>
              <a:t>간편형</a:t>
            </a:r>
            <a:endParaRPr kumimoji="1"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707357" y="180115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▶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3406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1770"/>
              </p:ext>
            </p:extLst>
          </p:nvPr>
        </p:nvGraphicFramePr>
        <p:xfrm>
          <a:off x="990126" y="836716"/>
          <a:ext cx="10218442" cy="485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변경 이력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Ver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2017-11-16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우편번호 찾기 작성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34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2017-11-21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 파일 불러오기 작성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조직도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팝업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기본형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조직도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주소록탭 화면 추가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70096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2017-12-13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버디카드 화면 추가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BD1, BD2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6981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2018-02-27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조직도 팝업 검색창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9page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06292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2018-03-05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첨부파일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내파일 불러오기 화면 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MF1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901359"/>
                  </a:ext>
                </a:extLst>
              </a:tr>
              <a:tr h="3034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2018-03-13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첨부파일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 보낼때 순서변경 기능 삭제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MF1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150990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첨부파일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 받은 후 화면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4153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3865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73227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98536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10434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 txBox="1">
            <a:spLocks/>
          </p:cNvSpPr>
          <p:nvPr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10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개정 이력</a:t>
            </a:r>
            <a:endParaRPr kumimoji="0" lang="ko-KR" altLang="en-US" sz="1200" b="1" i="0" u="none" strike="noStrike" kern="1200" cap="none" spc="-10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44055"/>
              </p:ext>
            </p:extLst>
          </p:nvPr>
        </p:nvGraphicFramePr>
        <p:xfrm>
          <a:off x="1861981" y="1128344"/>
          <a:ext cx="7236007" cy="494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9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5631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361539">
                  <a:extLst>
                    <a:ext uri="{9D8B030D-6E8A-4147-A177-3AD203B41FA5}">
                      <a16:colId xmlns:a16="http://schemas.microsoft.com/office/drawing/2014/main" val="2009259182"/>
                    </a:ext>
                  </a:extLst>
                </a:gridCol>
                <a:gridCol w="855380">
                  <a:extLst>
                    <a:ext uri="{9D8B030D-6E8A-4147-A177-3AD203B41FA5}">
                      <a16:colId xmlns:a16="http://schemas.microsoft.com/office/drawing/2014/main" val="15276487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55728338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57082101"/>
                    </a:ext>
                  </a:extLst>
                </a:gridCol>
                <a:gridCol w="1513952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  <a:gridCol w="1200004">
                  <a:extLst>
                    <a:ext uri="{9D8B030D-6E8A-4147-A177-3AD203B41FA5}">
                      <a16:colId xmlns:a16="http://schemas.microsoft.com/office/drawing/2014/main" val="42048849"/>
                    </a:ext>
                  </a:extLst>
                </a:gridCol>
              </a:tblGrid>
              <a:tr h="367081">
                <a:tc gridSpan="9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 gridSpan="9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2071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VIP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성명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회사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소속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부서명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직위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휴대폰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3127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핸디소프트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제품기획팀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kangmina@handysoft.co.kr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010-1234-5678</a:t>
                      </a:r>
                      <a:endParaRPr kumimoji="1"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867651" y="1121387"/>
            <a:ext cx="7226193" cy="347743"/>
            <a:chOff x="1867652" y="1121387"/>
            <a:chExt cx="7156450" cy="34774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867652" y="146913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228825" y="800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67651" y="1792980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-Point Star 224"/>
          <p:cNvSpPr>
            <a:spLocks noChangeAspect="1"/>
          </p:cNvSpPr>
          <p:nvPr/>
        </p:nvSpPr>
        <p:spPr>
          <a:xfrm>
            <a:off x="2183124" y="1898337"/>
            <a:ext cx="108000" cy="108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295800" y="6237312"/>
            <a:ext cx="2199772" cy="157041"/>
            <a:chOff x="4513478" y="6457949"/>
            <a:chExt cx="2199772" cy="157041"/>
          </a:xfrm>
        </p:grpSpPr>
        <p:sp>
          <p:nvSpPr>
            <p:cNvPr id="14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1</a:t>
              </a: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6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926608" y="2202016"/>
            <a:ext cx="772890" cy="123111"/>
            <a:chOff x="1926608" y="2202016"/>
            <a:chExt cx="772890" cy="123111"/>
          </a:xfrm>
        </p:grpSpPr>
        <p:sp>
          <p:nvSpPr>
            <p:cNvPr id="18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40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21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1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1926608" y="2506816"/>
            <a:ext cx="772890" cy="123111"/>
            <a:chOff x="1926608" y="2202016"/>
            <a:chExt cx="772890" cy="123111"/>
          </a:xfrm>
        </p:grpSpPr>
        <p:sp>
          <p:nvSpPr>
            <p:cNvPr id="25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7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28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38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926608" y="2811616"/>
            <a:ext cx="772890" cy="123111"/>
            <a:chOff x="1926608" y="2202016"/>
            <a:chExt cx="772890" cy="123111"/>
          </a:xfrm>
        </p:grpSpPr>
        <p:sp>
          <p:nvSpPr>
            <p:cNvPr id="31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2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4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34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35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1926608" y="3106891"/>
            <a:ext cx="772890" cy="123111"/>
            <a:chOff x="1926608" y="2202016"/>
            <a:chExt cx="772890" cy="123111"/>
          </a:xfrm>
        </p:grpSpPr>
        <p:sp>
          <p:nvSpPr>
            <p:cNvPr id="37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1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40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32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1926608" y="3411691"/>
            <a:ext cx="772890" cy="123111"/>
            <a:chOff x="1926608" y="2202016"/>
            <a:chExt cx="772890" cy="123111"/>
          </a:xfrm>
        </p:grpSpPr>
        <p:sp>
          <p:nvSpPr>
            <p:cNvPr id="43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4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8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46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29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1926608" y="3726016"/>
            <a:ext cx="772890" cy="123111"/>
            <a:chOff x="1926608" y="2202016"/>
            <a:chExt cx="772890" cy="123111"/>
          </a:xfrm>
        </p:grpSpPr>
        <p:sp>
          <p:nvSpPr>
            <p:cNvPr id="49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0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5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52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1926608" y="4030816"/>
            <a:ext cx="772890" cy="123111"/>
            <a:chOff x="1926608" y="2202016"/>
            <a:chExt cx="772890" cy="123111"/>
          </a:xfrm>
        </p:grpSpPr>
        <p:sp>
          <p:nvSpPr>
            <p:cNvPr id="55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6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2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58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1926608" y="4335616"/>
            <a:ext cx="772890" cy="123111"/>
            <a:chOff x="1926608" y="2202016"/>
            <a:chExt cx="772890" cy="123111"/>
          </a:xfrm>
        </p:grpSpPr>
        <p:sp>
          <p:nvSpPr>
            <p:cNvPr id="61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2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9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64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1926608" y="4640416"/>
            <a:ext cx="772890" cy="123111"/>
            <a:chOff x="1926608" y="2202016"/>
            <a:chExt cx="772890" cy="123111"/>
          </a:xfrm>
        </p:grpSpPr>
        <p:sp>
          <p:nvSpPr>
            <p:cNvPr id="67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8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6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70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1926608" y="4945216"/>
            <a:ext cx="772890" cy="123111"/>
            <a:chOff x="1926608" y="2202016"/>
            <a:chExt cx="772890" cy="123111"/>
          </a:xfrm>
        </p:grpSpPr>
        <p:sp>
          <p:nvSpPr>
            <p:cNvPr id="73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74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3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76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1926608" y="5250016"/>
            <a:ext cx="772890" cy="123111"/>
            <a:chOff x="1926608" y="2202016"/>
            <a:chExt cx="772890" cy="123111"/>
          </a:xfrm>
        </p:grpSpPr>
        <p:sp>
          <p:nvSpPr>
            <p:cNvPr id="79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80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82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1926608" y="5554816"/>
            <a:ext cx="772890" cy="123111"/>
            <a:chOff x="1926608" y="2202016"/>
            <a:chExt cx="772890" cy="123111"/>
          </a:xfrm>
        </p:grpSpPr>
        <p:sp>
          <p:nvSpPr>
            <p:cNvPr id="85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86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88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1926608" y="5850091"/>
            <a:ext cx="772890" cy="123111"/>
            <a:chOff x="1926608" y="2202016"/>
            <a:chExt cx="772890" cy="123111"/>
          </a:xfrm>
        </p:grpSpPr>
        <p:sp>
          <p:nvSpPr>
            <p:cNvPr id="91" name="직사각형 561"/>
            <p:cNvSpPr/>
            <p:nvPr/>
          </p:nvSpPr>
          <p:spPr>
            <a:xfrm>
              <a:off x="2403562" y="2202016"/>
              <a:ext cx="295936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ko-KR" sz="800" b="1" dirty="0" smtClean="0">
                  <a:solidFill>
                    <a:schemeClr val="bg1"/>
                  </a:solidFill>
                  <a:latin typeface="+mj-ea"/>
                </a:rPr>
                <a:t>VIP</a:t>
              </a:r>
              <a:endParaRPr kumimoji="1"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2" name="5-Point Star 224"/>
            <p:cNvSpPr>
              <a:spLocks noChangeAspect="1"/>
            </p:cNvSpPr>
            <p:nvPr/>
          </p:nvSpPr>
          <p:spPr>
            <a:xfrm>
              <a:off x="2183124" y="2205378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1926608" y="2207023"/>
              <a:ext cx="107839" cy="109736"/>
              <a:chOff x="554563" y="2632644"/>
              <a:chExt cx="131556" cy="131556"/>
            </a:xfrm>
          </p:grpSpPr>
          <p:sp>
            <p:nvSpPr>
              <p:cNvPr id="94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6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1926608" y="1235473"/>
            <a:ext cx="107839" cy="1097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8519303" y="1200304"/>
            <a:ext cx="457017" cy="209550"/>
            <a:chOff x="6935345" y="1198923"/>
            <a:chExt cx="457017" cy="209550"/>
          </a:xfrm>
        </p:grpSpPr>
        <p:sp>
          <p:nvSpPr>
            <p:cNvPr id="111" name="직사각형 110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13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주소록 </a:t>
            </a:r>
            <a:r>
              <a:rPr kumimoji="1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999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4" name="Group 934"/>
          <p:cNvGrpSpPr/>
          <p:nvPr/>
        </p:nvGrpSpPr>
        <p:grpSpPr>
          <a:xfrm>
            <a:off x="8862818" y="828283"/>
            <a:ext cx="157246" cy="170099"/>
            <a:chOff x="7681409" y="2293429"/>
            <a:chExt cx="157246" cy="170099"/>
          </a:xfrm>
        </p:grpSpPr>
        <p:sp>
          <p:nvSpPr>
            <p:cNvPr id="115" name="Rounded Rectangle 935"/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16" name="Freeform 32"/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ＭＳ Ｐゴシック" charset="0"/>
              </a:endParaRPr>
            </a:p>
          </p:txBody>
        </p:sp>
      </p:grpSp>
      <p:graphicFrame>
        <p:nvGraphicFramePr>
          <p:cNvPr id="1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27085"/>
              </p:ext>
            </p:extLst>
          </p:nvPr>
        </p:nvGraphicFramePr>
        <p:xfrm>
          <a:off x="9290533" y="786383"/>
          <a:ext cx="2835141" cy="170469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연락처 추가 기능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실행시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노출되는 연락처 추가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주소찾기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주소찾기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 노출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주소찾기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팝업의 기능과 형태는 기본적으로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as is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의 우편번호 찾기 팝업과 동일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097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681273"/>
                  </a:ext>
                </a:extLst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5441750" y="73521"/>
            <a:ext cx="1403265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연락처 추가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190597" y="1180443"/>
            <a:ext cx="2219835" cy="225847"/>
            <a:chOff x="2190598" y="1180443"/>
            <a:chExt cx="2376066" cy="225847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0598" y="1180443"/>
              <a:ext cx="538708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삭제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415504" y="1180443"/>
              <a:ext cx="538708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메일 쓰기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4027956" y="1180443"/>
              <a:ext cx="538708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공유하기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2803051" y="1180443"/>
              <a:ext cx="538708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복사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43" name="그림 14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46882" y="804093"/>
            <a:ext cx="1233345" cy="205558"/>
          </a:xfrm>
          <a:prstGeom prst="rect">
            <a:avLst/>
          </a:prstGeom>
        </p:spPr>
      </p:pic>
      <p:sp>
        <p:nvSpPr>
          <p:cNvPr id="144" name="텍스트 상자 31"/>
          <p:cNvSpPr txBox="1"/>
          <p:nvPr/>
        </p:nvSpPr>
        <p:spPr>
          <a:xfrm>
            <a:off x="632518" y="6442726"/>
            <a:ext cx="520007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설정</a:t>
            </a:r>
            <a:endParaRPr kumimoji="1" lang="ko-KR" altLang="en-US" sz="800" dirty="0">
              <a:solidFill>
                <a:prstClr val="white">
                  <a:lumMod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145" name="Freeform 13"/>
          <p:cNvSpPr>
            <a:spLocks noChangeAspect="1" noChangeArrowheads="1"/>
          </p:cNvSpPr>
          <p:nvPr/>
        </p:nvSpPr>
        <p:spPr bwMode="auto">
          <a:xfrm>
            <a:off x="503837" y="6504713"/>
            <a:ext cx="89257" cy="90000"/>
          </a:xfrm>
          <a:custGeom>
            <a:avLst/>
            <a:gdLst>
              <a:gd name="T0" fmla="*/ 455 w 527"/>
              <a:gd name="T1" fmla="*/ 291 h 533"/>
              <a:gd name="T2" fmla="*/ 460 w 527"/>
              <a:gd name="T3" fmla="*/ 266 h 533"/>
              <a:gd name="T4" fmla="*/ 455 w 527"/>
              <a:gd name="T5" fmla="*/ 240 h 533"/>
              <a:gd name="T6" fmla="*/ 511 w 527"/>
              <a:gd name="T7" fmla="*/ 194 h 533"/>
              <a:gd name="T8" fmla="*/ 516 w 527"/>
              <a:gd name="T9" fmla="*/ 179 h 533"/>
              <a:gd name="T10" fmla="*/ 465 w 527"/>
              <a:gd name="T11" fmla="*/ 82 h 533"/>
              <a:gd name="T12" fmla="*/ 444 w 527"/>
              <a:gd name="T13" fmla="*/ 82 h 533"/>
              <a:gd name="T14" fmla="*/ 378 w 527"/>
              <a:gd name="T15" fmla="*/ 107 h 533"/>
              <a:gd name="T16" fmla="*/ 332 w 527"/>
              <a:gd name="T17" fmla="*/ 82 h 533"/>
              <a:gd name="T18" fmla="*/ 322 w 527"/>
              <a:gd name="T19" fmla="*/ 10 h 533"/>
              <a:gd name="T20" fmla="*/ 311 w 527"/>
              <a:gd name="T21" fmla="*/ 0 h 533"/>
              <a:gd name="T22" fmla="*/ 204 w 527"/>
              <a:gd name="T23" fmla="*/ 0 h 533"/>
              <a:gd name="T24" fmla="*/ 194 w 527"/>
              <a:gd name="T25" fmla="*/ 10 h 533"/>
              <a:gd name="T26" fmla="*/ 184 w 527"/>
              <a:gd name="T27" fmla="*/ 82 h 533"/>
              <a:gd name="T28" fmla="*/ 138 w 527"/>
              <a:gd name="T29" fmla="*/ 107 h 533"/>
              <a:gd name="T30" fmla="*/ 71 w 527"/>
              <a:gd name="T31" fmla="*/ 82 h 533"/>
              <a:gd name="T32" fmla="*/ 56 w 527"/>
              <a:gd name="T33" fmla="*/ 87 h 533"/>
              <a:gd name="T34" fmla="*/ 0 w 527"/>
              <a:gd name="T35" fmla="*/ 179 h 533"/>
              <a:gd name="T36" fmla="*/ 5 w 527"/>
              <a:gd name="T37" fmla="*/ 194 h 533"/>
              <a:gd name="T38" fmla="*/ 61 w 527"/>
              <a:gd name="T39" fmla="*/ 240 h 533"/>
              <a:gd name="T40" fmla="*/ 61 w 527"/>
              <a:gd name="T41" fmla="*/ 266 h 533"/>
              <a:gd name="T42" fmla="*/ 61 w 527"/>
              <a:gd name="T43" fmla="*/ 291 h 533"/>
              <a:gd name="T44" fmla="*/ 5 w 527"/>
              <a:gd name="T45" fmla="*/ 337 h 533"/>
              <a:gd name="T46" fmla="*/ 5 w 527"/>
              <a:gd name="T47" fmla="*/ 353 h 533"/>
              <a:gd name="T48" fmla="*/ 56 w 527"/>
              <a:gd name="T49" fmla="*/ 450 h 533"/>
              <a:gd name="T50" fmla="*/ 71 w 527"/>
              <a:gd name="T51" fmla="*/ 450 h 533"/>
              <a:gd name="T52" fmla="*/ 138 w 527"/>
              <a:gd name="T53" fmla="*/ 424 h 533"/>
              <a:gd name="T54" fmla="*/ 184 w 527"/>
              <a:gd name="T55" fmla="*/ 450 h 533"/>
              <a:gd name="T56" fmla="*/ 194 w 527"/>
              <a:gd name="T57" fmla="*/ 521 h 533"/>
              <a:gd name="T58" fmla="*/ 209 w 527"/>
              <a:gd name="T59" fmla="*/ 532 h 533"/>
              <a:gd name="T60" fmla="*/ 317 w 527"/>
              <a:gd name="T61" fmla="*/ 532 h 533"/>
              <a:gd name="T62" fmla="*/ 327 w 527"/>
              <a:gd name="T63" fmla="*/ 521 h 533"/>
              <a:gd name="T64" fmla="*/ 337 w 527"/>
              <a:gd name="T65" fmla="*/ 450 h 533"/>
              <a:gd name="T66" fmla="*/ 383 w 527"/>
              <a:gd name="T67" fmla="*/ 424 h 533"/>
              <a:gd name="T68" fmla="*/ 449 w 527"/>
              <a:gd name="T69" fmla="*/ 450 h 533"/>
              <a:gd name="T70" fmla="*/ 470 w 527"/>
              <a:gd name="T71" fmla="*/ 445 h 533"/>
              <a:gd name="T72" fmla="*/ 521 w 527"/>
              <a:gd name="T73" fmla="*/ 353 h 533"/>
              <a:gd name="T74" fmla="*/ 521 w 527"/>
              <a:gd name="T75" fmla="*/ 337 h 533"/>
              <a:gd name="T76" fmla="*/ 455 w 527"/>
              <a:gd name="T77" fmla="*/ 291 h 533"/>
              <a:gd name="T78" fmla="*/ 260 w 527"/>
              <a:gd name="T79" fmla="*/ 358 h 533"/>
              <a:gd name="T80" fmla="*/ 163 w 527"/>
              <a:gd name="T81" fmla="*/ 266 h 533"/>
              <a:gd name="T82" fmla="*/ 260 w 527"/>
              <a:gd name="T83" fmla="*/ 174 h 533"/>
              <a:gd name="T84" fmla="*/ 352 w 527"/>
              <a:gd name="T85" fmla="*/ 266 h 533"/>
              <a:gd name="T86" fmla="*/ 260 w 527"/>
              <a:gd name="T87" fmla="*/ 358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7" h="533">
                <a:moveTo>
                  <a:pt x="455" y="291"/>
                </a:moveTo>
                <a:cubicBezTo>
                  <a:pt x="455" y="286"/>
                  <a:pt x="460" y="276"/>
                  <a:pt x="460" y="266"/>
                </a:cubicBezTo>
                <a:cubicBezTo>
                  <a:pt x="460" y="256"/>
                  <a:pt x="460" y="245"/>
                  <a:pt x="455" y="240"/>
                </a:cubicBezTo>
                <a:lnTo>
                  <a:pt x="511" y="194"/>
                </a:lnTo>
                <a:cubicBezTo>
                  <a:pt x="521" y="189"/>
                  <a:pt x="521" y="184"/>
                  <a:pt x="516" y="179"/>
                </a:cubicBezTo>
                <a:lnTo>
                  <a:pt x="465" y="82"/>
                </a:lnTo>
                <a:cubicBezTo>
                  <a:pt x="460" y="82"/>
                  <a:pt x="455" y="77"/>
                  <a:pt x="444" y="82"/>
                </a:cubicBezTo>
                <a:lnTo>
                  <a:pt x="378" y="107"/>
                </a:lnTo>
                <a:cubicBezTo>
                  <a:pt x="368" y="97"/>
                  <a:pt x="352" y="92"/>
                  <a:pt x="332" y="82"/>
                </a:cubicBezTo>
                <a:lnTo>
                  <a:pt x="322" y="10"/>
                </a:lnTo>
                <a:cubicBezTo>
                  <a:pt x="327" y="5"/>
                  <a:pt x="317" y="0"/>
                  <a:pt x="311" y="0"/>
                </a:cubicBezTo>
                <a:lnTo>
                  <a:pt x="204" y="0"/>
                </a:lnTo>
                <a:cubicBezTo>
                  <a:pt x="199" y="0"/>
                  <a:pt x="194" y="5"/>
                  <a:pt x="194" y="10"/>
                </a:cubicBezTo>
                <a:lnTo>
                  <a:pt x="184" y="82"/>
                </a:lnTo>
                <a:cubicBezTo>
                  <a:pt x="163" y="87"/>
                  <a:pt x="153" y="97"/>
                  <a:pt x="138" y="107"/>
                </a:cubicBezTo>
                <a:lnTo>
                  <a:pt x="71" y="82"/>
                </a:lnTo>
                <a:cubicBezTo>
                  <a:pt x="66" y="77"/>
                  <a:pt x="61" y="82"/>
                  <a:pt x="56" y="87"/>
                </a:cubicBezTo>
                <a:lnTo>
                  <a:pt x="0" y="179"/>
                </a:lnTo>
                <a:cubicBezTo>
                  <a:pt x="0" y="184"/>
                  <a:pt x="0" y="189"/>
                  <a:pt x="5" y="194"/>
                </a:cubicBezTo>
                <a:lnTo>
                  <a:pt x="61" y="240"/>
                </a:lnTo>
                <a:cubicBezTo>
                  <a:pt x="61" y="245"/>
                  <a:pt x="61" y="256"/>
                  <a:pt x="61" y="266"/>
                </a:cubicBezTo>
                <a:cubicBezTo>
                  <a:pt x="61" y="276"/>
                  <a:pt x="61" y="286"/>
                  <a:pt x="61" y="291"/>
                </a:cubicBezTo>
                <a:lnTo>
                  <a:pt x="5" y="337"/>
                </a:lnTo>
                <a:cubicBezTo>
                  <a:pt x="0" y="343"/>
                  <a:pt x="0" y="348"/>
                  <a:pt x="5" y="353"/>
                </a:cubicBezTo>
                <a:lnTo>
                  <a:pt x="56" y="450"/>
                </a:lnTo>
                <a:cubicBezTo>
                  <a:pt x="61" y="450"/>
                  <a:pt x="66" y="455"/>
                  <a:pt x="71" y="450"/>
                </a:cubicBezTo>
                <a:lnTo>
                  <a:pt x="138" y="424"/>
                </a:lnTo>
                <a:cubicBezTo>
                  <a:pt x="153" y="434"/>
                  <a:pt x="168" y="445"/>
                  <a:pt x="184" y="450"/>
                </a:cubicBezTo>
                <a:lnTo>
                  <a:pt x="194" y="521"/>
                </a:lnTo>
                <a:cubicBezTo>
                  <a:pt x="194" y="526"/>
                  <a:pt x="199" y="532"/>
                  <a:pt x="209" y="532"/>
                </a:cubicBezTo>
                <a:lnTo>
                  <a:pt x="317" y="532"/>
                </a:lnTo>
                <a:cubicBezTo>
                  <a:pt x="322" y="532"/>
                  <a:pt x="327" y="526"/>
                  <a:pt x="327" y="521"/>
                </a:cubicBezTo>
                <a:lnTo>
                  <a:pt x="337" y="450"/>
                </a:lnTo>
                <a:cubicBezTo>
                  <a:pt x="357" y="445"/>
                  <a:pt x="373" y="434"/>
                  <a:pt x="383" y="424"/>
                </a:cubicBezTo>
                <a:lnTo>
                  <a:pt x="449" y="450"/>
                </a:lnTo>
                <a:cubicBezTo>
                  <a:pt x="455" y="455"/>
                  <a:pt x="465" y="450"/>
                  <a:pt x="470" y="445"/>
                </a:cubicBezTo>
                <a:lnTo>
                  <a:pt x="521" y="353"/>
                </a:lnTo>
                <a:cubicBezTo>
                  <a:pt x="526" y="348"/>
                  <a:pt x="526" y="337"/>
                  <a:pt x="521" y="337"/>
                </a:cubicBezTo>
                <a:lnTo>
                  <a:pt x="455" y="291"/>
                </a:lnTo>
                <a:close/>
                <a:moveTo>
                  <a:pt x="260" y="358"/>
                </a:moveTo>
                <a:cubicBezTo>
                  <a:pt x="209" y="358"/>
                  <a:pt x="163" y="317"/>
                  <a:pt x="163" y="266"/>
                </a:cubicBezTo>
                <a:cubicBezTo>
                  <a:pt x="163" y="215"/>
                  <a:pt x="209" y="174"/>
                  <a:pt x="260" y="174"/>
                </a:cubicBezTo>
                <a:cubicBezTo>
                  <a:pt x="311" y="174"/>
                  <a:pt x="352" y="215"/>
                  <a:pt x="352" y="266"/>
                </a:cubicBezTo>
                <a:cubicBezTo>
                  <a:pt x="352" y="317"/>
                  <a:pt x="311" y="358"/>
                  <a:pt x="260" y="35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  <a:latin typeface="+mn-ea"/>
              <a:ea typeface="+mn-ea"/>
            </a:endParaRPr>
          </a:p>
        </p:txBody>
      </p:sp>
      <p:cxnSp>
        <p:nvCxnSpPr>
          <p:cNvPr id="147" name="직선 연결선 146"/>
          <p:cNvCxnSpPr/>
          <p:nvPr/>
        </p:nvCxnSpPr>
        <p:spPr>
          <a:xfrm>
            <a:off x="493466" y="6396386"/>
            <a:ext cx="1154360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그림 14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453326" y="1110778"/>
            <a:ext cx="1305420" cy="4385147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54" y="2188029"/>
            <a:ext cx="157840" cy="157840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54" y="2483304"/>
            <a:ext cx="157840" cy="157840"/>
          </a:xfrm>
          <a:prstGeom prst="rect">
            <a:avLst/>
          </a:prstGeom>
        </p:spPr>
      </p:pic>
      <p:sp>
        <p:nvSpPr>
          <p:cNvPr id="106" name="순서도: 처리 105"/>
          <p:cNvSpPr/>
          <p:nvPr/>
        </p:nvSpPr>
        <p:spPr>
          <a:xfrm>
            <a:off x="941866" y="2837455"/>
            <a:ext cx="418342" cy="15613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491644" y="1180703"/>
            <a:ext cx="588686" cy="2291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엑셀다운로드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7" name="Group 26"/>
          <p:cNvGrpSpPr/>
          <p:nvPr/>
        </p:nvGrpSpPr>
        <p:grpSpPr>
          <a:xfrm>
            <a:off x="8164242" y="1213460"/>
            <a:ext cx="163709" cy="165600"/>
            <a:chOff x="7253502" y="1988160"/>
            <a:chExt cx="163709" cy="165600"/>
          </a:xfrm>
        </p:grpSpPr>
        <p:sp>
          <p:nvSpPr>
            <p:cNvPr id="138" name="Rounded Rectangle 944"/>
            <p:cNvSpPr/>
            <p:nvPr/>
          </p:nvSpPr>
          <p:spPr>
            <a:xfrm>
              <a:off x="7253502" y="1988160"/>
              <a:ext cx="163709" cy="1656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139" name="Rectangle 623"/>
            <p:cNvSpPr/>
            <p:nvPr/>
          </p:nvSpPr>
          <p:spPr>
            <a:xfrm>
              <a:off x="7291679" y="2029619"/>
              <a:ext cx="76792" cy="76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chemeClr val="bg1">
                  <a:lumMod val="6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0" name="Rectangle 625"/>
            <p:cNvSpPr/>
            <p:nvPr/>
          </p:nvSpPr>
          <p:spPr>
            <a:xfrm>
              <a:off x="7332319" y="2029619"/>
              <a:ext cx="36431" cy="76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chemeClr val="bg1">
                  <a:lumMod val="6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1" name="Rounded Rectangle 944"/>
          <p:cNvSpPr/>
          <p:nvPr/>
        </p:nvSpPr>
        <p:spPr>
          <a:xfrm>
            <a:off x="8000375" y="1213460"/>
            <a:ext cx="163709" cy="165600"/>
          </a:xfrm>
          <a:prstGeom prst="roundRect">
            <a:avLst>
              <a:gd name="adj" fmla="val 8420"/>
            </a:avLst>
          </a:prstGeom>
          <a:solidFill>
            <a:schemeClr val="bg1">
              <a:lumMod val="65000"/>
            </a:scheme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 flipH="1">
            <a:off x="8034849" y="1275093"/>
            <a:ext cx="9835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>
            <a:off x="8034849" y="1303751"/>
            <a:ext cx="9835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8034849" y="1334475"/>
            <a:ext cx="9835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텍스트 상자 31"/>
          <p:cNvSpPr txBox="1"/>
          <p:nvPr/>
        </p:nvSpPr>
        <p:spPr>
          <a:xfrm>
            <a:off x="2716826" y="1528814"/>
            <a:ext cx="3235159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전체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kumimoji="1"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ㄱ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ㄴ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ㄷ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ㄹ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ㅁ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ㅂ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ㅅ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ㅇ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ㅈ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ㅊ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ㅋ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ㅌ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ㅍ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ㅎ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</a:t>
            </a:r>
            <a:r>
              <a:rPr kumimoji="1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A~Z | 0~9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32" name="Group 911"/>
          <p:cNvGrpSpPr>
            <a:grpSpLocks noChangeAspect="1"/>
          </p:cNvGrpSpPr>
          <p:nvPr/>
        </p:nvGrpSpPr>
        <p:grpSpPr>
          <a:xfrm>
            <a:off x="8121000" y="409850"/>
            <a:ext cx="945986" cy="216000"/>
            <a:chOff x="7109348" y="1300074"/>
            <a:chExt cx="729307" cy="166525"/>
          </a:xfrm>
        </p:grpSpPr>
        <p:grpSp>
          <p:nvGrpSpPr>
            <p:cNvPr id="156" name="Group 912"/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166" name="Oval 922"/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167" name="Freeform 21"/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157" name="Group 913"/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164" name="Oval 920"/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165" name="Freeform 13"/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158" name="Group 914"/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159" name="Oval 915"/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160" name="그룹 28"/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161" name="직선 연결선[R] 24"/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[R] 25"/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[R] 26"/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그룹 7"/>
          <p:cNvGrpSpPr/>
          <p:nvPr/>
        </p:nvGrpSpPr>
        <p:grpSpPr>
          <a:xfrm>
            <a:off x="3028592" y="458004"/>
            <a:ext cx="3998621" cy="6120678"/>
            <a:chOff x="4810548" y="476674"/>
            <a:chExt cx="3998621" cy="6120678"/>
          </a:xfrm>
        </p:grpSpPr>
        <p:sp>
          <p:nvSpPr>
            <p:cNvPr id="225" name="Windo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4810548" y="476674"/>
              <a:ext cx="3998621" cy="612067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990032" y="545306"/>
              <a:ext cx="661742" cy="195956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연락처 추가</a:t>
              </a: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27" name="직선 연결선 226"/>
            <p:cNvCxnSpPr/>
            <p:nvPr/>
          </p:nvCxnSpPr>
          <p:spPr>
            <a:xfrm>
              <a:off x="4963835" y="824720"/>
              <a:ext cx="37561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503919" y="573304"/>
              <a:ext cx="123053" cy="11662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29" name="그룹 228"/>
            <p:cNvGrpSpPr/>
            <p:nvPr/>
          </p:nvGrpSpPr>
          <p:grpSpPr>
            <a:xfrm>
              <a:off x="6695456" y="6247184"/>
              <a:ext cx="1984230" cy="206152"/>
              <a:chOff x="2943493" y="4413794"/>
              <a:chExt cx="3838141" cy="277391"/>
            </a:xfrm>
          </p:grpSpPr>
          <p:sp>
            <p:nvSpPr>
              <p:cNvPr id="230" name="모서리가 둥근 직사각형 229"/>
              <p:cNvSpPr/>
              <p:nvPr/>
            </p:nvSpPr>
            <p:spPr>
              <a:xfrm>
                <a:off x="4020602" y="4413794"/>
                <a:ext cx="1682723" cy="27739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저장 후 </a:t>
                </a:r>
                <a:r>
                  <a:rPr kumimoji="1" lang="ko-KR" altLang="en-US" sz="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계속추가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>
                <a:off x="5807968" y="4413794"/>
                <a:ext cx="973666" cy="27739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취소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>
                <a:off x="2943493" y="4413794"/>
                <a:ext cx="973666" cy="27739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저장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33" name="Rectangle 29"/>
            <p:cNvSpPr/>
            <p:nvPr/>
          </p:nvSpPr>
          <p:spPr>
            <a:xfrm>
              <a:off x="6024778" y="3998264"/>
              <a:ext cx="1496475" cy="15319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4" name="Rectangle 29"/>
            <p:cNvSpPr/>
            <p:nvPr/>
          </p:nvSpPr>
          <p:spPr>
            <a:xfrm>
              <a:off x="6024778" y="4208388"/>
              <a:ext cx="2314095" cy="15319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5" name="Rectangle 29"/>
            <p:cNvSpPr/>
            <p:nvPr/>
          </p:nvSpPr>
          <p:spPr>
            <a:xfrm>
              <a:off x="6024778" y="4490465"/>
              <a:ext cx="2314095" cy="15319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6" name="Rectangle 29"/>
            <p:cNvSpPr/>
            <p:nvPr/>
          </p:nvSpPr>
          <p:spPr>
            <a:xfrm>
              <a:off x="6024778" y="4757459"/>
              <a:ext cx="992419" cy="15319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7" name="Rectangle 29"/>
            <p:cNvSpPr/>
            <p:nvPr/>
          </p:nvSpPr>
          <p:spPr>
            <a:xfrm>
              <a:off x="6024778" y="5013027"/>
              <a:ext cx="2314095" cy="15319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7580049" y="3998264"/>
              <a:ext cx="532219" cy="15319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 찾기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9" name="Rectangle 29"/>
            <p:cNvSpPr/>
            <p:nvPr/>
          </p:nvSpPr>
          <p:spPr>
            <a:xfrm>
              <a:off x="6024778" y="5281681"/>
              <a:ext cx="2314095" cy="4908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232" y="4752679"/>
              <a:ext cx="162587" cy="162587"/>
            </a:xfrm>
            <a:prstGeom prst="rect">
              <a:avLst/>
            </a:prstGeom>
          </p:spPr>
        </p:pic>
        <p:sp>
          <p:nvSpPr>
            <p:cNvPr id="241" name="모서리가 둥근 직사각형 240"/>
            <p:cNvSpPr/>
            <p:nvPr/>
          </p:nvSpPr>
          <p:spPr>
            <a:xfrm>
              <a:off x="5830136" y="5911925"/>
              <a:ext cx="2048553" cy="181371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sng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간단히 입력하기 ▲</a:t>
              </a:r>
              <a:endParaRPr kumimoji="1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937238" y="4009260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주소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984209" y="4497003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홈페이지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984209" y="4763814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생년월일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984209" y="5019926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배우자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984209" y="5291336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메모</a:t>
              </a:r>
            </a:p>
          </p:txBody>
        </p:sp>
        <p:pic>
          <p:nvPicPr>
            <p:cNvPr id="247" name="그림 246"/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012779" y="949805"/>
              <a:ext cx="465185" cy="483644"/>
            </a:xfrm>
            <a:prstGeom prst="rect">
              <a:avLst/>
            </a:prstGeom>
          </p:spPr>
        </p:pic>
        <p:sp>
          <p:nvSpPr>
            <p:cNvPr id="248" name="모서리가 둥근 직사각형 247"/>
            <p:cNvSpPr/>
            <p:nvPr/>
          </p:nvSpPr>
          <p:spPr>
            <a:xfrm>
              <a:off x="6711968" y="1095646"/>
              <a:ext cx="532219" cy="1816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 변경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9" name="Rectangle 29"/>
            <p:cNvSpPr/>
            <p:nvPr/>
          </p:nvSpPr>
          <p:spPr>
            <a:xfrm>
              <a:off x="6016669" y="1484247"/>
              <a:ext cx="1555271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홍길동</a:t>
              </a:r>
              <a:endParaRPr 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0" name="Rectangle 29"/>
            <p:cNvSpPr/>
            <p:nvPr/>
          </p:nvSpPr>
          <p:spPr>
            <a:xfrm>
              <a:off x="6016669" y="2162033"/>
              <a:ext cx="2314095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1" name="Rectangle 29"/>
            <p:cNvSpPr/>
            <p:nvPr/>
          </p:nvSpPr>
          <p:spPr>
            <a:xfrm>
              <a:off x="6016669" y="2394967"/>
              <a:ext cx="2314095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2" name="Rectangle 29"/>
            <p:cNvSpPr/>
            <p:nvPr/>
          </p:nvSpPr>
          <p:spPr>
            <a:xfrm>
              <a:off x="6016669" y="3290195"/>
              <a:ext cx="2314095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253" name="그룹 252"/>
            <p:cNvGrpSpPr/>
            <p:nvPr/>
          </p:nvGrpSpPr>
          <p:grpSpPr>
            <a:xfrm>
              <a:off x="6016670" y="2874231"/>
              <a:ext cx="2314094" cy="159819"/>
              <a:chOff x="1477583" y="2872633"/>
              <a:chExt cx="2314094" cy="216236"/>
            </a:xfrm>
          </p:grpSpPr>
          <p:sp>
            <p:nvSpPr>
              <p:cNvPr id="254" name="Rectangle 29"/>
              <p:cNvSpPr/>
              <p:nvPr/>
            </p:nvSpPr>
            <p:spPr>
              <a:xfrm>
                <a:off x="2293374" y="2872633"/>
                <a:ext cx="1498303" cy="216236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55" name="Rectangle 29"/>
              <p:cNvSpPr/>
              <p:nvPr/>
            </p:nvSpPr>
            <p:spPr>
              <a:xfrm>
                <a:off x="1477583" y="2872633"/>
                <a:ext cx="729986" cy="216236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휴대폰</a:t>
                </a:r>
                <a:endPara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 rot="5400000">
                <a:off x="2033739" y="2884452"/>
                <a:ext cx="155817" cy="2381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257" name="5-Point Star 224"/>
            <p:cNvSpPr>
              <a:spLocks noChangeAspect="1"/>
            </p:cNvSpPr>
            <p:nvPr/>
          </p:nvSpPr>
          <p:spPr>
            <a:xfrm>
              <a:off x="7611112" y="1541360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9"/>
            <p:cNvSpPr/>
            <p:nvPr/>
          </p:nvSpPr>
          <p:spPr>
            <a:xfrm>
              <a:off x="6016669" y="2632335"/>
              <a:ext cx="2314095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9" name="Rectangle 29"/>
            <p:cNvSpPr/>
            <p:nvPr/>
          </p:nvSpPr>
          <p:spPr>
            <a:xfrm>
              <a:off x="6016669" y="3731321"/>
              <a:ext cx="2314095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latin typeface="+mn-ea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 rot="5400000">
              <a:off x="8098708" y="370411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pic>
          <p:nvPicPr>
            <p:cNvPr id="261" name="그림 260"/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541" y="1959849"/>
              <a:ext cx="118800" cy="118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262" name="그룹 261"/>
            <p:cNvGrpSpPr/>
            <p:nvPr/>
          </p:nvGrpSpPr>
          <p:grpSpPr>
            <a:xfrm>
              <a:off x="6496338" y="1959849"/>
              <a:ext cx="118800" cy="118800"/>
              <a:chOff x="6390980" y="1721591"/>
              <a:chExt cx="118800" cy="118800"/>
            </a:xfrm>
          </p:grpSpPr>
          <p:pic>
            <p:nvPicPr>
              <p:cNvPr id="263" name="그림 262"/>
              <p:cNvPicPr>
                <a:picLocks noChangeAspect="1"/>
              </p:cNvPicPr>
              <p:nvPr/>
            </p:nvPicPr>
            <p:blipFill>
              <a:blip r:embed="rId4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0980" y="1721591"/>
                <a:ext cx="118800" cy="1188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264" name="타원 263"/>
              <p:cNvSpPr/>
              <p:nvPr/>
            </p:nvSpPr>
            <p:spPr>
              <a:xfrm>
                <a:off x="6414447" y="1744667"/>
                <a:ext cx="69287" cy="73643"/>
              </a:xfrm>
              <a:prstGeom prst="ellipse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265" name="Rounded Rectangle 645"/>
            <p:cNvSpPr/>
            <p:nvPr/>
          </p:nvSpPr>
          <p:spPr>
            <a:xfrm>
              <a:off x="6015061" y="1718341"/>
              <a:ext cx="348454" cy="1521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등록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6" name="Rounded Rectangle 645"/>
            <p:cNvSpPr/>
            <p:nvPr/>
          </p:nvSpPr>
          <p:spPr>
            <a:xfrm>
              <a:off x="6363514" y="1718341"/>
              <a:ext cx="348454" cy="152156"/>
            </a:xfrm>
            <a:prstGeom prst="roundRect">
              <a:avLst>
                <a:gd name="adj" fmla="val 8420"/>
              </a:avLst>
            </a:pr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해제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6151505" y="1917400"/>
              <a:ext cx="222201" cy="19826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남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598843" y="1917400"/>
              <a:ext cx="222201" cy="19826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여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934420" y="1113102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프로필 사진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4934420" y="1522413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성명</a:t>
              </a:r>
              <a:r>
                <a:rPr lang="en-US" altLang="ko-KR" sz="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*</a:t>
              </a:r>
              <a:endParaRPr lang="ko-KR" altLang="en-US" sz="800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4934420" y="1740741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b="1" dirty="0" smtClean="0">
                  <a:latin typeface="+mn-ea"/>
                  <a:ea typeface="+mn-ea"/>
                </a:rPr>
                <a:t>VIP</a:t>
              </a:r>
              <a:endParaRPr lang="ko-KR" altLang="en-US" sz="800" b="1" dirty="0" smtClean="0">
                <a:latin typeface="+mn-ea"/>
                <a:ea typeface="+mn-ea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934420" y="1967720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성별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934420" y="2168813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회사</a:t>
              </a:r>
              <a:r>
                <a:rPr lang="en-US" altLang="ko-KR" sz="800" b="1" dirty="0" smtClean="0">
                  <a:latin typeface="+mn-ea"/>
                  <a:ea typeface="+mn-ea"/>
                </a:rPr>
                <a:t>,</a:t>
              </a:r>
              <a:r>
                <a:rPr lang="ko-KR" altLang="en-US" sz="800" b="1" dirty="0" smtClean="0"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934420" y="2421986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부서명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934420" y="2660838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직책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934420" y="2882826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전화번호</a:t>
              </a:r>
            </a:p>
          </p:txBody>
        </p:sp>
        <p:sp>
          <p:nvSpPr>
            <p:cNvPr id="277" name="모서리가 둥근 직사각형 276"/>
            <p:cNvSpPr/>
            <p:nvPr/>
          </p:nvSpPr>
          <p:spPr>
            <a:xfrm>
              <a:off x="6012779" y="3063285"/>
              <a:ext cx="610751" cy="1519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+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추가입력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934420" y="3358036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이메일</a:t>
              </a:r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6012779" y="3489102"/>
              <a:ext cx="610751" cy="1519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+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추가입력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934420" y="3745294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err="1" smtClean="0">
                  <a:latin typeface="+mn-ea"/>
                  <a:ea typeface="+mn-ea"/>
                </a:rPr>
                <a:t>그룹설정</a:t>
              </a:r>
              <a:endParaRPr lang="ko-KR" altLang="en-US" sz="8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149" name="타원 148"/>
          <p:cNvSpPr/>
          <p:nvPr/>
        </p:nvSpPr>
        <p:spPr>
          <a:xfrm>
            <a:off x="6404171" y="393863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TBD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4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228825" y="800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주소찾기</a:t>
            </a:r>
            <a:endParaRPr kumimoji="1" lang="ko-KR" altLang="en-US" sz="80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3278"/>
              </p:ext>
            </p:extLst>
          </p:nvPr>
        </p:nvGraphicFramePr>
        <p:xfrm>
          <a:off x="9290533" y="786383"/>
          <a:ext cx="2835141" cy="418575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광역시 선택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셀렉트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박스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모든 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광역시가 가나다순으로 노출되며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(1-1)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해당하는 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광역시 내의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 를 추가 선택이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광역시 선택을 하지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않은상태에서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검색 버튼을 선택하였을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1-2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알럿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노출되며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 선택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셀렉트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박스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선택된 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광역시 내에 속하는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구가 가나다 순으로 노출되며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(2-1)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해당 지역으로 검색 영역을 세분화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 를 선택하지 않은 상태에서 검색 버튼을 선택하였을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2-2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알럿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노출되며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76783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검색어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 인풋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검색할 단어를 입력하는 영역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인풋에 텍스트를 입력하지 않고 검색 버튼을 선택 하였을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3-1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알럿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노출되며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버튼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설정된 조건에 따라 검색기능 수행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모든조건이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설정되고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검색어까지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입력이 되어야 기본적인 검색이 가능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검색결과 영역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설정된 조건에 따른 검색결과를 노출시키는 영역이며 해당 조건에 맞는 결과가 하나도 없을 경우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노데이터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문구를 노출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77447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주소찾기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팝업의 기능과 형태는 기본적으로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as is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의 우편번호 찾기 팝업과 동일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51769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441750" y="735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연락처 추가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주소찾기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11424" y="692696"/>
            <a:ext cx="3998621" cy="4176464"/>
            <a:chOff x="263352" y="548680"/>
            <a:chExt cx="3998621" cy="4176464"/>
          </a:xfrm>
        </p:grpSpPr>
        <p:sp>
          <p:nvSpPr>
            <p:cNvPr id="59" name="Windo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7"/>
              </p:custDataLst>
            </p:nvPr>
          </p:nvSpPr>
          <p:spPr>
            <a:xfrm>
              <a:off x="263352" y="548680"/>
              <a:ext cx="3998621" cy="41764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2836" y="617312"/>
              <a:ext cx="1705424" cy="195956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우편번호 검색</a:t>
              </a: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416639" y="896726"/>
              <a:ext cx="37561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3956723" y="645310"/>
              <a:ext cx="123053" cy="11662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3575029" y="1533154"/>
              <a:ext cx="532219" cy="19766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15619" y="1533155"/>
              <a:ext cx="912613" cy="197665"/>
              <a:chOff x="509101" y="1178698"/>
              <a:chExt cx="912613" cy="197665"/>
            </a:xfrm>
          </p:grpSpPr>
          <p:sp>
            <p:nvSpPr>
              <p:cNvPr id="133" name="Rectangle 29"/>
              <p:cNvSpPr/>
              <p:nvPr/>
            </p:nvSpPr>
            <p:spPr>
              <a:xfrm>
                <a:off x="509101" y="1178698"/>
                <a:ext cx="910816" cy="19766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선택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 rot="5400000">
                <a:off x="1276442" y="1187762"/>
                <a:ext cx="115164" cy="1753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415619" y="991849"/>
              <a:ext cx="3375584" cy="30471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j-lt"/>
                </a:rPr>
                <a:t>찾고자 하는 주소의 동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>
                  <a:latin typeface="+mj-lt"/>
                </a:rPr>
                <a:t>읍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>
                  <a:latin typeface="+mj-lt"/>
                </a:rPr>
                <a:t>면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 err="1">
                  <a:latin typeface="+mj-lt"/>
                </a:rPr>
                <a:t>도로명을</a:t>
              </a:r>
              <a:r>
                <a:rPr lang="ko-KR" altLang="en-US" sz="800" dirty="0">
                  <a:latin typeface="+mj-lt"/>
                </a:rPr>
                <a:t> 입력하십시오</a:t>
              </a:r>
              <a:r>
                <a:rPr lang="en-US" altLang="ko-KR" sz="800" dirty="0">
                  <a:latin typeface="+mj-lt"/>
                </a:rPr>
                <a:t>.</a:t>
              </a:r>
              <a:br>
                <a:rPr lang="en-US" altLang="ko-KR" sz="800" dirty="0">
                  <a:latin typeface="+mj-lt"/>
                </a:rPr>
              </a:br>
              <a:r>
                <a:rPr lang="ko-KR" altLang="en-US" sz="800" dirty="0">
                  <a:latin typeface="+mj-lt"/>
                </a:rPr>
                <a:t>예</a:t>
              </a:r>
              <a:r>
                <a:rPr lang="en-US" altLang="ko-KR" sz="800" dirty="0">
                  <a:latin typeface="+mj-lt"/>
                </a:rPr>
                <a:t>) </a:t>
              </a:r>
              <a:r>
                <a:rPr lang="ko-KR" altLang="en-US" sz="800" dirty="0">
                  <a:latin typeface="+mj-lt"/>
                </a:rPr>
                <a:t>역삼동</a:t>
              </a:r>
              <a:r>
                <a:rPr lang="en-US" altLang="ko-KR" sz="800" dirty="0">
                  <a:latin typeface="+mj-lt"/>
                </a:rPr>
                <a:t>, </a:t>
              </a:r>
              <a:r>
                <a:rPr lang="ko-KR" altLang="en-US" sz="800" dirty="0">
                  <a:latin typeface="+mj-lt"/>
                </a:rPr>
                <a:t>양촌면</a:t>
              </a:r>
              <a:r>
                <a:rPr lang="en-US" altLang="ko-KR" sz="800" dirty="0">
                  <a:latin typeface="+mj-lt"/>
                </a:rPr>
                <a:t>, </a:t>
              </a:r>
              <a:r>
                <a:rPr lang="ko-KR" altLang="en-US" sz="800" dirty="0" err="1">
                  <a:latin typeface="+mj-lt"/>
                </a:rPr>
                <a:t>대왕판교로</a:t>
              </a:r>
              <a:r>
                <a:rPr lang="ko-KR" altLang="en-US" sz="800" dirty="0">
                  <a:latin typeface="+mj-lt"/>
                </a:rPr>
                <a:t> </a:t>
              </a:r>
              <a:endPara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15480" y="1533155"/>
              <a:ext cx="887651" cy="197665"/>
              <a:chOff x="1601302" y="1178698"/>
              <a:chExt cx="887651" cy="197665"/>
            </a:xfrm>
          </p:grpSpPr>
          <p:sp>
            <p:nvSpPr>
              <p:cNvPr id="138" name="Rectangle 29"/>
              <p:cNvSpPr/>
              <p:nvPr/>
            </p:nvSpPr>
            <p:spPr>
              <a:xfrm>
                <a:off x="1601302" y="1178698"/>
                <a:ext cx="887651" cy="19766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선택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5400000">
                <a:off x="2343681" y="1187762"/>
                <a:ext cx="115164" cy="1753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140" name="Rectangle 29"/>
            <p:cNvSpPr/>
            <p:nvPr/>
          </p:nvSpPr>
          <p:spPr>
            <a:xfrm>
              <a:off x="2387184" y="1533155"/>
              <a:ext cx="1073473" cy="19766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3529" y="1916832"/>
              <a:ext cx="1111951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우편번호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485660" y="1916832"/>
              <a:ext cx="2738132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주소</a:t>
              </a:r>
            </a:p>
          </p:txBody>
        </p:sp>
      </p:grpSp>
      <p:sp>
        <p:nvSpPr>
          <p:cNvPr id="51" name="타원 50"/>
          <p:cNvSpPr/>
          <p:nvPr/>
        </p:nvSpPr>
        <p:spPr>
          <a:xfrm>
            <a:off x="977639" y="15630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523262" y="15630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792826" y="15630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4" name="Rectangle 29"/>
          <p:cNvSpPr/>
          <p:nvPr/>
        </p:nvSpPr>
        <p:spPr>
          <a:xfrm>
            <a:off x="5215373" y="905951"/>
            <a:ext cx="910816" cy="23790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경기도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경상남도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경상북도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 rot="5400000">
            <a:off x="5982714" y="915015"/>
            <a:ext cx="115164" cy="17538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70781" y="1952836"/>
            <a:ext cx="144016" cy="216024"/>
          </a:xfrm>
          <a:prstGeom prst="rect">
            <a:avLst/>
          </a:prstGeom>
          <a:noFill/>
        </p:spPr>
        <p:txBody>
          <a:bodyPr vert="eaVert" wrap="none" lIns="72000" rIns="72000" rtlCol="0" anchor="ctr">
            <a:no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. .</a:t>
            </a:r>
            <a:endParaRPr lang="ko-KR" alt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Rectangle 29"/>
          <p:cNvSpPr/>
          <p:nvPr/>
        </p:nvSpPr>
        <p:spPr>
          <a:xfrm>
            <a:off x="6354995" y="905951"/>
            <a:ext cx="910816" cy="23790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강남구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강동구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강북구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강서구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 rot="5400000">
            <a:off x="7122336" y="915015"/>
            <a:ext cx="115164" cy="17538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10403" y="1952836"/>
            <a:ext cx="144016" cy="216024"/>
          </a:xfrm>
          <a:prstGeom prst="rect">
            <a:avLst/>
          </a:prstGeom>
          <a:noFill/>
        </p:spPr>
        <p:txBody>
          <a:bodyPr vert="eaVert" wrap="none" lIns="72000" rIns="72000" rtlCol="0" anchor="ctr">
            <a:no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. .</a:t>
            </a:r>
            <a:endParaRPr lang="ko-KR" alt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648" y="634157"/>
            <a:ext cx="798266" cy="16569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도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광역시 선택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11270" y="634157"/>
            <a:ext cx="798266" cy="16569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군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 선택</a:t>
            </a:r>
          </a:p>
        </p:txBody>
      </p:sp>
      <p:grpSp>
        <p:nvGrpSpPr>
          <p:cNvPr id="6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151980" y="5262873"/>
            <a:ext cx="2413000" cy="1255254"/>
            <a:chOff x="595686" y="1261242"/>
            <a:chExt cx="3222246" cy="1354415"/>
          </a:xfrm>
        </p:grpSpPr>
        <p:sp>
          <p:nvSpPr>
            <p:cNvPr id="6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95686" y="1517767"/>
              <a:ext cx="3222246" cy="1042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7"/>
              </p:custDataLst>
            </p:nvPr>
          </p:nvSpPr>
          <p:spPr>
            <a:xfrm>
              <a:off x="1583687" y="1665409"/>
              <a:ext cx="1983377" cy="367233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검색어를 입력하십시오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웹 페이지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1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76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73457" y="1702837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Warning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833178" y="1702837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872396" y="1702837"/>
                <a:ext cx="532094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Buttons"/>
            <p:cNvGrpSpPr/>
            <p:nvPr/>
          </p:nvGrpSpPr>
          <p:grpSpPr>
            <a:xfrm>
              <a:off x="773764" y="2109518"/>
              <a:ext cx="2793297" cy="506139"/>
              <a:chOff x="773764" y="2109518"/>
              <a:chExt cx="2793297" cy="506139"/>
            </a:xfrm>
          </p:grpSpPr>
          <p:sp>
            <p:nvSpPr>
              <p:cNvPr id="7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681673" y="2109518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727718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773764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539606" y="5245823"/>
            <a:ext cx="2413000" cy="1255254"/>
            <a:chOff x="595686" y="1261242"/>
            <a:chExt cx="3222246" cy="1354415"/>
          </a:xfrm>
        </p:grpSpPr>
        <p:sp>
          <p:nvSpPr>
            <p:cNvPr id="8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517767"/>
              <a:ext cx="3222246" cy="1042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1583687" y="1665410"/>
              <a:ext cx="1983377" cy="37537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군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구를 선택하십시오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웹 페이지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5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90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73457" y="1702837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Warning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33178" y="1702837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72396" y="1702837"/>
                <a:ext cx="532094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6" name="Buttons"/>
            <p:cNvGrpSpPr/>
            <p:nvPr/>
          </p:nvGrpSpPr>
          <p:grpSpPr>
            <a:xfrm>
              <a:off x="773764" y="2109518"/>
              <a:ext cx="2793297" cy="506139"/>
              <a:chOff x="773764" y="2109518"/>
              <a:chExt cx="2793297" cy="506139"/>
            </a:xfrm>
          </p:grpSpPr>
          <p:sp>
            <p:nvSpPr>
              <p:cNvPr id="8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681673" y="2109518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727718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73764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27232" y="5243728"/>
            <a:ext cx="2413000" cy="1255254"/>
            <a:chOff x="595686" y="1261242"/>
            <a:chExt cx="3222246" cy="1354415"/>
          </a:xfrm>
        </p:grpSpPr>
        <p:sp>
          <p:nvSpPr>
            <p:cNvPr id="9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517767"/>
              <a:ext cx="3222246" cy="1042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1583687" y="1665410"/>
              <a:ext cx="1983377" cy="37537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광역시를 선택하십시오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;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웹 페이지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9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105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3457" y="1702837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Warning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33178" y="1702837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72396" y="1702837"/>
                <a:ext cx="532094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0" name="Buttons"/>
            <p:cNvGrpSpPr/>
            <p:nvPr/>
          </p:nvGrpSpPr>
          <p:grpSpPr>
            <a:xfrm>
              <a:off x="773764" y="2109518"/>
              <a:ext cx="2793297" cy="506139"/>
              <a:chOff x="773764" y="2109518"/>
              <a:chExt cx="2793297" cy="506139"/>
            </a:xfrm>
          </p:grpSpPr>
          <p:sp>
            <p:nvSpPr>
              <p:cNvPr id="101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681673" y="2109518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727718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73764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9" name="타원 108"/>
          <p:cNvSpPr/>
          <p:nvPr/>
        </p:nvSpPr>
        <p:spPr>
          <a:xfrm>
            <a:off x="964952" y="15630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103140" y="534337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1-1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270741" y="534337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-1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809131" y="5732665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1-2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463695" y="5732665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-2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057431" y="5732665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3-1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652311" y="15630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736597" y="2949585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5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522" y="2233750"/>
            <a:ext cx="3816424" cy="91440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dirty="0"/>
              <a:t>검색결과가 없습니다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 err="1"/>
              <a:t>검색어에</a:t>
            </a:r>
            <a:r>
              <a:rPr lang="ko-KR" altLang="en-US" sz="800" dirty="0"/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잘못된 철자가</a:t>
            </a:r>
            <a:r>
              <a:rPr lang="ko-KR" altLang="en-US" sz="800" dirty="0"/>
              <a:t> 없는지</a:t>
            </a:r>
            <a:r>
              <a:rPr lang="en-US" altLang="ko-KR" sz="800" dirty="0"/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정확한 주소</a:t>
            </a:r>
            <a:r>
              <a:rPr lang="ko-KR" altLang="en-US" sz="800" dirty="0"/>
              <a:t>인지 다시 한번 확인해 주세요</a:t>
            </a:r>
            <a:r>
              <a:rPr lang="en-US" altLang="ko-KR" sz="800" dirty="0"/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TBD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3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07368" y="620688"/>
            <a:ext cx="3998621" cy="4176464"/>
            <a:chOff x="3935760" y="1988840"/>
            <a:chExt cx="3998621" cy="4176464"/>
          </a:xfrm>
        </p:grpSpPr>
        <p:sp>
          <p:nvSpPr>
            <p:cNvPr id="159" name="Windo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3935760" y="1988840"/>
              <a:ext cx="3998621" cy="41764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115244" y="2057472"/>
              <a:ext cx="1705424" cy="195956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우편번호 검색</a:t>
              </a: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4089047" y="2336886"/>
              <a:ext cx="37561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629131" y="2085470"/>
              <a:ext cx="123053" cy="11662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7247437" y="2973314"/>
              <a:ext cx="532219" cy="19766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4088027" y="2973315"/>
              <a:ext cx="912613" cy="197665"/>
              <a:chOff x="509101" y="1178698"/>
              <a:chExt cx="912613" cy="197665"/>
            </a:xfrm>
          </p:grpSpPr>
          <p:sp>
            <p:nvSpPr>
              <p:cNvPr id="172" name="Rectangle 29"/>
              <p:cNvSpPr/>
              <p:nvPr/>
            </p:nvSpPr>
            <p:spPr>
              <a:xfrm>
                <a:off x="509101" y="1178698"/>
                <a:ext cx="910816" cy="19766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서울특별시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 rot="5400000">
                <a:off x="1276442" y="1187762"/>
                <a:ext cx="115164" cy="1753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4088027" y="2432009"/>
              <a:ext cx="3375584" cy="30471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latin typeface="+mj-lt"/>
                </a:rPr>
                <a:t>찾고자 하는 주소의 동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>
                  <a:latin typeface="+mj-lt"/>
                </a:rPr>
                <a:t>읍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>
                  <a:latin typeface="+mj-lt"/>
                </a:rPr>
                <a:t>면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 err="1">
                  <a:latin typeface="+mj-lt"/>
                </a:rPr>
                <a:t>도로명을</a:t>
              </a:r>
              <a:r>
                <a:rPr lang="ko-KR" altLang="en-US" sz="800" dirty="0">
                  <a:latin typeface="+mj-lt"/>
                </a:rPr>
                <a:t> 입력하십시오</a:t>
              </a:r>
              <a:r>
                <a:rPr lang="en-US" altLang="ko-KR" sz="800" dirty="0">
                  <a:latin typeface="+mj-lt"/>
                </a:rPr>
                <a:t>.</a:t>
              </a:r>
              <a:br>
                <a:rPr lang="en-US" altLang="ko-KR" sz="800" dirty="0">
                  <a:latin typeface="+mj-lt"/>
                </a:rPr>
              </a:br>
              <a:r>
                <a:rPr lang="ko-KR" altLang="en-US" sz="800" dirty="0">
                  <a:latin typeface="+mj-lt"/>
                </a:rPr>
                <a:t>예</a:t>
              </a:r>
              <a:r>
                <a:rPr lang="en-US" altLang="ko-KR" sz="800" dirty="0">
                  <a:latin typeface="+mj-lt"/>
                </a:rPr>
                <a:t>) </a:t>
              </a:r>
              <a:r>
                <a:rPr lang="ko-KR" altLang="en-US" sz="800" dirty="0">
                  <a:latin typeface="+mj-lt"/>
                </a:rPr>
                <a:t>역삼동</a:t>
              </a:r>
              <a:r>
                <a:rPr lang="en-US" altLang="ko-KR" sz="800" dirty="0">
                  <a:latin typeface="+mj-lt"/>
                </a:rPr>
                <a:t>, </a:t>
              </a:r>
              <a:r>
                <a:rPr lang="ko-KR" altLang="en-US" sz="800" dirty="0">
                  <a:latin typeface="+mj-lt"/>
                </a:rPr>
                <a:t>양촌면</a:t>
              </a:r>
              <a:r>
                <a:rPr lang="en-US" altLang="ko-KR" sz="800" dirty="0">
                  <a:latin typeface="+mj-lt"/>
                </a:rPr>
                <a:t>, </a:t>
              </a:r>
              <a:r>
                <a:rPr lang="ko-KR" altLang="en-US" sz="800" dirty="0" err="1">
                  <a:latin typeface="+mj-lt"/>
                </a:rPr>
                <a:t>대왕판교로</a:t>
              </a:r>
              <a:r>
                <a:rPr lang="ko-KR" altLang="en-US" sz="800" dirty="0">
                  <a:latin typeface="+mj-lt"/>
                </a:rPr>
                <a:t> </a:t>
              </a:r>
              <a:endPara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</a:endParaRP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5087888" y="2973315"/>
              <a:ext cx="887651" cy="197665"/>
              <a:chOff x="1601302" y="1178698"/>
              <a:chExt cx="887651" cy="197665"/>
            </a:xfrm>
          </p:grpSpPr>
          <p:sp>
            <p:nvSpPr>
              <p:cNvPr id="170" name="Rectangle 29"/>
              <p:cNvSpPr/>
              <p:nvPr/>
            </p:nvSpPr>
            <p:spPr>
              <a:xfrm>
                <a:off x="1601302" y="1178698"/>
                <a:ext cx="887651" cy="19766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강남구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 rot="5400000">
                <a:off x="2343681" y="1187762"/>
                <a:ext cx="115164" cy="1753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167" name="Rectangle 29"/>
            <p:cNvSpPr/>
            <p:nvPr/>
          </p:nvSpPr>
          <p:spPr>
            <a:xfrm>
              <a:off x="6059592" y="2973315"/>
              <a:ext cx="1073473" cy="19766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강남대로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75937" y="3356992"/>
              <a:ext cx="1111951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우편번호</a:t>
              </a: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158068" y="3356992"/>
              <a:ext cx="2738132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주소</a:t>
              </a: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4089047" y="4381685"/>
              <a:ext cx="35911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4088027" y="3553271"/>
              <a:ext cx="373494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latin typeface="+mn-ea"/>
                  <a:ea typeface="+mn-ea"/>
                </a:rPr>
                <a:t>검색결과가 많습니다</a:t>
              </a:r>
              <a:r>
                <a:rPr lang="en-US" altLang="ko-KR" sz="700" dirty="0">
                  <a:latin typeface="+mn-ea"/>
                  <a:ea typeface="+mn-ea"/>
                </a:rPr>
                <a:t>.</a:t>
              </a:r>
              <a:br>
                <a:rPr lang="en-US" altLang="ko-KR" sz="700" dirty="0">
                  <a:latin typeface="+mn-ea"/>
                  <a:ea typeface="+mn-ea"/>
                </a:rPr>
              </a:br>
              <a:r>
                <a:rPr lang="en-US" altLang="ko-KR" sz="700" dirty="0">
                  <a:solidFill>
                    <a:srgbClr val="FF0000"/>
                  </a:solidFill>
                  <a:latin typeface="+mn-ea"/>
                  <a:ea typeface="+mn-ea"/>
                </a:rPr>
                <a:t>‘</a:t>
              </a:r>
              <a:r>
                <a:rPr lang="ko-KR" altLang="en-US" sz="700" dirty="0" err="1">
                  <a:solidFill>
                    <a:srgbClr val="FF0000"/>
                  </a:solidFill>
                  <a:latin typeface="+mn-ea"/>
                  <a:ea typeface="+mn-ea"/>
                </a:rPr>
                <a:t>도로명</a:t>
              </a:r>
              <a:r>
                <a:rPr lang="en-US" altLang="ko-KR" sz="700" dirty="0">
                  <a:solidFill>
                    <a:srgbClr val="FF0000"/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dirty="0" err="1">
                  <a:solidFill>
                    <a:srgbClr val="FF0000"/>
                  </a:solidFill>
                  <a:latin typeface="+mn-ea"/>
                  <a:ea typeface="+mn-ea"/>
                </a:rPr>
                <a:t>건물번호</a:t>
              </a:r>
              <a:r>
                <a:rPr lang="ko-KR" altLang="en-US" sz="700" dirty="0">
                  <a:solidFill>
                    <a:srgbClr val="FF0000"/>
                  </a:solidFill>
                  <a:latin typeface="+mn-ea"/>
                  <a:ea typeface="+mn-ea"/>
                </a:rPr>
                <a:t>’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ko-KR" altLang="en-US" sz="700" dirty="0" err="1">
                  <a:latin typeface="+mn-ea"/>
                  <a:ea typeface="+mn-ea"/>
                </a:rPr>
                <a:t>또는</a:t>
              </a:r>
              <a:r>
                <a:rPr lang="ko-KR" altLang="en-US" sz="700" dirty="0" err="1">
                  <a:solidFill>
                    <a:srgbClr val="FF0000"/>
                  </a:solidFill>
                  <a:latin typeface="+mn-ea"/>
                  <a:ea typeface="+mn-ea"/>
                </a:rPr>
                <a:t>‘지역명</a:t>
              </a:r>
              <a:r>
                <a:rPr lang="en-US" altLang="ko-KR" sz="700" dirty="0">
                  <a:solidFill>
                    <a:srgbClr val="FF0000"/>
                  </a:solidFill>
                  <a:latin typeface="+mn-ea"/>
                  <a:ea typeface="+mn-ea"/>
                </a:rPr>
                <a:t>+</a:t>
              </a:r>
              <a:r>
                <a:rPr lang="ko-KR" altLang="en-US" sz="700" dirty="0" err="1">
                  <a:solidFill>
                    <a:srgbClr val="FF0000"/>
                  </a:solidFill>
                  <a:latin typeface="+mn-ea"/>
                  <a:ea typeface="+mn-ea"/>
                </a:rPr>
                <a:t>지번’</a:t>
              </a:r>
              <a:r>
                <a:rPr lang="ko-KR" altLang="en-US" sz="700" dirty="0" err="1">
                  <a:latin typeface="+mn-ea"/>
                  <a:ea typeface="+mn-ea"/>
                </a:rPr>
                <a:t>으로</a:t>
              </a:r>
              <a:r>
                <a:rPr lang="ko-KR" altLang="en-US" sz="700" dirty="0">
                  <a:latin typeface="+mn-ea"/>
                  <a:ea typeface="+mn-ea"/>
                </a:rPr>
                <a:t> 검색하시면</a:t>
              </a:r>
              <a:r>
                <a:rPr lang="en-US" altLang="ko-KR" sz="700" dirty="0">
                  <a:latin typeface="+mn-ea"/>
                  <a:ea typeface="+mn-ea"/>
                </a:rPr>
                <a:t>, </a:t>
              </a:r>
              <a:r>
                <a:rPr lang="ko-KR" altLang="en-US" sz="700" dirty="0">
                  <a:latin typeface="+mn-ea"/>
                  <a:ea typeface="+mn-ea"/>
                </a:rPr>
                <a:t>보다 정확한 결과를 확인하실 수 있습니다</a:t>
              </a:r>
              <a:r>
                <a:rPr lang="en-US" altLang="ko-KR" sz="700" dirty="0">
                  <a:latin typeface="+mn-ea"/>
                  <a:ea typeface="+mn-ea"/>
                </a:rPr>
                <a:t>.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50065" y="3930476"/>
              <a:ext cx="2753341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latin typeface="+mn-ea"/>
                  <a:ea typeface="+mn-ea"/>
                </a:rPr>
                <a:t>도로명주소</a:t>
              </a:r>
              <a:r>
                <a:rPr lang="ko-KR" altLang="en-US" sz="700" dirty="0">
                  <a:latin typeface="+mn-ea"/>
                  <a:ea typeface="+mn-ea"/>
                </a:rPr>
                <a:t> </a:t>
              </a:r>
              <a:r>
                <a:rPr lang="en-US" altLang="ko-KR" sz="700" dirty="0"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latin typeface="+mn-ea"/>
                  <a:ea typeface="+mn-ea"/>
                </a:rPr>
                <a:t>서울특별시 강남구 강남대로 </a:t>
              </a:r>
              <a:r>
                <a:rPr lang="en-US" altLang="ko-KR" sz="700" dirty="0">
                  <a:latin typeface="+mn-ea"/>
                  <a:ea typeface="+mn-ea"/>
                </a:rPr>
                <a:t>238 (</a:t>
              </a:r>
              <a:r>
                <a:rPr lang="ko-KR" altLang="en-US" sz="700" dirty="0" err="1">
                  <a:latin typeface="+mn-ea"/>
                  <a:ea typeface="+mn-ea"/>
                </a:rPr>
                <a:t>스카이쏠라빌딩</a:t>
              </a:r>
              <a:r>
                <a:rPr lang="en-US" altLang="ko-KR" sz="700" dirty="0">
                  <a:latin typeface="+mn-ea"/>
                  <a:ea typeface="+mn-ea"/>
                </a:rPr>
                <a:t>) 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latin typeface="+mn-ea"/>
                  <a:ea typeface="+mn-ea"/>
                </a:rPr>
                <a:t>지번주소 </a:t>
              </a:r>
              <a:r>
                <a:rPr lang="en-US" altLang="ko-KR" sz="700" dirty="0"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latin typeface="+mn-ea"/>
                  <a:ea typeface="+mn-ea"/>
                </a:rPr>
                <a:t>서울특별시 강남구 도곡동 </a:t>
              </a:r>
              <a:r>
                <a:rPr lang="en-US" altLang="ko-KR" sz="700" dirty="0">
                  <a:latin typeface="+mn-ea"/>
                  <a:ea typeface="+mn-ea"/>
                </a:rPr>
                <a:t>953-11 (</a:t>
              </a:r>
              <a:r>
                <a:rPr lang="ko-KR" altLang="en-US" sz="700" dirty="0" err="1">
                  <a:latin typeface="+mn-ea"/>
                  <a:ea typeface="+mn-ea"/>
                </a:rPr>
                <a:t>스카이쏠라빌딩</a:t>
              </a:r>
              <a:r>
                <a:rPr lang="en-US" altLang="ko-KR" sz="700" dirty="0">
                  <a:latin typeface="+mn-ea"/>
                  <a:ea typeface="+mn-ea"/>
                </a:rPr>
                <a:t>)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59110" y="4061837"/>
              <a:ext cx="416602" cy="15277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06267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750065" y="4391759"/>
              <a:ext cx="2879066" cy="394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latin typeface="+mn-ea"/>
                  <a:ea typeface="+mn-ea"/>
                </a:rPr>
                <a:t>도로명주소</a:t>
              </a:r>
              <a:r>
                <a:rPr lang="ko-KR" altLang="en-US" sz="700" dirty="0">
                  <a:latin typeface="+mn-ea"/>
                  <a:ea typeface="+mn-ea"/>
                </a:rPr>
                <a:t> </a:t>
              </a:r>
              <a:r>
                <a:rPr lang="en-US" altLang="ko-KR" sz="700" dirty="0"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latin typeface="+mn-ea"/>
                  <a:ea typeface="+mn-ea"/>
                </a:rPr>
                <a:t>서울특별시 강남구 강남대로 </a:t>
              </a:r>
              <a:r>
                <a:rPr lang="en-US" altLang="ko-KR" sz="700" dirty="0">
                  <a:latin typeface="+mn-ea"/>
                  <a:ea typeface="+mn-ea"/>
                </a:rPr>
                <a:t>240 (</a:t>
              </a:r>
              <a:r>
                <a:rPr lang="ko-KR" altLang="en-US" sz="700" dirty="0">
                  <a:latin typeface="+mn-ea"/>
                  <a:ea typeface="+mn-ea"/>
                </a:rPr>
                <a:t>양재</a:t>
              </a:r>
              <a:r>
                <a:rPr lang="en-US" altLang="ko-KR" sz="700" dirty="0">
                  <a:latin typeface="+mn-ea"/>
                  <a:ea typeface="+mn-ea"/>
                </a:rPr>
                <a:t>SK</a:t>
              </a:r>
              <a:r>
                <a:rPr lang="ko-KR" altLang="en-US" sz="700" dirty="0" err="1">
                  <a:latin typeface="+mn-ea"/>
                  <a:ea typeface="+mn-ea"/>
                </a:rPr>
                <a:t>허브프리모</a:t>
              </a:r>
              <a:r>
                <a:rPr lang="en-US" altLang="ko-KR" sz="700" dirty="0">
                  <a:latin typeface="+mn-ea"/>
                  <a:ea typeface="+mn-ea"/>
                </a:rPr>
                <a:t>) 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지번주소</a:t>
              </a:r>
              <a:r>
                <a:rPr lang="ko-KR" altLang="en-US" sz="700" dirty="0">
                  <a:latin typeface="+mn-ea"/>
                  <a:ea typeface="+mn-ea"/>
                </a:rPr>
                <a:t> </a:t>
              </a:r>
              <a:r>
                <a:rPr lang="en-US" altLang="ko-KR" sz="700" dirty="0"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latin typeface="+mn-ea"/>
                  <a:ea typeface="+mn-ea"/>
                </a:rPr>
                <a:t>서울특별시 강남구 도곡동 </a:t>
              </a:r>
              <a:r>
                <a:rPr lang="en-US" altLang="ko-KR" sz="700" dirty="0">
                  <a:latin typeface="+mn-ea"/>
                  <a:ea typeface="+mn-ea"/>
                </a:rPr>
                <a:t>953-1 (</a:t>
              </a:r>
              <a:r>
                <a:rPr lang="ko-KR" altLang="en-US" sz="700" dirty="0">
                  <a:latin typeface="+mn-ea"/>
                  <a:ea typeface="+mn-ea"/>
                </a:rPr>
                <a:t>양재</a:t>
              </a:r>
              <a:r>
                <a:rPr lang="en-US" altLang="ko-KR" sz="700" dirty="0">
                  <a:latin typeface="+mn-ea"/>
                  <a:ea typeface="+mn-ea"/>
                </a:rPr>
                <a:t>SK</a:t>
              </a:r>
              <a:r>
                <a:rPr lang="ko-KR" altLang="en-US" sz="700" dirty="0" err="1">
                  <a:latin typeface="+mn-ea"/>
                  <a:ea typeface="+mn-ea"/>
                </a:rPr>
                <a:t>허브프리모</a:t>
              </a:r>
              <a:r>
                <a:rPr lang="en-US" altLang="ko-KR" sz="700" dirty="0" smtClean="0">
                  <a:latin typeface="+mn-ea"/>
                  <a:ea typeface="+mn-ea"/>
                </a:rPr>
                <a:t>)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159110" y="4523120"/>
              <a:ext cx="416602" cy="15277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06267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79" name="직선 연결선 178"/>
            <p:cNvCxnSpPr/>
            <p:nvPr/>
          </p:nvCxnSpPr>
          <p:spPr>
            <a:xfrm>
              <a:off x="4089047" y="4822219"/>
              <a:ext cx="35911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직사각형 179"/>
            <p:cNvSpPr/>
            <p:nvPr/>
          </p:nvSpPr>
          <p:spPr>
            <a:xfrm>
              <a:off x="4750065" y="4832293"/>
              <a:ext cx="2879066" cy="394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latin typeface="+mn-ea"/>
                  <a:ea typeface="+mn-ea"/>
                </a:rPr>
                <a:t>도로명주소</a:t>
              </a:r>
              <a:r>
                <a:rPr lang="ko-KR" altLang="en-US" sz="700" dirty="0">
                  <a:latin typeface="+mn-ea"/>
                  <a:ea typeface="+mn-ea"/>
                </a:rPr>
                <a:t> </a:t>
              </a:r>
              <a:r>
                <a:rPr lang="en-US" altLang="ko-KR" sz="700" dirty="0"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latin typeface="+mn-ea"/>
                  <a:ea typeface="+mn-ea"/>
                </a:rPr>
                <a:t>서울특별시 강남구 강남대로 </a:t>
              </a:r>
              <a:r>
                <a:rPr lang="en-US" altLang="ko-KR" sz="700" dirty="0">
                  <a:latin typeface="+mn-ea"/>
                  <a:ea typeface="+mn-ea"/>
                </a:rPr>
                <a:t>240 (</a:t>
              </a:r>
              <a:r>
                <a:rPr lang="ko-KR" altLang="en-US" sz="700" dirty="0">
                  <a:latin typeface="+mn-ea"/>
                  <a:ea typeface="+mn-ea"/>
                </a:rPr>
                <a:t>양재</a:t>
              </a:r>
              <a:r>
                <a:rPr lang="en-US" altLang="ko-KR" sz="700" dirty="0">
                  <a:latin typeface="+mn-ea"/>
                  <a:ea typeface="+mn-ea"/>
                </a:rPr>
                <a:t>SK</a:t>
              </a:r>
              <a:r>
                <a:rPr lang="ko-KR" altLang="en-US" sz="700" dirty="0" err="1">
                  <a:latin typeface="+mn-ea"/>
                  <a:ea typeface="+mn-ea"/>
                </a:rPr>
                <a:t>허브프리모</a:t>
              </a:r>
              <a:r>
                <a:rPr lang="en-US" altLang="ko-KR" sz="700" dirty="0">
                  <a:latin typeface="+mn-ea"/>
                  <a:ea typeface="+mn-ea"/>
                </a:rPr>
                <a:t>) 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지번주소</a:t>
              </a:r>
              <a:r>
                <a:rPr lang="ko-KR" altLang="en-US" sz="700" dirty="0">
                  <a:latin typeface="+mn-ea"/>
                  <a:ea typeface="+mn-ea"/>
                </a:rPr>
                <a:t> </a:t>
              </a:r>
              <a:r>
                <a:rPr lang="en-US" altLang="ko-KR" sz="700" dirty="0"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latin typeface="+mn-ea"/>
                  <a:ea typeface="+mn-ea"/>
                </a:rPr>
                <a:t>서울특별시 강남구 도곡동 </a:t>
              </a:r>
              <a:r>
                <a:rPr lang="en-US" altLang="ko-KR" sz="700" dirty="0">
                  <a:latin typeface="+mn-ea"/>
                  <a:ea typeface="+mn-ea"/>
                </a:rPr>
                <a:t>953-1 (</a:t>
              </a:r>
              <a:r>
                <a:rPr lang="ko-KR" altLang="en-US" sz="700" dirty="0">
                  <a:latin typeface="+mn-ea"/>
                  <a:ea typeface="+mn-ea"/>
                </a:rPr>
                <a:t>양재</a:t>
              </a:r>
              <a:r>
                <a:rPr lang="en-US" altLang="ko-KR" sz="700" dirty="0">
                  <a:latin typeface="+mn-ea"/>
                  <a:ea typeface="+mn-ea"/>
                </a:rPr>
                <a:t>SK</a:t>
              </a:r>
              <a:r>
                <a:rPr lang="ko-KR" altLang="en-US" sz="700" dirty="0" err="1">
                  <a:latin typeface="+mn-ea"/>
                  <a:ea typeface="+mn-ea"/>
                </a:rPr>
                <a:t>허브프리모</a:t>
              </a:r>
              <a:r>
                <a:rPr lang="en-US" altLang="ko-KR" sz="700" dirty="0" smtClean="0">
                  <a:latin typeface="+mn-ea"/>
                  <a:ea typeface="+mn-ea"/>
                </a:rPr>
                <a:t>)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159110" y="4963654"/>
              <a:ext cx="416602" cy="15277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06267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82" name="직선 연결선 181"/>
            <p:cNvCxnSpPr/>
            <p:nvPr/>
          </p:nvCxnSpPr>
          <p:spPr>
            <a:xfrm>
              <a:off x="4089047" y="5256514"/>
              <a:ext cx="35911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직사각형 182"/>
            <p:cNvSpPr/>
            <p:nvPr/>
          </p:nvSpPr>
          <p:spPr>
            <a:xfrm>
              <a:off x="4750065" y="5266588"/>
              <a:ext cx="2879066" cy="394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latin typeface="+mn-ea"/>
                  <a:ea typeface="+mn-ea"/>
                </a:rPr>
                <a:t>도로명주소</a:t>
              </a:r>
              <a:r>
                <a:rPr lang="ko-KR" altLang="en-US" sz="700" dirty="0">
                  <a:latin typeface="+mn-ea"/>
                  <a:ea typeface="+mn-ea"/>
                </a:rPr>
                <a:t> </a:t>
              </a:r>
              <a:r>
                <a:rPr lang="en-US" altLang="ko-KR" sz="700" dirty="0"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latin typeface="+mn-ea"/>
                  <a:ea typeface="+mn-ea"/>
                </a:rPr>
                <a:t>서울특별시 강남구 강남대로 </a:t>
              </a:r>
              <a:r>
                <a:rPr lang="en-US" altLang="ko-KR" sz="700" dirty="0">
                  <a:latin typeface="+mn-ea"/>
                  <a:ea typeface="+mn-ea"/>
                </a:rPr>
                <a:t>240 (</a:t>
              </a:r>
              <a:r>
                <a:rPr lang="ko-KR" altLang="en-US" sz="700" dirty="0">
                  <a:latin typeface="+mn-ea"/>
                  <a:ea typeface="+mn-ea"/>
                </a:rPr>
                <a:t>양재</a:t>
              </a:r>
              <a:r>
                <a:rPr lang="en-US" altLang="ko-KR" sz="700" dirty="0">
                  <a:latin typeface="+mn-ea"/>
                  <a:ea typeface="+mn-ea"/>
                </a:rPr>
                <a:t>SK</a:t>
              </a:r>
              <a:r>
                <a:rPr lang="ko-KR" altLang="en-US" sz="700" dirty="0" err="1">
                  <a:latin typeface="+mn-ea"/>
                  <a:ea typeface="+mn-ea"/>
                </a:rPr>
                <a:t>허브프리모</a:t>
              </a:r>
              <a:r>
                <a:rPr lang="en-US" altLang="ko-KR" sz="700" dirty="0">
                  <a:latin typeface="+mn-ea"/>
                  <a:ea typeface="+mn-ea"/>
                </a:rPr>
                <a:t>) 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smtClean="0">
                  <a:latin typeface="+mn-ea"/>
                  <a:ea typeface="+mn-ea"/>
                </a:rPr>
                <a:t>지번주소</a:t>
              </a:r>
              <a:r>
                <a:rPr lang="ko-KR" altLang="en-US" sz="700" dirty="0">
                  <a:latin typeface="+mn-ea"/>
                  <a:ea typeface="+mn-ea"/>
                </a:rPr>
                <a:t> </a:t>
              </a:r>
              <a:r>
                <a:rPr lang="en-US" altLang="ko-KR" sz="700" dirty="0">
                  <a:latin typeface="+mn-ea"/>
                  <a:ea typeface="+mn-ea"/>
                </a:rPr>
                <a:t>: </a:t>
              </a:r>
              <a:r>
                <a:rPr lang="ko-KR" altLang="en-US" sz="700" dirty="0">
                  <a:latin typeface="+mn-ea"/>
                  <a:ea typeface="+mn-ea"/>
                </a:rPr>
                <a:t>서울특별시 강남구 도곡동 </a:t>
              </a:r>
              <a:r>
                <a:rPr lang="en-US" altLang="ko-KR" sz="700" dirty="0">
                  <a:latin typeface="+mn-ea"/>
                  <a:ea typeface="+mn-ea"/>
                </a:rPr>
                <a:t>953-1 (</a:t>
              </a:r>
              <a:r>
                <a:rPr lang="ko-KR" altLang="en-US" sz="700" dirty="0">
                  <a:latin typeface="+mn-ea"/>
                  <a:ea typeface="+mn-ea"/>
                </a:rPr>
                <a:t>양재</a:t>
              </a:r>
              <a:r>
                <a:rPr lang="en-US" altLang="ko-KR" sz="700" dirty="0">
                  <a:latin typeface="+mn-ea"/>
                  <a:ea typeface="+mn-ea"/>
                </a:rPr>
                <a:t>SK</a:t>
              </a:r>
              <a:r>
                <a:rPr lang="ko-KR" altLang="en-US" sz="700" dirty="0" err="1">
                  <a:latin typeface="+mn-ea"/>
                  <a:ea typeface="+mn-ea"/>
                </a:rPr>
                <a:t>허브프리모</a:t>
              </a:r>
              <a:r>
                <a:rPr lang="en-US" altLang="ko-KR" sz="700" dirty="0" smtClean="0">
                  <a:latin typeface="+mn-ea"/>
                  <a:ea typeface="+mn-ea"/>
                </a:rPr>
                <a:t>)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159110" y="5397949"/>
              <a:ext cx="416602" cy="15277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06267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849" y="5733256"/>
              <a:ext cx="144016" cy="216024"/>
            </a:xfrm>
            <a:prstGeom prst="rect">
              <a:avLst/>
            </a:prstGeom>
            <a:noFill/>
          </p:spPr>
          <p:txBody>
            <a:bodyPr vert="eaVert" wrap="none" lIns="72000" rIns="72000" rtlCol="0" anchor="ctr">
              <a:no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 . .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5" name="Rounded Rectangle 256"/>
            <p:cNvSpPr/>
            <p:nvPr/>
          </p:nvSpPr>
          <p:spPr>
            <a:xfrm rot="5400000">
              <a:off x="7564110" y="3825571"/>
              <a:ext cx="562090" cy="44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48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28825" y="800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주소찾기</a:t>
            </a:r>
            <a:endParaRPr kumimoji="1" lang="ko-KR" altLang="en-US" sz="80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59644"/>
              </p:ext>
            </p:extLst>
          </p:nvPr>
        </p:nvGraphicFramePr>
        <p:xfrm>
          <a:off x="9290533" y="786383"/>
          <a:ext cx="2835141" cy="241385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우편번호 노출 영역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주소 노출 영역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도로명주소와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지번주소가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함께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리스팅되며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도로명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주소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선택시에는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도로명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주소가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지번 주소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선택시엔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지번 주소가 입력됨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76783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검색결과가 많아 레이어 팝업의 영역을 벗어날 경우 내부 스크롤 구현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페이징은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구현하지 않음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검색결과가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이상일 경우 상세 검색 안내 문구를 노출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선택한 주소가 연락처 추가 레이어에 자동 입력되며 추가적으로 상세 주소를 인풋에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등록가능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10293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주소찾기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팝업의 기능과 형태는 기본적으로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as is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의 우편번호 찾기 팝업과 동일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098717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441750" y="73521"/>
            <a:ext cx="2526458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연락처 추가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주소찾기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검색결과</a:t>
            </a:r>
          </a:p>
        </p:txBody>
      </p:sp>
      <p:sp>
        <p:nvSpPr>
          <p:cNvPr id="51" name="타원 50"/>
          <p:cNvSpPr/>
          <p:nvPr/>
        </p:nvSpPr>
        <p:spPr>
          <a:xfrm>
            <a:off x="586852" y="293952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364784" y="2333766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288708" y="293952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55378" y="2264946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803609" y="450384"/>
            <a:ext cx="3998621" cy="6120678"/>
            <a:chOff x="4810548" y="476674"/>
            <a:chExt cx="3998621" cy="6120678"/>
          </a:xfrm>
        </p:grpSpPr>
        <p:sp>
          <p:nvSpPr>
            <p:cNvPr id="60" name="Windo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4810548" y="476674"/>
              <a:ext cx="3998621" cy="612067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0032" y="545306"/>
              <a:ext cx="661742" cy="195956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연락처 추가</a:t>
              </a: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963835" y="824720"/>
              <a:ext cx="37561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503919" y="573304"/>
              <a:ext cx="123053" cy="11662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695456" y="6247184"/>
              <a:ext cx="1984230" cy="206152"/>
              <a:chOff x="2943493" y="4413794"/>
              <a:chExt cx="3838141" cy="277391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4020602" y="4413794"/>
                <a:ext cx="1682723" cy="27739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저장 후 </a:t>
                </a:r>
                <a:r>
                  <a:rPr kumimoji="1" lang="ko-KR" altLang="en-US" sz="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계속추가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5807968" y="4413794"/>
                <a:ext cx="973666" cy="27739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취소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943493" y="4413794"/>
                <a:ext cx="973666" cy="27739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15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저장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7" name="Rectangle 29"/>
            <p:cNvSpPr/>
            <p:nvPr/>
          </p:nvSpPr>
          <p:spPr>
            <a:xfrm>
              <a:off x="6024778" y="3998264"/>
              <a:ext cx="1496475" cy="15319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06267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8" name="Rectangle 29"/>
            <p:cNvSpPr/>
            <p:nvPr/>
          </p:nvSpPr>
          <p:spPr>
            <a:xfrm>
              <a:off x="6024778" y="4208388"/>
              <a:ext cx="2314095" cy="15319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서울특별시 강남구 강남대로 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238 (</a:t>
              </a:r>
              <a:r>
                <a:rPr lang="ko-KR" altLang="en-US" sz="700" dirty="0" err="1">
                  <a:solidFill>
                    <a:schemeClr val="tx1"/>
                  </a:solidFill>
                  <a:latin typeface="+mn-ea"/>
                </a:rPr>
                <a:t>스카이쏠라빌딩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Rectangle 29"/>
            <p:cNvSpPr/>
            <p:nvPr/>
          </p:nvSpPr>
          <p:spPr>
            <a:xfrm>
              <a:off x="6024778" y="4490465"/>
              <a:ext cx="2314095" cy="15319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6024778" y="4757459"/>
              <a:ext cx="992419" cy="15319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2" name="Rectangle 29"/>
            <p:cNvSpPr/>
            <p:nvPr/>
          </p:nvSpPr>
          <p:spPr>
            <a:xfrm>
              <a:off x="6024778" y="5013027"/>
              <a:ext cx="2314095" cy="15319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580049" y="3998264"/>
              <a:ext cx="532219" cy="15319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 찾기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Rectangle 29"/>
            <p:cNvSpPr/>
            <p:nvPr/>
          </p:nvSpPr>
          <p:spPr>
            <a:xfrm>
              <a:off x="6024778" y="5281681"/>
              <a:ext cx="2314095" cy="4908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232" y="4752679"/>
              <a:ext cx="162587" cy="162587"/>
            </a:xfrm>
            <a:prstGeom prst="rect">
              <a:avLst/>
            </a:prstGeom>
          </p:spPr>
        </p:pic>
        <p:sp>
          <p:nvSpPr>
            <p:cNvPr id="76" name="모서리가 둥근 직사각형 75"/>
            <p:cNvSpPr/>
            <p:nvPr/>
          </p:nvSpPr>
          <p:spPr>
            <a:xfrm>
              <a:off x="5830136" y="5911925"/>
              <a:ext cx="2048553" cy="181371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sng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간단히 입력하기 ▲</a:t>
              </a:r>
              <a:endParaRPr kumimoji="1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37238" y="4009260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주소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84209" y="4497003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홈페이지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84209" y="4763814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생년월일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84209" y="5019926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배우자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84209" y="5291336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메모</a:t>
              </a: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12779" y="949805"/>
              <a:ext cx="465185" cy="483644"/>
            </a:xfrm>
            <a:prstGeom prst="rect">
              <a:avLst/>
            </a:prstGeom>
          </p:spPr>
        </p:pic>
        <p:sp>
          <p:nvSpPr>
            <p:cNvPr id="83" name="모서리가 둥근 직사각형 82"/>
            <p:cNvSpPr/>
            <p:nvPr/>
          </p:nvSpPr>
          <p:spPr>
            <a:xfrm>
              <a:off x="6711968" y="1095646"/>
              <a:ext cx="532219" cy="1816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 변경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Rectangle 29"/>
            <p:cNvSpPr/>
            <p:nvPr/>
          </p:nvSpPr>
          <p:spPr>
            <a:xfrm>
              <a:off x="6016669" y="1484247"/>
              <a:ext cx="1555271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홍길동</a:t>
              </a:r>
              <a:endParaRPr 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Rectangle 29"/>
            <p:cNvSpPr/>
            <p:nvPr/>
          </p:nvSpPr>
          <p:spPr>
            <a:xfrm>
              <a:off x="6016669" y="2162033"/>
              <a:ext cx="2314095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6" name="Rectangle 29"/>
            <p:cNvSpPr/>
            <p:nvPr/>
          </p:nvSpPr>
          <p:spPr>
            <a:xfrm>
              <a:off x="6016669" y="2394967"/>
              <a:ext cx="2314095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7" name="Rectangle 29"/>
            <p:cNvSpPr/>
            <p:nvPr/>
          </p:nvSpPr>
          <p:spPr>
            <a:xfrm>
              <a:off x="6016669" y="3290195"/>
              <a:ext cx="2314095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6016670" y="2874231"/>
              <a:ext cx="2314094" cy="159819"/>
              <a:chOff x="1477583" y="2872633"/>
              <a:chExt cx="2314094" cy="216236"/>
            </a:xfrm>
          </p:grpSpPr>
          <p:sp>
            <p:nvSpPr>
              <p:cNvPr id="114" name="Rectangle 29"/>
              <p:cNvSpPr/>
              <p:nvPr/>
            </p:nvSpPr>
            <p:spPr>
              <a:xfrm>
                <a:off x="2293374" y="2872633"/>
                <a:ext cx="1498303" cy="216236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5" name="Rectangle 29"/>
              <p:cNvSpPr/>
              <p:nvPr/>
            </p:nvSpPr>
            <p:spPr>
              <a:xfrm>
                <a:off x="1477583" y="2872633"/>
                <a:ext cx="729986" cy="216236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휴대폰</a:t>
                </a:r>
                <a:endPara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 rot="5400000">
                <a:off x="2033739" y="2884452"/>
                <a:ext cx="155817" cy="2381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89" name="5-Point Star 224"/>
            <p:cNvSpPr>
              <a:spLocks noChangeAspect="1"/>
            </p:cNvSpPr>
            <p:nvPr/>
          </p:nvSpPr>
          <p:spPr>
            <a:xfrm>
              <a:off x="7611112" y="1541360"/>
              <a:ext cx="108000" cy="108000"/>
            </a:xfrm>
            <a:prstGeom prst="star5">
              <a:avLst>
                <a:gd name="adj" fmla="val 29243"/>
                <a:gd name="hf" fmla="val 105146"/>
                <a:gd name="vf" fmla="val 110557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9"/>
            <p:cNvSpPr/>
            <p:nvPr/>
          </p:nvSpPr>
          <p:spPr>
            <a:xfrm>
              <a:off x="6016669" y="2632335"/>
              <a:ext cx="2314095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1" name="Rectangle 29"/>
            <p:cNvSpPr/>
            <p:nvPr/>
          </p:nvSpPr>
          <p:spPr>
            <a:xfrm>
              <a:off x="6016669" y="3731321"/>
              <a:ext cx="2314095" cy="1598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latin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8098708" y="370411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541" y="1959849"/>
              <a:ext cx="118800" cy="118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94" name="그룹 93"/>
            <p:cNvGrpSpPr/>
            <p:nvPr/>
          </p:nvGrpSpPr>
          <p:grpSpPr>
            <a:xfrm>
              <a:off x="6496338" y="1959849"/>
              <a:ext cx="118800" cy="118800"/>
              <a:chOff x="6390980" y="1721591"/>
              <a:chExt cx="118800" cy="118800"/>
            </a:xfrm>
          </p:grpSpPr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0980" y="1721591"/>
                <a:ext cx="118800" cy="1188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113" name="타원 112"/>
              <p:cNvSpPr/>
              <p:nvPr/>
            </p:nvSpPr>
            <p:spPr>
              <a:xfrm>
                <a:off x="6414447" y="1744667"/>
                <a:ext cx="69287" cy="73643"/>
              </a:xfrm>
              <a:prstGeom prst="ellipse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95" name="Rounded Rectangle 645"/>
            <p:cNvSpPr/>
            <p:nvPr/>
          </p:nvSpPr>
          <p:spPr>
            <a:xfrm>
              <a:off x="6015061" y="1718341"/>
              <a:ext cx="348454" cy="1521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등록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6" name="Rounded Rectangle 645"/>
            <p:cNvSpPr/>
            <p:nvPr/>
          </p:nvSpPr>
          <p:spPr>
            <a:xfrm>
              <a:off x="6363514" y="1718341"/>
              <a:ext cx="348454" cy="152156"/>
            </a:xfrm>
            <a:prstGeom prst="roundRect">
              <a:avLst>
                <a:gd name="adj" fmla="val 8420"/>
              </a:avLst>
            </a:pr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해제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51505" y="1917400"/>
              <a:ext cx="222201" cy="19826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남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598843" y="1917400"/>
              <a:ext cx="222201" cy="19826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여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934420" y="1113102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프로필 사진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34420" y="1522413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성명</a:t>
              </a:r>
              <a:r>
                <a:rPr lang="en-US" altLang="ko-KR" sz="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*</a:t>
              </a:r>
              <a:endParaRPr lang="ko-KR" altLang="en-US" sz="800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34420" y="1740741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b="1" dirty="0" smtClean="0">
                  <a:latin typeface="+mn-ea"/>
                  <a:ea typeface="+mn-ea"/>
                </a:rPr>
                <a:t>VIP</a:t>
              </a:r>
              <a:endParaRPr lang="ko-KR" altLang="en-US" sz="800" b="1" dirty="0" smtClean="0">
                <a:latin typeface="+mn-ea"/>
                <a:ea typeface="+mn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34420" y="1967720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성별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34420" y="2168813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회사</a:t>
              </a:r>
              <a:r>
                <a:rPr lang="en-US" altLang="ko-KR" sz="800" b="1" dirty="0" smtClean="0">
                  <a:latin typeface="+mn-ea"/>
                  <a:ea typeface="+mn-ea"/>
                </a:rPr>
                <a:t>,</a:t>
              </a:r>
              <a:r>
                <a:rPr lang="ko-KR" altLang="en-US" sz="800" b="1" dirty="0" smtClean="0"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34420" y="2421986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부서명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34420" y="2660838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직책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34420" y="2882826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전화번호</a:t>
              </a: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6012779" y="3063285"/>
              <a:ext cx="610751" cy="1519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+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추가입력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34420" y="3358036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smtClean="0">
                  <a:latin typeface="+mn-ea"/>
                  <a:ea typeface="+mn-ea"/>
                </a:rPr>
                <a:t>이메일</a:t>
              </a: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6012779" y="3489102"/>
              <a:ext cx="610751" cy="1519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+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추가입력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34420" y="3745294"/>
              <a:ext cx="667565" cy="14012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dirty="0" err="1" smtClean="0">
                  <a:latin typeface="+mn-ea"/>
                  <a:ea typeface="+mn-ea"/>
                </a:rPr>
                <a:t>그룹설정</a:t>
              </a:r>
              <a:endParaRPr lang="ko-KR" altLang="en-US" sz="8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121" name="타원 120"/>
          <p:cNvSpPr/>
          <p:nvPr/>
        </p:nvSpPr>
        <p:spPr>
          <a:xfrm>
            <a:off x="8421065" y="3962773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5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3791744" y="2652880"/>
            <a:ext cx="230889" cy="271299"/>
            <a:chOff x="4867199" y="5870498"/>
            <a:chExt cx="230889" cy="271299"/>
          </a:xfrm>
        </p:grpSpPr>
        <p:sp>
          <p:nvSpPr>
            <p:cNvPr id="123" name="AutoShape 133"/>
            <p:cNvSpPr>
              <a:spLocks/>
            </p:cNvSpPr>
            <p:nvPr/>
          </p:nvSpPr>
          <p:spPr bwMode="auto">
            <a:xfrm>
              <a:off x="4876546" y="5870498"/>
              <a:ext cx="107647" cy="1077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0000FF">
                <a:alpha val="49000"/>
              </a:srgbClr>
            </a:solidFill>
            <a:ln w="9525" cap="flat" cmpd="sng">
              <a:noFill/>
              <a:prstDash val="dash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endParaRPr lang="en-US" sz="1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24" name="Picture 4" descr="1442995944_cursor.png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199" y="5910907"/>
              <a:ext cx="230889" cy="230890"/>
            </a:xfrm>
            <a:prstGeom prst="rect">
              <a:avLst/>
            </a:prstGeom>
          </p:spPr>
        </p:pic>
      </p:grpSp>
      <p:sp>
        <p:nvSpPr>
          <p:cNvPr id="102" name="TextBox 101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TBD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3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949860" y="957311"/>
            <a:ext cx="879151" cy="225847"/>
            <a:chOff x="952347" y="2209143"/>
            <a:chExt cx="879151" cy="22584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408199" y="2209143"/>
              <a:ext cx="423299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t">
              <a:noAutofit/>
            </a:bodyPr>
            <a:lstStyle/>
            <a:p>
              <a:pPr marR="0" lvl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내파일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952347" y="2209143"/>
              <a:ext cx="423299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t">
              <a:noAutofit/>
            </a:bodyPr>
            <a:lstStyle/>
            <a:p>
              <a:pPr marR="0" lvl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</a:t>
              </a:r>
              <a:r>
                <a:rPr lang="en-US" altLang="ko-KR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PC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228825" y="800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lvl="0"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보낼때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41750" y="735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3232"/>
              </p:ext>
            </p:extLst>
          </p:nvPr>
        </p:nvGraphicFramePr>
        <p:xfrm>
          <a:off x="9290533" y="786383"/>
          <a:ext cx="2835141" cy="4998587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등록하기 전 화면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1-5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영역이 접힘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(default 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접힘 처리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89834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로컬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 파일찾기 창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566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내파일 불러오기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(MF1.1)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90787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내파일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업로드 된 파일 용량 및 제한용량 정보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업로드한 경우 일반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대용량 합산한 정보로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34452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1-2, 1-3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등록된 파일이 출력 영역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drag &amp; drop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으로도 업로드 가능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27577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등록 후 화면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91843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2-1</a:t>
                      </a:r>
                      <a:endParaRPr kumimoji="1" lang="ko-KR" altLang="en-US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</a:t>
                      </a:r>
                      <a:r>
                        <a:rPr kumimoji="1" lang="en-US" altLang="ko-KR" sz="8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체크박스</a:t>
                      </a:r>
                      <a:r>
                        <a:rPr kumimoji="1" lang="en-US" altLang="ko-KR" sz="8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sng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 후 클릭시 순서이동이 가능</a:t>
                      </a:r>
                      <a:endParaRPr kumimoji="1" lang="ko-KR" altLang="en-US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950582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등록된 파일에 대해서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100MB(TBD)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기준으로미만은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표기되고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이상은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대용량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으로 표기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7464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내파일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등록시 해당 태그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5695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 업로드 프로그래스 바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 히든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93662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내파일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등록시 다운로드 기간 및 잔여 횟수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프로그래스 바가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된 후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1572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삭제 경로로 클릭시 별도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없이 삭제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모두 삭제 버튼은 파일 등록시에만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72809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영역이 접힌 상태에서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내파일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파일 업로드시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업로드 완료 동시에 첨부파일 등록 영역이 자동 펼침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06596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MF1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4694" y="975742"/>
            <a:ext cx="921313" cy="1958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첨부 파일 ▲</a:t>
            </a:r>
          </a:p>
        </p:txBody>
      </p:sp>
      <p:sp>
        <p:nvSpPr>
          <p:cNvPr id="86" name="직사각형"/>
          <p:cNvSpPr/>
          <p:nvPr/>
        </p:nvSpPr>
        <p:spPr>
          <a:xfrm>
            <a:off x="957264" y="1251466"/>
            <a:ext cx="5772288" cy="478264"/>
          </a:xfrm>
          <a:prstGeom prst="rect">
            <a:avLst/>
          </a:prstGeom>
          <a:solidFill>
            <a:srgbClr val="EBEBEB">
              <a:alpha val="29804"/>
            </a:srgbClr>
          </a:solidFill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작성창으로 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파일을 드래그 하여 첨부할 수 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직사각형"/>
          <p:cNvSpPr/>
          <p:nvPr/>
        </p:nvSpPr>
        <p:spPr>
          <a:xfrm>
            <a:off x="938258" y="3254443"/>
            <a:ext cx="5813678" cy="75062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 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텍스트 상자 31"/>
          <p:cNvSpPr txBox="1"/>
          <p:nvPr/>
        </p:nvSpPr>
        <p:spPr>
          <a:xfrm>
            <a:off x="5281142" y="3553443"/>
            <a:ext cx="437799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500MB</a:t>
            </a:r>
            <a:endParaRPr kumimoji="1"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Freeform 11"/>
          <p:cNvSpPr>
            <a:spLocks noChangeAspect="1" noChangeArrowheads="1"/>
          </p:cNvSpPr>
          <p:nvPr/>
        </p:nvSpPr>
        <p:spPr bwMode="auto">
          <a:xfrm>
            <a:off x="6371202" y="3575057"/>
            <a:ext cx="71999" cy="72000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latin typeface="+mn-ea"/>
              <a:ea typeface="+mn-ea"/>
            </a:endParaRPr>
          </a:p>
        </p:txBody>
      </p:sp>
      <p:sp>
        <p:nvSpPr>
          <p:cNvPr id="56" name="텍스트 상자 31"/>
          <p:cNvSpPr txBox="1"/>
          <p:nvPr/>
        </p:nvSpPr>
        <p:spPr>
          <a:xfrm>
            <a:off x="5917034" y="3553443"/>
            <a:ext cx="30595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대용량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4015" y="3550065"/>
            <a:ext cx="1861289" cy="14594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서식</a:t>
            </a:r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2017</a:t>
            </a:r>
            <a:r>
              <a: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휴가 신청서</a:t>
            </a:r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docx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84259" y="3311940"/>
            <a:ext cx="1861289" cy="14594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서식</a:t>
            </a:r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2017</a:t>
            </a:r>
            <a:r>
              <a: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휴가 신청서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.zip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65053" y="3311940"/>
            <a:ext cx="523820" cy="14594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10MB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텍스트 상자 31"/>
          <p:cNvSpPr txBox="1"/>
          <p:nvPr/>
        </p:nvSpPr>
        <p:spPr>
          <a:xfrm>
            <a:off x="5917034" y="3321033"/>
            <a:ext cx="30595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Freeform 11"/>
          <p:cNvSpPr>
            <a:spLocks noChangeAspect="1" noChangeArrowheads="1"/>
          </p:cNvSpPr>
          <p:nvPr/>
        </p:nvSpPr>
        <p:spPr bwMode="auto">
          <a:xfrm>
            <a:off x="6371202" y="3352172"/>
            <a:ext cx="71999" cy="72000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latin typeface="+mn-ea"/>
              <a:ea typeface="+mn-ea"/>
            </a:endParaRPr>
          </a:p>
        </p:txBody>
      </p:sp>
      <p:sp>
        <p:nvSpPr>
          <p:cNvPr id="99" name="텍스트 상자 31"/>
          <p:cNvSpPr txBox="1"/>
          <p:nvPr/>
        </p:nvSpPr>
        <p:spPr>
          <a:xfrm>
            <a:off x="5281142" y="3791568"/>
            <a:ext cx="437799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500MB</a:t>
            </a:r>
            <a:endParaRPr kumimoji="1"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4" name="Freeform 11"/>
          <p:cNvSpPr>
            <a:spLocks noChangeAspect="1" noChangeArrowheads="1"/>
          </p:cNvSpPr>
          <p:nvPr/>
        </p:nvSpPr>
        <p:spPr bwMode="auto">
          <a:xfrm>
            <a:off x="6371202" y="3813182"/>
            <a:ext cx="71999" cy="72000"/>
          </a:xfrm>
          <a:custGeom>
            <a:avLst/>
            <a:gdLst>
              <a:gd name="T0" fmla="*/ 454 w 455"/>
              <a:gd name="T1" fmla="*/ 44 h 456"/>
              <a:gd name="T2" fmla="*/ 411 w 455"/>
              <a:gd name="T3" fmla="*/ 0 h 456"/>
              <a:gd name="T4" fmla="*/ 224 w 455"/>
              <a:gd name="T5" fmla="*/ 181 h 456"/>
              <a:gd name="T6" fmla="*/ 44 w 455"/>
              <a:gd name="T7" fmla="*/ 0 h 456"/>
              <a:gd name="T8" fmla="*/ 0 w 455"/>
              <a:gd name="T9" fmla="*/ 44 h 456"/>
              <a:gd name="T10" fmla="*/ 181 w 455"/>
              <a:gd name="T11" fmla="*/ 224 h 456"/>
              <a:gd name="T12" fmla="*/ 0 w 455"/>
              <a:gd name="T13" fmla="*/ 411 h 456"/>
              <a:gd name="T14" fmla="*/ 44 w 455"/>
              <a:gd name="T15" fmla="*/ 455 h 456"/>
              <a:gd name="T16" fmla="*/ 224 w 455"/>
              <a:gd name="T17" fmla="*/ 274 h 456"/>
              <a:gd name="T18" fmla="*/ 411 w 455"/>
              <a:gd name="T19" fmla="*/ 455 h 456"/>
              <a:gd name="T20" fmla="*/ 454 w 455"/>
              <a:gd name="T21" fmla="*/ 411 h 456"/>
              <a:gd name="T22" fmla="*/ 274 w 455"/>
              <a:gd name="T23" fmla="*/ 224 h 456"/>
              <a:gd name="T24" fmla="*/ 454 w 455"/>
              <a:gd name="T25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456">
                <a:moveTo>
                  <a:pt x="454" y="44"/>
                </a:moveTo>
                <a:lnTo>
                  <a:pt x="411" y="0"/>
                </a:lnTo>
                <a:lnTo>
                  <a:pt x="224" y="181"/>
                </a:lnTo>
                <a:lnTo>
                  <a:pt x="44" y="0"/>
                </a:lnTo>
                <a:lnTo>
                  <a:pt x="0" y="44"/>
                </a:lnTo>
                <a:lnTo>
                  <a:pt x="181" y="224"/>
                </a:lnTo>
                <a:lnTo>
                  <a:pt x="0" y="411"/>
                </a:lnTo>
                <a:lnTo>
                  <a:pt x="44" y="455"/>
                </a:lnTo>
                <a:lnTo>
                  <a:pt x="224" y="274"/>
                </a:lnTo>
                <a:lnTo>
                  <a:pt x="411" y="455"/>
                </a:lnTo>
                <a:lnTo>
                  <a:pt x="454" y="411"/>
                </a:lnTo>
                <a:lnTo>
                  <a:pt x="274" y="224"/>
                </a:lnTo>
                <a:lnTo>
                  <a:pt x="454" y="4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latin typeface="+mn-ea"/>
              <a:ea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159742" y="3788190"/>
            <a:ext cx="2117027" cy="149707"/>
            <a:chOff x="5588138" y="3702155"/>
            <a:chExt cx="2117027" cy="149707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138" y="3712165"/>
              <a:ext cx="279393" cy="139697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5843876" y="3702155"/>
              <a:ext cx="1861289" cy="145944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서식</a:t>
              </a:r>
              <a:r>
                <a:rPr lang="en-US" altLang="ko-KR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]</a:t>
              </a:r>
              <a:r>
                <a:rPr lang="ko-KR" altLang="en-US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2017</a:t>
              </a:r>
              <a:r>
                <a:rPr lang="ko-KR" altLang="en-US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 휴가 신청서</a:t>
              </a:r>
              <a:r>
                <a:rPr lang="en-US" altLang="ko-KR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docx</a:t>
              </a:r>
              <a:endPara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079776" y="3737829"/>
            <a:ext cx="1257323" cy="215444"/>
          </a:xfrm>
          <a:prstGeom prst="rect">
            <a:avLst/>
          </a:prstGeom>
          <a:noFill/>
        </p:spPr>
        <p:txBody>
          <a:bodyPr wrap="non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(~2017-11-13, </a:t>
            </a:r>
            <a:r>
              <a: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잔여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3932" y="2990840"/>
            <a:ext cx="2192411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lvl="0" font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내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PC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 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510MB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/ 1GB   l   </a:t>
            </a:r>
            <a:r>
              <a:rPr lang="ko-KR" altLang="en-US" sz="80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내파일 </a:t>
            </a:r>
            <a:r>
              <a:rPr lang="en-US" altLang="ko-KR" sz="80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500MB</a:t>
            </a:r>
            <a:endParaRPr lang="en-US" altLang="ko-KR" sz="8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2918" y="3000365"/>
            <a:ext cx="519941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lvl="0" fontAlgn="ctr"/>
            <a:r>
              <a:rPr lang="ko-KR" altLang="en-US" sz="800" u="sng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모두 삭제</a:t>
            </a:r>
            <a:endParaRPr lang="en-US" altLang="ko-KR" sz="800" u="sng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4694" y="3004939"/>
            <a:ext cx="921313" cy="1958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첨부 파일 ▲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904571" y="961643"/>
            <a:ext cx="1701354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lvl="0" font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내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PC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+mn-ea"/>
              </a:rPr>
              <a:t> 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0KB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+mn-ea"/>
              </a:rPr>
              <a:t>/ 1GB   l   </a:t>
            </a:r>
            <a:r>
              <a:rPr lang="ko-KR" altLang="en-US" sz="80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내파일 </a:t>
            </a:r>
            <a:r>
              <a:rPr lang="en-US" altLang="ko-KR" sz="80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80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en-US" altLang="ko-KR" sz="8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96075" y="3316466"/>
            <a:ext cx="31204" cy="47494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390" y="614189"/>
            <a:ext cx="1097139" cy="21602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첨부파일 등록 전</a:t>
            </a:r>
            <a:r>
              <a:rPr lang="en-US" altLang="ko-KR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0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5390" y="2652539"/>
            <a:ext cx="1097139" cy="21602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첨부파일 등록 후</a:t>
            </a:r>
            <a:r>
              <a:rPr lang="en-US" altLang="ko-KR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0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75390" y="4814714"/>
            <a:ext cx="1097139" cy="21602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첨부파일 영역을 접었을 경우</a:t>
            </a:r>
            <a:r>
              <a:rPr lang="en-US" altLang="ko-KR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0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194694" y="5209890"/>
            <a:ext cx="6538165" cy="225847"/>
            <a:chOff x="194694" y="2981040"/>
            <a:chExt cx="6538165" cy="225847"/>
          </a:xfrm>
        </p:grpSpPr>
        <p:sp>
          <p:nvSpPr>
            <p:cNvPr id="126" name="TextBox 125"/>
            <p:cNvSpPr txBox="1"/>
            <p:nvPr/>
          </p:nvSpPr>
          <p:spPr>
            <a:xfrm>
              <a:off x="1901796" y="3000365"/>
              <a:ext cx="235057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lvl="0" font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내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PC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 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: 500MB / 2GB   l   </a:t>
              </a:r>
              <a:r>
                <a:rPr lang="ko-KR" altLang="en-US" sz="800" smtClean="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내파일 </a:t>
              </a:r>
              <a:r>
                <a:rPr lang="en-US" altLang="ko-KR" sz="800" smtClean="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80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</a:t>
              </a:r>
              <a:r>
                <a:rPr lang="en-US" altLang="ko-KR" sz="80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500MB / </a:t>
              </a:r>
              <a:r>
                <a:rPr lang="en-US" altLang="ko-KR" sz="800" smtClean="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2GB</a:t>
              </a:r>
              <a:endParaRPr lang="en-US" altLang="ko-KR" sz="80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212918" y="3000365"/>
              <a:ext cx="519941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lvl="0" fontAlgn="ctr"/>
              <a:r>
                <a:rPr lang="ko-KR" altLang="en-US" sz="800" u="sng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모두 삭제</a:t>
              </a:r>
              <a:endParaRPr lang="en-US" altLang="ko-KR" sz="800" u="sng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952347" y="2981040"/>
              <a:ext cx="879151" cy="225847"/>
              <a:chOff x="952347" y="2209143"/>
              <a:chExt cx="879151" cy="225847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952347" y="2209143"/>
                <a:ext cx="423299" cy="225847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t">
                <a:noAutofit/>
              </a:bodyPr>
              <a:lstStyle/>
              <a:p>
                <a:pPr marR="0" lvl="0" algn="ctr" defTabSz="914400" rtl="0" eaLnBrk="1" fontAlgn="base" latinLnBrk="1" hangingPunct="1">
                  <a:lnSpc>
                    <a:spcPct val="11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</a:t>
                </a:r>
                <a:r>
                  <a:rPr lang="en-US" altLang="ko-KR" sz="80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PC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1408199" y="2209143"/>
                <a:ext cx="423299" cy="225847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t">
                <a:noAutofit/>
              </a:bodyPr>
              <a:lstStyle/>
              <a:p>
                <a:pPr marR="0" lvl="0" algn="ctr" defTabSz="914400" rtl="0" eaLnBrk="1" fontAlgn="base" latinLnBrk="1" hangingPunct="1">
                  <a:lnSpc>
                    <a:spcPct val="11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noProof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내파일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194694" y="3004939"/>
              <a:ext cx="921313" cy="19583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첨부 파일 ▼</a:t>
              </a:r>
            </a:p>
          </p:txBody>
        </p:sp>
      </p:grpSp>
      <p:sp>
        <p:nvSpPr>
          <p:cNvPr id="132" name="타원 131"/>
          <p:cNvSpPr/>
          <p:nvPr/>
        </p:nvSpPr>
        <p:spPr>
          <a:xfrm>
            <a:off x="46762" y="97246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646142" y="877855"/>
            <a:ext cx="126603" cy="128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1-1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04850" y="971550"/>
            <a:ext cx="190500" cy="1905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920949" y="877855"/>
            <a:ext cx="126603" cy="128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1-2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412785" y="877855"/>
            <a:ext cx="126603" cy="128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1-3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907775" y="976745"/>
            <a:ext cx="2154381" cy="173182"/>
          </a:xfrm>
          <a:prstGeom prst="roundRect">
            <a:avLst>
              <a:gd name="adj" fmla="val 35053"/>
            </a:avLst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973833" y="877855"/>
            <a:ext cx="126603" cy="128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1-4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2474767" y="1425110"/>
            <a:ext cx="126603" cy="128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1-5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46762" y="300446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143317" y="3556000"/>
            <a:ext cx="1182216" cy="1185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143317" y="3556000"/>
            <a:ext cx="606664" cy="1185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053417" y="3494055"/>
            <a:ext cx="126603" cy="128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2-4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884334" y="3296612"/>
            <a:ext cx="423334" cy="454122"/>
          </a:xfrm>
          <a:prstGeom prst="roundRect">
            <a:avLst>
              <a:gd name="adj" fmla="val 11053"/>
            </a:avLst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5815360" y="3214655"/>
            <a:ext cx="126603" cy="128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2-2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358467" y="2907144"/>
            <a:ext cx="524932" cy="1080655"/>
          </a:xfrm>
          <a:prstGeom prst="roundRect">
            <a:avLst>
              <a:gd name="adj" fmla="val 11053"/>
            </a:avLst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6814426" y="2833655"/>
            <a:ext cx="126603" cy="128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2-6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5585052"/>
            <a:ext cx="1653267" cy="1037129"/>
          </a:xfrm>
          <a:prstGeom prst="rect">
            <a:avLst/>
          </a:prstGeom>
        </p:spPr>
      </p:pic>
      <p:cxnSp>
        <p:nvCxnSpPr>
          <p:cNvPr id="155" name="꺾인 연결선 154"/>
          <p:cNvCxnSpPr>
            <a:stCxn id="130" idx="2"/>
            <a:endCxn id="153" idx="1"/>
          </p:cNvCxnSpPr>
          <p:nvPr/>
        </p:nvCxnSpPr>
        <p:spPr>
          <a:xfrm rot="16200000" flipH="1">
            <a:off x="1005296" y="5594438"/>
            <a:ext cx="667880" cy="350478"/>
          </a:xfrm>
          <a:prstGeom prst="bentConnector2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3" idx="3"/>
            <a:endCxn id="50" idx="3"/>
          </p:cNvCxnSpPr>
          <p:nvPr/>
        </p:nvCxnSpPr>
        <p:spPr>
          <a:xfrm flipV="1">
            <a:off x="3167742" y="3629754"/>
            <a:ext cx="3584194" cy="2473863"/>
          </a:xfrm>
          <a:prstGeom prst="bentConnector3">
            <a:avLst>
              <a:gd name="adj1" fmla="val 148291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96847"/>
              </p:ext>
            </p:extLst>
          </p:nvPr>
        </p:nvGraphicFramePr>
        <p:xfrm>
          <a:off x="9290533" y="6456000"/>
          <a:ext cx="2835141" cy="213360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3/13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931130" y="2971515"/>
            <a:ext cx="967066" cy="225847"/>
            <a:chOff x="952347" y="2209143"/>
            <a:chExt cx="879151" cy="225847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952347" y="2209143"/>
              <a:ext cx="423299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t">
              <a:noAutofit/>
            </a:bodyPr>
            <a:lstStyle/>
            <a:p>
              <a:pPr marR="0" lvl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</a:t>
              </a:r>
              <a:r>
                <a:rPr lang="en-US" altLang="ko-KR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PC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1408199" y="2209143"/>
              <a:ext cx="423299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t">
              <a:noAutofit/>
            </a:bodyPr>
            <a:lstStyle/>
            <a:p>
              <a:pPr marR="0" lvl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내파일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7" name="타원 146"/>
          <p:cNvSpPr/>
          <p:nvPr/>
        </p:nvSpPr>
        <p:spPr>
          <a:xfrm>
            <a:off x="3935760" y="3773455"/>
            <a:ext cx="126603" cy="128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2-5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1081617" y="3731122"/>
            <a:ext cx="126603" cy="1289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2-3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6"/>
          <p:cNvSpPr/>
          <p:nvPr/>
        </p:nvSpPr>
        <p:spPr>
          <a:xfrm>
            <a:off x="447674" y="548680"/>
            <a:ext cx="6828555" cy="4464496"/>
          </a:xfrm>
          <a:prstGeom prst="rect">
            <a:avLst/>
          </a:prstGeom>
          <a:solidFill>
            <a:schemeClr val="bg1">
              <a:alpha val="29804"/>
            </a:schemeClr>
          </a:solidFill>
          <a:ln w="12700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" name="텍스트 상자 31"/>
          <p:cNvSpPr txBox="1"/>
          <p:nvPr/>
        </p:nvSpPr>
        <p:spPr>
          <a:xfrm>
            <a:off x="695400" y="3504490"/>
            <a:ext cx="4971352" cy="12926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안녕하세요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오늘 오전 중으로 주간보고 완료 부탁 드립니다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주간보고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하실 때 반드시 ‘저장’ 후 ‘완료’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해주세요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기타 부분에 휴가 및 조기퇴근 등의 특이사항 입력 부탁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드립니다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평가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면담 하신 시간 주간보고 해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주세요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 </a:t>
            </a:r>
          </a:p>
          <a:p>
            <a:pPr>
              <a:lnSpc>
                <a:spcPct val="120000"/>
              </a:lnSpc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평소 고마웠던 분들에게 별점 선물하는 건 어떨까요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?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---</a:t>
            </a:r>
          </a:p>
          <a:p>
            <a:pPr>
              <a:lnSpc>
                <a:spcPct val="120000"/>
              </a:lnSpc>
            </a:pP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홍사원 드림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Freeform 24"/>
          <p:cNvSpPr>
            <a:spLocks noChangeArrowheads="1"/>
          </p:cNvSpPr>
          <p:nvPr/>
        </p:nvSpPr>
        <p:spPr bwMode="auto">
          <a:xfrm>
            <a:off x="6819842" y="704660"/>
            <a:ext cx="117781" cy="73400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latin typeface="+mn-ea"/>
              <a:ea typeface="+mn-ea"/>
            </a:endParaRPr>
          </a:p>
        </p:txBody>
      </p:sp>
      <p:sp>
        <p:nvSpPr>
          <p:cNvPr id="6" name="텍스트 상자 31"/>
          <p:cNvSpPr txBox="1"/>
          <p:nvPr/>
        </p:nvSpPr>
        <p:spPr>
          <a:xfrm>
            <a:off x="5646706" y="687499"/>
            <a:ext cx="1076774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2017.01.29 13:55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1" name="직선 연결선[R] 7"/>
          <p:cNvCxnSpPr/>
          <p:nvPr/>
        </p:nvCxnSpPr>
        <p:spPr>
          <a:xfrm>
            <a:off x="550558" y="1045143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3" name="직사각형"/>
          <p:cNvSpPr/>
          <p:nvPr/>
        </p:nvSpPr>
        <p:spPr>
          <a:xfrm>
            <a:off x="771012" y="1118875"/>
            <a:ext cx="2723553" cy="275876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To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정종철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박미정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박나라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최미나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홍과장 외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CC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이지은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jieun.lee@aaa.co.kr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endParaRPr kumimoji="1"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" name="Group 576"/>
          <p:cNvGrpSpPr/>
          <p:nvPr/>
        </p:nvGrpSpPr>
        <p:grpSpPr>
          <a:xfrm>
            <a:off x="598251" y="1134425"/>
            <a:ext cx="76159" cy="80471"/>
            <a:chOff x="1226479" y="2268605"/>
            <a:chExt cx="94913" cy="100287"/>
          </a:xfrm>
        </p:grpSpPr>
        <p:sp>
          <p:nvSpPr>
            <p:cNvPr id="15" name="Rounded Rectangle 577"/>
            <p:cNvSpPr/>
            <p:nvPr/>
          </p:nvSpPr>
          <p:spPr>
            <a:xfrm>
              <a:off x="1226479" y="2268605"/>
              <a:ext cx="94913" cy="1002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" name="Triangle 942"/>
            <p:cNvSpPr>
              <a:spLocks noChangeAspect="1"/>
            </p:cNvSpPr>
            <p:nvPr/>
          </p:nvSpPr>
          <p:spPr>
            <a:xfrm flipV="1">
              <a:off x="1242180" y="2302261"/>
              <a:ext cx="62808" cy="36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cxnSp>
        <p:nvCxnSpPr>
          <p:cNvPr id="10" name="직선 연결선[R] 7"/>
          <p:cNvCxnSpPr/>
          <p:nvPr/>
        </p:nvCxnSpPr>
        <p:spPr>
          <a:xfrm>
            <a:off x="550558" y="1450034"/>
            <a:ext cx="6588000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  <a:miter lim="400000"/>
          </a:ln>
        </p:spPr>
      </p:cxnSp>
      <p:sp>
        <p:nvSpPr>
          <p:cNvPr id="17" name="직사각형"/>
          <p:cNvSpPr/>
          <p:nvPr/>
        </p:nvSpPr>
        <p:spPr>
          <a:xfrm>
            <a:off x="717999" y="1496575"/>
            <a:ext cx="2776565" cy="16939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첨부파일 </a:t>
            </a:r>
            <a:r>
              <a:rPr lang="en-US" altLang="ko-KR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8" name="Group 529"/>
          <p:cNvGrpSpPr/>
          <p:nvPr/>
        </p:nvGrpSpPr>
        <p:grpSpPr>
          <a:xfrm>
            <a:off x="598251" y="1539317"/>
            <a:ext cx="76159" cy="80471"/>
            <a:chOff x="1226479" y="2268605"/>
            <a:chExt cx="94913" cy="100287"/>
          </a:xfrm>
        </p:grpSpPr>
        <p:sp>
          <p:nvSpPr>
            <p:cNvPr id="19" name="Rounded Rectangle 531"/>
            <p:cNvSpPr/>
            <p:nvPr/>
          </p:nvSpPr>
          <p:spPr>
            <a:xfrm>
              <a:off x="1226479" y="2268605"/>
              <a:ext cx="94913" cy="10028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0" name="Triangle 942"/>
            <p:cNvSpPr>
              <a:spLocks noChangeAspect="1"/>
            </p:cNvSpPr>
            <p:nvPr/>
          </p:nvSpPr>
          <p:spPr>
            <a:xfrm>
              <a:off x="1242180" y="2302261"/>
              <a:ext cx="62808" cy="36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17490" y="1699198"/>
            <a:ext cx="6441136" cy="491552"/>
            <a:chOff x="717490" y="1699198"/>
            <a:chExt cx="6441136" cy="491552"/>
          </a:xfrm>
        </p:grpSpPr>
        <p:sp>
          <p:nvSpPr>
            <p:cNvPr id="7" name="Rectangle 492"/>
            <p:cNvSpPr/>
            <p:nvPr/>
          </p:nvSpPr>
          <p:spPr>
            <a:xfrm>
              <a:off x="717999" y="1699198"/>
              <a:ext cx="6440627" cy="49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1" name="직사각형"/>
            <p:cNvSpPr/>
            <p:nvPr/>
          </p:nvSpPr>
          <p:spPr>
            <a:xfrm>
              <a:off x="1392252" y="1738001"/>
              <a:ext cx="1451920" cy="169397"/>
            </a:xfrm>
            <a:prstGeom prst="rect">
              <a:avLst/>
            </a:prstGeom>
            <a:noFill/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파일명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_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만든이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_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날짜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en-US" altLang="ko-KR" sz="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docx</a:t>
              </a:r>
              <a:endParaRPr sz="6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" name="직사각형"/>
            <p:cNvSpPr/>
            <p:nvPr/>
          </p:nvSpPr>
          <p:spPr>
            <a:xfrm>
              <a:off x="1381912" y="1982238"/>
              <a:ext cx="1451920" cy="169397"/>
            </a:xfrm>
            <a:prstGeom prst="rect">
              <a:avLst/>
            </a:prstGeom>
            <a:noFill/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파일명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_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만든이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_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날짜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.pdf</a:t>
              </a:r>
              <a:endParaRPr sz="6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4" name="직선 연결선[R] 7"/>
            <p:cNvCxnSpPr/>
            <p:nvPr/>
          </p:nvCxnSpPr>
          <p:spPr>
            <a:xfrm>
              <a:off x="717490" y="1942674"/>
              <a:ext cx="6421067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miter lim="400000"/>
            </a:ln>
          </p:spPr>
        </p:cxnSp>
        <p:cxnSp>
          <p:nvCxnSpPr>
            <p:cNvPr id="27" name="직선 연결선[R] 7"/>
            <p:cNvCxnSpPr/>
            <p:nvPr/>
          </p:nvCxnSpPr>
          <p:spPr>
            <a:xfrm>
              <a:off x="717490" y="1699198"/>
              <a:ext cx="6421067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miter lim="400000"/>
            </a:ln>
          </p:spPr>
        </p:cxnSp>
        <p:sp>
          <p:nvSpPr>
            <p:cNvPr id="31" name="Freeform 29"/>
            <p:cNvSpPr>
              <a:spLocks noChangeAspect="1" noEditPoints="1"/>
            </p:cNvSpPr>
            <p:nvPr/>
          </p:nvSpPr>
          <p:spPr bwMode="auto">
            <a:xfrm>
              <a:off x="1018586" y="2019340"/>
              <a:ext cx="88991" cy="108000"/>
            </a:xfrm>
            <a:custGeom>
              <a:avLst/>
              <a:gdLst>
                <a:gd name="T0" fmla="*/ 350 w 350"/>
                <a:gd name="T1" fmla="*/ 150 h 425"/>
                <a:gd name="T2" fmla="*/ 250 w 350"/>
                <a:gd name="T3" fmla="*/ 150 h 425"/>
                <a:gd name="T4" fmla="*/ 250 w 350"/>
                <a:gd name="T5" fmla="*/ 0 h 425"/>
                <a:gd name="T6" fmla="*/ 100 w 350"/>
                <a:gd name="T7" fmla="*/ 0 h 425"/>
                <a:gd name="T8" fmla="*/ 100 w 350"/>
                <a:gd name="T9" fmla="*/ 150 h 425"/>
                <a:gd name="T10" fmla="*/ 0 w 350"/>
                <a:gd name="T11" fmla="*/ 150 h 425"/>
                <a:gd name="T12" fmla="*/ 175 w 350"/>
                <a:gd name="T13" fmla="*/ 325 h 425"/>
                <a:gd name="T14" fmla="*/ 350 w 350"/>
                <a:gd name="T15" fmla="*/ 150 h 425"/>
                <a:gd name="T16" fmla="*/ 0 w 350"/>
                <a:gd name="T17" fmla="*/ 375 h 425"/>
                <a:gd name="T18" fmla="*/ 0 w 350"/>
                <a:gd name="T19" fmla="*/ 425 h 425"/>
                <a:gd name="T20" fmla="*/ 350 w 350"/>
                <a:gd name="T21" fmla="*/ 425 h 425"/>
                <a:gd name="T22" fmla="*/ 350 w 350"/>
                <a:gd name="T23" fmla="*/ 375 h 425"/>
                <a:gd name="T24" fmla="*/ 0 w 350"/>
                <a:gd name="T25" fmla="*/ 37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0" h="425">
                  <a:moveTo>
                    <a:pt x="350" y="150"/>
                  </a:moveTo>
                  <a:lnTo>
                    <a:pt x="250" y="150"/>
                  </a:lnTo>
                  <a:lnTo>
                    <a:pt x="250" y="0"/>
                  </a:lnTo>
                  <a:lnTo>
                    <a:pt x="100" y="0"/>
                  </a:lnTo>
                  <a:lnTo>
                    <a:pt x="100" y="150"/>
                  </a:lnTo>
                  <a:lnTo>
                    <a:pt x="0" y="150"/>
                  </a:lnTo>
                  <a:lnTo>
                    <a:pt x="175" y="325"/>
                  </a:lnTo>
                  <a:lnTo>
                    <a:pt x="350" y="150"/>
                  </a:lnTo>
                  <a:close/>
                  <a:moveTo>
                    <a:pt x="0" y="375"/>
                  </a:moveTo>
                  <a:lnTo>
                    <a:pt x="0" y="425"/>
                  </a:lnTo>
                  <a:lnTo>
                    <a:pt x="350" y="425"/>
                  </a:lnTo>
                  <a:lnTo>
                    <a:pt x="350" y="375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2" name="Freeform 38"/>
            <p:cNvSpPr>
              <a:spLocks noChangeAspect="1" noChangeArrowheads="1"/>
            </p:cNvSpPr>
            <p:nvPr/>
          </p:nvSpPr>
          <p:spPr bwMode="auto">
            <a:xfrm>
              <a:off x="1210111" y="2033874"/>
              <a:ext cx="107999" cy="72000"/>
            </a:xfrm>
            <a:custGeom>
              <a:avLst/>
              <a:gdLst>
                <a:gd name="T0" fmla="*/ 437 w 541"/>
                <a:gd name="T1" fmla="*/ 137 h 361"/>
                <a:gd name="T2" fmla="*/ 270 w 541"/>
                <a:gd name="T3" fmla="*/ 0 h 361"/>
                <a:gd name="T4" fmla="*/ 124 w 541"/>
                <a:gd name="T5" fmla="*/ 90 h 361"/>
                <a:gd name="T6" fmla="*/ 0 w 541"/>
                <a:gd name="T7" fmla="*/ 227 h 361"/>
                <a:gd name="T8" fmla="*/ 137 w 541"/>
                <a:gd name="T9" fmla="*/ 360 h 361"/>
                <a:gd name="T10" fmla="*/ 428 w 541"/>
                <a:gd name="T11" fmla="*/ 360 h 361"/>
                <a:gd name="T12" fmla="*/ 540 w 541"/>
                <a:gd name="T13" fmla="*/ 249 h 361"/>
                <a:gd name="T14" fmla="*/ 437 w 541"/>
                <a:gd name="T15" fmla="*/ 13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1" h="361">
                  <a:moveTo>
                    <a:pt x="437" y="137"/>
                  </a:moveTo>
                  <a:cubicBezTo>
                    <a:pt x="420" y="60"/>
                    <a:pt x="351" y="0"/>
                    <a:pt x="270" y="0"/>
                  </a:cubicBezTo>
                  <a:cubicBezTo>
                    <a:pt x="206" y="0"/>
                    <a:pt x="150" y="39"/>
                    <a:pt x="124" y="90"/>
                  </a:cubicBezTo>
                  <a:cubicBezTo>
                    <a:pt x="51" y="99"/>
                    <a:pt x="0" y="155"/>
                    <a:pt x="0" y="227"/>
                  </a:cubicBezTo>
                  <a:cubicBezTo>
                    <a:pt x="0" y="300"/>
                    <a:pt x="60" y="360"/>
                    <a:pt x="137" y="360"/>
                  </a:cubicBezTo>
                  <a:lnTo>
                    <a:pt x="428" y="360"/>
                  </a:lnTo>
                  <a:cubicBezTo>
                    <a:pt x="488" y="360"/>
                    <a:pt x="540" y="313"/>
                    <a:pt x="540" y="249"/>
                  </a:cubicBezTo>
                  <a:cubicBezTo>
                    <a:pt x="540" y="189"/>
                    <a:pt x="493" y="142"/>
                    <a:pt x="437" y="13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35" name="텍스트 상자 31"/>
            <p:cNvSpPr txBox="1"/>
            <p:nvPr/>
          </p:nvSpPr>
          <p:spPr>
            <a:xfrm>
              <a:off x="5517820" y="1785570"/>
              <a:ext cx="1076774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477KB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7" name="텍스트 상자 31"/>
            <p:cNvSpPr txBox="1"/>
            <p:nvPr/>
          </p:nvSpPr>
          <p:spPr>
            <a:xfrm>
              <a:off x="5517820" y="2022286"/>
              <a:ext cx="1076774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31MB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780079" y="1783530"/>
              <a:ext cx="538031" cy="125110"/>
              <a:chOff x="780079" y="1783530"/>
              <a:chExt cx="538031" cy="125110"/>
            </a:xfrm>
          </p:grpSpPr>
          <p:sp>
            <p:nvSpPr>
              <p:cNvPr id="33" name="Freeform 29"/>
              <p:cNvSpPr>
                <a:spLocks noChangeAspect="1" noEditPoints="1"/>
              </p:cNvSpPr>
              <p:nvPr/>
            </p:nvSpPr>
            <p:spPr bwMode="auto">
              <a:xfrm>
                <a:off x="1018586" y="1783530"/>
                <a:ext cx="88991" cy="108000"/>
              </a:xfrm>
              <a:custGeom>
                <a:avLst/>
                <a:gdLst>
                  <a:gd name="T0" fmla="*/ 350 w 350"/>
                  <a:gd name="T1" fmla="*/ 150 h 425"/>
                  <a:gd name="T2" fmla="*/ 250 w 350"/>
                  <a:gd name="T3" fmla="*/ 150 h 425"/>
                  <a:gd name="T4" fmla="*/ 250 w 350"/>
                  <a:gd name="T5" fmla="*/ 0 h 425"/>
                  <a:gd name="T6" fmla="*/ 100 w 350"/>
                  <a:gd name="T7" fmla="*/ 0 h 425"/>
                  <a:gd name="T8" fmla="*/ 100 w 350"/>
                  <a:gd name="T9" fmla="*/ 150 h 425"/>
                  <a:gd name="T10" fmla="*/ 0 w 350"/>
                  <a:gd name="T11" fmla="*/ 150 h 425"/>
                  <a:gd name="T12" fmla="*/ 175 w 350"/>
                  <a:gd name="T13" fmla="*/ 325 h 425"/>
                  <a:gd name="T14" fmla="*/ 350 w 350"/>
                  <a:gd name="T15" fmla="*/ 150 h 425"/>
                  <a:gd name="T16" fmla="*/ 0 w 350"/>
                  <a:gd name="T17" fmla="*/ 375 h 425"/>
                  <a:gd name="T18" fmla="*/ 0 w 350"/>
                  <a:gd name="T19" fmla="*/ 425 h 425"/>
                  <a:gd name="T20" fmla="*/ 350 w 350"/>
                  <a:gd name="T21" fmla="*/ 425 h 425"/>
                  <a:gd name="T22" fmla="*/ 350 w 350"/>
                  <a:gd name="T23" fmla="*/ 375 h 425"/>
                  <a:gd name="T24" fmla="*/ 0 w 350"/>
                  <a:gd name="T25" fmla="*/ 37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0" h="425">
                    <a:moveTo>
                      <a:pt x="350" y="150"/>
                    </a:moveTo>
                    <a:lnTo>
                      <a:pt x="250" y="150"/>
                    </a:lnTo>
                    <a:lnTo>
                      <a:pt x="250" y="0"/>
                    </a:lnTo>
                    <a:lnTo>
                      <a:pt x="100" y="0"/>
                    </a:lnTo>
                    <a:lnTo>
                      <a:pt x="100" y="150"/>
                    </a:lnTo>
                    <a:lnTo>
                      <a:pt x="0" y="150"/>
                    </a:lnTo>
                    <a:lnTo>
                      <a:pt x="175" y="325"/>
                    </a:lnTo>
                    <a:lnTo>
                      <a:pt x="350" y="150"/>
                    </a:lnTo>
                    <a:close/>
                    <a:moveTo>
                      <a:pt x="0" y="375"/>
                    </a:moveTo>
                    <a:lnTo>
                      <a:pt x="0" y="425"/>
                    </a:lnTo>
                    <a:lnTo>
                      <a:pt x="350" y="425"/>
                    </a:lnTo>
                    <a:lnTo>
                      <a:pt x="350" y="375"/>
                    </a:lnTo>
                    <a:lnTo>
                      <a:pt x="0" y="37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4" name="Freeform 38"/>
              <p:cNvSpPr>
                <a:spLocks noChangeAspect="1" noChangeArrowheads="1"/>
              </p:cNvSpPr>
              <p:nvPr/>
            </p:nvSpPr>
            <p:spPr bwMode="auto">
              <a:xfrm>
                <a:off x="1210111" y="1798064"/>
                <a:ext cx="107999" cy="72000"/>
              </a:xfrm>
              <a:custGeom>
                <a:avLst/>
                <a:gdLst>
                  <a:gd name="T0" fmla="*/ 437 w 541"/>
                  <a:gd name="T1" fmla="*/ 137 h 361"/>
                  <a:gd name="T2" fmla="*/ 270 w 541"/>
                  <a:gd name="T3" fmla="*/ 0 h 361"/>
                  <a:gd name="T4" fmla="*/ 124 w 541"/>
                  <a:gd name="T5" fmla="*/ 90 h 361"/>
                  <a:gd name="T6" fmla="*/ 0 w 541"/>
                  <a:gd name="T7" fmla="*/ 227 h 361"/>
                  <a:gd name="T8" fmla="*/ 137 w 541"/>
                  <a:gd name="T9" fmla="*/ 360 h 361"/>
                  <a:gd name="T10" fmla="*/ 428 w 541"/>
                  <a:gd name="T11" fmla="*/ 360 h 361"/>
                  <a:gd name="T12" fmla="*/ 540 w 541"/>
                  <a:gd name="T13" fmla="*/ 249 h 361"/>
                  <a:gd name="T14" fmla="*/ 437 w 541"/>
                  <a:gd name="T15" fmla="*/ 137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1" h="361">
                    <a:moveTo>
                      <a:pt x="437" y="137"/>
                    </a:moveTo>
                    <a:cubicBezTo>
                      <a:pt x="420" y="60"/>
                      <a:pt x="351" y="0"/>
                      <a:pt x="270" y="0"/>
                    </a:cubicBezTo>
                    <a:cubicBezTo>
                      <a:pt x="206" y="0"/>
                      <a:pt x="150" y="39"/>
                      <a:pt x="124" y="90"/>
                    </a:cubicBezTo>
                    <a:cubicBezTo>
                      <a:pt x="51" y="99"/>
                      <a:pt x="0" y="155"/>
                      <a:pt x="0" y="227"/>
                    </a:cubicBezTo>
                    <a:cubicBezTo>
                      <a:pt x="0" y="300"/>
                      <a:pt x="60" y="360"/>
                      <a:pt x="137" y="360"/>
                    </a:cubicBezTo>
                    <a:lnTo>
                      <a:pt x="428" y="360"/>
                    </a:lnTo>
                    <a:cubicBezTo>
                      <a:pt x="488" y="360"/>
                      <a:pt x="540" y="313"/>
                      <a:pt x="540" y="249"/>
                    </a:cubicBezTo>
                    <a:cubicBezTo>
                      <a:pt x="540" y="189"/>
                      <a:pt x="493" y="142"/>
                      <a:pt x="437" y="137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47" name="Freeform 1"/>
              <p:cNvSpPr>
                <a:spLocks noChangeAspect="1" noChangeArrowheads="1"/>
              </p:cNvSpPr>
              <p:nvPr/>
            </p:nvSpPr>
            <p:spPr bwMode="auto">
              <a:xfrm>
                <a:off x="780079" y="1790158"/>
                <a:ext cx="118482" cy="118482"/>
              </a:xfrm>
              <a:custGeom>
                <a:avLst/>
                <a:gdLst>
                  <a:gd name="T0" fmla="*/ 523 w 587"/>
                  <a:gd name="T1" fmla="*/ 0 h 586"/>
                  <a:gd name="T2" fmla="*/ 69 w 587"/>
                  <a:gd name="T3" fmla="*/ 0 h 586"/>
                  <a:gd name="T4" fmla="*/ 0 w 587"/>
                  <a:gd name="T5" fmla="*/ 68 h 586"/>
                  <a:gd name="T6" fmla="*/ 0 w 587"/>
                  <a:gd name="T7" fmla="*/ 523 h 586"/>
                  <a:gd name="T8" fmla="*/ 69 w 587"/>
                  <a:gd name="T9" fmla="*/ 585 h 586"/>
                  <a:gd name="T10" fmla="*/ 523 w 587"/>
                  <a:gd name="T11" fmla="*/ 585 h 586"/>
                  <a:gd name="T12" fmla="*/ 586 w 587"/>
                  <a:gd name="T13" fmla="*/ 523 h 586"/>
                  <a:gd name="T14" fmla="*/ 586 w 587"/>
                  <a:gd name="T15" fmla="*/ 68 h 586"/>
                  <a:gd name="T16" fmla="*/ 523 w 587"/>
                  <a:gd name="T17" fmla="*/ 0 h 586"/>
                  <a:gd name="T18" fmla="*/ 231 w 587"/>
                  <a:gd name="T19" fmla="*/ 454 h 586"/>
                  <a:gd name="T20" fmla="*/ 69 w 587"/>
                  <a:gd name="T21" fmla="*/ 292 h 586"/>
                  <a:gd name="T22" fmla="*/ 113 w 587"/>
                  <a:gd name="T23" fmla="*/ 249 h 586"/>
                  <a:gd name="T24" fmla="*/ 231 w 587"/>
                  <a:gd name="T25" fmla="*/ 367 h 586"/>
                  <a:gd name="T26" fmla="*/ 480 w 587"/>
                  <a:gd name="T27" fmla="*/ 118 h 586"/>
                  <a:gd name="T28" fmla="*/ 523 w 587"/>
                  <a:gd name="T29" fmla="*/ 161 h 586"/>
                  <a:gd name="T30" fmla="*/ 231 w 587"/>
                  <a:gd name="T31" fmla="*/ 45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7" h="586">
                    <a:moveTo>
                      <a:pt x="523" y="0"/>
                    </a:moveTo>
                    <a:lnTo>
                      <a:pt x="69" y="0"/>
                    </a:lnTo>
                    <a:cubicBezTo>
                      <a:pt x="32" y="0"/>
                      <a:pt x="0" y="31"/>
                      <a:pt x="0" y="68"/>
                    </a:cubicBezTo>
                    <a:lnTo>
                      <a:pt x="0" y="523"/>
                    </a:lnTo>
                    <a:cubicBezTo>
                      <a:pt x="0" y="554"/>
                      <a:pt x="32" y="585"/>
                      <a:pt x="69" y="585"/>
                    </a:cubicBezTo>
                    <a:lnTo>
                      <a:pt x="523" y="585"/>
                    </a:lnTo>
                    <a:cubicBezTo>
                      <a:pt x="561" y="585"/>
                      <a:pt x="586" y="554"/>
                      <a:pt x="586" y="523"/>
                    </a:cubicBezTo>
                    <a:lnTo>
                      <a:pt x="586" y="68"/>
                    </a:lnTo>
                    <a:cubicBezTo>
                      <a:pt x="586" y="31"/>
                      <a:pt x="561" y="0"/>
                      <a:pt x="523" y="0"/>
                    </a:cubicBezTo>
                    <a:close/>
                    <a:moveTo>
                      <a:pt x="231" y="454"/>
                    </a:moveTo>
                    <a:lnTo>
                      <a:pt x="69" y="292"/>
                    </a:lnTo>
                    <a:lnTo>
                      <a:pt x="113" y="249"/>
                    </a:lnTo>
                    <a:lnTo>
                      <a:pt x="231" y="367"/>
                    </a:lnTo>
                    <a:lnTo>
                      <a:pt x="480" y="118"/>
                    </a:lnTo>
                    <a:lnTo>
                      <a:pt x="523" y="161"/>
                    </a:lnTo>
                    <a:lnTo>
                      <a:pt x="231" y="45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sp>
          <p:nvSpPr>
            <p:cNvPr id="48" name="Freeform 1"/>
            <p:cNvSpPr>
              <a:spLocks noChangeAspect="1" noChangeArrowheads="1"/>
            </p:cNvSpPr>
            <p:nvPr/>
          </p:nvSpPr>
          <p:spPr bwMode="auto">
            <a:xfrm>
              <a:off x="780079" y="2009261"/>
              <a:ext cx="118482" cy="118482"/>
            </a:xfrm>
            <a:custGeom>
              <a:avLst/>
              <a:gdLst>
                <a:gd name="T0" fmla="*/ 523 w 587"/>
                <a:gd name="T1" fmla="*/ 0 h 586"/>
                <a:gd name="T2" fmla="*/ 69 w 587"/>
                <a:gd name="T3" fmla="*/ 0 h 586"/>
                <a:gd name="T4" fmla="*/ 0 w 587"/>
                <a:gd name="T5" fmla="*/ 68 h 586"/>
                <a:gd name="T6" fmla="*/ 0 w 587"/>
                <a:gd name="T7" fmla="*/ 523 h 586"/>
                <a:gd name="T8" fmla="*/ 69 w 587"/>
                <a:gd name="T9" fmla="*/ 585 h 586"/>
                <a:gd name="T10" fmla="*/ 523 w 587"/>
                <a:gd name="T11" fmla="*/ 585 h 586"/>
                <a:gd name="T12" fmla="*/ 586 w 587"/>
                <a:gd name="T13" fmla="*/ 523 h 586"/>
                <a:gd name="T14" fmla="*/ 586 w 587"/>
                <a:gd name="T15" fmla="*/ 68 h 586"/>
                <a:gd name="T16" fmla="*/ 523 w 587"/>
                <a:gd name="T17" fmla="*/ 0 h 586"/>
                <a:gd name="T18" fmla="*/ 231 w 587"/>
                <a:gd name="T19" fmla="*/ 454 h 586"/>
                <a:gd name="T20" fmla="*/ 69 w 587"/>
                <a:gd name="T21" fmla="*/ 292 h 586"/>
                <a:gd name="T22" fmla="*/ 113 w 587"/>
                <a:gd name="T23" fmla="*/ 249 h 586"/>
                <a:gd name="T24" fmla="*/ 231 w 587"/>
                <a:gd name="T25" fmla="*/ 367 h 586"/>
                <a:gd name="T26" fmla="*/ 480 w 587"/>
                <a:gd name="T27" fmla="*/ 118 h 586"/>
                <a:gd name="T28" fmla="*/ 523 w 587"/>
                <a:gd name="T29" fmla="*/ 161 h 586"/>
                <a:gd name="T30" fmla="*/ 231 w 587"/>
                <a:gd name="T31" fmla="*/ 45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7" h="586">
                  <a:moveTo>
                    <a:pt x="523" y="0"/>
                  </a:moveTo>
                  <a:lnTo>
                    <a:pt x="69" y="0"/>
                  </a:lnTo>
                  <a:cubicBezTo>
                    <a:pt x="32" y="0"/>
                    <a:pt x="0" y="31"/>
                    <a:pt x="0" y="68"/>
                  </a:cubicBezTo>
                  <a:lnTo>
                    <a:pt x="0" y="523"/>
                  </a:lnTo>
                  <a:cubicBezTo>
                    <a:pt x="0" y="554"/>
                    <a:pt x="32" y="585"/>
                    <a:pt x="69" y="585"/>
                  </a:cubicBezTo>
                  <a:lnTo>
                    <a:pt x="523" y="585"/>
                  </a:lnTo>
                  <a:cubicBezTo>
                    <a:pt x="561" y="585"/>
                    <a:pt x="586" y="554"/>
                    <a:pt x="586" y="523"/>
                  </a:cubicBezTo>
                  <a:lnTo>
                    <a:pt x="586" y="68"/>
                  </a:lnTo>
                  <a:cubicBezTo>
                    <a:pt x="586" y="31"/>
                    <a:pt x="561" y="0"/>
                    <a:pt x="523" y="0"/>
                  </a:cubicBezTo>
                  <a:close/>
                  <a:moveTo>
                    <a:pt x="231" y="454"/>
                  </a:moveTo>
                  <a:lnTo>
                    <a:pt x="69" y="292"/>
                  </a:lnTo>
                  <a:lnTo>
                    <a:pt x="113" y="249"/>
                  </a:lnTo>
                  <a:lnTo>
                    <a:pt x="231" y="367"/>
                  </a:lnTo>
                  <a:lnTo>
                    <a:pt x="480" y="118"/>
                  </a:lnTo>
                  <a:lnTo>
                    <a:pt x="523" y="161"/>
                  </a:lnTo>
                  <a:lnTo>
                    <a:pt x="231" y="45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50" name="직사각형"/>
          <p:cNvSpPr/>
          <p:nvPr/>
        </p:nvSpPr>
        <p:spPr>
          <a:xfrm>
            <a:off x="5689780" y="1500934"/>
            <a:ext cx="1451920" cy="16939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 algn="r"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" u="sng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전체선택</a:t>
            </a:r>
            <a:r>
              <a:rPr kumimoji="0" lang="ko-KR" altLang="en-US" sz="6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en-US" sz="600" u="sng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sz="600" u="sng" dirty="0">
              <a:solidFill>
                <a:prstClr val="white">
                  <a:lumMod val="50000"/>
                </a:prstClr>
              </a:solidFill>
              <a:latin typeface=""/>
            </a:endParaRPr>
          </a:p>
        </p:txBody>
      </p:sp>
      <p:pic>
        <p:nvPicPr>
          <p:cNvPr id="52" name="Picture 3" descr="C:\Users\Administrator\Downloads\flag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3" y="684436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794036" y="600406"/>
            <a:ext cx="2991229" cy="349123"/>
            <a:chOff x="2432906" y="1504164"/>
            <a:chExt cx="2991229" cy="349123"/>
          </a:xfrm>
        </p:grpSpPr>
        <p:grpSp>
          <p:nvGrpSpPr>
            <p:cNvPr id="55" name="Group 4"/>
            <p:cNvGrpSpPr/>
            <p:nvPr/>
          </p:nvGrpSpPr>
          <p:grpSpPr>
            <a:xfrm>
              <a:off x="2432906" y="1558707"/>
              <a:ext cx="2991229" cy="294580"/>
              <a:chOff x="2944211" y="2499203"/>
              <a:chExt cx="2991229" cy="294580"/>
            </a:xfrm>
          </p:grpSpPr>
          <p:sp>
            <p:nvSpPr>
              <p:cNvPr id="60" name="텍스트 상자 31"/>
              <p:cNvSpPr txBox="1"/>
              <p:nvPr/>
            </p:nvSpPr>
            <p:spPr>
              <a:xfrm>
                <a:off x="2944211" y="2672690"/>
                <a:ext cx="212740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kumimoji="1"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받은 편지함</a:t>
                </a:r>
                <a:r>
                  <a:rPr kumimoji="1"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]</a:t>
                </a:r>
                <a:r>
                  <a:rPr kumimoji="1"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Re: </a:t>
                </a:r>
                <a:r>
                  <a:rPr kumimoji="1" lang="ko-KR" altLang="en-US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협업 도구로 뭐가 제일 좋을까요</a:t>
                </a:r>
                <a:r>
                  <a:rPr kumimoji="1" lang="en-US" altLang="ko-KR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?</a:t>
                </a:r>
                <a:endPara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61" name="Group 26"/>
              <p:cNvGrpSpPr/>
              <p:nvPr/>
            </p:nvGrpSpPr>
            <p:grpSpPr>
              <a:xfrm>
                <a:off x="3229004" y="2499203"/>
                <a:ext cx="2706436" cy="294580"/>
                <a:chOff x="3276148" y="2570356"/>
                <a:chExt cx="2706436" cy="294580"/>
              </a:xfrm>
            </p:grpSpPr>
            <p:sp>
              <p:nvSpPr>
                <p:cNvPr id="62" name="텍스트 상자 31"/>
                <p:cNvSpPr txBox="1"/>
                <p:nvPr/>
              </p:nvSpPr>
              <p:spPr>
                <a:xfrm>
                  <a:off x="3276148" y="2570356"/>
                  <a:ext cx="27064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ko-KR" altLang="en-US" sz="8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</a:rPr>
                    <a:t>홍사원</a:t>
                  </a:r>
                  <a:r>
                    <a:rPr lang="ko-KR" altLang="en-US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</a:rPr>
                    <a:t>  </a:t>
                  </a:r>
                  <a:r>
                    <a: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</a:rPr>
                    <a:t>제품기획팀 </a:t>
                  </a:r>
                </a:p>
              </p:txBody>
            </p:sp>
            <p:sp>
              <p:nvSpPr>
                <p:cNvPr id="63" name="Freeform 36"/>
                <p:cNvSpPr>
                  <a:spLocks noChangeAspect="1" noChangeArrowheads="1"/>
                </p:cNvSpPr>
                <p:nvPr/>
              </p:nvSpPr>
              <p:spPr bwMode="auto">
                <a:xfrm>
                  <a:off x="5118755" y="2756936"/>
                  <a:ext cx="107997" cy="108000"/>
                </a:xfrm>
                <a:custGeom>
                  <a:avLst/>
                  <a:gdLst>
                    <a:gd name="T0" fmla="*/ 0 w 456"/>
                    <a:gd name="T1" fmla="*/ 252 h 456"/>
                    <a:gd name="T2" fmla="*/ 54 w 456"/>
                    <a:gd name="T3" fmla="*/ 252 h 456"/>
                    <a:gd name="T4" fmla="*/ 54 w 456"/>
                    <a:gd name="T5" fmla="*/ 198 h 456"/>
                    <a:gd name="T6" fmla="*/ 0 w 456"/>
                    <a:gd name="T7" fmla="*/ 198 h 456"/>
                    <a:gd name="T8" fmla="*/ 0 w 456"/>
                    <a:gd name="T9" fmla="*/ 252 h 456"/>
                    <a:gd name="T10" fmla="*/ 0 w 456"/>
                    <a:gd name="T11" fmla="*/ 353 h 456"/>
                    <a:gd name="T12" fmla="*/ 54 w 456"/>
                    <a:gd name="T13" fmla="*/ 353 h 456"/>
                    <a:gd name="T14" fmla="*/ 54 w 456"/>
                    <a:gd name="T15" fmla="*/ 300 h 456"/>
                    <a:gd name="T16" fmla="*/ 0 w 456"/>
                    <a:gd name="T17" fmla="*/ 300 h 456"/>
                    <a:gd name="T18" fmla="*/ 0 w 456"/>
                    <a:gd name="T19" fmla="*/ 353 h 456"/>
                    <a:gd name="T20" fmla="*/ 54 w 456"/>
                    <a:gd name="T21" fmla="*/ 455 h 456"/>
                    <a:gd name="T22" fmla="*/ 54 w 456"/>
                    <a:gd name="T23" fmla="*/ 401 h 456"/>
                    <a:gd name="T24" fmla="*/ 0 w 456"/>
                    <a:gd name="T25" fmla="*/ 401 h 456"/>
                    <a:gd name="T26" fmla="*/ 54 w 456"/>
                    <a:gd name="T27" fmla="*/ 455 h 456"/>
                    <a:gd name="T28" fmla="*/ 0 w 456"/>
                    <a:gd name="T29" fmla="*/ 150 h 456"/>
                    <a:gd name="T30" fmla="*/ 54 w 456"/>
                    <a:gd name="T31" fmla="*/ 150 h 456"/>
                    <a:gd name="T32" fmla="*/ 54 w 456"/>
                    <a:gd name="T33" fmla="*/ 97 h 456"/>
                    <a:gd name="T34" fmla="*/ 0 w 456"/>
                    <a:gd name="T35" fmla="*/ 97 h 456"/>
                    <a:gd name="T36" fmla="*/ 0 w 456"/>
                    <a:gd name="T37" fmla="*/ 150 h 456"/>
                    <a:gd name="T38" fmla="*/ 305 w 456"/>
                    <a:gd name="T39" fmla="*/ 455 h 456"/>
                    <a:gd name="T40" fmla="*/ 353 w 456"/>
                    <a:gd name="T41" fmla="*/ 455 h 456"/>
                    <a:gd name="T42" fmla="*/ 353 w 456"/>
                    <a:gd name="T43" fmla="*/ 401 h 456"/>
                    <a:gd name="T44" fmla="*/ 305 w 456"/>
                    <a:gd name="T45" fmla="*/ 401 h 456"/>
                    <a:gd name="T46" fmla="*/ 305 w 456"/>
                    <a:gd name="T47" fmla="*/ 455 h 456"/>
                    <a:gd name="T48" fmla="*/ 406 w 456"/>
                    <a:gd name="T49" fmla="*/ 0 h 456"/>
                    <a:gd name="T50" fmla="*/ 150 w 456"/>
                    <a:gd name="T51" fmla="*/ 0 h 456"/>
                    <a:gd name="T52" fmla="*/ 102 w 456"/>
                    <a:gd name="T53" fmla="*/ 48 h 456"/>
                    <a:gd name="T54" fmla="*/ 102 w 456"/>
                    <a:gd name="T55" fmla="*/ 97 h 456"/>
                    <a:gd name="T56" fmla="*/ 102 w 456"/>
                    <a:gd name="T57" fmla="*/ 150 h 456"/>
                    <a:gd name="T58" fmla="*/ 102 w 456"/>
                    <a:gd name="T59" fmla="*/ 300 h 456"/>
                    <a:gd name="T60" fmla="*/ 150 w 456"/>
                    <a:gd name="T61" fmla="*/ 353 h 456"/>
                    <a:gd name="T62" fmla="*/ 281 w 456"/>
                    <a:gd name="T63" fmla="*/ 353 h 456"/>
                    <a:gd name="T64" fmla="*/ 377 w 456"/>
                    <a:gd name="T65" fmla="*/ 353 h 456"/>
                    <a:gd name="T66" fmla="*/ 406 w 456"/>
                    <a:gd name="T67" fmla="*/ 353 h 456"/>
                    <a:gd name="T68" fmla="*/ 455 w 456"/>
                    <a:gd name="T69" fmla="*/ 300 h 456"/>
                    <a:gd name="T70" fmla="*/ 455 w 456"/>
                    <a:gd name="T71" fmla="*/ 48 h 456"/>
                    <a:gd name="T72" fmla="*/ 406 w 456"/>
                    <a:gd name="T73" fmla="*/ 0 h 456"/>
                    <a:gd name="T74" fmla="*/ 406 w 456"/>
                    <a:gd name="T75" fmla="*/ 300 h 456"/>
                    <a:gd name="T76" fmla="*/ 150 w 456"/>
                    <a:gd name="T77" fmla="*/ 300 h 456"/>
                    <a:gd name="T78" fmla="*/ 150 w 456"/>
                    <a:gd name="T79" fmla="*/ 48 h 456"/>
                    <a:gd name="T80" fmla="*/ 406 w 456"/>
                    <a:gd name="T81" fmla="*/ 48 h 456"/>
                    <a:gd name="T82" fmla="*/ 406 w 456"/>
                    <a:gd name="T83" fmla="*/ 300 h 456"/>
                    <a:gd name="T84" fmla="*/ 203 w 456"/>
                    <a:gd name="T85" fmla="*/ 455 h 456"/>
                    <a:gd name="T86" fmla="*/ 252 w 456"/>
                    <a:gd name="T87" fmla="*/ 455 h 456"/>
                    <a:gd name="T88" fmla="*/ 252 w 456"/>
                    <a:gd name="T89" fmla="*/ 401 h 456"/>
                    <a:gd name="T90" fmla="*/ 203 w 456"/>
                    <a:gd name="T91" fmla="*/ 401 h 456"/>
                    <a:gd name="T92" fmla="*/ 203 w 456"/>
                    <a:gd name="T93" fmla="*/ 455 h 456"/>
                    <a:gd name="T94" fmla="*/ 102 w 456"/>
                    <a:gd name="T95" fmla="*/ 455 h 456"/>
                    <a:gd name="T96" fmla="*/ 150 w 456"/>
                    <a:gd name="T97" fmla="*/ 455 h 456"/>
                    <a:gd name="T98" fmla="*/ 150 w 456"/>
                    <a:gd name="T99" fmla="*/ 401 h 456"/>
                    <a:gd name="T100" fmla="*/ 102 w 456"/>
                    <a:gd name="T101" fmla="*/ 401 h 456"/>
                    <a:gd name="T102" fmla="*/ 102 w 456"/>
                    <a:gd name="T103" fmla="*/ 455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56" h="456">
                      <a:moveTo>
                        <a:pt x="0" y="252"/>
                      </a:moveTo>
                      <a:lnTo>
                        <a:pt x="54" y="252"/>
                      </a:lnTo>
                      <a:lnTo>
                        <a:pt x="54" y="198"/>
                      </a:lnTo>
                      <a:lnTo>
                        <a:pt x="0" y="198"/>
                      </a:lnTo>
                      <a:lnTo>
                        <a:pt x="0" y="252"/>
                      </a:lnTo>
                      <a:close/>
                      <a:moveTo>
                        <a:pt x="0" y="353"/>
                      </a:moveTo>
                      <a:lnTo>
                        <a:pt x="54" y="353"/>
                      </a:lnTo>
                      <a:lnTo>
                        <a:pt x="54" y="300"/>
                      </a:lnTo>
                      <a:lnTo>
                        <a:pt x="0" y="300"/>
                      </a:lnTo>
                      <a:lnTo>
                        <a:pt x="0" y="353"/>
                      </a:lnTo>
                      <a:close/>
                      <a:moveTo>
                        <a:pt x="54" y="455"/>
                      </a:moveTo>
                      <a:lnTo>
                        <a:pt x="54" y="401"/>
                      </a:lnTo>
                      <a:lnTo>
                        <a:pt x="0" y="401"/>
                      </a:lnTo>
                      <a:cubicBezTo>
                        <a:pt x="0" y="430"/>
                        <a:pt x="25" y="455"/>
                        <a:pt x="54" y="455"/>
                      </a:cubicBezTo>
                      <a:close/>
                      <a:moveTo>
                        <a:pt x="0" y="150"/>
                      </a:moveTo>
                      <a:lnTo>
                        <a:pt x="54" y="150"/>
                      </a:lnTo>
                      <a:lnTo>
                        <a:pt x="54" y="97"/>
                      </a:lnTo>
                      <a:lnTo>
                        <a:pt x="0" y="97"/>
                      </a:lnTo>
                      <a:lnTo>
                        <a:pt x="0" y="150"/>
                      </a:lnTo>
                      <a:close/>
                      <a:moveTo>
                        <a:pt x="305" y="455"/>
                      </a:moveTo>
                      <a:lnTo>
                        <a:pt x="353" y="455"/>
                      </a:lnTo>
                      <a:lnTo>
                        <a:pt x="353" y="401"/>
                      </a:lnTo>
                      <a:lnTo>
                        <a:pt x="305" y="401"/>
                      </a:lnTo>
                      <a:lnTo>
                        <a:pt x="305" y="455"/>
                      </a:lnTo>
                      <a:close/>
                      <a:moveTo>
                        <a:pt x="406" y="0"/>
                      </a:moveTo>
                      <a:lnTo>
                        <a:pt x="150" y="0"/>
                      </a:lnTo>
                      <a:cubicBezTo>
                        <a:pt x="126" y="0"/>
                        <a:pt x="102" y="19"/>
                        <a:pt x="102" y="48"/>
                      </a:cubicBezTo>
                      <a:lnTo>
                        <a:pt x="102" y="97"/>
                      </a:lnTo>
                      <a:lnTo>
                        <a:pt x="102" y="150"/>
                      </a:lnTo>
                      <a:lnTo>
                        <a:pt x="102" y="300"/>
                      </a:lnTo>
                      <a:cubicBezTo>
                        <a:pt x="102" y="329"/>
                        <a:pt x="126" y="353"/>
                        <a:pt x="150" y="353"/>
                      </a:cubicBezTo>
                      <a:lnTo>
                        <a:pt x="281" y="353"/>
                      </a:lnTo>
                      <a:lnTo>
                        <a:pt x="377" y="353"/>
                      </a:lnTo>
                      <a:lnTo>
                        <a:pt x="406" y="353"/>
                      </a:lnTo>
                      <a:cubicBezTo>
                        <a:pt x="431" y="353"/>
                        <a:pt x="455" y="329"/>
                        <a:pt x="455" y="300"/>
                      </a:cubicBezTo>
                      <a:lnTo>
                        <a:pt x="455" y="48"/>
                      </a:lnTo>
                      <a:cubicBezTo>
                        <a:pt x="455" y="19"/>
                        <a:pt x="431" y="0"/>
                        <a:pt x="406" y="0"/>
                      </a:cubicBezTo>
                      <a:close/>
                      <a:moveTo>
                        <a:pt x="406" y="300"/>
                      </a:moveTo>
                      <a:lnTo>
                        <a:pt x="150" y="300"/>
                      </a:lnTo>
                      <a:lnTo>
                        <a:pt x="150" y="48"/>
                      </a:lnTo>
                      <a:lnTo>
                        <a:pt x="406" y="48"/>
                      </a:lnTo>
                      <a:lnTo>
                        <a:pt x="406" y="300"/>
                      </a:lnTo>
                      <a:close/>
                      <a:moveTo>
                        <a:pt x="203" y="455"/>
                      </a:moveTo>
                      <a:lnTo>
                        <a:pt x="252" y="455"/>
                      </a:lnTo>
                      <a:lnTo>
                        <a:pt x="252" y="401"/>
                      </a:lnTo>
                      <a:lnTo>
                        <a:pt x="203" y="401"/>
                      </a:lnTo>
                      <a:lnTo>
                        <a:pt x="203" y="455"/>
                      </a:lnTo>
                      <a:close/>
                      <a:moveTo>
                        <a:pt x="102" y="455"/>
                      </a:moveTo>
                      <a:lnTo>
                        <a:pt x="150" y="455"/>
                      </a:lnTo>
                      <a:lnTo>
                        <a:pt x="150" y="401"/>
                      </a:lnTo>
                      <a:lnTo>
                        <a:pt x="102" y="401"/>
                      </a:lnTo>
                      <a:lnTo>
                        <a:pt x="102" y="455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633" dirty="0" smtClean="0">
                      <a:latin typeface="+mn-ea"/>
                      <a:ea typeface="+mn-ea"/>
                    </a:rPr>
                    <a:t> </a:t>
                  </a:r>
                  <a:endParaRPr lang="en-US" sz="1633" dirty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3883158" y="1527340"/>
              <a:ext cx="648182" cy="200055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+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주소록 추가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441029" y="1504164"/>
              <a:ext cx="202200" cy="202200"/>
              <a:chOff x="4825076" y="2300252"/>
              <a:chExt cx="261701" cy="261701"/>
            </a:xfrm>
          </p:grpSpPr>
          <p:sp>
            <p:nvSpPr>
              <p:cNvPr id="58" name="Oval 121"/>
              <p:cNvSpPr>
                <a:spLocks noChangeAspect="1"/>
              </p:cNvSpPr>
              <p:nvPr/>
            </p:nvSpPr>
            <p:spPr bwMode="auto">
              <a:xfrm>
                <a:off x="4825076" y="2300252"/>
                <a:ext cx="261701" cy="261701"/>
              </a:xfrm>
              <a:prstGeom prst="ellipse">
                <a:avLst/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75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x-none" altLang="x-none" sz="2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59" name="Picture 157" descr="man-user (1).png"/>
              <p:cNvPicPr>
                <a:picLocks noChangeAspect="1"/>
              </p:cNvPicPr>
              <p:nvPr/>
            </p:nvPicPr>
            <p:blipFill>
              <a:blip r:embed="rId3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1219" y="2346395"/>
                <a:ext cx="169415" cy="169414"/>
              </a:xfrm>
              <a:prstGeom prst="rect">
                <a:avLst/>
              </a:prstGeom>
              <a:solidFill>
                <a:srgbClr val="FFFFFF">
                  <a:alpha val="305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6" name="TextBox 65"/>
          <p:cNvSpPr txBox="1"/>
          <p:nvPr/>
        </p:nvSpPr>
        <p:spPr>
          <a:xfrm>
            <a:off x="2972150" y="630632"/>
            <a:ext cx="417349" cy="200055"/>
          </a:xfrm>
          <a:prstGeom prst="rect">
            <a:avLst/>
          </a:prstGeom>
          <a:noFill/>
        </p:spPr>
        <p:txBody>
          <a:bodyPr wrap="none" lIns="36000" rIns="36000" rtlCol="0" anchor="ctr">
            <a:spAutoFit/>
          </a:bodyPr>
          <a:lstStyle/>
          <a:p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VIP </a:t>
            </a:r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지정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7" name="직선 연결선[R] 7"/>
          <p:cNvCxnSpPr/>
          <p:nvPr/>
        </p:nvCxnSpPr>
        <p:spPr>
          <a:xfrm>
            <a:off x="550558" y="2373959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68" name="직사각형"/>
          <p:cNvSpPr/>
          <p:nvPr/>
        </p:nvSpPr>
        <p:spPr>
          <a:xfrm>
            <a:off x="717999" y="2458600"/>
            <a:ext cx="2776565" cy="16939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대용량 첨부파일 </a:t>
            </a:r>
            <a:r>
              <a:rPr lang="en-US" altLang="ko-KR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7" name="Rectangle 492"/>
          <p:cNvSpPr/>
          <p:nvPr/>
        </p:nvSpPr>
        <p:spPr>
          <a:xfrm>
            <a:off x="717999" y="2689798"/>
            <a:ext cx="6440627" cy="49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80" name="직선 연결선[R] 7"/>
          <p:cNvCxnSpPr/>
          <p:nvPr/>
        </p:nvCxnSpPr>
        <p:spPr>
          <a:xfrm>
            <a:off x="717490" y="2933274"/>
            <a:ext cx="642106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miter lim="400000"/>
          </a:ln>
        </p:spPr>
      </p:cxnSp>
      <p:cxnSp>
        <p:nvCxnSpPr>
          <p:cNvPr id="81" name="직선 연결선[R] 7"/>
          <p:cNvCxnSpPr/>
          <p:nvPr/>
        </p:nvCxnSpPr>
        <p:spPr>
          <a:xfrm>
            <a:off x="717490" y="2689798"/>
            <a:ext cx="642106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miter lim="400000"/>
          </a:ln>
        </p:spPr>
      </p:cxnSp>
      <p:sp>
        <p:nvSpPr>
          <p:cNvPr id="78" name="직사각형"/>
          <p:cNvSpPr/>
          <p:nvPr/>
        </p:nvSpPr>
        <p:spPr>
          <a:xfrm>
            <a:off x="1199456" y="2728601"/>
            <a:ext cx="1451920" cy="16939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파일명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_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만든이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_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날짜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en-US" altLang="ko-KR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docx</a:t>
            </a:r>
            <a:endParaRPr sz="6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9" name="직사각형"/>
          <p:cNvSpPr/>
          <p:nvPr/>
        </p:nvSpPr>
        <p:spPr>
          <a:xfrm>
            <a:off x="1199456" y="2972838"/>
            <a:ext cx="1451920" cy="16939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파일명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_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만든이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_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날짜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.pdf</a:t>
            </a:r>
            <a:endParaRPr sz="6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4" name="텍스트 상자 31"/>
          <p:cNvSpPr txBox="1"/>
          <p:nvPr/>
        </p:nvSpPr>
        <p:spPr>
          <a:xfrm>
            <a:off x="5517820" y="2776170"/>
            <a:ext cx="1076774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100MB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5" name="텍스트 상자 31"/>
          <p:cNvSpPr txBox="1"/>
          <p:nvPr/>
        </p:nvSpPr>
        <p:spPr>
          <a:xfrm>
            <a:off x="5517820" y="3012886"/>
            <a:ext cx="1076774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100MB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15033" y="2774130"/>
            <a:ext cx="299524" cy="343810"/>
            <a:chOff x="1018586" y="2774130"/>
            <a:chExt cx="299524" cy="343810"/>
          </a:xfrm>
        </p:grpSpPr>
        <p:sp>
          <p:nvSpPr>
            <p:cNvPr id="82" name="Freeform 29"/>
            <p:cNvSpPr>
              <a:spLocks noChangeAspect="1" noEditPoints="1"/>
            </p:cNvSpPr>
            <p:nvPr/>
          </p:nvSpPr>
          <p:spPr bwMode="auto">
            <a:xfrm>
              <a:off x="1018586" y="3009940"/>
              <a:ext cx="88991" cy="108000"/>
            </a:xfrm>
            <a:custGeom>
              <a:avLst/>
              <a:gdLst>
                <a:gd name="T0" fmla="*/ 350 w 350"/>
                <a:gd name="T1" fmla="*/ 150 h 425"/>
                <a:gd name="T2" fmla="*/ 250 w 350"/>
                <a:gd name="T3" fmla="*/ 150 h 425"/>
                <a:gd name="T4" fmla="*/ 250 w 350"/>
                <a:gd name="T5" fmla="*/ 0 h 425"/>
                <a:gd name="T6" fmla="*/ 100 w 350"/>
                <a:gd name="T7" fmla="*/ 0 h 425"/>
                <a:gd name="T8" fmla="*/ 100 w 350"/>
                <a:gd name="T9" fmla="*/ 150 h 425"/>
                <a:gd name="T10" fmla="*/ 0 w 350"/>
                <a:gd name="T11" fmla="*/ 150 h 425"/>
                <a:gd name="T12" fmla="*/ 175 w 350"/>
                <a:gd name="T13" fmla="*/ 325 h 425"/>
                <a:gd name="T14" fmla="*/ 350 w 350"/>
                <a:gd name="T15" fmla="*/ 150 h 425"/>
                <a:gd name="T16" fmla="*/ 0 w 350"/>
                <a:gd name="T17" fmla="*/ 375 h 425"/>
                <a:gd name="T18" fmla="*/ 0 w 350"/>
                <a:gd name="T19" fmla="*/ 425 h 425"/>
                <a:gd name="T20" fmla="*/ 350 w 350"/>
                <a:gd name="T21" fmla="*/ 425 h 425"/>
                <a:gd name="T22" fmla="*/ 350 w 350"/>
                <a:gd name="T23" fmla="*/ 375 h 425"/>
                <a:gd name="T24" fmla="*/ 0 w 350"/>
                <a:gd name="T25" fmla="*/ 37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0" h="425">
                  <a:moveTo>
                    <a:pt x="350" y="150"/>
                  </a:moveTo>
                  <a:lnTo>
                    <a:pt x="250" y="150"/>
                  </a:lnTo>
                  <a:lnTo>
                    <a:pt x="250" y="0"/>
                  </a:lnTo>
                  <a:lnTo>
                    <a:pt x="100" y="0"/>
                  </a:lnTo>
                  <a:lnTo>
                    <a:pt x="100" y="150"/>
                  </a:lnTo>
                  <a:lnTo>
                    <a:pt x="0" y="150"/>
                  </a:lnTo>
                  <a:lnTo>
                    <a:pt x="175" y="325"/>
                  </a:lnTo>
                  <a:lnTo>
                    <a:pt x="350" y="150"/>
                  </a:lnTo>
                  <a:close/>
                  <a:moveTo>
                    <a:pt x="0" y="375"/>
                  </a:moveTo>
                  <a:lnTo>
                    <a:pt x="0" y="425"/>
                  </a:lnTo>
                  <a:lnTo>
                    <a:pt x="350" y="425"/>
                  </a:lnTo>
                  <a:lnTo>
                    <a:pt x="350" y="375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3" name="Freeform 38"/>
            <p:cNvSpPr>
              <a:spLocks noChangeAspect="1" noChangeArrowheads="1"/>
            </p:cNvSpPr>
            <p:nvPr/>
          </p:nvSpPr>
          <p:spPr bwMode="auto">
            <a:xfrm>
              <a:off x="1210111" y="3024474"/>
              <a:ext cx="107999" cy="72000"/>
            </a:xfrm>
            <a:custGeom>
              <a:avLst/>
              <a:gdLst>
                <a:gd name="T0" fmla="*/ 437 w 541"/>
                <a:gd name="T1" fmla="*/ 137 h 361"/>
                <a:gd name="T2" fmla="*/ 270 w 541"/>
                <a:gd name="T3" fmla="*/ 0 h 361"/>
                <a:gd name="T4" fmla="*/ 124 w 541"/>
                <a:gd name="T5" fmla="*/ 90 h 361"/>
                <a:gd name="T6" fmla="*/ 0 w 541"/>
                <a:gd name="T7" fmla="*/ 227 h 361"/>
                <a:gd name="T8" fmla="*/ 137 w 541"/>
                <a:gd name="T9" fmla="*/ 360 h 361"/>
                <a:gd name="T10" fmla="*/ 428 w 541"/>
                <a:gd name="T11" fmla="*/ 360 h 361"/>
                <a:gd name="T12" fmla="*/ 540 w 541"/>
                <a:gd name="T13" fmla="*/ 249 h 361"/>
                <a:gd name="T14" fmla="*/ 437 w 541"/>
                <a:gd name="T15" fmla="*/ 13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1" h="361">
                  <a:moveTo>
                    <a:pt x="437" y="137"/>
                  </a:moveTo>
                  <a:cubicBezTo>
                    <a:pt x="420" y="60"/>
                    <a:pt x="351" y="0"/>
                    <a:pt x="270" y="0"/>
                  </a:cubicBezTo>
                  <a:cubicBezTo>
                    <a:pt x="206" y="0"/>
                    <a:pt x="150" y="39"/>
                    <a:pt x="124" y="90"/>
                  </a:cubicBezTo>
                  <a:cubicBezTo>
                    <a:pt x="51" y="99"/>
                    <a:pt x="0" y="155"/>
                    <a:pt x="0" y="227"/>
                  </a:cubicBezTo>
                  <a:cubicBezTo>
                    <a:pt x="0" y="300"/>
                    <a:pt x="60" y="360"/>
                    <a:pt x="137" y="360"/>
                  </a:cubicBezTo>
                  <a:lnTo>
                    <a:pt x="428" y="360"/>
                  </a:lnTo>
                  <a:cubicBezTo>
                    <a:pt x="488" y="360"/>
                    <a:pt x="540" y="313"/>
                    <a:pt x="540" y="249"/>
                  </a:cubicBezTo>
                  <a:cubicBezTo>
                    <a:pt x="540" y="189"/>
                    <a:pt x="493" y="142"/>
                    <a:pt x="437" y="13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88" name="Freeform 29"/>
            <p:cNvSpPr>
              <a:spLocks noChangeAspect="1" noEditPoints="1"/>
            </p:cNvSpPr>
            <p:nvPr/>
          </p:nvSpPr>
          <p:spPr bwMode="auto">
            <a:xfrm>
              <a:off x="1018586" y="2774130"/>
              <a:ext cx="88991" cy="108000"/>
            </a:xfrm>
            <a:custGeom>
              <a:avLst/>
              <a:gdLst>
                <a:gd name="T0" fmla="*/ 350 w 350"/>
                <a:gd name="T1" fmla="*/ 150 h 425"/>
                <a:gd name="T2" fmla="*/ 250 w 350"/>
                <a:gd name="T3" fmla="*/ 150 h 425"/>
                <a:gd name="T4" fmla="*/ 250 w 350"/>
                <a:gd name="T5" fmla="*/ 0 h 425"/>
                <a:gd name="T6" fmla="*/ 100 w 350"/>
                <a:gd name="T7" fmla="*/ 0 h 425"/>
                <a:gd name="T8" fmla="*/ 100 w 350"/>
                <a:gd name="T9" fmla="*/ 150 h 425"/>
                <a:gd name="T10" fmla="*/ 0 w 350"/>
                <a:gd name="T11" fmla="*/ 150 h 425"/>
                <a:gd name="T12" fmla="*/ 175 w 350"/>
                <a:gd name="T13" fmla="*/ 325 h 425"/>
                <a:gd name="T14" fmla="*/ 350 w 350"/>
                <a:gd name="T15" fmla="*/ 150 h 425"/>
                <a:gd name="T16" fmla="*/ 0 w 350"/>
                <a:gd name="T17" fmla="*/ 375 h 425"/>
                <a:gd name="T18" fmla="*/ 0 w 350"/>
                <a:gd name="T19" fmla="*/ 425 h 425"/>
                <a:gd name="T20" fmla="*/ 350 w 350"/>
                <a:gd name="T21" fmla="*/ 425 h 425"/>
                <a:gd name="T22" fmla="*/ 350 w 350"/>
                <a:gd name="T23" fmla="*/ 375 h 425"/>
                <a:gd name="T24" fmla="*/ 0 w 350"/>
                <a:gd name="T25" fmla="*/ 37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0" h="425">
                  <a:moveTo>
                    <a:pt x="350" y="150"/>
                  </a:moveTo>
                  <a:lnTo>
                    <a:pt x="250" y="150"/>
                  </a:lnTo>
                  <a:lnTo>
                    <a:pt x="250" y="0"/>
                  </a:lnTo>
                  <a:lnTo>
                    <a:pt x="100" y="0"/>
                  </a:lnTo>
                  <a:lnTo>
                    <a:pt x="100" y="150"/>
                  </a:lnTo>
                  <a:lnTo>
                    <a:pt x="0" y="150"/>
                  </a:lnTo>
                  <a:lnTo>
                    <a:pt x="175" y="325"/>
                  </a:lnTo>
                  <a:lnTo>
                    <a:pt x="350" y="150"/>
                  </a:lnTo>
                  <a:close/>
                  <a:moveTo>
                    <a:pt x="0" y="375"/>
                  </a:moveTo>
                  <a:lnTo>
                    <a:pt x="0" y="425"/>
                  </a:lnTo>
                  <a:lnTo>
                    <a:pt x="350" y="425"/>
                  </a:lnTo>
                  <a:lnTo>
                    <a:pt x="350" y="375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9" name="Freeform 38"/>
            <p:cNvSpPr>
              <a:spLocks noChangeAspect="1" noChangeArrowheads="1"/>
            </p:cNvSpPr>
            <p:nvPr/>
          </p:nvSpPr>
          <p:spPr bwMode="auto">
            <a:xfrm>
              <a:off x="1210111" y="2788664"/>
              <a:ext cx="107999" cy="72000"/>
            </a:xfrm>
            <a:custGeom>
              <a:avLst/>
              <a:gdLst>
                <a:gd name="T0" fmla="*/ 437 w 541"/>
                <a:gd name="T1" fmla="*/ 137 h 361"/>
                <a:gd name="T2" fmla="*/ 270 w 541"/>
                <a:gd name="T3" fmla="*/ 0 h 361"/>
                <a:gd name="T4" fmla="*/ 124 w 541"/>
                <a:gd name="T5" fmla="*/ 90 h 361"/>
                <a:gd name="T6" fmla="*/ 0 w 541"/>
                <a:gd name="T7" fmla="*/ 227 h 361"/>
                <a:gd name="T8" fmla="*/ 137 w 541"/>
                <a:gd name="T9" fmla="*/ 360 h 361"/>
                <a:gd name="T10" fmla="*/ 428 w 541"/>
                <a:gd name="T11" fmla="*/ 360 h 361"/>
                <a:gd name="T12" fmla="*/ 540 w 541"/>
                <a:gd name="T13" fmla="*/ 249 h 361"/>
                <a:gd name="T14" fmla="*/ 437 w 541"/>
                <a:gd name="T15" fmla="*/ 13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1" h="361">
                  <a:moveTo>
                    <a:pt x="437" y="137"/>
                  </a:moveTo>
                  <a:cubicBezTo>
                    <a:pt x="420" y="60"/>
                    <a:pt x="351" y="0"/>
                    <a:pt x="270" y="0"/>
                  </a:cubicBezTo>
                  <a:cubicBezTo>
                    <a:pt x="206" y="0"/>
                    <a:pt x="150" y="39"/>
                    <a:pt x="124" y="90"/>
                  </a:cubicBezTo>
                  <a:cubicBezTo>
                    <a:pt x="51" y="99"/>
                    <a:pt x="0" y="155"/>
                    <a:pt x="0" y="227"/>
                  </a:cubicBezTo>
                  <a:cubicBezTo>
                    <a:pt x="0" y="300"/>
                    <a:pt x="60" y="360"/>
                    <a:pt x="137" y="360"/>
                  </a:cubicBezTo>
                  <a:lnTo>
                    <a:pt x="428" y="360"/>
                  </a:lnTo>
                  <a:cubicBezTo>
                    <a:pt x="488" y="360"/>
                    <a:pt x="540" y="313"/>
                    <a:pt x="540" y="249"/>
                  </a:cubicBezTo>
                  <a:cubicBezTo>
                    <a:pt x="540" y="189"/>
                    <a:pt x="493" y="142"/>
                    <a:pt x="437" y="13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981392" y="2702719"/>
            <a:ext cx="1113053" cy="200055"/>
          </a:xfrm>
          <a:prstGeom prst="rect">
            <a:avLst/>
          </a:prstGeom>
          <a:noFill/>
        </p:spPr>
        <p:txBody>
          <a:bodyPr wrap="non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(~2017-11-13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잔여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97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회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81392" y="2959894"/>
            <a:ext cx="1113053" cy="200055"/>
          </a:xfrm>
          <a:prstGeom prst="rect">
            <a:avLst/>
          </a:prstGeom>
          <a:noFill/>
        </p:spPr>
        <p:txBody>
          <a:bodyPr wrap="non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(~2017-11-13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잔여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97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회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40" name="그룹 15"/>
          <p:cNvGrpSpPr/>
          <p:nvPr/>
        </p:nvGrpSpPr>
        <p:grpSpPr>
          <a:xfrm>
            <a:off x="6902400" y="1699144"/>
            <a:ext cx="811460" cy="346700"/>
            <a:chOff x="8498795" y="5080575"/>
            <a:chExt cx="811460" cy="346700"/>
          </a:xfrm>
        </p:grpSpPr>
        <p:sp>
          <p:nvSpPr>
            <p:cNvPr id="41" name="Rectangle 14"/>
            <p:cNvSpPr>
              <a:spLocks/>
            </p:cNvSpPr>
            <p:nvPr/>
          </p:nvSpPr>
          <p:spPr bwMode="auto">
            <a:xfrm>
              <a:off x="8498795" y="5080575"/>
              <a:ext cx="811460" cy="3467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텍스트 상자 31"/>
            <p:cNvSpPr txBox="1"/>
            <p:nvPr/>
          </p:nvSpPr>
          <p:spPr>
            <a:xfrm>
              <a:off x="8705877" y="5121040"/>
              <a:ext cx="420311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PC</a:t>
              </a:r>
              <a:r>
                <a:rPr kumimoji="1"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에 저장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43" name="Group 4"/>
            <p:cNvGrpSpPr/>
            <p:nvPr/>
          </p:nvGrpSpPr>
          <p:grpSpPr>
            <a:xfrm>
              <a:off x="8542893" y="5123290"/>
              <a:ext cx="107999" cy="222514"/>
              <a:chOff x="3020724" y="3355926"/>
              <a:chExt cx="107999" cy="222514"/>
            </a:xfrm>
          </p:grpSpPr>
          <p:sp>
            <p:nvSpPr>
              <p:cNvPr id="45" name="Freeform 29"/>
              <p:cNvSpPr>
                <a:spLocks noChangeAspect="1" noEditPoints="1"/>
              </p:cNvSpPr>
              <p:nvPr/>
            </p:nvSpPr>
            <p:spPr bwMode="auto">
              <a:xfrm>
                <a:off x="3037710" y="3355926"/>
                <a:ext cx="81062" cy="98377"/>
              </a:xfrm>
              <a:custGeom>
                <a:avLst/>
                <a:gdLst>
                  <a:gd name="T0" fmla="*/ 350 w 350"/>
                  <a:gd name="T1" fmla="*/ 150 h 425"/>
                  <a:gd name="T2" fmla="*/ 250 w 350"/>
                  <a:gd name="T3" fmla="*/ 150 h 425"/>
                  <a:gd name="T4" fmla="*/ 250 w 350"/>
                  <a:gd name="T5" fmla="*/ 0 h 425"/>
                  <a:gd name="T6" fmla="*/ 100 w 350"/>
                  <a:gd name="T7" fmla="*/ 0 h 425"/>
                  <a:gd name="T8" fmla="*/ 100 w 350"/>
                  <a:gd name="T9" fmla="*/ 150 h 425"/>
                  <a:gd name="T10" fmla="*/ 0 w 350"/>
                  <a:gd name="T11" fmla="*/ 150 h 425"/>
                  <a:gd name="T12" fmla="*/ 175 w 350"/>
                  <a:gd name="T13" fmla="*/ 325 h 425"/>
                  <a:gd name="T14" fmla="*/ 350 w 350"/>
                  <a:gd name="T15" fmla="*/ 150 h 425"/>
                  <a:gd name="T16" fmla="*/ 0 w 350"/>
                  <a:gd name="T17" fmla="*/ 375 h 425"/>
                  <a:gd name="T18" fmla="*/ 0 w 350"/>
                  <a:gd name="T19" fmla="*/ 425 h 425"/>
                  <a:gd name="T20" fmla="*/ 350 w 350"/>
                  <a:gd name="T21" fmla="*/ 425 h 425"/>
                  <a:gd name="T22" fmla="*/ 350 w 350"/>
                  <a:gd name="T23" fmla="*/ 375 h 425"/>
                  <a:gd name="T24" fmla="*/ 0 w 350"/>
                  <a:gd name="T25" fmla="*/ 37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0" h="425">
                    <a:moveTo>
                      <a:pt x="350" y="150"/>
                    </a:moveTo>
                    <a:lnTo>
                      <a:pt x="250" y="150"/>
                    </a:lnTo>
                    <a:lnTo>
                      <a:pt x="250" y="0"/>
                    </a:lnTo>
                    <a:lnTo>
                      <a:pt x="100" y="0"/>
                    </a:lnTo>
                    <a:lnTo>
                      <a:pt x="100" y="150"/>
                    </a:lnTo>
                    <a:lnTo>
                      <a:pt x="0" y="150"/>
                    </a:lnTo>
                    <a:lnTo>
                      <a:pt x="175" y="325"/>
                    </a:lnTo>
                    <a:lnTo>
                      <a:pt x="350" y="150"/>
                    </a:lnTo>
                    <a:close/>
                    <a:moveTo>
                      <a:pt x="0" y="375"/>
                    </a:moveTo>
                    <a:lnTo>
                      <a:pt x="0" y="425"/>
                    </a:lnTo>
                    <a:lnTo>
                      <a:pt x="350" y="425"/>
                    </a:lnTo>
                    <a:lnTo>
                      <a:pt x="350" y="375"/>
                    </a:lnTo>
                    <a:lnTo>
                      <a:pt x="0" y="37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6" name="Freeform 38"/>
              <p:cNvSpPr>
                <a:spLocks noChangeAspect="1" noChangeArrowheads="1"/>
              </p:cNvSpPr>
              <p:nvPr/>
            </p:nvSpPr>
            <p:spPr bwMode="auto">
              <a:xfrm>
                <a:off x="3020724" y="3506440"/>
                <a:ext cx="107999" cy="72000"/>
              </a:xfrm>
              <a:custGeom>
                <a:avLst/>
                <a:gdLst>
                  <a:gd name="T0" fmla="*/ 437 w 541"/>
                  <a:gd name="T1" fmla="*/ 137 h 361"/>
                  <a:gd name="T2" fmla="*/ 270 w 541"/>
                  <a:gd name="T3" fmla="*/ 0 h 361"/>
                  <a:gd name="T4" fmla="*/ 124 w 541"/>
                  <a:gd name="T5" fmla="*/ 90 h 361"/>
                  <a:gd name="T6" fmla="*/ 0 w 541"/>
                  <a:gd name="T7" fmla="*/ 227 h 361"/>
                  <a:gd name="T8" fmla="*/ 137 w 541"/>
                  <a:gd name="T9" fmla="*/ 360 h 361"/>
                  <a:gd name="T10" fmla="*/ 428 w 541"/>
                  <a:gd name="T11" fmla="*/ 360 h 361"/>
                  <a:gd name="T12" fmla="*/ 540 w 541"/>
                  <a:gd name="T13" fmla="*/ 249 h 361"/>
                  <a:gd name="T14" fmla="*/ 437 w 541"/>
                  <a:gd name="T15" fmla="*/ 137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1" h="361">
                    <a:moveTo>
                      <a:pt x="437" y="137"/>
                    </a:moveTo>
                    <a:cubicBezTo>
                      <a:pt x="420" y="60"/>
                      <a:pt x="351" y="0"/>
                      <a:pt x="270" y="0"/>
                    </a:cubicBezTo>
                    <a:cubicBezTo>
                      <a:pt x="206" y="0"/>
                      <a:pt x="150" y="39"/>
                      <a:pt x="124" y="90"/>
                    </a:cubicBezTo>
                    <a:cubicBezTo>
                      <a:pt x="51" y="99"/>
                      <a:pt x="0" y="155"/>
                      <a:pt x="0" y="227"/>
                    </a:cubicBezTo>
                    <a:cubicBezTo>
                      <a:pt x="0" y="300"/>
                      <a:pt x="60" y="360"/>
                      <a:pt x="137" y="360"/>
                    </a:cubicBezTo>
                    <a:lnTo>
                      <a:pt x="428" y="360"/>
                    </a:lnTo>
                    <a:cubicBezTo>
                      <a:pt x="488" y="360"/>
                      <a:pt x="540" y="313"/>
                      <a:pt x="540" y="249"/>
                    </a:cubicBezTo>
                    <a:cubicBezTo>
                      <a:pt x="540" y="189"/>
                      <a:pt x="493" y="142"/>
                      <a:pt x="437" y="137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sp>
          <p:nvSpPr>
            <p:cNvPr id="44" name="텍스트 상자 31"/>
            <p:cNvSpPr txBox="1"/>
            <p:nvPr/>
          </p:nvSpPr>
          <p:spPr>
            <a:xfrm>
              <a:off x="8705877" y="5265735"/>
              <a:ext cx="569922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파일함에</a:t>
              </a:r>
              <a:r>
                <a:rPr kumimoji="1"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저장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619124" y="2419350"/>
            <a:ext cx="6581776" cy="828675"/>
          </a:xfrm>
          <a:prstGeom prst="roundRect">
            <a:avLst>
              <a:gd name="adj" fmla="val 575"/>
            </a:avLst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81706"/>
              </p:ext>
            </p:extLst>
          </p:nvPr>
        </p:nvGraphicFramePr>
        <p:xfrm>
          <a:off x="9290533" y="6456000"/>
          <a:ext cx="2835141" cy="213360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3/13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화면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타원 96"/>
          <p:cNvSpPr/>
          <p:nvPr/>
        </p:nvSpPr>
        <p:spPr>
          <a:xfrm>
            <a:off x="536327" y="233454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aphicFrame>
        <p:nvGraphicFramePr>
          <p:cNvPr id="9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15859"/>
              </p:ext>
            </p:extLst>
          </p:nvPr>
        </p:nvGraphicFramePr>
        <p:xfrm>
          <a:off x="9290533" y="786383"/>
          <a:ext cx="2835141" cy="80450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대용량 첨부파일은 본문 영역에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스토리지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내파일로 저장할 수 있는 공통 경로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Layer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</a:rPr>
                        <a:t>ST8.1.3.1.2 </a:t>
                      </a:r>
                      <a:endParaRPr kumimoji="0" lang="ko-KR" altLang="en-US" sz="800" b="1" smtClean="0"/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898348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1228825" y="800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lvl="0"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받을때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80975" y="390525"/>
            <a:ext cx="7219950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221" y="3604557"/>
            <a:ext cx="2099454" cy="2946940"/>
          </a:xfrm>
          <a:prstGeom prst="rect">
            <a:avLst/>
          </a:prstGeom>
        </p:spPr>
      </p:pic>
      <p:sp>
        <p:nvSpPr>
          <p:cNvPr id="169" name="타원 168"/>
          <p:cNvSpPr/>
          <p:nvPr/>
        </p:nvSpPr>
        <p:spPr>
          <a:xfrm>
            <a:off x="962025" y="2971800"/>
            <a:ext cx="20002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73" name="꺾인 연결선 172"/>
          <p:cNvCxnSpPr>
            <a:stCxn id="169" idx="4"/>
            <a:endCxn id="168" idx="0"/>
          </p:cNvCxnSpPr>
          <p:nvPr/>
        </p:nvCxnSpPr>
        <p:spPr>
          <a:xfrm rot="16200000" flipH="1">
            <a:off x="2675865" y="1548473"/>
            <a:ext cx="442257" cy="3669910"/>
          </a:xfrm>
          <a:prstGeom prst="bentConnector3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4651127" y="33156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75" name="내용 개체 틀 3"/>
          <p:cNvSpPr txBox="1">
            <a:spLocks/>
          </p:cNvSpPr>
          <p:nvPr/>
        </p:nvSpPr>
        <p:spPr>
          <a:xfrm>
            <a:off x="5710875" y="3574892"/>
            <a:ext cx="823275" cy="197008"/>
          </a:xfrm>
          <a:prstGeom prst="rect">
            <a:avLst/>
          </a:prstGeom>
        </p:spPr>
        <p:txBody>
          <a:bodyPr/>
          <a:lstStyle>
            <a:lvl1pPr marL="371464" indent="-371464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867" kern="1200">
                <a:solidFill>
                  <a:srgbClr val="595959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04838" indent="-309553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75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238212" indent="-247642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75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733497" indent="-247642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75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228781" indent="-247642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75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72406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ST8.1.3.1.2 </a:t>
            </a:r>
            <a:endParaRPr kumimoji="0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709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263352" y="660512"/>
            <a:ext cx="8136904" cy="60808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7675" y="1268760"/>
            <a:ext cx="1533525" cy="4855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488" y="890654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파일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43315" y="1196752"/>
            <a:ext cx="7784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14974" y="1218668"/>
            <a:ext cx="1268935" cy="2554545"/>
            <a:chOff x="591177" y="1966254"/>
            <a:chExt cx="1268935" cy="2554545"/>
          </a:xfrm>
        </p:grpSpPr>
        <p:sp>
          <p:nvSpPr>
            <p:cNvPr id="5" name="직사각형 4"/>
            <p:cNvSpPr/>
            <p:nvPr/>
          </p:nvSpPr>
          <p:spPr>
            <a:xfrm>
              <a:off x="602374" y="2406217"/>
              <a:ext cx="1257738" cy="2021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3900" y="1966254"/>
              <a:ext cx="110799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내폴더</a:t>
              </a:r>
              <a:endParaRPr lang="en-US" altLang="ko-KR" sz="800" smtClean="0"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전체</a:t>
              </a:r>
              <a:endParaRPr lang="en-US" altLang="ko-KR" sz="800" smtClean="0">
                <a:latin typeface="+mn-ea"/>
                <a:ea typeface="+mn-ea"/>
              </a:endParaRPr>
            </a:p>
            <a:p>
              <a:pPr indent="177800"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생성폴더</a:t>
              </a:r>
              <a:r>
                <a:rPr lang="en-US" altLang="ko-KR" sz="800" smtClean="0">
                  <a:latin typeface="+mn-ea"/>
                  <a:ea typeface="+mn-ea"/>
                </a:rPr>
                <a:t>1</a:t>
              </a:r>
            </a:p>
            <a:p>
              <a:pPr indent="355600"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생성폴더</a:t>
              </a:r>
              <a:r>
                <a:rPr lang="en-US" altLang="ko-KR" sz="800" smtClean="0">
                  <a:latin typeface="+mn-ea"/>
                  <a:ea typeface="+mn-ea"/>
                </a:rPr>
                <a:t>1-1</a:t>
              </a:r>
            </a:p>
            <a:p>
              <a:pPr indent="177800"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생성폴더</a:t>
              </a:r>
              <a:r>
                <a:rPr lang="en-US" altLang="ko-KR" sz="800" smtClean="0">
                  <a:latin typeface="+mn-ea"/>
                  <a:ea typeface="+mn-ea"/>
                </a:rPr>
                <a:t>2</a:t>
              </a: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대용량첨부폴더</a:t>
              </a:r>
              <a:endParaRPr lang="en-US" altLang="ko-KR" sz="800" smtClean="0"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공유받은 폴더</a:t>
              </a:r>
              <a:endParaRPr lang="en-US" altLang="ko-KR" sz="800" smtClean="0"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스퀘어 폴더</a:t>
              </a:r>
              <a:endParaRPr lang="en-US" altLang="ko-KR" sz="800" smtClean="0">
                <a:latin typeface="+mn-ea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84599" y="2103410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800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746" y="3929513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800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9618" y="2336308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359" y="2753259"/>
              <a:ext cx="120427" cy="1204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304" y="3075300"/>
              <a:ext cx="120427" cy="120427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629618" y="3894175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29618" y="4198974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95746" y="4234313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800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359" y="3380100"/>
              <a:ext cx="120427" cy="1204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59" y="3676433"/>
              <a:ext cx="120427" cy="1204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59" y="2440300"/>
              <a:ext cx="120427" cy="120427"/>
            </a:xfrm>
            <a:prstGeom prst="rect">
              <a:avLst/>
            </a:prstGeom>
          </p:spPr>
        </p:pic>
        <p:cxnSp>
          <p:nvCxnSpPr>
            <p:cNvPr id="22" name="꺾인 연결선 21"/>
            <p:cNvCxnSpPr>
              <a:stCxn id="21" idx="2"/>
              <a:endCxn id="13" idx="1"/>
            </p:cNvCxnSpPr>
            <p:nvPr/>
          </p:nvCxnSpPr>
          <p:spPr>
            <a:xfrm rot="16200000" flipH="1">
              <a:off x="665193" y="2628307"/>
              <a:ext cx="252746" cy="117586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3" idx="2"/>
              <a:endCxn id="14" idx="1"/>
            </p:cNvCxnSpPr>
            <p:nvPr/>
          </p:nvCxnSpPr>
          <p:spPr>
            <a:xfrm rot="16200000" flipH="1">
              <a:off x="841524" y="2942734"/>
              <a:ext cx="261828" cy="123731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1" idx="2"/>
              <a:endCxn id="19" idx="1"/>
            </p:cNvCxnSpPr>
            <p:nvPr/>
          </p:nvCxnSpPr>
          <p:spPr>
            <a:xfrm rot="16200000" flipH="1">
              <a:off x="351773" y="2941727"/>
              <a:ext cx="879587" cy="117586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346"/>
            <p:cNvSpPr/>
            <p:nvPr/>
          </p:nvSpPr>
          <p:spPr>
            <a:xfrm>
              <a:off x="1499676" y="3359344"/>
              <a:ext cx="239090" cy="12481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+mj-lt"/>
                </a:rPr>
                <a:t>공유</a:t>
              </a:r>
              <a:endParaRPr lang="en-US" sz="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760829" y="2406580"/>
              <a:ext cx="45719" cy="428625"/>
            </a:xfrm>
            <a:prstGeom prst="roundRect">
              <a:avLst>
                <a:gd name="adj" fmla="val 38585"/>
              </a:avLst>
            </a:prstGeom>
            <a:solidFill>
              <a:schemeClr val="bg1">
                <a:lumMod val="6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8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263352" y="476672"/>
            <a:ext cx="8136904" cy="2214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Browser Title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824192" y="547872"/>
            <a:ext cx="494204" cy="79375"/>
            <a:chOff x="5845831" y="547872"/>
            <a:chExt cx="494204" cy="79375"/>
          </a:xfrm>
        </p:grpSpPr>
        <p:sp>
          <p:nvSpPr>
            <p:cNvPr id="30" name="Minimize" descr="&lt;SmartSettings&gt;&lt;SmartResize anchorLeft=&quot;None&quot; anchorTop=&quot;Absolute&quot; anchorRight=&quot;Absolute&quot; anchorBottom=&quot;None&quot; /&gt;&lt;/SmartSettings&gt;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45831" y="583591"/>
              <a:ext cx="74613" cy="7937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Maximize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063443" y="549459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2" name="Close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6265422" y="547872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309" name="그림 3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6456" y="2042858"/>
            <a:ext cx="5934648" cy="3635687"/>
          </a:xfrm>
          <a:prstGeom prst="rect">
            <a:avLst/>
          </a:prstGeom>
        </p:spPr>
      </p:pic>
      <p:cxnSp>
        <p:nvCxnSpPr>
          <p:cNvPr id="310" name="직선 연결선 309"/>
          <p:cNvCxnSpPr/>
          <p:nvPr/>
        </p:nvCxnSpPr>
        <p:spPr>
          <a:xfrm>
            <a:off x="2106556" y="1884197"/>
            <a:ext cx="6121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/>
          <p:cNvGrpSpPr/>
          <p:nvPr/>
        </p:nvGrpSpPr>
        <p:grpSpPr>
          <a:xfrm>
            <a:off x="7507256" y="1628012"/>
            <a:ext cx="345151" cy="205289"/>
            <a:chOff x="7781133" y="671000"/>
            <a:chExt cx="345151" cy="205289"/>
          </a:xfrm>
        </p:grpSpPr>
        <p:pic>
          <p:nvPicPr>
            <p:cNvPr id="312" name="그림 311"/>
            <p:cNvPicPr>
              <a:picLocks noChangeAspect="1"/>
            </p:cNvPicPr>
            <p:nvPr/>
          </p:nvPicPr>
          <p:blipFill rotWithShape="1">
            <a:blip r:embed="rId9"/>
            <a:srcRect l="50304"/>
            <a:stretch/>
          </p:blipFill>
          <p:spPr>
            <a:xfrm>
              <a:off x="7781133" y="671000"/>
              <a:ext cx="201613" cy="205289"/>
            </a:xfrm>
            <a:prstGeom prst="rect">
              <a:avLst/>
            </a:prstGeom>
          </p:spPr>
        </p:pic>
        <p:pic>
          <p:nvPicPr>
            <p:cNvPr id="313" name="그림 312"/>
            <p:cNvPicPr>
              <a:picLocks noChangeAspect="1"/>
            </p:cNvPicPr>
            <p:nvPr/>
          </p:nvPicPr>
          <p:blipFill rotWithShape="1">
            <a:blip r:embed="rId9"/>
            <a:srcRect l="7594" r="49645"/>
            <a:stretch/>
          </p:blipFill>
          <p:spPr>
            <a:xfrm>
              <a:off x="7952809" y="671000"/>
              <a:ext cx="173475" cy="205289"/>
            </a:xfrm>
            <a:prstGeom prst="rect">
              <a:avLst/>
            </a:prstGeom>
          </p:spPr>
        </p:pic>
      </p:grpSp>
      <p:grpSp>
        <p:nvGrpSpPr>
          <p:cNvPr id="314" name="그룹 313"/>
          <p:cNvGrpSpPr/>
          <p:nvPr/>
        </p:nvGrpSpPr>
        <p:grpSpPr>
          <a:xfrm>
            <a:off x="5974085" y="1624676"/>
            <a:ext cx="1231176" cy="214270"/>
            <a:chOff x="6536060" y="1198945"/>
            <a:chExt cx="1231176" cy="214270"/>
          </a:xfrm>
        </p:grpSpPr>
        <p:grpSp>
          <p:nvGrpSpPr>
            <p:cNvPr id="315" name="그룹 314"/>
            <p:cNvGrpSpPr/>
            <p:nvPr/>
          </p:nvGrpSpPr>
          <p:grpSpPr>
            <a:xfrm>
              <a:off x="7014353" y="1198945"/>
              <a:ext cx="752883" cy="209550"/>
              <a:chOff x="6935345" y="1198923"/>
              <a:chExt cx="752883" cy="209550"/>
            </a:xfrm>
          </p:grpSpPr>
          <p:sp>
            <p:nvSpPr>
              <p:cNvPr id="317" name="직사각형 316"/>
              <p:cNvSpPr/>
              <p:nvPr/>
            </p:nvSpPr>
            <p:spPr>
              <a:xfrm>
                <a:off x="6935345" y="1198923"/>
                <a:ext cx="727280" cy="20955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모든 종류</a:t>
                </a: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 rot="5400000">
                <a:off x="7491229" y="1196328"/>
                <a:ext cx="155817" cy="2381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6536060" y="1204207"/>
              <a:ext cx="624548" cy="209008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필터</a:t>
              </a:r>
            </a:p>
          </p:txBody>
        </p:sp>
      </p:grpSp>
      <p:sp>
        <p:nvSpPr>
          <p:cNvPr id="319" name="TextBox 318"/>
          <p:cNvSpPr txBox="1"/>
          <p:nvPr/>
        </p:nvSpPr>
        <p:spPr>
          <a:xfrm>
            <a:off x="2091113" y="1306860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파일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0" name="그룹 319"/>
          <p:cNvGrpSpPr/>
          <p:nvPr/>
        </p:nvGrpSpPr>
        <p:grpSpPr>
          <a:xfrm>
            <a:off x="3971950" y="5792768"/>
            <a:ext cx="2199772" cy="157041"/>
            <a:chOff x="4513478" y="6457949"/>
            <a:chExt cx="2199772" cy="157041"/>
          </a:xfrm>
        </p:grpSpPr>
        <p:sp>
          <p:nvSpPr>
            <p:cNvPr id="321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3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24" name="직선 연결선 323"/>
          <p:cNvCxnSpPr/>
          <p:nvPr/>
        </p:nvCxnSpPr>
        <p:spPr>
          <a:xfrm>
            <a:off x="443315" y="6168802"/>
            <a:ext cx="77843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모서리가 둥근 직사각형 324"/>
          <p:cNvSpPr/>
          <p:nvPr/>
        </p:nvSpPr>
        <p:spPr>
          <a:xfrm>
            <a:off x="4321324" y="6333372"/>
            <a:ext cx="822216" cy="2381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3394328" y="6333372"/>
            <a:ext cx="822216" cy="2381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8" name="직선 화살표 연결선 327"/>
          <p:cNvCxnSpPr/>
          <p:nvPr/>
        </p:nvCxnSpPr>
        <p:spPr>
          <a:xfrm>
            <a:off x="8232304" y="1262284"/>
            <a:ext cx="0" cy="4873393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 rot="5400000">
            <a:off x="8121352" y="3655930"/>
            <a:ext cx="403523" cy="16170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b="1" smtClean="0">
                <a:solidFill>
                  <a:srgbClr val="FF0066"/>
                </a:solidFill>
                <a:latin typeface="+mn-ea"/>
                <a:ea typeface="+mn-ea"/>
              </a:rPr>
              <a:t>Scroll area</a:t>
            </a:r>
            <a:endParaRPr lang="ko-KR" altLang="en-US" sz="800" b="1" smtClean="0">
              <a:solidFill>
                <a:srgbClr val="FF0066"/>
              </a:solidFill>
              <a:latin typeface="+mn-ea"/>
              <a:ea typeface="+mn-ea"/>
            </a:endParaRPr>
          </a:p>
        </p:txBody>
      </p:sp>
      <p:grpSp>
        <p:nvGrpSpPr>
          <p:cNvPr id="330" name="그룹 329"/>
          <p:cNvGrpSpPr/>
          <p:nvPr/>
        </p:nvGrpSpPr>
        <p:grpSpPr>
          <a:xfrm>
            <a:off x="2539777" y="1624676"/>
            <a:ext cx="1788934" cy="214270"/>
            <a:chOff x="5978302" y="1198945"/>
            <a:chExt cx="1788934" cy="214270"/>
          </a:xfrm>
        </p:grpSpPr>
        <p:grpSp>
          <p:nvGrpSpPr>
            <p:cNvPr id="331" name="그룹 330"/>
            <p:cNvGrpSpPr/>
            <p:nvPr/>
          </p:nvGrpSpPr>
          <p:grpSpPr>
            <a:xfrm>
              <a:off x="7014353" y="1198945"/>
              <a:ext cx="752883" cy="209550"/>
              <a:chOff x="6935345" y="1198923"/>
              <a:chExt cx="752883" cy="209550"/>
            </a:xfrm>
          </p:grpSpPr>
          <p:sp>
            <p:nvSpPr>
              <p:cNvPr id="333" name="직사각형 332"/>
              <p:cNvSpPr/>
              <p:nvPr/>
            </p:nvSpPr>
            <p:spPr>
              <a:xfrm>
                <a:off x="6935345" y="1198923"/>
                <a:ext cx="727280" cy="20955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무제한</a:t>
                </a: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 rot="5400000">
                <a:off x="7491229" y="1196328"/>
                <a:ext cx="155817" cy="2381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332" name="TextBox 331"/>
            <p:cNvSpPr txBox="1"/>
            <p:nvPr/>
          </p:nvSpPr>
          <p:spPr>
            <a:xfrm>
              <a:off x="5978302" y="1204207"/>
              <a:ext cx="624548" cy="209008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다운로드 가능 기간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4311427" y="1624676"/>
            <a:ext cx="1788934" cy="214270"/>
            <a:chOff x="5978302" y="1198945"/>
            <a:chExt cx="1788934" cy="214270"/>
          </a:xfrm>
        </p:grpSpPr>
        <p:grpSp>
          <p:nvGrpSpPr>
            <p:cNvPr id="336" name="그룹 335"/>
            <p:cNvGrpSpPr/>
            <p:nvPr/>
          </p:nvGrpSpPr>
          <p:grpSpPr>
            <a:xfrm>
              <a:off x="7014353" y="1198945"/>
              <a:ext cx="752883" cy="209550"/>
              <a:chOff x="6935345" y="1198923"/>
              <a:chExt cx="752883" cy="209550"/>
            </a:xfrm>
          </p:grpSpPr>
          <p:sp>
            <p:nvSpPr>
              <p:cNvPr id="338" name="직사각형 337"/>
              <p:cNvSpPr/>
              <p:nvPr/>
            </p:nvSpPr>
            <p:spPr>
              <a:xfrm>
                <a:off x="6935345" y="1198923"/>
                <a:ext cx="727280" cy="20955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무제한</a:t>
                </a: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 rot="5400000">
                <a:off x="7491229" y="1196328"/>
                <a:ext cx="155817" cy="2381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337" name="TextBox 336"/>
            <p:cNvSpPr txBox="1"/>
            <p:nvPr/>
          </p:nvSpPr>
          <p:spPr>
            <a:xfrm>
              <a:off x="5978302" y="1204207"/>
              <a:ext cx="624548" cy="209008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다운로드 가능 횟수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40" name="직선 연결선 339"/>
          <p:cNvCxnSpPr/>
          <p:nvPr/>
        </p:nvCxnSpPr>
        <p:spPr>
          <a:xfrm>
            <a:off x="2106556" y="1569872"/>
            <a:ext cx="6121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228825" y="800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내파일 불러오기</a:t>
            </a:r>
            <a:endParaRPr kumimoji="1" lang="ko-KR" altLang="en-US" sz="80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5441750" y="735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17348"/>
              </p:ext>
            </p:extLst>
          </p:nvPr>
        </p:nvGraphicFramePr>
        <p:xfrm>
          <a:off x="9290533" y="786383"/>
          <a:ext cx="2835141" cy="153197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LNB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 출력 목록은 내폴더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공유받은 폴더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스퀘어 폴더로 제한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해당 필터링은 현행 유지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그리드형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목록형 뷰타입 설정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목록은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내파일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 동일하게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1page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당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개씩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폴더는 선택불가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체크박스 비노출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선택후 확인 클릭시 선택 파일 첨부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09704"/>
                  </a:ext>
                </a:extLst>
              </a:tr>
            </a:tbl>
          </a:graphicData>
        </a:graphic>
      </p:graphicFrame>
      <p:sp>
        <p:nvSpPr>
          <p:cNvPr id="344" name="타원 343"/>
          <p:cNvSpPr/>
          <p:nvPr/>
        </p:nvSpPr>
        <p:spPr>
          <a:xfrm>
            <a:off x="383927" y="119154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345" name="타원 344"/>
          <p:cNvSpPr/>
          <p:nvPr/>
        </p:nvSpPr>
        <p:spPr>
          <a:xfrm>
            <a:off x="2403227" y="16392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346" name="타원 345"/>
          <p:cNvSpPr/>
          <p:nvPr/>
        </p:nvSpPr>
        <p:spPr>
          <a:xfrm>
            <a:off x="7337177" y="16392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2276475" y="2066925"/>
            <a:ext cx="136277" cy="217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3533775" y="2066925"/>
            <a:ext cx="136277" cy="217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0" name="타원 349"/>
          <p:cNvSpPr/>
          <p:nvPr/>
        </p:nvSpPr>
        <p:spPr>
          <a:xfrm>
            <a:off x="2012702" y="20487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MF1.1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8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263352" y="660512"/>
            <a:ext cx="8136904" cy="60808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7675" y="1268760"/>
            <a:ext cx="1533525" cy="4855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488" y="890654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파일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43315" y="1196752"/>
            <a:ext cx="7784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14974" y="1218668"/>
            <a:ext cx="1268935" cy="2554545"/>
            <a:chOff x="591177" y="1966254"/>
            <a:chExt cx="1268935" cy="2554545"/>
          </a:xfrm>
        </p:grpSpPr>
        <p:sp>
          <p:nvSpPr>
            <p:cNvPr id="5" name="직사각형 4"/>
            <p:cNvSpPr/>
            <p:nvPr/>
          </p:nvSpPr>
          <p:spPr>
            <a:xfrm>
              <a:off x="602374" y="2406217"/>
              <a:ext cx="1257738" cy="2021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3900" y="1966254"/>
              <a:ext cx="110799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내폴더</a:t>
              </a:r>
              <a:endParaRPr lang="en-US" altLang="ko-KR" sz="800" smtClean="0"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전체</a:t>
              </a:r>
              <a:endParaRPr lang="en-US" altLang="ko-KR" sz="800" smtClean="0">
                <a:latin typeface="+mn-ea"/>
                <a:ea typeface="+mn-ea"/>
              </a:endParaRPr>
            </a:p>
            <a:p>
              <a:pPr indent="177800"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생성폴더</a:t>
              </a:r>
              <a:r>
                <a:rPr lang="en-US" altLang="ko-KR" sz="800" smtClean="0">
                  <a:latin typeface="+mn-ea"/>
                  <a:ea typeface="+mn-ea"/>
                </a:rPr>
                <a:t>1</a:t>
              </a:r>
            </a:p>
            <a:p>
              <a:pPr indent="355600"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생성폴더</a:t>
              </a:r>
              <a:r>
                <a:rPr lang="en-US" altLang="ko-KR" sz="800" smtClean="0">
                  <a:latin typeface="+mn-ea"/>
                  <a:ea typeface="+mn-ea"/>
                </a:rPr>
                <a:t>1-1</a:t>
              </a:r>
            </a:p>
            <a:p>
              <a:pPr indent="177800"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생성폴더</a:t>
              </a:r>
              <a:r>
                <a:rPr lang="en-US" altLang="ko-KR" sz="800" smtClean="0">
                  <a:latin typeface="+mn-ea"/>
                  <a:ea typeface="+mn-ea"/>
                </a:rPr>
                <a:t>2</a:t>
              </a: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대용량첨부폴더</a:t>
              </a:r>
              <a:endParaRPr lang="en-US" altLang="ko-KR" sz="800" smtClean="0"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공유받은 폴더</a:t>
              </a:r>
              <a:endParaRPr lang="en-US" altLang="ko-KR" sz="800" smtClean="0"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latin typeface="+mn-ea"/>
                  <a:ea typeface="+mn-ea"/>
                </a:rPr>
                <a:t>스퀘어 폴더</a:t>
              </a:r>
              <a:endParaRPr lang="en-US" altLang="ko-KR" sz="800" smtClean="0">
                <a:latin typeface="+mn-ea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84599" y="2103410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800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746" y="3929513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800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9618" y="2336308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359" y="2753259"/>
              <a:ext cx="120427" cy="1204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304" y="3075300"/>
              <a:ext cx="120427" cy="120427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629618" y="3894175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29618" y="4198974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95746" y="4234313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800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359" y="3380100"/>
              <a:ext cx="120427" cy="1204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59" y="3676433"/>
              <a:ext cx="120427" cy="1204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59" y="2440300"/>
              <a:ext cx="120427" cy="120427"/>
            </a:xfrm>
            <a:prstGeom prst="rect">
              <a:avLst/>
            </a:prstGeom>
          </p:spPr>
        </p:pic>
        <p:cxnSp>
          <p:nvCxnSpPr>
            <p:cNvPr id="22" name="꺾인 연결선 21"/>
            <p:cNvCxnSpPr>
              <a:stCxn id="21" idx="2"/>
              <a:endCxn id="13" idx="1"/>
            </p:cNvCxnSpPr>
            <p:nvPr/>
          </p:nvCxnSpPr>
          <p:spPr>
            <a:xfrm rot="16200000" flipH="1">
              <a:off x="665193" y="2628307"/>
              <a:ext cx="252746" cy="117586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3" idx="2"/>
              <a:endCxn id="14" idx="1"/>
            </p:cNvCxnSpPr>
            <p:nvPr/>
          </p:nvCxnSpPr>
          <p:spPr>
            <a:xfrm rot="16200000" flipH="1">
              <a:off x="841524" y="2942734"/>
              <a:ext cx="261828" cy="123731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1" idx="2"/>
              <a:endCxn id="19" idx="1"/>
            </p:cNvCxnSpPr>
            <p:nvPr/>
          </p:nvCxnSpPr>
          <p:spPr>
            <a:xfrm rot="16200000" flipH="1">
              <a:off x="351773" y="2941727"/>
              <a:ext cx="879587" cy="117586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346"/>
            <p:cNvSpPr/>
            <p:nvPr/>
          </p:nvSpPr>
          <p:spPr>
            <a:xfrm>
              <a:off x="1499676" y="3359344"/>
              <a:ext cx="239090" cy="12481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+mj-lt"/>
                </a:rPr>
                <a:t>공유</a:t>
              </a:r>
              <a:endParaRPr lang="en-US" sz="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760829" y="2406580"/>
              <a:ext cx="45719" cy="428625"/>
            </a:xfrm>
            <a:prstGeom prst="roundRect">
              <a:avLst>
                <a:gd name="adj" fmla="val 38585"/>
              </a:avLst>
            </a:prstGeom>
            <a:solidFill>
              <a:schemeClr val="bg1">
                <a:lumMod val="6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8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263352" y="476672"/>
            <a:ext cx="8136904" cy="2214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Browser Title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824192" y="547872"/>
            <a:ext cx="494204" cy="79375"/>
            <a:chOff x="5845831" y="547872"/>
            <a:chExt cx="494204" cy="79375"/>
          </a:xfrm>
        </p:grpSpPr>
        <p:sp>
          <p:nvSpPr>
            <p:cNvPr id="30" name="Minimize" descr="&lt;SmartSettings&gt;&lt;SmartResize anchorLeft=&quot;None&quot; anchorTop=&quot;Absolute&quot; anchorRight=&quot;Absolute&quot; anchorBottom=&quot;None&quot; /&gt;&lt;/SmartSettings&gt;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45831" y="583591"/>
              <a:ext cx="74613" cy="7937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Maximize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063443" y="549459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2" name="Close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6265422" y="547872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cxnSp>
        <p:nvCxnSpPr>
          <p:cNvPr id="310" name="직선 연결선 309"/>
          <p:cNvCxnSpPr/>
          <p:nvPr/>
        </p:nvCxnSpPr>
        <p:spPr>
          <a:xfrm>
            <a:off x="2106556" y="1884197"/>
            <a:ext cx="6121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/>
          <p:cNvGrpSpPr/>
          <p:nvPr/>
        </p:nvGrpSpPr>
        <p:grpSpPr>
          <a:xfrm>
            <a:off x="7326281" y="1618487"/>
            <a:ext cx="345151" cy="205289"/>
            <a:chOff x="7781133" y="671000"/>
            <a:chExt cx="345151" cy="205289"/>
          </a:xfrm>
        </p:grpSpPr>
        <p:pic>
          <p:nvPicPr>
            <p:cNvPr id="312" name="그림 311"/>
            <p:cNvPicPr>
              <a:picLocks noChangeAspect="1"/>
            </p:cNvPicPr>
            <p:nvPr/>
          </p:nvPicPr>
          <p:blipFill rotWithShape="1">
            <a:blip r:embed="rId8"/>
            <a:srcRect l="50304"/>
            <a:stretch/>
          </p:blipFill>
          <p:spPr>
            <a:xfrm>
              <a:off x="7781133" y="671000"/>
              <a:ext cx="201613" cy="205289"/>
            </a:xfrm>
            <a:prstGeom prst="rect">
              <a:avLst/>
            </a:prstGeom>
          </p:spPr>
        </p:pic>
        <p:pic>
          <p:nvPicPr>
            <p:cNvPr id="313" name="그림 312"/>
            <p:cNvPicPr>
              <a:picLocks noChangeAspect="1"/>
            </p:cNvPicPr>
            <p:nvPr/>
          </p:nvPicPr>
          <p:blipFill rotWithShape="1">
            <a:blip r:embed="rId8"/>
            <a:srcRect l="7594" r="49645"/>
            <a:stretch/>
          </p:blipFill>
          <p:spPr>
            <a:xfrm>
              <a:off x="7952809" y="671000"/>
              <a:ext cx="173475" cy="205289"/>
            </a:xfrm>
            <a:prstGeom prst="rect">
              <a:avLst/>
            </a:prstGeom>
          </p:spPr>
        </p:pic>
      </p:grpSp>
      <p:grpSp>
        <p:nvGrpSpPr>
          <p:cNvPr id="314" name="그룹 313"/>
          <p:cNvGrpSpPr/>
          <p:nvPr/>
        </p:nvGrpSpPr>
        <p:grpSpPr>
          <a:xfrm>
            <a:off x="5974085" y="1624676"/>
            <a:ext cx="1231176" cy="214270"/>
            <a:chOff x="6536060" y="1198945"/>
            <a:chExt cx="1231176" cy="214270"/>
          </a:xfrm>
        </p:grpSpPr>
        <p:grpSp>
          <p:nvGrpSpPr>
            <p:cNvPr id="315" name="그룹 314"/>
            <p:cNvGrpSpPr/>
            <p:nvPr/>
          </p:nvGrpSpPr>
          <p:grpSpPr>
            <a:xfrm>
              <a:off x="7014353" y="1198945"/>
              <a:ext cx="752883" cy="209550"/>
              <a:chOff x="6935345" y="1198923"/>
              <a:chExt cx="752883" cy="209550"/>
            </a:xfrm>
          </p:grpSpPr>
          <p:sp>
            <p:nvSpPr>
              <p:cNvPr id="317" name="직사각형 316"/>
              <p:cNvSpPr/>
              <p:nvPr/>
            </p:nvSpPr>
            <p:spPr>
              <a:xfrm>
                <a:off x="6935345" y="1198923"/>
                <a:ext cx="727280" cy="20955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모든 종류</a:t>
                </a: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 rot="5400000">
                <a:off x="7491229" y="1196328"/>
                <a:ext cx="155817" cy="2381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6536060" y="1204207"/>
              <a:ext cx="624548" cy="209008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필터</a:t>
              </a:r>
            </a:p>
          </p:txBody>
        </p:sp>
      </p:grpSp>
      <p:sp>
        <p:nvSpPr>
          <p:cNvPr id="319" name="TextBox 318"/>
          <p:cNvSpPr txBox="1"/>
          <p:nvPr/>
        </p:nvSpPr>
        <p:spPr>
          <a:xfrm>
            <a:off x="2091113" y="1306860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파일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0" name="그룹 319"/>
          <p:cNvGrpSpPr/>
          <p:nvPr/>
        </p:nvGrpSpPr>
        <p:grpSpPr>
          <a:xfrm>
            <a:off x="3971950" y="5792768"/>
            <a:ext cx="2199772" cy="157041"/>
            <a:chOff x="4513478" y="6457949"/>
            <a:chExt cx="2199772" cy="157041"/>
          </a:xfrm>
        </p:grpSpPr>
        <p:sp>
          <p:nvSpPr>
            <p:cNvPr id="321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3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24" name="직선 연결선 323"/>
          <p:cNvCxnSpPr/>
          <p:nvPr/>
        </p:nvCxnSpPr>
        <p:spPr>
          <a:xfrm>
            <a:off x="443315" y="6168802"/>
            <a:ext cx="77843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모서리가 둥근 직사각형 324"/>
          <p:cNvSpPr/>
          <p:nvPr/>
        </p:nvSpPr>
        <p:spPr>
          <a:xfrm>
            <a:off x="4321324" y="6333372"/>
            <a:ext cx="822216" cy="2381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3394328" y="6333372"/>
            <a:ext cx="822216" cy="2381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8" name="직선 화살표 연결선 327"/>
          <p:cNvCxnSpPr/>
          <p:nvPr/>
        </p:nvCxnSpPr>
        <p:spPr>
          <a:xfrm>
            <a:off x="8232304" y="1262284"/>
            <a:ext cx="0" cy="4873393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 rot="5400000">
            <a:off x="8121352" y="3655930"/>
            <a:ext cx="403523" cy="16170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b="1" smtClean="0">
                <a:solidFill>
                  <a:srgbClr val="FF0066"/>
                </a:solidFill>
                <a:latin typeface="+mn-ea"/>
                <a:ea typeface="+mn-ea"/>
              </a:rPr>
              <a:t>Scroll area</a:t>
            </a:r>
            <a:endParaRPr lang="ko-KR" altLang="en-US" sz="800" b="1" smtClean="0">
              <a:solidFill>
                <a:srgbClr val="FF0066"/>
              </a:solidFill>
              <a:latin typeface="+mn-ea"/>
              <a:ea typeface="+mn-ea"/>
            </a:endParaRPr>
          </a:p>
        </p:txBody>
      </p:sp>
      <p:grpSp>
        <p:nvGrpSpPr>
          <p:cNvPr id="330" name="그룹 329"/>
          <p:cNvGrpSpPr/>
          <p:nvPr/>
        </p:nvGrpSpPr>
        <p:grpSpPr>
          <a:xfrm>
            <a:off x="2539777" y="1624676"/>
            <a:ext cx="1788934" cy="214270"/>
            <a:chOff x="5978302" y="1198945"/>
            <a:chExt cx="1788934" cy="214270"/>
          </a:xfrm>
        </p:grpSpPr>
        <p:grpSp>
          <p:nvGrpSpPr>
            <p:cNvPr id="331" name="그룹 330"/>
            <p:cNvGrpSpPr/>
            <p:nvPr/>
          </p:nvGrpSpPr>
          <p:grpSpPr>
            <a:xfrm>
              <a:off x="7014353" y="1198945"/>
              <a:ext cx="752883" cy="209550"/>
              <a:chOff x="6935345" y="1198923"/>
              <a:chExt cx="752883" cy="209550"/>
            </a:xfrm>
          </p:grpSpPr>
          <p:sp>
            <p:nvSpPr>
              <p:cNvPr id="333" name="직사각형 332"/>
              <p:cNvSpPr/>
              <p:nvPr/>
            </p:nvSpPr>
            <p:spPr>
              <a:xfrm>
                <a:off x="6935345" y="1198923"/>
                <a:ext cx="727280" cy="20955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무제한</a:t>
                </a: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 rot="5400000">
                <a:off x="7491229" y="1196328"/>
                <a:ext cx="155817" cy="2381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332" name="TextBox 331"/>
            <p:cNvSpPr txBox="1"/>
            <p:nvPr/>
          </p:nvSpPr>
          <p:spPr>
            <a:xfrm>
              <a:off x="5978302" y="1204207"/>
              <a:ext cx="624548" cy="209008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다운로드 가능 기간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4311427" y="1624676"/>
            <a:ext cx="1788934" cy="214270"/>
            <a:chOff x="5978302" y="1198945"/>
            <a:chExt cx="1788934" cy="214270"/>
          </a:xfrm>
        </p:grpSpPr>
        <p:grpSp>
          <p:nvGrpSpPr>
            <p:cNvPr id="336" name="그룹 335"/>
            <p:cNvGrpSpPr/>
            <p:nvPr/>
          </p:nvGrpSpPr>
          <p:grpSpPr>
            <a:xfrm>
              <a:off x="7014353" y="1198945"/>
              <a:ext cx="752883" cy="209550"/>
              <a:chOff x="6935345" y="1198923"/>
              <a:chExt cx="752883" cy="209550"/>
            </a:xfrm>
          </p:grpSpPr>
          <p:sp>
            <p:nvSpPr>
              <p:cNvPr id="338" name="직사각형 337"/>
              <p:cNvSpPr/>
              <p:nvPr/>
            </p:nvSpPr>
            <p:spPr>
              <a:xfrm>
                <a:off x="6935345" y="1198923"/>
                <a:ext cx="727280" cy="20955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무제한</a:t>
                </a: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 rot="5400000">
                <a:off x="7491229" y="1196328"/>
                <a:ext cx="155817" cy="2381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&gt;</a:t>
                </a:r>
                <a:endPara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sp>
          <p:nvSpPr>
            <p:cNvPr id="337" name="TextBox 336"/>
            <p:cNvSpPr txBox="1"/>
            <p:nvPr/>
          </p:nvSpPr>
          <p:spPr>
            <a:xfrm>
              <a:off x="5978302" y="1204207"/>
              <a:ext cx="624548" cy="209008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다운로드 가능 횟수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40" name="직선 연결선 339"/>
          <p:cNvCxnSpPr/>
          <p:nvPr/>
        </p:nvCxnSpPr>
        <p:spPr>
          <a:xfrm>
            <a:off x="2106556" y="1569872"/>
            <a:ext cx="6121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3187" y="1987872"/>
            <a:ext cx="6126413" cy="3630466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7764338" y="1619250"/>
            <a:ext cx="457017" cy="209550"/>
            <a:chOff x="6935345" y="1198923"/>
            <a:chExt cx="457017" cy="209550"/>
          </a:xfrm>
        </p:grpSpPr>
        <p:sp>
          <p:nvSpPr>
            <p:cNvPr id="112" name="직사각형 111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228825" y="800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내파일 불러오기</a:t>
            </a:r>
            <a:endParaRPr kumimoji="1" lang="ko-KR" altLang="en-US" sz="80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41750" y="735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57794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목록형 타입은 기능은 그리드형과 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MF1.2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2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75000"/>
              <a:lumOff val="25000"/>
            </a:schemeClr>
          </a:solidFill>
        </a:ln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sub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40018</TotalTime>
  <Words>2803</Words>
  <Application>Microsoft Office PowerPoint</Application>
  <PresentationFormat>와이드스크린</PresentationFormat>
  <Paragraphs>1060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18</vt:i4>
      </vt:variant>
    </vt:vector>
  </HeadingPairs>
  <TitlesOfParts>
    <vt:vector size="44" baseType="lpstr">
      <vt:lpstr>Apple SD 산돌고딕 Neo 볼드체</vt:lpstr>
      <vt:lpstr>HY견고딕</vt:lpstr>
      <vt:lpstr>ＭＳ Ｐゴシック</vt:lpstr>
      <vt:lpstr>Nanum Gothic</vt:lpstr>
      <vt:lpstr>Roboto</vt:lpstr>
      <vt:lpstr>굴림</vt:lpstr>
      <vt:lpstr>나눔고딕</vt:lpstr>
      <vt:lpstr>나눔고딕 ExtraBold</vt:lpstr>
      <vt:lpstr>나눔고딕코딩</vt:lpstr>
      <vt:lpstr>맑은 고딕</vt:lpstr>
      <vt:lpstr>맑은 고딕</vt:lpstr>
      <vt:lpstr>Arial</vt:lpstr>
      <vt:lpstr>Calibri</vt:lpstr>
      <vt:lpstr>Helvetica</vt:lpstr>
      <vt:lpstr>Segoe UI</vt:lpstr>
      <vt:lpstr>Trebuchet MS</vt:lpstr>
      <vt:lpstr>Tw Cen MT</vt:lpstr>
      <vt:lpstr>Verdana</vt:lpstr>
      <vt:lpstr>디자인 사용자 지정</vt:lpstr>
      <vt:lpstr>3_디자인 사용자 지정</vt:lpstr>
      <vt:lpstr>4_디자인 사용자 지정</vt:lpstr>
      <vt:lpstr>2_디자인 사용자 지정</vt:lpstr>
      <vt:lpstr>1_디자인 사용자 지정</vt:lpstr>
      <vt:lpstr>5_디자인 사용자 지정</vt:lpstr>
      <vt:lpstr>subtitle</vt:lpstr>
      <vt:lpstr>6_디자인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11. 연계기능_조직도 </vt:lpstr>
      <vt:lpstr>11. 연계기능_조직도 </vt:lpstr>
      <vt:lpstr>11. 연계기능_조직도 </vt:lpstr>
      <vt:lpstr>11. 연계기능_조직도 </vt:lpstr>
      <vt:lpstr>11. 연계기능_조직도 </vt:lpstr>
      <vt:lpstr>11. 연계기능_조직도 </vt:lpstr>
      <vt:lpstr>11. 연계기능_조직도 </vt:lpstr>
      <vt:lpstr>11. 연계기능_조직도 </vt:lpstr>
    </vt:vector>
  </TitlesOfParts>
  <Company>vinyl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HSK-rbdyd</dc:creator>
  <cp:lastModifiedBy>HSK-rbdyd</cp:lastModifiedBy>
  <cp:revision>2250</cp:revision>
  <cp:lastPrinted>2018-03-13T06:34:11Z</cp:lastPrinted>
  <dcterms:created xsi:type="dcterms:W3CDTF">2011-02-01T05:54:11Z</dcterms:created>
  <dcterms:modified xsi:type="dcterms:W3CDTF">2018-03-13T07:26:02Z</dcterms:modified>
</cp:coreProperties>
</file>