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49" r:id="rId2"/>
    <p:sldId id="543" r:id="rId3"/>
    <p:sldId id="517" r:id="rId4"/>
    <p:sldId id="546" r:id="rId5"/>
    <p:sldId id="525" r:id="rId6"/>
    <p:sldId id="547" r:id="rId7"/>
    <p:sldId id="48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983"/>
    <a:srgbClr val="FFC000"/>
    <a:srgbClr val="0E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5" autoAdjust="0"/>
    <p:restoredTop sz="87143"/>
  </p:normalViewPr>
  <p:slideViewPr>
    <p:cSldViewPr snapToGrid="0" snapToObjects="1">
      <p:cViewPr varScale="1">
        <p:scale>
          <a:sx n="69" d="100"/>
          <a:sy n="69" d="100"/>
        </p:scale>
        <p:origin x="66" y="564"/>
      </p:cViewPr>
      <p:guideLst>
        <p:guide orient="horz" pos="2215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588" y="24622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588" y="154939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E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960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哈希表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10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哈希表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哈希表设计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定位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哈希表扩容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Memcached</a:t>
            </a:r>
            <a:r>
              <a:rPr lang="zh-CN" altLang="en-US" dirty="0">
                <a:cs typeface="+mn-ea"/>
                <a:sym typeface="+mn-lt"/>
              </a:rPr>
              <a:t> 进阶</a:t>
            </a:r>
          </a:p>
        </p:txBody>
      </p:sp>
      <p:grpSp>
        <p:nvGrpSpPr>
          <p:cNvPr id="43" name="ïślîḑe"/>
          <p:cNvGrpSpPr/>
          <p:nvPr/>
        </p:nvGrpSpPr>
        <p:grpSpPr>
          <a:xfrm>
            <a:off x="706844" y="5082905"/>
            <a:ext cx="10778311" cy="1898920"/>
            <a:chOff x="54300" y="8664709"/>
            <a:chExt cx="12130544" cy="2137156"/>
          </a:xfrm>
        </p:grpSpPr>
        <p:sp>
          <p:nvSpPr>
            <p:cNvPr id="44" name="ïṥḷíḑé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íṣļiḓê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îṩľîďe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îSļiḍé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ïṩlidê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iSlidé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išḻíďé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îṡlïḓe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iṣlíd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íŝ1íḑ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í$ļîdé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îṥľïḑê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i$1ïḍe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íšḷi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îŝḻïḓè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íṧlï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işlíḍ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ï$ḻíd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íṩľïďê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íslidè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ïṣḷiḍê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îṡlíḓ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6" name="ïşľíḋê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7" name="íśļiḑè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8" name="ïṥḻîḍê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9" name="îšḻïḓ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0" name="íṧḷiḓê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1" name="îşļïd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64398" y="1870394"/>
            <a:ext cx="8463203" cy="3826383"/>
            <a:chOff x="2470210" y="1950075"/>
            <a:chExt cx="8463203" cy="3826383"/>
          </a:xfrm>
        </p:grpSpPr>
        <p:sp>
          <p:nvSpPr>
            <p:cNvPr id="4" name="íSľîdè"/>
            <p:cNvSpPr/>
            <p:nvPr/>
          </p:nvSpPr>
          <p:spPr>
            <a:xfrm rot="5400000">
              <a:off x="2358110" y="2546407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išļiḓê"/>
            <p:cNvSpPr/>
            <p:nvPr/>
          </p:nvSpPr>
          <p:spPr>
            <a:xfrm rot="5400000">
              <a:off x="6578799" y="2063591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íṩľîde"/>
            <p:cNvSpPr/>
            <p:nvPr/>
          </p:nvSpPr>
          <p:spPr>
            <a:xfrm rot="5400000">
              <a:off x="3201610" y="3977356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ïSlïḓè"/>
            <p:cNvSpPr/>
            <p:nvPr/>
          </p:nvSpPr>
          <p:spPr>
            <a:xfrm rot="5400000">
              <a:off x="4888611" y="3021754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ïṡļiḍé"/>
            <p:cNvSpPr/>
            <p:nvPr/>
          </p:nvSpPr>
          <p:spPr>
            <a:xfrm rot="5400000">
              <a:off x="7434805" y="3511033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4" idx="2"/>
              <a:endCxn id="4" idx="3"/>
            </p:cNvCxnSpPr>
            <p:nvPr/>
          </p:nvCxnSpPr>
          <p:spPr>
            <a:xfrm flipV="1">
              <a:off x="2470211" y="2434307"/>
              <a:ext cx="843501" cy="480559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313711" y="2434308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</p:cNvCxnSpPr>
            <p:nvPr/>
          </p:nvCxnSpPr>
          <p:spPr>
            <a:xfrm flipH="1" flipV="1">
              <a:off x="4157210" y="2914868"/>
              <a:ext cx="2" cy="95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157210" y="3859891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5001318" y="3395121"/>
              <a:ext cx="2" cy="95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000709" y="2911405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6691503" y="2428894"/>
              <a:ext cx="2" cy="95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690895" y="1950075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7534095" y="1951337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8377594" y="2431898"/>
              <a:ext cx="2" cy="95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8389189" y="3393568"/>
              <a:ext cx="843500" cy="48056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šľîďe"/>
            <p:cNvSpPr txBox="1"/>
            <p:nvPr/>
          </p:nvSpPr>
          <p:spPr bwMode="auto">
            <a:xfrm>
              <a:off x="2625869" y="3374677"/>
              <a:ext cx="1356747" cy="3480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Key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定位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îṧḻíḓê"/>
            <p:cNvSpPr/>
            <p:nvPr/>
          </p:nvSpPr>
          <p:spPr bwMode="auto">
            <a:xfrm>
              <a:off x="3134151" y="2776294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íṡḻíḓè"/>
            <p:cNvSpPr txBox="1"/>
            <p:nvPr/>
          </p:nvSpPr>
          <p:spPr bwMode="auto">
            <a:xfrm>
              <a:off x="3469370" y="4805626"/>
              <a:ext cx="1356747" cy="3480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淘汰策略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íšḷíḓe"/>
            <p:cNvSpPr/>
            <p:nvPr/>
          </p:nvSpPr>
          <p:spPr bwMode="auto">
            <a:xfrm>
              <a:off x="3977651" y="4207243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ïsľîḑé"/>
            <p:cNvSpPr txBox="1"/>
            <p:nvPr/>
          </p:nvSpPr>
          <p:spPr bwMode="auto">
            <a:xfrm>
              <a:off x="5175306" y="3704854"/>
              <a:ext cx="1356747" cy="69174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内存管理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slabs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机制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4" name="îS1ïḋé"/>
            <p:cNvSpPr/>
            <p:nvPr/>
          </p:nvSpPr>
          <p:spPr bwMode="auto">
            <a:xfrm>
              <a:off x="5664652" y="3251642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íṩ1ïḋe"/>
            <p:cNvSpPr txBox="1"/>
            <p:nvPr/>
          </p:nvSpPr>
          <p:spPr bwMode="auto">
            <a:xfrm>
              <a:off x="6846558" y="2891861"/>
              <a:ext cx="1356747" cy="3480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数据存储机理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ísḻïďe"/>
            <p:cNvSpPr/>
            <p:nvPr/>
          </p:nvSpPr>
          <p:spPr bwMode="auto">
            <a:xfrm>
              <a:off x="7354840" y="2293479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ïşḻídé"/>
            <p:cNvSpPr txBox="1"/>
            <p:nvPr/>
          </p:nvSpPr>
          <p:spPr bwMode="auto">
            <a:xfrm>
              <a:off x="7702565" y="4186597"/>
              <a:ext cx="1356747" cy="7204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协议分析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0" name="îṧ1ïdê"/>
            <p:cNvSpPr/>
            <p:nvPr/>
          </p:nvSpPr>
          <p:spPr bwMode="auto">
            <a:xfrm>
              <a:off x="8210846" y="3740920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72" name="直接连接符 71"/>
            <p:cNvCxnSpPr>
              <a:stCxn id="8" idx="4"/>
              <a:endCxn id="8" idx="3"/>
            </p:cNvCxnSpPr>
            <p:nvPr/>
          </p:nvCxnSpPr>
          <p:spPr>
            <a:xfrm flipH="1" flipV="1">
              <a:off x="5844212" y="2909654"/>
              <a:ext cx="843501" cy="4805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ïṡļiḍé"/>
            <p:cNvSpPr/>
            <p:nvPr/>
          </p:nvSpPr>
          <p:spPr>
            <a:xfrm rot="5400000">
              <a:off x="9134311" y="2531177"/>
              <a:ext cx="1911202" cy="1687001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75" name="直接连接符 74"/>
            <p:cNvCxnSpPr>
              <a:stCxn id="74" idx="3"/>
              <a:endCxn id="74" idx="4"/>
            </p:cNvCxnSpPr>
            <p:nvPr/>
          </p:nvCxnSpPr>
          <p:spPr>
            <a:xfrm>
              <a:off x="10089912" y="2419077"/>
              <a:ext cx="843501" cy="4805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ïşḻídé"/>
            <p:cNvSpPr txBox="1"/>
            <p:nvPr/>
          </p:nvSpPr>
          <p:spPr bwMode="auto">
            <a:xfrm>
              <a:off x="9402071" y="3206741"/>
              <a:ext cx="1356747" cy="7204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Client</a:t>
              </a:r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使用及改进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7" name="îṧ1ïdê"/>
            <p:cNvSpPr/>
            <p:nvPr/>
          </p:nvSpPr>
          <p:spPr bwMode="auto">
            <a:xfrm>
              <a:off x="9910352" y="2761064"/>
              <a:ext cx="359119" cy="334524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80" name="直接连接符 79"/>
            <p:cNvCxnSpPr>
              <a:stCxn id="9" idx="4"/>
              <a:endCxn id="74" idx="2"/>
            </p:cNvCxnSpPr>
            <p:nvPr/>
          </p:nvCxnSpPr>
          <p:spPr>
            <a:xfrm flipV="1">
              <a:off x="9233907" y="2899636"/>
              <a:ext cx="12505" cy="97985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4" idx="2"/>
              <a:endCxn id="74" idx="3"/>
            </p:cNvCxnSpPr>
            <p:nvPr/>
          </p:nvCxnSpPr>
          <p:spPr>
            <a:xfrm flipV="1">
              <a:off x="9246412" y="2419077"/>
              <a:ext cx="843500" cy="4805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0375" y="2219640"/>
            <a:ext cx="162877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0376" y="2588971"/>
            <a:ext cx="4004525" cy="3034589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定位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0396" y="2747645"/>
            <a:ext cx="4038600" cy="28759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快速定位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，时间复杂度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一维指针数据，数组每个位置即一个桶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哈希表长度</a:t>
            </a:r>
            <a:r>
              <a:rPr kumimoji="1" lang="en-US" altLang="zh-CN" sz="1400" dirty="0">
                <a:solidFill>
                  <a:schemeClr val="bg1"/>
                </a:solidFill>
              </a:rPr>
              <a:t>pow(2,X)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初始化</a:t>
            </a:r>
            <a:r>
              <a:rPr kumimoji="1" lang="en-US" altLang="zh-CN" sz="1400" dirty="0">
                <a:solidFill>
                  <a:schemeClr val="bg1"/>
                </a:solidFill>
              </a:rPr>
              <a:t>pow(2,16)</a:t>
            </a:r>
            <a:r>
              <a:rPr kumimoji="1" lang="zh-CN" altLang="en-US" sz="1400" dirty="0">
                <a:solidFill>
                  <a:schemeClr val="bg1"/>
                </a:solidFill>
              </a:rPr>
              <a:t>，最多</a:t>
            </a:r>
            <a:r>
              <a:rPr kumimoji="1" lang="en-US" altLang="zh-CN" sz="1400" dirty="0">
                <a:solidFill>
                  <a:schemeClr val="bg1"/>
                </a:solidFill>
              </a:rPr>
              <a:t>pow(2,32)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哈希算法：</a:t>
            </a:r>
            <a:r>
              <a:rPr kumimoji="1" lang="en-US" altLang="zh-CN" sz="1400" dirty="0">
                <a:solidFill>
                  <a:schemeClr val="bg1"/>
                </a:solidFill>
              </a:rPr>
              <a:t>murmur3</a:t>
            </a:r>
            <a:r>
              <a:rPr kumimoji="1" lang="zh-CN" altLang="en-US" sz="1400" dirty="0">
                <a:solidFill>
                  <a:schemeClr val="bg1"/>
                </a:solidFill>
              </a:rPr>
              <a:t>，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jenkins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桶内单链表解决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冲突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3400" y="2219640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Hashtable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49092" y="3766946"/>
          <a:ext cx="45516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932279" y="2040319"/>
          <a:ext cx="29718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932279" y="2797243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Item1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Item2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Item3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item4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932279" y="4024756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item</a:t>
                      </a:r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932279" y="5240017"/>
          <a:ext cx="2045252" cy="9677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032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5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7104260" y="3281113"/>
            <a:ext cx="828019" cy="103621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endCxn id="11" idx="1"/>
          </p:cNvCxnSpPr>
          <p:nvPr/>
        </p:nvCxnSpPr>
        <p:spPr>
          <a:xfrm>
            <a:off x="7050849" y="4385349"/>
            <a:ext cx="881430" cy="12327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endCxn id="12" idx="1"/>
          </p:cNvCxnSpPr>
          <p:nvPr/>
        </p:nvCxnSpPr>
        <p:spPr>
          <a:xfrm>
            <a:off x="7104260" y="4706760"/>
            <a:ext cx="828019" cy="101712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/>
          <p:nvPr/>
        </p:nvCxnSpPr>
        <p:spPr>
          <a:xfrm>
            <a:off x="8177883" y="2409649"/>
            <a:ext cx="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>
            <a:off x="8673183" y="2409649"/>
            <a:ext cx="552450" cy="3460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>
            <a:off x="9025608" y="2409649"/>
            <a:ext cx="0" cy="159356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>
            <a:off x="9530433" y="2413768"/>
            <a:ext cx="0" cy="15894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连接符 21"/>
          <p:cNvCxnSpPr/>
          <p:nvPr/>
        </p:nvCxnSpPr>
        <p:spPr>
          <a:xfrm>
            <a:off x="10178133" y="2413768"/>
            <a:ext cx="0" cy="218969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9977531" y="4603462"/>
            <a:ext cx="20060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7932279" y="1707111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56351" y="3481390"/>
            <a:ext cx="97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166" y="3208493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70166" y="5488611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78401" y="4493424"/>
            <a:ext cx="61063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10619" y="1610040"/>
            <a:ext cx="162877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0620" y="1979372"/>
            <a:ext cx="3898900" cy="353473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定位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10810" y="2138332"/>
            <a:ext cx="4038384" cy="417170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定位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进行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计算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hv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定位桶位置：</a:t>
            </a:r>
            <a:r>
              <a:rPr lang="en-US" altLang="zh-CN" sz="1400" dirty="0" err="1">
                <a:solidFill>
                  <a:schemeClr val="bg1"/>
                </a:solidFill>
              </a:rPr>
              <a:t>hv</a:t>
            </a:r>
            <a:r>
              <a:rPr lang="en-US" altLang="zh-CN" sz="1400" dirty="0">
                <a:solidFill>
                  <a:schemeClr val="bg1"/>
                </a:solidFill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</a:rPr>
              <a:t>hashmask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插入：头部插入法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查找：轮询桶内的单链表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潜在问题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过多（</a:t>
            </a:r>
            <a:r>
              <a:rPr kumimoji="1" lang="en-US" altLang="zh-CN" sz="1400" dirty="0">
                <a:solidFill>
                  <a:schemeClr val="bg1"/>
                </a:solidFill>
              </a:rPr>
              <a:t>&gt;6</a:t>
            </a:r>
            <a:r>
              <a:rPr kumimoji="1" lang="zh-CN" altLang="en-US" sz="1400" dirty="0">
                <a:solidFill>
                  <a:schemeClr val="bg1"/>
                </a:solidFill>
              </a:rPr>
              <a:t>亿），效率下降</a:t>
            </a:r>
          </a:p>
        </p:txBody>
      </p:sp>
      <p:sp>
        <p:nvSpPr>
          <p:cNvPr id="4" name="矩形 3"/>
          <p:cNvSpPr/>
          <p:nvPr/>
        </p:nvSpPr>
        <p:spPr>
          <a:xfrm>
            <a:off x="1683644" y="1610040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Hashtable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80" y="2370407"/>
            <a:ext cx="3898900" cy="2895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8" y="24622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定位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77" y="1758538"/>
            <a:ext cx="5604560" cy="43485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595" y="2137990"/>
            <a:ext cx="162877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596" y="2507322"/>
            <a:ext cx="4074913" cy="315610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0620" y="2137990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Hashtable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23298" y="2665940"/>
            <a:ext cx="4535379" cy="363651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哈希表扩容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数量大于</a:t>
            </a:r>
            <a:r>
              <a:rPr kumimoji="1" lang="en-US" altLang="zh-CN" sz="1400" dirty="0">
                <a:solidFill>
                  <a:schemeClr val="bg1"/>
                </a:solidFill>
              </a:rPr>
              <a:t>1.5</a:t>
            </a:r>
            <a:r>
              <a:rPr kumimoji="1" lang="zh-CN" altLang="en-US" sz="1400" dirty="0">
                <a:solidFill>
                  <a:schemeClr val="bg1"/>
                </a:solidFill>
              </a:rPr>
              <a:t>倍桶数，启动扩容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当前主哈希表变为旧哈希表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新的主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表扩容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切换时，暂停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工作线程、辅助线程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切换后，维护线程逐步迁移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8" y="24622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1263704" y="2367360"/>
            <a:ext cx="162877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705" y="2736692"/>
            <a:ext cx="4294972" cy="208469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729" y="2367360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Hashtable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23298" y="2862952"/>
            <a:ext cx="4535379" cy="363651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读取、变更、迁移 ，按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桶锁纬度加锁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扩容过程，维护线程按桶链表纬度迁移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扩容期间，按迁移位置，选择合适哈希表定位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扩容完毕，定位操作在主哈希表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2D773C-F846-4A24-8C0A-BA798E91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7" y="1758538"/>
            <a:ext cx="5604560" cy="43485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2"/>
          <p:cNvSpPr/>
          <p:nvPr/>
        </p:nvSpPr>
        <p:spPr>
          <a:xfrm>
            <a:off x="792" y="-16743"/>
            <a:ext cx="12190416" cy="6891486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309" name="Text Box 22"/>
          <p:cNvSpPr txBox="1"/>
          <p:nvPr/>
        </p:nvSpPr>
        <p:spPr>
          <a:xfrm>
            <a:off x="5434331" y="6439958"/>
            <a:ext cx="13233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8059" y="2905951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11《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淘汰策略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282</Words>
  <Application>Microsoft Office PowerPoint</Application>
  <PresentationFormat>宽屏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Memcached 进阶</vt:lpstr>
      <vt:lpstr>Key定位</vt:lpstr>
      <vt:lpstr>Key定位</vt:lpstr>
      <vt:lpstr>Key定位</vt:lpstr>
      <vt:lpstr>Key定位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1508</cp:revision>
  <dcterms:created xsi:type="dcterms:W3CDTF">2019-05-27T05:35:00Z</dcterms:created>
  <dcterms:modified xsi:type="dcterms:W3CDTF">2019-09-30T03:47:53Z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