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562" r:id="rId2"/>
    <p:sldId id="555" r:id="rId3"/>
    <p:sldId id="556" r:id="rId4"/>
    <p:sldId id="557" r:id="rId5"/>
    <p:sldId id="558" r:id="rId6"/>
    <p:sldId id="533" r:id="rId7"/>
    <p:sldId id="559" r:id="rId8"/>
    <p:sldId id="536" r:id="rId9"/>
    <p:sldId id="560" r:id="rId10"/>
    <p:sldId id="537" r:id="rId11"/>
    <p:sldId id="561" r:id="rId12"/>
    <p:sldId id="538" r:id="rId13"/>
    <p:sldId id="554" r:id="rId14"/>
    <p:sldId id="563" r:id="rId15"/>
    <p:sldId id="529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2295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292933"/>
    <a:srgbClr val="000000"/>
    <a:srgbClr val="99FFFF"/>
    <a:srgbClr val="26A599"/>
    <a:srgbClr val="12A983"/>
    <a:srgbClr val="FFC000"/>
    <a:srgbClr val="44B0A6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8" autoAdjust="0"/>
    <p:restoredTop sz="87143"/>
  </p:normalViewPr>
  <p:slideViewPr>
    <p:cSldViewPr snapToGrid="0" snapToObjects="1">
      <p:cViewPr varScale="1">
        <p:scale>
          <a:sx n="94" d="100"/>
          <a:sy n="94" d="100"/>
        </p:scale>
        <p:origin x="96" y="552"/>
      </p:cViewPr>
      <p:guideLst>
        <p:guide orient="horz" pos="2159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微软雅黑" panose="020B0503020204020204" charset="-122"/>
      </a:defRPr>
    </a:lvl1pPr>
    <a:lvl2pPr indent="228600" latinLnBrk="0">
      <a:defRPr sz="1200">
        <a:latin typeface="+mn-lt"/>
        <a:ea typeface="+mn-ea"/>
        <a:cs typeface="+mn-cs"/>
        <a:sym typeface="微软雅黑" panose="020B0503020204020204" charset="-122"/>
      </a:defRPr>
    </a:lvl2pPr>
    <a:lvl3pPr indent="457200" latinLnBrk="0">
      <a:defRPr sz="1200">
        <a:latin typeface="+mn-lt"/>
        <a:ea typeface="+mn-ea"/>
        <a:cs typeface="+mn-cs"/>
        <a:sym typeface="微软雅黑" panose="020B0503020204020204" charset="-122"/>
      </a:defRPr>
    </a:lvl3pPr>
    <a:lvl4pPr indent="685800" latinLnBrk="0">
      <a:defRPr sz="1200">
        <a:latin typeface="+mn-lt"/>
        <a:ea typeface="+mn-ea"/>
        <a:cs typeface="+mn-cs"/>
        <a:sym typeface="微软雅黑" panose="020B0503020204020204" charset="-122"/>
      </a:defRPr>
    </a:lvl4pPr>
    <a:lvl5pPr indent="914400" latinLnBrk="0">
      <a:defRPr sz="1200">
        <a:latin typeface="+mn-lt"/>
        <a:ea typeface="+mn-ea"/>
        <a:cs typeface="+mn-cs"/>
        <a:sym typeface="微软雅黑" panose="020B0503020204020204" charset="-122"/>
      </a:defRPr>
    </a:lvl5pPr>
    <a:lvl6pPr indent="1143000" latinLnBrk="0">
      <a:defRPr sz="1200">
        <a:latin typeface="+mn-lt"/>
        <a:ea typeface="+mn-ea"/>
        <a:cs typeface="+mn-cs"/>
        <a:sym typeface="微软雅黑" panose="020B0503020204020204" charset="-122"/>
      </a:defRPr>
    </a:lvl6pPr>
    <a:lvl7pPr indent="1371600" latinLnBrk="0">
      <a:defRPr sz="1200">
        <a:latin typeface="+mn-lt"/>
        <a:ea typeface="+mn-ea"/>
        <a:cs typeface="+mn-cs"/>
        <a:sym typeface="微软雅黑" panose="020B0503020204020204" charset="-122"/>
      </a:defRPr>
    </a:lvl7pPr>
    <a:lvl8pPr indent="1600200" latinLnBrk="0">
      <a:defRPr sz="1200">
        <a:latin typeface="+mn-lt"/>
        <a:ea typeface="+mn-ea"/>
        <a:cs typeface="+mn-cs"/>
        <a:sym typeface="微软雅黑" panose="020B0503020204020204" charset="-122"/>
      </a:defRPr>
    </a:lvl8pPr>
    <a:lvl9pPr indent="1828800" latinLnBrk="0">
      <a:defRPr sz="1200">
        <a:latin typeface="+mn-lt"/>
        <a:ea typeface="+mn-ea"/>
        <a:cs typeface="+mn-cs"/>
        <a:sym typeface="微软雅黑" panose="020B0503020204020204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7348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63270" y="2457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5AFBA-730B-A243-AE33-C2EAF653A5E2}" type="datetime1">
              <a:rPr lang="zh-CN" altLang="en-US"/>
              <a:t>2019/9/30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25E50-3657-C140-B2CD-2B1140AFD163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>
          <a:xfrm>
            <a:off x="0" y="58420"/>
            <a:ext cx="12192000" cy="6854826"/>
          </a:xfrm>
          <a:prstGeom prst="rect">
            <a:avLst/>
          </a:pr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763270" y="111124"/>
            <a:ext cx="10972800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70917" y="6391592"/>
            <a:ext cx="282884" cy="294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12A983"/>
          </a:solidFill>
          <a:uFillTx/>
          <a:latin typeface="思源黑体 CN Heavy" panose="020B0A00000000000000" pitchFamily="34" charset="-122"/>
          <a:ea typeface="思源黑体 CN Heavy" panose="020B0A00000000000000" pitchFamily="34" charset="-122"/>
          <a:cs typeface="+mn-cs"/>
          <a:sym typeface="微软雅黑" panose="020B0503020204020204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"/>
          <p:cNvSpPr/>
          <p:nvPr/>
        </p:nvSpPr>
        <p:spPr>
          <a:xfrm>
            <a:off x="-1589" y="0"/>
            <a:ext cx="12193589" cy="6854825"/>
          </a:xfrm>
          <a:prstGeom prst="rect">
            <a:avLst/>
          </a:prstGeom>
          <a:solidFill>
            <a:srgbClr val="12A98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>
              <a:cs typeface="+mn-ea"/>
              <a:sym typeface="+mn-lt"/>
            </a:endParaRPr>
          </a:p>
        </p:txBody>
      </p:sp>
      <p:grpSp>
        <p:nvGrpSpPr>
          <p:cNvPr id="216" name="Rectangle 4"/>
          <p:cNvGrpSpPr/>
          <p:nvPr/>
        </p:nvGrpSpPr>
        <p:grpSpPr>
          <a:xfrm>
            <a:off x="1879600" y="1871018"/>
            <a:ext cx="1879600" cy="461663"/>
            <a:chOff x="0" y="24438"/>
            <a:chExt cx="1879600" cy="461662"/>
          </a:xfrm>
        </p:grpSpPr>
        <p:sp>
          <p:nvSpPr>
            <p:cNvPr id="214" name="矩形"/>
            <p:cNvSpPr/>
            <p:nvPr/>
          </p:nvSpPr>
          <p:spPr>
            <a:xfrm>
              <a:off x="0" y="39369"/>
              <a:ext cx="1879600" cy="431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15" name="课时1"/>
            <p:cNvSpPr txBox="1"/>
            <p:nvPr/>
          </p:nvSpPr>
          <p:spPr>
            <a:xfrm>
              <a:off x="488075" y="24438"/>
              <a:ext cx="903450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r>
                <a:rPr>
                  <a:cs typeface="+mn-ea"/>
                  <a:sym typeface="+mn-lt"/>
                </a:rPr>
                <a:t>课时1</a:t>
              </a:r>
            </a:p>
          </p:txBody>
        </p:sp>
      </p:grpSp>
      <p:sp>
        <p:nvSpPr>
          <p:cNvPr id="217" name="Rectangle 5"/>
          <p:cNvSpPr/>
          <p:nvPr/>
        </p:nvSpPr>
        <p:spPr>
          <a:xfrm>
            <a:off x="1878330" y="3484245"/>
            <a:ext cx="8528685" cy="76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18" name="Text Box 6"/>
          <p:cNvSpPr txBox="1"/>
          <p:nvPr/>
        </p:nvSpPr>
        <p:spPr>
          <a:xfrm>
            <a:off x="1841513" y="2540000"/>
            <a:ext cx="9109710" cy="76944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en-US" altLang="zh-CN" sz="44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Memcached </a:t>
            </a:r>
            <a:r>
              <a:rPr lang="zh-CN" altLang="en-US" sz="44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经典问题及解决方案</a:t>
            </a:r>
          </a:p>
        </p:txBody>
      </p:sp>
      <p:sp>
        <p:nvSpPr>
          <p:cNvPr id="219" name="Text Box 7"/>
          <p:cNvSpPr txBox="1"/>
          <p:nvPr/>
        </p:nvSpPr>
        <p:spPr>
          <a:xfrm>
            <a:off x="1806575" y="3865562"/>
            <a:ext cx="5075238" cy="33855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>
              <a:cs typeface="+mn-ea"/>
              <a:sym typeface="+mn-lt"/>
            </a:endParaRPr>
          </a:p>
        </p:txBody>
      </p:sp>
      <p:grpSp>
        <p:nvGrpSpPr>
          <p:cNvPr id="2" name="Rectangle 4"/>
          <p:cNvGrpSpPr/>
          <p:nvPr/>
        </p:nvGrpSpPr>
        <p:grpSpPr>
          <a:xfrm>
            <a:off x="1905000" y="1871018"/>
            <a:ext cx="1879600" cy="461663"/>
            <a:chOff x="0" y="24438"/>
            <a:chExt cx="1879600" cy="461662"/>
          </a:xfrm>
        </p:grpSpPr>
        <p:sp>
          <p:nvSpPr>
            <p:cNvPr id="3" name="矩形"/>
            <p:cNvSpPr/>
            <p:nvPr/>
          </p:nvSpPr>
          <p:spPr>
            <a:xfrm>
              <a:off x="0" y="39369"/>
              <a:ext cx="1879600" cy="431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" name="课时1"/>
            <p:cNvSpPr txBox="1"/>
            <p:nvPr/>
          </p:nvSpPr>
          <p:spPr>
            <a:xfrm>
              <a:off x="398307" y="24438"/>
              <a:ext cx="1082987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r>
                <a:rPr dirty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课时</a:t>
              </a:r>
              <a:r>
                <a:rPr lang="en-US" altLang="zh-CN" dirty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14</a:t>
              </a:r>
              <a:endParaRPr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Text Box 6"/>
          <p:cNvSpPr txBox="1"/>
          <p:nvPr/>
        </p:nvSpPr>
        <p:spPr>
          <a:xfrm>
            <a:off x="1806575" y="2540000"/>
            <a:ext cx="9109710" cy="8299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endParaRPr lang="zh-CN" dirty="0">
              <a:cs typeface="+mn-ea"/>
              <a:sym typeface="+mn-lt"/>
            </a:endParaRPr>
          </a:p>
        </p:txBody>
      </p:sp>
      <p:sp>
        <p:nvSpPr>
          <p:cNvPr id="8" name="Text Box 22"/>
          <p:cNvSpPr txBox="1">
            <a:spLocks noChangeArrowheads="1"/>
          </p:cNvSpPr>
          <p:nvPr userDrawn="1"/>
        </p:nvSpPr>
        <p:spPr bwMode="auto">
          <a:xfrm>
            <a:off x="5159058" y="6479540"/>
            <a:ext cx="140208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互联网人实战大学</a:t>
            </a:r>
          </a:p>
        </p:txBody>
      </p:sp>
      <p:sp>
        <p:nvSpPr>
          <p:cNvPr id="14" name="Text Box 7"/>
          <p:cNvSpPr txBox="1"/>
          <p:nvPr/>
        </p:nvSpPr>
        <p:spPr>
          <a:xfrm>
            <a:off x="1806575" y="3865562"/>
            <a:ext cx="5075238" cy="206210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容量问题</a:t>
            </a: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微软雅黑" panose="020B0503020204020204" charset="-122"/>
              </a:rPr>
              <a:t>性能瓶颈</a:t>
            </a: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  <a:sym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连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微软雅黑" panose="020B0503020204020204" charset="-122"/>
              </a:rPr>
              <a:t>接瓶颈</a:t>
            </a: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  <a:sym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硬件资源局部故障</a:t>
            </a: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微软雅黑" panose="020B0503020204020204" charset="-122"/>
              </a:rPr>
              <a:t>流量洪峰下快速扩展</a:t>
            </a: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  <a:sym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Memcached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分拆缓存池</a:t>
            </a: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微软雅黑" panose="020B0503020204020204" charset="-122"/>
              </a:rPr>
              <a:t>M-S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微软雅黑" panose="020B0503020204020204" charset="-122"/>
              </a:rPr>
              <a:t>两级架构</a:t>
            </a: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  <a:sym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M-S-L1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架构</a:t>
            </a: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  <a:sym typeface="微软雅黑" panose="020B0503020204020204" charset="-122"/>
            </a:endParaRPr>
          </a:p>
        </p:txBody>
      </p:sp>
      <p:pic>
        <p:nvPicPr>
          <p:cNvPr id="15" name="Picture 3" descr="Picture 3">
            <a:extLst>
              <a:ext uri="{FF2B5EF4-FFF2-40B4-BE49-F238E27FC236}">
                <a16:creationId xmlns:a16="http://schemas.microsoft.com/office/drawing/2014/main" id="{F5F06779-8224-4AA8-96AA-AF45D0D1DBF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3A783"/>
              </a:clrFrom>
              <a:clrTo>
                <a:srgbClr val="13A78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9438" y="3674745"/>
            <a:ext cx="10512562" cy="31680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530455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数据时代经典问题及应对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7AF8AB-B66D-460D-9641-873D9334F503}"/>
              </a:ext>
            </a:extLst>
          </p:cNvPr>
          <p:cNvSpPr/>
          <p:nvPr/>
        </p:nvSpPr>
        <p:spPr>
          <a:xfrm>
            <a:off x="1118616" y="2477128"/>
            <a:ext cx="2454852" cy="369611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62CBD5-9D06-425C-B66F-9A5B3E04B783}"/>
              </a:ext>
            </a:extLst>
          </p:cNvPr>
          <p:cNvSpPr/>
          <p:nvPr/>
        </p:nvSpPr>
        <p:spPr>
          <a:xfrm>
            <a:off x="1102164" y="2846739"/>
            <a:ext cx="4064196" cy="2340864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FCFEC420-876D-47A7-A820-53D74AC296F2}"/>
              </a:ext>
            </a:extLst>
          </p:cNvPr>
          <p:cNvSpPr txBox="1">
            <a:spLocks/>
          </p:cNvSpPr>
          <p:nvPr/>
        </p:nvSpPr>
        <p:spPr>
          <a:xfrm>
            <a:off x="913130" y="3392204"/>
            <a:ext cx="4730496" cy="1795399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lvl="1">
              <a:lnSpc>
                <a:spcPct val="20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80/20</a:t>
            </a:r>
            <a:r>
              <a:rPr kumimoji="1" lang="zh-CN" altLang="en-US" sz="1400" dirty="0">
                <a:solidFill>
                  <a:schemeClr val="bg1"/>
                </a:solidFill>
              </a:rPr>
              <a:t>定律：</a:t>
            </a:r>
            <a:r>
              <a:rPr kumimoji="1" lang="en-US" altLang="zh-CN" sz="1400" dirty="0">
                <a:solidFill>
                  <a:schemeClr val="bg1"/>
                </a:solidFill>
              </a:rPr>
              <a:t>80%</a:t>
            </a:r>
            <a:r>
              <a:rPr kumimoji="1" lang="zh-CN" altLang="en-US" sz="1400" dirty="0">
                <a:solidFill>
                  <a:schemeClr val="bg1"/>
                </a:solidFill>
              </a:rPr>
              <a:t>请求集中</a:t>
            </a:r>
            <a:r>
              <a:rPr kumimoji="1" lang="en-US" altLang="zh-CN" sz="1400" dirty="0">
                <a:solidFill>
                  <a:schemeClr val="bg1"/>
                </a:solidFill>
              </a:rPr>
              <a:t>20%</a:t>
            </a:r>
            <a:r>
              <a:rPr kumimoji="1" lang="zh-CN" altLang="en-US" sz="1400" dirty="0">
                <a:solidFill>
                  <a:schemeClr val="bg1"/>
                </a:solidFill>
              </a:rPr>
              <a:t>的数据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20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冷热明显，头部请求导致大量极热</a:t>
            </a: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D795E8-C3D8-46D0-AB16-316C7532677E}"/>
              </a:ext>
            </a:extLst>
          </p:cNvPr>
          <p:cNvSpPr/>
          <p:nvPr/>
        </p:nvSpPr>
        <p:spPr>
          <a:xfrm>
            <a:off x="1722661" y="2492656"/>
            <a:ext cx="12490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</a:rPr>
              <a:t>M-S-L1</a:t>
            </a:r>
            <a:r>
              <a:rPr kumimoji="1" lang="zh-CN" altLang="en-US" sz="1600" dirty="0">
                <a:solidFill>
                  <a:schemeClr val="bg1"/>
                </a:solidFill>
              </a:rPr>
              <a:t>架构</a:t>
            </a:r>
            <a:endParaRPr kumimoji="1"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23F6ED4-D906-4BA7-AD2E-1C4FCA1E5EA3}"/>
              </a:ext>
            </a:extLst>
          </p:cNvPr>
          <p:cNvSpPr/>
          <p:nvPr/>
        </p:nvSpPr>
        <p:spPr>
          <a:xfrm>
            <a:off x="6021070" y="2831210"/>
            <a:ext cx="1587500" cy="1587500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B20E584-4987-499B-8DE2-982FCA77F23C}"/>
              </a:ext>
            </a:extLst>
          </p:cNvPr>
          <p:cNvSpPr/>
          <p:nvPr/>
        </p:nvSpPr>
        <p:spPr>
          <a:xfrm>
            <a:off x="10035827" y="4326040"/>
            <a:ext cx="656982" cy="656982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5074B82-6D2C-42CB-8071-59AE778BD151}"/>
              </a:ext>
            </a:extLst>
          </p:cNvPr>
          <p:cNvCxnSpPr/>
          <p:nvPr/>
        </p:nvCxnSpPr>
        <p:spPr>
          <a:xfrm>
            <a:off x="6034565" y="4326040"/>
            <a:ext cx="4654122" cy="74930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4795429B-E3A6-4916-BBE0-6952B817D8F4}"/>
              </a:ext>
            </a:extLst>
          </p:cNvPr>
          <p:cNvSpPr/>
          <p:nvPr/>
        </p:nvSpPr>
        <p:spPr>
          <a:xfrm>
            <a:off x="9244305" y="4913021"/>
            <a:ext cx="647700" cy="436559"/>
          </a:xfrm>
          <a:prstGeom prst="triangle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6226464-936F-4D8D-B98B-8DB0BE787FA2}"/>
              </a:ext>
            </a:extLst>
          </p:cNvPr>
          <p:cNvSpPr txBox="1"/>
          <p:nvPr/>
        </p:nvSpPr>
        <p:spPr>
          <a:xfrm>
            <a:off x="6504165" y="3346245"/>
            <a:ext cx="939800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rPr>
              <a:t>80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4103217-1BD0-4D94-8379-6AD7D6EFF7AD}"/>
              </a:ext>
            </a:extLst>
          </p:cNvPr>
          <p:cNvSpPr txBox="1"/>
          <p:nvPr/>
        </p:nvSpPr>
        <p:spPr>
          <a:xfrm>
            <a:off x="10134528" y="4418710"/>
            <a:ext cx="939800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rPr>
              <a:t>20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数据时代经典问题及应对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822" y="1571308"/>
            <a:ext cx="5573014" cy="483608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97AF8AB-B66D-460D-9641-873D9334F503}"/>
              </a:ext>
            </a:extLst>
          </p:cNvPr>
          <p:cNvSpPr/>
          <p:nvPr/>
        </p:nvSpPr>
        <p:spPr>
          <a:xfrm>
            <a:off x="1118616" y="2477128"/>
            <a:ext cx="2454852" cy="369611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62CBD5-9D06-425C-B66F-9A5B3E04B783}"/>
              </a:ext>
            </a:extLst>
          </p:cNvPr>
          <p:cNvSpPr/>
          <p:nvPr/>
        </p:nvSpPr>
        <p:spPr>
          <a:xfrm>
            <a:off x="1102164" y="2846739"/>
            <a:ext cx="4064196" cy="2340864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FCFEC420-876D-47A7-A820-53D74AC296F2}"/>
              </a:ext>
            </a:extLst>
          </p:cNvPr>
          <p:cNvSpPr txBox="1">
            <a:spLocks/>
          </p:cNvSpPr>
          <p:nvPr/>
        </p:nvSpPr>
        <p:spPr>
          <a:xfrm>
            <a:off x="913130" y="3274602"/>
            <a:ext cx="4730496" cy="1795399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增加</a:t>
            </a:r>
            <a:r>
              <a:rPr kumimoji="1" lang="en-US" altLang="zh-CN" sz="1400" dirty="0">
                <a:solidFill>
                  <a:schemeClr val="bg1"/>
                </a:solidFill>
              </a:rPr>
              <a:t>2~6</a:t>
            </a:r>
            <a:r>
              <a:rPr kumimoji="1" lang="zh-CN" altLang="en-US" sz="1400" dirty="0">
                <a:solidFill>
                  <a:schemeClr val="bg1"/>
                </a:solidFill>
              </a:rPr>
              <a:t>组</a:t>
            </a:r>
            <a:r>
              <a:rPr kumimoji="1" lang="en-US" altLang="zh-CN" sz="1400" dirty="0">
                <a:solidFill>
                  <a:schemeClr val="bg1"/>
                </a:solidFill>
              </a:rPr>
              <a:t>L1</a:t>
            </a:r>
            <a:r>
              <a:rPr kumimoji="1" lang="zh-CN" altLang="en-US" sz="1400" dirty="0">
                <a:solidFill>
                  <a:schemeClr val="bg1"/>
                </a:solidFill>
              </a:rPr>
              <a:t>，</a:t>
            </a:r>
            <a:r>
              <a:rPr kumimoji="1" lang="en-US" altLang="zh-CN" sz="1400" dirty="0">
                <a:solidFill>
                  <a:schemeClr val="bg1"/>
                </a:solidFill>
              </a:rPr>
              <a:t>L1</a:t>
            </a:r>
            <a:r>
              <a:rPr kumimoji="1" lang="zh-CN" altLang="en-US" sz="1400" dirty="0">
                <a:solidFill>
                  <a:schemeClr val="bg1"/>
                </a:solidFill>
              </a:rPr>
              <a:t>容量</a:t>
            </a:r>
            <a:r>
              <a:rPr kumimoji="1" lang="en-US" altLang="zh-CN" sz="1400" dirty="0">
                <a:solidFill>
                  <a:schemeClr val="bg1"/>
                </a:solidFill>
              </a:rPr>
              <a:t> ~ 1/10 Master</a:t>
            </a:r>
          </a:p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读</a:t>
            </a:r>
            <a:r>
              <a:rPr kumimoji="1" lang="en-US" altLang="zh-CN" sz="1400" dirty="0">
                <a:solidFill>
                  <a:schemeClr val="bg1"/>
                </a:solidFill>
              </a:rPr>
              <a:t>miss</a:t>
            </a:r>
            <a:r>
              <a:rPr kumimoji="1" lang="zh-CN" altLang="en-US" sz="1400" dirty="0">
                <a:solidFill>
                  <a:schemeClr val="bg1"/>
                </a:solidFill>
              </a:rPr>
              <a:t>请求：</a:t>
            </a:r>
            <a:r>
              <a:rPr kumimoji="1" lang="en-US" altLang="zh-CN" sz="1400" dirty="0">
                <a:solidFill>
                  <a:schemeClr val="bg1"/>
                </a:solidFill>
              </a:rPr>
              <a:t>L1</a:t>
            </a:r>
            <a:r>
              <a:rPr kumimoji="1" lang="en-US" altLang="zh-CN" sz="1400" dirty="0">
                <a:solidFill>
                  <a:schemeClr val="bg1"/>
                </a:solidFill>
                <a:sym typeface="Wingdings" panose="05000000000000000000"/>
              </a:rPr>
              <a:t></a:t>
            </a:r>
            <a:r>
              <a:rPr kumimoji="1" lang="en-US" altLang="zh-CN" sz="1400" dirty="0">
                <a:solidFill>
                  <a:schemeClr val="bg1"/>
                </a:solidFill>
              </a:rPr>
              <a:t>Master</a:t>
            </a:r>
            <a:r>
              <a:rPr kumimoji="1" lang="en-US" altLang="zh-CN" sz="1400" dirty="0">
                <a:solidFill>
                  <a:schemeClr val="bg1"/>
                </a:solidFill>
                <a:sym typeface="Wingdings" panose="05000000000000000000"/>
              </a:rPr>
              <a:t></a:t>
            </a:r>
            <a:r>
              <a:rPr kumimoji="1" lang="en-US" altLang="zh-CN" sz="1400" dirty="0">
                <a:solidFill>
                  <a:schemeClr val="bg1"/>
                </a:solidFill>
              </a:rPr>
              <a:t>Slave</a:t>
            </a:r>
          </a:p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写请求： </a:t>
            </a:r>
            <a:r>
              <a:rPr kumimoji="1" lang="en-US" altLang="zh-CN" sz="1400" dirty="0">
                <a:solidFill>
                  <a:schemeClr val="bg1"/>
                </a:solidFill>
              </a:rPr>
              <a:t>L1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+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Master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+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Slave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D795E8-C3D8-46D0-AB16-316C7532677E}"/>
              </a:ext>
            </a:extLst>
          </p:cNvPr>
          <p:cNvSpPr/>
          <p:nvPr/>
        </p:nvSpPr>
        <p:spPr>
          <a:xfrm>
            <a:off x="1722661" y="2492656"/>
            <a:ext cx="12490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</a:rPr>
              <a:t>M-S-L1</a:t>
            </a:r>
            <a:r>
              <a:rPr kumimoji="1" lang="zh-CN" altLang="en-US" sz="1600" dirty="0">
                <a:solidFill>
                  <a:schemeClr val="bg1"/>
                </a:solidFill>
              </a:rPr>
              <a:t>架构</a:t>
            </a:r>
            <a:endParaRPr kumimoji="1"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03147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405513C-6F91-45E1-9C45-3B4D5E815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822" y="1571308"/>
            <a:ext cx="5573014" cy="48360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数据时代经典问题及应对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BC68AF-9560-4993-84E5-8125D82ACF2E}"/>
              </a:ext>
            </a:extLst>
          </p:cNvPr>
          <p:cNvSpPr/>
          <p:nvPr/>
        </p:nvSpPr>
        <p:spPr>
          <a:xfrm>
            <a:off x="1118616" y="2477128"/>
            <a:ext cx="2454852" cy="369611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236D32-5008-4B1F-8673-802BCAA98D00}"/>
              </a:ext>
            </a:extLst>
          </p:cNvPr>
          <p:cNvSpPr/>
          <p:nvPr/>
        </p:nvSpPr>
        <p:spPr>
          <a:xfrm>
            <a:off x="1102164" y="2846738"/>
            <a:ext cx="4128204" cy="2840829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BD6F40AD-25F5-494B-9D91-700F8CE0ECE1}"/>
              </a:ext>
            </a:extLst>
          </p:cNvPr>
          <p:cNvSpPr txBox="1">
            <a:spLocks/>
          </p:cNvSpPr>
          <p:nvPr/>
        </p:nvSpPr>
        <p:spPr>
          <a:xfrm>
            <a:off x="823526" y="3185067"/>
            <a:ext cx="4730496" cy="309164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lvl="1">
              <a:lnSpc>
                <a:spcPct val="12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L1 </a:t>
            </a:r>
            <a:r>
              <a:rPr kumimoji="1" lang="zh-CN" altLang="en-US" sz="1400" dirty="0">
                <a:solidFill>
                  <a:schemeClr val="bg1"/>
                </a:solidFill>
              </a:rPr>
              <a:t>存最热数据，抗</a:t>
            </a:r>
            <a:r>
              <a:rPr kumimoji="1" lang="en-US" altLang="zh-CN" sz="1400" dirty="0">
                <a:solidFill>
                  <a:schemeClr val="bg1"/>
                </a:solidFill>
              </a:rPr>
              <a:t>60~80%</a:t>
            </a:r>
            <a:r>
              <a:rPr kumimoji="1" lang="zh-CN" altLang="en-US" sz="1400" dirty="0">
                <a:solidFill>
                  <a:schemeClr val="bg1"/>
                </a:solidFill>
              </a:rPr>
              <a:t>流量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Master</a:t>
            </a:r>
            <a:r>
              <a:rPr kumimoji="1" lang="zh-CN" altLang="en-US" sz="1400" dirty="0">
                <a:solidFill>
                  <a:schemeClr val="bg1"/>
                </a:solidFill>
              </a:rPr>
              <a:t> 存热数据，抗</a:t>
            </a:r>
            <a:r>
              <a:rPr kumimoji="1" lang="en-US" altLang="zh-CN" sz="1400" dirty="0">
                <a:solidFill>
                  <a:schemeClr val="bg1"/>
                </a:solidFill>
              </a:rPr>
              <a:t>L1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miss</a:t>
            </a:r>
            <a:r>
              <a:rPr kumimoji="1" lang="zh-CN" altLang="en-US" sz="1400" dirty="0">
                <a:solidFill>
                  <a:schemeClr val="bg1"/>
                </a:solidFill>
              </a:rPr>
              <a:t>流量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Slave</a:t>
            </a:r>
            <a:r>
              <a:rPr kumimoji="1" lang="zh-CN" altLang="en-US" sz="1400" dirty="0">
                <a:solidFill>
                  <a:schemeClr val="bg1"/>
                </a:solidFill>
              </a:rPr>
              <a:t> 解决</a:t>
            </a:r>
            <a:r>
              <a:rPr kumimoji="1" lang="en-US" altLang="zh-CN" sz="1400" dirty="0">
                <a:solidFill>
                  <a:schemeClr val="bg1"/>
                </a:solidFill>
              </a:rPr>
              <a:t>Master</a:t>
            </a:r>
            <a:r>
              <a:rPr kumimoji="1" lang="zh-CN" altLang="en-US" sz="1400" dirty="0">
                <a:solidFill>
                  <a:schemeClr val="bg1"/>
                </a:solidFill>
              </a:rPr>
              <a:t>故障及</a:t>
            </a:r>
            <a:r>
              <a:rPr kumimoji="1" lang="en-US" altLang="zh-CN" sz="1400" dirty="0">
                <a:solidFill>
                  <a:schemeClr val="bg1"/>
                </a:solidFill>
              </a:rPr>
              <a:t>miss</a:t>
            </a:r>
            <a:r>
              <a:rPr kumimoji="1" lang="zh-CN" altLang="en-US" sz="1400" dirty="0">
                <a:solidFill>
                  <a:schemeClr val="bg1"/>
                </a:solidFill>
              </a:rPr>
              <a:t>问题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保持热度，读取时，</a:t>
            </a:r>
            <a:r>
              <a:rPr kumimoji="1" lang="en-US" altLang="zh-CN" sz="1400" dirty="0">
                <a:solidFill>
                  <a:schemeClr val="bg1"/>
                </a:solidFill>
              </a:rPr>
              <a:t>Master</a:t>
            </a:r>
            <a:r>
              <a:rPr kumimoji="1" lang="zh-CN" altLang="en-US" sz="1400" dirty="0">
                <a:solidFill>
                  <a:schemeClr val="bg1"/>
                </a:solidFill>
              </a:rPr>
              <a:t>、</a:t>
            </a:r>
            <a:r>
              <a:rPr kumimoji="1" lang="en-US" altLang="zh-CN" sz="1400" dirty="0">
                <a:solidFill>
                  <a:schemeClr val="bg1"/>
                </a:solidFill>
              </a:rPr>
              <a:t>Slave</a:t>
            </a:r>
            <a:r>
              <a:rPr kumimoji="1" lang="zh-CN" altLang="en-US" sz="1400" dirty="0">
                <a:solidFill>
                  <a:schemeClr val="bg1"/>
                </a:solidFill>
              </a:rPr>
              <a:t>当作</a:t>
            </a:r>
            <a:r>
              <a:rPr kumimoji="1" lang="en-US" altLang="zh-CN" sz="1400" dirty="0">
                <a:solidFill>
                  <a:schemeClr val="bg1"/>
                </a:solidFill>
              </a:rPr>
              <a:t>L1</a:t>
            </a:r>
          </a:p>
          <a:p>
            <a:pPr lvl="1">
              <a:lnSpc>
                <a:spcPct val="12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可扩展：直接上线</a:t>
            </a:r>
            <a:r>
              <a:rPr kumimoji="1" lang="en-US" altLang="zh-CN" sz="1400" dirty="0">
                <a:solidFill>
                  <a:schemeClr val="bg1"/>
                </a:solidFill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</a:rPr>
              <a:t>下线 </a:t>
            </a:r>
            <a:r>
              <a:rPr kumimoji="1" lang="en-US" altLang="zh-CN" sz="1400" dirty="0">
                <a:solidFill>
                  <a:schemeClr val="bg1"/>
                </a:solidFill>
              </a:rPr>
              <a:t>L1</a:t>
            </a:r>
            <a:r>
              <a:rPr kumimoji="1" lang="zh-CN" altLang="en-US" sz="1400" dirty="0">
                <a:solidFill>
                  <a:schemeClr val="bg1"/>
                </a:solidFill>
              </a:rPr>
              <a:t> 数量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应对流量洪峰，局部故障，极热</a:t>
            </a: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  <a:r>
              <a:rPr kumimoji="1" lang="zh-CN" altLang="en-US" sz="1400" dirty="0">
                <a:solidFill>
                  <a:schemeClr val="bg1"/>
                </a:solidFill>
              </a:rPr>
              <a:t>，雪崩</a:t>
            </a:r>
            <a:endParaRPr kumimoji="1"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2996B7E-636E-46AE-8ECF-4661812F42CE}"/>
              </a:ext>
            </a:extLst>
          </p:cNvPr>
          <p:cNvSpPr/>
          <p:nvPr/>
        </p:nvSpPr>
        <p:spPr>
          <a:xfrm>
            <a:off x="1722661" y="2492656"/>
            <a:ext cx="12490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</a:rPr>
              <a:t>M-S-L1</a:t>
            </a:r>
            <a:r>
              <a:rPr kumimoji="1" lang="zh-CN" altLang="en-US" sz="1600" dirty="0">
                <a:solidFill>
                  <a:schemeClr val="bg1"/>
                </a:solidFill>
              </a:rPr>
              <a:t>架构</a:t>
            </a:r>
            <a:endParaRPr kumimoji="1" lang="en-US" altLang="zh-CN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小结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FA0727-BC12-4EF7-9F72-2AE6CC5DD97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8370" y="2202600"/>
            <a:ext cx="10350500" cy="332349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8941A9-10C4-4D73-B5A8-B9C61E78E10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3270" y="2093173"/>
            <a:ext cx="10858500" cy="316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7580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70013"/>
            <a:ext cx="9144000" cy="2387600"/>
          </a:xfrm>
        </p:spPr>
        <p:txBody>
          <a:bodyPr/>
          <a:lstStyle/>
          <a:p>
            <a:r>
              <a:rPr kumimoji="1" lang="zh-CN" altLang="en-US">
                <a:cs typeface="+mn-ea"/>
                <a:sym typeface="+mn-lt"/>
              </a:rPr>
              <a:t>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49688"/>
            <a:ext cx="9144000" cy="1655762"/>
          </a:xfrm>
        </p:spPr>
        <p:txBody>
          <a:bodyPr/>
          <a:lstStyle/>
          <a:p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0" y="8255"/>
            <a:ext cx="12188825" cy="6917055"/>
          </a:xfrm>
          <a:prstGeom prst="rect">
            <a:avLst/>
          </a:prstGeom>
          <a:solidFill>
            <a:srgbClr val="12A98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51311" y="2954555"/>
            <a:ext cx="342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kumimoji="1" lang="en-US" altLang="zh-CN" u="sng" dirty="0">
                <a:solidFill>
                  <a:schemeClr val="bg1"/>
                </a:solidFill>
                <a:cs typeface="+mn-ea"/>
                <a:sym typeface="+mn-lt"/>
              </a:rPr>
              <a:t>Next</a:t>
            </a:r>
            <a:r>
              <a:rPr kumimoji="1" lang="zh-CN" altLang="en-US" u="sng" dirty="0">
                <a:solidFill>
                  <a:schemeClr val="bg1"/>
                </a:solidFill>
                <a:cs typeface="+mn-ea"/>
                <a:sym typeface="+mn-lt"/>
              </a:rPr>
              <a:t>：课时</a:t>
            </a:r>
            <a:r>
              <a:rPr kumimoji="1" lang="en-US" altLang="zh-CN" u="sng" dirty="0">
                <a:solidFill>
                  <a:schemeClr val="bg1"/>
                </a:solidFill>
                <a:cs typeface="+mn-ea"/>
                <a:sym typeface="+mn-lt"/>
              </a:rPr>
              <a:t>15《Twemproxy》</a:t>
            </a:r>
            <a:endParaRPr kumimoji="1" lang="zh-CN" altLang="en-US" u="sng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5389857" y="6315434"/>
            <a:ext cx="14157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互联网人实战大学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ṩļiḍê">
            <a:extLst>
              <a:ext uri="{FF2B5EF4-FFF2-40B4-BE49-F238E27FC236}">
                <a16:creationId xmlns:a16="http://schemas.microsoft.com/office/drawing/2014/main" id="{AE0BB808-894B-49E9-94E3-22CA855B185D}"/>
              </a:ext>
            </a:extLst>
          </p:cNvPr>
          <p:cNvSpPr/>
          <p:nvPr/>
        </p:nvSpPr>
        <p:spPr>
          <a:xfrm>
            <a:off x="3655039" y="2411112"/>
            <a:ext cx="3005066" cy="3005066"/>
          </a:xfrm>
          <a:prstGeom prst="ellipse">
            <a:avLst/>
          </a:prstGeom>
          <a:noFill/>
          <a:ln w="190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8165E7-13C1-48BD-8C55-416FB7E71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大数据时代经典问题及应对</a:t>
            </a:r>
          </a:p>
        </p:txBody>
      </p:sp>
      <p:sp>
        <p:nvSpPr>
          <p:cNvPr id="22" name="íŝľiḑê">
            <a:extLst>
              <a:ext uri="{FF2B5EF4-FFF2-40B4-BE49-F238E27FC236}">
                <a16:creationId xmlns:a16="http://schemas.microsoft.com/office/drawing/2014/main" id="{1C82EFBB-3623-472F-922B-833EDFEAAAE1}"/>
              </a:ext>
            </a:extLst>
          </p:cNvPr>
          <p:cNvSpPr/>
          <p:nvPr/>
        </p:nvSpPr>
        <p:spPr>
          <a:xfrm>
            <a:off x="6272841" y="3043387"/>
            <a:ext cx="400423" cy="40042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defTabSz="914354"/>
            <a:r>
              <a:rPr lang="en-US" altLang="zh-CN" sz="1400" b="1" dirty="0">
                <a:solidFill>
                  <a:schemeClr val="bg1"/>
                </a:solidFill>
              </a:rPr>
              <a:t>2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ísľíḑè">
            <a:extLst>
              <a:ext uri="{FF2B5EF4-FFF2-40B4-BE49-F238E27FC236}">
                <a16:creationId xmlns:a16="http://schemas.microsoft.com/office/drawing/2014/main" id="{F8E07573-A8E5-42F7-B445-E2E8E3B47ABD}"/>
              </a:ext>
            </a:extLst>
          </p:cNvPr>
          <p:cNvSpPr/>
          <p:nvPr/>
        </p:nvSpPr>
        <p:spPr bwMode="auto">
          <a:xfrm>
            <a:off x="6776247" y="2995578"/>
            <a:ext cx="3797789" cy="48324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1"/>
            <a:r>
              <a:rPr kumimoji="1" lang="zh-CN" altLang="en-US" dirty="0">
                <a:solidFill>
                  <a:schemeClr val="bg2">
                    <a:lumMod val="25000"/>
                  </a:schemeClr>
                </a:solidFill>
              </a:rPr>
              <a:t>高并发访问  百万级</a:t>
            </a:r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</a:rPr>
              <a:t>QPS</a:t>
            </a:r>
          </a:p>
        </p:txBody>
      </p:sp>
      <p:sp>
        <p:nvSpPr>
          <p:cNvPr id="20" name="iş1iḍê">
            <a:extLst>
              <a:ext uri="{FF2B5EF4-FFF2-40B4-BE49-F238E27FC236}">
                <a16:creationId xmlns:a16="http://schemas.microsoft.com/office/drawing/2014/main" id="{53F1E1AB-CC7B-4223-AD9E-365280E716FC}"/>
              </a:ext>
            </a:extLst>
          </p:cNvPr>
          <p:cNvSpPr/>
          <p:nvPr/>
        </p:nvSpPr>
        <p:spPr>
          <a:xfrm>
            <a:off x="6272841" y="4383482"/>
            <a:ext cx="400423" cy="40042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defTabSz="914354"/>
            <a:r>
              <a:rPr lang="en-US" altLang="zh-CN" sz="1400" b="1" dirty="0">
                <a:solidFill>
                  <a:schemeClr val="bg1"/>
                </a:solidFill>
              </a:rPr>
              <a:t>4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íṩlíḍè">
            <a:extLst>
              <a:ext uri="{FF2B5EF4-FFF2-40B4-BE49-F238E27FC236}">
                <a16:creationId xmlns:a16="http://schemas.microsoft.com/office/drawing/2014/main" id="{F8E07573-A8E5-42F7-B445-E2E8E3B47ABD}"/>
              </a:ext>
            </a:extLst>
          </p:cNvPr>
          <p:cNvSpPr/>
          <p:nvPr/>
        </p:nvSpPr>
        <p:spPr bwMode="auto">
          <a:xfrm>
            <a:off x="6776247" y="4358110"/>
            <a:ext cx="3970887" cy="48324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1"/>
            <a:r>
              <a:rPr kumimoji="1" lang="zh-CN" altLang="en-US" dirty="0">
                <a:solidFill>
                  <a:schemeClr val="bg2">
                    <a:lumMod val="25000"/>
                  </a:schemeClr>
                </a:solidFill>
              </a:rPr>
              <a:t>热点事件，流量洪峰  </a:t>
            </a:r>
            <a:endParaRPr kumimoji="1"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işḷîḓe">
            <a:extLst>
              <a:ext uri="{FF2B5EF4-FFF2-40B4-BE49-F238E27FC236}">
                <a16:creationId xmlns:a16="http://schemas.microsoft.com/office/drawing/2014/main" id="{42B59968-79BA-42A1-8A72-3A326F979C66}"/>
              </a:ext>
            </a:extLst>
          </p:cNvPr>
          <p:cNvSpPr/>
          <p:nvPr/>
        </p:nvSpPr>
        <p:spPr>
          <a:xfrm>
            <a:off x="5580345" y="2373339"/>
            <a:ext cx="400423" cy="400423"/>
          </a:xfrm>
          <a:prstGeom prst="ellipse">
            <a:avLst/>
          </a:prstGeom>
          <a:solidFill>
            <a:schemeClr val="accent1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defTabSz="914354"/>
            <a:r>
              <a:rPr lang="en-US" altLang="zh-CN" sz="1400" b="1" dirty="0">
                <a:solidFill>
                  <a:schemeClr val="bg1"/>
                </a:solidFill>
              </a:rPr>
              <a:t>1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9" name="îş1iḑe">
            <a:extLst>
              <a:ext uri="{FF2B5EF4-FFF2-40B4-BE49-F238E27FC236}">
                <a16:creationId xmlns:a16="http://schemas.microsoft.com/office/drawing/2014/main" id="{F8E07573-A8E5-42F7-B445-E2E8E3B47ABD}"/>
              </a:ext>
            </a:extLst>
          </p:cNvPr>
          <p:cNvSpPr/>
          <p:nvPr/>
        </p:nvSpPr>
        <p:spPr bwMode="auto">
          <a:xfrm>
            <a:off x="5670192" y="2331930"/>
            <a:ext cx="3850382" cy="48324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1"/>
            <a:r>
              <a:rPr kumimoji="1" lang="zh-CN" altLang="en-US" dirty="0">
                <a:solidFill>
                  <a:schemeClr val="bg2">
                    <a:lumMod val="25000"/>
                  </a:schemeClr>
                </a:solidFill>
              </a:rPr>
              <a:t>数据量巨大  百亿级记录</a:t>
            </a:r>
            <a:endParaRPr kumimoji="1"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íṣḻíḋè">
            <a:extLst>
              <a:ext uri="{FF2B5EF4-FFF2-40B4-BE49-F238E27FC236}">
                <a16:creationId xmlns:a16="http://schemas.microsoft.com/office/drawing/2014/main" id="{57478F30-9A4A-4953-852E-8852F92C936A}"/>
              </a:ext>
            </a:extLst>
          </p:cNvPr>
          <p:cNvSpPr/>
          <p:nvPr/>
        </p:nvSpPr>
        <p:spPr>
          <a:xfrm>
            <a:off x="5580345" y="5053528"/>
            <a:ext cx="400423" cy="400423"/>
          </a:xfrm>
          <a:prstGeom prst="ellipse">
            <a:avLst/>
          </a:prstGeom>
          <a:solidFill>
            <a:schemeClr val="accent1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defTabSz="914354"/>
            <a:r>
              <a:rPr lang="en-US" altLang="zh-CN" sz="1400" b="1" dirty="0">
                <a:solidFill>
                  <a:schemeClr val="bg1"/>
                </a:solidFill>
              </a:rPr>
              <a:t>5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îšļîḓé">
            <a:extLst>
              <a:ext uri="{FF2B5EF4-FFF2-40B4-BE49-F238E27FC236}">
                <a16:creationId xmlns:a16="http://schemas.microsoft.com/office/drawing/2014/main" id="{F8E07573-A8E5-42F7-B445-E2E8E3B47ABD}"/>
              </a:ext>
            </a:extLst>
          </p:cNvPr>
          <p:cNvSpPr/>
          <p:nvPr/>
        </p:nvSpPr>
        <p:spPr bwMode="auto">
          <a:xfrm>
            <a:off x="5704517" y="5021145"/>
            <a:ext cx="4490285" cy="48324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1"/>
            <a:r>
              <a:rPr kumimoji="1" lang="zh-CN" altLang="en-US" dirty="0">
                <a:solidFill>
                  <a:schemeClr val="bg2">
                    <a:lumMod val="25000"/>
                  </a:schemeClr>
                </a:solidFill>
              </a:rPr>
              <a:t>局部硬件故障、网络异常频发</a:t>
            </a:r>
            <a:endParaRPr kumimoji="1"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235AA36-B6C2-496F-B1B3-ADD374B7B340}"/>
              </a:ext>
            </a:extLst>
          </p:cNvPr>
          <p:cNvCxnSpPr/>
          <p:nvPr/>
        </p:nvCxnSpPr>
        <p:spPr>
          <a:xfrm>
            <a:off x="7053293" y="4248670"/>
            <a:ext cx="5396401" cy="0"/>
          </a:xfrm>
          <a:prstGeom prst="line">
            <a:avLst/>
          </a:prstGeom>
          <a:ln w="3175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3E5485A-35CD-4101-8361-C60B091FA82B}"/>
              </a:ext>
            </a:extLst>
          </p:cNvPr>
          <p:cNvCxnSpPr/>
          <p:nvPr/>
        </p:nvCxnSpPr>
        <p:spPr>
          <a:xfrm>
            <a:off x="7053293" y="3578622"/>
            <a:ext cx="5396401" cy="0"/>
          </a:xfrm>
          <a:prstGeom prst="line">
            <a:avLst/>
          </a:prstGeom>
          <a:ln w="3175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2D5AB81-450E-4B3D-8686-BAB683A8C443}"/>
              </a:ext>
            </a:extLst>
          </p:cNvPr>
          <p:cNvCxnSpPr/>
          <p:nvPr/>
        </p:nvCxnSpPr>
        <p:spPr>
          <a:xfrm>
            <a:off x="6362682" y="2908575"/>
            <a:ext cx="6087012" cy="0"/>
          </a:xfrm>
          <a:prstGeom prst="line">
            <a:avLst/>
          </a:prstGeom>
          <a:ln w="3175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71761BD-0A99-453A-A165-CA2509A7EB61}"/>
              </a:ext>
            </a:extLst>
          </p:cNvPr>
          <p:cNvCxnSpPr/>
          <p:nvPr/>
        </p:nvCxnSpPr>
        <p:spPr>
          <a:xfrm>
            <a:off x="6362682" y="4918717"/>
            <a:ext cx="6087012" cy="0"/>
          </a:xfrm>
          <a:prstGeom prst="line">
            <a:avLst/>
          </a:prstGeom>
          <a:ln w="3175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5DAA5D21-1FE4-4B5B-8C5A-F61E1128F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0" t="311" r="11457" b="1524"/>
          <a:stretch>
            <a:fillRect/>
          </a:stretch>
        </p:blipFill>
        <p:spPr>
          <a:xfrm>
            <a:off x="1640001" y="2411112"/>
            <a:ext cx="3005066" cy="3005066"/>
          </a:xfrm>
          <a:custGeom>
            <a:avLst/>
            <a:gdLst>
              <a:gd name="connsiteX0" fmla="*/ 1502533 w 3005066"/>
              <a:gd name="connsiteY0" fmla="*/ 0 h 3005066"/>
              <a:gd name="connsiteX1" fmla="*/ 3005066 w 3005066"/>
              <a:gd name="connsiteY1" fmla="*/ 1502533 h 3005066"/>
              <a:gd name="connsiteX2" fmla="*/ 1502533 w 3005066"/>
              <a:gd name="connsiteY2" fmla="*/ 3005066 h 3005066"/>
              <a:gd name="connsiteX3" fmla="*/ 0 w 3005066"/>
              <a:gd name="connsiteY3" fmla="*/ 1502533 h 3005066"/>
              <a:gd name="connsiteX4" fmla="*/ 1502533 w 3005066"/>
              <a:gd name="connsiteY4" fmla="*/ 0 h 300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066" h="3005066">
                <a:moveTo>
                  <a:pt x="1502533" y="0"/>
                </a:moveTo>
                <a:cubicBezTo>
                  <a:pt x="2332359" y="0"/>
                  <a:pt x="3005066" y="672707"/>
                  <a:pt x="3005066" y="1502533"/>
                </a:cubicBezTo>
                <a:cubicBezTo>
                  <a:pt x="3005066" y="2332359"/>
                  <a:pt x="2332359" y="3005066"/>
                  <a:pt x="1502533" y="3005066"/>
                </a:cubicBezTo>
                <a:cubicBezTo>
                  <a:pt x="672707" y="3005066"/>
                  <a:pt x="0" y="2332359"/>
                  <a:pt x="0" y="1502533"/>
                </a:cubicBezTo>
                <a:cubicBezTo>
                  <a:pt x="0" y="672707"/>
                  <a:pt x="672707" y="0"/>
                  <a:pt x="1502533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îṩlíḑe">
            <a:extLst>
              <a:ext uri="{FF2B5EF4-FFF2-40B4-BE49-F238E27FC236}">
                <a16:creationId xmlns:a16="http://schemas.microsoft.com/office/drawing/2014/main" id="{FCBCE448-A746-45FC-ABE2-27B64D489326}"/>
              </a:ext>
            </a:extLst>
          </p:cNvPr>
          <p:cNvSpPr txBox="1"/>
          <p:nvPr/>
        </p:nvSpPr>
        <p:spPr bwMode="auto">
          <a:xfrm>
            <a:off x="1640002" y="3603993"/>
            <a:ext cx="5020104" cy="61930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kumimoji="1" lang="zh-CN" altLang="en-US" sz="2000" dirty="0">
                <a:solidFill>
                  <a:schemeClr val="bg2">
                    <a:lumMod val="25000"/>
                  </a:schemeClr>
                </a:solidFill>
              </a:rPr>
              <a:t>大数据时代互联网系统特点</a:t>
            </a:r>
            <a:endParaRPr kumimoji="1" lang="en-US" altLang="zh-CN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i$ḻïḓê">
            <a:extLst>
              <a:ext uri="{FF2B5EF4-FFF2-40B4-BE49-F238E27FC236}">
                <a16:creationId xmlns:a16="http://schemas.microsoft.com/office/drawing/2014/main" id="{E9E34FCF-DF43-4229-AFA2-88DA0E151D53}"/>
              </a:ext>
            </a:extLst>
          </p:cNvPr>
          <p:cNvSpPr/>
          <p:nvPr/>
        </p:nvSpPr>
        <p:spPr>
          <a:xfrm>
            <a:off x="6483968" y="3713434"/>
            <a:ext cx="400423" cy="400423"/>
          </a:xfrm>
          <a:prstGeom prst="ellipse">
            <a:avLst/>
          </a:prstGeom>
          <a:solidFill>
            <a:schemeClr val="accent1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defTabSz="914354"/>
            <a:r>
              <a:rPr lang="en-US" altLang="zh-CN" sz="1400" b="1" dirty="0">
                <a:solidFill>
                  <a:schemeClr val="bg1"/>
                </a:solidFill>
              </a:rPr>
              <a:t>3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íśľïḋé">
            <a:extLst>
              <a:ext uri="{FF2B5EF4-FFF2-40B4-BE49-F238E27FC236}">
                <a16:creationId xmlns:a16="http://schemas.microsoft.com/office/drawing/2014/main" id="{F8E07573-A8E5-42F7-B445-E2E8E3B47ABD}"/>
              </a:ext>
            </a:extLst>
          </p:cNvPr>
          <p:cNvSpPr/>
          <p:nvPr/>
        </p:nvSpPr>
        <p:spPr bwMode="auto">
          <a:xfrm>
            <a:off x="7229698" y="3672025"/>
            <a:ext cx="3970887" cy="48324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1"/>
            <a:r>
              <a:rPr kumimoji="1" lang="zh-CN" altLang="en-US" dirty="0">
                <a:solidFill>
                  <a:schemeClr val="bg2">
                    <a:lumMod val="25000"/>
                  </a:schemeClr>
                </a:solidFill>
              </a:rPr>
              <a:t>业务实例多  万级实例</a:t>
            </a:r>
            <a:endParaRPr kumimoji="1"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93404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îśľïde">
            <a:extLst>
              <a:ext uri="{FF2B5EF4-FFF2-40B4-BE49-F238E27FC236}">
                <a16:creationId xmlns:a16="http://schemas.microsoft.com/office/drawing/2014/main" id="{865AE312-7883-46E3-B813-BFD39232B5B6}"/>
              </a:ext>
            </a:extLst>
          </p:cNvPr>
          <p:cNvGrpSpPr/>
          <p:nvPr/>
        </p:nvGrpSpPr>
        <p:grpSpPr>
          <a:xfrm>
            <a:off x="1038660" y="5050131"/>
            <a:ext cx="447084" cy="447084"/>
            <a:chOff x="660400" y="2096245"/>
            <a:chExt cx="497734" cy="497734"/>
          </a:xfrm>
        </p:grpSpPr>
        <p:sp>
          <p:nvSpPr>
            <p:cNvPr id="39" name="îṡľîḋè">
              <a:extLst>
                <a:ext uri="{FF2B5EF4-FFF2-40B4-BE49-F238E27FC236}">
                  <a16:creationId xmlns:a16="http://schemas.microsoft.com/office/drawing/2014/main" id="{C62F263E-1F66-45EB-9DCC-F72EF42FF69D}"/>
                </a:ext>
              </a:extLst>
            </p:cNvPr>
            <p:cNvSpPr/>
            <p:nvPr/>
          </p:nvSpPr>
          <p:spPr>
            <a:xfrm>
              <a:off x="660400" y="2096245"/>
              <a:ext cx="497734" cy="49773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pPr algn="ctr" defTabSz="914354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0" name="ísľiḓé">
              <a:extLst>
                <a:ext uri="{FF2B5EF4-FFF2-40B4-BE49-F238E27FC236}">
                  <a16:creationId xmlns:a16="http://schemas.microsoft.com/office/drawing/2014/main" id="{15582945-D3E6-4244-ACEB-BBAF1183439B}"/>
                </a:ext>
              </a:extLst>
            </p:cNvPr>
            <p:cNvSpPr/>
            <p:nvPr/>
          </p:nvSpPr>
          <p:spPr>
            <a:xfrm>
              <a:off x="779848" y="2233022"/>
              <a:ext cx="258838" cy="224178"/>
            </a:xfrm>
            <a:custGeom>
              <a:avLst/>
              <a:gdLst>
                <a:gd name="T0" fmla="*/ 6588 w 6959"/>
                <a:gd name="T1" fmla="*/ 4580 h 6036"/>
                <a:gd name="T2" fmla="*/ 4319 w 6959"/>
                <a:gd name="T3" fmla="*/ 649 h 6036"/>
                <a:gd name="T4" fmla="*/ 2641 w 6959"/>
                <a:gd name="T5" fmla="*/ 649 h 6036"/>
                <a:gd name="T6" fmla="*/ 371 w 6959"/>
                <a:gd name="T7" fmla="*/ 4580 h 6036"/>
                <a:gd name="T8" fmla="*/ 1209 w 6959"/>
                <a:gd name="T9" fmla="*/ 6036 h 6036"/>
                <a:gd name="T10" fmla="*/ 5741 w 6959"/>
                <a:gd name="T11" fmla="*/ 6036 h 6036"/>
                <a:gd name="T12" fmla="*/ 6588 w 6959"/>
                <a:gd name="T13" fmla="*/ 4580 h 6036"/>
                <a:gd name="T14" fmla="*/ 3479 w 6959"/>
                <a:gd name="T15" fmla="*/ 5164 h 6036"/>
                <a:gd name="T16" fmla="*/ 3117 w 6959"/>
                <a:gd name="T17" fmla="*/ 4802 h 6036"/>
                <a:gd name="T18" fmla="*/ 3479 w 6959"/>
                <a:gd name="T19" fmla="*/ 4441 h 6036"/>
                <a:gd name="T20" fmla="*/ 3832 w 6959"/>
                <a:gd name="T21" fmla="*/ 4812 h 6036"/>
                <a:gd name="T22" fmla="*/ 3479 w 6959"/>
                <a:gd name="T23" fmla="*/ 5164 h 6036"/>
                <a:gd name="T24" fmla="*/ 3808 w 6959"/>
                <a:gd name="T25" fmla="*/ 2828 h 6036"/>
                <a:gd name="T26" fmla="*/ 3759 w 6959"/>
                <a:gd name="T27" fmla="*/ 3666 h 6036"/>
                <a:gd name="T28" fmla="*/ 3751 w 6959"/>
                <a:gd name="T29" fmla="*/ 3929 h 6036"/>
                <a:gd name="T30" fmla="*/ 3479 w 6959"/>
                <a:gd name="T31" fmla="*/ 4192 h 6036"/>
                <a:gd name="T32" fmla="*/ 3207 w 6959"/>
                <a:gd name="T33" fmla="*/ 3937 h 6036"/>
                <a:gd name="T34" fmla="*/ 3133 w 6959"/>
                <a:gd name="T35" fmla="*/ 2637 h 6036"/>
                <a:gd name="T36" fmla="*/ 3108 w 6959"/>
                <a:gd name="T37" fmla="*/ 2292 h 6036"/>
                <a:gd name="T38" fmla="*/ 3388 w 6959"/>
                <a:gd name="T39" fmla="*/ 1897 h 6036"/>
                <a:gd name="T40" fmla="*/ 3808 w 6959"/>
                <a:gd name="T41" fmla="*/ 2102 h 6036"/>
                <a:gd name="T42" fmla="*/ 3841 w 6959"/>
                <a:gd name="T43" fmla="*/ 2284 h 6036"/>
                <a:gd name="T44" fmla="*/ 3808 w 6959"/>
                <a:gd name="T45" fmla="*/ 2828 h 6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59" h="6036">
                  <a:moveTo>
                    <a:pt x="6588" y="4580"/>
                  </a:moveTo>
                  <a:lnTo>
                    <a:pt x="4319" y="649"/>
                  </a:lnTo>
                  <a:cubicBezTo>
                    <a:pt x="3948" y="0"/>
                    <a:pt x="3011" y="0"/>
                    <a:pt x="2641" y="649"/>
                  </a:cubicBezTo>
                  <a:lnTo>
                    <a:pt x="371" y="4580"/>
                  </a:lnTo>
                  <a:cubicBezTo>
                    <a:pt x="0" y="5229"/>
                    <a:pt x="461" y="6036"/>
                    <a:pt x="1209" y="6036"/>
                  </a:cubicBezTo>
                  <a:lnTo>
                    <a:pt x="5741" y="6036"/>
                  </a:lnTo>
                  <a:cubicBezTo>
                    <a:pt x="6489" y="6036"/>
                    <a:pt x="6959" y="5221"/>
                    <a:pt x="6588" y="4580"/>
                  </a:cubicBezTo>
                  <a:close/>
                  <a:moveTo>
                    <a:pt x="3479" y="5164"/>
                  </a:moveTo>
                  <a:cubicBezTo>
                    <a:pt x="3281" y="5164"/>
                    <a:pt x="3117" y="5000"/>
                    <a:pt x="3117" y="4802"/>
                  </a:cubicBezTo>
                  <a:cubicBezTo>
                    <a:pt x="3117" y="4605"/>
                    <a:pt x="3281" y="4441"/>
                    <a:pt x="3479" y="4441"/>
                  </a:cubicBezTo>
                  <a:cubicBezTo>
                    <a:pt x="3676" y="4441"/>
                    <a:pt x="3840" y="4605"/>
                    <a:pt x="3832" y="4812"/>
                  </a:cubicBezTo>
                  <a:cubicBezTo>
                    <a:pt x="3841" y="5000"/>
                    <a:pt x="3668" y="5164"/>
                    <a:pt x="3479" y="5164"/>
                  </a:cubicBezTo>
                  <a:close/>
                  <a:moveTo>
                    <a:pt x="3808" y="2828"/>
                  </a:moveTo>
                  <a:cubicBezTo>
                    <a:pt x="3792" y="3108"/>
                    <a:pt x="3775" y="3386"/>
                    <a:pt x="3759" y="3666"/>
                  </a:cubicBezTo>
                  <a:cubicBezTo>
                    <a:pt x="3751" y="3757"/>
                    <a:pt x="3751" y="3840"/>
                    <a:pt x="3751" y="3929"/>
                  </a:cubicBezTo>
                  <a:cubicBezTo>
                    <a:pt x="3743" y="4077"/>
                    <a:pt x="3627" y="4192"/>
                    <a:pt x="3479" y="4192"/>
                  </a:cubicBezTo>
                  <a:cubicBezTo>
                    <a:pt x="3331" y="4192"/>
                    <a:pt x="3216" y="4085"/>
                    <a:pt x="3207" y="3937"/>
                  </a:cubicBezTo>
                  <a:cubicBezTo>
                    <a:pt x="3183" y="3501"/>
                    <a:pt x="3157" y="3073"/>
                    <a:pt x="3133" y="2637"/>
                  </a:cubicBezTo>
                  <a:cubicBezTo>
                    <a:pt x="3125" y="2522"/>
                    <a:pt x="3117" y="2406"/>
                    <a:pt x="3108" y="2292"/>
                  </a:cubicBezTo>
                  <a:cubicBezTo>
                    <a:pt x="3108" y="2102"/>
                    <a:pt x="3215" y="1946"/>
                    <a:pt x="3388" y="1897"/>
                  </a:cubicBezTo>
                  <a:cubicBezTo>
                    <a:pt x="3561" y="1856"/>
                    <a:pt x="3733" y="1938"/>
                    <a:pt x="3808" y="2102"/>
                  </a:cubicBezTo>
                  <a:cubicBezTo>
                    <a:pt x="3833" y="2160"/>
                    <a:pt x="3841" y="2217"/>
                    <a:pt x="3841" y="2284"/>
                  </a:cubicBezTo>
                  <a:cubicBezTo>
                    <a:pt x="3833" y="2466"/>
                    <a:pt x="3816" y="2648"/>
                    <a:pt x="3808" y="2828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0000" lnSpcReduction="2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îśľïde">
            <a:extLst>
              <a:ext uri="{FF2B5EF4-FFF2-40B4-BE49-F238E27FC236}">
                <a16:creationId xmlns:a16="http://schemas.microsoft.com/office/drawing/2014/main" id="{1231E3C6-A2F1-4C2C-BDA0-CA5386666D0A}"/>
              </a:ext>
            </a:extLst>
          </p:cNvPr>
          <p:cNvGrpSpPr/>
          <p:nvPr/>
        </p:nvGrpSpPr>
        <p:grpSpPr>
          <a:xfrm>
            <a:off x="1024233" y="2911183"/>
            <a:ext cx="447084" cy="447084"/>
            <a:chOff x="660400" y="2096245"/>
            <a:chExt cx="497734" cy="497734"/>
          </a:xfrm>
        </p:grpSpPr>
        <p:sp>
          <p:nvSpPr>
            <p:cNvPr id="36" name="îṡľîḋè">
              <a:extLst>
                <a:ext uri="{FF2B5EF4-FFF2-40B4-BE49-F238E27FC236}">
                  <a16:creationId xmlns:a16="http://schemas.microsoft.com/office/drawing/2014/main" id="{D60C6CF9-E699-4DC8-82D1-FB289B8CB389}"/>
                </a:ext>
              </a:extLst>
            </p:cNvPr>
            <p:cNvSpPr/>
            <p:nvPr/>
          </p:nvSpPr>
          <p:spPr>
            <a:xfrm>
              <a:off x="660400" y="2096245"/>
              <a:ext cx="497734" cy="49773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pPr algn="ctr" defTabSz="914354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7" name="ísľiḓé">
              <a:extLst>
                <a:ext uri="{FF2B5EF4-FFF2-40B4-BE49-F238E27FC236}">
                  <a16:creationId xmlns:a16="http://schemas.microsoft.com/office/drawing/2014/main" id="{3D0D6DB0-7456-4ACE-AB9B-4E91DF45DB21}"/>
                </a:ext>
              </a:extLst>
            </p:cNvPr>
            <p:cNvSpPr/>
            <p:nvPr/>
          </p:nvSpPr>
          <p:spPr>
            <a:xfrm>
              <a:off x="779848" y="2233022"/>
              <a:ext cx="258838" cy="224178"/>
            </a:xfrm>
            <a:custGeom>
              <a:avLst/>
              <a:gdLst>
                <a:gd name="T0" fmla="*/ 6588 w 6959"/>
                <a:gd name="T1" fmla="*/ 4580 h 6036"/>
                <a:gd name="T2" fmla="*/ 4319 w 6959"/>
                <a:gd name="T3" fmla="*/ 649 h 6036"/>
                <a:gd name="T4" fmla="*/ 2641 w 6959"/>
                <a:gd name="T5" fmla="*/ 649 h 6036"/>
                <a:gd name="T6" fmla="*/ 371 w 6959"/>
                <a:gd name="T7" fmla="*/ 4580 h 6036"/>
                <a:gd name="T8" fmla="*/ 1209 w 6959"/>
                <a:gd name="T9" fmla="*/ 6036 h 6036"/>
                <a:gd name="T10" fmla="*/ 5741 w 6959"/>
                <a:gd name="T11" fmla="*/ 6036 h 6036"/>
                <a:gd name="T12" fmla="*/ 6588 w 6959"/>
                <a:gd name="T13" fmla="*/ 4580 h 6036"/>
                <a:gd name="T14" fmla="*/ 3479 w 6959"/>
                <a:gd name="T15" fmla="*/ 5164 h 6036"/>
                <a:gd name="T16" fmla="*/ 3117 w 6959"/>
                <a:gd name="T17" fmla="*/ 4802 h 6036"/>
                <a:gd name="T18" fmla="*/ 3479 w 6959"/>
                <a:gd name="T19" fmla="*/ 4441 h 6036"/>
                <a:gd name="T20" fmla="*/ 3832 w 6959"/>
                <a:gd name="T21" fmla="*/ 4812 h 6036"/>
                <a:gd name="T22" fmla="*/ 3479 w 6959"/>
                <a:gd name="T23" fmla="*/ 5164 h 6036"/>
                <a:gd name="T24" fmla="*/ 3808 w 6959"/>
                <a:gd name="T25" fmla="*/ 2828 h 6036"/>
                <a:gd name="T26" fmla="*/ 3759 w 6959"/>
                <a:gd name="T27" fmla="*/ 3666 h 6036"/>
                <a:gd name="T28" fmla="*/ 3751 w 6959"/>
                <a:gd name="T29" fmla="*/ 3929 h 6036"/>
                <a:gd name="T30" fmla="*/ 3479 w 6959"/>
                <a:gd name="T31" fmla="*/ 4192 h 6036"/>
                <a:gd name="T32" fmla="*/ 3207 w 6959"/>
                <a:gd name="T33" fmla="*/ 3937 h 6036"/>
                <a:gd name="T34" fmla="*/ 3133 w 6959"/>
                <a:gd name="T35" fmla="*/ 2637 h 6036"/>
                <a:gd name="T36" fmla="*/ 3108 w 6959"/>
                <a:gd name="T37" fmla="*/ 2292 h 6036"/>
                <a:gd name="T38" fmla="*/ 3388 w 6959"/>
                <a:gd name="T39" fmla="*/ 1897 h 6036"/>
                <a:gd name="T40" fmla="*/ 3808 w 6959"/>
                <a:gd name="T41" fmla="*/ 2102 h 6036"/>
                <a:gd name="T42" fmla="*/ 3841 w 6959"/>
                <a:gd name="T43" fmla="*/ 2284 h 6036"/>
                <a:gd name="T44" fmla="*/ 3808 w 6959"/>
                <a:gd name="T45" fmla="*/ 2828 h 6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59" h="6036">
                  <a:moveTo>
                    <a:pt x="6588" y="4580"/>
                  </a:moveTo>
                  <a:lnTo>
                    <a:pt x="4319" y="649"/>
                  </a:lnTo>
                  <a:cubicBezTo>
                    <a:pt x="3948" y="0"/>
                    <a:pt x="3011" y="0"/>
                    <a:pt x="2641" y="649"/>
                  </a:cubicBezTo>
                  <a:lnTo>
                    <a:pt x="371" y="4580"/>
                  </a:lnTo>
                  <a:cubicBezTo>
                    <a:pt x="0" y="5229"/>
                    <a:pt x="461" y="6036"/>
                    <a:pt x="1209" y="6036"/>
                  </a:cubicBezTo>
                  <a:lnTo>
                    <a:pt x="5741" y="6036"/>
                  </a:lnTo>
                  <a:cubicBezTo>
                    <a:pt x="6489" y="6036"/>
                    <a:pt x="6959" y="5221"/>
                    <a:pt x="6588" y="4580"/>
                  </a:cubicBezTo>
                  <a:close/>
                  <a:moveTo>
                    <a:pt x="3479" y="5164"/>
                  </a:moveTo>
                  <a:cubicBezTo>
                    <a:pt x="3281" y="5164"/>
                    <a:pt x="3117" y="5000"/>
                    <a:pt x="3117" y="4802"/>
                  </a:cubicBezTo>
                  <a:cubicBezTo>
                    <a:pt x="3117" y="4605"/>
                    <a:pt x="3281" y="4441"/>
                    <a:pt x="3479" y="4441"/>
                  </a:cubicBezTo>
                  <a:cubicBezTo>
                    <a:pt x="3676" y="4441"/>
                    <a:pt x="3840" y="4605"/>
                    <a:pt x="3832" y="4812"/>
                  </a:cubicBezTo>
                  <a:cubicBezTo>
                    <a:pt x="3841" y="5000"/>
                    <a:pt x="3668" y="5164"/>
                    <a:pt x="3479" y="5164"/>
                  </a:cubicBezTo>
                  <a:close/>
                  <a:moveTo>
                    <a:pt x="3808" y="2828"/>
                  </a:moveTo>
                  <a:cubicBezTo>
                    <a:pt x="3792" y="3108"/>
                    <a:pt x="3775" y="3386"/>
                    <a:pt x="3759" y="3666"/>
                  </a:cubicBezTo>
                  <a:cubicBezTo>
                    <a:pt x="3751" y="3757"/>
                    <a:pt x="3751" y="3840"/>
                    <a:pt x="3751" y="3929"/>
                  </a:cubicBezTo>
                  <a:cubicBezTo>
                    <a:pt x="3743" y="4077"/>
                    <a:pt x="3627" y="4192"/>
                    <a:pt x="3479" y="4192"/>
                  </a:cubicBezTo>
                  <a:cubicBezTo>
                    <a:pt x="3331" y="4192"/>
                    <a:pt x="3216" y="4085"/>
                    <a:pt x="3207" y="3937"/>
                  </a:cubicBezTo>
                  <a:cubicBezTo>
                    <a:pt x="3183" y="3501"/>
                    <a:pt x="3157" y="3073"/>
                    <a:pt x="3133" y="2637"/>
                  </a:cubicBezTo>
                  <a:cubicBezTo>
                    <a:pt x="3125" y="2522"/>
                    <a:pt x="3117" y="2406"/>
                    <a:pt x="3108" y="2292"/>
                  </a:cubicBezTo>
                  <a:cubicBezTo>
                    <a:pt x="3108" y="2102"/>
                    <a:pt x="3215" y="1946"/>
                    <a:pt x="3388" y="1897"/>
                  </a:cubicBezTo>
                  <a:cubicBezTo>
                    <a:pt x="3561" y="1856"/>
                    <a:pt x="3733" y="1938"/>
                    <a:pt x="3808" y="2102"/>
                  </a:cubicBezTo>
                  <a:cubicBezTo>
                    <a:pt x="3833" y="2160"/>
                    <a:pt x="3841" y="2217"/>
                    <a:pt x="3841" y="2284"/>
                  </a:cubicBezTo>
                  <a:cubicBezTo>
                    <a:pt x="3833" y="2466"/>
                    <a:pt x="3816" y="2648"/>
                    <a:pt x="3808" y="2828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0000" lnSpcReduction="2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BCECD48B-D678-4800-B300-C62B6447EF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446" y="2283995"/>
            <a:ext cx="5138629" cy="3794330"/>
          </a:xfrm>
          <a:prstGeom prst="rect">
            <a:avLst/>
          </a:prstGeom>
        </p:spPr>
      </p:pic>
      <p:sp>
        <p:nvSpPr>
          <p:cNvPr id="5" name="íSḷíďè">
            <a:extLst>
              <a:ext uri="{FF2B5EF4-FFF2-40B4-BE49-F238E27FC236}">
                <a16:creationId xmlns:a16="http://schemas.microsoft.com/office/drawing/2014/main" id="{8D2C9686-25FD-46F9-9F77-5DE4ED3C1532}"/>
              </a:ext>
            </a:extLst>
          </p:cNvPr>
          <p:cNvSpPr/>
          <p:nvPr/>
        </p:nvSpPr>
        <p:spPr>
          <a:xfrm>
            <a:off x="5523859" y="2283995"/>
            <a:ext cx="1636046" cy="2006841"/>
          </a:xfrm>
          <a:prstGeom prst="parallelogram">
            <a:avLst>
              <a:gd name="adj" fmla="val 43889"/>
            </a:avLst>
          </a:prstGeom>
          <a:solidFill>
            <a:schemeClr val="accent1">
              <a:alpha val="7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40" tIns="45720" rIns="91440" bIns="4572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20" name="iṥlïḋê">
            <a:extLst>
              <a:ext uri="{FF2B5EF4-FFF2-40B4-BE49-F238E27FC236}">
                <a16:creationId xmlns:a16="http://schemas.microsoft.com/office/drawing/2014/main" id="{921D2456-A6A6-43F5-AD86-0A010D24A2F0}"/>
              </a:ext>
            </a:extLst>
          </p:cNvPr>
          <p:cNvSpPr txBox="1"/>
          <p:nvPr/>
        </p:nvSpPr>
        <p:spPr>
          <a:xfrm>
            <a:off x="1956722" y="2789908"/>
            <a:ext cx="4482147" cy="349795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1"/>
            <a:r>
              <a:rPr kumimoji="1" lang="zh-CN" altLang="en-US" dirty="0"/>
              <a:t>容量问题</a:t>
            </a:r>
            <a:endParaRPr kumimoji="1" lang="en-US" altLang="zh-CN" dirty="0"/>
          </a:p>
        </p:txBody>
      </p:sp>
      <p:sp>
        <p:nvSpPr>
          <p:cNvPr id="14" name="ïS1ïdé">
            <a:extLst>
              <a:ext uri="{FF2B5EF4-FFF2-40B4-BE49-F238E27FC236}">
                <a16:creationId xmlns:a16="http://schemas.microsoft.com/office/drawing/2014/main" id="{921D2456-A6A6-43F5-AD86-0A010D24A2F0}"/>
              </a:ext>
            </a:extLst>
          </p:cNvPr>
          <p:cNvSpPr txBox="1"/>
          <p:nvPr/>
        </p:nvSpPr>
        <p:spPr>
          <a:xfrm>
            <a:off x="1956722" y="4901952"/>
            <a:ext cx="2617287" cy="349795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1"/>
            <a:r>
              <a:rPr kumimoji="1" lang="zh-CN" altLang="en-US" dirty="0"/>
              <a:t>性能瓶颈</a:t>
            </a:r>
            <a:endParaRPr kumimoji="1" lang="en-US" altLang="zh-CN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B1359AF-2A91-4A87-9795-F0EF4F958552}"/>
              </a:ext>
            </a:extLst>
          </p:cNvPr>
          <p:cNvCxnSpPr/>
          <p:nvPr/>
        </p:nvCxnSpPr>
        <p:spPr>
          <a:xfrm>
            <a:off x="1024233" y="4290836"/>
            <a:ext cx="485048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A6557E27-075E-4044-8608-9063A9F0DD80}"/>
              </a:ext>
            </a:extLst>
          </p:cNvPr>
          <p:cNvSpPr/>
          <p:nvPr/>
        </p:nvSpPr>
        <p:spPr>
          <a:xfrm>
            <a:off x="1471317" y="5338953"/>
            <a:ext cx="40525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 hangingPunct="1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chemeClr val="bg2">
                    <a:lumMod val="25000"/>
                  </a:schemeClr>
                </a:solidFill>
              </a:rPr>
              <a:t>稳定性考虑，线上</a:t>
            </a:r>
            <a:r>
              <a:rPr kumimoji="1" lang="en-US" altLang="zh-CN" sz="1400" dirty="0">
                <a:solidFill>
                  <a:schemeClr val="bg2">
                    <a:lumMod val="25000"/>
                  </a:schemeClr>
                </a:solidFill>
              </a:rPr>
              <a:t>mc</a:t>
            </a:r>
            <a:r>
              <a:rPr kumimoji="1" lang="zh-CN" altLang="en-US" sz="1400" dirty="0">
                <a:solidFill>
                  <a:schemeClr val="bg2">
                    <a:lumMod val="25000"/>
                  </a:schemeClr>
                </a:solidFill>
              </a:rPr>
              <a:t>的</a:t>
            </a:r>
            <a:r>
              <a:rPr kumimoji="1" lang="en-US" altLang="zh-CN" sz="1400" dirty="0">
                <a:solidFill>
                  <a:schemeClr val="bg2">
                    <a:lumMod val="25000"/>
                  </a:schemeClr>
                </a:solidFill>
              </a:rPr>
              <a:t>QPS &lt; 10~20w</a:t>
            </a:r>
          </a:p>
          <a:p>
            <a:pPr marL="285750" lvl="2" indent="-285750" hangingPunct="1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chemeClr val="bg2">
                    <a:lumMod val="25000"/>
                  </a:schemeClr>
                </a:solidFill>
              </a:rPr>
              <a:t>核心单业务请求</a:t>
            </a:r>
            <a:r>
              <a:rPr kumimoji="1" lang="en-US" altLang="zh-CN" sz="1400" dirty="0">
                <a:solidFill>
                  <a:schemeClr val="bg2">
                    <a:lumMod val="25000"/>
                  </a:schemeClr>
                </a:solidFill>
              </a:rPr>
              <a:t>QPS</a:t>
            </a:r>
            <a:r>
              <a:rPr kumimoji="1" lang="zh-CN" altLang="en-US" sz="1400" dirty="0">
                <a:solidFill>
                  <a:schemeClr val="bg2">
                    <a:lumMod val="25000"/>
                  </a:schemeClr>
                </a:solidFill>
              </a:rPr>
              <a:t> 百万级</a:t>
            </a:r>
            <a:endParaRPr kumimoji="1" lang="en-US" altLang="zh-CN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DB92F6F-7C60-4FD7-82B3-E8E520638F46}"/>
              </a:ext>
            </a:extLst>
          </p:cNvPr>
          <p:cNvSpPr/>
          <p:nvPr/>
        </p:nvSpPr>
        <p:spPr>
          <a:xfrm>
            <a:off x="1471317" y="3236109"/>
            <a:ext cx="44034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 hangingPunct="1">
              <a:buFont typeface="Arial" panose="020B0604020202020204" pitchFamily="34" charset="0"/>
              <a:buChar char="•"/>
            </a:pPr>
            <a:r>
              <a:rPr kumimoji="1" lang="en-US" altLang="zh-CN" sz="1400" dirty="0"/>
              <a:t>Mc</a:t>
            </a:r>
            <a:r>
              <a:rPr kumimoji="1" lang="zh-CN" altLang="en-US" sz="1400" dirty="0"/>
              <a:t>内存设置，机器内存*</a:t>
            </a:r>
            <a:r>
              <a:rPr kumimoji="1" lang="en-US" altLang="zh-CN" sz="1400" dirty="0"/>
              <a:t>0.8</a:t>
            </a:r>
          </a:p>
          <a:p>
            <a:pPr marL="285750" lvl="2" indent="-285750" hangingPunct="1">
              <a:buFont typeface="Arial" panose="020B0604020202020204" pitchFamily="34" charset="0"/>
              <a:buChar char="•"/>
            </a:pPr>
            <a:r>
              <a:rPr kumimoji="1" lang="zh-CN" altLang="en-US" sz="1400" dirty="0"/>
              <a:t>大业务缓存占用</a:t>
            </a:r>
            <a:r>
              <a:rPr kumimoji="1" lang="en-US" altLang="zh-CN" sz="1400" dirty="0"/>
              <a:t>300~500GB+</a:t>
            </a:r>
            <a:r>
              <a:rPr kumimoji="1" lang="zh-CN" altLang="en-US" sz="1400" dirty="0"/>
              <a:t>，超过单机容量</a:t>
            </a:r>
            <a:endParaRPr kumimoji="1" lang="en-US" altLang="zh-CN" sz="1400" dirty="0"/>
          </a:p>
        </p:txBody>
      </p:sp>
      <p:sp>
        <p:nvSpPr>
          <p:cNvPr id="29" name="标题 1">
            <a:extLst>
              <a:ext uri="{FF2B5EF4-FFF2-40B4-BE49-F238E27FC236}">
                <a16:creationId xmlns:a16="http://schemas.microsoft.com/office/drawing/2014/main" id="{42CCD7FF-132B-48B1-B9A1-2AC432335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/>
          <a:lstStyle/>
          <a:p>
            <a:r>
              <a:rPr lang="zh-CN" altLang="en-US" dirty="0"/>
              <a:t>大数据时代经典问题及应对</a:t>
            </a:r>
            <a:endParaRPr kumimoji="1" lang="zh-CN" altLang="en-US" dirty="0"/>
          </a:p>
        </p:txBody>
      </p:sp>
      <p:sp>
        <p:nvSpPr>
          <p:cNvPr id="31" name="ï$ḷídé">
            <a:extLst>
              <a:ext uri="{FF2B5EF4-FFF2-40B4-BE49-F238E27FC236}">
                <a16:creationId xmlns:a16="http://schemas.microsoft.com/office/drawing/2014/main" id="{EE71FA71-5A38-4CF2-9BFE-41B25D9FB3A1}"/>
              </a:ext>
            </a:extLst>
          </p:cNvPr>
          <p:cNvSpPr/>
          <p:nvPr/>
        </p:nvSpPr>
        <p:spPr>
          <a:xfrm>
            <a:off x="5430136" y="4046715"/>
            <a:ext cx="1700916" cy="2006833"/>
          </a:xfrm>
          <a:prstGeom prst="parallelogram">
            <a:avLst>
              <a:gd name="adj" fmla="val 45244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40" tIns="45720" rIns="91440" bIns="4572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9pPr>
          </a:lstStyle>
          <a:p>
            <a:pPr lvl="0" algn="ctr"/>
            <a:endParaRPr lang="en-US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72295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îśľïde">
            <a:extLst>
              <a:ext uri="{FF2B5EF4-FFF2-40B4-BE49-F238E27FC236}">
                <a16:creationId xmlns:a16="http://schemas.microsoft.com/office/drawing/2014/main" id="{94B598F9-B282-4FED-BAEF-60EDF13ED723}"/>
              </a:ext>
            </a:extLst>
          </p:cNvPr>
          <p:cNvGrpSpPr/>
          <p:nvPr/>
        </p:nvGrpSpPr>
        <p:grpSpPr>
          <a:xfrm>
            <a:off x="1032329" y="2913736"/>
            <a:ext cx="447084" cy="447084"/>
            <a:chOff x="660400" y="2096245"/>
            <a:chExt cx="497734" cy="497734"/>
          </a:xfrm>
        </p:grpSpPr>
        <p:sp>
          <p:nvSpPr>
            <p:cNvPr id="28" name="îṡľîḋè">
              <a:extLst>
                <a:ext uri="{FF2B5EF4-FFF2-40B4-BE49-F238E27FC236}">
                  <a16:creationId xmlns:a16="http://schemas.microsoft.com/office/drawing/2014/main" id="{B7149077-E2A4-48D4-9D8C-2CA27B69CEFF}"/>
                </a:ext>
              </a:extLst>
            </p:cNvPr>
            <p:cNvSpPr/>
            <p:nvPr/>
          </p:nvSpPr>
          <p:spPr>
            <a:xfrm>
              <a:off x="660400" y="2096245"/>
              <a:ext cx="497734" cy="49773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pPr algn="ctr" defTabSz="914354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0" name="ísľiḓé">
              <a:extLst>
                <a:ext uri="{FF2B5EF4-FFF2-40B4-BE49-F238E27FC236}">
                  <a16:creationId xmlns:a16="http://schemas.microsoft.com/office/drawing/2014/main" id="{79916B7D-51A3-46E5-9539-DB9946C90118}"/>
                </a:ext>
              </a:extLst>
            </p:cNvPr>
            <p:cNvSpPr/>
            <p:nvPr/>
          </p:nvSpPr>
          <p:spPr>
            <a:xfrm>
              <a:off x="779848" y="2233022"/>
              <a:ext cx="258838" cy="224178"/>
            </a:xfrm>
            <a:custGeom>
              <a:avLst/>
              <a:gdLst>
                <a:gd name="T0" fmla="*/ 6588 w 6959"/>
                <a:gd name="T1" fmla="*/ 4580 h 6036"/>
                <a:gd name="T2" fmla="*/ 4319 w 6959"/>
                <a:gd name="T3" fmla="*/ 649 h 6036"/>
                <a:gd name="T4" fmla="*/ 2641 w 6959"/>
                <a:gd name="T5" fmla="*/ 649 h 6036"/>
                <a:gd name="T6" fmla="*/ 371 w 6959"/>
                <a:gd name="T7" fmla="*/ 4580 h 6036"/>
                <a:gd name="T8" fmla="*/ 1209 w 6959"/>
                <a:gd name="T9" fmla="*/ 6036 h 6036"/>
                <a:gd name="T10" fmla="*/ 5741 w 6959"/>
                <a:gd name="T11" fmla="*/ 6036 h 6036"/>
                <a:gd name="T12" fmla="*/ 6588 w 6959"/>
                <a:gd name="T13" fmla="*/ 4580 h 6036"/>
                <a:gd name="T14" fmla="*/ 3479 w 6959"/>
                <a:gd name="T15" fmla="*/ 5164 h 6036"/>
                <a:gd name="T16" fmla="*/ 3117 w 6959"/>
                <a:gd name="T17" fmla="*/ 4802 h 6036"/>
                <a:gd name="T18" fmla="*/ 3479 w 6959"/>
                <a:gd name="T19" fmla="*/ 4441 h 6036"/>
                <a:gd name="T20" fmla="*/ 3832 w 6959"/>
                <a:gd name="T21" fmla="*/ 4812 h 6036"/>
                <a:gd name="T22" fmla="*/ 3479 w 6959"/>
                <a:gd name="T23" fmla="*/ 5164 h 6036"/>
                <a:gd name="T24" fmla="*/ 3808 w 6959"/>
                <a:gd name="T25" fmla="*/ 2828 h 6036"/>
                <a:gd name="T26" fmla="*/ 3759 w 6959"/>
                <a:gd name="T27" fmla="*/ 3666 h 6036"/>
                <a:gd name="T28" fmla="*/ 3751 w 6959"/>
                <a:gd name="T29" fmla="*/ 3929 h 6036"/>
                <a:gd name="T30" fmla="*/ 3479 w 6959"/>
                <a:gd name="T31" fmla="*/ 4192 h 6036"/>
                <a:gd name="T32" fmla="*/ 3207 w 6959"/>
                <a:gd name="T33" fmla="*/ 3937 h 6036"/>
                <a:gd name="T34" fmla="*/ 3133 w 6959"/>
                <a:gd name="T35" fmla="*/ 2637 h 6036"/>
                <a:gd name="T36" fmla="*/ 3108 w 6959"/>
                <a:gd name="T37" fmla="*/ 2292 h 6036"/>
                <a:gd name="T38" fmla="*/ 3388 w 6959"/>
                <a:gd name="T39" fmla="*/ 1897 h 6036"/>
                <a:gd name="T40" fmla="*/ 3808 w 6959"/>
                <a:gd name="T41" fmla="*/ 2102 h 6036"/>
                <a:gd name="T42" fmla="*/ 3841 w 6959"/>
                <a:gd name="T43" fmla="*/ 2284 h 6036"/>
                <a:gd name="T44" fmla="*/ 3808 w 6959"/>
                <a:gd name="T45" fmla="*/ 2828 h 6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59" h="6036">
                  <a:moveTo>
                    <a:pt x="6588" y="4580"/>
                  </a:moveTo>
                  <a:lnTo>
                    <a:pt x="4319" y="649"/>
                  </a:lnTo>
                  <a:cubicBezTo>
                    <a:pt x="3948" y="0"/>
                    <a:pt x="3011" y="0"/>
                    <a:pt x="2641" y="649"/>
                  </a:cubicBezTo>
                  <a:lnTo>
                    <a:pt x="371" y="4580"/>
                  </a:lnTo>
                  <a:cubicBezTo>
                    <a:pt x="0" y="5229"/>
                    <a:pt x="461" y="6036"/>
                    <a:pt x="1209" y="6036"/>
                  </a:cubicBezTo>
                  <a:lnTo>
                    <a:pt x="5741" y="6036"/>
                  </a:lnTo>
                  <a:cubicBezTo>
                    <a:pt x="6489" y="6036"/>
                    <a:pt x="6959" y="5221"/>
                    <a:pt x="6588" y="4580"/>
                  </a:cubicBezTo>
                  <a:close/>
                  <a:moveTo>
                    <a:pt x="3479" y="5164"/>
                  </a:moveTo>
                  <a:cubicBezTo>
                    <a:pt x="3281" y="5164"/>
                    <a:pt x="3117" y="5000"/>
                    <a:pt x="3117" y="4802"/>
                  </a:cubicBezTo>
                  <a:cubicBezTo>
                    <a:pt x="3117" y="4605"/>
                    <a:pt x="3281" y="4441"/>
                    <a:pt x="3479" y="4441"/>
                  </a:cubicBezTo>
                  <a:cubicBezTo>
                    <a:pt x="3676" y="4441"/>
                    <a:pt x="3840" y="4605"/>
                    <a:pt x="3832" y="4812"/>
                  </a:cubicBezTo>
                  <a:cubicBezTo>
                    <a:pt x="3841" y="5000"/>
                    <a:pt x="3668" y="5164"/>
                    <a:pt x="3479" y="5164"/>
                  </a:cubicBezTo>
                  <a:close/>
                  <a:moveTo>
                    <a:pt x="3808" y="2828"/>
                  </a:moveTo>
                  <a:cubicBezTo>
                    <a:pt x="3792" y="3108"/>
                    <a:pt x="3775" y="3386"/>
                    <a:pt x="3759" y="3666"/>
                  </a:cubicBezTo>
                  <a:cubicBezTo>
                    <a:pt x="3751" y="3757"/>
                    <a:pt x="3751" y="3840"/>
                    <a:pt x="3751" y="3929"/>
                  </a:cubicBezTo>
                  <a:cubicBezTo>
                    <a:pt x="3743" y="4077"/>
                    <a:pt x="3627" y="4192"/>
                    <a:pt x="3479" y="4192"/>
                  </a:cubicBezTo>
                  <a:cubicBezTo>
                    <a:pt x="3331" y="4192"/>
                    <a:pt x="3216" y="4085"/>
                    <a:pt x="3207" y="3937"/>
                  </a:cubicBezTo>
                  <a:cubicBezTo>
                    <a:pt x="3183" y="3501"/>
                    <a:pt x="3157" y="3073"/>
                    <a:pt x="3133" y="2637"/>
                  </a:cubicBezTo>
                  <a:cubicBezTo>
                    <a:pt x="3125" y="2522"/>
                    <a:pt x="3117" y="2406"/>
                    <a:pt x="3108" y="2292"/>
                  </a:cubicBezTo>
                  <a:cubicBezTo>
                    <a:pt x="3108" y="2102"/>
                    <a:pt x="3215" y="1946"/>
                    <a:pt x="3388" y="1897"/>
                  </a:cubicBezTo>
                  <a:cubicBezTo>
                    <a:pt x="3561" y="1856"/>
                    <a:pt x="3733" y="1938"/>
                    <a:pt x="3808" y="2102"/>
                  </a:cubicBezTo>
                  <a:cubicBezTo>
                    <a:pt x="3833" y="2160"/>
                    <a:pt x="3841" y="2217"/>
                    <a:pt x="3841" y="2284"/>
                  </a:cubicBezTo>
                  <a:cubicBezTo>
                    <a:pt x="3833" y="2466"/>
                    <a:pt x="3816" y="2648"/>
                    <a:pt x="3808" y="2828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0000" lnSpcReduction="2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îśľïde">
            <a:extLst>
              <a:ext uri="{FF2B5EF4-FFF2-40B4-BE49-F238E27FC236}">
                <a16:creationId xmlns:a16="http://schemas.microsoft.com/office/drawing/2014/main" id="{7876EC99-1B6D-4865-93A5-AEEDD053FD09}"/>
              </a:ext>
            </a:extLst>
          </p:cNvPr>
          <p:cNvGrpSpPr/>
          <p:nvPr/>
        </p:nvGrpSpPr>
        <p:grpSpPr>
          <a:xfrm>
            <a:off x="1024233" y="5052331"/>
            <a:ext cx="447084" cy="447084"/>
            <a:chOff x="660400" y="2096245"/>
            <a:chExt cx="497734" cy="497734"/>
          </a:xfrm>
        </p:grpSpPr>
        <p:sp>
          <p:nvSpPr>
            <p:cNvPr id="32" name="îṡľîḋè">
              <a:extLst>
                <a:ext uri="{FF2B5EF4-FFF2-40B4-BE49-F238E27FC236}">
                  <a16:creationId xmlns:a16="http://schemas.microsoft.com/office/drawing/2014/main" id="{7B63E764-E7C7-4366-B1FC-C1D55D483110}"/>
                </a:ext>
              </a:extLst>
            </p:cNvPr>
            <p:cNvSpPr/>
            <p:nvPr/>
          </p:nvSpPr>
          <p:spPr>
            <a:xfrm>
              <a:off x="660400" y="2096245"/>
              <a:ext cx="497734" cy="49773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pPr algn="ctr" defTabSz="914354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3" name="ísľiḓé">
              <a:extLst>
                <a:ext uri="{FF2B5EF4-FFF2-40B4-BE49-F238E27FC236}">
                  <a16:creationId xmlns:a16="http://schemas.microsoft.com/office/drawing/2014/main" id="{CA0F15E6-59D0-4629-9ADA-DBABF1AD7300}"/>
                </a:ext>
              </a:extLst>
            </p:cNvPr>
            <p:cNvSpPr/>
            <p:nvPr/>
          </p:nvSpPr>
          <p:spPr>
            <a:xfrm>
              <a:off x="779848" y="2233022"/>
              <a:ext cx="258838" cy="224178"/>
            </a:xfrm>
            <a:custGeom>
              <a:avLst/>
              <a:gdLst>
                <a:gd name="T0" fmla="*/ 6588 w 6959"/>
                <a:gd name="T1" fmla="*/ 4580 h 6036"/>
                <a:gd name="T2" fmla="*/ 4319 w 6959"/>
                <a:gd name="T3" fmla="*/ 649 h 6036"/>
                <a:gd name="T4" fmla="*/ 2641 w 6959"/>
                <a:gd name="T5" fmla="*/ 649 h 6036"/>
                <a:gd name="T6" fmla="*/ 371 w 6959"/>
                <a:gd name="T7" fmla="*/ 4580 h 6036"/>
                <a:gd name="T8" fmla="*/ 1209 w 6959"/>
                <a:gd name="T9" fmla="*/ 6036 h 6036"/>
                <a:gd name="T10" fmla="*/ 5741 w 6959"/>
                <a:gd name="T11" fmla="*/ 6036 h 6036"/>
                <a:gd name="T12" fmla="*/ 6588 w 6959"/>
                <a:gd name="T13" fmla="*/ 4580 h 6036"/>
                <a:gd name="T14" fmla="*/ 3479 w 6959"/>
                <a:gd name="T15" fmla="*/ 5164 h 6036"/>
                <a:gd name="T16" fmla="*/ 3117 w 6959"/>
                <a:gd name="T17" fmla="*/ 4802 h 6036"/>
                <a:gd name="T18" fmla="*/ 3479 w 6959"/>
                <a:gd name="T19" fmla="*/ 4441 h 6036"/>
                <a:gd name="T20" fmla="*/ 3832 w 6959"/>
                <a:gd name="T21" fmla="*/ 4812 h 6036"/>
                <a:gd name="T22" fmla="*/ 3479 w 6959"/>
                <a:gd name="T23" fmla="*/ 5164 h 6036"/>
                <a:gd name="T24" fmla="*/ 3808 w 6959"/>
                <a:gd name="T25" fmla="*/ 2828 h 6036"/>
                <a:gd name="T26" fmla="*/ 3759 w 6959"/>
                <a:gd name="T27" fmla="*/ 3666 h 6036"/>
                <a:gd name="T28" fmla="*/ 3751 w 6959"/>
                <a:gd name="T29" fmla="*/ 3929 h 6036"/>
                <a:gd name="T30" fmla="*/ 3479 w 6959"/>
                <a:gd name="T31" fmla="*/ 4192 h 6036"/>
                <a:gd name="T32" fmla="*/ 3207 w 6959"/>
                <a:gd name="T33" fmla="*/ 3937 h 6036"/>
                <a:gd name="T34" fmla="*/ 3133 w 6959"/>
                <a:gd name="T35" fmla="*/ 2637 h 6036"/>
                <a:gd name="T36" fmla="*/ 3108 w 6959"/>
                <a:gd name="T37" fmla="*/ 2292 h 6036"/>
                <a:gd name="T38" fmla="*/ 3388 w 6959"/>
                <a:gd name="T39" fmla="*/ 1897 h 6036"/>
                <a:gd name="T40" fmla="*/ 3808 w 6959"/>
                <a:gd name="T41" fmla="*/ 2102 h 6036"/>
                <a:gd name="T42" fmla="*/ 3841 w 6959"/>
                <a:gd name="T43" fmla="*/ 2284 h 6036"/>
                <a:gd name="T44" fmla="*/ 3808 w 6959"/>
                <a:gd name="T45" fmla="*/ 2828 h 6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59" h="6036">
                  <a:moveTo>
                    <a:pt x="6588" y="4580"/>
                  </a:moveTo>
                  <a:lnTo>
                    <a:pt x="4319" y="649"/>
                  </a:lnTo>
                  <a:cubicBezTo>
                    <a:pt x="3948" y="0"/>
                    <a:pt x="3011" y="0"/>
                    <a:pt x="2641" y="649"/>
                  </a:cubicBezTo>
                  <a:lnTo>
                    <a:pt x="371" y="4580"/>
                  </a:lnTo>
                  <a:cubicBezTo>
                    <a:pt x="0" y="5229"/>
                    <a:pt x="461" y="6036"/>
                    <a:pt x="1209" y="6036"/>
                  </a:cubicBezTo>
                  <a:lnTo>
                    <a:pt x="5741" y="6036"/>
                  </a:lnTo>
                  <a:cubicBezTo>
                    <a:pt x="6489" y="6036"/>
                    <a:pt x="6959" y="5221"/>
                    <a:pt x="6588" y="4580"/>
                  </a:cubicBezTo>
                  <a:close/>
                  <a:moveTo>
                    <a:pt x="3479" y="5164"/>
                  </a:moveTo>
                  <a:cubicBezTo>
                    <a:pt x="3281" y="5164"/>
                    <a:pt x="3117" y="5000"/>
                    <a:pt x="3117" y="4802"/>
                  </a:cubicBezTo>
                  <a:cubicBezTo>
                    <a:pt x="3117" y="4605"/>
                    <a:pt x="3281" y="4441"/>
                    <a:pt x="3479" y="4441"/>
                  </a:cubicBezTo>
                  <a:cubicBezTo>
                    <a:pt x="3676" y="4441"/>
                    <a:pt x="3840" y="4605"/>
                    <a:pt x="3832" y="4812"/>
                  </a:cubicBezTo>
                  <a:cubicBezTo>
                    <a:pt x="3841" y="5000"/>
                    <a:pt x="3668" y="5164"/>
                    <a:pt x="3479" y="5164"/>
                  </a:cubicBezTo>
                  <a:close/>
                  <a:moveTo>
                    <a:pt x="3808" y="2828"/>
                  </a:moveTo>
                  <a:cubicBezTo>
                    <a:pt x="3792" y="3108"/>
                    <a:pt x="3775" y="3386"/>
                    <a:pt x="3759" y="3666"/>
                  </a:cubicBezTo>
                  <a:cubicBezTo>
                    <a:pt x="3751" y="3757"/>
                    <a:pt x="3751" y="3840"/>
                    <a:pt x="3751" y="3929"/>
                  </a:cubicBezTo>
                  <a:cubicBezTo>
                    <a:pt x="3743" y="4077"/>
                    <a:pt x="3627" y="4192"/>
                    <a:pt x="3479" y="4192"/>
                  </a:cubicBezTo>
                  <a:cubicBezTo>
                    <a:pt x="3331" y="4192"/>
                    <a:pt x="3216" y="4085"/>
                    <a:pt x="3207" y="3937"/>
                  </a:cubicBezTo>
                  <a:cubicBezTo>
                    <a:pt x="3183" y="3501"/>
                    <a:pt x="3157" y="3073"/>
                    <a:pt x="3133" y="2637"/>
                  </a:cubicBezTo>
                  <a:cubicBezTo>
                    <a:pt x="3125" y="2522"/>
                    <a:pt x="3117" y="2406"/>
                    <a:pt x="3108" y="2292"/>
                  </a:cubicBezTo>
                  <a:cubicBezTo>
                    <a:pt x="3108" y="2102"/>
                    <a:pt x="3215" y="1946"/>
                    <a:pt x="3388" y="1897"/>
                  </a:cubicBezTo>
                  <a:cubicBezTo>
                    <a:pt x="3561" y="1856"/>
                    <a:pt x="3733" y="1938"/>
                    <a:pt x="3808" y="2102"/>
                  </a:cubicBezTo>
                  <a:cubicBezTo>
                    <a:pt x="3833" y="2160"/>
                    <a:pt x="3841" y="2217"/>
                    <a:pt x="3841" y="2284"/>
                  </a:cubicBezTo>
                  <a:cubicBezTo>
                    <a:pt x="3833" y="2466"/>
                    <a:pt x="3816" y="2648"/>
                    <a:pt x="3808" y="2828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0000" lnSpcReduction="2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401CE22D-E07D-4D35-A802-40A8DCD74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519" y="2283996"/>
            <a:ext cx="5172406" cy="3769552"/>
          </a:xfrm>
          <a:prstGeom prst="rect">
            <a:avLst/>
          </a:prstGeom>
        </p:spPr>
      </p:pic>
      <p:sp>
        <p:nvSpPr>
          <p:cNvPr id="5" name="íSḷíďè">
            <a:extLst>
              <a:ext uri="{FF2B5EF4-FFF2-40B4-BE49-F238E27FC236}">
                <a16:creationId xmlns:a16="http://schemas.microsoft.com/office/drawing/2014/main" id="{8D2C9686-25FD-46F9-9F77-5DE4ED3C1532}"/>
              </a:ext>
            </a:extLst>
          </p:cNvPr>
          <p:cNvSpPr/>
          <p:nvPr/>
        </p:nvSpPr>
        <p:spPr>
          <a:xfrm>
            <a:off x="5556294" y="2283995"/>
            <a:ext cx="1636046" cy="2006841"/>
          </a:xfrm>
          <a:prstGeom prst="parallelogram">
            <a:avLst>
              <a:gd name="adj" fmla="val 43889"/>
            </a:avLst>
          </a:prstGeom>
          <a:solidFill>
            <a:schemeClr val="accent1">
              <a:alpha val="7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40" tIns="45720" rIns="91440" bIns="4572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20" name="iṥlïḋê">
            <a:extLst>
              <a:ext uri="{FF2B5EF4-FFF2-40B4-BE49-F238E27FC236}">
                <a16:creationId xmlns:a16="http://schemas.microsoft.com/office/drawing/2014/main" id="{921D2456-A6A6-43F5-AD86-0A010D24A2F0}"/>
              </a:ext>
            </a:extLst>
          </p:cNvPr>
          <p:cNvSpPr txBox="1"/>
          <p:nvPr/>
        </p:nvSpPr>
        <p:spPr>
          <a:xfrm>
            <a:off x="1956722" y="2763372"/>
            <a:ext cx="4482147" cy="349795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1"/>
            <a:r>
              <a:rPr kumimoji="1" lang="zh-CN" altLang="en-US" dirty="0"/>
              <a:t>连接瓶颈</a:t>
            </a:r>
            <a:endParaRPr kumimoji="1" lang="en-US" altLang="zh-CN" dirty="0"/>
          </a:p>
        </p:txBody>
      </p:sp>
      <p:sp>
        <p:nvSpPr>
          <p:cNvPr id="14" name="ïS1ïdé">
            <a:extLst>
              <a:ext uri="{FF2B5EF4-FFF2-40B4-BE49-F238E27FC236}">
                <a16:creationId xmlns:a16="http://schemas.microsoft.com/office/drawing/2014/main" id="{921D2456-A6A6-43F5-AD86-0A010D24A2F0}"/>
              </a:ext>
            </a:extLst>
          </p:cNvPr>
          <p:cNvSpPr txBox="1"/>
          <p:nvPr/>
        </p:nvSpPr>
        <p:spPr>
          <a:xfrm>
            <a:off x="1247775" y="4901952"/>
            <a:ext cx="3549776" cy="349795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1"/>
            <a:r>
              <a:rPr kumimoji="1" lang="zh-CN" altLang="en-US" dirty="0"/>
              <a:t>局部故障，可用性问题</a:t>
            </a:r>
            <a:endParaRPr kumimoji="1" lang="en-US" altLang="zh-CN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B1359AF-2A91-4A87-9795-F0EF4F958552}"/>
              </a:ext>
            </a:extLst>
          </p:cNvPr>
          <p:cNvCxnSpPr/>
          <p:nvPr/>
        </p:nvCxnSpPr>
        <p:spPr>
          <a:xfrm>
            <a:off x="1024233" y="4290836"/>
            <a:ext cx="485048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4DB92F6F-7C60-4FD7-82B3-E8E520638F46}"/>
              </a:ext>
            </a:extLst>
          </p:cNvPr>
          <p:cNvSpPr/>
          <p:nvPr/>
        </p:nvSpPr>
        <p:spPr>
          <a:xfrm>
            <a:off x="1471317" y="3214718"/>
            <a:ext cx="44034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 hangingPunct="1">
              <a:buFont typeface="Arial" panose="020B0604020202020204" pitchFamily="34" charset="0"/>
              <a:buChar char="•"/>
            </a:pPr>
            <a:r>
              <a:rPr kumimoji="1" lang="en-US" altLang="zh-CN" sz="1400" dirty="0"/>
              <a:t>Mc</a:t>
            </a:r>
            <a:r>
              <a:rPr kumimoji="1" lang="zh-CN" altLang="en-US" sz="1400" dirty="0"/>
              <a:t>内存设置，机器内存*</a:t>
            </a:r>
            <a:r>
              <a:rPr kumimoji="1" lang="en-US" altLang="zh-CN" sz="1400" dirty="0"/>
              <a:t>0.8</a:t>
            </a:r>
          </a:p>
          <a:p>
            <a:pPr marL="285750" lvl="2" indent="-285750" hangingPunct="1">
              <a:buFont typeface="Arial" panose="020B0604020202020204" pitchFamily="34" charset="0"/>
              <a:buChar char="•"/>
            </a:pPr>
            <a:r>
              <a:rPr kumimoji="1" lang="zh-CN" altLang="en-US" sz="1400" dirty="0"/>
              <a:t>大业务缓存占用</a:t>
            </a:r>
            <a:r>
              <a:rPr kumimoji="1" lang="en-US" altLang="zh-CN" sz="1400" dirty="0"/>
              <a:t>300~500GB+</a:t>
            </a:r>
            <a:r>
              <a:rPr kumimoji="1" lang="zh-CN" altLang="en-US" sz="1400" dirty="0"/>
              <a:t>，超过单机容量</a:t>
            </a:r>
            <a:endParaRPr kumimoji="1" lang="en-US" altLang="zh-CN" sz="1400" dirty="0"/>
          </a:p>
        </p:txBody>
      </p:sp>
      <p:sp>
        <p:nvSpPr>
          <p:cNvPr id="29" name="标题 1">
            <a:extLst>
              <a:ext uri="{FF2B5EF4-FFF2-40B4-BE49-F238E27FC236}">
                <a16:creationId xmlns:a16="http://schemas.microsoft.com/office/drawing/2014/main" id="{42CCD7FF-132B-48B1-B9A1-2AC432335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/>
          <a:lstStyle/>
          <a:p>
            <a:r>
              <a:rPr lang="zh-CN" altLang="en-US" dirty="0"/>
              <a:t>大数据时代经典问题及应对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3732155-AA13-4845-A867-35BEAED41434}"/>
              </a:ext>
            </a:extLst>
          </p:cNvPr>
          <p:cNvSpPr/>
          <p:nvPr/>
        </p:nvSpPr>
        <p:spPr>
          <a:xfrm>
            <a:off x="1514831" y="5332827"/>
            <a:ext cx="44436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 hangingPunct="1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chemeClr val="bg2">
                    <a:lumMod val="25000"/>
                  </a:schemeClr>
                </a:solidFill>
              </a:rPr>
              <a:t>设备使用超过</a:t>
            </a:r>
            <a:r>
              <a:rPr kumimoji="1" lang="en-US" altLang="zh-CN" sz="1400" dirty="0">
                <a:solidFill>
                  <a:schemeClr val="bg2">
                    <a:lumMod val="25000"/>
                  </a:schemeClr>
                </a:solidFill>
              </a:rPr>
              <a:t>4</a:t>
            </a:r>
            <a:r>
              <a:rPr kumimoji="1" lang="zh-CN" altLang="en-US" sz="1400" dirty="0">
                <a:solidFill>
                  <a:schemeClr val="bg2">
                    <a:lumMod val="25000"/>
                  </a:schemeClr>
                </a:solidFill>
              </a:rPr>
              <a:t>年后，故障率陡增</a:t>
            </a:r>
            <a:endParaRPr kumimoji="1"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lvl="2" indent="-285750" hangingPunct="1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chemeClr val="bg2">
                    <a:lumMod val="25000"/>
                  </a:schemeClr>
                </a:solidFill>
              </a:rPr>
              <a:t>万计设备，随时都可能有机器故障</a:t>
            </a:r>
            <a:endParaRPr kumimoji="1"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lvl="2" indent="-285750" hangingPunct="1"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chemeClr val="bg2">
                    <a:lumMod val="25000"/>
                  </a:schemeClr>
                </a:solidFill>
              </a:rPr>
              <a:t>Mc</a:t>
            </a:r>
            <a:r>
              <a:rPr kumimoji="1" lang="zh-CN" altLang="en-US" sz="1400" dirty="0">
                <a:solidFill>
                  <a:schemeClr val="bg2">
                    <a:lumMod val="25000"/>
                  </a:schemeClr>
                </a:solidFill>
              </a:rPr>
              <a:t>多节点无法访问，海量穿透，诱发雪崩</a:t>
            </a:r>
            <a:endParaRPr kumimoji="1" lang="en-US" altLang="zh-CN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ï$ḷídé">
            <a:extLst>
              <a:ext uri="{FF2B5EF4-FFF2-40B4-BE49-F238E27FC236}">
                <a16:creationId xmlns:a16="http://schemas.microsoft.com/office/drawing/2014/main" id="{7AB6F36C-A709-4108-B0AC-5F831E1A586E}"/>
              </a:ext>
            </a:extLst>
          </p:cNvPr>
          <p:cNvSpPr/>
          <p:nvPr/>
        </p:nvSpPr>
        <p:spPr>
          <a:xfrm>
            <a:off x="5430136" y="4046715"/>
            <a:ext cx="1700916" cy="2006833"/>
          </a:xfrm>
          <a:prstGeom prst="parallelogram">
            <a:avLst>
              <a:gd name="adj" fmla="val 45244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40" tIns="45720" rIns="91440" bIns="4572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9pPr>
          </a:lstStyle>
          <a:p>
            <a:pPr lvl="0" algn="ctr"/>
            <a:endParaRPr lang="en-US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338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îśľïde">
            <a:extLst>
              <a:ext uri="{FF2B5EF4-FFF2-40B4-BE49-F238E27FC236}">
                <a16:creationId xmlns:a16="http://schemas.microsoft.com/office/drawing/2014/main" id="{F2EEBDEA-5BC6-46EA-9F8D-75C5BDA1C61C}"/>
              </a:ext>
            </a:extLst>
          </p:cNvPr>
          <p:cNvGrpSpPr/>
          <p:nvPr/>
        </p:nvGrpSpPr>
        <p:grpSpPr>
          <a:xfrm>
            <a:off x="1038660" y="3660991"/>
            <a:ext cx="447084" cy="447084"/>
            <a:chOff x="660400" y="2096245"/>
            <a:chExt cx="497734" cy="497734"/>
          </a:xfrm>
        </p:grpSpPr>
        <p:sp>
          <p:nvSpPr>
            <p:cNvPr id="27" name="îṡľîḋè">
              <a:extLst>
                <a:ext uri="{FF2B5EF4-FFF2-40B4-BE49-F238E27FC236}">
                  <a16:creationId xmlns:a16="http://schemas.microsoft.com/office/drawing/2014/main" id="{77270BA4-DE28-476D-9134-9157538F2489}"/>
                </a:ext>
              </a:extLst>
            </p:cNvPr>
            <p:cNvSpPr/>
            <p:nvPr/>
          </p:nvSpPr>
          <p:spPr>
            <a:xfrm>
              <a:off x="660400" y="2096245"/>
              <a:ext cx="497734" cy="49773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pPr algn="ctr" defTabSz="914354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8" name="ísľiḓé">
              <a:extLst>
                <a:ext uri="{FF2B5EF4-FFF2-40B4-BE49-F238E27FC236}">
                  <a16:creationId xmlns:a16="http://schemas.microsoft.com/office/drawing/2014/main" id="{F74CAC11-FA88-4EC2-ACCA-DBE89B599D2E}"/>
                </a:ext>
              </a:extLst>
            </p:cNvPr>
            <p:cNvSpPr/>
            <p:nvPr/>
          </p:nvSpPr>
          <p:spPr>
            <a:xfrm>
              <a:off x="779848" y="2233022"/>
              <a:ext cx="258838" cy="224178"/>
            </a:xfrm>
            <a:custGeom>
              <a:avLst/>
              <a:gdLst>
                <a:gd name="T0" fmla="*/ 6588 w 6959"/>
                <a:gd name="T1" fmla="*/ 4580 h 6036"/>
                <a:gd name="T2" fmla="*/ 4319 w 6959"/>
                <a:gd name="T3" fmla="*/ 649 h 6036"/>
                <a:gd name="T4" fmla="*/ 2641 w 6959"/>
                <a:gd name="T5" fmla="*/ 649 h 6036"/>
                <a:gd name="T6" fmla="*/ 371 w 6959"/>
                <a:gd name="T7" fmla="*/ 4580 h 6036"/>
                <a:gd name="T8" fmla="*/ 1209 w 6959"/>
                <a:gd name="T9" fmla="*/ 6036 h 6036"/>
                <a:gd name="T10" fmla="*/ 5741 w 6959"/>
                <a:gd name="T11" fmla="*/ 6036 h 6036"/>
                <a:gd name="T12" fmla="*/ 6588 w 6959"/>
                <a:gd name="T13" fmla="*/ 4580 h 6036"/>
                <a:gd name="T14" fmla="*/ 3479 w 6959"/>
                <a:gd name="T15" fmla="*/ 5164 h 6036"/>
                <a:gd name="T16" fmla="*/ 3117 w 6959"/>
                <a:gd name="T17" fmla="*/ 4802 h 6036"/>
                <a:gd name="T18" fmla="*/ 3479 w 6959"/>
                <a:gd name="T19" fmla="*/ 4441 h 6036"/>
                <a:gd name="T20" fmla="*/ 3832 w 6959"/>
                <a:gd name="T21" fmla="*/ 4812 h 6036"/>
                <a:gd name="T22" fmla="*/ 3479 w 6959"/>
                <a:gd name="T23" fmla="*/ 5164 h 6036"/>
                <a:gd name="T24" fmla="*/ 3808 w 6959"/>
                <a:gd name="T25" fmla="*/ 2828 h 6036"/>
                <a:gd name="T26" fmla="*/ 3759 w 6959"/>
                <a:gd name="T27" fmla="*/ 3666 h 6036"/>
                <a:gd name="T28" fmla="*/ 3751 w 6959"/>
                <a:gd name="T29" fmla="*/ 3929 h 6036"/>
                <a:gd name="T30" fmla="*/ 3479 w 6959"/>
                <a:gd name="T31" fmla="*/ 4192 h 6036"/>
                <a:gd name="T32" fmla="*/ 3207 w 6959"/>
                <a:gd name="T33" fmla="*/ 3937 h 6036"/>
                <a:gd name="T34" fmla="*/ 3133 w 6959"/>
                <a:gd name="T35" fmla="*/ 2637 h 6036"/>
                <a:gd name="T36" fmla="*/ 3108 w 6959"/>
                <a:gd name="T37" fmla="*/ 2292 h 6036"/>
                <a:gd name="T38" fmla="*/ 3388 w 6959"/>
                <a:gd name="T39" fmla="*/ 1897 h 6036"/>
                <a:gd name="T40" fmla="*/ 3808 w 6959"/>
                <a:gd name="T41" fmla="*/ 2102 h 6036"/>
                <a:gd name="T42" fmla="*/ 3841 w 6959"/>
                <a:gd name="T43" fmla="*/ 2284 h 6036"/>
                <a:gd name="T44" fmla="*/ 3808 w 6959"/>
                <a:gd name="T45" fmla="*/ 2828 h 6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59" h="6036">
                  <a:moveTo>
                    <a:pt x="6588" y="4580"/>
                  </a:moveTo>
                  <a:lnTo>
                    <a:pt x="4319" y="649"/>
                  </a:lnTo>
                  <a:cubicBezTo>
                    <a:pt x="3948" y="0"/>
                    <a:pt x="3011" y="0"/>
                    <a:pt x="2641" y="649"/>
                  </a:cubicBezTo>
                  <a:lnTo>
                    <a:pt x="371" y="4580"/>
                  </a:lnTo>
                  <a:cubicBezTo>
                    <a:pt x="0" y="5229"/>
                    <a:pt x="461" y="6036"/>
                    <a:pt x="1209" y="6036"/>
                  </a:cubicBezTo>
                  <a:lnTo>
                    <a:pt x="5741" y="6036"/>
                  </a:lnTo>
                  <a:cubicBezTo>
                    <a:pt x="6489" y="6036"/>
                    <a:pt x="6959" y="5221"/>
                    <a:pt x="6588" y="4580"/>
                  </a:cubicBezTo>
                  <a:close/>
                  <a:moveTo>
                    <a:pt x="3479" y="5164"/>
                  </a:moveTo>
                  <a:cubicBezTo>
                    <a:pt x="3281" y="5164"/>
                    <a:pt x="3117" y="5000"/>
                    <a:pt x="3117" y="4802"/>
                  </a:cubicBezTo>
                  <a:cubicBezTo>
                    <a:pt x="3117" y="4605"/>
                    <a:pt x="3281" y="4441"/>
                    <a:pt x="3479" y="4441"/>
                  </a:cubicBezTo>
                  <a:cubicBezTo>
                    <a:pt x="3676" y="4441"/>
                    <a:pt x="3840" y="4605"/>
                    <a:pt x="3832" y="4812"/>
                  </a:cubicBezTo>
                  <a:cubicBezTo>
                    <a:pt x="3841" y="5000"/>
                    <a:pt x="3668" y="5164"/>
                    <a:pt x="3479" y="5164"/>
                  </a:cubicBezTo>
                  <a:close/>
                  <a:moveTo>
                    <a:pt x="3808" y="2828"/>
                  </a:moveTo>
                  <a:cubicBezTo>
                    <a:pt x="3792" y="3108"/>
                    <a:pt x="3775" y="3386"/>
                    <a:pt x="3759" y="3666"/>
                  </a:cubicBezTo>
                  <a:cubicBezTo>
                    <a:pt x="3751" y="3757"/>
                    <a:pt x="3751" y="3840"/>
                    <a:pt x="3751" y="3929"/>
                  </a:cubicBezTo>
                  <a:cubicBezTo>
                    <a:pt x="3743" y="4077"/>
                    <a:pt x="3627" y="4192"/>
                    <a:pt x="3479" y="4192"/>
                  </a:cubicBezTo>
                  <a:cubicBezTo>
                    <a:pt x="3331" y="4192"/>
                    <a:pt x="3216" y="4085"/>
                    <a:pt x="3207" y="3937"/>
                  </a:cubicBezTo>
                  <a:cubicBezTo>
                    <a:pt x="3183" y="3501"/>
                    <a:pt x="3157" y="3073"/>
                    <a:pt x="3133" y="2637"/>
                  </a:cubicBezTo>
                  <a:cubicBezTo>
                    <a:pt x="3125" y="2522"/>
                    <a:pt x="3117" y="2406"/>
                    <a:pt x="3108" y="2292"/>
                  </a:cubicBezTo>
                  <a:cubicBezTo>
                    <a:pt x="3108" y="2102"/>
                    <a:pt x="3215" y="1946"/>
                    <a:pt x="3388" y="1897"/>
                  </a:cubicBezTo>
                  <a:cubicBezTo>
                    <a:pt x="3561" y="1856"/>
                    <a:pt x="3733" y="1938"/>
                    <a:pt x="3808" y="2102"/>
                  </a:cubicBezTo>
                  <a:cubicBezTo>
                    <a:pt x="3833" y="2160"/>
                    <a:pt x="3841" y="2217"/>
                    <a:pt x="3841" y="2284"/>
                  </a:cubicBezTo>
                  <a:cubicBezTo>
                    <a:pt x="3833" y="2466"/>
                    <a:pt x="3816" y="2648"/>
                    <a:pt x="3808" y="2828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0000" lnSpcReduction="2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C1E92905-638A-447E-8E49-414A5D89CE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45" b="6070"/>
          <a:stretch/>
        </p:blipFill>
        <p:spPr>
          <a:xfrm>
            <a:off x="6280594" y="2283994"/>
            <a:ext cx="5157943" cy="3769552"/>
          </a:xfrm>
          <a:prstGeom prst="rect">
            <a:avLst/>
          </a:prstGeom>
        </p:spPr>
      </p:pic>
      <p:sp>
        <p:nvSpPr>
          <p:cNvPr id="5" name="íSḷíďè">
            <a:extLst>
              <a:ext uri="{FF2B5EF4-FFF2-40B4-BE49-F238E27FC236}">
                <a16:creationId xmlns:a16="http://schemas.microsoft.com/office/drawing/2014/main" id="{8D2C9686-25FD-46F9-9F77-5DE4ED3C1532}"/>
              </a:ext>
            </a:extLst>
          </p:cNvPr>
          <p:cNvSpPr/>
          <p:nvPr/>
        </p:nvSpPr>
        <p:spPr>
          <a:xfrm>
            <a:off x="5556294" y="2283995"/>
            <a:ext cx="1636046" cy="3769537"/>
          </a:xfrm>
          <a:prstGeom prst="parallelogram">
            <a:avLst>
              <a:gd name="adj" fmla="val 43889"/>
            </a:avLst>
          </a:prstGeom>
          <a:solidFill>
            <a:schemeClr val="accent1">
              <a:alpha val="7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40" tIns="45720" rIns="91440" bIns="4572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29" name="标题 1">
            <a:extLst>
              <a:ext uri="{FF2B5EF4-FFF2-40B4-BE49-F238E27FC236}">
                <a16:creationId xmlns:a16="http://schemas.microsoft.com/office/drawing/2014/main" id="{42CCD7FF-132B-48B1-B9A1-2AC432335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/>
          <a:lstStyle/>
          <a:p>
            <a:r>
              <a:rPr lang="zh-CN" altLang="en-US" dirty="0"/>
              <a:t>大数据时代经典问题及应对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3A7681-0730-43C4-9462-59EE52A16408}"/>
              </a:ext>
            </a:extLst>
          </p:cNvPr>
          <p:cNvSpPr/>
          <p:nvPr/>
        </p:nvSpPr>
        <p:spPr>
          <a:xfrm>
            <a:off x="1006591" y="3443427"/>
            <a:ext cx="3796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algn="ctr" hangingPunct="1"/>
            <a:r>
              <a:rPr kumimoji="1" lang="en-US" altLang="zh-CN" kern="1200" dirty="0">
                <a:solidFill>
                  <a:schemeClr val="tx1"/>
                </a:solidFill>
              </a:rPr>
              <a:t>Memcached</a:t>
            </a:r>
            <a:r>
              <a:rPr kumimoji="1" lang="zh-CN" altLang="en-US" kern="1200" dirty="0">
                <a:solidFill>
                  <a:schemeClr val="tx1"/>
                </a:solidFill>
              </a:rPr>
              <a:t>访问经典问题</a:t>
            </a:r>
            <a:endParaRPr kumimoji="1" lang="en-US" altLang="zh-CN" kern="12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B79F7E-B56D-4810-82DD-AD487914C354}"/>
              </a:ext>
            </a:extLst>
          </p:cNvPr>
          <p:cNvSpPr/>
          <p:nvPr/>
        </p:nvSpPr>
        <p:spPr>
          <a:xfrm>
            <a:off x="1471317" y="4039587"/>
            <a:ext cx="35570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 hangingPunct="1">
              <a:buFont typeface="Arial" panose="020B0604020202020204" pitchFamily="34" charset="0"/>
              <a:buChar char="•"/>
            </a:pPr>
            <a:r>
              <a:rPr kumimoji="1" lang="zh-CN" altLang="en-US" sz="1400" dirty="0"/>
              <a:t>突发事件，访问量增大</a:t>
            </a:r>
            <a:r>
              <a:rPr kumimoji="1" lang="en-US" altLang="zh-CN" sz="1400" dirty="0"/>
              <a:t>70%+</a:t>
            </a:r>
          </a:p>
          <a:p>
            <a:pPr marL="285750" lvl="2" indent="-285750" hangingPunct="1">
              <a:buFont typeface="Arial" panose="020B0604020202020204" pitchFamily="34" charset="0"/>
              <a:buChar char="•"/>
            </a:pPr>
            <a:r>
              <a:rPr kumimoji="1" lang="zh-CN" altLang="en-US" sz="1400" dirty="0"/>
              <a:t>极热</a:t>
            </a:r>
            <a:r>
              <a:rPr kumimoji="1" lang="en-US" altLang="zh-CN" sz="1400" dirty="0"/>
              <a:t>key</a:t>
            </a:r>
            <a:r>
              <a:rPr kumimoji="1" lang="zh-CN" altLang="en-US" sz="1400" dirty="0"/>
              <a:t>访问，单节点访问量</a:t>
            </a:r>
            <a:r>
              <a:rPr kumimoji="1" lang="en-US" altLang="zh-CN" sz="1400" dirty="0"/>
              <a:t>2-3</a:t>
            </a:r>
            <a:r>
              <a:rPr kumimoji="1" lang="zh-CN" altLang="en-US" sz="1400" dirty="0"/>
              <a:t>倍</a:t>
            </a:r>
            <a:endParaRPr kumimoji="1" lang="en-US" altLang="zh-CN" sz="1400" dirty="0"/>
          </a:p>
          <a:p>
            <a:pPr marL="285750" lvl="2" indent="-285750" hangingPunct="1">
              <a:buFont typeface="Arial" panose="020B0604020202020204" pitchFamily="34" charset="0"/>
              <a:buChar char="•"/>
            </a:pPr>
            <a:r>
              <a:rPr kumimoji="1" lang="en-US" altLang="zh-CN" sz="1400" dirty="0"/>
              <a:t>Mc</a:t>
            </a:r>
            <a:r>
              <a:rPr kumimoji="1" lang="zh-CN" altLang="en-US" sz="1400" dirty="0"/>
              <a:t>节点带宽打满，负荷过载</a:t>
            </a:r>
            <a:endParaRPr kumimoji="1"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32674025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5AA9795-2007-4F1C-AB7B-64254430C985}"/>
              </a:ext>
            </a:extLst>
          </p:cNvPr>
          <p:cNvSpPr/>
          <p:nvPr/>
        </p:nvSpPr>
        <p:spPr>
          <a:xfrm>
            <a:off x="1118616" y="2477128"/>
            <a:ext cx="2454852" cy="369611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1831AF-8C65-4942-AD19-1497B41F48EC}"/>
              </a:ext>
            </a:extLst>
          </p:cNvPr>
          <p:cNvSpPr/>
          <p:nvPr/>
        </p:nvSpPr>
        <p:spPr>
          <a:xfrm>
            <a:off x="1102164" y="2846739"/>
            <a:ext cx="4064196" cy="2340864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数据时代经典问题及应对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3270" y="3215514"/>
            <a:ext cx="3754942" cy="1020310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业务数据分拆，独立缓存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每个缓存池 </a:t>
            </a:r>
            <a:r>
              <a:rPr kumimoji="1" lang="en-US" altLang="zh-CN" sz="1400" dirty="0">
                <a:solidFill>
                  <a:schemeClr val="bg1"/>
                </a:solidFill>
              </a:rPr>
              <a:t>4~8</a:t>
            </a:r>
            <a:r>
              <a:rPr kumimoji="1" lang="zh-CN" altLang="en-US" sz="1400" dirty="0">
                <a:solidFill>
                  <a:schemeClr val="bg1"/>
                </a:solidFill>
              </a:rPr>
              <a:t>节点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分布策略：</a:t>
            </a:r>
            <a:endParaRPr kumimoji="1" lang="en-US" altLang="zh-CN" sz="14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472" y="1714695"/>
            <a:ext cx="5811912" cy="48975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254DC62-37F4-472D-B4AC-4898BEA88C44}"/>
              </a:ext>
            </a:extLst>
          </p:cNvPr>
          <p:cNvSpPr/>
          <p:nvPr/>
        </p:nvSpPr>
        <p:spPr>
          <a:xfrm>
            <a:off x="1160461" y="2492656"/>
            <a:ext cx="23711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</a:rPr>
              <a:t>Memcached</a:t>
            </a:r>
            <a:r>
              <a:rPr kumimoji="1" lang="zh-CN" altLang="en-US" sz="1600" dirty="0">
                <a:solidFill>
                  <a:schemeClr val="bg1"/>
                </a:solidFill>
              </a:rPr>
              <a:t>分拆缓存池</a:t>
            </a:r>
            <a:endParaRPr kumimoji="1"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2B430C9D-2B68-4FED-93FA-AA44D1EC1B88}"/>
              </a:ext>
            </a:extLst>
          </p:cNvPr>
          <p:cNvSpPr txBox="1">
            <a:spLocks/>
          </p:cNvSpPr>
          <p:nvPr/>
        </p:nvSpPr>
        <p:spPr>
          <a:xfrm>
            <a:off x="1042440" y="4331620"/>
            <a:ext cx="2531028" cy="10203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lvl="1" hangingPunct="1">
              <a:lnSpc>
                <a:spcPct val="10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一致性哈希分布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 hangingPunct="1">
              <a:lnSpc>
                <a:spcPct val="10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哈希取模分布</a:t>
            </a:r>
            <a:endParaRPr kumimoji="1" lang="en-US" altLang="zh-CN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5AA9795-2007-4F1C-AB7B-64254430C985}"/>
              </a:ext>
            </a:extLst>
          </p:cNvPr>
          <p:cNvSpPr/>
          <p:nvPr/>
        </p:nvSpPr>
        <p:spPr>
          <a:xfrm>
            <a:off x="1118616" y="2477128"/>
            <a:ext cx="2454852" cy="369611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1831AF-8C65-4942-AD19-1497B41F48EC}"/>
              </a:ext>
            </a:extLst>
          </p:cNvPr>
          <p:cNvSpPr/>
          <p:nvPr/>
        </p:nvSpPr>
        <p:spPr>
          <a:xfrm>
            <a:off x="1102164" y="2846739"/>
            <a:ext cx="4064196" cy="2340864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数据时代经典问题及应对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3270" y="3215514"/>
            <a:ext cx="1697542" cy="347957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失败应对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kumimoji="1" lang="en-US" altLang="zh-CN" sz="14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472" y="1714695"/>
            <a:ext cx="5811912" cy="48975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254DC62-37F4-472D-B4AC-4898BEA88C44}"/>
              </a:ext>
            </a:extLst>
          </p:cNvPr>
          <p:cNvSpPr/>
          <p:nvPr/>
        </p:nvSpPr>
        <p:spPr>
          <a:xfrm>
            <a:off x="1160461" y="2492656"/>
            <a:ext cx="23711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</a:rPr>
              <a:t>Memcached</a:t>
            </a:r>
            <a:r>
              <a:rPr kumimoji="1" lang="zh-CN" altLang="en-US" sz="1600" dirty="0">
                <a:solidFill>
                  <a:schemeClr val="bg1"/>
                </a:solidFill>
              </a:rPr>
              <a:t>分拆缓存池</a:t>
            </a:r>
            <a:endParaRPr kumimoji="1"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2B430C9D-2B68-4FED-93FA-AA44D1EC1B88}"/>
              </a:ext>
            </a:extLst>
          </p:cNvPr>
          <p:cNvSpPr txBox="1">
            <a:spLocks/>
          </p:cNvSpPr>
          <p:nvPr/>
        </p:nvSpPr>
        <p:spPr>
          <a:xfrm>
            <a:off x="1042440" y="3578585"/>
            <a:ext cx="2489183" cy="69758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lvl="1" hangingPunct="1">
              <a:lnSpc>
                <a:spcPct val="10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穿透到</a:t>
            </a:r>
            <a:r>
              <a:rPr kumimoji="1" lang="en-US" altLang="zh-CN" sz="1400" dirty="0">
                <a:solidFill>
                  <a:schemeClr val="bg1"/>
                </a:solidFill>
              </a:rPr>
              <a:t>DB</a:t>
            </a:r>
          </a:p>
          <a:p>
            <a:pPr lvl="1" hangingPunct="1">
              <a:lnSpc>
                <a:spcPct val="10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rehash</a:t>
            </a:r>
            <a:r>
              <a:rPr kumimoji="1" lang="zh-CN" altLang="en-US" sz="1400" dirty="0">
                <a:solidFill>
                  <a:schemeClr val="bg1"/>
                </a:solidFill>
              </a:rPr>
              <a:t>漂移</a:t>
            </a:r>
            <a:endParaRPr kumimoji="1"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97E5E849-A156-4F80-9329-E5937693E145}"/>
              </a:ext>
            </a:extLst>
          </p:cNvPr>
          <p:cNvSpPr txBox="1">
            <a:spLocks/>
          </p:cNvSpPr>
          <p:nvPr/>
        </p:nvSpPr>
        <p:spPr>
          <a:xfrm>
            <a:off x="769521" y="4371729"/>
            <a:ext cx="3153042" cy="69758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lvl="1" hangingPunct="1">
              <a:lnSpc>
                <a:spcPct val="10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解决：容量，性能，连接</a:t>
            </a:r>
            <a:endParaRPr kumimoji="1" lang="en-US" altLang="zh-C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99724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数据时代经典问题及应对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800" y="2059956"/>
            <a:ext cx="5660070" cy="36798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139D125-6031-4D53-8E46-06B69522DFF7}"/>
              </a:ext>
            </a:extLst>
          </p:cNvPr>
          <p:cNvSpPr/>
          <p:nvPr/>
        </p:nvSpPr>
        <p:spPr>
          <a:xfrm>
            <a:off x="1118616" y="2477128"/>
            <a:ext cx="2454852" cy="369611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1B289A-5B0C-4446-BC6D-5EB3EAAED8DF}"/>
              </a:ext>
            </a:extLst>
          </p:cNvPr>
          <p:cNvSpPr/>
          <p:nvPr/>
        </p:nvSpPr>
        <p:spPr>
          <a:xfrm>
            <a:off x="1102164" y="2846739"/>
            <a:ext cx="4327602" cy="2106261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CAB0B291-97E8-478D-8F6B-C52C652EF190}"/>
              </a:ext>
            </a:extLst>
          </p:cNvPr>
          <p:cNvSpPr txBox="1">
            <a:spLocks/>
          </p:cNvSpPr>
          <p:nvPr/>
        </p:nvSpPr>
        <p:spPr>
          <a:xfrm>
            <a:off x="738321" y="2981340"/>
            <a:ext cx="4559742" cy="281989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lvl="1">
              <a:lnSpc>
                <a:spcPct val="11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增加</a:t>
            </a:r>
            <a:r>
              <a:rPr kumimoji="1" lang="en-US" altLang="zh-CN" sz="1400" dirty="0">
                <a:solidFill>
                  <a:schemeClr val="bg1"/>
                </a:solidFill>
              </a:rPr>
              <a:t>slave</a:t>
            </a:r>
            <a:r>
              <a:rPr kumimoji="1" lang="zh-CN" altLang="en-US" sz="1400" dirty="0">
                <a:solidFill>
                  <a:schemeClr val="bg1"/>
                </a:solidFill>
              </a:rPr>
              <a:t>做热备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优先读取</a:t>
            </a:r>
            <a:r>
              <a:rPr kumimoji="1" lang="en-US" altLang="zh-CN" sz="1400" dirty="0">
                <a:solidFill>
                  <a:schemeClr val="bg1"/>
                </a:solidFill>
              </a:rPr>
              <a:t>master</a:t>
            </a:r>
          </a:p>
          <a:p>
            <a:pPr lvl="1">
              <a:lnSpc>
                <a:spcPct val="11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读取</a:t>
            </a:r>
            <a:r>
              <a:rPr kumimoji="1" lang="en-US" altLang="zh-CN" sz="1400" dirty="0">
                <a:solidFill>
                  <a:schemeClr val="bg1"/>
                </a:solidFill>
              </a:rPr>
              <a:t>miss</a:t>
            </a:r>
            <a:r>
              <a:rPr kumimoji="1" lang="zh-CN" altLang="en-US" sz="1400" dirty="0">
                <a:solidFill>
                  <a:schemeClr val="bg1"/>
                </a:solidFill>
              </a:rPr>
              <a:t>、异常，继续读 </a:t>
            </a:r>
            <a:r>
              <a:rPr kumimoji="1" lang="en-US" altLang="zh-CN" sz="1400" dirty="0">
                <a:solidFill>
                  <a:schemeClr val="bg1"/>
                </a:solidFill>
              </a:rPr>
              <a:t>slave</a:t>
            </a:r>
            <a:r>
              <a:rPr kumimoji="1" lang="zh-CN" altLang="en-US" sz="1400" dirty="0">
                <a:solidFill>
                  <a:schemeClr val="bg1"/>
                </a:solidFill>
              </a:rPr>
              <a:t>，命中回写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覆盖类写：双写</a:t>
            </a:r>
            <a:r>
              <a:rPr kumimoji="1" lang="en-US" altLang="zh-CN" sz="1400" dirty="0">
                <a:solidFill>
                  <a:schemeClr val="bg1"/>
                </a:solidFill>
              </a:rPr>
              <a:t>master</a:t>
            </a:r>
            <a:r>
              <a:rPr kumimoji="1" lang="zh-CN" altLang="en-US" sz="1400" dirty="0">
                <a:solidFill>
                  <a:schemeClr val="bg1"/>
                </a:solidFill>
              </a:rPr>
              <a:t>、</a:t>
            </a:r>
            <a:r>
              <a:rPr kumimoji="1" lang="en-US" altLang="zh-CN" sz="1400" dirty="0">
                <a:solidFill>
                  <a:schemeClr val="bg1"/>
                </a:solidFill>
              </a:rPr>
              <a:t>slave</a:t>
            </a:r>
          </a:p>
          <a:p>
            <a:pPr lvl="1">
              <a:lnSpc>
                <a:spcPct val="11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追加类写：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cas</a:t>
            </a:r>
            <a:r>
              <a:rPr kumimoji="1" lang="en-US" altLang="zh-CN" sz="1400" dirty="0">
                <a:solidFill>
                  <a:schemeClr val="bg1"/>
                </a:solidFill>
              </a:rPr>
              <a:t>/append master</a:t>
            </a:r>
            <a:r>
              <a:rPr kumimoji="1" lang="zh-CN" altLang="en-US" sz="1400" dirty="0">
                <a:solidFill>
                  <a:schemeClr val="bg1"/>
                </a:solidFill>
              </a:rPr>
              <a:t>成功，</a:t>
            </a:r>
            <a:r>
              <a:rPr kumimoji="1" lang="en-US" altLang="zh-CN" sz="1400" dirty="0">
                <a:solidFill>
                  <a:schemeClr val="bg1"/>
                </a:solidFill>
              </a:rPr>
              <a:t>set slave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80F6F7-B79C-41A2-97AE-8DD83CA7B530}"/>
              </a:ext>
            </a:extLst>
          </p:cNvPr>
          <p:cNvSpPr/>
          <p:nvPr/>
        </p:nvSpPr>
        <p:spPr>
          <a:xfrm>
            <a:off x="1271099" y="2492656"/>
            <a:ext cx="23214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</a:rPr>
              <a:t>Master-Slave</a:t>
            </a:r>
            <a:r>
              <a:rPr kumimoji="1" lang="zh-CN" altLang="en-US" sz="1600" dirty="0">
                <a:solidFill>
                  <a:schemeClr val="bg1"/>
                </a:solidFill>
              </a:rPr>
              <a:t>两级架构</a:t>
            </a:r>
            <a:endParaRPr kumimoji="1" lang="en-US" altLang="zh-CN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数据时代经典问题及应对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766" y="2121408"/>
            <a:ext cx="5660070" cy="36798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139D125-6031-4D53-8E46-06B69522DFF7}"/>
              </a:ext>
            </a:extLst>
          </p:cNvPr>
          <p:cNvSpPr/>
          <p:nvPr/>
        </p:nvSpPr>
        <p:spPr>
          <a:xfrm>
            <a:off x="1118616" y="2477128"/>
            <a:ext cx="2454852" cy="369611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1B289A-5B0C-4446-BC6D-5EB3EAAED8DF}"/>
              </a:ext>
            </a:extLst>
          </p:cNvPr>
          <p:cNvSpPr/>
          <p:nvPr/>
        </p:nvSpPr>
        <p:spPr>
          <a:xfrm>
            <a:off x="1102164" y="2846739"/>
            <a:ext cx="4064196" cy="2340864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CAB0B291-97E8-478D-8F6B-C52C652EF190}"/>
              </a:ext>
            </a:extLst>
          </p:cNvPr>
          <p:cNvSpPr txBox="1">
            <a:spLocks/>
          </p:cNvSpPr>
          <p:nvPr/>
        </p:nvSpPr>
        <p:spPr>
          <a:xfrm>
            <a:off x="963234" y="3322391"/>
            <a:ext cx="4559742" cy="281989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lvl="1">
              <a:lnSpc>
                <a:spcPct val="11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分布方案：取模</a:t>
            </a:r>
            <a:r>
              <a:rPr kumimoji="1" lang="en-US" altLang="zh-CN" sz="1400" dirty="0">
                <a:solidFill>
                  <a:schemeClr val="bg1"/>
                </a:solidFill>
              </a:rPr>
              <a:t>hash</a:t>
            </a:r>
            <a:r>
              <a:rPr kumimoji="1" lang="zh-CN" altLang="en-US" sz="1400" dirty="0">
                <a:solidFill>
                  <a:schemeClr val="bg1"/>
                </a:solidFill>
              </a:rPr>
              <a:t>，不</a:t>
            </a:r>
            <a:r>
              <a:rPr kumimoji="1" lang="en-US" altLang="zh-CN" sz="1400" dirty="0">
                <a:solidFill>
                  <a:schemeClr val="bg1"/>
                </a:solidFill>
              </a:rPr>
              <a:t>rehash</a:t>
            </a:r>
          </a:p>
          <a:p>
            <a:pPr lvl="1">
              <a:lnSpc>
                <a:spcPct val="11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master</a:t>
            </a:r>
            <a:r>
              <a:rPr kumimoji="1" lang="zh-CN" altLang="en-US" sz="1400" dirty="0">
                <a:solidFill>
                  <a:schemeClr val="bg1"/>
                </a:solidFill>
              </a:rPr>
              <a:t>节点异常，直接穿透到</a:t>
            </a:r>
            <a:r>
              <a:rPr kumimoji="1" lang="en-US" altLang="zh-CN" sz="1400" dirty="0">
                <a:solidFill>
                  <a:schemeClr val="bg1"/>
                </a:solidFill>
              </a:rPr>
              <a:t>slave</a:t>
            </a:r>
          </a:p>
          <a:p>
            <a:pPr lvl="1">
              <a:lnSpc>
                <a:spcPct val="11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任何一层节点异常，不影响整体</a:t>
            </a:r>
            <a:r>
              <a:rPr kumimoji="1" lang="en-US" altLang="zh-CN" sz="1400" dirty="0">
                <a:solidFill>
                  <a:schemeClr val="bg1"/>
                </a:solidFill>
              </a:rPr>
              <a:t>SLA</a:t>
            </a:r>
          </a:p>
          <a:p>
            <a:pPr lvl="1">
              <a:lnSpc>
                <a:spcPct val="11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解决：局部设备故障，时间换可用性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80F6F7-B79C-41A2-97AE-8DD83CA7B530}"/>
              </a:ext>
            </a:extLst>
          </p:cNvPr>
          <p:cNvSpPr/>
          <p:nvPr/>
        </p:nvSpPr>
        <p:spPr>
          <a:xfrm>
            <a:off x="1225382" y="2492656"/>
            <a:ext cx="22413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</a:rPr>
              <a:t>Master-Slave</a:t>
            </a:r>
            <a:r>
              <a:rPr kumimoji="1" lang="zh-CN" altLang="en-US" sz="1600" dirty="0">
                <a:solidFill>
                  <a:schemeClr val="bg1"/>
                </a:solidFill>
              </a:rPr>
              <a:t>两级架构</a:t>
            </a:r>
            <a:endParaRPr kumimoji="1"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62320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rpd4pfji">
      <a:majorFont>
        <a:latin typeface="思源黑体 CN Regular"/>
        <a:ea typeface="思源黑体 CN Regular"/>
        <a:cs typeface=""/>
      </a:majorFont>
      <a:minorFont>
        <a:latin typeface="思源黑体 CN Regular"/>
        <a:ea typeface="思源黑体 CN Regular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Microsoft YaHei"/>
        <a:ea typeface="Microsoft YaHei"/>
        <a:cs typeface="Microsoft YaHei"/>
      </a:majorFont>
      <a:minorFont>
        <a:latin typeface="Microsoft YaHei"/>
        <a:ea typeface="Microsoft YaHei"/>
        <a:cs typeface="Microsoft YaHe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535</Words>
  <Application>Microsoft Office PowerPoint</Application>
  <PresentationFormat>宽屏</PresentationFormat>
  <Paragraphs>95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思源黑体 CN Heavy</vt:lpstr>
      <vt:lpstr>思源黑体 CN Regular</vt:lpstr>
      <vt:lpstr>Microsoft YaHei</vt:lpstr>
      <vt:lpstr>Microsoft YaHei</vt:lpstr>
      <vt:lpstr>Arial</vt:lpstr>
      <vt:lpstr>Office 主题​​</vt:lpstr>
      <vt:lpstr>PowerPoint 演示文稿</vt:lpstr>
      <vt:lpstr>大数据时代经典问题及应对</vt:lpstr>
      <vt:lpstr>大数据时代经典问题及应对</vt:lpstr>
      <vt:lpstr>大数据时代经典问题及应对</vt:lpstr>
      <vt:lpstr>大数据时代经典问题及应对</vt:lpstr>
      <vt:lpstr>数据时代经典问题及应对</vt:lpstr>
      <vt:lpstr>数据时代经典问题及应对</vt:lpstr>
      <vt:lpstr>数据时代经典问题及应对</vt:lpstr>
      <vt:lpstr>数据时代经典问题及应对</vt:lpstr>
      <vt:lpstr>数据时代经典问题及应对</vt:lpstr>
      <vt:lpstr>数据时代经典问题及应对</vt:lpstr>
      <vt:lpstr>数据时代经典问题及应对</vt:lpstr>
      <vt:lpstr>小结</vt:lpstr>
      <vt:lpstr>小结</vt:lpstr>
      <vt:lpstr>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郭昊坤</dc:creator>
  <cp:lastModifiedBy>郭 昊坤</cp:lastModifiedBy>
  <cp:revision>1642</cp:revision>
  <dcterms:created xsi:type="dcterms:W3CDTF">2019-05-27T05:35:00Z</dcterms:created>
  <dcterms:modified xsi:type="dcterms:W3CDTF">2019-09-30T06:06:00Z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