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62" r:id="rId2"/>
    <p:sldId id="539" r:id="rId3"/>
    <p:sldId id="540" r:id="rId4"/>
    <p:sldId id="542" r:id="rId5"/>
    <p:sldId id="541" r:id="rId6"/>
    <p:sldId id="544" r:id="rId7"/>
    <p:sldId id="543" r:id="rId8"/>
    <p:sldId id="545" r:id="rId9"/>
    <p:sldId id="546" r:id="rId10"/>
    <p:sldId id="547" r:id="rId11"/>
    <p:sldId id="548" r:id="rId12"/>
    <p:sldId id="550" r:id="rId13"/>
    <p:sldId id="549" r:id="rId14"/>
    <p:sldId id="551" r:id="rId15"/>
    <p:sldId id="552" r:id="rId16"/>
    <p:sldId id="553" r:id="rId17"/>
    <p:sldId id="554" r:id="rId18"/>
    <p:sldId id="52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292933"/>
    <a:srgbClr val="000000"/>
    <a:srgbClr val="99FFFF"/>
    <a:srgbClr val="26A599"/>
    <a:srgbClr val="12A983"/>
    <a:srgbClr val="FFC000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87143"/>
  </p:normalViewPr>
  <p:slideViewPr>
    <p:cSldViewPr snapToGrid="0" snapToObjects="1">
      <p:cViewPr varScale="1">
        <p:scale>
          <a:sx n="69" d="100"/>
          <a:sy n="69" d="100"/>
        </p:scale>
        <p:origin x="72" y="46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79600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 err="1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Twemproxy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框架及应用</a:t>
            </a: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15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sp>
        <p:nvSpPr>
          <p:cNvPr id="14" name="Text Box 7"/>
          <p:cNvSpPr txBox="1"/>
          <p:nvPr/>
        </p:nvSpPr>
        <p:spPr>
          <a:xfrm>
            <a:off x="1806575" y="3865562"/>
            <a:ext cx="5075238" cy="13234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Twemproxy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系统架构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Twemproxy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应用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增加配置中心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M-S-L1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多层访问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Redis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微软雅黑" panose="020B0503020204020204" charset="-122"/>
              </a:rPr>
              <a:t>主从访问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微软雅黑" panose="020B0503020204020204" charset="-122"/>
            </a:endParaRP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F5F06779-8224-4AA8-96AA-AF45D0D1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3045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问题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C5ED4F-BBA0-4A0C-A440-8646E0D521BC}"/>
              </a:ext>
            </a:extLst>
          </p:cNvPr>
          <p:cNvSpPr/>
          <p:nvPr/>
        </p:nvSpPr>
        <p:spPr>
          <a:xfrm>
            <a:off x="1269799" y="2573337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FBAE4-964E-4CD8-A2FE-2E18A7DDCC5B}"/>
              </a:ext>
            </a:extLst>
          </p:cNvPr>
          <p:cNvSpPr/>
          <p:nvPr/>
        </p:nvSpPr>
        <p:spPr>
          <a:xfrm>
            <a:off x="1269799" y="2942948"/>
            <a:ext cx="4865864" cy="258220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5CA45-14CC-4DEE-9A0E-18A2DB58B57A}"/>
              </a:ext>
            </a:extLst>
          </p:cNvPr>
          <p:cNvSpPr/>
          <p:nvPr/>
        </p:nvSpPr>
        <p:spPr>
          <a:xfrm>
            <a:off x="1811087" y="2585210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问题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39406" y="3138506"/>
            <a:ext cx="5388826" cy="258220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单线程，一个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event_base</a:t>
            </a:r>
            <a:r>
              <a:rPr kumimoji="1" lang="zh-CN" altLang="en-US" sz="1400" dirty="0">
                <a:solidFill>
                  <a:schemeClr val="bg1"/>
                </a:solidFill>
              </a:rPr>
              <a:t>处理所有事件，性能瓶颈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访问不均衡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配置变更复杂度高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无法支持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Memcached</a:t>
            </a:r>
            <a:r>
              <a:rPr kumimoji="1" lang="zh-CN" altLang="en-US" sz="1400" dirty="0">
                <a:solidFill>
                  <a:schemeClr val="bg1"/>
                </a:solidFill>
              </a:rPr>
              <a:t>的多副本多层次访问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无法支持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Master-Slave</a:t>
            </a:r>
            <a:r>
              <a:rPr kumimoji="1" lang="zh-CN" altLang="en-US" sz="1400" dirty="0">
                <a:solidFill>
                  <a:schemeClr val="bg1"/>
                </a:solidFill>
              </a:rPr>
              <a:t>结构访问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kumimoji="1" lang="zh-CN" altLang="en-US" sz="2000" dirty="0"/>
          </a:p>
        </p:txBody>
      </p:sp>
      <p:grpSp>
        <p:nvGrpSpPr>
          <p:cNvPr id="8" name="d3917a90-82e1-4def-a5fb-512c79c2e1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5C53A4E-2856-444E-96DC-0ED21D9745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44665" y="1948800"/>
            <a:ext cx="5781103" cy="4339169"/>
            <a:chOff x="3351213" y="1433513"/>
            <a:chExt cx="5492750" cy="4122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íşḻídé">
              <a:extLst>
                <a:ext uri="{FF2B5EF4-FFF2-40B4-BE49-F238E27FC236}">
                  <a16:creationId xmlns:a16="http://schemas.microsoft.com/office/drawing/2014/main" id="{6B5CC412-046C-42FB-A26D-A3E620E9AE66}"/>
                </a:ext>
              </a:extLst>
            </p:cNvPr>
            <p:cNvSpPr/>
            <p:nvPr/>
          </p:nvSpPr>
          <p:spPr bwMode="auto">
            <a:xfrm>
              <a:off x="3351213" y="2389188"/>
              <a:ext cx="5492750" cy="3167063"/>
            </a:xfrm>
            <a:custGeom>
              <a:avLst/>
              <a:gdLst>
                <a:gd name="T0" fmla="*/ 1368 w 1664"/>
                <a:gd name="T1" fmla="*/ 790 h 961"/>
                <a:gd name="T2" fmla="*/ 296 w 1664"/>
                <a:gd name="T3" fmla="*/ 790 h 961"/>
                <a:gd name="T4" fmla="*/ 296 w 1664"/>
                <a:gd name="T5" fmla="*/ 171 h 961"/>
                <a:gd name="T6" fmla="*/ 1368 w 1664"/>
                <a:gd name="T7" fmla="*/ 171 h 961"/>
                <a:gd name="T8" fmla="*/ 1368 w 1664"/>
                <a:gd name="T9" fmla="*/ 79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61">
                  <a:moveTo>
                    <a:pt x="1368" y="790"/>
                  </a:moveTo>
                  <a:cubicBezTo>
                    <a:pt x="1072" y="961"/>
                    <a:pt x="592" y="961"/>
                    <a:pt x="296" y="790"/>
                  </a:cubicBezTo>
                  <a:cubicBezTo>
                    <a:pt x="0" y="619"/>
                    <a:pt x="0" y="342"/>
                    <a:pt x="296" y="171"/>
                  </a:cubicBezTo>
                  <a:cubicBezTo>
                    <a:pt x="592" y="0"/>
                    <a:pt x="1072" y="0"/>
                    <a:pt x="1368" y="171"/>
                  </a:cubicBezTo>
                  <a:cubicBezTo>
                    <a:pt x="1664" y="342"/>
                    <a:pt x="1664" y="619"/>
                    <a:pt x="1368" y="790"/>
                  </a:cubicBezTo>
                  <a:close/>
                </a:path>
              </a:pathLst>
            </a:custGeom>
            <a:solidFill>
              <a:srgbClr val="E9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ślîďé">
              <a:extLst>
                <a:ext uri="{FF2B5EF4-FFF2-40B4-BE49-F238E27FC236}">
                  <a16:creationId xmlns:a16="http://schemas.microsoft.com/office/drawing/2014/main" id="{D7EE3193-901B-479A-8B71-6D8F3665BFE9}"/>
                </a:ext>
              </a:extLst>
            </p:cNvPr>
            <p:cNvSpPr/>
            <p:nvPr/>
          </p:nvSpPr>
          <p:spPr bwMode="auto">
            <a:xfrm>
              <a:off x="6024563" y="3822701"/>
              <a:ext cx="1947863" cy="1157288"/>
            </a:xfrm>
            <a:custGeom>
              <a:avLst/>
              <a:gdLst>
                <a:gd name="T0" fmla="*/ 572 w 590"/>
                <a:gd name="T1" fmla="*/ 92 h 351"/>
                <a:gd name="T2" fmla="*/ 132 w 590"/>
                <a:gd name="T3" fmla="*/ 346 h 351"/>
                <a:gd name="T4" fmla="*/ 105 w 590"/>
                <a:gd name="T5" fmla="*/ 346 h 351"/>
                <a:gd name="T6" fmla="*/ 0 w 590"/>
                <a:gd name="T7" fmla="*/ 286 h 351"/>
                <a:gd name="T8" fmla="*/ 494 w 590"/>
                <a:gd name="T9" fmla="*/ 0 h 351"/>
                <a:gd name="T10" fmla="*/ 572 w 590"/>
                <a:gd name="T11" fmla="*/ 45 h 351"/>
                <a:gd name="T12" fmla="*/ 572 w 590"/>
                <a:gd name="T13" fmla="*/ 9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51">
                  <a:moveTo>
                    <a:pt x="572" y="92"/>
                  </a:moveTo>
                  <a:cubicBezTo>
                    <a:pt x="132" y="346"/>
                    <a:pt x="132" y="346"/>
                    <a:pt x="132" y="346"/>
                  </a:cubicBezTo>
                  <a:cubicBezTo>
                    <a:pt x="123" y="351"/>
                    <a:pt x="113" y="351"/>
                    <a:pt x="105" y="34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72" y="45"/>
                    <a:pt x="572" y="45"/>
                    <a:pt x="572" y="45"/>
                  </a:cubicBezTo>
                  <a:cubicBezTo>
                    <a:pt x="590" y="56"/>
                    <a:pt x="590" y="81"/>
                    <a:pt x="572" y="92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ļîďé">
              <a:extLst>
                <a:ext uri="{FF2B5EF4-FFF2-40B4-BE49-F238E27FC236}">
                  <a16:creationId xmlns:a16="http://schemas.microsoft.com/office/drawing/2014/main" id="{0652EBC7-B573-4008-8410-59697CB90068}"/>
                </a:ext>
              </a:extLst>
            </p:cNvPr>
            <p:cNvSpPr/>
            <p:nvPr/>
          </p:nvSpPr>
          <p:spPr bwMode="auto">
            <a:xfrm>
              <a:off x="7067551" y="4610101"/>
              <a:ext cx="1296988" cy="771525"/>
            </a:xfrm>
            <a:custGeom>
              <a:avLst/>
              <a:gdLst>
                <a:gd name="T0" fmla="*/ 381 w 393"/>
                <a:gd name="T1" fmla="*/ 61 h 234"/>
                <a:gd name="T2" fmla="*/ 87 w 393"/>
                <a:gd name="T3" fmla="*/ 231 h 234"/>
                <a:gd name="T4" fmla="*/ 69 w 393"/>
                <a:gd name="T5" fmla="*/ 231 h 234"/>
                <a:gd name="T6" fmla="*/ 0 w 393"/>
                <a:gd name="T7" fmla="*/ 190 h 234"/>
                <a:gd name="T8" fmla="*/ 329 w 393"/>
                <a:gd name="T9" fmla="*/ 0 h 234"/>
                <a:gd name="T10" fmla="*/ 381 w 393"/>
                <a:gd name="T11" fmla="*/ 30 h 234"/>
                <a:gd name="T12" fmla="*/ 381 w 393"/>
                <a:gd name="T13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234">
                  <a:moveTo>
                    <a:pt x="381" y="61"/>
                  </a:moveTo>
                  <a:cubicBezTo>
                    <a:pt x="87" y="231"/>
                    <a:pt x="87" y="231"/>
                    <a:pt x="87" y="231"/>
                  </a:cubicBezTo>
                  <a:cubicBezTo>
                    <a:pt x="82" y="234"/>
                    <a:pt x="75" y="234"/>
                    <a:pt x="69" y="23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81" y="30"/>
                    <a:pt x="381" y="30"/>
                    <a:pt x="381" y="30"/>
                  </a:cubicBezTo>
                  <a:cubicBezTo>
                    <a:pt x="393" y="37"/>
                    <a:pt x="393" y="54"/>
                    <a:pt x="381" y="61"/>
                  </a:cubicBezTo>
                  <a:close/>
                </a:path>
              </a:pathLst>
            </a:custGeom>
            <a:solidFill>
              <a:srgbClr val="C4DF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ľíḑè">
              <a:extLst>
                <a:ext uri="{FF2B5EF4-FFF2-40B4-BE49-F238E27FC236}">
                  <a16:creationId xmlns:a16="http://schemas.microsoft.com/office/drawing/2014/main" id="{D74E595A-FA8E-42B1-9A40-F0D125CE9F84}"/>
                </a:ext>
              </a:extLst>
            </p:cNvPr>
            <p:cNvSpPr/>
            <p:nvPr/>
          </p:nvSpPr>
          <p:spPr bwMode="auto">
            <a:xfrm>
              <a:off x="5761038" y="1446213"/>
              <a:ext cx="58738" cy="42863"/>
            </a:xfrm>
            <a:custGeom>
              <a:avLst/>
              <a:gdLst>
                <a:gd name="T0" fmla="*/ 0 w 37"/>
                <a:gd name="T1" fmla="*/ 15 h 27"/>
                <a:gd name="T2" fmla="*/ 29 w 37"/>
                <a:gd name="T3" fmla="*/ 0 h 27"/>
                <a:gd name="T4" fmla="*/ 37 w 37"/>
                <a:gd name="T5" fmla="*/ 12 h 27"/>
                <a:gd name="T6" fmla="*/ 8 w 37"/>
                <a:gd name="T7" fmla="*/ 27 h 27"/>
                <a:gd name="T8" fmla="*/ 0 w 3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0" y="15"/>
                  </a:moveTo>
                  <a:lnTo>
                    <a:pt x="29" y="0"/>
                  </a:lnTo>
                  <a:lnTo>
                    <a:pt x="37" y="12"/>
                  </a:lnTo>
                  <a:lnTo>
                    <a:pt x="8" y="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ṩḻiḑê">
              <a:extLst>
                <a:ext uri="{FF2B5EF4-FFF2-40B4-BE49-F238E27FC236}">
                  <a16:creationId xmlns:a16="http://schemas.microsoft.com/office/drawing/2014/main" id="{7C0FA6E4-BA86-45E2-BEF2-724F6FDC53EC}"/>
                </a:ext>
              </a:extLst>
            </p:cNvPr>
            <p:cNvSpPr/>
            <p:nvPr/>
          </p:nvSpPr>
          <p:spPr bwMode="auto">
            <a:xfrm>
              <a:off x="7593013" y="3960813"/>
              <a:ext cx="49213" cy="63500"/>
            </a:xfrm>
            <a:custGeom>
              <a:avLst/>
              <a:gdLst>
                <a:gd name="T0" fmla="*/ 31 w 31"/>
                <a:gd name="T1" fmla="*/ 25 h 40"/>
                <a:gd name="T2" fmla="*/ 2 w 31"/>
                <a:gd name="T3" fmla="*/ 40 h 40"/>
                <a:gd name="T4" fmla="*/ 0 w 31"/>
                <a:gd name="T5" fmla="*/ 17 h 40"/>
                <a:gd name="T6" fmla="*/ 27 w 31"/>
                <a:gd name="T7" fmla="*/ 0 h 40"/>
                <a:gd name="T8" fmla="*/ 31 w 31"/>
                <a:gd name="T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0">
                  <a:moveTo>
                    <a:pt x="31" y="25"/>
                  </a:moveTo>
                  <a:lnTo>
                    <a:pt x="2" y="40"/>
                  </a:lnTo>
                  <a:lnTo>
                    <a:pt x="0" y="17"/>
                  </a:lnTo>
                  <a:lnTo>
                    <a:pt x="27" y="0"/>
                  </a:lnTo>
                  <a:lnTo>
                    <a:pt x="31" y="2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ľíḍé">
              <a:extLst>
                <a:ext uri="{FF2B5EF4-FFF2-40B4-BE49-F238E27FC236}">
                  <a16:creationId xmlns:a16="http://schemas.microsoft.com/office/drawing/2014/main" id="{7BA13942-4FDF-4109-B83F-18B1D58FAD90}"/>
                </a:ext>
              </a:extLst>
            </p:cNvPr>
            <p:cNvSpPr/>
            <p:nvPr/>
          </p:nvSpPr>
          <p:spPr bwMode="auto">
            <a:xfrm>
              <a:off x="5788026" y="1433513"/>
              <a:ext cx="1871663" cy="2581275"/>
            </a:xfrm>
            <a:custGeom>
              <a:avLst/>
              <a:gdLst>
                <a:gd name="T0" fmla="*/ 551 w 567"/>
                <a:gd name="T1" fmla="*/ 778 h 783"/>
                <a:gd name="T2" fmla="*/ 16 w 567"/>
                <a:gd name="T3" fmla="*/ 469 h 783"/>
                <a:gd name="T4" fmla="*/ 0 w 567"/>
                <a:gd name="T5" fmla="*/ 437 h 783"/>
                <a:gd name="T6" fmla="*/ 0 w 567"/>
                <a:gd name="T7" fmla="*/ 18 h 783"/>
                <a:gd name="T8" fmla="*/ 16 w 567"/>
                <a:gd name="T9" fmla="*/ 5 h 783"/>
                <a:gd name="T10" fmla="*/ 551 w 567"/>
                <a:gd name="T11" fmla="*/ 314 h 783"/>
                <a:gd name="T12" fmla="*/ 567 w 567"/>
                <a:gd name="T13" fmla="*/ 345 h 783"/>
                <a:gd name="T14" fmla="*/ 567 w 567"/>
                <a:gd name="T15" fmla="*/ 765 h 783"/>
                <a:gd name="T16" fmla="*/ 551 w 567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783">
                  <a:moveTo>
                    <a:pt x="551" y="778"/>
                  </a:moveTo>
                  <a:cubicBezTo>
                    <a:pt x="16" y="469"/>
                    <a:pt x="16" y="469"/>
                    <a:pt x="16" y="469"/>
                  </a:cubicBezTo>
                  <a:cubicBezTo>
                    <a:pt x="7" y="463"/>
                    <a:pt x="0" y="449"/>
                    <a:pt x="0" y="4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7" y="0"/>
                    <a:pt x="16" y="5"/>
                  </a:cubicBezTo>
                  <a:cubicBezTo>
                    <a:pt x="551" y="314"/>
                    <a:pt x="551" y="314"/>
                    <a:pt x="551" y="314"/>
                  </a:cubicBezTo>
                  <a:cubicBezTo>
                    <a:pt x="560" y="319"/>
                    <a:pt x="567" y="333"/>
                    <a:pt x="567" y="345"/>
                  </a:cubicBezTo>
                  <a:cubicBezTo>
                    <a:pt x="567" y="765"/>
                    <a:pt x="567" y="765"/>
                    <a:pt x="567" y="765"/>
                  </a:cubicBezTo>
                  <a:cubicBezTo>
                    <a:pt x="567" y="777"/>
                    <a:pt x="560" y="783"/>
                    <a:pt x="551" y="77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lïdê">
              <a:extLst>
                <a:ext uri="{FF2B5EF4-FFF2-40B4-BE49-F238E27FC236}">
                  <a16:creationId xmlns:a16="http://schemas.microsoft.com/office/drawing/2014/main" id="{AE3F33F5-3118-4EDA-B5E6-62B52817CE5C}"/>
                </a:ext>
              </a:extLst>
            </p:cNvPr>
            <p:cNvSpPr/>
            <p:nvPr/>
          </p:nvSpPr>
          <p:spPr bwMode="auto">
            <a:xfrm>
              <a:off x="5741988" y="1455738"/>
              <a:ext cx="1874838" cy="2581275"/>
            </a:xfrm>
            <a:custGeom>
              <a:avLst/>
              <a:gdLst>
                <a:gd name="T0" fmla="*/ 552 w 568"/>
                <a:gd name="T1" fmla="*/ 778 h 783"/>
                <a:gd name="T2" fmla="*/ 17 w 568"/>
                <a:gd name="T3" fmla="*/ 469 h 783"/>
                <a:gd name="T4" fmla="*/ 0 w 568"/>
                <a:gd name="T5" fmla="*/ 438 h 783"/>
                <a:gd name="T6" fmla="*/ 0 w 568"/>
                <a:gd name="T7" fmla="*/ 18 h 783"/>
                <a:gd name="T8" fmla="*/ 17 w 568"/>
                <a:gd name="T9" fmla="*/ 6 h 783"/>
                <a:gd name="T10" fmla="*/ 552 w 568"/>
                <a:gd name="T11" fmla="*/ 314 h 783"/>
                <a:gd name="T12" fmla="*/ 568 w 568"/>
                <a:gd name="T13" fmla="*/ 346 h 783"/>
                <a:gd name="T14" fmla="*/ 568 w 568"/>
                <a:gd name="T15" fmla="*/ 766 h 783"/>
                <a:gd name="T16" fmla="*/ 552 w 568"/>
                <a:gd name="T17" fmla="*/ 77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8" h="783">
                  <a:moveTo>
                    <a:pt x="552" y="778"/>
                  </a:moveTo>
                  <a:cubicBezTo>
                    <a:pt x="17" y="469"/>
                    <a:pt x="17" y="469"/>
                    <a:pt x="17" y="469"/>
                  </a:cubicBezTo>
                  <a:cubicBezTo>
                    <a:pt x="8" y="464"/>
                    <a:pt x="0" y="450"/>
                    <a:pt x="0" y="43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6"/>
                  </a:cubicBezTo>
                  <a:cubicBezTo>
                    <a:pt x="552" y="314"/>
                    <a:pt x="552" y="314"/>
                    <a:pt x="552" y="314"/>
                  </a:cubicBezTo>
                  <a:cubicBezTo>
                    <a:pt x="561" y="320"/>
                    <a:pt x="568" y="334"/>
                    <a:pt x="568" y="346"/>
                  </a:cubicBezTo>
                  <a:cubicBezTo>
                    <a:pt x="568" y="766"/>
                    <a:pt x="568" y="766"/>
                    <a:pt x="568" y="766"/>
                  </a:cubicBezTo>
                  <a:cubicBezTo>
                    <a:pt x="568" y="778"/>
                    <a:pt x="561" y="783"/>
                    <a:pt x="552" y="77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ḷïḑè">
              <a:extLst>
                <a:ext uri="{FF2B5EF4-FFF2-40B4-BE49-F238E27FC236}">
                  <a16:creationId xmlns:a16="http://schemas.microsoft.com/office/drawing/2014/main" id="{75BD8209-CD8C-4EDA-8456-5FB810E87933}"/>
                </a:ext>
              </a:extLst>
            </p:cNvPr>
            <p:cNvSpPr/>
            <p:nvPr/>
          </p:nvSpPr>
          <p:spPr bwMode="auto">
            <a:xfrm>
              <a:off x="5822951" y="1601788"/>
              <a:ext cx="1711325" cy="2290763"/>
            </a:xfrm>
            <a:custGeom>
              <a:avLst/>
              <a:gdLst>
                <a:gd name="T0" fmla="*/ 0 w 518"/>
                <a:gd name="T1" fmla="*/ 379 h 695"/>
                <a:gd name="T2" fmla="*/ 0 w 518"/>
                <a:gd name="T3" fmla="*/ 18 h 695"/>
                <a:gd name="T4" fmla="*/ 17 w 518"/>
                <a:gd name="T5" fmla="*/ 5 h 695"/>
                <a:gd name="T6" fmla="*/ 501 w 518"/>
                <a:gd name="T7" fmla="*/ 285 h 695"/>
                <a:gd name="T8" fmla="*/ 518 w 518"/>
                <a:gd name="T9" fmla="*/ 316 h 695"/>
                <a:gd name="T10" fmla="*/ 518 w 518"/>
                <a:gd name="T11" fmla="*/ 678 h 695"/>
                <a:gd name="T12" fmla="*/ 501 w 518"/>
                <a:gd name="T13" fmla="*/ 690 h 695"/>
                <a:gd name="T14" fmla="*/ 17 w 518"/>
                <a:gd name="T15" fmla="*/ 410 h 695"/>
                <a:gd name="T16" fmla="*/ 0 w 518"/>
                <a:gd name="T17" fmla="*/ 37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695">
                  <a:moveTo>
                    <a:pt x="0" y="37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8" y="0"/>
                    <a:pt x="17" y="5"/>
                  </a:cubicBezTo>
                  <a:cubicBezTo>
                    <a:pt x="501" y="285"/>
                    <a:pt x="501" y="285"/>
                    <a:pt x="501" y="285"/>
                  </a:cubicBezTo>
                  <a:cubicBezTo>
                    <a:pt x="510" y="290"/>
                    <a:pt x="518" y="304"/>
                    <a:pt x="518" y="316"/>
                  </a:cubicBezTo>
                  <a:cubicBezTo>
                    <a:pt x="518" y="678"/>
                    <a:pt x="518" y="678"/>
                    <a:pt x="518" y="678"/>
                  </a:cubicBezTo>
                  <a:cubicBezTo>
                    <a:pt x="518" y="690"/>
                    <a:pt x="510" y="695"/>
                    <a:pt x="501" y="690"/>
                  </a:cubicBezTo>
                  <a:cubicBezTo>
                    <a:pt x="17" y="410"/>
                    <a:pt x="17" y="410"/>
                    <a:pt x="17" y="410"/>
                  </a:cubicBezTo>
                  <a:cubicBezTo>
                    <a:pt x="8" y="405"/>
                    <a:pt x="0" y="391"/>
                    <a:pt x="0" y="37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şḷîďe">
              <a:extLst>
                <a:ext uri="{FF2B5EF4-FFF2-40B4-BE49-F238E27FC236}">
                  <a16:creationId xmlns:a16="http://schemas.microsoft.com/office/drawing/2014/main" id="{F5C00CE1-146F-4BCE-86C0-3823CC93C1CE}"/>
                </a:ext>
              </a:extLst>
            </p:cNvPr>
            <p:cNvSpPr/>
            <p:nvPr/>
          </p:nvSpPr>
          <p:spPr bwMode="auto">
            <a:xfrm>
              <a:off x="4483101" y="3754438"/>
              <a:ext cx="185738" cy="101600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ľîḍé">
              <a:extLst>
                <a:ext uri="{FF2B5EF4-FFF2-40B4-BE49-F238E27FC236}">
                  <a16:creationId xmlns:a16="http://schemas.microsoft.com/office/drawing/2014/main" id="{C3091EFD-1DDD-4FE1-A2CC-FB425DABC73B}"/>
                </a:ext>
              </a:extLst>
            </p:cNvPr>
            <p:cNvSpPr/>
            <p:nvPr/>
          </p:nvSpPr>
          <p:spPr bwMode="auto">
            <a:xfrm>
              <a:off x="7500938" y="4064001"/>
              <a:ext cx="115888" cy="104775"/>
            </a:xfrm>
            <a:prstGeom prst="rect">
              <a:avLst/>
            </a:pr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ļíḑè">
              <a:extLst>
                <a:ext uri="{FF2B5EF4-FFF2-40B4-BE49-F238E27FC236}">
                  <a16:creationId xmlns:a16="http://schemas.microsoft.com/office/drawing/2014/main" id="{05C77835-1EC2-4DEF-882A-E4C47CA5037F}"/>
                </a:ext>
              </a:extLst>
            </p:cNvPr>
            <p:cNvSpPr/>
            <p:nvPr/>
          </p:nvSpPr>
          <p:spPr bwMode="auto">
            <a:xfrm>
              <a:off x="4473576" y="3100388"/>
              <a:ext cx="3152775" cy="1817688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ľïḓe">
              <a:extLst>
                <a:ext uri="{FF2B5EF4-FFF2-40B4-BE49-F238E27FC236}">
                  <a16:creationId xmlns:a16="http://schemas.microsoft.com/office/drawing/2014/main" id="{7127E239-A822-42FD-9823-3A009C527E10}"/>
                </a:ext>
              </a:extLst>
            </p:cNvPr>
            <p:cNvSpPr/>
            <p:nvPr/>
          </p:nvSpPr>
          <p:spPr bwMode="auto">
            <a:xfrm>
              <a:off x="4473576" y="3001963"/>
              <a:ext cx="3152775" cy="1816100"/>
            </a:xfrm>
            <a:custGeom>
              <a:avLst/>
              <a:gdLst>
                <a:gd name="T0" fmla="*/ 545 w 955"/>
                <a:gd name="T1" fmla="*/ 546 h 551"/>
                <a:gd name="T2" fmla="*/ 9 w 955"/>
                <a:gd name="T3" fmla="*/ 237 h 551"/>
                <a:gd name="T4" fmla="*/ 12 w 955"/>
                <a:gd name="T5" fmla="*/ 217 h 551"/>
                <a:gd name="T6" fmla="*/ 376 w 955"/>
                <a:gd name="T7" fmla="*/ 7 h 551"/>
                <a:gd name="T8" fmla="*/ 411 w 955"/>
                <a:gd name="T9" fmla="*/ 6 h 551"/>
                <a:gd name="T10" fmla="*/ 946 w 955"/>
                <a:gd name="T11" fmla="*/ 315 h 551"/>
                <a:gd name="T12" fmla="*/ 943 w 955"/>
                <a:gd name="T13" fmla="*/ 335 h 551"/>
                <a:gd name="T14" fmla="*/ 580 w 955"/>
                <a:gd name="T15" fmla="*/ 545 h 551"/>
                <a:gd name="T16" fmla="*/ 545 w 955"/>
                <a:gd name="T17" fmla="*/ 546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5" h="551">
                  <a:moveTo>
                    <a:pt x="545" y="546"/>
                  </a:moveTo>
                  <a:cubicBezTo>
                    <a:pt x="9" y="237"/>
                    <a:pt x="9" y="237"/>
                    <a:pt x="9" y="237"/>
                  </a:cubicBezTo>
                  <a:cubicBezTo>
                    <a:pt x="0" y="232"/>
                    <a:pt x="2" y="223"/>
                    <a:pt x="12" y="217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86" y="1"/>
                    <a:pt x="402" y="0"/>
                    <a:pt x="411" y="6"/>
                  </a:cubicBezTo>
                  <a:cubicBezTo>
                    <a:pt x="946" y="315"/>
                    <a:pt x="946" y="315"/>
                    <a:pt x="946" y="315"/>
                  </a:cubicBezTo>
                  <a:cubicBezTo>
                    <a:pt x="955" y="320"/>
                    <a:pt x="954" y="329"/>
                    <a:pt x="943" y="335"/>
                  </a:cubicBezTo>
                  <a:cubicBezTo>
                    <a:pt x="580" y="545"/>
                    <a:pt x="580" y="545"/>
                    <a:pt x="580" y="545"/>
                  </a:cubicBezTo>
                  <a:cubicBezTo>
                    <a:pt x="569" y="551"/>
                    <a:pt x="554" y="551"/>
                    <a:pt x="545" y="54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ṣḷíďé">
              <a:extLst>
                <a:ext uri="{FF2B5EF4-FFF2-40B4-BE49-F238E27FC236}">
                  <a16:creationId xmlns:a16="http://schemas.microsoft.com/office/drawing/2014/main" id="{5C0604A4-A147-4F93-A851-E19861D0684B}"/>
                </a:ext>
              </a:extLst>
            </p:cNvPr>
            <p:cNvSpPr/>
            <p:nvPr/>
          </p:nvSpPr>
          <p:spPr bwMode="auto">
            <a:xfrm>
              <a:off x="5054601" y="3097213"/>
              <a:ext cx="2409825" cy="1389063"/>
            </a:xfrm>
            <a:custGeom>
              <a:avLst/>
              <a:gdLst>
                <a:gd name="T0" fmla="*/ 9 w 730"/>
                <a:gd name="T1" fmla="*/ 117 h 421"/>
                <a:gd name="T2" fmla="*/ 203 w 730"/>
                <a:gd name="T3" fmla="*/ 5 h 421"/>
                <a:gd name="T4" fmla="*/ 232 w 730"/>
                <a:gd name="T5" fmla="*/ 4 h 421"/>
                <a:gd name="T6" fmla="*/ 723 w 730"/>
                <a:gd name="T7" fmla="*/ 287 h 421"/>
                <a:gd name="T8" fmla="*/ 721 w 730"/>
                <a:gd name="T9" fmla="*/ 304 h 421"/>
                <a:gd name="T10" fmla="*/ 526 w 730"/>
                <a:gd name="T11" fmla="*/ 416 h 421"/>
                <a:gd name="T12" fmla="*/ 498 w 730"/>
                <a:gd name="T13" fmla="*/ 417 h 421"/>
                <a:gd name="T14" fmla="*/ 7 w 730"/>
                <a:gd name="T15" fmla="*/ 133 h 421"/>
                <a:gd name="T16" fmla="*/ 9 w 730"/>
                <a:gd name="T17" fmla="*/ 117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0" h="421">
                  <a:moveTo>
                    <a:pt x="9" y="117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12" y="0"/>
                    <a:pt x="224" y="0"/>
                    <a:pt x="232" y="4"/>
                  </a:cubicBezTo>
                  <a:cubicBezTo>
                    <a:pt x="723" y="287"/>
                    <a:pt x="723" y="287"/>
                    <a:pt x="723" y="287"/>
                  </a:cubicBezTo>
                  <a:cubicBezTo>
                    <a:pt x="730" y="292"/>
                    <a:pt x="729" y="299"/>
                    <a:pt x="721" y="304"/>
                  </a:cubicBezTo>
                  <a:cubicBezTo>
                    <a:pt x="526" y="416"/>
                    <a:pt x="526" y="416"/>
                    <a:pt x="526" y="416"/>
                  </a:cubicBezTo>
                  <a:cubicBezTo>
                    <a:pt x="518" y="421"/>
                    <a:pt x="506" y="421"/>
                    <a:pt x="498" y="41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0" y="129"/>
                    <a:pt x="1" y="122"/>
                    <a:pt x="9" y="11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Sḻîḓé">
              <a:extLst>
                <a:ext uri="{FF2B5EF4-FFF2-40B4-BE49-F238E27FC236}">
                  <a16:creationId xmlns:a16="http://schemas.microsoft.com/office/drawing/2014/main" id="{9A01EC01-131C-46D7-BCA9-BECD8A2FFA0E}"/>
                </a:ext>
              </a:extLst>
            </p:cNvPr>
            <p:cNvSpPr/>
            <p:nvPr/>
          </p:nvSpPr>
          <p:spPr bwMode="auto">
            <a:xfrm>
              <a:off x="5210176" y="3892551"/>
              <a:ext cx="874713" cy="504825"/>
            </a:xfrm>
            <a:custGeom>
              <a:avLst/>
              <a:gdLst>
                <a:gd name="T0" fmla="*/ 9 w 265"/>
                <a:gd name="T1" fmla="*/ 49 h 153"/>
                <a:gd name="T2" fmla="*/ 84 w 265"/>
                <a:gd name="T3" fmla="*/ 5 h 153"/>
                <a:gd name="T4" fmla="*/ 113 w 265"/>
                <a:gd name="T5" fmla="*/ 4 h 153"/>
                <a:gd name="T6" fmla="*/ 258 w 265"/>
                <a:gd name="T7" fmla="*/ 88 h 153"/>
                <a:gd name="T8" fmla="*/ 256 w 265"/>
                <a:gd name="T9" fmla="*/ 104 h 153"/>
                <a:gd name="T10" fmla="*/ 181 w 265"/>
                <a:gd name="T11" fmla="*/ 148 h 153"/>
                <a:gd name="T12" fmla="*/ 152 w 265"/>
                <a:gd name="T13" fmla="*/ 149 h 153"/>
                <a:gd name="T14" fmla="*/ 7 w 265"/>
                <a:gd name="T15" fmla="*/ 65 h 153"/>
                <a:gd name="T16" fmla="*/ 9 w 265"/>
                <a:gd name="T17" fmla="*/ 4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53">
                  <a:moveTo>
                    <a:pt x="9" y="49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93" y="0"/>
                    <a:pt x="106" y="0"/>
                    <a:pt x="113" y="4"/>
                  </a:cubicBezTo>
                  <a:cubicBezTo>
                    <a:pt x="258" y="88"/>
                    <a:pt x="258" y="88"/>
                    <a:pt x="258" y="88"/>
                  </a:cubicBezTo>
                  <a:cubicBezTo>
                    <a:pt x="265" y="92"/>
                    <a:pt x="265" y="99"/>
                    <a:pt x="256" y="104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72" y="153"/>
                    <a:pt x="159" y="153"/>
                    <a:pt x="152" y="149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0" y="61"/>
                    <a:pt x="1" y="54"/>
                    <a:pt x="9" y="49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ṥļiḍé">
              <a:extLst>
                <a:ext uri="{FF2B5EF4-FFF2-40B4-BE49-F238E27FC236}">
                  <a16:creationId xmlns:a16="http://schemas.microsoft.com/office/drawing/2014/main" id="{DEB0EF26-3836-440D-A5D5-0C2A51D2270E}"/>
                </a:ext>
              </a:extLst>
            </p:cNvPr>
            <p:cNvSpPr/>
            <p:nvPr/>
          </p:nvSpPr>
          <p:spPr bwMode="auto">
            <a:xfrm>
              <a:off x="5684838" y="3130551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ľîdé">
              <a:extLst>
                <a:ext uri="{FF2B5EF4-FFF2-40B4-BE49-F238E27FC236}">
                  <a16:creationId xmlns:a16="http://schemas.microsoft.com/office/drawing/2014/main" id="{8C664082-9A2A-4937-93E2-75C4D3BC228A}"/>
                </a:ext>
              </a:extLst>
            </p:cNvPr>
            <p:cNvSpPr/>
            <p:nvPr/>
          </p:nvSpPr>
          <p:spPr bwMode="auto">
            <a:xfrm>
              <a:off x="5873751" y="323691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3 h 41"/>
                <a:gd name="T8" fmla="*/ 33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0"/>
                    <a:pt x="30" y="0"/>
                    <a:pt x="33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slíḑè">
              <a:extLst>
                <a:ext uri="{FF2B5EF4-FFF2-40B4-BE49-F238E27FC236}">
                  <a16:creationId xmlns:a16="http://schemas.microsoft.com/office/drawing/2014/main" id="{1CF92A96-922B-4A46-A819-1B7956542C45}"/>
                </a:ext>
              </a:extLst>
            </p:cNvPr>
            <p:cNvSpPr/>
            <p:nvPr/>
          </p:nvSpPr>
          <p:spPr bwMode="auto">
            <a:xfrm>
              <a:off x="6057901" y="3344863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1îdè">
              <a:extLst>
                <a:ext uri="{FF2B5EF4-FFF2-40B4-BE49-F238E27FC236}">
                  <a16:creationId xmlns:a16="http://schemas.microsoft.com/office/drawing/2014/main" id="{926EA9E8-0FF0-4385-9060-633C3E4539CD}"/>
                </a:ext>
              </a:extLst>
            </p:cNvPr>
            <p:cNvSpPr/>
            <p:nvPr/>
          </p:nvSpPr>
          <p:spPr bwMode="auto">
            <a:xfrm>
              <a:off x="6243638" y="345122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ṥḻîdè">
              <a:extLst>
                <a:ext uri="{FF2B5EF4-FFF2-40B4-BE49-F238E27FC236}">
                  <a16:creationId xmlns:a16="http://schemas.microsoft.com/office/drawing/2014/main" id="{CA7F834B-AD46-4D7C-B136-CCC249993D45}"/>
                </a:ext>
              </a:extLst>
            </p:cNvPr>
            <p:cNvSpPr/>
            <p:nvPr/>
          </p:nvSpPr>
          <p:spPr bwMode="auto">
            <a:xfrm>
              <a:off x="6427788" y="355917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$ḷïḋê">
              <a:extLst>
                <a:ext uri="{FF2B5EF4-FFF2-40B4-BE49-F238E27FC236}">
                  <a16:creationId xmlns:a16="http://schemas.microsoft.com/office/drawing/2014/main" id="{28FD959E-16FE-44D8-9C34-5AA23BA02082}"/>
                </a:ext>
              </a:extLst>
            </p:cNvPr>
            <p:cNvSpPr/>
            <p:nvPr/>
          </p:nvSpPr>
          <p:spPr bwMode="auto">
            <a:xfrm>
              <a:off x="6611938" y="3665538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Sḷïďé">
              <a:extLst>
                <a:ext uri="{FF2B5EF4-FFF2-40B4-BE49-F238E27FC236}">
                  <a16:creationId xmlns:a16="http://schemas.microsoft.com/office/drawing/2014/main" id="{6C7BA701-2D12-4965-8AC6-C4C1FBE57319}"/>
                </a:ext>
              </a:extLst>
            </p:cNvPr>
            <p:cNvSpPr/>
            <p:nvPr/>
          </p:nvSpPr>
          <p:spPr bwMode="auto">
            <a:xfrm>
              <a:off x="6800851" y="377348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ṧľiḋê">
              <a:extLst>
                <a:ext uri="{FF2B5EF4-FFF2-40B4-BE49-F238E27FC236}">
                  <a16:creationId xmlns:a16="http://schemas.microsoft.com/office/drawing/2014/main" id="{F1043934-D8E5-4A56-B2CA-3645A9E8131D}"/>
                </a:ext>
              </a:extLst>
            </p:cNvPr>
            <p:cNvSpPr/>
            <p:nvPr/>
          </p:nvSpPr>
          <p:spPr bwMode="auto">
            <a:xfrm>
              <a:off x="6985001" y="3878263"/>
              <a:ext cx="234950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îḑè">
              <a:extLst>
                <a:ext uri="{FF2B5EF4-FFF2-40B4-BE49-F238E27FC236}">
                  <a16:creationId xmlns:a16="http://schemas.microsoft.com/office/drawing/2014/main" id="{02660093-098A-4CE3-B134-539723F57CDD}"/>
                </a:ext>
              </a:extLst>
            </p:cNvPr>
            <p:cNvSpPr/>
            <p:nvPr/>
          </p:nvSpPr>
          <p:spPr bwMode="auto">
            <a:xfrm>
              <a:off x="7170738" y="3987801"/>
              <a:ext cx="233363" cy="134938"/>
            </a:xfrm>
            <a:custGeom>
              <a:avLst/>
              <a:gdLst>
                <a:gd name="T0" fmla="*/ 37 w 71"/>
                <a:gd name="T1" fmla="*/ 38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7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ľíḓê">
              <a:extLst>
                <a:ext uri="{FF2B5EF4-FFF2-40B4-BE49-F238E27FC236}">
                  <a16:creationId xmlns:a16="http://schemas.microsoft.com/office/drawing/2014/main" id="{1387443C-FB18-4F7E-8D1D-D1A652787AB7}"/>
                </a:ext>
              </a:extLst>
            </p:cNvPr>
            <p:cNvSpPr/>
            <p:nvPr/>
          </p:nvSpPr>
          <p:spPr bwMode="auto">
            <a:xfrm>
              <a:off x="5556251" y="3206751"/>
              <a:ext cx="320675" cy="184150"/>
            </a:xfrm>
            <a:custGeom>
              <a:avLst/>
              <a:gdLst>
                <a:gd name="T0" fmla="*/ 64 w 97"/>
                <a:gd name="T1" fmla="*/ 54 h 56"/>
                <a:gd name="T2" fmla="*/ 3 w 97"/>
                <a:gd name="T3" fmla="*/ 20 h 56"/>
                <a:gd name="T4" fmla="*/ 3 w 97"/>
                <a:gd name="T5" fmla="*/ 12 h 56"/>
                <a:gd name="T6" fmla="*/ 20 w 97"/>
                <a:gd name="T7" fmla="*/ 2 h 56"/>
                <a:gd name="T8" fmla="*/ 33 w 97"/>
                <a:gd name="T9" fmla="*/ 2 h 56"/>
                <a:gd name="T10" fmla="*/ 94 w 97"/>
                <a:gd name="T11" fmla="*/ 37 h 56"/>
                <a:gd name="T12" fmla="*/ 94 w 97"/>
                <a:gd name="T13" fmla="*/ 45 h 56"/>
                <a:gd name="T14" fmla="*/ 77 w 97"/>
                <a:gd name="T15" fmla="*/ 54 h 56"/>
                <a:gd name="T16" fmla="*/ 64 w 97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6">
                  <a:moveTo>
                    <a:pt x="64" y="54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7" y="39"/>
                    <a:pt x="97" y="42"/>
                    <a:pt x="94" y="45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7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ṡ1iďê">
              <a:extLst>
                <a:ext uri="{FF2B5EF4-FFF2-40B4-BE49-F238E27FC236}">
                  <a16:creationId xmlns:a16="http://schemas.microsoft.com/office/drawing/2014/main" id="{C234220A-8ADE-4899-B8DD-B4D1F3D517D1}"/>
                </a:ext>
              </a:extLst>
            </p:cNvPr>
            <p:cNvSpPr/>
            <p:nvPr/>
          </p:nvSpPr>
          <p:spPr bwMode="auto">
            <a:xfrm>
              <a:off x="5830888" y="3365501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ḷíḑé">
              <a:extLst>
                <a:ext uri="{FF2B5EF4-FFF2-40B4-BE49-F238E27FC236}">
                  <a16:creationId xmlns:a16="http://schemas.microsoft.com/office/drawing/2014/main" id="{EC0B38AB-F159-47C3-86DB-0B02A1CC12A5}"/>
                </a:ext>
              </a:extLst>
            </p:cNvPr>
            <p:cNvSpPr/>
            <p:nvPr/>
          </p:nvSpPr>
          <p:spPr bwMode="auto">
            <a:xfrm>
              <a:off x="6015038" y="347027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sľîdè">
              <a:extLst>
                <a:ext uri="{FF2B5EF4-FFF2-40B4-BE49-F238E27FC236}">
                  <a16:creationId xmlns:a16="http://schemas.microsoft.com/office/drawing/2014/main" id="{7FED1D0E-7A38-447A-B22A-2C6D0B8C2293}"/>
                </a:ext>
              </a:extLst>
            </p:cNvPr>
            <p:cNvSpPr/>
            <p:nvPr/>
          </p:nvSpPr>
          <p:spPr bwMode="auto">
            <a:xfrm>
              <a:off x="6200776" y="357981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liḋe">
              <a:extLst>
                <a:ext uri="{FF2B5EF4-FFF2-40B4-BE49-F238E27FC236}">
                  <a16:creationId xmlns:a16="http://schemas.microsoft.com/office/drawing/2014/main" id="{2C2B4F71-51CD-4DA8-BFF5-AD787B5849B0}"/>
                </a:ext>
              </a:extLst>
            </p:cNvPr>
            <p:cNvSpPr/>
            <p:nvPr/>
          </p:nvSpPr>
          <p:spPr bwMode="auto">
            <a:xfrm>
              <a:off x="6384926" y="368458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ļiḍê">
              <a:extLst>
                <a:ext uri="{FF2B5EF4-FFF2-40B4-BE49-F238E27FC236}">
                  <a16:creationId xmlns:a16="http://schemas.microsoft.com/office/drawing/2014/main" id="{E0488DB1-48ED-4248-A243-17E677A43221}"/>
                </a:ext>
              </a:extLst>
            </p:cNvPr>
            <p:cNvSpPr/>
            <p:nvPr/>
          </p:nvSpPr>
          <p:spPr bwMode="auto">
            <a:xfrm>
              <a:off x="6569076" y="3792538"/>
              <a:ext cx="234950" cy="136525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ṩlïdè">
              <a:extLst>
                <a:ext uri="{FF2B5EF4-FFF2-40B4-BE49-F238E27FC236}">
                  <a16:creationId xmlns:a16="http://schemas.microsoft.com/office/drawing/2014/main" id="{E43747A5-434E-4FF8-9456-AA48252EFC93}"/>
                </a:ext>
              </a:extLst>
            </p:cNvPr>
            <p:cNvSpPr/>
            <p:nvPr/>
          </p:nvSpPr>
          <p:spPr bwMode="auto">
            <a:xfrm>
              <a:off x="6757988" y="389890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ḷîdê">
              <a:extLst>
                <a:ext uri="{FF2B5EF4-FFF2-40B4-BE49-F238E27FC236}">
                  <a16:creationId xmlns:a16="http://schemas.microsoft.com/office/drawing/2014/main" id="{BE9DD2E0-D9E7-43B2-83DA-315E15AEDAE4}"/>
                </a:ext>
              </a:extLst>
            </p:cNvPr>
            <p:cNvSpPr/>
            <p:nvPr/>
          </p:nvSpPr>
          <p:spPr bwMode="auto">
            <a:xfrm>
              <a:off x="6945313" y="4006851"/>
              <a:ext cx="327025" cy="192088"/>
            </a:xfrm>
            <a:custGeom>
              <a:avLst/>
              <a:gdLst>
                <a:gd name="T0" fmla="*/ 65 w 99"/>
                <a:gd name="T1" fmla="*/ 55 h 58"/>
                <a:gd name="T2" fmla="*/ 4 w 99"/>
                <a:gd name="T3" fmla="*/ 20 h 58"/>
                <a:gd name="T4" fmla="*/ 4 w 99"/>
                <a:gd name="T5" fmla="*/ 12 h 58"/>
                <a:gd name="T6" fmla="*/ 21 w 99"/>
                <a:gd name="T7" fmla="*/ 2 h 58"/>
                <a:gd name="T8" fmla="*/ 34 w 99"/>
                <a:gd name="T9" fmla="*/ 2 h 58"/>
                <a:gd name="T10" fmla="*/ 96 w 99"/>
                <a:gd name="T11" fmla="*/ 38 h 58"/>
                <a:gd name="T12" fmla="*/ 96 w 99"/>
                <a:gd name="T13" fmla="*/ 46 h 58"/>
                <a:gd name="T14" fmla="*/ 79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9" y="40"/>
                    <a:pt x="99" y="44"/>
                    <a:pt x="96" y="46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5" y="58"/>
                    <a:pt x="69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ľïḓè">
              <a:extLst>
                <a:ext uri="{FF2B5EF4-FFF2-40B4-BE49-F238E27FC236}">
                  <a16:creationId xmlns:a16="http://schemas.microsoft.com/office/drawing/2014/main" id="{D863142F-30E6-4638-823E-646212DF9A4D}"/>
                </a:ext>
              </a:extLst>
            </p:cNvPr>
            <p:cNvSpPr/>
            <p:nvPr/>
          </p:nvSpPr>
          <p:spPr bwMode="auto">
            <a:xfrm>
              <a:off x="5292726" y="3357563"/>
              <a:ext cx="322263" cy="185738"/>
            </a:xfrm>
            <a:custGeom>
              <a:avLst/>
              <a:gdLst>
                <a:gd name="T0" fmla="*/ 64 w 98"/>
                <a:gd name="T1" fmla="*/ 54 h 56"/>
                <a:gd name="T2" fmla="*/ 4 w 98"/>
                <a:gd name="T3" fmla="*/ 19 h 56"/>
                <a:gd name="T4" fmla="*/ 4 w 98"/>
                <a:gd name="T5" fmla="*/ 12 h 56"/>
                <a:gd name="T6" fmla="*/ 21 w 98"/>
                <a:gd name="T7" fmla="*/ 2 h 56"/>
                <a:gd name="T8" fmla="*/ 34 w 98"/>
                <a:gd name="T9" fmla="*/ 2 h 56"/>
                <a:gd name="T10" fmla="*/ 94 w 98"/>
                <a:gd name="T11" fmla="*/ 37 h 56"/>
                <a:gd name="T12" fmla="*/ 94 w 98"/>
                <a:gd name="T13" fmla="*/ 44 h 56"/>
                <a:gd name="T14" fmla="*/ 77 w 98"/>
                <a:gd name="T15" fmla="*/ 54 h 56"/>
                <a:gd name="T16" fmla="*/ 64 w 98"/>
                <a:gd name="T17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64" y="54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8" y="39"/>
                    <a:pt x="98" y="42"/>
                    <a:pt x="94" y="4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3" y="56"/>
                    <a:pt x="68" y="56"/>
                    <a:pt x="64" y="54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ľiḍè">
              <a:extLst>
                <a:ext uri="{FF2B5EF4-FFF2-40B4-BE49-F238E27FC236}">
                  <a16:creationId xmlns:a16="http://schemas.microsoft.com/office/drawing/2014/main" id="{998244F2-CEB2-4FDE-A49A-06C2AAF40008}"/>
                </a:ext>
              </a:extLst>
            </p:cNvPr>
            <p:cNvSpPr/>
            <p:nvPr/>
          </p:nvSpPr>
          <p:spPr bwMode="auto">
            <a:xfrm>
              <a:off x="5565776" y="3516313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1idê">
              <a:extLst>
                <a:ext uri="{FF2B5EF4-FFF2-40B4-BE49-F238E27FC236}">
                  <a16:creationId xmlns:a16="http://schemas.microsoft.com/office/drawing/2014/main" id="{15C1ACC4-1958-4E19-8A5E-5A347C66C635}"/>
                </a:ext>
              </a:extLst>
            </p:cNvPr>
            <p:cNvSpPr/>
            <p:nvPr/>
          </p:nvSpPr>
          <p:spPr bwMode="auto">
            <a:xfrm>
              <a:off x="5751513" y="362267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ḻïḓe">
              <a:extLst>
                <a:ext uri="{FF2B5EF4-FFF2-40B4-BE49-F238E27FC236}">
                  <a16:creationId xmlns:a16="http://schemas.microsoft.com/office/drawing/2014/main" id="{DFC11FAF-CE10-4E79-9722-D43A4AA943A4}"/>
                </a:ext>
              </a:extLst>
            </p:cNvPr>
            <p:cNvSpPr/>
            <p:nvPr/>
          </p:nvSpPr>
          <p:spPr bwMode="auto">
            <a:xfrm>
              <a:off x="5935663" y="3730626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1ïdè">
              <a:extLst>
                <a:ext uri="{FF2B5EF4-FFF2-40B4-BE49-F238E27FC236}">
                  <a16:creationId xmlns:a16="http://schemas.microsoft.com/office/drawing/2014/main" id="{639F27BC-7ECA-48F7-813F-E33245726E64}"/>
                </a:ext>
              </a:extLst>
            </p:cNvPr>
            <p:cNvSpPr/>
            <p:nvPr/>
          </p:nvSpPr>
          <p:spPr bwMode="auto">
            <a:xfrm>
              <a:off x="6124576" y="3835401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ṡlíďe">
              <a:extLst>
                <a:ext uri="{FF2B5EF4-FFF2-40B4-BE49-F238E27FC236}">
                  <a16:creationId xmlns:a16="http://schemas.microsoft.com/office/drawing/2014/main" id="{F5CB0B47-1569-4C61-B7D7-C1288C855411}"/>
                </a:ext>
              </a:extLst>
            </p:cNvPr>
            <p:cNvSpPr/>
            <p:nvPr/>
          </p:nvSpPr>
          <p:spPr bwMode="auto">
            <a:xfrm>
              <a:off x="6308726" y="3944938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liḋè">
              <a:extLst>
                <a:ext uri="{FF2B5EF4-FFF2-40B4-BE49-F238E27FC236}">
                  <a16:creationId xmlns:a16="http://schemas.microsoft.com/office/drawing/2014/main" id="{524D4821-A4F7-47CB-91CB-37412DD8AAEB}"/>
                </a:ext>
              </a:extLst>
            </p:cNvPr>
            <p:cNvSpPr/>
            <p:nvPr/>
          </p:nvSpPr>
          <p:spPr bwMode="auto">
            <a:xfrm>
              <a:off x="6494463" y="4049713"/>
              <a:ext cx="233363" cy="136525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1ïḍé">
              <a:extLst>
                <a:ext uri="{FF2B5EF4-FFF2-40B4-BE49-F238E27FC236}">
                  <a16:creationId xmlns:a16="http://schemas.microsoft.com/office/drawing/2014/main" id="{93F6C811-0967-4EE9-A3BD-4090D8FACF5E}"/>
                </a:ext>
              </a:extLst>
            </p:cNvPr>
            <p:cNvSpPr/>
            <p:nvPr/>
          </p:nvSpPr>
          <p:spPr bwMode="auto">
            <a:xfrm>
              <a:off x="6684963" y="4159251"/>
              <a:ext cx="327025" cy="190500"/>
            </a:xfrm>
            <a:custGeom>
              <a:avLst/>
              <a:gdLst>
                <a:gd name="T0" fmla="*/ 65 w 99"/>
                <a:gd name="T1" fmla="*/ 55 h 58"/>
                <a:gd name="T2" fmla="*/ 3 w 99"/>
                <a:gd name="T3" fmla="*/ 20 h 58"/>
                <a:gd name="T4" fmla="*/ 3 w 99"/>
                <a:gd name="T5" fmla="*/ 12 h 58"/>
                <a:gd name="T6" fmla="*/ 20 w 99"/>
                <a:gd name="T7" fmla="*/ 2 h 58"/>
                <a:gd name="T8" fmla="*/ 33 w 99"/>
                <a:gd name="T9" fmla="*/ 2 h 58"/>
                <a:gd name="T10" fmla="*/ 95 w 99"/>
                <a:gd name="T11" fmla="*/ 38 h 58"/>
                <a:gd name="T12" fmla="*/ 95 w 99"/>
                <a:gd name="T13" fmla="*/ 46 h 58"/>
                <a:gd name="T14" fmla="*/ 78 w 99"/>
                <a:gd name="T15" fmla="*/ 55 h 58"/>
                <a:gd name="T16" fmla="*/ 65 w 99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8">
                  <a:moveTo>
                    <a:pt x="65" y="5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9" y="40"/>
                    <a:pt x="99" y="43"/>
                    <a:pt x="95" y="46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4" y="58"/>
                    <a:pt x="68" y="58"/>
                    <a:pt x="65" y="55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ṩļïḋè">
              <a:extLst>
                <a:ext uri="{FF2B5EF4-FFF2-40B4-BE49-F238E27FC236}">
                  <a16:creationId xmlns:a16="http://schemas.microsoft.com/office/drawing/2014/main" id="{040FD2A1-1AA9-4296-A70A-2FF586BEF7BF}"/>
                </a:ext>
              </a:extLst>
            </p:cNvPr>
            <p:cNvSpPr/>
            <p:nvPr/>
          </p:nvSpPr>
          <p:spPr bwMode="auto">
            <a:xfrm>
              <a:off x="5424488" y="328295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Sľíḍê">
              <a:extLst>
                <a:ext uri="{FF2B5EF4-FFF2-40B4-BE49-F238E27FC236}">
                  <a16:creationId xmlns:a16="http://schemas.microsoft.com/office/drawing/2014/main" id="{E2CD3D64-D98B-46BF-B03E-310561D5E352}"/>
                </a:ext>
              </a:extLst>
            </p:cNvPr>
            <p:cNvSpPr/>
            <p:nvPr/>
          </p:nvSpPr>
          <p:spPr bwMode="auto">
            <a:xfrm>
              <a:off x="5608638" y="3387726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3 h 41"/>
                <a:gd name="T8" fmla="*/ 34 w 71"/>
                <a:gd name="T9" fmla="*/ 3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30" y="0"/>
                    <a:pt x="34" y="3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ḻiḑe">
              <a:extLst>
                <a:ext uri="{FF2B5EF4-FFF2-40B4-BE49-F238E27FC236}">
                  <a16:creationId xmlns:a16="http://schemas.microsoft.com/office/drawing/2014/main" id="{6D5AE2E4-AF44-402D-AD71-717670C1B453}"/>
                </a:ext>
              </a:extLst>
            </p:cNvPr>
            <p:cNvSpPr/>
            <p:nvPr/>
          </p:nvSpPr>
          <p:spPr bwMode="auto">
            <a:xfrm>
              <a:off x="5794376" y="34972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Sļïḍê">
              <a:extLst>
                <a:ext uri="{FF2B5EF4-FFF2-40B4-BE49-F238E27FC236}">
                  <a16:creationId xmlns:a16="http://schemas.microsoft.com/office/drawing/2014/main" id="{123BCFF7-CFFD-473A-A4B7-4DEA68770800}"/>
                </a:ext>
              </a:extLst>
            </p:cNvPr>
            <p:cNvSpPr/>
            <p:nvPr/>
          </p:nvSpPr>
          <p:spPr bwMode="auto">
            <a:xfrm>
              <a:off x="5978526" y="3602038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ļîḑè">
              <a:extLst>
                <a:ext uri="{FF2B5EF4-FFF2-40B4-BE49-F238E27FC236}">
                  <a16:creationId xmlns:a16="http://schemas.microsoft.com/office/drawing/2014/main" id="{CD75F510-EA44-47A9-B01F-B3219BFB2F14}"/>
                </a:ext>
              </a:extLst>
            </p:cNvPr>
            <p:cNvSpPr/>
            <p:nvPr/>
          </p:nvSpPr>
          <p:spPr bwMode="auto">
            <a:xfrm>
              <a:off x="6167438" y="3711576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19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ľîḑé">
              <a:extLst>
                <a:ext uri="{FF2B5EF4-FFF2-40B4-BE49-F238E27FC236}">
                  <a16:creationId xmlns:a16="http://schemas.microsoft.com/office/drawing/2014/main" id="{AB3103B8-0AA8-44D7-80A0-A94F82A57DA9}"/>
                </a:ext>
              </a:extLst>
            </p:cNvPr>
            <p:cNvSpPr/>
            <p:nvPr/>
          </p:nvSpPr>
          <p:spPr bwMode="auto">
            <a:xfrm>
              <a:off x="6351588" y="3816351"/>
              <a:ext cx="234950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ṥ1ïḑê">
              <a:extLst>
                <a:ext uri="{FF2B5EF4-FFF2-40B4-BE49-F238E27FC236}">
                  <a16:creationId xmlns:a16="http://schemas.microsoft.com/office/drawing/2014/main" id="{553D5BA6-8D67-4537-A368-8CE15E141D9E}"/>
                </a:ext>
              </a:extLst>
            </p:cNvPr>
            <p:cNvSpPr/>
            <p:nvPr/>
          </p:nvSpPr>
          <p:spPr bwMode="auto">
            <a:xfrm>
              <a:off x="6537326" y="3925888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ļíďe">
              <a:extLst>
                <a:ext uri="{FF2B5EF4-FFF2-40B4-BE49-F238E27FC236}">
                  <a16:creationId xmlns:a16="http://schemas.microsoft.com/office/drawing/2014/main" id="{4C8E098B-AE8C-407A-A4CD-FABA7D63D5CC}"/>
                </a:ext>
              </a:extLst>
            </p:cNvPr>
            <p:cNvSpPr/>
            <p:nvPr/>
          </p:nvSpPr>
          <p:spPr bwMode="auto">
            <a:xfrm>
              <a:off x="6724651" y="4030663"/>
              <a:ext cx="415925" cy="244475"/>
            </a:xfrm>
            <a:custGeom>
              <a:avLst/>
              <a:gdLst>
                <a:gd name="T0" fmla="*/ 93 w 126"/>
                <a:gd name="T1" fmla="*/ 71 h 74"/>
                <a:gd name="T2" fmla="*/ 3 w 126"/>
                <a:gd name="T3" fmla="*/ 20 h 74"/>
                <a:gd name="T4" fmla="*/ 3 w 126"/>
                <a:gd name="T5" fmla="*/ 12 h 74"/>
                <a:gd name="T6" fmla="*/ 20 w 126"/>
                <a:gd name="T7" fmla="*/ 2 h 74"/>
                <a:gd name="T8" fmla="*/ 33 w 126"/>
                <a:gd name="T9" fmla="*/ 2 h 74"/>
                <a:gd name="T10" fmla="*/ 123 w 126"/>
                <a:gd name="T11" fmla="*/ 54 h 74"/>
                <a:gd name="T12" fmla="*/ 123 w 126"/>
                <a:gd name="T13" fmla="*/ 62 h 74"/>
                <a:gd name="T14" fmla="*/ 106 w 126"/>
                <a:gd name="T15" fmla="*/ 71 h 74"/>
                <a:gd name="T16" fmla="*/ 93 w 126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74">
                  <a:moveTo>
                    <a:pt x="93" y="7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6" y="56"/>
                    <a:pt x="126" y="59"/>
                    <a:pt x="123" y="62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2" y="74"/>
                    <a:pt x="96" y="74"/>
                    <a:pt x="93" y="71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ṡḷiḓè">
              <a:extLst>
                <a:ext uri="{FF2B5EF4-FFF2-40B4-BE49-F238E27FC236}">
                  <a16:creationId xmlns:a16="http://schemas.microsoft.com/office/drawing/2014/main" id="{697BDCC0-DB27-4625-ACAF-8B9B1C713587}"/>
                </a:ext>
              </a:extLst>
            </p:cNvPr>
            <p:cNvSpPr/>
            <p:nvPr/>
          </p:nvSpPr>
          <p:spPr bwMode="auto">
            <a:xfrm>
              <a:off x="5160963" y="34337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0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1"/>
                    <a:pt x="41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ṩḻîḍe">
              <a:extLst>
                <a:ext uri="{FF2B5EF4-FFF2-40B4-BE49-F238E27FC236}">
                  <a16:creationId xmlns:a16="http://schemas.microsoft.com/office/drawing/2014/main" id="{BA0FA97B-C880-4F5A-8990-2DCAC7BE4AF9}"/>
                </a:ext>
              </a:extLst>
            </p:cNvPr>
            <p:cNvSpPr/>
            <p:nvPr/>
          </p:nvSpPr>
          <p:spPr bwMode="auto">
            <a:xfrm>
              <a:off x="5345113" y="3540126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20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2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0" y="18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71" y="24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$ļïdê">
              <a:extLst>
                <a:ext uri="{FF2B5EF4-FFF2-40B4-BE49-F238E27FC236}">
                  <a16:creationId xmlns:a16="http://schemas.microsoft.com/office/drawing/2014/main" id="{3B0EBE08-133E-4B38-8F51-58745C05CB65}"/>
                </a:ext>
              </a:extLst>
            </p:cNvPr>
            <p:cNvSpPr/>
            <p:nvPr/>
          </p:nvSpPr>
          <p:spPr bwMode="auto">
            <a:xfrm>
              <a:off x="5534026" y="3648076"/>
              <a:ext cx="787400" cy="455613"/>
            </a:xfrm>
            <a:custGeom>
              <a:avLst/>
              <a:gdLst>
                <a:gd name="T0" fmla="*/ 205 w 239"/>
                <a:gd name="T1" fmla="*/ 136 h 138"/>
                <a:gd name="T2" fmla="*/ 3 w 239"/>
                <a:gd name="T3" fmla="*/ 19 h 138"/>
                <a:gd name="T4" fmla="*/ 3 w 239"/>
                <a:gd name="T5" fmla="*/ 12 h 138"/>
                <a:gd name="T6" fmla="*/ 20 w 239"/>
                <a:gd name="T7" fmla="*/ 2 h 138"/>
                <a:gd name="T8" fmla="*/ 33 w 239"/>
                <a:gd name="T9" fmla="*/ 2 h 138"/>
                <a:gd name="T10" fmla="*/ 236 w 239"/>
                <a:gd name="T11" fmla="*/ 119 h 138"/>
                <a:gd name="T12" fmla="*/ 236 w 239"/>
                <a:gd name="T13" fmla="*/ 126 h 138"/>
                <a:gd name="T14" fmla="*/ 218 w 239"/>
                <a:gd name="T15" fmla="*/ 136 h 138"/>
                <a:gd name="T16" fmla="*/ 205 w 239"/>
                <a:gd name="T17" fmla="*/ 1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138">
                  <a:moveTo>
                    <a:pt x="205" y="136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236" y="119"/>
                    <a:pt x="236" y="119"/>
                    <a:pt x="236" y="119"/>
                  </a:cubicBezTo>
                  <a:cubicBezTo>
                    <a:pt x="239" y="121"/>
                    <a:pt x="239" y="124"/>
                    <a:pt x="236" y="126"/>
                  </a:cubicBezTo>
                  <a:cubicBezTo>
                    <a:pt x="218" y="136"/>
                    <a:pt x="218" y="136"/>
                    <a:pt x="218" y="136"/>
                  </a:cubicBezTo>
                  <a:cubicBezTo>
                    <a:pt x="215" y="138"/>
                    <a:pt x="209" y="138"/>
                    <a:pt x="205" y="136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šľíḋe">
              <a:extLst>
                <a:ext uri="{FF2B5EF4-FFF2-40B4-BE49-F238E27FC236}">
                  <a16:creationId xmlns:a16="http://schemas.microsoft.com/office/drawing/2014/main" id="{B952D9BD-F14E-4A11-A208-5F8A98C91A3A}"/>
                </a:ext>
              </a:extLst>
            </p:cNvPr>
            <p:cNvSpPr/>
            <p:nvPr/>
          </p:nvSpPr>
          <p:spPr bwMode="auto">
            <a:xfrm>
              <a:off x="6272213" y="4076701"/>
              <a:ext cx="234950" cy="134938"/>
            </a:xfrm>
            <a:custGeom>
              <a:avLst/>
              <a:gdLst>
                <a:gd name="T0" fmla="*/ 38 w 71"/>
                <a:gd name="T1" fmla="*/ 39 h 41"/>
                <a:gd name="T2" fmla="*/ 4 w 71"/>
                <a:gd name="T3" fmla="*/ 19 h 41"/>
                <a:gd name="T4" fmla="*/ 4 w 71"/>
                <a:gd name="T5" fmla="*/ 12 h 41"/>
                <a:gd name="T6" fmla="*/ 21 w 71"/>
                <a:gd name="T7" fmla="*/ 2 h 41"/>
                <a:gd name="T8" fmla="*/ 34 w 71"/>
                <a:gd name="T9" fmla="*/ 2 h 41"/>
                <a:gd name="T10" fmla="*/ 68 w 71"/>
                <a:gd name="T11" fmla="*/ 21 h 41"/>
                <a:gd name="T12" fmla="*/ 68 w 71"/>
                <a:gd name="T13" fmla="*/ 29 h 41"/>
                <a:gd name="T14" fmla="*/ 51 w 71"/>
                <a:gd name="T15" fmla="*/ 39 h 41"/>
                <a:gd name="T16" fmla="*/ 38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8" y="39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0" y="17"/>
                    <a:pt x="0" y="14"/>
                    <a:pt x="4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0"/>
                    <a:pt x="31" y="0"/>
                    <a:pt x="34" y="2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71" y="23"/>
                    <a:pt x="71" y="27"/>
                    <a:pt x="68" y="29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1" y="41"/>
                    <a:pt x="38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ľîde">
              <a:extLst>
                <a:ext uri="{FF2B5EF4-FFF2-40B4-BE49-F238E27FC236}">
                  <a16:creationId xmlns:a16="http://schemas.microsoft.com/office/drawing/2014/main" id="{7E41A604-9C1A-4D47-9BDD-9CAEEB137D3A}"/>
                </a:ext>
              </a:extLst>
            </p:cNvPr>
            <p:cNvSpPr/>
            <p:nvPr/>
          </p:nvSpPr>
          <p:spPr bwMode="auto">
            <a:xfrm>
              <a:off x="6461126" y="4183063"/>
              <a:ext cx="233363" cy="134938"/>
            </a:xfrm>
            <a:custGeom>
              <a:avLst/>
              <a:gdLst>
                <a:gd name="T0" fmla="*/ 37 w 71"/>
                <a:gd name="T1" fmla="*/ 39 h 41"/>
                <a:gd name="T2" fmla="*/ 3 w 71"/>
                <a:gd name="T3" fmla="*/ 20 h 41"/>
                <a:gd name="T4" fmla="*/ 3 w 71"/>
                <a:gd name="T5" fmla="*/ 12 h 41"/>
                <a:gd name="T6" fmla="*/ 20 w 71"/>
                <a:gd name="T7" fmla="*/ 2 h 41"/>
                <a:gd name="T8" fmla="*/ 33 w 71"/>
                <a:gd name="T9" fmla="*/ 2 h 41"/>
                <a:gd name="T10" fmla="*/ 67 w 71"/>
                <a:gd name="T11" fmla="*/ 22 h 41"/>
                <a:gd name="T12" fmla="*/ 67 w 71"/>
                <a:gd name="T13" fmla="*/ 29 h 41"/>
                <a:gd name="T14" fmla="*/ 50 w 71"/>
                <a:gd name="T15" fmla="*/ 39 h 41"/>
                <a:gd name="T16" fmla="*/ 37 w 71"/>
                <a:gd name="T17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4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30" y="0"/>
                    <a:pt x="33" y="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1" y="24"/>
                    <a:pt x="71" y="27"/>
                    <a:pt x="67" y="2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6" y="41"/>
                    <a:pt x="40" y="41"/>
                    <a:pt x="37" y="39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$líḋe">
              <a:extLst>
                <a:ext uri="{FF2B5EF4-FFF2-40B4-BE49-F238E27FC236}">
                  <a16:creationId xmlns:a16="http://schemas.microsoft.com/office/drawing/2014/main" id="{9D7EDFAC-DC67-4D11-8B66-A6152AD135AD}"/>
                </a:ext>
              </a:extLst>
            </p:cNvPr>
            <p:cNvSpPr/>
            <p:nvPr/>
          </p:nvSpPr>
          <p:spPr bwMode="auto">
            <a:xfrm>
              <a:off x="6645276" y="4291013"/>
              <a:ext cx="234950" cy="134938"/>
            </a:xfrm>
            <a:custGeom>
              <a:avLst/>
              <a:gdLst>
                <a:gd name="T0" fmla="*/ 37 w 71"/>
                <a:gd name="T1" fmla="*/ 38 h 41"/>
                <a:gd name="T2" fmla="*/ 3 w 71"/>
                <a:gd name="T3" fmla="*/ 19 h 41"/>
                <a:gd name="T4" fmla="*/ 3 w 71"/>
                <a:gd name="T5" fmla="*/ 11 h 41"/>
                <a:gd name="T6" fmla="*/ 21 w 71"/>
                <a:gd name="T7" fmla="*/ 2 h 41"/>
                <a:gd name="T8" fmla="*/ 34 w 71"/>
                <a:gd name="T9" fmla="*/ 2 h 41"/>
                <a:gd name="T10" fmla="*/ 67 w 71"/>
                <a:gd name="T11" fmla="*/ 21 h 41"/>
                <a:gd name="T12" fmla="*/ 67 w 71"/>
                <a:gd name="T13" fmla="*/ 29 h 41"/>
                <a:gd name="T14" fmla="*/ 50 w 71"/>
                <a:gd name="T15" fmla="*/ 38 h 41"/>
                <a:gd name="T16" fmla="*/ 37 w 71"/>
                <a:gd name="T17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37" y="38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0"/>
                    <a:pt x="30" y="0"/>
                    <a:pt x="34" y="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1" y="23"/>
                    <a:pt x="71" y="26"/>
                    <a:pt x="67" y="2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6" y="41"/>
                    <a:pt x="41" y="41"/>
                    <a:pt x="37" y="3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Sḷiḑe">
              <a:extLst>
                <a:ext uri="{FF2B5EF4-FFF2-40B4-BE49-F238E27FC236}">
                  <a16:creationId xmlns:a16="http://schemas.microsoft.com/office/drawing/2014/main" id="{766E136F-0411-44B7-A299-5006F384B933}"/>
                </a:ext>
              </a:extLst>
            </p:cNvPr>
            <p:cNvSpPr/>
            <p:nvPr/>
          </p:nvSpPr>
          <p:spPr bwMode="auto">
            <a:xfrm>
              <a:off x="7223126" y="4281488"/>
              <a:ext cx="122238" cy="101600"/>
            </a:xfrm>
            <a:custGeom>
              <a:avLst/>
              <a:gdLst>
                <a:gd name="T0" fmla="*/ 0 w 37"/>
                <a:gd name="T1" fmla="*/ 29 h 31"/>
                <a:gd name="T2" fmla="*/ 0 w 37"/>
                <a:gd name="T3" fmla="*/ 23 h 31"/>
                <a:gd name="T4" fmla="*/ 2 w 37"/>
                <a:gd name="T5" fmla="*/ 20 h 31"/>
                <a:gd name="T6" fmla="*/ 35 w 37"/>
                <a:gd name="T7" fmla="*/ 0 h 31"/>
                <a:gd name="T8" fmla="*/ 37 w 37"/>
                <a:gd name="T9" fmla="*/ 2 h 31"/>
                <a:gd name="T10" fmla="*/ 37 w 37"/>
                <a:gd name="T11" fmla="*/ 8 h 31"/>
                <a:gd name="T12" fmla="*/ 35 w 37"/>
                <a:gd name="T13" fmla="*/ 11 h 31"/>
                <a:gd name="T14" fmla="*/ 2 w 37"/>
                <a:gd name="T15" fmla="*/ 30 h 31"/>
                <a:gd name="T16" fmla="*/ 0 w 37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1">
                  <a:moveTo>
                    <a:pt x="0" y="29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0"/>
                    <a:pt x="2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9"/>
                    <a:pt x="36" y="11"/>
                    <a:pt x="35" y="1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1"/>
                    <a:pt x="0" y="30"/>
                    <a:pt x="0" y="29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lidè">
              <a:extLst>
                <a:ext uri="{FF2B5EF4-FFF2-40B4-BE49-F238E27FC236}">
                  <a16:creationId xmlns:a16="http://schemas.microsoft.com/office/drawing/2014/main" id="{7AFB62C4-3ED9-4BC3-A2C4-8F63971F6A64}"/>
                </a:ext>
              </a:extLst>
            </p:cNvPr>
            <p:cNvSpPr/>
            <p:nvPr/>
          </p:nvSpPr>
          <p:spPr bwMode="auto">
            <a:xfrm>
              <a:off x="7058026" y="4373563"/>
              <a:ext cx="122238" cy="104775"/>
            </a:xfrm>
            <a:custGeom>
              <a:avLst/>
              <a:gdLst>
                <a:gd name="T0" fmla="*/ 0 w 37"/>
                <a:gd name="T1" fmla="*/ 30 h 32"/>
                <a:gd name="T2" fmla="*/ 0 w 37"/>
                <a:gd name="T3" fmla="*/ 24 h 32"/>
                <a:gd name="T4" fmla="*/ 2 w 37"/>
                <a:gd name="T5" fmla="*/ 20 h 32"/>
                <a:gd name="T6" fmla="*/ 35 w 37"/>
                <a:gd name="T7" fmla="*/ 1 h 32"/>
                <a:gd name="T8" fmla="*/ 37 w 37"/>
                <a:gd name="T9" fmla="*/ 2 h 32"/>
                <a:gd name="T10" fmla="*/ 37 w 37"/>
                <a:gd name="T11" fmla="*/ 8 h 32"/>
                <a:gd name="T12" fmla="*/ 35 w 37"/>
                <a:gd name="T13" fmla="*/ 12 h 32"/>
                <a:gd name="T14" fmla="*/ 2 w 37"/>
                <a:gd name="T15" fmla="*/ 31 h 32"/>
                <a:gd name="T16" fmla="*/ 0 w 37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2">
                  <a:moveTo>
                    <a:pt x="0" y="3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10"/>
                    <a:pt x="36" y="11"/>
                    <a:pt x="35" y="1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1"/>
                    <a:pt x="0" y="30"/>
                  </a:cubicBez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lîḓê">
              <a:extLst>
                <a:ext uri="{FF2B5EF4-FFF2-40B4-BE49-F238E27FC236}">
                  <a16:creationId xmlns:a16="http://schemas.microsoft.com/office/drawing/2014/main" id="{AFBADAD3-6003-4909-9F05-E883A3C66FB7}"/>
                </a:ext>
              </a:extLst>
            </p:cNvPr>
            <p:cNvSpPr/>
            <p:nvPr/>
          </p:nvSpPr>
          <p:spPr bwMode="auto">
            <a:xfrm>
              <a:off x="5629276" y="2033588"/>
              <a:ext cx="633413" cy="1225550"/>
            </a:xfrm>
            <a:custGeom>
              <a:avLst/>
              <a:gdLst>
                <a:gd name="T0" fmla="*/ 185 w 192"/>
                <a:gd name="T1" fmla="*/ 254 h 372"/>
                <a:gd name="T2" fmla="*/ 55 w 192"/>
                <a:gd name="T3" fmla="*/ 372 h 372"/>
                <a:gd name="T4" fmla="*/ 0 w 192"/>
                <a:gd name="T5" fmla="*/ 123 h 372"/>
                <a:gd name="T6" fmla="*/ 131 w 192"/>
                <a:gd name="T7" fmla="*/ 4 h 372"/>
                <a:gd name="T8" fmla="*/ 142 w 192"/>
                <a:gd name="T9" fmla="*/ 10 h 372"/>
                <a:gd name="T10" fmla="*/ 191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5" y="372"/>
                    <a:pt x="55" y="372"/>
                    <a:pt x="55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1" y="4"/>
                    <a:pt x="131" y="4"/>
                    <a:pt x="131" y="4"/>
                  </a:cubicBezTo>
                  <a:cubicBezTo>
                    <a:pt x="136" y="0"/>
                    <a:pt x="141" y="3"/>
                    <a:pt x="142" y="10"/>
                  </a:cubicBezTo>
                  <a:cubicBezTo>
                    <a:pt x="191" y="233"/>
                    <a:pt x="191" y="233"/>
                    <a:pt x="191" y="233"/>
                  </a:cubicBezTo>
                  <a:cubicBezTo>
                    <a:pt x="192" y="240"/>
                    <a:pt x="190" y="250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lîdé">
              <a:extLst>
                <a:ext uri="{FF2B5EF4-FFF2-40B4-BE49-F238E27FC236}">
                  <a16:creationId xmlns:a16="http://schemas.microsoft.com/office/drawing/2014/main" id="{0F7F9100-5D08-4925-9F5D-A6B2D62C5720}"/>
                </a:ext>
              </a:extLst>
            </p:cNvPr>
            <p:cNvSpPr/>
            <p:nvPr/>
          </p:nvSpPr>
          <p:spPr bwMode="auto">
            <a:xfrm>
              <a:off x="5662613" y="2101851"/>
              <a:ext cx="560388" cy="419100"/>
            </a:xfrm>
            <a:custGeom>
              <a:avLst/>
              <a:gdLst>
                <a:gd name="T0" fmla="*/ 95 w 353"/>
                <a:gd name="T1" fmla="*/ 264 h 264"/>
                <a:gd name="T2" fmla="*/ 0 w 353"/>
                <a:gd name="T3" fmla="*/ 233 h 264"/>
                <a:gd name="T4" fmla="*/ 257 w 353"/>
                <a:gd name="T5" fmla="*/ 0 h 264"/>
                <a:gd name="T6" fmla="*/ 353 w 353"/>
                <a:gd name="T7" fmla="*/ 31 h 264"/>
                <a:gd name="T8" fmla="*/ 95 w 353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64">
                  <a:moveTo>
                    <a:pt x="95" y="264"/>
                  </a:moveTo>
                  <a:lnTo>
                    <a:pt x="0" y="233"/>
                  </a:lnTo>
                  <a:lnTo>
                    <a:pt x="257" y="0"/>
                  </a:lnTo>
                  <a:lnTo>
                    <a:pt x="353" y="31"/>
                  </a:lnTo>
                  <a:lnTo>
                    <a:pt x="95" y="264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slïḋe">
              <a:extLst>
                <a:ext uri="{FF2B5EF4-FFF2-40B4-BE49-F238E27FC236}">
                  <a16:creationId xmlns:a16="http://schemas.microsoft.com/office/drawing/2014/main" id="{4C5CE006-D283-403C-AE51-3D651BC66A61}"/>
                </a:ext>
              </a:extLst>
            </p:cNvPr>
            <p:cNvSpPr/>
            <p:nvPr/>
          </p:nvSpPr>
          <p:spPr bwMode="auto">
            <a:xfrm>
              <a:off x="5629276" y="2441576"/>
              <a:ext cx="327025" cy="869950"/>
            </a:xfrm>
            <a:custGeom>
              <a:avLst/>
              <a:gdLst>
                <a:gd name="T0" fmla="*/ 0 w 206"/>
                <a:gd name="T1" fmla="*/ 0 h 548"/>
                <a:gd name="T2" fmla="*/ 93 w 206"/>
                <a:gd name="T3" fmla="*/ 31 h 548"/>
                <a:gd name="T4" fmla="*/ 206 w 206"/>
                <a:gd name="T5" fmla="*/ 548 h 548"/>
                <a:gd name="T6" fmla="*/ 112 w 206"/>
                <a:gd name="T7" fmla="*/ 519 h 548"/>
                <a:gd name="T8" fmla="*/ 0 w 206"/>
                <a:gd name="T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548">
                  <a:moveTo>
                    <a:pt x="0" y="0"/>
                  </a:moveTo>
                  <a:lnTo>
                    <a:pt x="93" y="31"/>
                  </a:lnTo>
                  <a:lnTo>
                    <a:pt x="206" y="548"/>
                  </a:lnTo>
                  <a:lnTo>
                    <a:pt x="112" y="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ṥ1íḋe">
              <a:extLst>
                <a:ext uri="{FF2B5EF4-FFF2-40B4-BE49-F238E27FC236}">
                  <a16:creationId xmlns:a16="http://schemas.microsoft.com/office/drawing/2014/main" id="{18D48F56-B3F1-48E1-82C5-DDFC0AD28038}"/>
                </a:ext>
              </a:extLst>
            </p:cNvPr>
            <p:cNvSpPr/>
            <p:nvPr/>
          </p:nvSpPr>
          <p:spPr bwMode="auto">
            <a:xfrm>
              <a:off x="5776913" y="2085976"/>
              <a:ext cx="635000" cy="1225550"/>
            </a:xfrm>
            <a:custGeom>
              <a:avLst/>
              <a:gdLst>
                <a:gd name="T0" fmla="*/ 185 w 192"/>
                <a:gd name="T1" fmla="*/ 254 h 372"/>
                <a:gd name="T2" fmla="*/ 54 w 192"/>
                <a:gd name="T3" fmla="*/ 372 h 372"/>
                <a:gd name="T4" fmla="*/ 0 w 192"/>
                <a:gd name="T5" fmla="*/ 123 h 372"/>
                <a:gd name="T6" fmla="*/ 130 w 192"/>
                <a:gd name="T7" fmla="*/ 4 h 372"/>
                <a:gd name="T8" fmla="*/ 142 w 192"/>
                <a:gd name="T9" fmla="*/ 9 h 372"/>
                <a:gd name="T10" fmla="*/ 190 w 192"/>
                <a:gd name="T11" fmla="*/ 233 h 372"/>
                <a:gd name="T12" fmla="*/ 185 w 192"/>
                <a:gd name="T13" fmla="*/ 2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72">
                  <a:moveTo>
                    <a:pt x="185" y="254"/>
                  </a:moveTo>
                  <a:cubicBezTo>
                    <a:pt x="54" y="372"/>
                    <a:pt x="54" y="372"/>
                    <a:pt x="54" y="37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0" y="2"/>
                    <a:pt x="142" y="9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2" y="240"/>
                    <a:pt x="189" y="249"/>
                    <a:pt x="185" y="254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ṥlíḑê">
              <a:extLst>
                <a:ext uri="{FF2B5EF4-FFF2-40B4-BE49-F238E27FC236}">
                  <a16:creationId xmlns:a16="http://schemas.microsoft.com/office/drawing/2014/main" id="{50A43C39-4278-4784-BB53-C17269CDC472}"/>
                </a:ext>
              </a:extLst>
            </p:cNvPr>
            <p:cNvSpPr/>
            <p:nvPr/>
          </p:nvSpPr>
          <p:spPr bwMode="auto">
            <a:xfrm>
              <a:off x="6015038" y="2092326"/>
              <a:ext cx="604838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ṧḻïḍè">
              <a:extLst>
                <a:ext uri="{FF2B5EF4-FFF2-40B4-BE49-F238E27FC236}">
                  <a16:creationId xmlns:a16="http://schemas.microsoft.com/office/drawing/2014/main" id="{E7DDF519-3C42-4DEC-9A1F-B767A7CD921F}"/>
                </a:ext>
              </a:extLst>
            </p:cNvPr>
            <p:cNvSpPr/>
            <p:nvPr/>
          </p:nvSpPr>
          <p:spPr bwMode="auto">
            <a:xfrm>
              <a:off x="6045201" y="2168526"/>
              <a:ext cx="688975" cy="395288"/>
            </a:xfrm>
            <a:custGeom>
              <a:avLst/>
              <a:gdLst>
                <a:gd name="T0" fmla="*/ 95 w 434"/>
                <a:gd name="T1" fmla="*/ 249 h 249"/>
                <a:gd name="T2" fmla="*/ 0 w 434"/>
                <a:gd name="T3" fmla="*/ 195 h 249"/>
                <a:gd name="T4" fmla="*/ 337 w 434"/>
                <a:gd name="T5" fmla="*/ 0 h 249"/>
                <a:gd name="T6" fmla="*/ 434 w 434"/>
                <a:gd name="T7" fmla="*/ 54 h 249"/>
                <a:gd name="T8" fmla="*/ 95 w 434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49">
                  <a:moveTo>
                    <a:pt x="95" y="249"/>
                  </a:moveTo>
                  <a:lnTo>
                    <a:pt x="0" y="195"/>
                  </a:lnTo>
                  <a:lnTo>
                    <a:pt x="337" y="0"/>
                  </a:lnTo>
                  <a:lnTo>
                    <a:pt x="434" y="54"/>
                  </a:lnTo>
                  <a:lnTo>
                    <a:pt x="95" y="249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ŝľíḑe">
              <a:extLst>
                <a:ext uri="{FF2B5EF4-FFF2-40B4-BE49-F238E27FC236}">
                  <a16:creationId xmlns:a16="http://schemas.microsoft.com/office/drawing/2014/main" id="{CC861944-9A42-4A66-9EBB-3C3F3A4D4378}"/>
                </a:ext>
              </a:extLst>
            </p:cNvPr>
            <p:cNvSpPr/>
            <p:nvPr/>
          </p:nvSpPr>
          <p:spPr bwMode="auto">
            <a:xfrm>
              <a:off x="6011863" y="2435226"/>
              <a:ext cx="152400" cy="1031875"/>
            </a:xfrm>
            <a:custGeom>
              <a:avLst/>
              <a:gdLst>
                <a:gd name="T0" fmla="*/ 0 w 96"/>
                <a:gd name="T1" fmla="*/ 0 h 650"/>
                <a:gd name="T2" fmla="*/ 96 w 96"/>
                <a:gd name="T3" fmla="*/ 56 h 650"/>
                <a:gd name="T4" fmla="*/ 96 w 96"/>
                <a:gd name="T5" fmla="*/ 650 h 650"/>
                <a:gd name="T6" fmla="*/ 0 w 96"/>
                <a:gd name="T7" fmla="*/ 596 h 650"/>
                <a:gd name="T8" fmla="*/ 0 w 96"/>
                <a:gd name="T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0">
                  <a:moveTo>
                    <a:pt x="0" y="0"/>
                  </a:moveTo>
                  <a:lnTo>
                    <a:pt x="96" y="56"/>
                  </a:lnTo>
                  <a:lnTo>
                    <a:pt x="96" y="650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šḻidé">
              <a:extLst>
                <a:ext uri="{FF2B5EF4-FFF2-40B4-BE49-F238E27FC236}">
                  <a16:creationId xmlns:a16="http://schemas.microsoft.com/office/drawing/2014/main" id="{A261509D-C78D-4D4C-9141-66AAC171F8FF}"/>
                </a:ext>
              </a:extLst>
            </p:cNvPr>
            <p:cNvSpPr/>
            <p:nvPr/>
          </p:nvSpPr>
          <p:spPr bwMode="auto">
            <a:xfrm>
              <a:off x="6164263" y="2184401"/>
              <a:ext cx="603250" cy="1282700"/>
            </a:xfrm>
            <a:custGeom>
              <a:avLst/>
              <a:gdLst>
                <a:gd name="T0" fmla="*/ 172 w 183"/>
                <a:gd name="T1" fmla="*/ 290 h 389"/>
                <a:gd name="T2" fmla="*/ 0 w 183"/>
                <a:gd name="T3" fmla="*/ 389 h 389"/>
                <a:gd name="T4" fmla="*/ 0 w 183"/>
                <a:gd name="T5" fmla="*/ 103 h 389"/>
                <a:gd name="T6" fmla="*/ 172 w 183"/>
                <a:gd name="T7" fmla="*/ 4 h 389"/>
                <a:gd name="T8" fmla="*/ 183 w 183"/>
                <a:gd name="T9" fmla="*/ 12 h 389"/>
                <a:gd name="T10" fmla="*/ 183 w 183"/>
                <a:gd name="T11" fmla="*/ 269 h 389"/>
                <a:gd name="T12" fmla="*/ 172 w 183"/>
                <a:gd name="T13" fmla="*/ 29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389">
                  <a:moveTo>
                    <a:pt x="172" y="29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8" y="0"/>
                    <a:pt x="183" y="4"/>
                    <a:pt x="183" y="12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83" y="277"/>
                    <a:pt x="178" y="287"/>
                    <a:pt x="172" y="290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šḻïḍé">
              <a:extLst>
                <a:ext uri="{FF2B5EF4-FFF2-40B4-BE49-F238E27FC236}">
                  <a16:creationId xmlns:a16="http://schemas.microsoft.com/office/drawing/2014/main" id="{EEF216EE-5593-4634-9E64-A68149BD0F60}"/>
                </a:ext>
              </a:extLst>
            </p:cNvPr>
            <p:cNvSpPr/>
            <p:nvPr/>
          </p:nvSpPr>
          <p:spPr bwMode="auto">
            <a:xfrm>
              <a:off x="6200776" y="2447926"/>
              <a:ext cx="481013" cy="1028700"/>
            </a:xfrm>
            <a:custGeom>
              <a:avLst/>
              <a:gdLst>
                <a:gd name="T0" fmla="*/ 137 w 146"/>
                <a:gd name="T1" fmla="*/ 233 h 312"/>
                <a:gd name="T2" fmla="*/ 0 w 146"/>
                <a:gd name="T3" fmla="*/ 312 h 312"/>
                <a:gd name="T4" fmla="*/ 0 w 146"/>
                <a:gd name="T5" fmla="*/ 82 h 312"/>
                <a:gd name="T6" fmla="*/ 137 w 146"/>
                <a:gd name="T7" fmla="*/ 3 h 312"/>
                <a:gd name="T8" fmla="*/ 146 w 146"/>
                <a:gd name="T9" fmla="*/ 10 h 312"/>
                <a:gd name="T10" fmla="*/ 146 w 146"/>
                <a:gd name="T11" fmla="*/ 216 h 312"/>
                <a:gd name="T12" fmla="*/ 137 w 146"/>
                <a:gd name="T13" fmla="*/ 2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12">
                  <a:moveTo>
                    <a:pt x="137" y="233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37" y="3"/>
                    <a:pt x="137" y="3"/>
                    <a:pt x="137" y="3"/>
                  </a:cubicBezTo>
                  <a:cubicBezTo>
                    <a:pt x="142" y="0"/>
                    <a:pt x="146" y="3"/>
                    <a:pt x="146" y="10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22"/>
                    <a:pt x="142" y="230"/>
                    <a:pt x="137" y="233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Sļiḍè">
              <a:extLst>
                <a:ext uri="{FF2B5EF4-FFF2-40B4-BE49-F238E27FC236}">
                  <a16:creationId xmlns:a16="http://schemas.microsoft.com/office/drawing/2014/main" id="{769322E4-0162-47ED-9822-6AC27388CDD4}"/>
                </a:ext>
              </a:extLst>
            </p:cNvPr>
            <p:cNvSpPr/>
            <p:nvPr/>
          </p:nvSpPr>
          <p:spPr bwMode="auto">
            <a:xfrm>
              <a:off x="6219826" y="2508251"/>
              <a:ext cx="554038" cy="319088"/>
            </a:xfrm>
            <a:custGeom>
              <a:avLst/>
              <a:gdLst>
                <a:gd name="T0" fmla="*/ 79 w 349"/>
                <a:gd name="T1" fmla="*/ 201 h 201"/>
                <a:gd name="T2" fmla="*/ 0 w 349"/>
                <a:gd name="T3" fmla="*/ 155 h 201"/>
                <a:gd name="T4" fmla="*/ 272 w 349"/>
                <a:gd name="T5" fmla="*/ 0 h 201"/>
                <a:gd name="T6" fmla="*/ 349 w 349"/>
                <a:gd name="T7" fmla="*/ 45 h 201"/>
                <a:gd name="T8" fmla="*/ 79 w 349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201">
                  <a:moveTo>
                    <a:pt x="79" y="201"/>
                  </a:moveTo>
                  <a:lnTo>
                    <a:pt x="0" y="155"/>
                  </a:lnTo>
                  <a:lnTo>
                    <a:pt x="272" y="0"/>
                  </a:lnTo>
                  <a:lnTo>
                    <a:pt x="349" y="45"/>
                  </a:lnTo>
                  <a:lnTo>
                    <a:pt x="79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ṩľiďè">
              <a:extLst>
                <a:ext uri="{FF2B5EF4-FFF2-40B4-BE49-F238E27FC236}">
                  <a16:creationId xmlns:a16="http://schemas.microsoft.com/office/drawing/2014/main" id="{AD36A56D-A1E1-4C5C-A962-426BB4EF22FF}"/>
                </a:ext>
              </a:extLst>
            </p:cNvPr>
            <p:cNvSpPr/>
            <p:nvPr/>
          </p:nvSpPr>
          <p:spPr bwMode="auto">
            <a:xfrm>
              <a:off x="6196013" y="2722563"/>
              <a:ext cx="122238" cy="830263"/>
            </a:xfrm>
            <a:custGeom>
              <a:avLst/>
              <a:gdLst>
                <a:gd name="T0" fmla="*/ 0 w 77"/>
                <a:gd name="T1" fmla="*/ 0 h 523"/>
                <a:gd name="T2" fmla="*/ 77 w 77"/>
                <a:gd name="T3" fmla="*/ 45 h 523"/>
                <a:gd name="T4" fmla="*/ 77 w 77"/>
                <a:gd name="T5" fmla="*/ 523 h 523"/>
                <a:gd name="T6" fmla="*/ 0 w 77"/>
                <a:gd name="T7" fmla="*/ 477 h 523"/>
                <a:gd name="T8" fmla="*/ 0 w 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23">
                  <a:moveTo>
                    <a:pt x="0" y="0"/>
                  </a:moveTo>
                  <a:lnTo>
                    <a:pt x="77" y="45"/>
                  </a:lnTo>
                  <a:lnTo>
                    <a:pt x="77" y="523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ḷiďé">
              <a:extLst>
                <a:ext uri="{FF2B5EF4-FFF2-40B4-BE49-F238E27FC236}">
                  <a16:creationId xmlns:a16="http://schemas.microsoft.com/office/drawing/2014/main" id="{0BCF0D8E-A4C5-421E-ADC9-ADE062712FEE}"/>
                </a:ext>
              </a:extLst>
            </p:cNvPr>
            <p:cNvSpPr/>
            <p:nvPr/>
          </p:nvSpPr>
          <p:spPr bwMode="auto">
            <a:xfrm>
              <a:off x="6318251" y="2520951"/>
              <a:ext cx="485775" cy="1031875"/>
            </a:xfrm>
            <a:custGeom>
              <a:avLst/>
              <a:gdLst>
                <a:gd name="T0" fmla="*/ 138 w 147"/>
                <a:gd name="T1" fmla="*/ 233 h 313"/>
                <a:gd name="T2" fmla="*/ 0 w 147"/>
                <a:gd name="T3" fmla="*/ 313 h 313"/>
                <a:gd name="T4" fmla="*/ 0 w 147"/>
                <a:gd name="T5" fmla="*/ 83 h 313"/>
                <a:gd name="T6" fmla="*/ 138 w 147"/>
                <a:gd name="T7" fmla="*/ 3 h 313"/>
                <a:gd name="T8" fmla="*/ 147 w 147"/>
                <a:gd name="T9" fmla="*/ 10 h 313"/>
                <a:gd name="T10" fmla="*/ 147 w 147"/>
                <a:gd name="T11" fmla="*/ 216 h 313"/>
                <a:gd name="T12" fmla="*/ 138 w 147"/>
                <a:gd name="T13" fmla="*/ 23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13">
                  <a:moveTo>
                    <a:pt x="138" y="233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43" y="0"/>
                    <a:pt x="147" y="3"/>
                    <a:pt x="147" y="10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23"/>
                    <a:pt x="143" y="230"/>
                    <a:pt x="138" y="233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ṩḻïḍè">
              <a:extLst>
                <a:ext uri="{FF2B5EF4-FFF2-40B4-BE49-F238E27FC236}">
                  <a16:creationId xmlns:a16="http://schemas.microsoft.com/office/drawing/2014/main" id="{11CE0F6E-9CA8-42F5-A574-A71AF7709728}"/>
                </a:ext>
              </a:extLst>
            </p:cNvPr>
            <p:cNvSpPr/>
            <p:nvPr/>
          </p:nvSpPr>
          <p:spPr bwMode="auto">
            <a:xfrm>
              <a:off x="6408738" y="2316163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ļîḑê">
              <a:extLst>
                <a:ext uri="{FF2B5EF4-FFF2-40B4-BE49-F238E27FC236}">
                  <a16:creationId xmlns:a16="http://schemas.microsoft.com/office/drawing/2014/main" id="{0ED7CB14-4A63-4501-A53A-5274E30ED2C0}"/>
                </a:ext>
              </a:extLst>
            </p:cNvPr>
            <p:cNvSpPr/>
            <p:nvPr/>
          </p:nvSpPr>
          <p:spPr bwMode="auto">
            <a:xfrm>
              <a:off x="6434138" y="2392363"/>
              <a:ext cx="690563" cy="398463"/>
            </a:xfrm>
            <a:custGeom>
              <a:avLst/>
              <a:gdLst>
                <a:gd name="T0" fmla="*/ 98 w 435"/>
                <a:gd name="T1" fmla="*/ 251 h 251"/>
                <a:gd name="T2" fmla="*/ 0 w 435"/>
                <a:gd name="T3" fmla="*/ 195 h 251"/>
                <a:gd name="T4" fmla="*/ 339 w 435"/>
                <a:gd name="T5" fmla="*/ 0 h 251"/>
                <a:gd name="T6" fmla="*/ 435 w 435"/>
                <a:gd name="T7" fmla="*/ 56 h 251"/>
                <a:gd name="T8" fmla="*/ 98 w 435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1">
                  <a:moveTo>
                    <a:pt x="98" y="251"/>
                  </a:moveTo>
                  <a:lnTo>
                    <a:pt x="0" y="195"/>
                  </a:lnTo>
                  <a:lnTo>
                    <a:pt x="339" y="0"/>
                  </a:lnTo>
                  <a:lnTo>
                    <a:pt x="435" y="56"/>
                  </a:lnTo>
                  <a:lnTo>
                    <a:pt x="98" y="251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šľíḑè">
              <a:extLst>
                <a:ext uri="{FF2B5EF4-FFF2-40B4-BE49-F238E27FC236}">
                  <a16:creationId xmlns:a16="http://schemas.microsoft.com/office/drawing/2014/main" id="{59AABE99-508A-47BB-88DC-582B41283EB2}"/>
                </a:ext>
              </a:extLst>
            </p:cNvPr>
            <p:cNvSpPr/>
            <p:nvPr/>
          </p:nvSpPr>
          <p:spPr bwMode="auto">
            <a:xfrm>
              <a:off x="6403976" y="2659063"/>
              <a:ext cx="152400" cy="1035050"/>
            </a:xfrm>
            <a:custGeom>
              <a:avLst/>
              <a:gdLst>
                <a:gd name="T0" fmla="*/ 0 w 96"/>
                <a:gd name="T1" fmla="*/ 0 h 652"/>
                <a:gd name="T2" fmla="*/ 96 w 96"/>
                <a:gd name="T3" fmla="*/ 56 h 652"/>
                <a:gd name="T4" fmla="*/ 96 w 96"/>
                <a:gd name="T5" fmla="*/ 652 h 652"/>
                <a:gd name="T6" fmla="*/ 0 w 96"/>
                <a:gd name="T7" fmla="*/ 596 h 652"/>
                <a:gd name="T8" fmla="*/ 0 w 96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52">
                  <a:moveTo>
                    <a:pt x="0" y="0"/>
                  </a:moveTo>
                  <a:lnTo>
                    <a:pt x="96" y="56"/>
                  </a:lnTo>
                  <a:lnTo>
                    <a:pt x="96" y="652"/>
                  </a:lnTo>
                  <a:lnTo>
                    <a:pt x="0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ṧliḑe">
              <a:extLst>
                <a:ext uri="{FF2B5EF4-FFF2-40B4-BE49-F238E27FC236}">
                  <a16:creationId xmlns:a16="http://schemas.microsoft.com/office/drawing/2014/main" id="{5430B678-3EA3-4AC4-BC2C-F28920D0E37E}"/>
                </a:ext>
              </a:extLst>
            </p:cNvPr>
            <p:cNvSpPr/>
            <p:nvPr/>
          </p:nvSpPr>
          <p:spPr bwMode="auto">
            <a:xfrm>
              <a:off x="6556376" y="2408238"/>
              <a:ext cx="600075" cy="1285875"/>
            </a:xfrm>
            <a:custGeom>
              <a:avLst/>
              <a:gdLst>
                <a:gd name="T0" fmla="*/ 171 w 182"/>
                <a:gd name="T1" fmla="*/ 291 h 390"/>
                <a:gd name="T2" fmla="*/ 0 w 182"/>
                <a:gd name="T3" fmla="*/ 390 h 390"/>
                <a:gd name="T4" fmla="*/ 0 w 182"/>
                <a:gd name="T5" fmla="*/ 103 h 390"/>
                <a:gd name="T6" fmla="*/ 171 w 182"/>
                <a:gd name="T7" fmla="*/ 4 h 390"/>
                <a:gd name="T8" fmla="*/ 182 w 182"/>
                <a:gd name="T9" fmla="*/ 12 h 390"/>
                <a:gd name="T10" fmla="*/ 182 w 182"/>
                <a:gd name="T11" fmla="*/ 269 h 390"/>
                <a:gd name="T12" fmla="*/ 171 w 182"/>
                <a:gd name="T13" fmla="*/ 2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90">
                  <a:moveTo>
                    <a:pt x="171" y="291"/>
                  </a:moveTo>
                  <a:cubicBezTo>
                    <a:pt x="0" y="390"/>
                    <a:pt x="0" y="390"/>
                    <a:pt x="0" y="39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7" y="0"/>
                    <a:pt x="182" y="4"/>
                    <a:pt x="182" y="12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82" y="278"/>
                    <a:pt x="177" y="287"/>
                    <a:pt x="171" y="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1îḍê">
              <a:extLst>
                <a:ext uri="{FF2B5EF4-FFF2-40B4-BE49-F238E27FC236}">
                  <a16:creationId xmlns:a16="http://schemas.microsoft.com/office/drawing/2014/main" id="{9E7AB30F-56BE-4DE5-8293-7F26A0FB9C52}"/>
                </a:ext>
              </a:extLst>
            </p:cNvPr>
            <p:cNvSpPr/>
            <p:nvPr/>
          </p:nvSpPr>
          <p:spPr bwMode="auto">
            <a:xfrm>
              <a:off x="6645276" y="2600326"/>
              <a:ext cx="538163" cy="1143000"/>
            </a:xfrm>
            <a:custGeom>
              <a:avLst/>
              <a:gdLst>
                <a:gd name="T0" fmla="*/ 153 w 163"/>
                <a:gd name="T1" fmla="*/ 258 h 347"/>
                <a:gd name="T2" fmla="*/ 0 w 163"/>
                <a:gd name="T3" fmla="*/ 347 h 347"/>
                <a:gd name="T4" fmla="*/ 0 w 163"/>
                <a:gd name="T5" fmla="*/ 91 h 347"/>
                <a:gd name="T6" fmla="*/ 153 w 163"/>
                <a:gd name="T7" fmla="*/ 3 h 347"/>
                <a:gd name="T8" fmla="*/ 163 w 163"/>
                <a:gd name="T9" fmla="*/ 11 h 347"/>
                <a:gd name="T10" fmla="*/ 163 w 163"/>
                <a:gd name="T11" fmla="*/ 240 h 347"/>
                <a:gd name="T12" fmla="*/ 153 w 163"/>
                <a:gd name="T13" fmla="*/ 25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7">
                  <a:moveTo>
                    <a:pt x="153" y="258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40"/>
                    <a:pt x="163" y="240"/>
                    <a:pt x="163" y="240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ḻíḋê">
              <a:extLst>
                <a:ext uri="{FF2B5EF4-FFF2-40B4-BE49-F238E27FC236}">
                  <a16:creationId xmlns:a16="http://schemas.microsoft.com/office/drawing/2014/main" id="{2A9AF531-B0D2-4BF3-893D-8C6AFCFC8F31}"/>
                </a:ext>
              </a:extLst>
            </p:cNvPr>
            <p:cNvSpPr/>
            <p:nvPr/>
          </p:nvSpPr>
          <p:spPr bwMode="auto">
            <a:xfrm>
              <a:off x="6669088" y="2665413"/>
              <a:ext cx="617538" cy="357188"/>
            </a:xfrm>
            <a:custGeom>
              <a:avLst/>
              <a:gdLst>
                <a:gd name="T0" fmla="*/ 87 w 389"/>
                <a:gd name="T1" fmla="*/ 225 h 225"/>
                <a:gd name="T2" fmla="*/ 0 w 389"/>
                <a:gd name="T3" fmla="*/ 175 h 225"/>
                <a:gd name="T4" fmla="*/ 301 w 389"/>
                <a:gd name="T5" fmla="*/ 0 h 225"/>
                <a:gd name="T6" fmla="*/ 389 w 389"/>
                <a:gd name="T7" fmla="*/ 50 h 225"/>
                <a:gd name="T8" fmla="*/ 87 w 389"/>
                <a:gd name="T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225">
                  <a:moveTo>
                    <a:pt x="87" y="225"/>
                  </a:moveTo>
                  <a:lnTo>
                    <a:pt x="0" y="175"/>
                  </a:lnTo>
                  <a:lnTo>
                    <a:pt x="301" y="0"/>
                  </a:lnTo>
                  <a:lnTo>
                    <a:pt x="389" y="50"/>
                  </a:lnTo>
                  <a:lnTo>
                    <a:pt x="87" y="225"/>
                  </a:ln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ļidè">
              <a:extLst>
                <a:ext uri="{FF2B5EF4-FFF2-40B4-BE49-F238E27FC236}">
                  <a16:creationId xmlns:a16="http://schemas.microsoft.com/office/drawing/2014/main" id="{148C9A90-02BB-4980-9D03-01E21377A22D}"/>
                </a:ext>
              </a:extLst>
            </p:cNvPr>
            <p:cNvSpPr/>
            <p:nvPr/>
          </p:nvSpPr>
          <p:spPr bwMode="auto">
            <a:xfrm>
              <a:off x="6642101" y="2906713"/>
              <a:ext cx="134938" cy="915988"/>
            </a:xfrm>
            <a:custGeom>
              <a:avLst/>
              <a:gdLst>
                <a:gd name="T0" fmla="*/ 0 w 85"/>
                <a:gd name="T1" fmla="*/ 0 h 577"/>
                <a:gd name="T2" fmla="*/ 85 w 85"/>
                <a:gd name="T3" fmla="*/ 48 h 577"/>
                <a:gd name="T4" fmla="*/ 85 w 85"/>
                <a:gd name="T5" fmla="*/ 577 h 577"/>
                <a:gd name="T6" fmla="*/ 0 w 85"/>
                <a:gd name="T7" fmla="*/ 529 h 577"/>
                <a:gd name="T8" fmla="*/ 0 w 85"/>
                <a:gd name="T9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77">
                  <a:moveTo>
                    <a:pt x="0" y="0"/>
                  </a:moveTo>
                  <a:lnTo>
                    <a:pt x="85" y="48"/>
                  </a:lnTo>
                  <a:lnTo>
                    <a:pt x="85" y="577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ḻîḋê">
              <a:extLst>
                <a:ext uri="{FF2B5EF4-FFF2-40B4-BE49-F238E27FC236}">
                  <a16:creationId xmlns:a16="http://schemas.microsoft.com/office/drawing/2014/main" id="{26A40F08-F680-4B98-BAE0-948F23A11422}"/>
                </a:ext>
              </a:extLst>
            </p:cNvPr>
            <p:cNvSpPr/>
            <p:nvPr/>
          </p:nvSpPr>
          <p:spPr bwMode="auto">
            <a:xfrm>
              <a:off x="6777038" y="2682876"/>
              <a:ext cx="538163" cy="1139825"/>
            </a:xfrm>
            <a:custGeom>
              <a:avLst/>
              <a:gdLst>
                <a:gd name="T0" fmla="*/ 153 w 163"/>
                <a:gd name="T1" fmla="*/ 258 h 346"/>
                <a:gd name="T2" fmla="*/ 0 w 163"/>
                <a:gd name="T3" fmla="*/ 346 h 346"/>
                <a:gd name="T4" fmla="*/ 0 w 163"/>
                <a:gd name="T5" fmla="*/ 91 h 346"/>
                <a:gd name="T6" fmla="*/ 153 w 163"/>
                <a:gd name="T7" fmla="*/ 3 h 346"/>
                <a:gd name="T8" fmla="*/ 163 w 163"/>
                <a:gd name="T9" fmla="*/ 11 h 346"/>
                <a:gd name="T10" fmla="*/ 163 w 163"/>
                <a:gd name="T11" fmla="*/ 239 h 346"/>
                <a:gd name="T12" fmla="*/ 153 w 163"/>
                <a:gd name="T13" fmla="*/ 25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346">
                  <a:moveTo>
                    <a:pt x="153" y="258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8" y="0"/>
                    <a:pt x="163" y="3"/>
                    <a:pt x="163" y="11"/>
                  </a:cubicBezTo>
                  <a:cubicBezTo>
                    <a:pt x="163" y="239"/>
                    <a:pt x="163" y="239"/>
                    <a:pt x="163" y="239"/>
                  </a:cubicBezTo>
                  <a:cubicBezTo>
                    <a:pt x="163" y="247"/>
                    <a:pt x="158" y="255"/>
                    <a:pt x="153" y="25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śľíḍe">
              <a:extLst>
                <a:ext uri="{FF2B5EF4-FFF2-40B4-BE49-F238E27FC236}">
                  <a16:creationId xmlns:a16="http://schemas.microsoft.com/office/drawing/2014/main" id="{BE42598F-1554-461E-B587-68C6FE7DF4B6}"/>
                </a:ext>
              </a:extLst>
            </p:cNvPr>
            <p:cNvSpPr/>
            <p:nvPr/>
          </p:nvSpPr>
          <p:spPr bwMode="auto">
            <a:xfrm>
              <a:off x="5632451" y="3968751"/>
              <a:ext cx="42863" cy="80963"/>
            </a:xfrm>
            <a:custGeom>
              <a:avLst/>
              <a:gdLst>
                <a:gd name="T0" fmla="*/ 3 w 13"/>
                <a:gd name="T1" fmla="*/ 0 h 25"/>
                <a:gd name="T2" fmla="*/ 2 w 13"/>
                <a:gd name="T3" fmla="*/ 12 h 25"/>
                <a:gd name="T4" fmla="*/ 1 w 13"/>
                <a:gd name="T5" fmla="*/ 20 h 25"/>
                <a:gd name="T6" fmla="*/ 8 w 13"/>
                <a:gd name="T7" fmla="*/ 23 h 25"/>
                <a:gd name="T8" fmla="*/ 12 w 13"/>
                <a:gd name="T9" fmla="*/ 14 h 25"/>
                <a:gd name="T10" fmla="*/ 11 w 13"/>
                <a:gd name="T11" fmla="*/ 3 h 25"/>
                <a:gd name="T12" fmla="*/ 7 w 13"/>
                <a:gd name="T13" fmla="*/ 1 h 25"/>
                <a:gd name="T14" fmla="*/ 5 w 13"/>
                <a:gd name="T15" fmla="*/ 1 h 25"/>
                <a:gd name="T16" fmla="*/ 3 w 13"/>
                <a:gd name="T17" fmla="*/ 0 h 25"/>
                <a:gd name="T18" fmla="*/ 2 w 13"/>
                <a:gd name="T19" fmla="*/ 4 h 25"/>
                <a:gd name="T20" fmla="*/ 2 w 13"/>
                <a:gd name="T21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25">
                  <a:moveTo>
                    <a:pt x="3" y="0"/>
                  </a:moveTo>
                  <a:cubicBezTo>
                    <a:pt x="0" y="1"/>
                    <a:pt x="3" y="3"/>
                    <a:pt x="2" y="12"/>
                  </a:cubicBezTo>
                  <a:cubicBezTo>
                    <a:pt x="1" y="16"/>
                    <a:pt x="1" y="20"/>
                    <a:pt x="1" y="20"/>
                  </a:cubicBezTo>
                  <a:cubicBezTo>
                    <a:pt x="2" y="23"/>
                    <a:pt x="6" y="22"/>
                    <a:pt x="8" y="23"/>
                  </a:cubicBezTo>
                  <a:cubicBezTo>
                    <a:pt x="13" y="25"/>
                    <a:pt x="11" y="17"/>
                    <a:pt x="12" y="14"/>
                  </a:cubicBezTo>
                  <a:cubicBezTo>
                    <a:pt x="12" y="10"/>
                    <a:pt x="11" y="4"/>
                    <a:pt x="11" y="3"/>
                  </a:cubicBezTo>
                  <a:cubicBezTo>
                    <a:pt x="10" y="1"/>
                    <a:pt x="8" y="0"/>
                    <a:pt x="7" y="1"/>
                  </a:cubicBezTo>
                  <a:cubicBezTo>
                    <a:pt x="5" y="3"/>
                    <a:pt x="6" y="4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ṣḻïḋé">
              <a:extLst>
                <a:ext uri="{FF2B5EF4-FFF2-40B4-BE49-F238E27FC236}">
                  <a16:creationId xmlns:a16="http://schemas.microsoft.com/office/drawing/2014/main" id="{7B4030BD-6C68-4D5C-AA63-117C5570FA61}"/>
                </a:ext>
              </a:extLst>
            </p:cNvPr>
            <p:cNvSpPr/>
            <p:nvPr/>
          </p:nvSpPr>
          <p:spPr bwMode="auto">
            <a:xfrm>
              <a:off x="5192713" y="3789363"/>
              <a:ext cx="63500" cy="53975"/>
            </a:xfrm>
            <a:custGeom>
              <a:avLst/>
              <a:gdLst>
                <a:gd name="T0" fmla="*/ 13 w 19"/>
                <a:gd name="T1" fmla="*/ 0 h 16"/>
                <a:gd name="T2" fmla="*/ 5 w 19"/>
                <a:gd name="T3" fmla="*/ 5 h 16"/>
                <a:gd name="T4" fmla="*/ 2 w 19"/>
                <a:gd name="T5" fmla="*/ 6 h 16"/>
                <a:gd name="T6" fmla="*/ 1 w 19"/>
                <a:gd name="T7" fmla="*/ 11 h 16"/>
                <a:gd name="T8" fmla="*/ 1 w 19"/>
                <a:gd name="T9" fmla="*/ 13 h 16"/>
                <a:gd name="T10" fmla="*/ 2 w 19"/>
                <a:gd name="T11" fmla="*/ 15 h 16"/>
                <a:gd name="T12" fmla="*/ 11 w 19"/>
                <a:gd name="T13" fmla="*/ 12 h 16"/>
                <a:gd name="T14" fmla="*/ 18 w 19"/>
                <a:gd name="T15" fmla="*/ 6 h 16"/>
                <a:gd name="T16" fmla="*/ 17 w 19"/>
                <a:gd name="T17" fmla="*/ 4 h 16"/>
                <a:gd name="T18" fmla="*/ 15 w 19"/>
                <a:gd name="T19" fmla="*/ 1 h 16"/>
                <a:gd name="T20" fmla="*/ 13 w 1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3" y="0"/>
                  </a:moveTo>
                  <a:cubicBezTo>
                    <a:pt x="13" y="0"/>
                    <a:pt x="5" y="5"/>
                    <a:pt x="5" y="5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4"/>
                    <a:pt x="2" y="14"/>
                    <a:pt x="2" y="15"/>
                  </a:cubicBezTo>
                  <a:cubicBezTo>
                    <a:pt x="4" y="16"/>
                    <a:pt x="7" y="14"/>
                    <a:pt x="11" y="12"/>
                  </a:cubicBezTo>
                  <a:cubicBezTo>
                    <a:pt x="13" y="10"/>
                    <a:pt x="19" y="9"/>
                    <a:pt x="18" y="6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8" y="2"/>
                    <a:pt x="17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ṩḷîďê">
              <a:extLst>
                <a:ext uri="{FF2B5EF4-FFF2-40B4-BE49-F238E27FC236}">
                  <a16:creationId xmlns:a16="http://schemas.microsoft.com/office/drawing/2014/main" id="{8B7AEF6A-54A1-4829-BF3F-990EC2EC3A8A}"/>
                </a:ext>
              </a:extLst>
            </p:cNvPr>
            <p:cNvSpPr/>
            <p:nvPr/>
          </p:nvSpPr>
          <p:spPr bwMode="auto">
            <a:xfrm>
              <a:off x="5213351" y="3252788"/>
              <a:ext cx="385763" cy="576263"/>
            </a:xfrm>
            <a:custGeom>
              <a:avLst/>
              <a:gdLst>
                <a:gd name="T0" fmla="*/ 90 w 117"/>
                <a:gd name="T1" fmla="*/ 0 h 175"/>
                <a:gd name="T2" fmla="*/ 86 w 117"/>
                <a:gd name="T3" fmla="*/ 3 h 175"/>
                <a:gd name="T4" fmla="*/ 66 w 117"/>
                <a:gd name="T5" fmla="*/ 30 h 175"/>
                <a:gd name="T6" fmla="*/ 64 w 117"/>
                <a:gd name="T7" fmla="*/ 88 h 175"/>
                <a:gd name="T8" fmla="*/ 60 w 117"/>
                <a:gd name="T9" fmla="*/ 103 h 175"/>
                <a:gd name="T10" fmla="*/ 46 w 117"/>
                <a:gd name="T11" fmla="*/ 114 h 175"/>
                <a:gd name="T12" fmla="*/ 29 w 117"/>
                <a:gd name="T13" fmla="*/ 133 h 175"/>
                <a:gd name="T14" fmla="*/ 2 w 117"/>
                <a:gd name="T15" fmla="*/ 163 h 175"/>
                <a:gd name="T16" fmla="*/ 4 w 117"/>
                <a:gd name="T17" fmla="*/ 169 h 175"/>
                <a:gd name="T18" fmla="*/ 6 w 117"/>
                <a:gd name="T19" fmla="*/ 173 h 175"/>
                <a:gd name="T20" fmla="*/ 14 w 117"/>
                <a:gd name="T21" fmla="*/ 173 h 175"/>
                <a:gd name="T22" fmla="*/ 53 w 117"/>
                <a:gd name="T23" fmla="*/ 155 h 175"/>
                <a:gd name="T24" fmla="*/ 107 w 117"/>
                <a:gd name="T25" fmla="*/ 95 h 175"/>
                <a:gd name="T26" fmla="*/ 113 w 117"/>
                <a:gd name="T27" fmla="*/ 38 h 175"/>
                <a:gd name="T28" fmla="*/ 90 w 117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75">
                  <a:moveTo>
                    <a:pt x="90" y="0"/>
                  </a:moveTo>
                  <a:cubicBezTo>
                    <a:pt x="88" y="0"/>
                    <a:pt x="86" y="1"/>
                    <a:pt x="86" y="3"/>
                  </a:cubicBezTo>
                  <a:cubicBezTo>
                    <a:pt x="75" y="12"/>
                    <a:pt x="69" y="17"/>
                    <a:pt x="66" y="30"/>
                  </a:cubicBezTo>
                  <a:cubicBezTo>
                    <a:pt x="61" y="46"/>
                    <a:pt x="63" y="77"/>
                    <a:pt x="64" y="88"/>
                  </a:cubicBezTo>
                  <a:cubicBezTo>
                    <a:pt x="65" y="98"/>
                    <a:pt x="67" y="100"/>
                    <a:pt x="60" y="103"/>
                  </a:cubicBezTo>
                  <a:cubicBezTo>
                    <a:pt x="54" y="106"/>
                    <a:pt x="54" y="105"/>
                    <a:pt x="46" y="114"/>
                  </a:cubicBezTo>
                  <a:cubicBezTo>
                    <a:pt x="35" y="126"/>
                    <a:pt x="44" y="117"/>
                    <a:pt x="29" y="133"/>
                  </a:cubicBezTo>
                  <a:cubicBezTo>
                    <a:pt x="16" y="146"/>
                    <a:pt x="2" y="163"/>
                    <a:pt x="2" y="163"/>
                  </a:cubicBezTo>
                  <a:cubicBezTo>
                    <a:pt x="0" y="166"/>
                    <a:pt x="5" y="170"/>
                    <a:pt x="4" y="169"/>
                  </a:cubicBezTo>
                  <a:cubicBezTo>
                    <a:pt x="5" y="170"/>
                    <a:pt x="4" y="172"/>
                    <a:pt x="6" y="173"/>
                  </a:cubicBezTo>
                  <a:cubicBezTo>
                    <a:pt x="9" y="175"/>
                    <a:pt x="11" y="174"/>
                    <a:pt x="14" y="173"/>
                  </a:cubicBezTo>
                  <a:cubicBezTo>
                    <a:pt x="34" y="167"/>
                    <a:pt x="41" y="163"/>
                    <a:pt x="53" y="155"/>
                  </a:cubicBezTo>
                  <a:cubicBezTo>
                    <a:pt x="82" y="133"/>
                    <a:pt x="94" y="147"/>
                    <a:pt x="107" y="95"/>
                  </a:cubicBezTo>
                  <a:cubicBezTo>
                    <a:pt x="108" y="94"/>
                    <a:pt x="117" y="49"/>
                    <a:pt x="113" y="38"/>
                  </a:cubicBezTo>
                  <a:cubicBezTo>
                    <a:pt x="113" y="37"/>
                    <a:pt x="99" y="0"/>
                    <a:pt x="90" y="0"/>
                  </a:cubicBezTo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ṣḷîḓe">
              <a:extLst>
                <a:ext uri="{FF2B5EF4-FFF2-40B4-BE49-F238E27FC236}">
                  <a16:creationId xmlns:a16="http://schemas.microsoft.com/office/drawing/2014/main" id="{8BA8C7D3-61F3-425C-BDA6-02942B1E80B4}"/>
                </a:ext>
              </a:extLst>
            </p:cNvPr>
            <p:cNvSpPr/>
            <p:nvPr/>
          </p:nvSpPr>
          <p:spPr bwMode="auto">
            <a:xfrm>
              <a:off x="5489576" y="3252788"/>
              <a:ext cx="258763" cy="750888"/>
            </a:xfrm>
            <a:custGeom>
              <a:avLst/>
              <a:gdLst>
                <a:gd name="T0" fmla="*/ 50 w 78"/>
                <a:gd name="T1" fmla="*/ 0 h 228"/>
                <a:gd name="T2" fmla="*/ 48 w 78"/>
                <a:gd name="T3" fmla="*/ 1 h 228"/>
                <a:gd name="T4" fmla="*/ 18 w 78"/>
                <a:gd name="T5" fmla="*/ 10 h 228"/>
                <a:gd name="T6" fmla="*/ 6 w 78"/>
                <a:gd name="T7" fmla="*/ 13 h 228"/>
                <a:gd name="T8" fmla="*/ 6 w 78"/>
                <a:gd name="T9" fmla="*/ 20 h 228"/>
                <a:gd name="T10" fmla="*/ 30 w 78"/>
                <a:gd name="T11" fmla="*/ 93 h 228"/>
                <a:gd name="T12" fmla="*/ 31 w 78"/>
                <a:gd name="T13" fmla="*/ 158 h 228"/>
                <a:gd name="T14" fmla="*/ 33 w 78"/>
                <a:gd name="T15" fmla="*/ 177 h 228"/>
                <a:gd name="T16" fmla="*/ 33 w 78"/>
                <a:gd name="T17" fmla="*/ 177 h 228"/>
                <a:gd name="T18" fmla="*/ 35 w 78"/>
                <a:gd name="T19" fmla="*/ 190 h 228"/>
                <a:gd name="T20" fmla="*/ 35 w 78"/>
                <a:gd name="T21" fmla="*/ 189 h 228"/>
                <a:gd name="T22" fmla="*/ 38 w 78"/>
                <a:gd name="T23" fmla="*/ 206 h 228"/>
                <a:gd name="T24" fmla="*/ 42 w 78"/>
                <a:gd name="T25" fmla="*/ 223 h 228"/>
                <a:gd name="T26" fmla="*/ 52 w 78"/>
                <a:gd name="T27" fmla="*/ 228 h 228"/>
                <a:gd name="T28" fmla="*/ 72 w 78"/>
                <a:gd name="T29" fmla="*/ 136 h 228"/>
                <a:gd name="T30" fmla="*/ 73 w 78"/>
                <a:gd name="T31" fmla="*/ 62 h 228"/>
                <a:gd name="T32" fmla="*/ 73 w 78"/>
                <a:gd name="T33" fmla="*/ 62 h 228"/>
                <a:gd name="T34" fmla="*/ 65 w 78"/>
                <a:gd name="T35" fmla="*/ 34 h 228"/>
                <a:gd name="T36" fmla="*/ 50 w 78"/>
                <a:gd name="T3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28">
                  <a:moveTo>
                    <a:pt x="50" y="0"/>
                  </a:moveTo>
                  <a:cubicBezTo>
                    <a:pt x="50" y="0"/>
                    <a:pt x="49" y="1"/>
                    <a:pt x="48" y="1"/>
                  </a:cubicBezTo>
                  <a:cubicBezTo>
                    <a:pt x="47" y="1"/>
                    <a:pt x="32" y="8"/>
                    <a:pt x="18" y="10"/>
                  </a:cubicBezTo>
                  <a:cubicBezTo>
                    <a:pt x="13" y="11"/>
                    <a:pt x="9" y="11"/>
                    <a:pt x="6" y="13"/>
                  </a:cubicBezTo>
                  <a:cubicBezTo>
                    <a:pt x="3" y="14"/>
                    <a:pt x="3" y="18"/>
                    <a:pt x="6" y="20"/>
                  </a:cubicBezTo>
                  <a:cubicBezTo>
                    <a:pt x="0" y="49"/>
                    <a:pt x="13" y="67"/>
                    <a:pt x="30" y="93"/>
                  </a:cubicBezTo>
                  <a:cubicBezTo>
                    <a:pt x="40" y="109"/>
                    <a:pt x="31" y="118"/>
                    <a:pt x="31" y="158"/>
                  </a:cubicBezTo>
                  <a:cubicBezTo>
                    <a:pt x="31" y="163"/>
                    <a:pt x="31" y="167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82"/>
                    <a:pt x="34" y="186"/>
                    <a:pt x="35" y="190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37" y="201"/>
                    <a:pt x="38" y="206"/>
                    <a:pt x="38" y="206"/>
                  </a:cubicBezTo>
                  <a:cubicBezTo>
                    <a:pt x="40" y="209"/>
                    <a:pt x="42" y="224"/>
                    <a:pt x="42" y="223"/>
                  </a:cubicBezTo>
                  <a:cubicBezTo>
                    <a:pt x="43" y="227"/>
                    <a:pt x="48" y="228"/>
                    <a:pt x="52" y="228"/>
                  </a:cubicBezTo>
                  <a:cubicBezTo>
                    <a:pt x="57" y="228"/>
                    <a:pt x="55" y="227"/>
                    <a:pt x="72" y="136"/>
                  </a:cubicBezTo>
                  <a:cubicBezTo>
                    <a:pt x="78" y="105"/>
                    <a:pt x="77" y="83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1" y="53"/>
                    <a:pt x="68" y="43"/>
                    <a:pt x="65" y="34"/>
                  </a:cubicBezTo>
                  <a:cubicBezTo>
                    <a:pt x="56" y="10"/>
                    <a:pt x="57" y="0"/>
                    <a:pt x="50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ṥḷïḍè">
              <a:extLst>
                <a:ext uri="{FF2B5EF4-FFF2-40B4-BE49-F238E27FC236}">
                  <a16:creationId xmlns:a16="http://schemas.microsoft.com/office/drawing/2014/main" id="{A6623B7C-BBC0-4313-B398-1661B598A2BA}"/>
                </a:ext>
              </a:extLst>
            </p:cNvPr>
            <p:cNvSpPr/>
            <p:nvPr/>
          </p:nvSpPr>
          <p:spPr bwMode="auto">
            <a:xfrm>
              <a:off x="5702301" y="2428876"/>
              <a:ext cx="200025" cy="454025"/>
            </a:xfrm>
            <a:custGeom>
              <a:avLst/>
              <a:gdLst>
                <a:gd name="T0" fmla="*/ 13 w 61"/>
                <a:gd name="T1" fmla="*/ 0 h 138"/>
                <a:gd name="T2" fmla="*/ 13 w 61"/>
                <a:gd name="T3" fmla="*/ 0 h 138"/>
                <a:gd name="T4" fmla="*/ 9 w 61"/>
                <a:gd name="T5" fmla="*/ 5 h 138"/>
                <a:gd name="T6" fmla="*/ 9 w 61"/>
                <a:gd name="T7" fmla="*/ 8 h 138"/>
                <a:gd name="T8" fmla="*/ 16 w 61"/>
                <a:gd name="T9" fmla="*/ 32 h 138"/>
                <a:gd name="T10" fmla="*/ 16 w 61"/>
                <a:gd name="T11" fmla="*/ 32 h 138"/>
                <a:gd name="T12" fmla="*/ 16 w 61"/>
                <a:gd name="T13" fmla="*/ 32 h 138"/>
                <a:gd name="T14" fmla="*/ 16 w 61"/>
                <a:gd name="T15" fmla="*/ 32 h 138"/>
                <a:gd name="T16" fmla="*/ 16 w 61"/>
                <a:gd name="T17" fmla="*/ 32 h 138"/>
                <a:gd name="T18" fmla="*/ 16 w 61"/>
                <a:gd name="T19" fmla="*/ 32 h 138"/>
                <a:gd name="T20" fmla="*/ 16 w 61"/>
                <a:gd name="T21" fmla="*/ 32 h 138"/>
                <a:gd name="T22" fmla="*/ 16 w 61"/>
                <a:gd name="T23" fmla="*/ 32 h 138"/>
                <a:gd name="T24" fmla="*/ 16 w 61"/>
                <a:gd name="T25" fmla="*/ 32 h 138"/>
                <a:gd name="T26" fmla="*/ 16 w 61"/>
                <a:gd name="T27" fmla="*/ 32 h 138"/>
                <a:gd name="T28" fmla="*/ 16 w 61"/>
                <a:gd name="T29" fmla="*/ 33 h 138"/>
                <a:gd name="T30" fmla="*/ 16 w 61"/>
                <a:gd name="T31" fmla="*/ 33 h 138"/>
                <a:gd name="T32" fmla="*/ 18 w 61"/>
                <a:gd name="T33" fmla="*/ 34 h 138"/>
                <a:gd name="T34" fmla="*/ 18 w 61"/>
                <a:gd name="T35" fmla="*/ 34 h 138"/>
                <a:gd name="T36" fmla="*/ 18 w 61"/>
                <a:gd name="T37" fmla="*/ 35 h 138"/>
                <a:gd name="T38" fmla="*/ 18 w 61"/>
                <a:gd name="T39" fmla="*/ 35 h 138"/>
                <a:gd name="T40" fmla="*/ 22 w 61"/>
                <a:gd name="T41" fmla="*/ 38 h 138"/>
                <a:gd name="T42" fmla="*/ 22 w 61"/>
                <a:gd name="T43" fmla="*/ 38 h 138"/>
                <a:gd name="T44" fmla="*/ 22 w 61"/>
                <a:gd name="T45" fmla="*/ 38 h 138"/>
                <a:gd name="T46" fmla="*/ 22 w 61"/>
                <a:gd name="T47" fmla="*/ 38 h 138"/>
                <a:gd name="T48" fmla="*/ 22 w 61"/>
                <a:gd name="T49" fmla="*/ 38 h 138"/>
                <a:gd name="T50" fmla="*/ 27 w 61"/>
                <a:gd name="T51" fmla="*/ 67 h 138"/>
                <a:gd name="T52" fmla="*/ 27 w 61"/>
                <a:gd name="T53" fmla="*/ 67 h 138"/>
                <a:gd name="T54" fmla="*/ 12 w 61"/>
                <a:gd name="T55" fmla="*/ 117 h 138"/>
                <a:gd name="T56" fmla="*/ 1 w 61"/>
                <a:gd name="T57" fmla="*/ 129 h 138"/>
                <a:gd name="T58" fmla="*/ 3 w 61"/>
                <a:gd name="T59" fmla="*/ 132 h 138"/>
                <a:gd name="T60" fmla="*/ 5 w 61"/>
                <a:gd name="T61" fmla="*/ 134 h 138"/>
                <a:gd name="T62" fmla="*/ 9 w 61"/>
                <a:gd name="T63" fmla="*/ 137 h 138"/>
                <a:gd name="T64" fmla="*/ 34 w 61"/>
                <a:gd name="T65" fmla="*/ 118 h 138"/>
                <a:gd name="T66" fmla="*/ 34 w 61"/>
                <a:gd name="T67" fmla="*/ 118 h 138"/>
                <a:gd name="T68" fmla="*/ 54 w 61"/>
                <a:gd name="T69" fmla="*/ 81 h 138"/>
                <a:gd name="T70" fmla="*/ 40 w 61"/>
                <a:gd name="T71" fmla="*/ 39 h 138"/>
                <a:gd name="T72" fmla="*/ 40 w 61"/>
                <a:gd name="T73" fmla="*/ 39 h 138"/>
                <a:gd name="T74" fmla="*/ 34 w 61"/>
                <a:gd name="T75" fmla="*/ 28 h 138"/>
                <a:gd name="T76" fmla="*/ 20 w 61"/>
                <a:gd name="T77" fmla="*/ 4 h 138"/>
                <a:gd name="T78" fmla="*/ 20 w 61"/>
                <a:gd name="T79" fmla="*/ 4 h 138"/>
                <a:gd name="T80" fmla="*/ 16 w 61"/>
                <a:gd name="T81" fmla="*/ 1 h 138"/>
                <a:gd name="T82" fmla="*/ 16 w 61"/>
                <a:gd name="T83" fmla="*/ 1 h 138"/>
                <a:gd name="T84" fmla="*/ 13 w 61"/>
                <a:gd name="T8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138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7" y="2"/>
                    <a:pt x="9" y="5"/>
                  </a:cubicBezTo>
                  <a:cubicBezTo>
                    <a:pt x="9" y="6"/>
                    <a:pt x="9" y="8"/>
                    <a:pt x="9" y="8"/>
                  </a:cubicBezTo>
                  <a:cubicBezTo>
                    <a:pt x="10" y="14"/>
                    <a:pt x="10" y="27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7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2"/>
                    <a:pt x="23" y="47"/>
                    <a:pt x="27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3" y="101"/>
                    <a:pt x="43" y="80"/>
                    <a:pt x="12" y="117"/>
                  </a:cubicBezTo>
                  <a:cubicBezTo>
                    <a:pt x="5" y="125"/>
                    <a:pt x="3" y="127"/>
                    <a:pt x="1" y="129"/>
                  </a:cubicBezTo>
                  <a:cubicBezTo>
                    <a:pt x="0" y="130"/>
                    <a:pt x="1" y="133"/>
                    <a:pt x="3" y="132"/>
                  </a:cubicBezTo>
                  <a:cubicBezTo>
                    <a:pt x="3" y="133"/>
                    <a:pt x="4" y="134"/>
                    <a:pt x="5" y="134"/>
                  </a:cubicBezTo>
                  <a:cubicBezTo>
                    <a:pt x="7" y="135"/>
                    <a:pt x="6" y="136"/>
                    <a:pt x="9" y="137"/>
                  </a:cubicBezTo>
                  <a:cubicBezTo>
                    <a:pt x="14" y="138"/>
                    <a:pt x="20" y="130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55" y="101"/>
                    <a:pt x="61" y="103"/>
                    <a:pt x="54" y="81"/>
                  </a:cubicBezTo>
                  <a:cubicBezTo>
                    <a:pt x="43" y="44"/>
                    <a:pt x="42" y="43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6" y="30"/>
                    <a:pt x="36" y="33"/>
                    <a:pt x="34" y="28"/>
                  </a:cubicBezTo>
                  <a:cubicBezTo>
                    <a:pt x="34" y="17"/>
                    <a:pt x="33" y="1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9" y="3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šļiḓe">
              <a:extLst>
                <a:ext uri="{FF2B5EF4-FFF2-40B4-BE49-F238E27FC236}">
                  <a16:creationId xmlns:a16="http://schemas.microsoft.com/office/drawing/2014/main" id="{E4D6CC15-49FD-429B-92D3-9944BB63F5FE}"/>
                </a:ext>
              </a:extLst>
            </p:cNvPr>
            <p:cNvSpPr/>
            <p:nvPr/>
          </p:nvSpPr>
          <p:spPr bwMode="auto">
            <a:xfrm>
              <a:off x="5192713" y="3133726"/>
              <a:ext cx="195263" cy="342900"/>
            </a:xfrm>
            <a:custGeom>
              <a:avLst/>
              <a:gdLst>
                <a:gd name="T0" fmla="*/ 57 w 59"/>
                <a:gd name="T1" fmla="*/ 5 h 104"/>
                <a:gd name="T2" fmla="*/ 52 w 59"/>
                <a:gd name="T3" fmla="*/ 0 h 104"/>
                <a:gd name="T4" fmla="*/ 47 w 59"/>
                <a:gd name="T5" fmla="*/ 3 h 104"/>
                <a:gd name="T6" fmla="*/ 45 w 59"/>
                <a:gd name="T7" fmla="*/ 4 h 104"/>
                <a:gd name="T8" fmla="*/ 26 w 59"/>
                <a:gd name="T9" fmla="*/ 49 h 104"/>
                <a:gd name="T10" fmla="*/ 21 w 59"/>
                <a:gd name="T11" fmla="*/ 59 h 104"/>
                <a:gd name="T12" fmla="*/ 15 w 59"/>
                <a:gd name="T13" fmla="*/ 67 h 104"/>
                <a:gd name="T14" fmla="*/ 4 w 59"/>
                <a:gd name="T15" fmla="*/ 75 h 104"/>
                <a:gd name="T16" fmla="*/ 1 w 59"/>
                <a:gd name="T17" fmla="*/ 82 h 104"/>
                <a:gd name="T18" fmla="*/ 1 w 59"/>
                <a:gd name="T19" fmla="*/ 95 h 104"/>
                <a:gd name="T20" fmla="*/ 4 w 59"/>
                <a:gd name="T21" fmla="*/ 103 h 104"/>
                <a:gd name="T22" fmla="*/ 10 w 59"/>
                <a:gd name="T23" fmla="*/ 94 h 104"/>
                <a:gd name="T24" fmla="*/ 19 w 59"/>
                <a:gd name="T25" fmla="*/ 82 h 104"/>
                <a:gd name="T26" fmla="*/ 26 w 59"/>
                <a:gd name="T27" fmla="*/ 76 h 104"/>
                <a:gd name="T28" fmla="*/ 26 w 59"/>
                <a:gd name="T29" fmla="*/ 75 h 104"/>
                <a:gd name="T30" fmla="*/ 53 w 59"/>
                <a:gd name="T31" fmla="*/ 26 h 104"/>
                <a:gd name="T32" fmla="*/ 56 w 59"/>
                <a:gd name="T33" fmla="*/ 20 h 104"/>
                <a:gd name="T34" fmla="*/ 57 w 59"/>
                <a:gd name="T35" fmla="*/ 17 h 104"/>
                <a:gd name="T36" fmla="*/ 57 w 59"/>
                <a:gd name="T3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04">
                  <a:moveTo>
                    <a:pt x="57" y="5"/>
                  </a:moveTo>
                  <a:cubicBezTo>
                    <a:pt x="56" y="2"/>
                    <a:pt x="55" y="0"/>
                    <a:pt x="52" y="0"/>
                  </a:cubicBezTo>
                  <a:cubicBezTo>
                    <a:pt x="50" y="0"/>
                    <a:pt x="49" y="1"/>
                    <a:pt x="47" y="3"/>
                  </a:cubicBezTo>
                  <a:cubicBezTo>
                    <a:pt x="46" y="3"/>
                    <a:pt x="46" y="3"/>
                    <a:pt x="45" y="4"/>
                  </a:cubicBezTo>
                  <a:cubicBezTo>
                    <a:pt x="40" y="14"/>
                    <a:pt x="31" y="36"/>
                    <a:pt x="26" y="49"/>
                  </a:cubicBezTo>
                  <a:cubicBezTo>
                    <a:pt x="24" y="53"/>
                    <a:pt x="22" y="56"/>
                    <a:pt x="21" y="59"/>
                  </a:cubicBezTo>
                  <a:cubicBezTo>
                    <a:pt x="19" y="63"/>
                    <a:pt x="18" y="65"/>
                    <a:pt x="15" y="67"/>
                  </a:cubicBezTo>
                  <a:cubicBezTo>
                    <a:pt x="7" y="72"/>
                    <a:pt x="6" y="73"/>
                    <a:pt x="4" y="75"/>
                  </a:cubicBezTo>
                  <a:cubicBezTo>
                    <a:pt x="1" y="80"/>
                    <a:pt x="1" y="82"/>
                    <a:pt x="1" y="82"/>
                  </a:cubicBezTo>
                  <a:cubicBezTo>
                    <a:pt x="0" y="90"/>
                    <a:pt x="1" y="93"/>
                    <a:pt x="1" y="95"/>
                  </a:cubicBezTo>
                  <a:cubicBezTo>
                    <a:pt x="2" y="100"/>
                    <a:pt x="1" y="103"/>
                    <a:pt x="4" y="103"/>
                  </a:cubicBezTo>
                  <a:cubicBezTo>
                    <a:pt x="8" y="104"/>
                    <a:pt x="9" y="98"/>
                    <a:pt x="10" y="94"/>
                  </a:cubicBezTo>
                  <a:cubicBezTo>
                    <a:pt x="12" y="86"/>
                    <a:pt x="14" y="85"/>
                    <a:pt x="19" y="82"/>
                  </a:cubicBezTo>
                  <a:cubicBezTo>
                    <a:pt x="24" y="78"/>
                    <a:pt x="25" y="78"/>
                    <a:pt x="26" y="76"/>
                  </a:cubicBezTo>
                  <a:cubicBezTo>
                    <a:pt x="26" y="76"/>
                    <a:pt x="26" y="75"/>
                    <a:pt x="26" y="75"/>
                  </a:cubicBezTo>
                  <a:cubicBezTo>
                    <a:pt x="32" y="70"/>
                    <a:pt x="36" y="56"/>
                    <a:pt x="53" y="26"/>
                  </a:cubicBezTo>
                  <a:cubicBezTo>
                    <a:pt x="55" y="22"/>
                    <a:pt x="54" y="22"/>
                    <a:pt x="56" y="20"/>
                  </a:cubicBezTo>
                  <a:cubicBezTo>
                    <a:pt x="57" y="18"/>
                    <a:pt x="58" y="18"/>
                    <a:pt x="57" y="17"/>
                  </a:cubicBezTo>
                  <a:cubicBezTo>
                    <a:pt x="59" y="13"/>
                    <a:pt x="59" y="10"/>
                    <a:pt x="57" y="5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śľïdé">
              <a:extLst>
                <a:ext uri="{FF2B5EF4-FFF2-40B4-BE49-F238E27FC236}">
                  <a16:creationId xmlns:a16="http://schemas.microsoft.com/office/drawing/2014/main" id="{C2D04F56-89DB-43D3-A4E4-E61396D06E4C}"/>
                </a:ext>
              </a:extLst>
            </p:cNvPr>
            <p:cNvSpPr/>
            <p:nvPr/>
          </p:nvSpPr>
          <p:spPr bwMode="auto">
            <a:xfrm>
              <a:off x="5295901" y="324643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A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š1iḓé">
              <a:extLst>
                <a:ext uri="{FF2B5EF4-FFF2-40B4-BE49-F238E27FC236}">
                  <a16:creationId xmlns:a16="http://schemas.microsoft.com/office/drawing/2014/main" id="{CF7B0819-1E1D-4476-A70B-98C92FFA740B}"/>
                </a:ext>
              </a:extLst>
            </p:cNvPr>
            <p:cNvSpPr/>
            <p:nvPr/>
          </p:nvSpPr>
          <p:spPr bwMode="auto">
            <a:xfrm>
              <a:off x="5622926" y="4017963"/>
              <a:ext cx="147638" cy="79375"/>
            </a:xfrm>
            <a:custGeom>
              <a:avLst/>
              <a:gdLst>
                <a:gd name="T0" fmla="*/ 12 w 45"/>
                <a:gd name="T1" fmla="*/ 2 h 24"/>
                <a:gd name="T2" fmla="*/ 5 w 45"/>
                <a:gd name="T3" fmla="*/ 2 h 24"/>
                <a:gd name="T4" fmla="*/ 0 w 45"/>
                <a:gd name="T5" fmla="*/ 11 h 24"/>
                <a:gd name="T6" fmla="*/ 4 w 45"/>
                <a:gd name="T7" fmla="*/ 20 h 24"/>
                <a:gd name="T8" fmla="*/ 27 w 45"/>
                <a:gd name="T9" fmla="*/ 23 h 24"/>
                <a:gd name="T10" fmla="*/ 43 w 45"/>
                <a:gd name="T11" fmla="*/ 19 h 24"/>
                <a:gd name="T12" fmla="*/ 43 w 45"/>
                <a:gd name="T13" fmla="*/ 13 h 24"/>
                <a:gd name="T14" fmla="*/ 40 w 45"/>
                <a:gd name="T15" fmla="*/ 12 h 24"/>
                <a:gd name="T16" fmla="*/ 32 w 45"/>
                <a:gd name="T17" fmla="*/ 8 h 24"/>
                <a:gd name="T18" fmla="*/ 12 w 45"/>
                <a:gd name="T19" fmla="*/ 2 h 24"/>
                <a:gd name="T20" fmla="*/ 17 w 45"/>
                <a:gd name="T21" fmla="*/ 23 h 24"/>
                <a:gd name="T22" fmla="*/ 17 w 45"/>
                <a:gd name="T23" fmla="*/ 23 h 24"/>
                <a:gd name="T24" fmla="*/ 19 w 45"/>
                <a:gd name="T25" fmla="*/ 23 h 24"/>
                <a:gd name="T26" fmla="*/ 19 w 45"/>
                <a:gd name="T2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24">
                  <a:moveTo>
                    <a:pt x="12" y="2"/>
                  </a:moveTo>
                  <a:cubicBezTo>
                    <a:pt x="10" y="3"/>
                    <a:pt x="6" y="1"/>
                    <a:pt x="5" y="2"/>
                  </a:cubicBezTo>
                  <a:cubicBezTo>
                    <a:pt x="1" y="3"/>
                    <a:pt x="0" y="8"/>
                    <a:pt x="0" y="11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7" y="21"/>
                    <a:pt x="19" y="24"/>
                    <a:pt x="27" y="23"/>
                  </a:cubicBezTo>
                  <a:cubicBezTo>
                    <a:pt x="35" y="22"/>
                    <a:pt x="41" y="22"/>
                    <a:pt x="43" y="19"/>
                  </a:cubicBezTo>
                  <a:cubicBezTo>
                    <a:pt x="45" y="17"/>
                    <a:pt x="45" y="14"/>
                    <a:pt x="43" y="13"/>
                  </a:cubicBezTo>
                  <a:cubicBezTo>
                    <a:pt x="42" y="12"/>
                    <a:pt x="41" y="12"/>
                    <a:pt x="40" y="12"/>
                  </a:cubicBezTo>
                  <a:cubicBezTo>
                    <a:pt x="33" y="9"/>
                    <a:pt x="34" y="9"/>
                    <a:pt x="32" y="8"/>
                  </a:cubicBezTo>
                  <a:cubicBezTo>
                    <a:pt x="19" y="0"/>
                    <a:pt x="18" y="1"/>
                    <a:pt x="12" y="2"/>
                  </a:cubicBezTo>
                  <a:moveTo>
                    <a:pt x="17" y="23"/>
                  </a:moveTo>
                  <a:cubicBezTo>
                    <a:pt x="18" y="23"/>
                    <a:pt x="18" y="23"/>
                    <a:pt x="17" y="23"/>
                  </a:cubicBezTo>
                  <a:moveTo>
                    <a:pt x="19" y="23"/>
                  </a:moveTo>
                  <a:cubicBezTo>
                    <a:pt x="18" y="23"/>
                    <a:pt x="18" y="23"/>
                    <a:pt x="19" y="23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$liďé">
              <a:extLst>
                <a:ext uri="{FF2B5EF4-FFF2-40B4-BE49-F238E27FC236}">
                  <a16:creationId xmlns:a16="http://schemas.microsoft.com/office/drawing/2014/main" id="{8A377B8D-675B-4B3E-B102-09739566E662}"/>
                </a:ext>
              </a:extLst>
            </p:cNvPr>
            <p:cNvSpPr/>
            <p:nvPr/>
          </p:nvSpPr>
          <p:spPr bwMode="auto">
            <a:xfrm>
              <a:off x="5140326" y="3786188"/>
              <a:ext cx="85725" cy="174625"/>
            </a:xfrm>
            <a:custGeom>
              <a:avLst/>
              <a:gdLst>
                <a:gd name="T0" fmla="*/ 11 w 26"/>
                <a:gd name="T1" fmla="*/ 0 h 53"/>
                <a:gd name="T2" fmla="*/ 1 w 26"/>
                <a:gd name="T3" fmla="*/ 5 h 53"/>
                <a:gd name="T4" fmla="*/ 2 w 26"/>
                <a:gd name="T5" fmla="*/ 16 h 53"/>
                <a:gd name="T6" fmla="*/ 9 w 26"/>
                <a:gd name="T7" fmla="*/ 29 h 53"/>
                <a:gd name="T8" fmla="*/ 18 w 26"/>
                <a:gd name="T9" fmla="*/ 49 h 53"/>
                <a:gd name="T10" fmla="*/ 25 w 26"/>
                <a:gd name="T11" fmla="*/ 50 h 53"/>
                <a:gd name="T12" fmla="*/ 26 w 26"/>
                <a:gd name="T13" fmla="*/ 32 h 53"/>
                <a:gd name="T14" fmla="*/ 24 w 26"/>
                <a:gd name="T15" fmla="*/ 17 h 53"/>
                <a:gd name="T16" fmla="*/ 19 w 26"/>
                <a:gd name="T17" fmla="*/ 7 h 53"/>
                <a:gd name="T18" fmla="*/ 18 w 26"/>
                <a:gd name="T19" fmla="*/ 5 h 53"/>
                <a:gd name="T20" fmla="*/ 11 w 26"/>
                <a:gd name="T21" fmla="*/ 0 h 53"/>
                <a:gd name="T22" fmla="*/ 11 w 26"/>
                <a:gd name="T23" fmla="*/ 0 h 53"/>
                <a:gd name="T24" fmla="*/ 22 w 26"/>
                <a:gd name="T25" fmla="*/ 15 h 53"/>
                <a:gd name="T26" fmla="*/ 22 w 26"/>
                <a:gd name="T27" fmla="*/ 1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3">
                  <a:moveTo>
                    <a:pt x="11" y="0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8"/>
                    <a:pt x="0" y="11"/>
                    <a:pt x="2" y="16"/>
                  </a:cubicBezTo>
                  <a:cubicBezTo>
                    <a:pt x="4" y="25"/>
                    <a:pt x="6" y="24"/>
                    <a:pt x="9" y="29"/>
                  </a:cubicBezTo>
                  <a:cubicBezTo>
                    <a:pt x="12" y="36"/>
                    <a:pt x="14" y="44"/>
                    <a:pt x="18" y="49"/>
                  </a:cubicBezTo>
                  <a:cubicBezTo>
                    <a:pt x="22" y="53"/>
                    <a:pt x="25" y="51"/>
                    <a:pt x="25" y="50"/>
                  </a:cubicBezTo>
                  <a:cubicBezTo>
                    <a:pt x="26" y="48"/>
                    <a:pt x="26" y="33"/>
                    <a:pt x="26" y="32"/>
                  </a:cubicBezTo>
                  <a:cubicBezTo>
                    <a:pt x="25" y="23"/>
                    <a:pt x="26" y="20"/>
                    <a:pt x="24" y="17"/>
                  </a:cubicBezTo>
                  <a:cubicBezTo>
                    <a:pt x="23" y="14"/>
                    <a:pt x="18" y="15"/>
                    <a:pt x="19" y="7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śļíḓê">
              <a:extLst>
                <a:ext uri="{FF2B5EF4-FFF2-40B4-BE49-F238E27FC236}">
                  <a16:creationId xmlns:a16="http://schemas.microsoft.com/office/drawing/2014/main" id="{31A52CA3-BB95-4AFD-B127-95AC2500369A}"/>
                </a:ext>
              </a:extLst>
            </p:cNvPr>
            <p:cNvSpPr/>
            <p:nvPr/>
          </p:nvSpPr>
          <p:spPr bwMode="auto">
            <a:xfrm>
              <a:off x="5321301" y="2751138"/>
              <a:ext cx="534988" cy="571500"/>
            </a:xfrm>
            <a:custGeom>
              <a:avLst/>
              <a:gdLst>
                <a:gd name="T0" fmla="*/ 143 w 162"/>
                <a:gd name="T1" fmla="*/ 0 h 173"/>
                <a:gd name="T2" fmla="*/ 128 w 162"/>
                <a:gd name="T3" fmla="*/ 10 h 173"/>
                <a:gd name="T4" fmla="*/ 124 w 162"/>
                <a:gd name="T5" fmla="*/ 13 h 173"/>
                <a:gd name="T6" fmla="*/ 118 w 162"/>
                <a:gd name="T7" fmla="*/ 17 h 173"/>
                <a:gd name="T8" fmla="*/ 104 w 162"/>
                <a:gd name="T9" fmla="*/ 26 h 173"/>
                <a:gd name="T10" fmla="*/ 88 w 162"/>
                <a:gd name="T11" fmla="*/ 30 h 173"/>
                <a:gd name="T12" fmla="*/ 84 w 162"/>
                <a:gd name="T13" fmla="*/ 31 h 173"/>
                <a:gd name="T14" fmla="*/ 84 w 162"/>
                <a:gd name="T15" fmla="*/ 31 h 173"/>
                <a:gd name="T16" fmla="*/ 80 w 162"/>
                <a:gd name="T17" fmla="*/ 33 h 173"/>
                <a:gd name="T18" fmla="*/ 78 w 162"/>
                <a:gd name="T19" fmla="*/ 34 h 173"/>
                <a:gd name="T20" fmla="*/ 70 w 162"/>
                <a:gd name="T21" fmla="*/ 36 h 173"/>
                <a:gd name="T22" fmla="*/ 67 w 162"/>
                <a:gd name="T23" fmla="*/ 37 h 173"/>
                <a:gd name="T24" fmla="*/ 67 w 162"/>
                <a:gd name="T25" fmla="*/ 37 h 173"/>
                <a:gd name="T26" fmla="*/ 67 w 162"/>
                <a:gd name="T27" fmla="*/ 37 h 173"/>
                <a:gd name="T28" fmla="*/ 67 w 162"/>
                <a:gd name="T29" fmla="*/ 37 h 173"/>
                <a:gd name="T30" fmla="*/ 56 w 162"/>
                <a:gd name="T31" fmla="*/ 39 h 173"/>
                <a:gd name="T32" fmla="*/ 35 w 162"/>
                <a:gd name="T33" fmla="*/ 52 h 173"/>
                <a:gd name="T34" fmla="*/ 35 w 162"/>
                <a:gd name="T35" fmla="*/ 52 h 173"/>
                <a:gd name="T36" fmla="*/ 17 w 162"/>
                <a:gd name="T37" fmla="*/ 87 h 173"/>
                <a:gd name="T38" fmla="*/ 2 w 162"/>
                <a:gd name="T39" fmla="*/ 121 h 173"/>
                <a:gd name="T40" fmla="*/ 2 w 162"/>
                <a:gd name="T41" fmla="*/ 121 h 173"/>
                <a:gd name="T42" fmla="*/ 2 w 162"/>
                <a:gd name="T43" fmla="*/ 121 h 173"/>
                <a:gd name="T44" fmla="*/ 2 w 162"/>
                <a:gd name="T45" fmla="*/ 121 h 173"/>
                <a:gd name="T46" fmla="*/ 4 w 162"/>
                <a:gd name="T47" fmla="*/ 132 h 173"/>
                <a:gd name="T48" fmla="*/ 9 w 162"/>
                <a:gd name="T49" fmla="*/ 137 h 173"/>
                <a:gd name="T50" fmla="*/ 9 w 162"/>
                <a:gd name="T51" fmla="*/ 137 h 173"/>
                <a:gd name="T52" fmla="*/ 26 w 162"/>
                <a:gd name="T53" fmla="*/ 128 h 173"/>
                <a:gd name="T54" fmla="*/ 33 w 162"/>
                <a:gd name="T55" fmla="*/ 117 h 173"/>
                <a:gd name="T56" fmla="*/ 37 w 162"/>
                <a:gd name="T57" fmla="*/ 119 h 173"/>
                <a:gd name="T58" fmla="*/ 36 w 162"/>
                <a:gd name="T59" fmla="*/ 151 h 173"/>
                <a:gd name="T60" fmla="*/ 41 w 162"/>
                <a:gd name="T61" fmla="*/ 170 h 173"/>
                <a:gd name="T62" fmla="*/ 52 w 162"/>
                <a:gd name="T63" fmla="*/ 171 h 173"/>
                <a:gd name="T64" fmla="*/ 68 w 162"/>
                <a:gd name="T65" fmla="*/ 172 h 173"/>
                <a:gd name="T66" fmla="*/ 76 w 162"/>
                <a:gd name="T67" fmla="*/ 172 h 173"/>
                <a:gd name="T68" fmla="*/ 101 w 162"/>
                <a:gd name="T69" fmla="*/ 169 h 173"/>
                <a:gd name="T70" fmla="*/ 111 w 162"/>
                <a:gd name="T71" fmla="*/ 158 h 173"/>
                <a:gd name="T72" fmla="*/ 114 w 162"/>
                <a:gd name="T73" fmla="*/ 87 h 173"/>
                <a:gd name="T74" fmla="*/ 114 w 162"/>
                <a:gd name="T75" fmla="*/ 79 h 173"/>
                <a:gd name="T76" fmla="*/ 119 w 162"/>
                <a:gd name="T77" fmla="*/ 62 h 173"/>
                <a:gd name="T78" fmla="*/ 118 w 162"/>
                <a:gd name="T79" fmla="*/ 62 h 173"/>
                <a:gd name="T80" fmla="*/ 122 w 162"/>
                <a:gd name="T81" fmla="*/ 58 h 173"/>
                <a:gd name="T82" fmla="*/ 122 w 162"/>
                <a:gd name="T83" fmla="*/ 58 h 173"/>
                <a:gd name="T84" fmla="*/ 142 w 162"/>
                <a:gd name="T85" fmla="*/ 41 h 173"/>
                <a:gd name="T86" fmla="*/ 149 w 162"/>
                <a:gd name="T87" fmla="*/ 36 h 173"/>
                <a:gd name="T88" fmla="*/ 149 w 162"/>
                <a:gd name="T89" fmla="*/ 36 h 173"/>
                <a:gd name="T90" fmla="*/ 150 w 162"/>
                <a:gd name="T91" fmla="*/ 35 h 173"/>
                <a:gd name="T92" fmla="*/ 160 w 162"/>
                <a:gd name="T93" fmla="*/ 23 h 173"/>
                <a:gd name="T94" fmla="*/ 160 w 162"/>
                <a:gd name="T95" fmla="*/ 24 h 173"/>
                <a:gd name="T96" fmla="*/ 162 w 162"/>
                <a:gd name="T97" fmla="*/ 19 h 173"/>
                <a:gd name="T98" fmla="*/ 151 w 162"/>
                <a:gd name="T99" fmla="*/ 7 h 173"/>
                <a:gd name="T100" fmla="*/ 143 w 162"/>
                <a:gd name="T101" fmla="*/ 0 h 173"/>
                <a:gd name="T102" fmla="*/ 13 w 162"/>
                <a:gd name="T103" fmla="*/ 134 h 173"/>
                <a:gd name="T104" fmla="*/ 13 w 162"/>
                <a:gd name="T105" fmla="*/ 134 h 173"/>
                <a:gd name="T106" fmla="*/ 13 w 162"/>
                <a:gd name="T107" fmla="*/ 13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173">
                  <a:moveTo>
                    <a:pt x="143" y="0"/>
                  </a:moveTo>
                  <a:cubicBezTo>
                    <a:pt x="139" y="0"/>
                    <a:pt x="135" y="5"/>
                    <a:pt x="128" y="10"/>
                  </a:cubicBezTo>
                  <a:cubicBezTo>
                    <a:pt x="125" y="12"/>
                    <a:pt x="124" y="13"/>
                    <a:pt x="124" y="13"/>
                  </a:cubicBezTo>
                  <a:cubicBezTo>
                    <a:pt x="122" y="15"/>
                    <a:pt x="117" y="17"/>
                    <a:pt x="118" y="17"/>
                  </a:cubicBezTo>
                  <a:cubicBezTo>
                    <a:pt x="110" y="21"/>
                    <a:pt x="110" y="22"/>
                    <a:pt x="104" y="26"/>
                  </a:cubicBezTo>
                  <a:cubicBezTo>
                    <a:pt x="101" y="28"/>
                    <a:pt x="98" y="28"/>
                    <a:pt x="88" y="30"/>
                  </a:cubicBezTo>
                  <a:cubicBezTo>
                    <a:pt x="85" y="31"/>
                    <a:pt x="86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3" y="31"/>
                    <a:pt x="80" y="33"/>
                  </a:cubicBezTo>
                  <a:cubicBezTo>
                    <a:pt x="79" y="34"/>
                    <a:pt x="80" y="33"/>
                    <a:pt x="78" y="34"/>
                  </a:cubicBezTo>
                  <a:cubicBezTo>
                    <a:pt x="75" y="35"/>
                    <a:pt x="74" y="36"/>
                    <a:pt x="70" y="36"/>
                  </a:cubicBezTo>
                  <a:cubicBezTo>
                    <a:pt x="70" y="36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1" y="37"/>
                    <a:pt x="57" y="39"/>
                    <a:pt x="56" y="39"/>
                  </a:cubicBezTo>
                  <a:cubicBezTo>
                    <a:pt x="53" y="40"/>
                    <a:pt x="44" y="4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28" y="62"/>
                    <a:pt x="21" y="77"/>
                    <a:pt x="17" y="87"/>
                  </a:cubicBezTo>
                  <a:cubicBezTo>
                    <a:pt x="11" y="101"/>
                    <a:pt x="5" y="113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0" y="126"/>
                    <a:pt x="0" y="128"/>
                    <a:pt x="4" y="132"/>
                  </a:cubicBezTo>
                  <a:cubicBezTo>
                    <a:pt x="6" y="135"/>
                    <a:pt x="9" y="137"/>
                    <a:pt x="9" y="137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11" y="139"/>
                    <a:pt x="13" y="148"/>
                    <a:pt x="26" y="128"/>
                  </a:cubicBezTo>
                  <a:cubicBezTo>
                    <a:pt x="28" y="124"/>
                    <a:pt x="28" y="123"/>
                    <a:pt x="33" y="117"/>
                  </a:cubicBezTo>
                  <a:cubicBezTo>
                    <a:pt x="38" y="111"/>
                    <a:pt x="37" y="111"/>
                    <a:pt x="37" y="119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6" y="160"/>
                    <a:pt x="33" y="168"/>
                    <a:pt x="41" y="170"/>
                  </a:cubicBezTo>
                  <a:cubicBezTo>
                    <a:pt x="46" y="172"/>
                    <a:pt x="47" y="171"/>
                    <a:pt x="52" y="171"/>
                  </a:cubicBezTo>
                  <a:cubicBezTo>
                    <a:pt x="56" y="172"/>
                    <a:pt x="56" y="173"/>
                    <a:pt x="68" y="172"/>
                  </a:cubicBezTo>
                  <a:cubicBezTo>
                    <a:pt x="73" y="172"/>
                    <a:pt x="72" y="172"/>
                    <a:pt x="76" y="172"/>
                  </a:cubicBezTo>
                  <a:cubicBezTo>
                    <a:pt x="92" y="172"/>
                    <a:pt x="98" y="169"/>
                    <a:pt x="101" y="169"/>
                  </a:cubicBezTo>
                  <a:cubicBezTo>
                    <a:pt x="111" y="168"/>
                    <a:pt x="111" y="164"/>
                    <a:pt x="111" y="158"/>
                  </a:cubicBezTo>
                  <a:cubicBezTo>
                    <a:pt x="109" y="107"/>
                    <a:pt x="111" y="128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6" y="62"/>
                    <a:pt x="116" y="64"/>
                    <a:pt x="119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20" y="60"/>
                    <a:pt x="122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6" y="56"/>
                    <a:pt x="139" y="43"/>
                    <a:pt x="142" y="41"/>
                  </a:cubicBezTo>
                  <a:cubicBezTo>
                    <a:pt x="146" y="39"/>
                    <a:pt x="144" y="40"/>
                    <a:pt x="149" y="36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49" y="36"/>
                    <a:pt x="150" y="35"/>
                    <a:pt x="150" y="35"/>
                  </a:cubicBezTo>
                  <a:cubicBezTo>
                    <a:pt x="148" y="36"/>
                    <a:pt x="155" y="31"/>
                    <a:pt x="160" y="23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1" y="22"/>
                    <a:pt x="162" y="20"/>
                    <a:pt x="162" y="19"/>
                  </a:cubicBezTo>
                  <a:cubicBezTo>
                    <a:pt x="162" y="15"/>
                    <a:pt x="160" y="17"/>
                    <a:pt x="151" y="7"/>
                  </a:cubicBezTo>
                  <a:cubicBezTo>
                    <a:pt x="149" y="4"/>
                    <a:pt x="147" y="0"/>
                    <a:pt x="143" y="0"/>
                  </a:cubicBezTo>
                  <a:moveTo>
                    <a:pt x="13" y="134"/>
                  </a:moveTo>
                  <a:cubicBezTo>
                    <a:pt x="13" y="134"/>
                    <a:pt x="13" y="134"/>
                    <a:pt x="13" y="134"/>
                  </a:cubicBezTo>
                  <a:cubicBezTo>
                    <a:pt x="14" y="133"/>
                    <a:pt x="14" y="133"/>
                    <a:pt x="13" y="134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ṩlîḑè">
              <a:extLst>
                <a:ext uri="{FF2B5EF4-FFF2-40B4-BE49-F238E27FC236}">
                  <a16:creationId xmlns:a16="http://schemas.microsoft.com/office/drawing/2014/main" id="{F8B43880-211B-4524-B38C-3436462E3001}"/>
                </a:ext>
              </a:extLst>
            </p:cNvPr>
            <p:cNvSpPr/>
            <p:nvPr/>
          </p:nvSpPr>
          <p:spPr bwMode="auto">
            <a:xfrm>
              <a:off x="5424488" y="2662238"/>
              <a:ext cx="211138" cy="492125"/>
            </a:xfrm>
            <a:custGeom>
              <a:avLst/>
              <a:gdLst>
                <a:gd name="T0" fmla="*/ 23 w 64"/>
                <a:gd name="T1" fmla="*/ 0 h 149"/>
                <a:gd name="T2" fmla="*/ 7 w 64"/>
                <a:gd name="T3" fmla="*/ 9 h 149"/>
                <a:gd name="T4" fmla="*/ 4 w 64"/>
                <a:gd name="T5" fmla="*/ 14 h 149"/>
                <a:gd name="T6" fmla="*/ 2 w 64"/>
                <a:gd name="T7" fmla="*/ 23 h 149"/>
                <a:gd name="T8" fmla="*/ 2 w 64"/>
                <a:gd name="T9" fmla="*/ 24 h 149"/>
                <a:gd name="T10" fmla="*/ 2 w 64"/>
                <a:gd name="T11" fmla="*/ 24 h 149"/>
                <a:gd name="T12" fmla="*/ 2 w 64"/>
                <a:gd name="T13" fmla="*/ 24 h 149"/>
                <a:gd name="T14" fmla="*/ 2 w 64"/>
                <a:gd name="T15" fmla="*/ 58 h 149"/>
                <a:gd name="T16" fmla="*/ 4 w 64"/>
                <a:gd name="T17" fmla="*/ 93 h 149"/>
                <a:gd name="T18" fmla="*/ 4 w 64"/>
                <a:gd name="T19" fmla="*/ 93 h 149"/>
                <a:gd name="T20" fmla="*/ 7 w 64"/>
                <a:gd name="T21" fmla="*/ 103 h 149"/>
                <a:gd name="T22" fmla="*/ 7 w 64"/>
                <a:gd name="T23" fmla="*/ 103 h 149"/>
                <a:gd name="T24" fmla="*/ 7 w 64"/>
                <a:gd name="T25" fmla="*/ 103 h 149"/>
                <a:gd name="T26" fmla="*/ 7 w 64"/>
                <a:gd name="T27" fmla="*/ 103 h 149"/>
                <a:gd name="T28" fmla="*/ 7 w 64"/>
                <a:gd name="T29" fmla="*/ 103 h 149"/>
                <a:gd name="T30" fmla="*/ 7 w 64"/>
                <a:gd name="T31" fmla="*/ 103 h 149"/>
                <a:gd name="T32" fmla="*/ 18 w 64"/>
                <a:gd name="T33" fmla="*/ 121 h 149"/>
                <a:gd name="T34" fmla="*/ 24 w 64"/>
                <a:gd name="T35" fmla="*/ 131 h 149"/>
                <a:gd name="T36" fmla="*/ 31 w 64"/>
                <a:gd name="T37" fmla="*/ 141 h 149"/>
                <a:gd name="T38" fmla="*/ 33 w 64"/>
                <a:gd name="T39" fmla="*/ 146 h 149"/>
                <a:gd name="T40" fmla="*/ 39 w 64"/>
                <a:gd name="T41" fmla="*/ 146 h 149"/>
                <a:gd name="T42" fmla="*/ 50 w 64"/>
                <a:gd name="T43" fmla="*/ 130 h 149"/>
                <a:gd name="T44" fmla="*/ 49 w 64"/>
                <a:gd name="T45" fmla="*/ 130 h 149"/>
                <a:gd name="T46" fmla="*/ 58 w 64"/>
                <a:gd name="T47" fmla="*/ 78 h 149"/>
                <a:gd name="T48" fmla="*/ 58 w 64"/>
                <a:gd name="T49" fmla="*/ 78 h 149"/>
                <a:gd name="T50" fmla="*/ 59 w 64"/>
                <a:gd name="T51" fmla="*/ 43 h 149"/>
                <a:gd name="T52" fmla="*/ 48 w 64"/>
                <a:gd name="T53" fmla="*/ 20 h 149"/>
                <a:gd name="T54" fmla="*/ 35 w 64"/>
                <a:gd name="T55" fmla="*/ 4 h 149"/>
                <a:gd name="T56" fmla="*/ 23 w 64"/>
                <a:gd name="T57" fmla="*/ 0 h 149"/>
                <a:gd name="T58" fmla="*/ 23 w 64"/>
                <a:gd name="T5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4" h="149">
                  <a:moveTo>
                    <a:pt x="23" y="0"/>
                  </a:moveTo>
                  <a:cubicBezTo>
                    <a:pt x="15" y="0"/>
                    <a:pt x="11" y="4"/>
                    <a:pt x="7" y="9"/>
                  </a:cubicBezTo>
                  <a:cubicBezTo>
                    <a:pt x="6" y="11"/>
                    <a:pt x="5" y="12"/>
                    <a:pt x="4" y="14"/>
                  </a:cubicBezTo>
                  <a:cubicBezTo>
                    <a:pt x="3" y="17"/>
                    <a:pt x="2" y="20"/>
                    <a:pt x="2" y="23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43"/>
                    <a:pt x="2" y="42"/>
                    <a:pt x="2" y="58"/>
                  </a:cubicBezTo>
                  <a:cubicBezTo>
                    <a:pt x="3" y="74"/>
                    <a:pt x="0" y="75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5" y="96"/>
                    <a:pt x="6" y="100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11" y="112"/>
                    <a:pt x="14" y="114"/>
                    <a:pt x="18" y="121"/>
                  </a:cubicBezTo>
                  <a:cubicBezTo>
                    <a:pt x="19" y="124"/>
                    <a:pt x="23" y="130"/>
                    <a:pt x="24" y="131"/>
                  </a:cubicBezTo>
                  <a:cubicBezTo>
                    <a:pt x="27" y="137"/>
                    <a:pt x="29" y="137"/>
                    <a:pt x="31" y="141"/>
                  </a:cubicBezTo>
                  <a:cubicBezTo>
                    <a:pt x="31" y="143"/>
                    <a:pt x="32" y="144"/>
                    <a:pt x="33" y="146"/>
                  </a:cubicBezTo>
                  <a:cubicBezTo>
                    <a:pt x="34" y="147"/>
                    <a:pt x="36" y="149"/>
                    <a:pt x="39" y="146"/>
                  </a:cubicBezTo>
                  <a:cubicBezTo>
                    <a:pt x="42" y="144"/>
                    <a:pt x="45" y="142"/>
                    <a:pt x="50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56" y="115"/>
                    <a:pt x="48" y="114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64" y="61"/>
                    <a:pt x="62" y="52"/>
                    <a:pt x="59" y="43"/>
                  </a:cubicBezTo>
                  <a:cubicBezTo>
                    <a:pt x="56" y="31"/>
                    <a:pt x="56" y="32"/>
                    <a:pt x="48" y="20"/>
                  </a:cubicBezTo>
                  <a:cubicBezTo>
                    <a:pt x="48" y="19"/>
                    <a:pt x="41" y="9"/>
                    <a:pt x="35" y="4"/>
                  </a:cubicBezTo>
                  <a:cubicBezTo>
                    <a:pt x="33" y="3"/>
                    <a:pt x="31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ṡļîdé">
              <a:extLst>
                <a:ext uri="{FF2B5EF4-FFF2-40B4-BE49-F238E27FC236}">
                  <a16:creationId xmlns:a16="http://schemas.microsoft.com/office/drawing/2014/main" id="{209C2AEE-BE78-4D47-AEC6-AB888AED80CE}"/>
                </a:ext>
              </a:extLst>
            </p:cNvPr>
            <p:cNvSpPr/>
            <p:nvPr/>
          </p:nvSpPr>
          <p:spPr bwMode="auto">
            <a:xfrm>
              <a:off x="5910263" y="5089526"/>
              <a:ext cx="138113" cy="214313"/>
            </a:xfrm>
            <a:custGeom>
              <a:avLst/>
              <a:gdLst>
                <a:gd name="T0" fmla="*/ 31 w 42"/>
                <a:gd name="T1" fmla="*/ 0 h 65"/>
                <a:gd name="T2" fmla="*/ 27 w 42"/>
                <a:gd name="T3" fmla="*/ 2 h 65"/>
                <a:gd name="T4" fmla="*/ 24 w 42"/>
                <a:gd name="T5" fmla="*/ 4 h 65"/>
                <a:gd name="T6" fmla="*/ 21 w 42"/>
                <a:gd name="T7" fmla="*/ 16 h 65"/>
                <a:gd name="T8" fmla="*/ 21 w 42"/>
                <a:gd name="T9" fmla="*/ 16 h 65"/>
                <a:gd name="T10" fmla="*/ 4 w 42"/>
                <a:gd name="T11" fmla="*/ 44 h 65"/>
                <a:gd name="T12" fmla="*/ 4 w 42"/>
                <a:gd name="T13" fmla="*/ 44 h 65"/>
                <a:gd name="T14" fmla="*/ 4 w 42"/>
                <a:gd name="T15" fmla="*/ 45 h 65"/>
                <a:gd name="T16" fmla="*/ 4 w 42"/>
                <a:gd name="T17" fmla="*/ 44 h 65"/>
                <a:gd name="T18" fmla="*/ 1 w 42"/>
                <a:gd name="T19" fmla="*/ 52 h 65"/>
                <a:gd name="T20" fmla="*/ 3 w 42"/>
                <a:gd name="T21" fmla="*/ 62 h 65"/>
                <a:gd name="T22" fmla="*/ 18 w 42"/>
                <a:gd name="T23" fmla="*/ 58 h 65"/>
                <a:gd name="T24" fmla="*/ 34 w 42"/>
                <a:gd name="T25" fmla="*/ 43 h 65"/>
                <a:gd name="T26" fmla="*/ 37 w 42"/>
                <a:gd name="T27" fmla="*/ 40 h 65"/>
                <a:gd name="T28" fmla="*/ 38 w 42"/>
                <a:gd name="T29" fmla="*/ 15 h 65"/>
                <a:gd name="T30" fmla="*/ 35 w 42"/>
                <a:gd name="T31" fmla="*/ 4 h 65"/>
                <a:gd name="T32" fmla="*/ 31 w 42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65">
                  <a:moveTo>
                    <a:pt x="31" y="0"/>
                  </a:moveTo>
                  <a:cubicBezTo>
                    <a:pt x="29" y="0"/>
                    <a:pt x="28" y="1"/>
                    <a:pt x="27" y="2"/>
                  </a:cubicBezTo>
                  <a:cubicBezTo>
                    <a:pt x="26" y="1"/>
                    <a:pt x="24" y="2"/>
                    <a:pt x="24" y="4"/>
                  </a:cubicBezTo>
                  <a:cubicBezTo>
                    <a:pt x="23" y="8"/>
                    <a:pt x="23" y="9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5" y="31"/>
                    <a:pt x="11" y="28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8"/>
                    <a:pt x="1" y="53"/>
                    <a:pt x="1" y="52"/>
                  </a:cubicBezTo>
                  <a:cubicBezTo>
                    <a:pt x="0" y="58"/>
                    <a:pt x="0" y="61"/>
                    <a:pt x="3" y="62"/>
                  </a:cubicBezTo>
                  <a:cubicBezTo>
                    <a:pt x="6" y="65"/>
                    <a:pt x="14" y="61"/>
                    <a:pt x="18" y="58"/>
                  </a:cubicBezTo>
                  <a:cubicBezTo>
                    <a:pt x="32" y="47"/>
                    <a:pt x="35" y="43"/>
                    <a:pt x="34" y="43"/>
                  </a:cubicBezTo>
                  <a:cubicBezTo>
                    <a:pt x="36" y="42"/>
                    <a:pt x="36" y="41"/>
                    <a:pt x="37" y="40"/>
                  </a:cubicBezTo>
                  <a:cubicBezTo>
                    <a:pt x="42" y="27"/>
                    <a:pt x="41" y="24"/>
                    <a:pt x="38" y="15"/>
                  </a:cubicBezTo>
                  <a:cubicBezTo>
                    <a:pt x="36" y="6"/>
                    <a:pt x="37" y="6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şļiḑê">
              <a:extLst>
                <a:ext uri="{FF2B5EF4-FFF2-40B4-BE49-F238E27FC236}">
                  <a16:creationId xmlns:a16="http://schemas.microsoft.com/office/drawing/2014/main" id="{02BD1CD4-EFF2-4772-ACB7-02541AA061BB}"/>
                </a:ext>
              </a:extLst>
            </p:cNvPr>
            <p:cNvSpPr/>
            <p:nvPr/>
          </p:nvSpPr>
          <p:spPr bwMode="auto">
            <a:xfrm>
              <a:off x="5816601" y="5006976"/>
              <a:ext cx="161925" cy="230188"/>
            </a:xfrm>
            <a:custGeom>
              <a:avLst/>
              <a:gdLst>
                <a:gd name="T0" fmla="*/ 34 w 49"/>
                <a:gd name="T1" fmla="*/ 0 h 70"/>
                <a:gd name="T2" fmla="*/ 25 w 49"/>
                <a:gd name="T3" fmla="*/ 6 h 70"/>
                <a:gd name="T4" fmla="*/ 24 w 49"/>
                <a:gd name="T5" fmla="*/ 7 h 70"/>
                <a:gd name="T6" fmla="*/ 24 w 49"/>
                <a:gd name="T7" fmla="*/ 9 h 70"/>
                <a:gd name="T8" fmla="*/ 23 w 49"/>
                <a:gd name="T9" fmla="*/ 19 h 70"/>
                <a:gd name="T10" fmla="*/ 6 w 49"/>
                <a:gd name="T11" fmla="*/ 48 h 70"/>
                <a:gd name="T12" fmla="*/ 6 w 49"/>
                <a:gd name="T13" fmla="*/ 48 h 70"/>
                <a:gd name="T14" fmla="*/ 32 w 49"/>
                <a:gd name="T15" fmla="*/ 47 h 70"/>
                <a:gd name="T16" fmla="*/ 31 w 49"/>
                <a:gd name="T17" fmla="*/ 47 h 70"/>
                <a:gd name="T18" fmla="*/ 37 w 49"/>
                <a:gd name="T19" fmla="*/ 42 h 70"/>
                <a:gd name="T20" fmla="*/ 44 w 49"/>
                <a:gd name="T21" fmla="*/ 20 h 70"/>
                <a:gd name="T22" fmla="*/ 37 w 49"/>
                <a:gd name="T23" fmla="*/ 0 h 70"/>
                <a:gd name="T24" fmla="*/ 34 w 49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0">
                  <a:moveTo>
                    <a:pt x="34" y="0"/>
                  </a:moveTo>
                  <a:cubicBezTo>
                    <a:pt x="32" y="0"/>
                    <a:pt x="26" y="2"/>
                    <a:pt x="25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3" y="12"/>
                    <a:pt x="23" y="15"/>
                    <a:pt x="23" y="19"/>
                  </a:cubicBezTo>
                  <a:cubicBezTo>
                    <a:pt x="21" y="29"/>
                    <a:pt x="10" y="3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0" y="61"/>
                    <a:pt x="4" y="70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46"/>
                    <a:pt x="34" y="45"/>
                    <a:pt x="37" y="42"/>
                  </a:cubicBezTo>
                  <a:cubicBezTo>
                    <a:pt x="45" y="34"/>
                    <a:pt x="49" y="31"/>
                    <a:pt x="44" y="20"/>
                  </a:cubicBezTo>
                  <a:cubicBezTo>
                    <a:pt x="39" y="9"/>
                    <a:pt x="42" y="3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ḷíḋe">
              <a:extLst>
                <a:ext uri="{FF2B5EF4-FFF2-40B4-BE49-F238E27FC236}">
                  <a16:creationId xmlns:a16="http://schemas.microsoft.com/office/drawing/2014/main" id="{09C7EDF7-68E7-4DCC-8451-460EFBCAD884}"/>
                </a:ext>
              </a:extLst>
            </p:cNvPr>
            <p:cNvSpPr/>
            <p:nvPr/>
          </p:nvSpPr>
          <p:spPr bwMode="auto">
            <a:xfrm>
              <a:off x="5956301" y="4567238"/>
              <a:ext cx="404813" cy="596900"/>
            </a:xfrm>
            <a:custGeom>
              <a:avLst/>
              <a:gdLst>
                <a:gd name="T0" fmla="*/ 95 w 123"/>
                <a:gd name="T1" fmla="*/ 0 h 181"/>
                <a:gd name="T2" fmla="*/ 85 w 123"/>
                <a:gd name="T3" fmla="*/ 5 h 181"/>
                <a:gd name="T4" fmla="*/ 83 w 123"/>
                <a:gd name="T5" fmla="*/ 11 h 181"/>
                <a:gd name="T6" fmla="*/ 39 w 123"/>
                <a:gd name="T7" fmla="*/ 51 h 181"/>
                <a:gd name="T8" fmla="*/ 8 w 123"/>
                <a:gd name="T9" fmla="*/ 139 h 181"/>
                <a:gd name="T10" fmla="*/ 0 w 123"/>
                <a:gd name="T11" fmla="*/ 169 h 181"/>
                <a:gd name="T12" fmla="*/ 6 w 123"/>
                <a:gd name="T13" fmla="*/ 179 h 181"/>
                <a:gd name="T14" fmla="*/ 20 w 123"/>
                <a:gd name="T15" fmla="*/ 180 h 181"/>
                <a:gd name="T16" fmla="*/ 26 w 123"/>
                <a:gd name="T17" fmla="*/ 178 h 181"/>
                <a:gd name="T18" fmla="*/ 33 w 123"/>
                <a:gd name="T19" fmla="*/ 150 h 181"/>
                <a:gd name="T20" fmla="*/ 57 w 123"/>
                <a:gd name="T21" fmla="*/ 95 h 181"/>
                <a:gd name="T22" fmla="*/ 72 w 123"/>
                <a:gd name="T23" fmla="*/ 69 h 181"/>
                <a:gd name="T24" fmla="*/ 79 w 123"/>
                <a:gd name="T25" fmla="*/ 64 h 181"/>
                <a:gd name="T26" fmla="*/ 108 w 123"/>
                <a:gd name="T27" fmla="*/ 47 h 181"/>
                <a:gd name="T28" fmla="*/ 121 w 123"/>
                <a:gd name="T29" fmla="*/ 25 h 181"/>
                <a:gd name="T30" fmla="*/ 114 w 123"/>
                <a:gd name="T31" fmla="*/ 14 h 181"/>
                <a:gd name="T32" fmla="*/ 107 w 123"/>
                <a:gd name="T33" fmla="*/ 7 h 181"/>
                <a:gd name="T34" fmla="*/ 98 w 123"/>
                <a:gd name="T35" fmla="*/ 0 h 181"/>
                <a:gd name="T36" fmla="*/ 95 w 123"/>
                <a:gd name="T3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81">
                  <a:moveTo>
                    <a:pt x="95" y="0"/>
                  </a:moveTo>
                  <a:cubicBezTo>
                    <a:pt x="90" y="0"/>
                    <a:pt x="88" y="2"/>
                    <a:pt x="85" y="5"/>
                  </a:cubicBezTo>
                  <a:cubicBezTo>
                    <a:pt x="83" y="6"/>
                    <a:pt x="81" y="8"/>
                    <a:pt x="83" y="11"/>
                  </a:cubicBezTo>
                  <a:cubicBezTo>
                    <a:pt x="61" y="27"/>
                    <a:pt x="42" y="47"/>
                    <a:pt x="39" y="51"/>
                  </a:cubicBezTo>
                  <a:cubicBezTo>
                    <a:pt x="31" y="62"/>
                    <a:pt x="17" y="100"/>
                    <a:pt x="8" y="139"/>
                  </a:cubicBezTo>
                  <a:cubicBezTo>
                    <a:pt x="3" y="159"/>
                    <a:pt x="1" y="163"/>
                    <a:pt x="0" y="169"/>
                  </a:cubicBezTo>
                  <a:cubicBezTo>
                    <a:pt x="0" y="173"/>
                    <a:pt x="2" y="177"/>
                    <a:pt x="6" y="179"/>
                  </a:cubicBezTo>
                  <a:cubicBezTo>
                    <a:pt x="10" y="180"/>
                    <a:pt x="12" y="180"/>
                    <a:pt x="20" y="180"/>
                  </a:cubicBezTo>
                  <a:cubicBezTo>
                    <a:pt x="23" y="180"/>
                    <a:pt x="24" y="181"/>
                    <a:pt x="26" y="178"/>
                  </a:cubicBezTo>
                  <a:cubicBezTo>
                    <a:pt x="30" y="173"/>
                    <a:pt x="31" y="157"/>
                    <a:pt x="33" y="150"/>
                  </a:cubicBezTo>
                  <a:cubicBezTo>
                    <a:pt x="38" y="135"/>
                    <a:pt x="53" y="111"/>
                    <a:pt x="57" y="95"/>
                  </a:cubicBezTo>
                  <a:cubicBezTo>
                    <a:pt x="61" y="78"/>
                    <a:pt x="57" y="77"/>
                    <a:pt x="72" y="69"/>
                  </a:cubicBezTo>
                  <a:cubicBezTo>
                    <a:pt x="76" y="66"/>
                    <a:pt x="77" y="66"/>
                    <a:pt x="79" y="64"/>
                  </a:cubicBezTo>
                  <a:cubicBezTo>
                    <a:pt x="85" y="59"/>
                    <a:pt x="103" y="51"/>
                    <a:pt x="108" y="47"/>
                  </a:cubicBezTo>
                  <a:cubicBezTo>
                    <a:pt x="115" y="42"/>
                    <a:pt x="123" y="37"/>
                    <a:pt x="121" y="25"/>
                  </a:cubicBezTo>
                  <a:cubicBezTo>
                    <a:pt x="119" y="18"/>
                    <a:pt x="117" y="17"/>
                    <a:pt x="114" y="14"/>
                  </a:cubicBezTo>
                  <a:cubicBezTo>
                    <a:pt x="110" y="10"/>
                    <a:pt x="109" y="10"/>
                    <a:pt x="107" y="7"/>
                  </a:cubicBezTo>
                  <a:cubicBezTo>
                    <a:pt x="105" y="3"/>
                    <a:pt x="103" y="1"/>
                    <a:pt x="98" y="0"/>
                  </a:cubicBezTo>
                  <a:cubicBezTo>
                    <a:pt x="97" y="0"/>
                    <a:pt x="96" y="0"/>
                    <a:pt x="95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sḻïḓé">
              <a:extLst>
                <a:ext uri="{FF2B5EF4-FFF2-40B4-BE49-F238E27FC236}">
                  <a16:creationId xmlns:a16="http://schemas.microsoft.com/office/drawing/2014/main" id="{B4E38FC9-ABFA-42CF-B2B0-6DC463445895}"/>
                </a:ext>
              </a:extLst>
            </p:cNvPr>
            <p:cNvSpPr/>
            <p:nvPr/>
          </p:nvSpPr>
          <p:spPr bwMode="auto">
            <a:xfrm>
              <a:off x="5856288" y="4524376"/>
              <a:ext cx="350838" cy="541338"/>
            </a:xfrm>
            <a:custGeom>
              <a:avLst/>
              <a:gdLst>
                <a:gd name="T0" fmla="*/ 86 w 106"/>
                <a:gd name="T1" fmla="*/ 0 h 164"/>
                <a:gd name="T2" fmla="*/ 64 w 106"/>
                <a:gd name="T3" fmla="*/ 10 h 164"/>
                <a:gd name="T4" fmla="*/ 42 w 106"/>
                <a:gd name="T5" fmla="*/ 25 h 164"/>
                <a:gd name="T6" fmla="*/ 8 w 106"/>
                <a:gd name="T7" fmla="*/ 53 h 164"/>
                <a:gd name="T8" fmla="*/ 1 w 106"/>
                <a:gd name="T9" fmla="*/ 76 h 164"/>
                <a:gd name="T10" fmla="*/ 5 w 106"/>
                <a:gd name="T11" fmla="*/ 145 h 164"/>
                <a:gd name="T12" fmla="*/ 11 w 106"/>
                <a:gd name="T13" fmla="*/ 162 h 164"/>
                <a:gd name="T14" fmla="*/ 15 w 106"/>
                <a:gd name="T15" fmla="*/ 163 h 164"/>
                <a:gd name="T16" fmla="*/ 27 w 106"/>
                <a:gd name="T17" fmla="*/ 161 h 164"/>
                <a:gd name="T18" fmla="*/ 34 w 106"/>
                <a:gd name="T19" fmla="*/ 134 h 164"/>
                <a:gd name="T20" fmla="*/ 37 w 106"/>
                <a:gd name="T21" fmla="*/ 88 h 164"/>
                <a:gd name="T22" fmla="*/ 35 w 106"/>
                <a:gd name="T23" fmla="*/ 70 h 164"/>
                <a:gd name="T24" fmla="*/ 38 w 106"/>
                <a:gd name="T25" fmla="*/ 66 h 164"/>
                <a:gd name="T26" fmla="*/ 55 w 106"/>
                <a:gd name="T27" fmla="*/ 56 h 164"/>
                <a:gd name="T28" fmla="*/ 65 w 106"/>
                <a:gd name="T29" fmla="*/ 49 h 164"/>
                <a:gd name="T30" fmla="*/ 65 w 106"/>
                <a:gd name="T31" fmla="*/ 49 h 164"/>
                <a:gd name="T32" fmla="*/ 65 w 106"/>
                <a:gd name="T33" fmla="*/ 49 h 164"/>
                <a:gd name="T34" fmla="*/ 65 w 106"/>
                <a:gd name="T35" fmla="*/ 49 h 164"/>
                <a:gd name="T36" fmla="*/ 65 w 106"/>
                <a:gd name="T37" fmla="*/ 49 h 164"/>
                <a:gd name="T38" fmla="*/ 65 w 106"/>
                <a:gd name="T39" fmla="*/ 49 h 164"/>
                <a:gd name="T40" fmla="*/ 74 w 106"/>
                <a:gd name="T41" fmla="*/ 43 h 164"/>
                <a:gd name="T42" fmla="*/ 106 w 106"/>
                <a:gd name="T43" fmla="*/ 19 h 164"/>
                <a:gd name="T44" fmla="*/ 103 w 106"/>
                <a:gd name="T45" fmla="*/ 12 h 164"/>
                <a:gd name="T46" fmla="*/ 96 w 106"/>
                <a:gd name="T47" fmla="*/ 5 h 164"/>
                <a:gd name="T48" fmla="*/ 86 w 106"/>
                <a:gd name="T4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64">
                  <a:moveTo>
                    <a:pt x="86" y="0"/>
                  </a:moveTo>
                  <a:cubicBezTo>
                    <a:pt x="81" y="0"/>
                    <a:pt x="77" y="3"/>
                    <a:pt x="64" y="10"/>
                  </a:cubicBezTo>
                  <a:cubicBezTo>
                    <a:pt x="52" y="17"/>
                    <a:pt x="54" y="17"/>
                    <a:pt x="42" y="25"/>
                  </a:cubicBezTo>
                  <a:cubicBezTo>
                    <a:pt x="16" y="42"/>
                    <a:pt x="11" y="48"/>
                    <a:pt x="8" y="53"/>
                  </a:cubicBezTo>
                  <a:cubicBezTo>
                    <a:pt x="2" y="65"/>
                    <a:pt x="2" y="70"/>
                    <a:pt x="1" y="76"/>
                  </a:cubicBezTo>
                  <a:cubicBezTo>
                    <a:pt x="1" y="77"/>
                    <a:pt x="0" y="118"/>
                    <a:pt x="5" y="145"/>
                  </a:cubicBezTo>
                  <a:cubicBezTo>
                    <a:pt x="7" y="160"/>
                    <a:pt x="7" y="160"/>
                    <a:pt x="11" y="162"/>
                  </a:cubicBezTo>
                  <a:cubicBezTo>
                    <a:pt x="13" y="163"/>
                    <a:pt x="16" y="163"/>
                    <a:pt x="15" y="163"/>
                  </a:cubicBezTo>
                  <a:cubicBezTo>
                    <a:pt x="19" y="164"/>
                    <a:pt x="22" y="164"/>
                    <a:pt x="27" y="161"/>
                  </a:cubicBezTo>
                  <a:cubicBezTo>
                    <a:pt x="31" y="160"/>
                    <a:pt x="32" y="159"/>
                    <a:pt x="34" y="134"/>
                  </a:cubicBezTo>
                  <a:cubicBezTo>
                    <a:pt x="36" y="103"/>
                    <a:pt x="39" y="95"/>
                    <a:pt x="37" y="88"/>
                  </a:cubicBezTo>
                  <a:cubicBezTo>
                    <a:pt x="35" y="82"/>
                    <a:pt x="32" y="78"/>
                    <a:pt x="35" y="70"/>
                  </a:cubicBezTo>
                  <a:cubicBezTo>
                    <a:pt x="35" y="69"/>
                    <a:pt x="37" y="67"/>
                    <a:pt x="38" y="66"/>
                  </a:cubicBezTo>
                  <a:cubicBezTo>
                    <a:pt x="47" y="58"/>
                    <a:pt x="51" y="58"/>
                    <a:pt x="55" y="56"/>
                  </a:cubicBezTo>
                  <a:cubicBezTo>
                    <a:pt x="58" y="54"/>
                    <a:pt x="64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74" y="43"/>
                    <a:pt x="74" y="43"/>
                  </a:cubicBezTo>
                  <a:cubicBezTo>
                    <a:pt x="100" y="24"/>
                    <a:pt x="106" y="27"/>
                    <a:pt x="106" y="19"/>
                  </a:cubicBezTo>
                  <a:cubicBezTo>
                    <a:pt x="106" y="17"/>
                    <a:pt x="105" y="16"/>
                    <a:pt x="103" y="12"/>
                  </a:cubicBezTo>
                  <a:cubicBezTo>
                    <a:pt x="100" y="6"/>
                    <a:pt x="99" y="7"/>
                    <a:pt x="96" y="5"/>
                  </a:cubicBezTo>
                  <a:cubicBezTo>
                    <a:pt x="91" y="1"/>
                    <a:pt x="89" y="0"/>
                    <a:pt x="86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$ľîḑé">
              <a:extLst>
                <a:ext uri="{FF2B5EF4-FFF2-40B4-BE49-F238E27FC236}">
                  <a16:creationId xmlns:a16="http://schemas.microsoft.com/office/drawing/2014/main" id="{CCBC3AE7-8196-4E5B-BED3-FD6F7E4F5D5B}"/>
                </a:ext>
              </a:extLst>
            </p:cNvPr>
            <p:cNvSpPr/>
            <p:nvPr/>
          </p:nvSpPr>
          <p:spPr bwMode="auto">
            <a:xfrm>
              <a:off x="6081713" y="4129088"/>
              <a:ext cx="425450" cy="593725"/>
            </a:xfrm>
            <a:custGeom>
              <a:avLst/>
              <a:gdLst>
                <a:gd name="T0" fmla="*/ 129 w 129"/>
                <a:gd name="T1" fmla="*/ 102 h 180"/>
                <a:gd name="T2" fmla="*/ 127 w 129"/>
                <a:gd name="T3" fmla="*/ 79 h 180"/>
                <a:gd name="T4" fmla="*/ 126 w 129"/>
                <a:gd name="T5" fmla="*/ 78 h 180"/>
                <a:gd name="T6" fmla="*/ 126 w 129"/>
                <a:gd name="T7" fmla="*/ 76 h 180"/>
                <a:gd name="T8" fmla="*/ 126 w 129"/>
                <a:gd name="T9" fmla="*/ 76 h 180"/>
                <a:gd name="T10" fmla="*/ 126 w 129"/>
                <a:gd name="T11" fmla="*/ 76 h 180"/>
                <a:gd name="T12" fmla="*/ 126 w 129"/>
                <a:gd name="T13" fmla="*/ 76 h 180"/>
                <a:gd name="T14" fmla="*/ 126 w 129"/>
                <a:gd name="T15" fmla="*/ 76 h 180"/>
                <a:gd name="T16" fmla="*/ 126 w 129"/>
                <a:gd name="T17" fmla="*/ 76 h 180"/>
                <a:gd name="T18" fmla="*/ 98 w 129"/>
                <a:gd name="T19" fmla="*/ 26 h 180"/>
                <a:gd name="T20" fmla="*/ 83 w 129"/>
                <a:gd name="T21" fmla="*/ 18 h 180"/>
                <a:gd name="T22" fmla="*/ 64 w 129"/>
                <a:gd name="T23" fmla="*/ 13 h 180"/>
                <a:gd name="T24" fmla="*/ 62 w 129"/>
                <a:gd name="T25" fmla="*/ 8 h 180"/>
                <a:gd name="T26" fmla="*/ 59 w 129"/>
                <a:gd name="T27" fmla="*/ 5 h 180"/>
                <a:gd name="T28" fmla="*/ 53 w 129"/>
                <a:gd name="T29" fmla="*/ 2 h 180"/>
                <a:gd name="T30" fmla="*/ 47 w 129"/>
                <a:gd name="T31" fmla="*/ 0 h 180"/>
                <a:gd name="T32" fmla="*/ 45 w 129"/>
                <a:gd name="T33" fmla="*/ 0 h 180"/>
                <a:gd name="T34" fmla="*/ 27 w 129"/>
                <a:gd name="T35" fmla="*/ 11 h 180"/>
                <a:gd name="T36" fmla="*/ 12 w 129"/>
                <a:gd name="T37" fmla="*/ 37 h 180"/>
                <a:gd name="T38" fmla="*/ 2 w 129"/>
                <a:gd name="T39" fmla="*/ 59 h 180"/>
                <a:gd name="T40" fmla="*/ 2 w 129"/>
                <a:gd name="T41" fmla="*/ 67 h 180"/>
                <a:gd name="T42" fmla="*/ 4 w 129"/>
                <a:gd name="T43" fmla="*/ 69 h 180"/>
                <a:gd name="T44" fmla="*/ 20 w 129"/>
                <a:gd name="T45" fmla="*/ 80 h 180"/>
                <a:gd name="T46" fmla="*/ 22 w 129"/>
                <a:gd name="T47" fmla="*/ 82 h 180"/>
                <a:gd name="T48" fmla="*/ 10 w 129"/>
                <a:gd name="T49" fmla="*/ 116 h 180"/>
                <a:gd name="T50" fmla="*/ 4 w 129"/>
                <a:gd name="T51" fmla="*/ 129 h 180"/>
                <a:gd name="T52" fmla="*/ 4 w 129"/>
                <a:gd name="T53" fmla="*/ 129 h 180"/>
                <a:gd name="T54" fmla="*/ 3 w 129"/>
                <a:gd name="T55" fmla="*/ 133 h 180"/>
                <a:gd name="T56" fmla="*/ 3 w 129"/>
                <a:gd name="T57" fmla="*/ 133 h 180"/>
                <a:gd name="T58" fmla="*/ 3 w 129"/>
                <a:gd name="T59" fmla="*/ 139 h 180"/>
                <a:gd name="T60" fmla="*/ 17 w 129"/>
                <a:gd name="T61" fmla="*/ 150 h 180"/>
                <a:gd name="T62" fmla="*/ 29 w 129"/>
                <a:gd name="T63" fmla="*/ 157 h 180"/>
                <a:gd name="T64" fmla="*/ 48 w 129"/>
                <a:gd name="T65" fmla="*/ 169 h 180"/>
                <a:gd name="T66" fmla="*/ 56 w 129"/>
                <a:gd name="T67" fmla="*/ 173 h 180"/>
                <a:gd name="T68" fmla="*/ 56 w 129"/>
                <a:gd name="T69" fmla="*/ 173 h 180"/>
                <a:gd name="T70" fmla="*/ 68 w 129"/>
                <a:gd name="T71" fmla="*/ 179 h 180"/>
                <a:gd name="T72" fmla="*/ 86 w 129"/>
                <a:gd name="T73" fmla="*/ 171 h 180"/>
                <a:gd name="T74" fmla="*/ 89 w 129"/>
                <a:gd name="T75" fmla="*/ 169 h 180"/>
                <a:gd name="T76" fmla="*/ 93 w 129"/>
                <a:gd name="T77" fmla="*/ 163 h 180"/>
                <a:gd name="T78" fmla="*/ 100 w 129"/>
                <a:gd name="T79" fmla="*/ 144 h 180"/>
                <a:gd name="T80" fmla="*/ 100 w 129"/>
                <a:gd name="T81" fmla="*/ 142 h 180"/>
                <a:gd name="T82" fmla="*/ 101 w 129"/>
                <a:gd name="T83" fmla="*/ 137 h 180"/>
                <a:gd name="T84" fmla="*/ 102 w 129"/>
                <a:gd name="T85" fmla="*/ 111 h 180"/>
                <a:gd name="T86" fmla="*/ 103 w 129"/>
                <a:gd name="T87" fmla="*/ 110 h 180"/>
                <a:gd name="T88" fmla="*/ 108 w 129"/>
                <a:gd name="T89" fmla="*/ 110 h 180"/>
                <a:gd name="T90" fmla="*/ 115 w 129"/>
                <a:gd name="T91" fmla="*/ 110 h 180"/>
                <a:gd name="T92" fmla="*/ 124 w 129"/>
                <a:gd name="T93" fmla="*/ 108 h 180"/>
                <a:gd name="T94" fmla="*/ 129 w 129"/>
                <a:gd name="T95" fmla="*/ 10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9" h="180">
                  <a:moveTo>
                    <a:pt x="129" y="102"/>
                  </a:moveTo>
                  <a:cubicBezTo>
                    <a:pt x="129" y="98"/>
                    <a:pt x="127" y="79"/>
                    <a:pt x="127" y="79"/>
                  </a:cubicBezTo>
                  <a:cubicBezTo>
                    <a:pt x="127" y="79"/>
                    <a:pt x="126" y="78"/>
                    <a:pt x="126" y="78"/>
                  </a:cubicBezTo>
                  <a:cubicBezTo>
                    <a:pt x="126" y="77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4" y="37"/>
                    <a:pt x="116" y="41"/>
                    <a:pt x="98" y="26"/>
                  </a:cubicBezTo>
                  <a:cubicBezTo>
                    <a:pt x="92" y="22"/>
                    <a:pt x="88" y="21"/>
                    <a:pt x="83" y="18"/>
                  </a:cubicBezTo>
                  <a:cubicBezTo>
                    <a:pt x="74" y="12"/>
                    <a:pt x="67" y="25"/>
                    <a:pt x="64" y="13"/>
                  </a:cubicBezTo>
                  <a:cubicBezTo>
                    <a:pt x="65" y="11"/>
                    <a:pt x="64" y="9"/>
                    <a:pt x="62" y="8"/>
                  </a:cubicBezTo>
                  <a:cubicBezTo>
                    <a:pt x="61" y="7"/>
                    <a:pt x="60" y="6"/>
                    <a:pt x="59" y="5"/>
                  </a:cubicBezTo>
                  <a:cubicBezTo>
                    <a:pt x="56" y="4"/>
                    <a:pt x="56" y="4"/>
                    <a:pt x="53" y="2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8" y="0"/>
                    <a:pt x="31" y="5"/>
                    <a:pt x="27" y="11"/>
                  </a:cubicBezTo>
                  <a:cubicBezTo>
                    <a:pt x="20" y="19"/>
                    <a:pt x="20" y="23"/>
                    <a:pt x="12" y="37"/>
                  </a:cubicBezTo>
                  <a:cubicBezTo>
                    <a:pt x="4" y="51"/>
                    <a:pt x="5" y="51"/>
                    <a:pt x="2" y="59"/>
                  </a:cubicBezTo>
                  <a:cubicBezTo>
                    <a:pt x="0" y="63"/>
                    <a:pt x="1" y="65"/>
                    <a:pt x="2" y="67"/>
                  </a:cubicBezTo>
                  <a:cubicBezTo>
                    <a:pt x="2" y="67"/>
                    <a:pt x="3" y="68"/>
                    <a:pt x="4" y="69"/>
                  </a:cubicBezTo>
                  <a:cubicBezTo>
                    <a:pt x="10" y="76"/>
                    <a:pt x="16" y="79"/>
                    <a:pt x="20" y="80"/>
                  </a:cubicBezTo>
                  <a:cubicBezTo>
                    <a:pt x="21" y="81"/>
                    <a:pt x="22" y="81"/>
                    <a:pt x="22" y="82"/>
                  </a:cubicBezTo>
                  <a:cubicBezTo>
                    <a:pt x="23" y="85"/>
                    <a:pt x="12" y="109"/>
                    <a:pt x="10" y="116"/>
                  </a:cubicBezTo>
                  <a:cubicBezTo>
                    <a:pt x="8" y="120"/>
                    <a:pt x="5" y="124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3" y="130"/>
                    <a:pt x="3" y="132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5"/>
                    <a:pt x="3" y="137"/>
                    <a:pt x="3" y="139"/>
                  </a:cubicBezTo>
                  <a:cubicBezTo>
                    <a:pt x="4" y="144"/>
                    <a:pt x="12" y="148"/>
                    <a:pt x="17" y="150"/>
                  </a:cubicBezTo>
                  <a:cubicBezTo>
                    <a:pt x="17" y="150"/>
                    <a:pt x="22" y="153"/>
                    <a:pt x="29" y="157"/>
                  </a:cubicBezTo>
                  <a:cubicBezTo>
                    <a:pt x="35" y="161"/>
                    <a:pt x="43" y="166"/>
                    <a:pt x="48" y="169"/>
                  </a:cubicBezTo>
                  <a:cubicBezTo>
                    <a:pt x="54" y="171"/>
                    <a:pt x="56" y="173"/>
                    <a:pt x="56" y="173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8" y="175"/>
                    <a:pt x="67" y="179"/>
                    <a:pt x="68" y="179"/>
                  </a:cubicBezTo>
                  <a:cubicBezTo>
                    <a:pt x="72" y="180"/>
                    <a:pt x="80" y="177"/>
                    <a:pt x="86" y="171"/>
                  </a:cubicBezTo>
                  <a:cubicBezTo>
                    <a:pt x="87" y="170"/>
                    <a:pt x="88" y="169"/>
                    <a:pt x="89" y="169"/>
                  </a:cubicBezTo>
                  <a:cubicBezTo>
                    <a:pt x="91" y="167"/>
                    <a:pt x="91" y="166"/>
                    <a:pt x="93" y="163"/>
                  </a:cubicBezTo>
                  <a:cubicBezTo>
                    <a:pt x="99" y="156"/>
                    <a:pt x="100" y="148"/>
                    <a:pt x="100" y="144"/>
                  </a:cubicBezTo>
                  <a:cubicBezTo>
                    <a:pt x="100" y="143"/>
                    <a:pt x="100" y="143"/>
                    <a:pt x="100" y="142"/>
                  </a:cubicBezTo>
                  <a:cubicBezTo>
                    <a:pt x="100" y="142"/>
                    <a:pt x="101" y="137"/>
                    <a:pt x="101" y="137"/>
                  </a:cubicBezTo>
                  <a:cubicBezTo>
                    <a:pt x="103" y="117"/>
                    <a:pt x="103" y="122"/>
                    <a:pt x="102" y="111"/>
                  </a:cubicBezTo>
                  <a:cubicBezTo>
                    <a:pt x="102" y="110"/>
                    <a:pt x="102" y="109"/>
                    <a:pt x="103" y="110"/>
                  </a:cubicBezTo>
                  <a:cubicBezTo>
                    <a:pt x="104" y="110"/>
                    <a:pt x="105" y="110"/>
                    <a:pt x="108" y="110"/>
                  </a:cubicBezTo>
                  <a:cubicBezTo>
                    <a:pt x="110" y="111"/>
                    <a:pt x="113" y="110"/>
                    <a:pt x="115" y="110"/>
                  </a:cubicBezTo>
                  <a:cubicBezTo>
                    <a:pt x="119" y="109"/>
                    <a:pt x="122" y="109"/>
                    <a:pt x="124" y="108"/>
                  </a:cubicBezTo>
                  <a:cubicBezTo>
                    <a:pt x="127" y="107"/>
                    <a:pt x="129" y="106"/>
                    <a:pt x="129" y="102"/>
                  </a:cubicBezTo>
                  <a:close/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lîdè">
              <a:extLst>
                <a:ext uri="{FF2B5EF4-FFF2-40B4-BE49-F238E27FC236}">
                  <a16:creationId xmlns:a16="http://schemas.microsoft.com/office/drawing/2014/main" id="{86159416-ACFC-45A4-B8FE-C6CEB0C3E2C1}"/>
                </a:ext>
              </a:extLst>
            </p:cNvPr>
            <p:cNvSpPr/>
            <p:nvPr/>
          </p:nvSpPr>
          <p:spPr bwMode="auto">
            <a:xfrm>
              <a:off x="6253163" y="4027488"/>
              <a:ext cx="125413" cy="217488"/>
            </a:xfrm>
            <a:custGeom>
              <a:avLst/>
              <a:gdLst>
                <a:gd name="T0" fmla="*/ 34 w 38"/>
                <a:gd name="T1" fmla="*/ 0 h 66"/>
                <a:gd name="T2" fmla="*/ 31 w 38"/>
                <a:gd name="T3" fmla="*/ 2 h 66"/>
                <a:gd name="T4" fmla="*/ 19 w 38"/>
                <a:gd name="T5" fmla="*/ 13 h 66"/>
                <a:gd name="T6" fmla="*/ 1 w 38"/>
                <a:gd name="T7" fmla="*/ 23 h 66"/>
                <a:gd name="T8" fmla="*/ 2 w 38"/>
                <a:gd name="T9" fmla="*/ 29 h 66"/>
                <a:gd name="T10" fmla="*/ 5 w 38"/>
                <a:gd name="T11" fmla="*/ 42 h 66"/>
                <a:gd name="T12" fmla="*/ 5 w 38"/>
                <a:gd name="T13" fmla="*/ 42 h 66"/>
                <a:gd name="T14" fmla="*/ 6 w 38"/>
                <a:gd name="T15" fmla="*/ 53 h 66"/>
                <a:gd name="T16" fmla="*/ 6 w 38"/>
                <a:gd name="T17" fmla="*/ 61 h 66"/>
                <a:gd name="T18" fmla="*/ 28 w 38"/>
                <a:gd name="T19" fmla="*/ 64 h 66"/>
                <a:gd name="T20" fmla="*/ 31 w 38"/>
                <a:gd name="T21" fmla="*/ 63 h 66"/>
                <a:gd name="T22" fmla="*/ 36 w 38"/>
                <a:gd name="T23" fmla="*/ 60 h 66"/>
                <a:gd name="T24" fmla="*/ 35 w 38"/>
                <a:gd name="T25" fmla="*/ 55 h 66"/>
                <a:gd name="T26" fmla="*/ 35 w 38"/>
                <a:gd name="T27" fmla="*/ 34 h 66"/>
                <a:gd name="T28" fmla="*/ 35 w 38"/>
                <a:gd name="T29" fmla="*/ 34 h 66"/>
                <a:gd name="T30" fmla="*/ 37 w 38"/>
                <a:gd name="T31" fmla="*/ 6 h 66"/>
                <a:gd name="T32" fmla="*/ 34 w 38"/>
                <a:gd name="T3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34" y="0"/>
                  </a:moveTo>
                  <a:cubicBezTo>
                    <a:pt x="32" y="0"/>
                    <a:pt x="31" y="1"/>
                    <a:pt x="31" y="2"/>
                  </a:cubicBezTo>
                  <a:cubicBezTo>
                    <a:pt x="27" y="6"/>
                    <a:pt x="21" y="12"/>
                    <a:pt x="19" y="13"/>
                  </a:cubicBezTo>
                  <a:cubicBezTo>
                    <a:pt x="13" y="18"/>
                    <a:pt x="3" y="20"/>
                    <a:pt x="1" y="23"/>
                  </a:cubicBezTo>
                  <a:cubicBezTo>
                    <a:pt x="0" y="25"/>
                    <a:pt x="0" y="27"/>
                    <a:pt x="2" y="29"/>
                  </a:cubicBezTo>
                  <a:cubicBezTo>
                    <a:pt x="3" y="33"/>
                    <a:pt x="4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4"/>
                    <a:pt x="6" y="52"/>
                    <a:pt x="6" y="53"/>
                  </a:cubicBezTo>
                  <a:cubicBezTo>
                    <a:pt x="5" y="58"/>
                    <a:pt x="5" y="58"/>
                    <a:pt x="6" y="61"/>
                  </a:cubicBezTo>
                  <a:cubicBezTo>
                    <a:pt x="8" y="66"/>
                    <a:pt x="23" y="65"/>
                    <a:pt x="28" y="6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5" y="63"/>
                    <a:pt x="36" y="60"/>
                  </a:cubicBezTo>
                  <a:cubicBezTo>
                    <a:pt x="36" y="58"/>
                    <a:pt x="36" y="58"/>
                    <a:pt x="35" y="55"/>
                  </a:cubicBezTo>
                  <a:cubicBezTo>
                    <a:pt x="33" y="43"/>
                    <a:pt x="34" y="38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8" y="10"/>
                    <a:pt x="37" y="13"/>
                    <a:pt x="37" y="6"/>
                  </a:cubicBezTo>
                  <a:cubicBezTo>
                    <a:pt x="38" y="4"/>
                    <a:pt x="38" y="0"/>
                    <a:pt x="34" y="0"/>
                  </a:cubicBezTo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1îḓê">
              <a:extLst>
                <a:ext uri="{FF2B5EF4-FFF2-40B4-BE49-F238E27FC236}">
                  <a16:creationId xmlns:a16="http://schemas.microsoft.com/office/drawing/2014/main" id="{1027B7A1-EEB0-4176-86F0-DF8B60EAD672}"/>
                </a:ext>
              </a:extLst>
            </p:cNvPr>
            <p:cNvSpPr/>
            <p:nvPr/>
          </p:nvSpPr>
          <p:spPr bwMode="auto">
            <a:xfrm>
              <a:off x="6015038" y="4349751"/>
              <a:ext cx="131763" cy="330200"/>
            </a:xfrm>
            <a:custGeom>
              <a:avLst/>
              <a:gdLst>
                <a:gd name="T0" fmla="*/ 40 w 40"/>
                <a:gd name="T1" fmla="*/ 13 h 100"/>
                <a:gd name="T2" fmla="*/ 32 w 40"/>
                <a:gd name="T3" fmla="*/ 30 h 100"/>
                <a:gd name="T4" fmla="*/ 27 w 40"/>
                <a:gd name="T5" fmla="*/ 49 h 100"/>
                <a:gd name="T6" fmla="*/ 24 w 40"/>
                <a:gd name="T7" fmla="*/ 62 h 100"/>
                <a:gd name="T8" fmla="*/ 24 w 40"/>
                <a:gd name="T9" fmla="*/ 62 h 100"/>
                <a:gd name="T10" fmla="*/ 23 w 40"/>
                <a:gd name="T11" fmla="*/ 66 h 100"/>
                <a:gd name="T12" fmla="*/ 23 w 40"/>
                <a:gd name="T13" fmla="*/ 66 h 100"/>
                <a:gd name="T14" fmla="*/ 19 w 40"/>
                <a:gd name="T15" fmla="*/ 82 h 100"/>
                <a:gd name="T16" fmla="*/ 2 w 40"/>
                <a:gd name="T17" fmla="*/ 96 h 100"/>
                <a:gd name="T18" fmla="*/ 3 w 40"/>
                <a:gd name="T19" fmla="*/ 73 h 100"/>
                <a:gd name="T20" fmla="*/ 5 w 40"/>
                <a:gd name="T21" fmla="*/ 70 h 100"/>
                <a:gd name="T22" fmla="*/ 11 w 40"/>
                <a:gd name="T23" fmla="*/ 47 h 100"/>
                <a:gd name="T24" fmla="*/ 13 w 40"/>
                <a:gd name="T25" fmla="*/ 36 h 100"/>
                <a:gd name="T26" fmla="*/ 14 w 40"/>
                <a:gd name="T27" fmla="*/ 30 h 100"/>
                <a:gd name="T28" fmla="*/ 15 w 40"/>
                <a:gd name="T29" fmla="*/ 21 h 100"/>
                <a:gd name="T30" fmla="*/ 15 w 40"/>
                <a:gd name="T31" fmla="*/ 21 h 100"/>
                <a:gd name="T32" fmla="*/ 15 w 40"/>
                <a:gd name="T33" fmla="*/ 21 h 100"/>
                <a:gd name="T34" fmla="*/ 16 w 40"/>
                <a:gd name="T35" fmla="*/ 17 h 100"/>
                <a:gd name="T36" fmla="*/ 22 w 40"/>
                <a:gd name="T37" fmla="*/ 0 h 100"/>
                <a:gd name="T38" fmla="*/ 24 w 40"/>
                <a:gd name="T39" fmla="*/ 2 h 100"/>
                <a:gd name="T40" fmla="*/ 40 w 40"/>
                <a:gd name="T4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00">
                  <a:moveTo>
                    <a:pt x="40" y="13"/>
                  </a:moveTo>
                  <a:cubicBezTo>
                    <a:pt x="37" y="17"/>
                    <a:pt x="35" y="19"/>
                    <a:pt x="32" y="30"/>
                  </a:cubicBezTo>
                  <a:cubicBezTo>
                    <a:pt x="29" y="42"/>
                    <a:pt x="31" y="37"/>
                    <a:pt x="27" y="49"/>
                  </a:cubicBezTo>
                  <a:cubicBezTo>
                    <a:pt x="26" y="54"/>
                    <a:pt x="25" y="58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2" y="73"/>
                    <a:pt x="21" y="77"/>
                    <a:pt x="19" y="82"/>
                  </a:cubicBezTo>
                  <a:cubicBezTo>
                    <a:pt x="12" y="98"/>
                    <a:pt x="4" y="100"/>
                    <a:pt x="2" y="96"/>
                  </a:cubicBezTo>
                  <a:cubicBezTo>
                    <a:pt x="0" y="91"/>
                    <a:pt x="1" y="77"/>
                    <a:pt x="3" y="73"/>
                  </a:cubicBezTo>
                  <a:cubicBezTo>
                    <a:pt x="3" y="73"/>
                    <a:pt x="4" y="71"/>
                    <a:pt x="5" y="70"/>
                  </a:cubicBezTo>
                  <a:cubicBezTo>
                    <a:pt x="6" y="67"/>
                    <a:pt x="10" y="54"/>
                    <a:pt x="11" y="47"/>
                  </a:cubicBezTo>
                  <a:cubicBezTo>
                    <a:pt x="11" y="47"/>
                    <a:pt x="12" y="43"/>
                    <a:pt x="13" y="36"/>
                  </a:cubicBezTo>
                  <a:cubicBezTo>
                    <a:pt x="14" y="31"/>
                    <a:pt x="13" y="32"/>
                    <a:pt x="14" y="30"/>
                  </a:cubicBezTo>
                  <a:cubicBezTo>
                    <a:pt x="14" y="27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6" y="18"/>
                    <a:pt x="16" y="17"/>
                  </a:cubicBezTo>
                  <a:cubicBezTo>
                    <a:pt x="16" y="10"/>
                    <a:pt x="19" y="4"/>
                    <a:pt x="22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30" y="9"/>
                    <a:pt x="36" y="12"/>
                    <a:pt x="40" y="13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Sļîḋe">
              <a:extLst>
                <a:ext uri="{FF2B5EF4-FFF2-40B4-BE49-F238E27FC236}">
                  <a16:creationId xmlns:a16="http://schemas.microsoft.com/office/drawing/2014/main" id="{E66E41E5-223D-49D1-91A9-9529EE991E82}"/>
                </a:ext>
              </a:extLst>
            </p:cNvPr>
            <p:cNvSpPr/>
            <p:nvPr/>
          </p:nvSpPr>
          <p:spPr bwMode="auto">
            <a:xfrm>
              <a:off x="6170613" y="3944938"/>
              <a:ext cx="198438" cy="280988"/>
            </a:xfrm>
            <a:custGeom>
              <a:avLst/>
              <a:gdLst>
                <a:gd name="T0" fmla="*/ 29 w 60"/>
                <a:gd name="T1" fmla="*/ 0 h 85"/>
                <a:gd name="T2" fmla="*/ 14 w 60"/>
                <a:gd name="T3" fmla="*/ 7 h 85"/>
                <a:gd name="T4" fmla="*/ 19 w 60"/>
                <a:gd name="T5" fmla="*/ 72 h 85"/>
                <a:gd name="T6" fmla="*/ 37 w 60"/>
                <a:gd name="T7" fmla="*/ 75 h 85"/>
                <a:gd name="T8" fmla="*/ 44 w 60"/>
                <a:gd name="T9" fmla="*/ 70 h 85"/>
                <a:gd name="T10" fmla="*/ 57 w 60"/>
                <a:gd name="T11" fmla="*/ 25 h 85"/>
                <a:gd name="T12" fmla="*/ 42 w 60"/>
                <a:gd name="T13" fmla="*/ 4 h 85"/>
                <a:gd name="T14" fmla="*/ 29 w 60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5">
                  <a:moveTo>
                    <a:pt x="29" y="0"/>
                  </a:moveTo>
                  <a:cubicBezTo>
                    <a:pt x="24" y="0"/>
                    <a:pt x="17" y="4"/>
                    <a:pt x="14" y="7"/>
                  </a:cubicBezTo>
                  <a:cubicBezTo>
                    <a:pt x="7" y="16"/>
                    <a:pt x="0" y="47"/>
                    <a:pt x="19" y="72"/>
                  </a:cubicBezTo>
                  <a:cubicBezTo>
                    <a:pt x="21" y="75"/>
                    <a:pt x="25" y="85"/>
                    <a:pt x="37" y="75"/>
                  </a:cubicBezTo>
                  <a:cubicBezTo>
                    <a:pt x="39" y="74"/>
                    <a:pt x="44" y="69"/>
                    <a:pt x="44" y="70"/>
                  </a:cubicBezTo>
                  <a:cubicBezTo>
                    <a:pt x="55" y="59"/>
                    <a:pt x="60" y="40"/>
                    <a:pt x="57" y="25"/>
                  </a:cubicBezTo>
                  <a:cubicBezTo>
                    <a:pt x="54" y="14"/>
                    <a:pt x="49" y="9"/>
                    <a:pt x="42" y="4"/>
                  </a:cubicBezTo>
                  <a:cubicBezTo>
                    <a:pt x="38" y="2"/>
                    <a:pt x="33" y="0"/>
                    <a:pt x="2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1ïḍè">
              <a:extLst>
                <a:ext uri="{FF2B5EF4-FFF2-40B4-BE49-F238E27FC236}">
                  <a16:creationId xmlns:a16="http://schemas.microsoft.com/office/drawing/2014/main" id="{4A09C323-3405-4AB4-874B-DB04CAE5C897}"/>
                </a:ext>
              </a:extLst>
            </p:cNvPr>
            <p:cNvSpPr/>
            <p:nvPr/>
          </p:nvSpPr>
          <p:spPr bwMode="auto">
            <a:xfrm>
              <a:off x="6183313" y="3895726"/>
              <a:ext cx="241300" cy="276225"/>
            </a:xfrm>
            <a:custGeom>
              <a:avLst/>
              <a:gdLst>
                <a:gd name="T0" fmla="*/ 34 w 73"/>
                <a:gd name="T1" fmla="*/ 0 h 84"/>
                <a:gd name="T2" fmla="*/ 17 w 73"/>
                <a:gd name="T3" fmla="*/ 6 h 84"/>
                <a:gd name="T4" fmla="*/ 1 w 73"/>
                <a:gd name="T5" fmla="*/ 21 h 84"/>
                <a:gd name="T6" fmla="*/ 0 w 73"/>
                <a:gd name="T7" fmla="*/ 25 h 84"/>
                <a:gd name="T8" fmla="*/ 3 w 73"/>
                <a:gd name="T9" fmla="*/ 32 h 84"/>
                <a:gd name="T10" fmla="*/ 7 w 73"/>
                <a:gd name="T11" fmla="*/ 35 h 84"/>
                <a:gd name="T12" fmla="*/ 12 w 73"/>
                <a:gd name="T13" fmla="*/ 36 h 84"/>
                <a:gd name="T14" fmla="*/ 34 w 73"/>
                <a:gd name="T15" fmla="*/ 32 h 84"/>
                <a:gd name="T16" fmla="*/ 37 w 73"/>
                <a:gd name="T17" fmla="*/ 33 h 84"/>
                <a:gd name="T18" fmla="*/ 43 w 73"/>
                <a:gd name="T19" fmla="*/ 41 h 84"/>
                <a:gd name="T20" fmla="*/ 43 w 73"/>
                <a:gd name="T21" fmla="*/ 41 h 84"/>
                <a:gd name="T22" fmla="*/ 46 w 73"/>
                <a:gd name="T23" fmla="*/ 84 h 84"/>
                <a:gd name="T24" fmla="*/ 61 w 73"/>
                <a:gd name="T25" fmla="*/ 70 h 84"/>
                <a:gd name="T26" fmla="*/ 66 w 73"/>
                <a:gd name="T27" fmla="*/ 21 h 84"/>
                <a:gd name="T28" fmla="*/ 42 w 73"/>
                <a:gd name="T29" fmla="*/ 1 h 84"/>
                <a:gd name="T30" fmla="*/ 34 w 73"/>
                <a:gd name="T31" fmla="*/ 0 h 84"/>
                <a:gd name="T32" fmla="*/ 34 w 73"/>
                <a:gd name="T3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84">
                  <a:moveTo>
                    <a:pt x="34" y="0"/>
                  </a:moveTo>
                  <a:cubicBezTo>
                    <a:pt x="30" y="0"/>
                    <a:pt x="28" y="0"/>
                    <a:pt x="17" y="6"/>
                  </a:cubicBezTo>
                  <a:cubicBezTo>
                    <a:pt x="13" y="8"/>
                    <a:pt x="2" y="13"/>
                    <a:pt x="1" y="21"/>
                  </a:cubicBezTo>
                  <a:cubicBezTo>
                    <a:pt x="1" y="21"/>
                    <a:pt x="1" y="25"/>
                    <a:pt x="0" y="25"/>
                  </a:cubicBezTo>
                  <a:cubicBezTo>
                    <a:pt x="0" y="26"/>
                    <a:pt x="0" y="30"/>
                    <a:pt x="3" y="32"/>
                  </a:cubicBezTo>
                  <a:cubicBezTo>
                    <a:pt x="4" y="33"/>
                    <a:pt x="5" y="34"/>
                    <a:pt x="7" y="35"/>
                  </a:cubicBezTo>
                  <a:cubicBezTo>
                    <a:pt x="8" y="35"/>
                    <a:pt x="13" y="36"/>
                    <a:pt x="12" y="36"/>
                  </a:cubicBezTo>
                  <a:cubicBezTo>
                    <a:pt x="24" y="38"/>
                    <a:pt x="27" y="31"/>
                    <a:pt x="34" y="32"/>
                  </a:cubicBezTo>
                  <a:cubicBezTo>
                    <a:pt x="35" y="32"/>
                    <a:pt x="36" y="32"/>
                    <a:pt x="37" y="33"/>
                  </a:cubicBezTo>
                  <a:cubicBezTo>
                    <a:pt x="40" y="36"/>
                    <a:pt x="42" y="40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50" y="59"/>
                    <a:pt x="38" y="84"/>
                    <a:pt x="46" y="84"/>
                  </a:cubicBezTo>
                  <a:cubicBezTo>
                    <a:pt x="51" y="84"/>
                    <a:pt x="58" y="74"/>
                    <a:pt x="61" y="70"/>
                  </a:cubicBezTo>
                  <a:cubicBezTo>
                    <a:pt x="68" y="59"/>
                    <a:pt x="73" y="36"/>
                    <a:pt x="66" y="21"/>
                  </a:cubicBezTo>
                  <a:cubicBezTo>
                    <a:pt x="59" y="7"/>
                    <a:pt x="55" y="5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Sļiďê">
              <a:extLst>
                <a:ext uri="{FF2B5EF4-FFF2-40B4-BE49-F238E27FC236}">
                  <a16:creationId xmlns:a16="http://schemas.microsoft.com/office/drawing/2014/main" id="{D511C926-A317-4CE2-BDCC-E151E0317EBA}"/>
                </a:ext>
              </a:extLst>
            </p:cNvPr>
            <p:cNvSpPr/>
            <p:nvPr/>
          </p:nvSpPr>
          <p:spPr bwMode="auto">
            <a:xfrm>
              <a:off x="6305551" y="4067176"/>
              <a:ext cx="49213" cy="68263"/>
            </a:xfrm>
            <a:custGeom>
              <a:avLst/>
              <a:gdLst>
                <a:gd name="T0" fmla="*/ 9 w 15"/>
                <a:gd name="T1" fmla="*/ 1 h 21"/>
                <a:gd name="T2" fmla="*/ 5 w 15"/>
                <a:gd name="T3" fmla="*/ 3 h 21"/>
                <a:gd name="T4" fmla="*/ 3 w 15"/>
                <a:gd name="T5" fmla="*/ 7 h 21"/>
                <a:gd name="T6" fmla="*/ 2 w 15"/>
                <a:gd name="T7" fmla="*/ 11 h 21"/>
                <a:gd name="T8" fmla="*/ 3 w 15"/>
                <a:gd name="T9" fmla="*/ 13 h 21"/>
                <a:gd name="T10" fmla="*/ 8 w 15"/>
                <a:gd name="T11" fmla="*/ 19 h 21"/>
                <a:gd name="T12" fmla="*/ 14 w 15"/>
                <a:gd name="T13" fmla="*/ 4 h 21"/>
                <a:gd name="T14" fmla="*/ 9 w 15"/>
                <a:gd name="T15" fmla="*/ 1 h 21"/>
                <a:gd name="T16" fmla="*/ 15 w 15"/>
                <a:gd name="T17" fmla="*/ 7 h 21"/>
                <a:gd name="T18" fmla="*/ 15 w 15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1">
                  <a:moveTo>
                    <a:pt x="9" y="1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4"/>
                    <a:pt x="3" y="5"/>
                    <a:pt x="3" y="7"/>
                  </a:cubicBezTo>
                  <a:cubicBezTo>
                    <a:pt x="2" y="8"/>
                    <a:pt x="2" y="10"/>
                    <a:pt x="2" y="11"/>
                  </a:cubicBezTo>
                  <a:cubicBezTo>
                    <a:pt x="3" y="13"/>
                    <a:pt x="4" y="11"/>
                    <a:pt x="3" y="13"/>
                  </a:cubicBezTo>
                  <a:cubicBezTo>
                    <a:pt x="0" y="17"/>
                    <a:pt x="5" y="21"/>
                    <a:pt x="8" y="19"/>
                  </a:cubicBezTo>
                  <a:cubicBezTo>
                    <a:pt x="13" y="16"/>
                    <a:pt x="15" y="7"/>
                    <a:pt x="14" y="4"/>
                  </a:cubicBezTo>
                  <a:cubicBezTo>
                    <a:pt x="13" y="1"/>
                    <a:pt x="11" y="0"/>
                    <a:pt x="9" y="1"/>
                  </a:cubicBezTo>
                  <a:moveTo>
                    <a:pt x="15" y="7"/>
                  </a:moveTo>
                  <a:cubicBezTo>
                    <a:pt x="14" y="7"/>
                    <a:pt x="14" y="7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ṧlïďe">
              <a:extLst>
                <a:ext uri="{FF2B5EF4-FFF2-40B4-BE49-F238E27FC236}">
                  <a16:creationId xmlns:a16="http://schemas.microsoft.com/office/drawing/2014/main" id="{0875FB30-D8C8-4511-BF38-C8E54D091EFF}"/>
                </a:ext>
              </a:extLst>
            </p:cNvPr>
            <p:cNvSpPr/>
            <p:nvPr/>
          </p:nvSpPr>
          <p:spPr bwMode="auto">
            <a:xfrm>
              <a:off x="5837238" y="4535488"/>
              <a:ext cx="517525" cy="266700"/>
            </a:xfrm>
            <a:custGeom>
              <a:avLst/>
              <a:gdLst>
                <a:gd name="T0" fmla="*/ 0 w 326"/>
                <a:gd name="T1" fmla="*/ 72 h 168"/>
                <a:gd name="T2" fmla="*/ 137 w 326"/>
                <a:gd name="T3" fmla="*/ 0 h 168"/>
                <a:gd name="T4" fmla="*/ 310 w 326"/>
                <a:gd name="T5" fmla="*/ 85 h 168"/>
                <a:gd name="T6" fmla="*/ 326 w 326"/>
                <a:gd name="T7" fmla="*/ 85 h 168"/>
                <a:gd name="T8" fmla="*/ 326 w 326"/>
                <a:gd name="T9" fmla="*/ 93 h 168"/>
                <a:gd name="T10" fmla="*/ 324 w 326"/>
                <a:gd name="T11" fmla="*/ 93 h 168"/>
                <a:gd name="T12" fmla="*/ 189 w 326"/>
                <a:gd name="T13" fmla="*/ 168 h 168"/>
                <a:gd name="T14" fmla="*/ 0 w 326"/>
                <a:gd name="T15" fmla="*/ 7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168">
                  <a:moveTo>
                    <a:pt x="0" y="72"/>
                  </a:moveTo>
                  <a:lnTo>
                    <a:pt x="137" y="0"/>
                  </a:lnTo>
                  <a:lnTo>
                    <a:pt x="310" y="85"/>
                  </a:lnTo>
                  <a:lnTo>
                    <a:pt x="326" y="85"/>
                  </a:lnTo>
                  <a:lnTo>
                    <a:pt x="326" y="93"/>
                  </a:lnTo>
                  <a:lnTo>
                    <a:pt x="324" y="93"/>
                  </a:lnTo>
                  <a:lnTo>
                    <a:pt x="189" y="168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AE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ṡļíḍe">
              <a:extLst>
                <a:ext uri="{FF2B5EF4-FFF2-40B4-BE49-F238E27FC236}">
                  <a16:creationId xmlns:a16="http://schemas.microsoft.com/office/drawing/2014/main" id="{E736A6A7-166C-454D-94E1-68A80609221D}"/>
                </a:ext>
              </a:extLst>
            </p:cNvPr>
            <p:cNvSpPr/>
            <p:nvPr/>
          </p:nvSpPr>
          <p:spPr bwMode="auto">
            <a:xfrm>
              <a:off x="5837238" y="4524376"/>
              <a:ext cx="517525" cy="265113"/>
            </a:xfrm>
            <a:custGeom>
              <a:avLst/>
              <a:gdLst>
                <a:gd name="T0" fmla="*/ 189 w 326"/>
                <a:gd name="T1" fmla="*/ 167 h 167"/>
                <a:gd name="T2" fmla="*/ 326 w 326"/>
                <a:gd name="T3" fmla="*/ 92 h 167"/>
                <a:gd name="T4" fmla="*/ 137 w 326"/>
                <a:gd name="T5" fmla="*/ 0 h 167"/>
                <a:gd name="T6" fmla="*/ 0 w 326"/>
                <a:gd name="T7" fmla="*/ 71 h 167"/>
                <a:gd name="T8" fmla="*/ 189 w 326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167">
                  <a:moveTo>
                    <a:pt x="189" y="167"/>
                  </a:moveTo>
                  <a:lnTo>
                    <a:pt x="326" y="92"/>
                  </a:lnTo>
                  <a:lnTo>
                    <a:pt x="137" y="0"/>
                  </a:lnTo>
                  <a:lnTo>
                    <a:pt x="0" y="71"/>
                  </a:lnTo>
                  <a:lnTo>
                    <a:pt x="189" y="167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ṥľïďé">
              <a:extLst>
                <a:ext uri="{FF2B5EF4-FFF2-40B4-BE49-F238E27FC236}">
                  <a16:creationId xmlns:a16="http://schemas.microsoft.com/office/drawing/2014/main" id="{F293DB27-F56D-45E5-8A9E-82657AB274F2}"/>
                </a:ext>
              </a:extLst>
            </p:cNvPr>
            <p:cNvSpPr/>
            <p:nvPr/>
          </p:nvSpPr>
          <p:spPr bwMode="auto">
            <a:xfrm>
              <a:off x="5721351" y="4425951"/>
              <a:ext cx="425450" cy="376238"/>
            </a:xfrm>
            <a:custGeom>
              <a:avLst/>
              <a:gdLst>
                <a:gd name="T0" fmla="*/ 0 w 268"/>
                <a:gd name="T1" fmla="*/ 4 h 237"/>
                <a:gd name="T2" fmla="*/ 6 w 268"/>
                <a:gd name="T3" fmla="*/ 0 h 237"/>
                <a:gd name="T4" fmla="*/ 193 w 268"/>
                <a:gd name="T5" fmla="*/ 98 h 237"/>
                <a:gd name="T6" fmla="*/ 268 w 268"/>
                <a:gd name="T7" fmla="*/ 233 h 237"/>
                <a:gd name="T8" fmla="*/ 262 w 268"/>
                <a:gd name="T9" fmla="*/ 237 h 237"/>
                <a:gd name="T10" fmla="*/ 245 w 268"/>
                <a:gd name="T11" fmla="*/ 227 h 237"/>
                <a:gd name="T12" fmla="*/ 250 w 268"/>
                <a:gd name="T13" fmla="*/ 224 h 237"/>
                <a:gd name="T14" fmla="*/ 79 w 268"/>
                <a:gd name="T15" fmla="*/ 137 h 237"/>
                <a:gd name="T16" fmla="*/ 15 w 268"/>
                <a:gd name="T17" fmla="*/ 17 h 237"/>
                <a:gd name="T18" fmla="*/ 13 w 268"/>
                <a:gd name="T19" fmla="*/ 19 h 237"/>
                <a:gd name="T20" fmla="*/ 0 w 268"/>
                <a:gd name="T21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237">
                  <a:moveTo>
                    <a:pt x="0" y="4"/>
                  </a:moveTo>
                  <a:lnTo>
                    <a:pt x="6" y="0"/>
                  </a:lnTo>
                  <a:lnTo>
                    <a:pt x="193" y="98"/>
                  </a:lnTo>
                  <a:lnTo>
                    <a:pt x="268" y="233"/>
                  </a:lnTo>
                  <a:lnTo>
                    <a:pt x="262" y="237"/>
                  </a:lnTo>
                  <a:lnTo>
                    <a:pt x="245" y="227"/>
                  </a:lnTo>
                  <a:lnTo>
                    <a:pt x="250" y="224"/>
                  </a:lnTo>
                  <a:lnTo>
                    <a:pt x="79" y="13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S1íḍé">
              <a:extLst>
                <a:ext uri="{FF2B5EF4-FFF2-40B4-BE49-F238E27FC236}">
                  <a16:creationId xmlns:a16="http://schemas.microsoft.com/office/drawing/2014/main" id="{776CADD0-8822-49D6-BCCE-EA589E7EF4D7}"/>
                </a:ext>
              </a:extLst>
            </p:cNvPr>
            <p:cNvSpPr/>
            <p:nvPr/>
          </p:nvSpPr>
          <p:spPr bwMode="auto">
            <a:xfrm>
              <a:off x="5721351" y="4432301"/>
              <a:ext cx="415925" cy="369888"/>
            </a:xfrm>
            <a:custGeom>
              <a:avLst/>
              <a:gdLst>
                <a:gd name="T0" fmla="*/ 262 w 262"/>
                <a:gd name="T1" fmla="*/ 233 h 233"/>
                <a:gd name="T2" fmla="*/ 187 w 262"/>
                <a:gd name="T3" fmla="*/ 98 h 233"/>
                <a:gd name="T4" fmla="*/ 0 w 262"/>
                <a:gd name="T5" fmla="*/ 0 h 233"/>
                <a:gd name="T6" fmla="*/ 73 w 262"/>
                <a:gd name="T7" fmla="*/ 137 h 233"/>
                <a:gd name="T8" fmla="*/ 262 w 262"/>
                <a:gd name="T9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33">
                  <a:moveTo>
                    <a:pt x="262" y="233"/>
                  </a:moveTo>
                  <a:lnTo>
                    <a:pt x="187" y="98"/>
                  </a:lnTo>
                  <a:lnTo>
                    <a:pt x="0" y="0"/>
                  </a:lnTo>
                  <a:lnTo>
                    <a:pt x="73" y="137"/>
                  </a:lnTo>
                  <a:lnTo>
                    <a:pt x="262" y="233"/>
                  </a:lnTo>
                  <a:close/>
                </a:path>
              </a:pathLst>
            </a:custGeom>
            <a:solidFill>
              <a:srgbClr val="1E3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1ïḋê">
              <a:extLst>
                <a:ext uri="{FF2B5EF4-FFF2-40B4-BE49-F238E27FC236}">
                  <a16:creationId xmlns:a16="http://schemas.microsoft.com/office/drawing/2014/main" id="{A6B555F0-E092-4D33-90C2-8A6EC8DAADAF}"/>
                </a:ext>
              </a:extLst>
            </p:cNvPr>
            <p:cNvSpPr/>
            <p:nvPr/>
          </p:nvSpPr>
          <p:spPr bwMode="auto">
            <a:xfrm>
              <a:off x="6064251" y="4581526"/>
              <a:ext cx="142875" cy="82550"/>
            </a:xfrm>
            <a:custGeom>
              <a:avLst/>
              <a:gdLst>
                <a:gd name="T0" fmla="*/ 3 w 43"/>
                <a:gd name="T1" fmla="*/ 13 h 25"/>
                <a:gd name="T2" fmla="*/ 21 w 43"/>
                <a:gd name="T3" fmla="*/ 23 h 25"/>
                <a:gd name="T4" fmla="*/ 28 w 43"/>
                <a:gd name="T5" fmla="*/ 24 h 25"/>
                <a:gd name="T6" fmla="*/ 41 w 43"/>
                <a:gd name="T7" fmla="*/ 16 h 25"/>
                <a:gd name="T8" fmla="*/ 41 w 43"/>
                <a:gd name="T9" fmla="*/ 12 h 25"/>
                <a:gd name="T10" fmla="*/ 22 w 43"/>
                <a:gd name="T11" fmla="*/ 1 h 25"/>
                <a:gd name="T12" fmla="*/ 15 w 43"/>
                <a:gd name="T13" fmla="*/ 1 h 25"/>
                <a:gd name="T14" fmla="*/ 2 w 43"/>
                <a:gd name="T15" fmla="*/ 9 h 25"/>
                <a:gd name="T16" fmla="*/ 3 w 43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3" y="1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3" y="25"/>
                    <a:pt x="26" y="25"/>
                    <a:pt x="28" y="2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3" y="13"/>
                  </a:cubicBezTo>
                  <a:close/>
                </a:path>
              </a:pathLst>
            </a:custGeom>
            <a:solidFill>
              <a:srgbClr val="3C6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ṧliḑê">
              <a:extLst>
                <a:ext uri="{FF2B5EF4-FFF2-40B4-BE49-F238E27FC236}">
                  <a16:creationId xmlns:a16="http://schemas.microsoft.com/office/drawing/2014/main" id="{7EAD0243-B063-404C-A761-E4D405EE7A61}"/>
                </a:ext>
              </a:extLst>
            </p:cNvPr>
            <p:cNvSpPr/>
            <p:nvPr/>
          </p:nvSpPr>
          <p:spPr bwMode="auto">
            <a:xfrm>
              <a:off x="6113463" y="4486276"/>
              <a:ext cx="390525" cy="242888"/>
            </a:xfrm>
            <a:custGeom>
              <a:avLst/>
              <a:gdLst>
                <a:gd name="T0" fmla="*/ 79 w 118"/>
                <a:gd name="T1" fmla="*/ 61 h 74"/>
                <a:gd name="T2" fmla="*/ 76 w 118"/>
                <a:gd name="T3" fmla="*/ 61 h 74"/>
                <a:gd name="T4" fmla="*/ 50 w 118"/>
                <a:gd name="T5" fmla="*/ 64 h 74"/>
                <a:gd name="T6" fmla="*/ 46 w 118"/>
                <a:gd name="T7" fmla="*/ 65 h 74"/>
                <a:gd name="T8" fmla="*/ 38 w 118"/>
                <a:gd name="T9" fmla="*/ 66 h 74"/>
                <a:gd name="T10" fmla="*/ 26 w 118"/>
                <a:gd name="T11" fmla="*/ 68 h 74"/>
                <a:gd name="T12" fmla="*/ 27 w 118"/>
                <a:gd name="T13" fmla="*/ 68 h 74"/>
                <a:gd name="T14" fmla="*/ 14 w 118"/>
                <a:gd name="T15" fmla="*/ 71 h 74"/>
                <a:gd name="T16" fmla="*/ 7 w 118"/>
                <a:gd name="T17" fmla="*/ 74 h 74"/>
                <a:gd name="T18" fmla="*/ 1 w 118"/>
                <a:gd name="T19" fmla="*/ 69 h 74"/>
                <a:gd name="T20" fmla="*/ 11 w 118"/>
                <a:gd name="T21" fmla="*/ 54 h 74"/>
                <a:gd name="T22" fmla="*/ 19 w 118"/>
                <a:gd name="T23" fmla="*/ 49 h 74"/>
                <a:gd name="T24" fmla="*/ 27 w 118"/>
                <a:gd name="T25" fmla="*/ 47 h 74"/>
                <a:gd name="T26" fmla="*/ 33 w 118"/>
                <a:gd name="T27" fmla="*/ 47 h 74"/>
                <a:gd name="T28" fmla="*/ 67 w 118"/>
                <a:gd name="T29" fmla="*/ 43 h 74"/>
                <a:gd name="T30" fmla="*/ 90 w 118"/>
                <a:gd name="T31" fmla="*/ 36 h 74"/>
                <a:gd name="T32" fmla="*/ 94 w 118"/>
                <a:gd name="T33" fmla="*/ 33 h 74"/>
                <a:gd name="T34" fmla="*/ 94 w 118"/>
                <a:gd name="T35" fmla="*/ 29 h 74"/>
                <a:gd name="T36" fmla="*/ 93 w 118"/>
                <a:gd name="T37" fmla="*/ 2 h 74"/>
                <a:gd name="T38" fmla="*/ 98 w 118"/>
                <a:gd name="T39" fmla="*/ 2 h 74"/>
                <a:gd name="T40" fmla="*/ 105 w 118"/>
                <a:gd name="T41" fmla="*/ 2 h 74"/>
                <a:gd name="T42" fmla="*/ 114 w 118"/>
                <a:gd name="T43" fmla="*/ 0 h 74"/>
                <a:gd name="T44" fmla="*/ 114 w 118"/>
                <a:gd name="T45" fmla="*/ 7 h 74"/>
                <a:gd name="T46" fmla="*/ 79 w 118"/>
                <a:gd name="T47" fmla="*/ 6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74">
                  <a:moveTo>
                    <a:pt x="79" y="61"/>
                  </a:moveTo>
                  <a:cubicBezTo>
                    <a:pt x="78" y="61"/>
                    <a:pt x="77" y="61"/>
                    <a:pt x="76" y="61"/>
                  </a:cubicBezTo>
                  <a:cubicBezTo>
                    <a:pt x="75" y="61"/>
                    <a:pt x="64" y="61"/>
                    <a:pt x="50" y="64"/>
                  </a:cubicBezTo>
                  <a:cubicBezTo>
                    <a:pt x="48" y="65"/>
                    <a:pt x="47" y="65"/>
                    <a:pt x="46" y="65"/>
                  </a:cubicBezTo>
                  <a:cubicBezTo>
                    <a:pt x="41" y="66"/>
                    <a:pt x="40" y="66"/>
                    <a:pt x="38" y="66"/>
                  </a:cubicBezTo>
                  <a:cubicBezTo>
                    <a:pt x="31" y="65"/>
                    <a:pt x="28" y="67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1" y="70"/>
                    <a:pt x="18" y="70"/>
                    <a:pt x="14" y="71"/>
                  </a:cubicBezTo>
                  <a:cubicBezTo>
                    <a:pt x="12" y="73"/>
                    <a:pt x="10" y="74"/>
                    <a:pt x="7" y="74"/>
                  </a:cubicBezTo>
                  <a:cubicBezTo>
                    <a:pt x="4" y="74"/>
                    <a:pt x="0" y="72"/>
                    <a:pt x="1" y="69"/>
                  </a:cubicBezTo>
                  <a:cubicBezTo>
                    <a:pt x="1" y="68"/>
                    <a:pt x="6" y="58"/>
                    <a:pt x="11" y="54"/>
                  </a:cubicBezTo>
                  <a:cubicBezTo>
                    <a:pt x="13" y="52"/>
                    <a:pt x="16" y="51"/>
                    <a:pt x="19" y="49"/>
                  </a:cubicBezTo>
                  <a:cubicBezTo>
                    <a:pt x="22" y="48"/>
                    <a:pt x="25" y="47"/>
                    <a:pt x="27" y="47"/>
                  </a:cubicBezTo>
                  <a:cubicBezTo>
                    <a:pt x="27" y="47"/>
                    <a:pt x="30" y="47"/>
                    <a:pt x="33" y="47"/>
                  </a:cubicBezTo>
                  <a:cubicBezTo>
                    <a:pt x="44" y="49"/>
                    <a:pt x="39" y="48"/>
                    <a:pt x="67" y="43"/>
                  </a:cubicBezTo>
                  <a:cubicBezTo>
                    <a:pt x="77" y="41"/>
                    <a:pt x="85" y="38"/>
                    <a:pt x="90" y="36"/>
                  </a:cubicBezTo>
                  <a:cubicBezTo>
                    <a:pt x="92" y="35"/>
                    <a:pt x="94" y="34"/>
                    <a:pt x="94" y="33"/>
                  </a:cubicBezTo>
                  <a:cubicBezTo>
                    <a:pt x="94" y="33"/>
                    <a:pt x="94" y="32"/>
                    <a:pt x="94" y="29"/>
                  </a:cubicBezTo>
                  <a:cubicBezTo>
                    <a:pt x="94" y="18"/>
                    <a:pt x="93" y="9"/>
                    <a:pt x="93" y="2"/>
                  </a:cubicBezTo>
                  <a:cubicBezTo>
                    <a:pt x="94" y="2"/>
                    <a:pt x="95" y="2"/>
                    <a:pt x="98" y="2"/>
                  </a:cubicBezTo>
                  <a:cubicBezTo>
                    <a:pt x="100" y="3"/>
                    <a:pt x="103" y="2"/>
                    <a:pt x="105" y="2"/>
                  </a:cubicBezTo>
                  <a:cubicBezTo>
                    <a:pt x="109" y="1"/>
                    <a:pt x="112" y="1"/>
                    <a:pt x="114" y="0"/>
                  </a:cubicBezTo>
                  <a:cubicBezTo>
                    <a:pt x="114" y="2"/>
                    <a:pt x="114" y="5"/>
                    <a:pt x="114" y="7"/>
                  </a:cubicBezTo>
                  <a:cubicBezTo>
                    <a:pt x="114" y="49"/>
                    <a:pt x="118" y="58"/>
                    <a:pt x="79" y="61"/>
                  </a:cubicBezTo>
                  <a:close/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s1ídê">
              <a:extLst>
                <a:ext uri="{FF2B5EF4-FFF2-40B4-BE49-F238E27FC236}">
                  <a16:creationId xmlns:a16="http://schemas.microsoft.com/office/drawing/2014/main" id="{E822A0E6-635E-4986-B25C-083FF248F3D1}"/>
                </a:ext>
              </a:extLst>
            </p:cNvPr>
            <p:cNvSpPr/>
            <p:nvPr/>
          </p:nvSpPr>
          <p:spPr bwMode="auto">
            <a:xfrm>
              <a:off x="4886326" y="1541463"/>
              <a:ext cx="61913" cy="39688"/>
            </a:xfrm>
            <a:custGeom>
              <a:avLst/>
              <a:gdLst>
                <a:gd name="T0" fmla="*/ 0 w 39"/>
                <a:gd name="T1" fmla="*/ 13 h 25"/>
                <a:gd name="T2" fmla="*/ 23 w 39"/>
                <a:gd name="T3" fmla="*/ 0 h 25"/>
                <a:gd name="T4" fmla="*/ 39 w 39"/>
                <a:gd name="T5" fmla="*/ 9 h 25"/>
                <a:gd name="T6" fmla="*/ 12 w 39"/>
                <a:gd name="T7" fmla="*/ 25 h 25"/>
                <a:gd name="T8" fmla="*/ 0 w 39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0" y="13"/>
                  </a:moveTo>
                  <a:lnTo>
                    <a:pt x="23" y="0"/>
                  </a:lnTo>
                  <a:lnTo>
                    <a:pt x="39" y="9"/>
                  </a:lnTo>
                  <a:lnTo>
                    <a:pt x="12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ŝļïďê">
              <a:extLst>
                <a:ext uri="{FF2B5EF4-FFF2-40B4-BE49-F238E27FC236}">
                  <a16:creationId xmlns:a16="http://schemas.microsoft.com/office/drawing/2014/main" id="{B6086E71-A38C-414C-A390-E6F72332823A}"/>
                </a:ext>
              </a:extLst>
            </p:cNvPr>
            <p:cNvSpPr/>
            <p:nvPr/>
          </p:nvSpPr>
          <p:spPr bwMode="auto">
            <a:xfrm>
              <a:off x="5054601" y="1508126"/>
              <a:ext cx="55563" cy="33338"/>
            </a:xfrm>
            <a:custGeom>
              <a:avLst/>
              <a:gdLst>
                <a:gd name="T0" fmla="*/ 0 w 35"/>
                <a:gd name="T1" fmla="*/ 15 h 21"/>
                <a:gd name="T2" fmla="*/ 23 w 35"/>
                <a:gd name="T3" fmla="*/ 0 h 21"/>
                <a:gd name="T4" fmla="*/ 35 w 35"/>
                <a:gd name="T5" fmla="*/ 9 h 21"/>
                <a:gd name="T6" fmla="*/ 4 w 35"/>
                <a:gd name="T7" fmla="*/ 21 h 21"/>
                <a:gd name="T8" fmla="*/ 0 w 35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15"/>
                  </a:moveTo>
                  <a:lnTo>
                    <a:pt x="23" y="0"/>
                  </a:lnTo>
                  <a:lnTo>
                    <a:pt x="35" y="9"/>
                  </a:lnTo>
                  <a:lnTo>
                    <a:pt x="4" y="2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ṩlïḋê">
              <a:extLst>
                <a:ext uri="{FF2B5EF4-FFF2-40B4-BE49-F238E27FC236}">
                  <a16:creationId xmlns:a16="http://schemas.microsoft.com/office/drawing/2014/main" id="{C45D0907-363C-4584-ABAB-6CAA26632E6C}"/>
                </a:ext>
              </a:extLst>
            </p:cNvPr>
            <p:cNvSpPr/>
            <p:nvPr/>
          </p:nvSpPr>
          <p:spPr bwMode="auto">
            <a:xfrm>
              <a:off x="5437188" y="2016126"/>
              <a:ext cx="46038" cy="30163"/>
            </a:xfrm>
            <a:custGeom>
              <a:avLst/>
              <a:gdLst>
                <a:gd name="T0" fmla="*/ 6 w 29"/>
                <a:gd name="T1" fmla="*/ 19 h 19"/>
                <a:gd name="T2" fmla="*/ 29 w 29"/>
                <a:gd name="T3" fmla="*/ 6 h 19"/>
                <a:gd name="T4" fmla="*/ 25 w 29"/>
                <a:gd name="T5" fmla="*/ 0 h 19"/>
                <a:gd name="T6" fmla="*/ 0 w 29"/>
                <a:gd name="T7" fmla="*/ 9 h 19"/>
                <a:gd name="T8" fmla="*/ 6 w 29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6" y="19"/>
                  </a:moveTo>
                  <a:lnTo>
                    <a:pt x="29" y="6"/>
                  </a:lnTo>
                  <a:lnTo>
                    <a:pt x="25" y="0"/>
                  </a:lnTo>
                  <a:lnTo>
                    <a:pt x="0" y="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ṧľîḍé">
              <a:extLst>
                <a:ext uri="{FF2B5EF4-FFF2-40B4-BE49-F238E27FC236}">
                  <a16:creationId xmlns:a16="http://schemas.microsoft.com/office/drawing/2014/main" id="{ED6415CB-9DCF-4975-8CF7-2A0FD1AFF562}"/>
                </a:ext>
              </a:extLst>
            </p:cNvPr>
            <p:cNvSpPr/>
            <p:nvPr/>
          </p:nvSpPr>
          <p:spPr bwMode="auto">
            <a:xfrm>
              <a:off x="4895851" y="1470026"/>
              <a:ext cx="617538" cy="582613"/>
            </a:xfrm>
            <a:custGeom>
              <a:avLst/>
              <a:gdLst>
                <a:gd name="T0" fmla="*/ 187 w 187"/>
                <a:gd name="T1" fmla="*/ 140 h 177"/>
                <a:gd name="T2" fmla="*/ 187 w 187"/>
                <a:gd name="T3" fmla="*/ 148 h 177"/>
                <a:gd name="T4" fmla="*/ 155 w 187"/>
                <a:gd name="T5" fmla="*/ 166 h 177"/>
                <a:gd name="T6" fmla="*/ 125 w 187"/>
                <a:gd name="T7" fmla="*/ 149 h 177"/>
                <a:gd name="T8" fmla="*/ 71 w 187"/>
                <a:gd name="T9" fmla="*/ 118 h 177"/>
                <a:gd name="T10" fmla="*/ 32 w 187"/>
                <a:gd name="T11" fmla="*/ 95 h 177"/>
                <a:gd name="T12" fmla="*/ 0 w 187"/>
                <a:gd name="T13" fmla="*/ 40 h 177"/>
                <a:gd name="T14" fmla="*/ 0 w 187"/>
                <a:gd name="T15" fmla="*/ 40 h 177"/>
                <a:gd name="T16" fmla="*/ 28 w 187"/>
                <a:gd name="T17" fmla="*/ 24 h 177"/>
                <a:gd name="T18" fmla="*/ 44 w 187"/>
                <a:gd name="T19" fmla="*/ 40 h 177"/>
                <a:gd name="T20" fmla="*/ 98 w 187"/>
                <a:gd name="T21" fmla="*/ 16 h 177"/>
                <a:gd name="T22" fmla="*/ 150 w 187"/>
                <a:gd name="T23" fmla="*/ 88 h 177"/>
                <a:gd name="T24" fmla="*/ 160 w 187"/>
                <a:gd name="T25" fmla="*/ 92 h 177"/>
                <a:gd name="T26" fmla="*/ 187 w 187"/>
                <a:gd name="T27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177">
                  <a:moveTo>
                    <a:pt x="187" y="140"/>
                  </a:moveTo>
                  <a:cubicBezTo>
                    <a:pt x="187" y="148"/>
                    <a:pt x="187" y="148"/>
                    <a:pt x="187" y="148"/>
                  </a:cubicBezTo>
                  <a:cubicBezTo>
                    <a:pt x="187" y="168"/>
                    <a:pt x="173" y="177"/>
                    <a:pt x="155" y="166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4" y="85"/>
                    <a:pt x="0" y="6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2" y="15"/>
                    <a:pt x="28" y="24"/>
                  </a:cubicBezTo>
                  <a:cubicBezTo>
                    <a:pt x="34" y="27"/>
                    <a:pt x="40" y="33"/>
                    <a:pt x="44" y="40"/>
                  </a:cubicBezTo>
                  <a:cubicBezTo>
                    <a:pt x="48" y="11"/>
                    <a:pt x="70" y="0"/>
                    <a:pt x="98" y="16"/>
                  </a:cubicBezTo>
                  <a:cubicBezTo>
                    <a:pt x="122" y="30"/>
                    <a:pt x="142" y="59"/>
                    <a:pt x="150" y="88"/>
                  </a:cubicBezTo>
                  <a:cubicBezTo>
                    <a:pt x="153" y="88"/>
                    <a:pt x="156" y="90"/>
                    <a:pt x="160" y="92"/>
                  </a:cubicBezTo>
                  <a:cubicBezTo>
                    <a:pt x="175" y="101"/>
                    <a:pt x="187" y="122"/>
                    <a:pt x="187" y="140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ṣ1îḑé">
              <a:extLst>
                <a:ext uri="{FF2B5EF4-FFF2-40B4-BE49-F238E27FC236}">
                  <a16:creationId xmlns:a16="http://schemas.microsoft.com/office/drawing/2014/main" id="{6C7BB91C-B62E-4699-89F8-2E7123D756CF}"/>
                </a:ext>
              </a:extLst>
            </p:cNvPr>
            <p:cNvSpPr/>
            <p:nvPr/>
          </p:nvSpPr>
          <p:spPr bwMode="auto">
            <a:xfrm>
              <a:off x="4862513" y="1489076"/>
              <a:ext cx="617538" cy="584200"/>
            </a:xfrm>
            <a:custGeom>
              <a:avLst/>
              <a:gdLst>
                <a:gd name="T0" fmla="*/ 187 w 187"/>
                <a:gd name="T1" fmla="*/ 140 h 177"/>
                <a:gd name="T2" fmla="*/ 187 w 187"/>
                <a:gd name="T3" fmla="*/ 148 h 177"/>
                <a:gd name="T4" fmla="*/ 155 w 187"/>
                <a:gd name="T5" fmla="*/ 166 h 177"/>
                <a:gd name="T6" fmla="*/ 124 w 187"/>
                <a:gd name="T7" fmla="*/ 149 h 177"/>
                <a:gd name="T8" fmla="*/ 71 w 187"/>
                <a:gd name="T9" fmla="*/ 118 h 177"/>
                <a:gd name="T10" fmla="*/ 32 w 187"/>
                <a:gd name="T11" fmla="*/ 95 h 177"/>
                <a:gd name="T12" fmla="*/ 0 w 187"/>
                <a:gd name="T13" fmla="*/ 40 h 177"/>
                <a:gd name="T14" fmla="*/ 0 w 187"/>
                <a:gd name="T15" fmla="*/ 40 h 177"/>
                <a:gd name="T16" fmla="*/ 27 w 187"/>
                <a:gd name="T17" fmla="*/ 24 h 177"/>
                <a:gd name="T18" fmla="*/ 44 w 187"/>
                <a:gd name="T19" fmla="*/ 40 h 177"/>
                <a:gd name="T20" fmla="*/ 98 w 187"/>
                <a:gd name="T21" fmla="*/ 16 h 177"/>
                <a:gd name="T22" fmla="*/ 149 w 187"/>
                <a:gd name="T23" fmla="*/ 88 h 177"/>
                <a:gd name="T24" fmla="*/ 159 w 187"/>
                <a:gd name="T25" fmla="*/ 92 h 177"/>
                <a:gd name="T26" fmla="*/ 187 w 187"/>
                <a:gd name="T27" fmla="*/ 14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177">
                  <a:moveTo>
                    <a:pt x="187" y="140"/>
                  </a:moveTo>
                  <a:cubicBezTo>
                    <a:pt x="187" y="148"/>
                    <a:pt x="187" y="148"/>
                    <a:pt x="187" y="148"/>
                  </a:cubicBezTo>
                  <a:cubicBezTo>
                    <a:pt x="187" y="168"/>
                    <a:pt x="173" y="177"/>
                    <a:pt x="155" y="166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4" y="85"/>
                    <a:pt x="0" y="6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2" y="15"/>
                    <a:pt x="27" y="24"/>
                  </a:cubicBezTo>
                  <a:cubicBezTo>
                    <a:pt x="33" y="27"/>
                    <a:pt x="39" y="33"/>
                    <a:pt x="44" y="40"/>
                  </a:cubicBezTo>
                  <a:cubicBezTo>
                    <a:pt x="47" y="11"/>
                    <a:pt x="70" y="0"/>
                    <a:pt x="98" y="16"/>
                  </a:cubicBezTo>
                  <a:cubicBezTo>
                    <a:pt x="122" y="30"/>
                    <a:pt x="142" y="59"/>
                    <a:pt x="149" y="88"/>
                  </a:cubicBezTo>
                  <a:cubicBezTo>
                    <a:pt x="152" y="88"/>
                    <a:pt x="156" y="90"/>
                    <a:pt x="159" y="92"/>
                  </a:cubicBezTo>
                  <a:cubicBezTo>
                    <a:pt x="175" y="101"/>
                    <a:pt x="187" y="122"/>
                    <a:pt x="187" y="14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šḻîḋé">
              <a:extLst>
                <a:ext uri="{FF2B5EF4-FFF2-40B4-BE49-F238E27FC236}">
                  <a16:creationId xmlns:a16="http://schemas.microsoft.com/office/drawing/2014/main" id="{DCF0F9BA-81C1-4A97-A873-4B8B773ABE5C}"/>
                </a:ext>
              </a:extLst>
            </p:cNvPr>
            <p:cNvSpPr/>
            <p:nvPr/>
          </p:nvSpPr>
          <p:spPr bwMode="auto">
            <a:xfrm>
              <a:off x="7326313" y="1651001"/>
              <a:ext cx="68263" cy="46038"/>
            </a:xfrm>
            <a:custGeom>
              <a:avLst/>
              <a:gdLst>
                <a:gd name="T0" fmla="*/ 0 w 43"/>
                <a:gd name="T1" fmla="*/ 14 h 29"/>
                <a:gd name="T2" fmla="*/ 24 w 43"/>
                <a:gd name="T3" fmla="*/ 0 h 29"/>
                <a:gd name="T4" fmla="*/ 43 w 43"/>
                <a:gd name="T5" fmla="*/ 12 h 29"/>
                <a:gd name="T6" fmla="*/ 14 w 43"/>
                <a:gd name="T7" fmla="*/ 29 h 29"/>
                <a:gd name="T8" fmla="*/ 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0" y="14"/>
                  </a:moveTo>
                  <a:lnTo>
                    <a:pt x="24" y="0"/>
                  </a:lnTo>
                  <a:lnTo>
                    <a:pt x="43" y="12"/>
                  </a:lnTo>
                  <a:lnTo>
                    <a:pt x="14" y="2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ṥḻiḓê">
              <a:extLst>
                <a:ext uri="{FF2B5EF4-FFF2-40B4-BE49-F238E27FC236}">
                  <a16:creationId xmlns:a16="http://schemas.microsoft.com/office/drawing/2014/main" id="{2A883BC8-E2F7-4783-BAB4-6CDF1CC6E82F}"/>
                </a:ext>
              </a:extLst>
            </p:cNvPr>
            <p:cNvSpPr/>
            <p:nvPr/>
          </p:nvSpPr>
          <p:spPr bwMode="auto">
            <a:xfrm>
              <a:off x="7513638" y="1614488"/>
              <a:ext cx="63500" cy="36513"/>
            </a:xfrm>
            <a:custGeom>
              <a:avLst/>
              <a:gdLst>
                <a:gd name="T0" fmla="*/ 0 w 40"/>
                <a:gd name="T1" fmla="*/ 17 h 23"/>
                <a:gd name="T2" fmla="*/ 27 w 40"/>
                <a:gd name="T3" fmla="*/ 0 h 23"/>
                <a:gd name="T4" fmla="*/ 40 w 40"/>
                <a:gd name="T5" fmla="*/ 10 h 23"/>
                <a:gd name="T6" fmla="*/ 6 w 40"/>
                <a:gd name="T7" fmla="*/ 23 h 23"/>
                <a:gd name="T8" fmla="*/ 0 w 40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0" y="17"/>
                  </a:moveTo>
                  <a:lnTo>
                    <a:pt x="27" y="0"/>
                  </a:lnTo>
                  <a:lnTo>
                    <a:pt x="40" y="10"/>
                  </a:lnTo>
                  <a:lnTo>
                    <a:pt x="6" y="2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ṥľiďê">
              <a:extLst>
                <a:ext uri="{FF2B5EF4-FFF2-40B4-BE49-F238E27FC236}">
                  <a16:creationId xmlns:a16="http://schemas.microsoft.com/office/drawing/2014/main" id="{73C5C16F-C8F1-42EC-87C8-F14D74B8E8AC}"/>
                </a:ext>
              </a:extLst>
            </p:cNvPr>
            <p:cNvSpPr/>
            <p:nvPr/>
          </p:nvSpPr>
          <p:spPr bwMode="auto">
            <a:xfrm>
              <a:off x="7945438" y="2187576"/>
              <a:ext cx="53975" cy="33338"/>
            </a:xfrm>
            <a:custGeom>
              <a:avLst/>
              <a:gdLst>
                <a:gd name="T0" fmla="*/ 9 w 34"/>
                <a:gd name="T1" fmla="*/ 21 h 21"/>
                <a:gd name="T2" fmla="*/ 34 w 34"/>
                <a:gd name="T3" fmla="*/ 6 h 21"/>
                <a:gd name="T4" fmla="*/ 30 w 34"/>
                <a:gd name="T5" fmla="*/ 0 h 21"/>
                <a:gd name="T6" fmla="*/ 0 w 34"/>
                <a:gd name="T7" fmla="*/ 9 h 21"/>
                <a:gd name="T8" fmla="*/ 9 w 34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9" y="21"/>
                  </a:moveTo>
                  <a:lnTo>
                    <a:pt x="34" y="6"/>
                  </a:lnTo>
                  <a:lnTo>
                    <a:pt x="30" y="0"/>
                  </a:lnTo>
                  <a:lnTo>
                    <a:pt x="0" y="9"/>
                  </a:lnTo>
                  <a:lnTo>
                    <a:pt x="9" y="2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ļíḍé">
              <a:extLst>
                <a:ext uri="{FF2B5EF4-FFF2-40B4-BE49-F238E27FC236}">
                  <a16:creationId xmlns:a16="http://schemas.microsoft.com/office/drawing/2014/main" id="{F4B9DBDD-149C-4436-AB18-30B3A21E9CEE}"/>
                </a:ext>
              </a:extLst>
            </p:cNvPr>
            <p:cNvSpPr/>
            <p:nvPr/>
          </p:nvSpPr>
          <p:spPr bwMode="auto">
            <a:xfrm>
              <a:off x="7335838" y="1568451"/>
              <a:ext cx="700088" cy="658813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9 h 200"/>
                <a:gd name="T8" fmla="*/ 81 w 212"/>
                <a:gd name="T9" fmla="*/ 134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0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1"/>
                    <a:pt x="195" y="200"/>
                    <a:pt x="175" y="188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7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79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2" y="101"/>
                    <a:pt x="176" y="102"/>
                    <a:pt x="180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Sḷídè">
              <a:extLst>
                <a:ext uri="{FF2B5EF4-FFF2-40B4-BE49-F238E27FC236}">
                  <a16:creationId xmlns:a16="http://schemas.microsoft.com/office/drawing/2014/main" id="{B9776BB8-E549-42A5-BB0C-51C84F4A7C04}"/>
                </a:ext>
              </a:extLst>
            </p:cNvPr>
            <p:cNvSpPr/>
            <p:nvPr/>
          </p:nvSpPr>
          <p:spPr bwMode="auto">
            <a:xfrm>
              <a:off x="7296151" y="1590676"/>
              <a:ext cx="700088" cy="660400"/>
            </a:xfrm>
            <a:custGeom>
              <a:avLst/>
              <a:gdLst>
                <a:gd name="T0" fmla="*/ 212 w 212"/>
                <a:gd name="T1" fmla="*/ 158 h 200"/>
                <a:gd name="T2" fmla="*/ 212 w 212"/>
                <a:gd name="T3" fmla="*/ 167 h 200"/>
                <a:gd name="T4" fmla="*/ 175 w 212"/>
                <a:gd name="T5" fmla="*/ 188 h 200"/>
                <a:gd name="T6" fmla="*/ 141 w 212"/>
                <a:gd name="T7" fmla="*/ 168 h 200"/>
                <a:gd name="T8" fmla="*/ 81 w 212"/>
                <a:gd name="T9" fmla="*/ 133 h 200"/>
                <a:gd name="T10" fmla="*/ 36 w 212"/>
                <a:gd name="T11" fmla="*/ 108 h 200"/>
                <a:gd name="T12" fmla="*/ 0 w 212"/>
                <a:gd name="T13" fmla="*/ 45 h 200"/>
                <a:gd name="T14" fmla="*/ 0 w 212"/>
                <a:gd name="T15" fmla="*/ 45 h 200"/>
                <a:gd name="T16" fmla="*/ 31 w 212"/>
                <a:gd name="T17" fmla="*/ 27 h 200"/>
                <a:gd name="T18" fmla="*/ 50 w 212"/>
                <a:gd name="T19" fmla="*/ 45 h 200"/>
                <a:gd name="T20" fmla="*/ 111 w 212"/>
                <a:gd name="T21" fmla="*/ 18 h 200"/>
                <a:gd name="T22" fmla="*/ 169 w 212"/>
                <a:gd name="T23" fmla="*/ 100 h 200"/>
                <a:gd name="T24" fmla="*/ 181 w 212"/>
                <a:gd name="T25" fmla="*/ 104 h 200"/>
                <a:gd name="T26" fmla="*/ 212 w 212"/>
                <a:gd name="T27" fmla="*/ 1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00">
                  <a:moveTo>
                    <a:pt x="212" y="158"/>
                  </a:moveTo>
                  <a:cubicBezTo>
                    <a:pt x="212" y="167"/>
                    <a:pt x="212" y="167"/>
                    <a:pt x="212" y="167"/>
                  </a:cubicBezTo>
                  <a:cubicBezTo>
                    <a:pt x="212" y="190"/>
                    <a:pt x="195" y="200"/>
                    <a:pt x="175" y="188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16" y="96"/>
                    <a:pt x="0" y="68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5"/>
                    <a:pt x="14" y="17"/>
                    <a:pt x="31" y="27"/>
                  </a:cubicBezTo>
                  <a:cubicBezTo>
                    <a:pt x="38" y="31"/>
                    <a:pt x="45" y="38"/>
                    <a:pt x="50" y="45"/>
                  </a:cubicBezTo>
                  <a:cubicBezTo>
                    <a:pt x="54" y="12"/>
                    <a:pt x="80" y="0"/>
                    <a:pt x="111" y="18"/>
                  </a:cubicBezTo>
                  <a:cubicBezTo>
                    <a:pt x="138" y="34"/>
                    <a:pt x="161" y="67"/>
                    <a:pt x="169" y="100"/>
                  </a:cubicBezTo>
                  <a:cubicBezTo>
                    <a:pt x="173" y="100"/>
                    <a:pt x="177" y="102"/>
                    <a:pt x="181" y="104"/>
                  </a:cubicBezTo>
                  <a:cubicBezTo>
                    <a:pt x="198" y="114"/>
                    <a:pt x="212" y="138"/>
                    <a:pt x="212" y="158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ş1idê">
              <a:extLst>
                <a:ext uri="{FF2B5EF4-FFF2-40B4-BE49-F238E27FC236}">
                  <a16:creationId xmlns:a16="http://schemas.microsoft.com/office/drawing/2014/main" id="{EDD97387-0D42-413C-8835-09F1AF90830F}"/>
                </a:ext>
              </a:extLst>
            </p:cNvPr>
            <p:cNvSpPr/>
            <p:nvPr/>
          </p:nvSpPr>
          <p:spPr bwMode="auto">
            <a:xfrm>
              <a:off x="6694488" y="4425951"/>
              <a:ext cx="1611313" cy="930275"/>
            </a:xfrm>
            <a:custGeom>
              <a:avLst/>
              <a:gdLst>
                <a:gd name="T0" fmla="*/ 163 w 488"/>
                <a:gd name="T1" fmla="*/ 278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6 h 282"/>
                <a:gd name="T8" fmla="*/ 326 w 488"/>
                <a:gd name="T9" fmla="*/ 5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7 h 282"/>
                <a:gd name="T16" fmla="*/ 163 w 488"/>
                <a:gd name="T17" fmla="*/ 2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8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4"/>
                    <a:pt x="1" y="176"/>
                    <a:pt x="10" y="171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305" y="1"/>
                    <a:pt x="318" y="0"/>
                    <a:pt x="326" y="5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9"/>
                    <a:pt x="487" y="106"/>
                    <a:pt x="479" y="111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83" y="282"/>
                    <a:pt x="170" y="282"/>
                    <a:pt x="163" y="278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ṩ1íḍé">
              <a:extLst>
                <a:ext uri="{FF2B5EF4-FFF2-40B4-BE49-F238E27FC236}">
                  <a16:creationId xmlns:a16="http://schemas.microsoft.com/office/drawing/2014/main" id="{6E42F372-9FE4-4F72-820F-D88B1CF66ABE}"/>
                </a:ext>
              </a:extLst>
            </p:cNvPr>
            <p:cNvSpPr/>
            <p:nvPr/>
          </p:nvSpPr>
          <p:spPr bwMode="auto">
            <a:xfrm>
              <a:off x="8259763" y="4706938"/>
              <a:ext cx="3968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ŝ1îḓê">
              <a:extLst>
                <a:ext uri="{FF2B5EF4-FFF2-40B4-BE49-F238E27FC236}">
                  <a16:creationId xmlns:a16="http://schemas.microsoft.com/office/drawing/2014/main" id="{95E274C7-9FBE-4F10-BA16-3B53C98AB863}"/>
                </a:ext>
              </a:extLst>
            </p:cNvPr>
            <p:cNvSpPr/>
            <p:nvPr/>
          </p:nvSpPr>
          <p:spPr bwMode="auto">
            <a:xfrm>
              <a:off x="6705601" y="4967288"/>
              <a:ext cx="46038" cy="55563"/>
            </a:xfrm>
            <a:prstGeom prst="rect">
              <a:avLst/>
            </a:pr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ḷiďê">
              <a:extLst>
                <a:ext uri="{FF2B5EF4-FFF2-40B4-BE49-F238E27FC236}">
                  <a16:creationId xmlns:a16="http://schemas.microsoft.com/office/drawing/2014/main" id="{43E16B1A-5556-49D4-B977-3855AA0628FF}"/>
                </a:ext>
              </a:extLst>
            </p:cNvPr>
            <p:cNvSpPr/>
            <p:nvPr/>
          </p:nvSpPr>
          <p:spPr bwMode="auto">
            <a:xfrm>
              <a:off x="6694488" y="4373563"/>
              <a:ext cx="1611313" cy="930275"/>
            </a:xfrm>
            <a:custGeom>
              <a:avLst/>
              <a:gdLst>
                <a:gd name="T0" fmla="*/ 163 w 488"/>
                <a:gd name="T1" fmla="*/ 277 h 282"/>
                <a:gd name="T2" fmla="*/ 8 w 488"/>
                <a:gd name="T3" fmla="*/ 188 h 282"/>
                <a:gd name="T4" fmla="*/ 10 w 488"/>
                <a:gd name="T5" fmla="*/ 171 h 282"/>
                <a:gd name="T6" fmla="*/ 296 w 488"/>
                <a:gd name="T7" fmla="*/ 5 h 282"/>
                <a:gd name="T8" fmla="*/ 326 w 488"/>
                <a:gd name="T9" fmla="*/ 4 h 282"/>
                <a:gd name="T10" fmla="*/ 481 w 488"/>
                <a:gd name="T11" fmla="*/ 94 h 282"/>
                <a:gd name="T12" fmla="*/ 479 w 488"/>
                <a:gd name="T13" fmla="*/ 111 h 282"/>
                <a:gd name="T14" fmla="*/ 192 w 488"/>
                <a:gd name="T15" fmla="*/ 276 h 282"/>
                <a:gd name="T16" fmla="*/ 163 w 488"/>
                <a:gd name="T17" fmla="*/ 27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282">
                  <a:moveTo>
                    <a:pt x="163" y="277"/>
                  </a:moveTo>
                  <a:cubicBezTo>
                    <a:pt x="8" y="188"/>
                    <a:pt x="8" y="188"/>
                    <a:pt x="8" y="188"/>
                  </a:cubicBezTo>
                  <a:cubicBezTo>
                    <a:pt x="0" y="183"/>
                    <a:pt x="1" y="176"/>
                    <a:pt x="10" y="171"/>
                  </a:cubicBezTo>
                  <a:cubicBezTo>
                    <a:pt x="296" y="5"/>
                    <a:pt x="296" y="5"/>
                    <a:pt x="296" y="5"/>
                  </a:cubicBezTo>
                  <a:cubicBezTo>
                    <a:pt x="305" y="0"/>
                    <a:pt x="318" y="0"/>
                    <a:pt x="326" y="4"/>
                  </a:cubicBezTo>
                  <a:cubicBezTo>
                    <a:pt x="481" y="94"/>
                    <a:pt x="481" y="94"/>
                    <a:pt x="481" y="94"/>
                  </a:cubicBezTo>
                  <a:cubicBezTo>
                    <a:pt x="488" y="98"/>
                    <a:pt x="487" y="106"/>
                    <a:pt x="479" y="111"/>
                  </a:cubicBezTo>
                  <a:cubicBezTo>
                    <a:pt x="192" y="276"/>
                    <a:pt x="192" y="276"/>
                    <a:pt x="192" y="276"/>
                  </a:cubicBezTo>
                  <a:cubicBezTo>
                    <a:pt x="183" y="281"/>
                    <a:pt x="170" y="282"/>
                    <a:pt x="163" y="27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ṣľíďè">
              <a:extLst>
                <a:ext uri="{FF2B5EF4-FFF2-40B4-BE49-F238E27FC236}">
                  <a16:creationId xmlns:a16="http://schemas.microsoft.com/office/drawing/2014/main" id="{ED0AEA9B-59D1-4B0B-92A3-0719277C7540}"/>
                </a:ext>
              </a:extLst>
            </p:cNvPr>
            <p:cNvSpPr/>
            <p:nvPr/>
          </p:nvSpPr>
          <p:spPr bwMode="auto">
            <a:xfrm>
              <a:off x="6754813" y="4416426"/>
              <a:ext cx="1474788" cy="850900"/>
            </a:xfrm>
            <a:custGeom>
              <a:avLst/>
              <a:gdLst>
                <a:gd name="T0" fmla="*/ 6 w 447"/>
                <a:gd name="T1" fmla="*/ 161 h 258"/>
                <a:gd name="T2" fmla="*/ 279 w 447"/>
                <a:gd name="T3" fmla="*/ 4 h 258"/>
                <a:gd name="T4" fmla="*/ 296 w 447"/>
                <a:gd name="T5" fmla="*/ 3 h 258"/>
                <a:gd name="T6" fmla="*/ 442 w 447"/>
                <a:gd name="T7" fmla="*/ 87 h 258"/>
                <a:gd name="T8" fmla="*/ 441 w 447"/>
                <a:gd name="T9" fmla="*/ 97 h 258"/>
                <a:gd name="T10" fmla="*/ 168 w 447"/>
                <a:gd name="T11" fmla="*/ 255 h 258"/>
                <a:gd name="T12" fmla="*/ 150 w 447"/>
                <a:gd name="T13" fmla="*/ 256 h 258"/>
                <a:gd name="T14" fmla="*/ 4 w 447"/>
                <a:gd name="T15" fmla="*/ 171 h 258"/>
                <a:gd name="T16" fmla="*/ 6 w 447"/>
                <a:gd name="T17" fmla="*/ 16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258">
                  <a:moveTo>
                    <a:pt x="6" y="161"/>
                  </a:moveTo>
                  <a:cubicBezTo>
                    <a:pt x="279" y="4"/>
                    <a:pt x="279" y="4"/>
                    <a:pt x="279" y="4"/>
                  </a:cubicBezTo>
                  <a:cubicBezTo>
                    <a:pt x="284" y="1"/>
                    <a:pt x="292" y="0"/>
                    <a:pt x="296" y="3"/>
                  </a:cubicBezTo>
                  <a:cubicBezTo>
                    <a:pt x="442" y="87"/>
                    <a:pt x="442" y="87"/>
                    <a:pt x="442" y="87"/>
                  </a:cubicBezTo>
                  <a:cubicBezTo>
                    <a:pt x="447" y="90"/>
                    <a:pt x="446" y="94"/>
                    <a:pt x="441" y="97"/>
                  </a:cubicBezTo>
                  <a:cubicBezTo>
                    <a:pt x="168" y="255"/>
                    <a:pt x="168" y="255"/>
                    <a:pt x="168" y="255"/>
                  </a:cubicBezTo>
                  <a:cubicBezTo>
                    <a:pt x="163" y="258"/>
                    <a:pt x="155" y="258"/>
                    <a:pt x="150" y="256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0" y="169"/>
                    <a:pt x="0" y="164"/>
                    <a:pt x="6" y="16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sľîḋé">
              <a:extLst>
                <a:ext uri="{FF2B5EF4-FFF2-40B4-BE49-F238E27FC236}">
                  <a16:creationId xmlns:a16="http://schemas.microsoft.com/office/drawing/2014/main" id="{C1185CB2-104A-4C8A-A78F-8A69C1358E20}"/>
                </a:ext>
              </a:extLst>
            </p:cNvPr>
            <p:cNvSpPr/>
            <p:nvPr/>
          </p:nvSpPr>
          <p:spPr bwMode="auto">
            <a:xfrm>
              <a:off x="7956551" y="4529138"/>
              <a:ext cx="79375" cy="46038"/>
            </a:xfrm>
            <a:custGeom>
              <a:avLst/>
              <a:gdLst>
                <a:gd name="T0" fmla="*/ 6 w 24"/>
                <a:gd name="T1" fmla="*/ 1 h 14"/>
                <a:gd name="T2" fmla="*/ 23 w 24"/>
                <a:gd name="T3" fmla="*/ 11 h 14"/>
                <a:gd name="T4" fmla="*/ 23 w 24"/>
                <a:gd name="T5" fmla="*/ 13 h 14"/>
                <a:gd name="T6" fmla="*/ 23 w 24"/>
                <a:gd name="T7" fmla="*/ 13 h 14"/>
                <a:gd name="T8" fmla="*/ 19 w 24"/>
                <a:gd name="T9" fmla="*/ 13 h 14"/>
                <a:gd name="T10" fmla="*/ 1 w 24"/>
                <a:gd name="T11" fmla="*/ 3 h 14"/>
                <a:gd name="T12" fmla="*/ 1 w 24"/>
                <a:gd name="T13" fmla="*/ 1 h 14"/>
                <a:gd name="T14" fmla="*/ 1 w 24"/>
                <a:gd name="T15" fmla="*/ 1 h 14"/>
                <a:gd name="T16" fmla="*/ 6 w 24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6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4"/>
                    <a:pt x="20" y="14"/>
                    <a:pt x="19" y="1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şļíḋé">
              <a:extLst>
                <a:ext uri="{FF2B5EF4-FFF2-40B4-BE49-F238E27FC236}">
                  <a16:creationId xmlns:a16="http://schemas.microsoft.com/office/drawing/2014/main" id="{37221BC2-A68D-4F55-BB7F-221A29C9470D}"/>
                </a:ext>
              </a:extLst>
            </p:cNvPr>
            <p:cNvSpPr/>
            <p:nvPr/>
          </p:nvSpPr>
          <p:spPr bwMode="auto">
            <a:xfrm>
              <a:off x="8081963" y="4808538"/>
              <a:ext cx="98425" cy="76200"/>
            </a:xfrm>
            <a:custGeom>
              <a:avLst/>
              <a:gdLst>
                <a:gd name="T0" fmla="*/ 0 w 30"/>
                <a:gd name="T1" fmla="*/ 20 h 23"/>
                <a:gd name="T2" fmla="*/ 0 w 30"/>
                <a:gd name="T3" fmla="*/ 20 h 23"/>
                <a:gd name="T4" fmla="*/ 3 w 30"/>
                <a:gd name="T5" fmla="*/ 22 h 23"/>
                <a:gd name="T6" fmla="*/ 28 w 30"/>
                <a:gd name="T7" fmla="*/ 7 h 23"/>
                <a:gd name="T8" fmla="*/ 30 w 30"/>
                <a:gd name="T9" fmla="*/ 3 h 23"/>
                <a:gd name="T10" fmla="*/ 30 w 30"/>
                <a:gd name="T11" fmla="*/ 3 h 23"/>
                <a:gd name="T12" fmla="*/ 28 w 30"/>
                <a:gd name="T13" fmla="*/ 1 h 23"/>
                <a:gd name="T14" fmla="*/ 3 w 30"/>
                <a:gd name="T15" fmla="*/ 15 h 23"/>
                <a:gd name="T16" fmla="*/ 0 w 30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30" y="4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29" y="0"/>
                    <a:pt x="28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0" y="18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śľiḍé">
              <a:extLst>
                <a:ext uri="{FF2B5EF4-FFF2-40B4-BE49-F238E27FC236}">
                  <a16:creationId xmlns:a16="http://schemas.microsoft.com/office/drawing/2014/main" id="{46D16FA2-824C-4FED-9FB2-B92F8D146E88}"/>
                </a:ext>
              </a:extLst>
            </p:cNvPr>
            <p:cNvSpPr/>
            <p:nvPr/>
          </p:nvSpPr>
          <p:spPr bwMode="auto">
            <a:xfrm>
              <a:off x="7953376" y="4881563"/>
              <a:ext cx="101600" cy="76200"/>
            </a:xfrm>
            <a:custGeom>
              <a:avLst/>
              <a:gdLst>
                <a:gd name="T0" fmla="*/ 0 w 31"/>
                <a:gd name="T1" fmla="*/ 20 h 23"/>
                <a:gd name="T2" fmla="*/ 0 w 31"/>
                <a:gd name="T3" fmla="*/ 20 h 23"/>
                <a:gd name="T4" fmla="*/ 3 w 31"/>
                <a:gd name="T5" fmla="*/ 22 h 23"/>
                <a:gd name="T6" fmla="*/ 28 w 31"/>
                <a:gd name="T7" fmla="*/ 8 h 23"/>
                <a:gd name="T8" fmla="*/ 31 w 31"/>
                <a:gd name="T9" fmla="*/ 3 h 23"/>
                <a:gd name="T10" fmla="*/ 31 w 31"/>
                <a:gd name="T11" fmla="*/ 3 h 23"/>
                <a:gd name="T12" fmla="*/ 28 w 31"/>
                <a:gd name="T13" fmla="*/ 1 h 23"/>
                <a:gd name="T14" fmla="*/ 3 w 31"/>
                <a:gd name="T15" fmla="*/ 16 h 23"/>
                <a:gd name="T16" fmla="*/ 0 w 31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3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7"/>
                    <a:pt x="31" y="5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0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lïḋe">
              <a:extLst>
                <a:ext uri="{FF2B5EF4-FFF2-40B4-BE49-F238E27FC236}">
                  <a16:creationId xmlns:a16="http://schemas.microsoft.com/office/drawing/2014/main" id="{DB4B4ECA-B7E3-4508-9E11-49AF85D29CAE}"/>
                </a:ext>
              </a:extLst>
            </p:cNvPr>
            <p:cNvSpPr/>
            <p:nvPr/>
          </p:nvSpPr>
          <p:spPr bwMode="auto">
            <a:xfrm>
              <a:off x="6902451" y="5114926"/>
              <a:ext cx="100013" cy="73025"/>
            </a:xfrm>
            <a:custGeom>
              <a:avLst/>
              <a:gdLst>
                <a:gd name="T0" fmla="*/ 0 w 30"/>
                <a:gd name="T1" fmla="*/ 2 h 22"/>
                <a:gd name="T2" fmla="*/ 0 w 30"/>
                <a:gd name="T3" fmla="*/ 2 h 22"/>
                <a:gd name="T4" fmla="*/ 3 w 30"/>
                <a:gd name="T5" fmla="*/ 7 h 22"/>
                <a:gd name="T6" fmla="*/ 28 w 30"/>
                <a:gd name="T7" fmla="*/ 22 h 22"/>
                <a:gd name="T8" fmla="*/ 30 w 30"/>
                <a:gd name="T9" fmla="*/ 20 h 22"/>
                <a:gd name="T10" fmla="*/ 30 w 30"/>
                <a:gd name="T11" fmla="*/ 20 h 22"/>
                <a:gd name="T12" fmla="*/ 28 w 30"/>
                <a:gd name="T13" fmla="*/ 15 h 22"/>
                <a:gd name="T14" fmla="*/ 3 w 30"/>
                <a:gd name="T15" fmla="*/ 0 h 22"/>
                <a:gd name="T16" fmla="*/ 0 w 30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9" y="22"/>
                    <a:pt x="30" y="22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29" y="16"/>
                    <a:pt x="28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ŝ1ídè">
              <a:extLst>
                <a:ext uri="{FF2B5EF4-FFF2-40B4-BE49-F238E27FC236}">
                  <a16:creationId xmlns:a16="http://schemas.microsoft.com/office/drawing/2014/main" id="{60D1DC14-7326-46A9-99A9-BA42C73A77E3}"/>
                </a:ext>
              </a:extLst>
            </p:cNvPr>
            <p:cNvSpPr/>
            <p:nvPr/>
          </p:nvSpPr>
          <p:spPr bwMode="auto">
            <a:xfrm>
              <a:off x="6945313" y="4725988"/>
              <a:ext cx="39688" cy="26988"/>
            </a:xfrm>
            <a:custGeom>
              <a:avLst/>
              <a:gdLst>
                <a:gd name="T0" fmla="*/ 0 w 25"/>
                <a:gd name="T1" fmla="*/ 8 h 17"/>
                <a:gd name="T2" fmla="*/ 15 w 25"/>
                <a:gd name="T3" fmla="*/ 0 h 17"/>
                <a:gd name="T4" fmla="*/ 25 w 25"/>
                <a:gd name="T5" fmla="*/ 6 h 17"/>
                <a:gd name="T6" fmla="*/ 9 w 25"/>
                <a:gd name="T7" fmla="*/ 17 h 17"/>
                <a:gd name="T8" fmla="*/ 0 w 2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0" y="8"/>
                  </a:moveTo>
                  <a:lnTo>
                    <a:pt x="15" y="0"/>
                  </a:lnTo>
                  <a:lnTo>
                    <a:pt x="25" y="6"/>
                  </a:lnTo>
                  <a:lnTo>
                    <a:pt x="9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ṣľïḍè">
              <a:extLst>
                <a:ext uri="{FF2B5EF4-FFF2-40B4-BE49-F238E27FC236}">
                  <a16:creationId xmlns:a16="http://schemas.microsoft.com/office/drawing/2014/main" id="{93AB0DE4-1FFC-4FDE-9E89-23E671424898}"/>
                </a:ext>
              </a:extLst>
            </p:cNvPr>
            <p:cNvSpPr/>
            <p:nvPr/>
          </p:nvSpPr>
          <p:spPr bwMode="auto">
            <a:xfrm>
              <a:off x="7048501" y="4706938"/>
              <a:ext cx="36513" cy="19050"/>
            </a:xfrm>
            <a:custGeom>
              <a:avLst/>
              <a:gdLst>
                <a:gd name="T0" fmla="*/ 0 w 23"/>
                <a:gd name="T1" fmla="*/ 8 h 12"/>
                <a:gd name="T2" fmla="*/ 14 w 23"/>
                <a:gd name="T3" fmla="*/ 0 h 12"/>
                <a:gd name="T4" fmla="*/ 23 w 23"/>
                <a:gd name="T5" fmla="*/ 6 h 12"/>
                <a:gd name="T6" fmla="*/ 4 w 23"/>
                <a:gd name="T7" fmla="*/ 12 h 12"/>
                <a:gd name="T8" fmla="*/ 0 w 2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0" y="8"/>
                  </a:moveTo>
                  <a:lnTo>
                    <a:pt x="14" y="0"/>
                  </a:lnTo>
                  <a:lnTo>
                    <a:pt x="23" y="6"/>
                  </a:lnTo>
                  <a:lnTo>
                    <a:pt x="4" y="1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śľíďé">
              <a:extLst>
                <a:ext uri="{FF2B5EF4-FFF2-40B4-BE49-F238E27FC236}">
                  <a16:creationId xmlns:a16="http://schemas.microsoft.com/office/drawing/2014/main" id="{52EB0DE9-5BAB-40E8-8BEB-B50D9FEC1FE2}"/>
                </a:ext>
              </a:extLst>
            </p:cNvPr>
            <p:cNvSpPr/>
            <p:nvPr/>
          </p:nvSpPr>
          <p:spPr bwMode="auto">
            <a:xfrm>
              <a:off x="7289801" y="5022851"/>
              <a:ext cx="25400" cy="15875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2 h 10"/>
                <a:gd name="T4" fmla="*/ 14 w 16"/>
                <a:gd name="T5" fmla="*/ 0 h 10"/>
                <a:gd name="T6" fmla="*/ 0 w 16"/>
                <a:gd name="T7" fmla="*/ 4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lnTo>
                    <a:pt x="16" y="2"/>
                  </a:lnTo>
                  <a:lnTo>
                    <a:pt x="14" y="0"/>
                  </a:lnTo>
                  <a:lnTo>
                    <a:pt x="0" y="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ŝḷiḍé">
              <a:extLst>
                <a:ext uri="{FF2B5EF4-FFF2-40B4-BE49-F238E27FC236}">
                  <a16:creationId xmlns:a16="http://schemas.microsoft.com/office/drawing/2014/main" id="{34EE42FF-8568-466C-9F83-2D7C1813593A}"/>
                </a:ext>
              </a:extLst>
            </p:cNvPr>
            <p:cNvSpPr/>
            <p:nvPr/>
          </p:nvSpPr>
          <p:spPr bwMode="auto">
            <a:xfrm>
              <a:off x="6953251" y="4679951"/>
              <a:ext cx="382588" cy="361950"/>
            </a:xfrm>
            <a:custGeom>
              <a:avLst/>
              <a:gdLst>
                <a:gd name="T0" fmla="*/ 116 w 116"/>
                <a:gd name="T1" fmla="*/ 87 h 110"/>
                <a:gd name="T2" fmla="*/ 116 w 116"/>
                <a:gd name="T3" fmla="*/ 92 h 110"/>
                <a:gd name="T4" fmla="*/ 96 w 116"/>
                <a:gd name="T5" fmla="*/ 104 h 110"/>
                <a:gd name="T6" fmla="*/ 77 w 116"/>
                <a:gd name="T7" fmla="*/ 93 h 110"/>
                <a:gd name="T8" fmla="*/ 44 w 116"/>
                <a:gd name="T9" fmla="*/ 74 h 110"/>
                <a:gd name="T10" fmla="*/ 20 w 116"/>
                <a:gd name="T11" fmla="*/ 60 h 110"/>
                <a:gd name="T12" fmla="*/ 0 w 116"/>
                <a:gd name="T13" fmla="*/ 25 h 110"/>
                <a:gd name="T14" fmla="*/ 0 w 116"/>
                <a:gd name="T15" fmla="*/ 25 h 110"/>
                <a:gd name="T16" fmla="*/ 17 w 116"/>
                <a:gd name="T17" fmla="*/ 15 h 110"/>
                <a:gd name="T18" fmla="*/ 27 w 116"/>
                <a:gd name="T19" fmla="*/ 25 h 110"/>
                <a:gd name="T20" fmla="*/ 61 w 116"/>
                <a:gd name="T21" fmla="*/ 10 h 110"/>
                <a:gd name="T22" fmla="*/ 93 w 116"/>
                <a:gd name="T23" fmla="*/ 55 h 110"/>
                <a:gd name="T24" fmla="*/ 99 w 116"/>
                <a:gd name="T25" fmla="*/ 58 h 110"/>
                <a:gd name="T26" fmla="*/ 116 w 116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116" y="87"/>
                  </a:moveTo>
                  <a:cubicBezTo>
                    <a:pt x="116" y="92"/>
                    <a:pt x="116" y="92"/>
                    <a:pt x="116" y="92"/>
                  </a:cubicBezTo>
                  <a:cubicBezTo>
                    <a:pt x="116" y="105"/>
                    <a:pt x="107" y="110"/>
                    <a:pt x="96" y="104"/>
                  </a:cubicBezTo>
                  <a:cubicBezTo>
                    <a:pt x="77" y="93"/>
                    <a:pt x="77" y="93"/>
                    <a:pt x="77" y="93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7" y="10"/>
                    <a:pt x="17" y="15"/>
                  </a:cubicBezTo>
                  <a:cubicBezTo>
                    <a:pt x="21" y="17"/>
                    <a:pt x="24" y="21"/>
                    <a:pt x="27" y="25"/>
                  </a:cubicBezTo>
                  <a:cubicBezTo>
                    <a:pt x="29" y="7"/>
                    <a:pt x="43" y="0"/>
                    <a:pt x="61" y="10"/>
                  </a:cubicBezTo>
                  <a:cubicBezTo>
                    <a:pt x="76" y="19"/>
                    <a:pt x="88" y="37"/>
                    <a:pt x="93" y="55"/>
                  </a:cubicBezTo>
                  <a:cubicBezTo>
                    <a:pt x="95" y="55"/>
                    <a:pt x="97" y="56"/>
                    <a:pt x="99" y="58"/>
                  </a:cubicBezTo>
                  <a:cubicBezTo>
                    <a:pt x="109" y="63"/>
                    <a:pt x="116" y="76"/>
                    <a:pt x="116" y="87"/>
                  </a:cubicBez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ş1ïḑê">
              <a:extLst>
                <a:ext uri="{FF2B5EF4-FFF2-40B4-BE49-F238E27FC236}">
                  <a16:creationId xmlns:a16="http://schemas.microsoft.com/office/drawing/2014/main" id="{DD170958-4B38-4603-8EAF-4395BE7FEC20}"/>
                </a:ext>
              </a:extLst>
            </p:cNvPr>
            <p:cNvSpPr/>
            <p:nvPr/>
          </p:nvSpPr>
          <p:spPr bwMode="auto">
            <a:xfrm>
              <a:off x="6929438" y="4692651"/>
              <a:ext cx="385763" cy="363538"/>
            </a:xfrm>
            <a:custGeom>
              <a:avLst/>
              <a:gdLst>
                <a:gd name="T0" fmla="*/ 117 w 117"/>
                <a:gd name="T1" fmla="*/ 87 h 110"/>
                <a:gd name="T2" fmla="*/ 117 w 117"/>
                <a:gd name="T3" fmla="*/ 92 h 110"/>
                <a:gd name="T4" fmla="*/ 97 w 117"/>
                <a:gd name="T5" fmla="*/ 104 h 110"/>
                <a:gd name="T6" fmla="*/ 78 w 117"/>
                <a:gd name="T7" fmla="*/ 93 h 110"/>
                <a:gd name="T8" fmla="*/ 45 w 117"/>
                <a:gd name="T9" fmla="*/ 73 h 110"/>
                <a:gd name="T10" fmla="*/ 20 w 117"/>
                <a:gd name="T11" fmla="*/ 59 h 110"/>
                <a:gd name="T12" fmla="*/ 0 w 117"/>
                <a:gd name="T13" fmla="*/ 25 h 110"/>
                <a:gd name="T14" fmla="*/ 0 w 117"/>
                <a:gd name="T15" fmla="*/ 25 h 110"/>
                <a:gd name="T16" fmla="*/ 17 w 117"/>
                <a:gd name="T17" fmla="*/ 15 h 110"/>
                <a:gd name="T18" fmla="*/ 28 w 117"/>
                <a:gd name="T19" fmla="*/ 25 h 110"/>
                <a:gd name="T20" fmla="*/ 61 w 117"/>
                <a:gd name="T21" fmla="*/ 10 h 110"/>
                <a:gd name="T22" fmla="*/ 93 w 117"/>
                <a:gd name="T23" fmla="*/ 55 h 110"/>
                <a:gd name="T24" fmla="*/ 100 w 117"/>
                <a:gd name="T25" fmla="*/ 57 h 110"/>
                <a:gd name="T26" fmla="*/ 117 w 117"/>
                <a:gd name="T27" fmla="*/ 8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10">
                  <a:moveTo>
                    <a:pt x="117" y="87"/>
                  </a:moveTo>
                  <a:cubicBezTo>
                    <a:pt x="117" y="92"/>
                    <a:pt x="117" y="92"/>
                    <a:pt x="117" y="92"/>
                  </a:cubicBezTo>
                  <a:cubicBezTo>
                    <a:pt x="117" y="105"/>
                    <a:pt x="108" y="110"/>
                    <a:pt x="97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9" y="53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4"/>
                    <a:pt x="8" y="9"/>
                    <a:pt x="17" y="15"/>
                  </a:cubicBezTo>
                  <a:cubicBezTo>
                    <a:pt x="21" y="17"/>
                    <a:pt x="25" y="21"/>
                    <a:pt x="28" y="25"/>
                  </a:cubicBezTo>
                  <a:cubicBezTo>
                    <a:pt x="30" y="7"/>
                    <a:pt x="44" y="0"/>
                    <a:pt x="61" y="10"/>
                  </a:cubicBezTo>
                  <a:cubicBezTo>
                    <a:pt x="76" y="19"/>
                    <a:pt x="89" y="37"/>
                    <a:pt x="93" y="55"/>
                  </a:cubicBezTo>
                  <a:cubicBezTo>
                    <a:pt x="95" y="55"/>
                    <a:pt x="97" y="56"/>
                    <a:pt x="100" y="57"/>
                  </a:cubicBezTo>
                  <a:cubicBezTo>
                    <a:pt x="109" y="63"/>
                    <a:pt x="117" y="76"/>
                    <a:pt x="117" y="87"/>
                  </a:cubicBez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$ḷíďé">
              <a:extLst>
                <a:ext uri="{FF2B5EF4-FFF2-40B4-BE49-F238E27FC236}">
                  <a16:creationId xmlns:a16="http://schemas.microsoft.com/office/drawing/2014/main" id="{703AD1C1-0E41-46FE-ACF4-E65EC5C4813B}"/>
                </a:ext>
              </a:extLst>
            </p:cNvPr>
            <p:cNvSpPr/>
            <p:nvPr/>
          </p:nvSpPr>
          <p:spPr bwMode="auto">
            <a:xfrm>
              <a:off x="7075488" y="4205288"/>
              <a:ext cx="220663" cy="300038"/>
            </a:xfrm>
            <a:custGeom>
              <a:avLst/>
              <a:gdLst>
                <a:gd name="T0" fmla="*/ 67 w 67"/>
                <a:gd name="T1" fmla="*/ 64 h 91"/>
                <a:gd name="T2" fmla="*/ 33 w 67"/>
                <a:gd name="T3" fmla="*/ 6 h 91"/>
                <a:gd name="T4" fmla="*/ 9 w 67"/>
                <a:gd name="T5" fmla="*/ 3 h 91"/>
                <a:gd name="T6" fmla="*/ 9 w 67"/>
                <a:gd name="T7" fmla="*/ 3 h 91"/>
                <a:gd name="T8" fmla="*/ 9 w 67"/>
                <a:gd name="T9" fmla="*/ 3 h 91"/>
                <a:gd name="T10" fmla="*/ 9 w 67"/>
                <a:gd name="T11" fmla="*/ 3 h 91"/>
                <a:gd name="T12" fmla="*/ 1 w 67"/>
                <a:gd name="T13" fmla="*/ 8 h 91"/>
                <a:gd name="T14" fmla="*/ 3 w 67"/>
                <a:gd name="T15" fmla="*/ 11 h 91"/>
                <a:gd name="T16" fmla="*/ 0 w 67"/>
                <a:gd name="T17" fmla="*/ 25 h 91"/>
                <a:gd name="T18" fmla="*/ 33 w 67"/>
                <a:gd name="T19" fmla="*/ 83 h 91"/>
                <a:gd name="T20" fmla="*/ 46 w 67"/>
                <a:gd name="T21" fmla="*/ 88 h 91"/>
                <a:gd name="T22" fmla="*/ 48 w 67"/>
                <a:gd name="T23" fmla="*/ 91 h 91"/>
                <a:gd name="T24" fmla="*/ 57 w 67"/>
                <a:gd name="T25" fmla="*/ 85 h 91"/>
                <a:gd name="T26" fmla="*/ 57 w 67"/>
                <a:gd name="T27" fmla="*/ 85 h 91"/>
                <a:gd name="T28" fmla="*/ 57 w 67"/>
                <a:gd name="T29" fmla="*/ 85 h 91"/>
                <a:gd name="T30" fmla="*/ 57 w 67"/>
                <a:gd name="T31" fmla="*/ 85 h 91"/>
                <a:gd name="T32" fmla="*/ 67 w 67"/>
                <a:gd name="T33" fmla="*/ 6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91">
                  <a:moveTo>
                    <a:pt x="67" y="64"/>
                  </a:moveTo>
                  <a:cubicBezTo>
                    <a:pt x="67" y="42"/>
                    <a:pt x="52" y="16"/>
                    <a:pt x="33" y="6"/>
                  </a:cubicBezTo>
                  <a:cubicBezTo>
                    <a:pt x="24" y="0"/>
                    <a:pt x="1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5"/>
                    <a:pt x="0" y="19"/>
                    <a:pt x="0" y="25"/>
                  </a:cubicBezTo>
                  <a:cubicBezTo>
                    <a:pt x="0" y="46"/>
                    <a:pt x="15" y="72"/>
                    <a:pt x="33" y="83"/>
                  </a:cubicBezTo>
                  <a:cubicBezTo>
                    <a:pt x="38" y="86"/>
                    <a:pt x="42" y="87"/>
                    <a:pt x="46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63" y="82"/>
                    <a:pt x="67" y="74"/>
                    <a:pt x="67" y="64"/>
                  </a:cubicBez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ṩḻiďé">
              <a:extLst>
                <a:ext uri="{FF2B5EF4-FFF2-40B4-BE49-F238E27FC236}">
                  <a16:creationId xmlns:a16="http://schemas.microsoft.com/office/drawing/2014/main" id="{30143BF2-9270-4034-8563-D820B0665FCF}"/>
                </a:ext>
              </a:extLst>
            </p:cNvPr>
            <p:cNvSpPr/>
            <p:nvPr/>
          </p:nvSpPr>
          <p:spPr bwMode="auto">
            <a:xfrm>
              <a:off x="7045326" y="4205288"/>
              <a:ext cx="223838" cy="327025"/>
            </a:xfrm>
            <a:custGeom>
              <a:avLst/>
              <a:gdLst>
                <a:gd name="T0" fmla="*/ 0 w 68"/>
                <a:gd name="T1" fmla="*/ 30 h 99"/>
                <a:gd name="T2" fmla="*/ 34 w 68"/>
                <a:gd name="T3" fmla="*/ 10 h 99"/>
                <a:gd name="T4" fmla="*/ 68 w 68"/>
                <a:gd name="T5" fmla="*/ 69 h 99"/>
                <a:gd name="T6" fmla="*/ 34 w 68"/>
                <a:gd name="T7" fmla="*/ 88 h 99"/>
                <a:gd name="T8" fmla="*/ 0 w 68"/>
                <a:gd name="T9" fmla="*/ 3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9">
                  <a:moveTo>
                    <a:pt x="0" y="30"/>
                  </a:moveTo>
                  <a:cubicBezTo>
                    <a:pt x="0" y="8"/>
                    <a:pt x="15" y="0"/>
                    <a:pt x="34" y="10"/>
                  </a:cubicBezTo>
                  <a:cubicBezTo>
                    <a:pt x="53" y="21"/>
                    <a:pt x="68" y="47"/>
                    <a:pt x="68" y="69"/>
                  </a:cubicBezTo>
                  <a:cubicBezTo>
                    <a:pt x="68" y="90"/>
                    <a:pt x="53" y="99"/>
                    <a:pt x="34" y="88"/>
                  </a:cubicBezTo>
                  <a:cubicBezTo>
                    <a:pt x="15" y="77"/>
                    <a:pt x="0" y="51"/>
                    <a:pt x="0" y="30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şḻiḓe">
              <a:extLst>
                <a:ext uri="{FF2B5EF4-FFF2-40B4-BE49-F238E27FC236}">
                  <a16:creationId xmlns:a16="http://schemas.microsoft.com/office/drawing/2014/main" id="{3E4FB355-858F-4173-A770-1EBDC88A4B7D}"/>
                </a:ext>
              </a:extLst>
            </p:cNvPr>
            <p:cNvSpPr/>
            <p:nvPr/>
          </p:nvSpPr>
          <p:spPr bwMode="auto">
            <a:xfrm>
              <a:off x="7124701" y="4294188"/>
              <a:ext cx="88900" cy="122238"/>
            </a:xfrm>
            <a:custGeom>
              <a:avLst/>
              <a:gdLst>
                <a:gd name="T0" fmla="*/ 0 w 27"/>
                <a:gd name="T1" fmla="*/ 17 h 37"/>
                <a:gd name="T2" fmla="*/ 0 w 27"/>
                <a:gd name="T3" fmla="*/ 2 h 37"/>
                <a:gd name="T4" fmla="*/ 3 w 27"/>
                <a:gd name="T5" fmla="*/ 2 h 37"/>
                <a:gd name="T6" fmla="*/ 14 w 27"/>
                <a:gd name="T7" fmla="*/ 16 h 37"/>
                <a:gd name="T8" fmla="*/ 25 w 27"/>
                <a:gd name="T9" fmla="*/ 30 h 37"/>
                <a:gd name="T10" fmla="*/ 25 w 27"/>
                <a:gd name="T11" fmla="*/ 34 h 37"/>
                <a:gd name="T12" fmla="*/ 14 w 27"/>
                <a:gd name="T13" fmla="*/ 35 h 37"/>
                <a:gd name="T14" fmla="*/ 3 w 27"/>
                <a:gd name="T15" fmla="*/ 37 h 37"/>
                <a:gd name="T16" fmla="*/ 0 w 27"/>
                <a:gd name="T17" fmla="*/ 32 h 37"/>
                <a:gd name="T18" fmla="*/ 0 w 27"/>
                <a:gd name="T19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37">
                  <a:moveTo>
                    <a:pt x="0" y="17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32"/>
                    <a:pt x="27" y="34"/>
                    <a:pt x="25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37"/>
                    <a:pt x="0" y="34"/>
                    <a:pt x="0" y="3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$1îḍé">
              <a:extLst>
                <a:ext uri="{FF2B5EF4-FFF2-40B4-BE49-F238E27FC236}">
                  <a16:creationId xmlns:a16="http://schemas.microsoft.com/office/drawing/2014/main" id="{B4C02A6E-94CD-4A03-A99C-E4566D5D9C5A}"/>
                </a:ext>
              </a:extLst>
            </p:cNvPr>
            <p:cNvSpPr/>
            <p:nvPr/>
          </p:nvSpPr>
          <p:spPr bwMode="auto">
            <a:xfrm>
              <a:off x="7507288" y="4189413"/>
              <a:ext cx="19050" cy="15875"/>
            </a:xfrm>
            <a:custGeom>
              <a:avLst/>
              <a:gdLst>
                <a:gd name="T0" fmla="*/ 4 w 12"/>
                <a:gd name="T1" fmla="*/ 10 h 10"/>
                <a:gd name="T2" fmla="*/ 12 w 12"/>
                <a:gd name="T3" fmla="*/ 6 h 10"/>
                <a:gd name="T4" fmla="*/ 10 w 12"/>
                <a:gd name="T5" fmla="*/ 0 h 10"/>
                <a:gd name="T6" fmla="*/ 0 w 12"/>
                <a:gd name="T7" fmla="*/ 6 h 10"/>
                <a:gd name="T8" fmla="*/ 4 w 1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10"/>
                  </a:moveTo>
                  <a:lnTo>
                    <a:pt x="12" y="6"/>
                  </a:lnTo>
                  <a:lnTo>
                    <a:pt x="10" y="0"/>
                  </a:lnTo>
                  <a:lnTo>
                    <a:pt x="0" y="6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ṥlíďe">
              <a:extLst>
                <a:ext uri="{FF2B5EF4-FFF2-40B4-BE49-F238E27FC236}">
                  <a16:creationId xmlns:a16="http://schemas.microsoft.com/office/drawing/2014/main" id="{120426C4-4681-408A-B7CA-BB6BB2C66A76}"/>
                </a:ext>
              </a:extLst>
            </p:cNvPr>
            <p:cNvSpPr/>
            <p:nvPr/>
          </p:nvSpPr>
          <p:spPr bwMode="auto">
            <a:xfrm>
              <a:off x="7308851" y="3776663"/>
              <a:ext cx="225425" cy="425450"/>
            </a:xfrm>
            <a:custGeom>
              <a:avLst/>
              <a:gdLst>
                <a:gd name="T0" fmla="*/ 68 w 68"/>
                <a:gd name="T1" fmla="*/ 29 h 129"/>
                <a:gd name="T2" fmla="*/ 68 w 68"/>
                <a:gd name="T3" fmla="*/ 124 h 129"/>
                <a:gd name="T4" fmla="*/ 62 w 68"/>
                <a:gd name="T5" fmla="*/ 127 h 129"/>
                <a:gd name="T6" fmla="*/ 6 w 68"/>
                <a:gd name="T7" fmla="*/ 95 h 129"/>
                <a:gd name="T8" fmla="*/ 0 w 68"/>
                <a:gd name="T9" fmla="*/ 85 h 129"/>
                <a:gd name="T10" fmla="*/ 0 w 68"/>
                <a:gd name="T11" fmla="*/ 18 h 129"/>
                <a:gd name="T12" fmla="*/ 30 w 68"/>
                <a:gd name="T13" fmla="*/ 0 h 129"/>
                <a:gd name="T14" fmla="*/ 62 w 68"/>
                <a:gd name="T15" fmla="*/ 19 h 129"/>
                <a:gd name="T16" fmla="*/ 68 w 68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9">
                  <a:moveTo>
                    <a:pt x="68" y="29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8" y="128"/>
                    <a:pt x="65" y="129"/>
                    <a:pt x="62" y="12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3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5" y="21"/>
                    <a:pt x="68" y="25"/>
                    <a:pt x="6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ŝḻîďe">
              <a:extLst>
                <a:ext uri="{FF2B5EF4-FFF2-40B4-BE49-F238E27FC236}">
                  <a16:creationId xmlns:a16="http://schemas.microsoft.com/office/drawing/2014/main" id="{B1897779-5033-4BAA-9AE2-12213CDBEEAC}"/>
                </a:ext>
              </a:extLst>
            </p:cNvPr>
            <p:cNvSpPr/>
            <p:nvPr/>
          </p:nvSpPr>
          <p:spPr bwMode="auto">
            <a:xfrm>
              <a:off x="7296151" y="3786188"/>
              <a:ext cx="220663" cy="425450"/>
            </a:xfrm>
            <a:custGeom>
              <a:avLst/>
              <a:gdLst>
                <a:gd name="T0" fmla="*/ 67 w 67"/>
                <a:gd name="T1" fmla="*/ 29 h 129"/>
                <a:gd name="T2" fmla="*/ 67 w 67"/>
                <a:gd name="T3" fmla="*/ 124 h 129"/>
                <a:gd name="T4" fmla="*/ 61 w 67"/>
                <a:gd name="T5" fmla="*/ 127 h 129"/>
                <a:gd name="T6" fmla="*/ 5 w 67"/>
                <a:gd name="T7" fmla="*/ 95 h 129"/>
                <a:gd name="T8" fmla="*/ 0 w 67"/>
                <a:gd name="T9" fmla="*/ 85 h 129"/>
                <a:gd name="T10" fmla="*/ 0 w 67"/>
                <a:gd name="T11" fmla="*/ 18 h 129"/>
                <a:gd name="T12" fmla="*/ 30 w 67"/>
                <a:gd name="T13" fmla="*/ 0 h 129"/>
                <a:gd name="T14" fmla="*/ 61 w 67"/>
                <a:gd name="T15" fmla="*/ 19 h 129"/>
                <a:gd name="T16" fmla="*/ 67 w 67"/>
                <a:gd name="T17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9">
                  <a:moveTo>
                    <a:pt x="67" y="29"/>
                  </a:moveTo>
                  <a:cubicBezTo>
                    <a:pt x="67" y="124"/>
                    <a:pt x="67" y="124"/>
                    <a:pt x="67" y="124"/>
                  </a:cubicBezTo>
                  <a:cubicBezTo>
                    <a:pt x="67" y="127"/>
                    <a:pt x="65" y="129"/>
                    <a:pt x="61" y="127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3"/>
                    <a:pt x="0" y="88"/>
                    <a:pt x="0" y="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5" y="20"/>
                    <a:pt x="67" y="25"/>
                    <a:pt x="67" y="2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lîḑè">
              <a:extLst>
                <a:ext uri="{FF2B5EF4-FFF2-40B4-BE49-F238E27FC236}">
                  <a16:creationId xmlns:a16="http://schemas.microsoft.com/office/drawing/2014/main" id="{69649354-35A9-4EB3-96BF-79BD8809CF28}"/>
                </a:ext>
              </a:extLst>
            </p:cNvPr>
            <p:cNvSpPr/>
            <p:nvPr/>
          </p:nvSpPr>
          <p:spPr bwMode="auto">
            <a:xfrm>
              <a:off x="7299326" y="3786188"/>
              <a:ext cx="98425" cy="112713"/>
            </a:xfrm>
            <a:custGeom>
              <a:avLst/>
              <a:gdLst>
                <a:gd name="T0" fmla="*/ 30 w 30"/>
                <a:gd name="T1" fmla="*/ 1 h 34"/>
                <a:gd name="T2" fmla="*/ 30 w 30"/>
                <a:gd name="T3" fmla="*/ 29 h 34"/>
                <a:gd name="T4" fmla="*/ 24 w 30"/>
                <a:gd name="T5" fmla="*/ 33 h 34"/>
                <a:gd name="T6" fmla="*/ 0 w 30"/>
                <a:gd name="T7" fmla="*/ 19 h 34"/>
                <a:gd name="T8" fmla="*/ 29 w 30"/>
                <a:gd name="T9" fmla="*/ 0 h 34"/>
                <a:gd name="T10" fmla="*/ 3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30" y="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3"/>
                    <a:pt x="28" y="34"/>
                    <a:pt x="24" y="3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$ḷidè">
              <a:extLst>
                <a:ext uri="{FF2B5EF4-FFF2-40B4-BE49-F238E27FC236}">
                  <a16:creationId xmlns:a16="http://schemas.microsoft.com/office/drawing/2014/main" id="{ECE926AC-826D-45C8-A914-CB9FC6B01484}"/>
                </a:ext>
              </a:extLst>
            </p:cNvPr>
            <p:cNvSpPr/>
            <p:nvPr/>
          </p:nvSpPr>
          <p:spPr bwMode="auto">
            <a:xfrm>
              <a:off x="7296151" y="3786188"/>
              <a:ext cx="98425" cy="10953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28 h 33"/>
                <a:gd name="T4" fmla="*/ 24 w 30"/>
                <a:gd name="T5" fmla="*/ 32 h 33"/>
                <a:gd name="T6" fmla="*/ 0 w 30"/>
                <a:gd name="T7" fmla="*/ 18 h 33"/>
                <a:gd name="T8" fmla="*/ 30 w 3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30" y="32"/>
                    <a:pt x="27" y="33"/>
                    <a:pt x="24" y="32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1ïḍè">
              <a:extLst>
                <a:ext uri="{FF2B5EF4-FFF2-40B4-BE49-F238E27FC236}">
                  <a16:creationId xmlns:a16="http://schemas.microsoft.com/office/drawing/2014/main" id="{88811DDA-2C9B-4053-94FA-B9859C60B78D}"/>
                </a:ext>
              </a:extLst>
            </p:cNvPr>
            <p:cNvSpPr/>
            <p:nvPr/>
          </p:nvSpPr>
          <p:spPr bwMode="auto">
            <a:xfrm>
              <a:off x="7329488" y="3911601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ṡḷíďè">
              <a:extLst>
                <a:ext uri="{FF2B5EF4-FFF2-40B4-BE49-F238E27FC236}">
                  <a16:creationId xmlns:a16="http://schemas.microsoft.com/office/drawing/2014/main" id="{15E3DC34-650A-4A1D-B038-D386EAC2C0A1}"/>
                </a:ext>
              </a:extLst>
            </p:cNvPr>
            <p:cNvSpPr/>
            <p:nvPr/>
          </p:nvSpPr>
          <p:spPr bwMode="auto">
            <a:xfrm>
              <a:off x="7329488" y="3948113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śļïďè">
              <a:extLst>
                <a:ext uri="{FF2B5EF4-FFF2-40B4-BE49-F238E27FC236}">
                  <a16:creationId xmlns:a16="http://schemas.microsoft.com/office/drawing/2014/main" id="{CAEFDDD8-3D55-42F7-BA18-6FA31A8C5421}"/>
                </a:ext>
              </a:extLst>
            </p:cNvPr>
            <p:cNvSpPr/>
            <p:nvPr/>
          </p:nvSpPr>
          <p:spPr bwMode="auto">
            <a:xfrm>
              <a:off x="7329488" y="3984626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ṩ1îḓê">
              <a:extLst>
                <a:ext uri="{FF2B5EF4-FFF2-40B4-BE49-F238E27FC236}">
                  <a16:creationId xmlns:a16="http://schemas.microsoft.com/office/drawing/2014/main" id="{65E01B24-063A-451A-9BEB-CEBE88CB4C77}"/>
                </a:ext>
              </a:extLst>
            </p:cNvPr>
            <p:cNvSpPr/>
            <p:nvPr/>
          </p:nvSpPr>
          <p:spPr bwMode="auto">
            <a:xfrm>
              <a:off x="7329488" y="4021138"/>
              <a:ext cx="153988" cy="88900"/>
            </a:xfrm>
            <a:prstGeom prst="line">
              <a:avLst/>
            </a:prstGeom>
            <a:noFill/>
            <a:ln w="6350" cap="rnd">
              <a:solidFill>
                <a:srgbClr val="F5DB9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ṣļîďe">
              <a:extLst>
                <a:ext uri="{FF2B5EF4-FFF2-40B4-BE49-F238E27FC236}">
                  <a16:creationId xmlns:a16="http://schemas.microsoft.com/office/drawing/2014/main" id="{B50BC193-0461-41D7-BFCE-D2C757E2FEDD}"/>
                </a:ext>
              </a:extLst>
            </p:cNvPr>
            <p:cNvSpPr/>
            <p:nvPr/>
          </p:nvSpPr>
          <p:spPr bwMode="auto">
            <a:xfrm>
              <a:off x="7593013" y="4545013"/>
              <a:ext cx="223838" cy="306388"/>
            </a:xfrm>
            <a:custGeom>
              <a:avLst/>
              <a:gdLst>
                <a:gd name="T0" fmla="*/ 20 w 68"/>
                <a:gd name="T1" fmla="*/ 0 h 93"/>
                <a:gd name="T2" fmla="*/ 20 w 68"/>
                <a:gd name="T3" fmla="*/ 50 h 93"/>
                <a:gd name="T4" fmla="*/ 16 w 68"/>
                <a:gd name="T5" fmla="*/ 46 h 93"/>
                <a:gd name="T6" fmla="*/ 15 w 68"/>
                <a:gd name="T7" fmla="*/ 46 h 93"/>
                <a:gd name="T8" fmla="*/ 15 w 68"/>
                <a:gd name="T9" fmla="*/ 45 h 93"/>
                <a:gd name="T10" fmla="*/ 15 w 68"/>
                <a:gd name="T11" fmla="*/ 53 h 93"/>
                <a:gd name="T12" fmla="*/ 9 w 68"/>
                <a:gd name="T13" fmla="*/ 49 h 93"/>
                <a:gd name="T14" fmla="*/ 0 w 68"/>
                <a:gd name="T15" fmla="*/ 48 h 93"/>
                <a:gd name="T16" fmla="*/ 2 w 68"/>
                <a:gd name="T17" fmla="*/ 50 h 93"/>
                <a:gd name="T18" fmla="*/ 1 w 68"/>
                <a:gd name="T19" fmla="*/ 53 h 93"/>
                <a:gd name="T20" fmla="*/ 4 w 68"/>
                <a:gd name="T21" fmla="*/ 64 h 93"/>
                <a:gd name="T22" fmla="*/ 13 w 68"/>
                <a:gd name="T23" fmla="*/ 73 h 93"/>
                <a:gd name="T24" fmla="*/ 15 w 68"/>
                <a:gd name="T25" fmla="*/ 74 h 93"/>
                <a:gd name="T26" fmla="*/ 17 w 68"/>
                <a:gd name="T27" fmla="*/ 77 h 93"/>
                <a:gd name="T28" fmla="*/ 17 w 68"/>
                <a:gd name="T29" fmla="*/ 77 h 93"/>
                <a:gd name="T30" fmla="*/ 22 w 68"/>
                <a:gd name="T31" fmla="*/ 74 h 93"/>
                <a:gd name="T32" fmla="*/ 22 w 68"/>
                <a:gd name="T33" fmla="*/ 73 h 93"/>
                <a:gd name="T34" fmla="*/ 26 w 68"/>
                <a:gd name="T35" fmla="*/ 65 h 93"/>
                <a:gd name="T36" fmla="*/ 26 w 68"/>
                <a:gd name="T37" fmla="*/ 65 h 93"/>
                <a:gd name="T38" fmla="*/ 26 w 68"/>
                <a:gd name="T39" fmla="*/ 22 h 93"/>
                <a:gd name="T40" fmla="*/ 62 w 68"/>
                <a:gd name="T41" fmla="*/ 36 h 93"/>
                <a:gd name="T42" fmla="*/ 62 w 68"/>
                <a:gd name="T43" fmla="*/ 66 h 93"/>
                <a:gd name="T44" fmla="*/ 58 w 68"/>
                <a:gd name="T45" fmla="*/ 62 h 93"/>
                <a:gd name="T46" fmla="*/ 57 w 68"/>
                <a:gd name="T47" fmla="*/ 61 h 93"/>
                <a:gd name="T48" fmla="*/ 56 w 68"/>
                <a:gd name="T49" fmla="*/ 61 h 93"/>
                <a:gd name="T50" fmla="*/ 56 w 68"/>
                <a:gd name="T51" fmla="*/ 69 h 93"/>
                <a:gd name="T52" fmla="*/ 51 w 68"/>
                <a:gd name="T53" fmla="*/ 65 h 93"/>
                <a:gd name="T54" fmla="*/ 42 w 68"/>
                <a:gd name="T55" fmla="*/ 64 h 93"/>
                <a:gd name="T56" fmla="*/ 44 w 68"/>
                <a:gd name="T57" fmla="*/ 66 h 93"/>
                <a:gd name="T58" fmla="*/ 43 w 68"/>
                <a:gd name="T59" fmla="*/ 69 h 93"/>
                <a:gd name="T60" fmla="*/ 46 w 68"/>
                <a:gd name="T61" fmla="*/ 78 h 93"/>
                <a:gd name="T62" fmla="*/ 55 w 68"/>
                <a:gd name="T63" fmla="*/ 89 h 93"/>
                <a:gd name="T64" fmla="*/ 56 w 68"/>
                <a:gd name="T65" fmla="*/ 90 h 93"/>
                <a:gd name="T66" fmla="*/ 58 w 68"/>
                <a:gd name="T67" fmla="*/ 93 h 93"/>
                <a:gd name="T68" fmla="*/ 58 w 68"/>
                <a:gd name="T69" fmla="*/ 93 h 93"/>
                <a:gd name="T70" fmla="*/ 58 w 68"/>
                <a:gd name="T71" fmla="*/ 93 h 93"/>
                <a:gd name="T72" fmla="*/ 64 w 68"/>
                <a:gd name="T73" fmla="*/ 90 h 93"/>
                <a:gd name="T74" fmla="*/ 64 w 68"/>
                <a:gd name="T75" fmla="*/ 90 h 93"/>
                <a:gd name="T76" fmla="*/ 64 w 68"/>
                <a:gd name="T77" fmla="*/ 89 h 93"/>
                <a:gd name="T78" fmla="*/ 68 w 68"/>
                <a:gd name="T79" fmla="*/ 81 h 93"/>
                <a:gd name="T80" fmla="*/ 68 w 68"/>
                <a:gd name="T81" fmla="*/ 80 h 93"/>
                <a:gd name="T82" fmla="*/ 68 w 68"/>
                <a:gd name="T83" fmla="*/ 18 h 93"/>
                <a:gd name="T84" fmla="*/ 20 w 68"/>
                <a:gd name="T85" fmla="*/ 0 h 93"/>
                <a:gd name="T86" fmla="*/ 56 w 68"/>
                <a:gd name="T87" fmla="*/ 27 h 93"/>
                <a:gd name="T88" fmla="*/ 26 w 68"/>
                <a:gd name="T89" fmla="*/ 16 h 93"/>
                <a:gd name="T90" fmla="*/ 26 w 68"/>
                <a:gd name="T91" fmla="*/ 9 h 93"/>
                <a:gd name="T92" fmla="*/ 62 w 68"/>
                <a:gd name="T93" fmla="*/ 23 h 93"/>
                <a:gd name="T94" fmla="*/ 62 w 68"/>
                <a:gd name="T95" fmla="*/ 29 h 93"/>
                <a:gd name="T96" fmla="*/ 56 w 68"/>
                <a:gd name="T97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" h="93">
                  <a:moveTo>
                    <a:pt x="20" y="0"/>
                  </a:moveTo>
                  <a:cubicBezTo>
                    <a:pt x="20" y="50"/>
                    <a:pt x="20" y="50"/>
                    <a:pt x="20" y="50"/>
                  </a:cubicBezTo>
                  <a:cubicBezTo>
                    <a:pt x="19" y="49"/>
                    <a:pt x="18" y="47"/>
                    <a:pt x="16" y="46"/>
                  </a:cubicBezTo>
                  <a:cubicBezTo>
                    <a:pt x="16" y="46"/>
                    <a:pt x="15" y="46"/>
                    <a:pt x="15" y="46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3" y="52"/>
                    <a:pt x="11" y="50"/>
                    <a:pt x="9" y="49"/>
                  </a:cubicBezTo>
                  <a:cubicBezTo>
                    <a:pt x="6" y="47"/>
                    <a:pt x="3" y="47"/>
                    <a:pt x="0" y="48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1" y="57"/>
                    <a:pt x="3" y="61"/>
                    <a:pt x="4" y="64"/>
                  </a:cubicBezTo>
                  <a:cubicBezTo>
                    <a:pt x="6" y="68"/>
                    <a:pt x="9" y="71"/>
                    <a:pt x="13" y="73"/>
                  </a:cubicBezTo>
                  <a:cubicBezTo>
                    <a:pt x="13" y="73"/>
                    <a:pt x="14" y="74"/>
                    <a:pt x="15" y="74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5" y="72"/>
                    <a:pt x="26" y="69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1" y="64"/>
                    <a:pt x="60" y="63"/>
                    <a:pt x="58" y="62"/>
                  </a:cubicBezTo>
                  <a:cubicBezTo>
                    <a:pt x="58" y="62"/>
                    <a:pt x="57" y="62"/>
                    <a:pt x="57" y="61"/>
                  </a:cubicBezTo>
                  <a:cubicBezTo>
                    <a:pt x="57" y="61"/>
                    <a:pt x="57" y="61"/>
                    <a:pt x="56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5" y="67"/>
                    <a:pt x="53" y="66"/>
                    <a:pt x="51" y="65"/>
                  </a:cubicBezTo>
                  <a:cubicBezTo>
                    <a:pt x="48" y="63"/>
                    <a:pt x="44" y="62"/>
                    <a:pt x="42" y="64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3" y="67"/>
                    <a:pt x="43" y="68"/>
                    <a:pt x="43" y="69"/>
                  </a:cubicBezTo>
                  <a:cubicBezTo>
                    <a:pt x="43" y="72"/>
                    <a:pt x="44" y="75"/>
                    <a:pt x="46" y="78"/>
                  </a:cubicBezTo>
                  <a:cubicBezTo>
                    <a:pt x="48" y="83"/>
                    <a:pt x="51" y="87"/>
                    <a:pt x="55" y="89"/>
                  </a:cubicBezTo>
                  <a:cubicBezTo>
                    <a:pt x="55" y="89"/>
                    <a:pt x="56" y="89"/>
                    <a:pt x="56" y="90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4" y="90"/>
                    <a:pt x="64" y="89"/>
                    <a:pt x="64" y="89"/>
                  </a:cubicBezTo>
                  <a:cubicBezTo>
                    <a:pt x="67" y="88"/>
                    <a:pt x="68" y="85"/>
                    <a:pt x="68" y="81"/>
                  </a:cubicBezTo>
                  <a:cubicBezTo>
                    <a:pt x="68" y="81"/>
                    <a:pt x="68" y="80"/>
                    <a:pt x="68" y="80"/>
                  </a:cubicBezTo>
                  <a:cubicBezTo>
                    <a:pt x="68" y="18"/>
                    <a:pt x="68" y="18"/>
                    <a:pt x="68" y="18"/>
                  </a:cubicBezTo>
                  <a:lnTo>
                    <a:pt x="20" y="0"/>
                  </a:lnTo>
                  <a:close/>
                  <a:moveTo>
                    <a:pt x="56" y="27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9"/>
                    <a:pt x="62" y="29"/>
                    <a:pt x="62" y="29"/>
                  </a:cubicBezTo>
                  <a:lnTo>
                    <a:pt x="56" y="27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$ľïḓê">
              <a:extLst>
                <a:ext uri="{FF2B5EF4-FFF2-40B4-BE49-F238E27FC236}">
                  <a16:creationId xmlns:a16="http://schemas.microsoft.com/office/drawing/2014/main" id="{A5A2D5AE-4EC1-467D-87B4-831AEFF9041F}"/>
                </a:ext>
              </a:extLst>
            </p:cNvPr>
            <p:cNvSpPr/>
            <p:nvPr/>
          </p:nvSpPr>
          <p:spPr bwMode="auto">
            <a:xfrm>
              <a:off x="7580313" y="4557713"/>
              <a:ext cx="217488" cy="296863"/>
            </a:xfrm>
            <a:custGeom>
              <a:avLst/>
              <a:gdLst>
                <a:gd name="T0" fmla="*/ 24 w 66"/>
                <a:gd name="T1" fmla="*/ 2 h 90"/>
                <a:gd name="T2" fmla="*/ 19 w 66"/>
                <a:gd name="T3" fmla="*/ 0 h 90"/>
                <a:gd name="T4" fmla="*/ 19 w 66"/>
                <a:gd name="T5" fmla="*/ 49 h 90"/>
                <a:gd name="T6" fmla="*/ 13 w 66"/>
                <a:gd name="T7" fmla="*/ 45 h 90"/>
                <a:gd name="T8" fmla="*/ 4 w 66"/>
                <a:gd name="T9" fmla="*/ 44 h 90"/>
                <a:gd name="T10" fmla="*/ 4 w 66"/>
                <a:gd name="T11" fmla="*/ 44 h 90"/>
                <a:gd name="T12" fmla="*/ 0 w 66"/>
                <a:gd name="T13" fmla="*/ 53 h 90"/>
                <a:gd name="T14" fmla="*/ 1 w 66"/>
                <a:gd name="T15" fmla="*/ 60 h 90"/>
                <a:gd name="T16" fmla="*/ 11 w 66"/>
                <a:gd name="T17" fmla="*/ 72 h 90"/>
                <a:gd name="T18" fmla="*/ 17 w 66"/>
                <a:gd name="T19" fmla="*/ 74 h 90"/>
                <a:gd name="T20" fmla="*/ 20 w 66"/>
                <a:gd name="T21" fmla="*/ 73 h 90"/>
                <a:gd name="T22" fmla="*/ 21 w 66"/>
                <a:gd name="T23" fmla="*/ 73 h 90"/>
                <a:gd name="T24" fmla="*/ 25 w 66"/>
                <a:gd name="T25" fmla="*/ 64 h 90"/>
                <a:gd name="T26" fmla="*/ 25 w 66"/>
                <a:gd name="T27" fmla="*/ 64 h 90"/>
                <a:gd name="T28" fmla="*/ 25 w 66"/>
                <a:gd name="T29" fmla="*/ 21 h 90"/>
                <a:gd name="T30" fmla="*/ 30 w 66"/>
                <a:gd name="T31" fmla="*/ 23 h 90"/>
                <a:gd name="T32" fmla="*/ 60 w 66"/>
                <a:gd name="T33" fmla="*/ 35 h 90"/>
                <a:gd name="T34" fmla="*/ 60 w 66"/>
                <a:gd name="T35" fmla="*/ 65 h 90"/>
                <a:gd name="T36" fmla="*/ 55 w 66"/>
                <a:gd name="T37" fmla="*/ 61 h 90"/>
                <a:gd name="T38" fmla="*/ 46 w 66"/>
                <a:gd name="T39" fmla="*/ 60 h 90"/>
                <a:gd name="T40" fmla="*/ 46 w 66"/>
                <a:gd name="T41" fmla="*/ 60 h 90"/>
                <a:gd name="T42" fmla="*/ 41 w 66"/>
                <a:gd name="T43" fmla="*/ 69 h 90"/>
                <a:gd name="T44" fmla="*/ 42 w 66"/>
                <a:gd name="T45" fmla="*/ 74 h 90"/>
                <a:gd name="T46" fmla="*/ 53 w 66"/>
                <a:gd name="T47" fmla="*/ 88 h 90"/>
                <a:gd name="T48" fmla="*/ 58 w 66"/>
                <a:gd name="T49" fmla="*/ 90 h 90"/>
                <a:gd name="T50" fmla="*/ 62 w 66"/>
                <a:gd name="T51" fmla="*/ 89 h 90"/>
                <a:gd name="T52" fmla="*/ 62 w 66"/>
                <a:gd name="T53" fmla="*/ 89 h 90"/>
                <a:gd name="T54" fmla="*/ 66 w 66"/>
                <a:gd name="T55" fmla="*/ 80 h 90"/>
                <a:gd name="T56" fmla="*/ 66 w 66"/>
                <a:gd name="T57" fmla="*/ 80 h 90"/>
                <a:gd name="T58" fmla="*/ 66 w 66"/>
                <a:gd name="T59" fmla="*/ 18 h 90"/>
                <a:gd name="T60" fmla="*/ 24 w 66"/>
                <a:gd name="T61" fmla="*/ 2 h 90"/>
                <a:gd name="T62" fmla="*/ 25 w 66"/>
                <a:gd name="T63" fmla="*/ 15 h 90"/>
                <a:gd name="T64" fmla="*/ 25 w 66"/>
                <a:gd name="T65" fmla="*/ 8 h 90"/>
                <a:gd name="T66" fmla="*/ 30 w 66"/>
                <a:gd name="T67" fmla="*/ 11 h 90"/>
                <a:gd name="T68" fmla="*/ 60 w 66"/>
                <a:gd name="T69" fmla="*/ 22 h 90"/>
                <a:gd name="T70" fmla="*/ 60 w 66"/>
                <a:gd name="T71" fmla="*/ 28 h 90"/>
                <a:gd name="T72" fmla="*/ 25 w 66"/>
                <a:gd name="T73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" h="90">
                  <a:moveTo>
                    <a:pt x="24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48"/>
                    <a:pt x="15" y="46"/>
                    <a:pt x="13" y="45"/>
                  </a:cubicBezTo>
                  <a:cubicBezTo>
                    <a:pt x="10" y="43"/>
                    <a:pt x="7" y="43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55"/>
                    <a:pt x="0" y="58"/>
                    <a:pt x="1" y="60"/>
                  </a:cubicBezTo>
                  <a:cubicBezTo>
                    <a:pt x="3" y="65"/>
                    <a:pt x="7" y="70"/>
                    <a:pt x="11" y="72"/>
                  </a:cubicBezTo>
                  <a:cubicBezTo>
                    <a:pt x="13" y="73"/>
                    <a:pt x="15" y="74"/>
                    <a:pt x="17" y="74"/>
                  </a:cubicBezTo>
                  <a:cubicBezTo>
                    <a:pt x="18" y="74"/>
                    <a:pt x="19" y="74"/>
                    <a:pt x="20" y="73"/>
                  </a:cubicBezTo>
                  <a:cubicBezTo>
                    <a:pt x="20" y="73"/>
                    <a:pt x="20" y="73"/>
                    <a:pt x="21" y="73"/>
                  </a:cubicBezTo>
                  <a:cubicBezTo>
                    <a:pt x="23" y="71"/>
                    <a:pt x="25" y="68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59" y="63"/>
                    <a:pt x="57" y="62"/>
                    <a:pt x="55" y="61"/>
                  </a:cubicBezTo>
                  <a:cubicBezTo>
                    <a:pt x="52" y="59"/>
                    <a:pt x="48" y="58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3" y="61"/>
                    <a:pt x="41" y="65"/>
                    <a:pt x="41" y="69"/>
                  </a:cubicBezTo>
                  <a:cubicBezTo>
                    <a:pt x="41" y="70"/>
                    <a:pt x="42" y="72"/>
                    <a:pt x="42" y="74"/>
                  </a:cubicBezTo>
                  <a:cubicBezTo>
                    <a:pt x="44" y="80"/>
                    <a:pt x="48" y="85"/>
                    <a:pt x="53" y="88"/>
                  </a:cubicBezTo>
                  <a:cubicBezTo>
                    <a:pt x="55" y="89"/>
                    <a:pt x="57" y="90"/>
                    <a:pt x="58" y="90"/>
                  </a:cubicBezTo>
                  <a:cubicBezTo>
                    <a:pt x="60" y="90"/>
                    <a:pt x="61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5" y="87"/>
                    <a:pt x="66" y="84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18"/>
                    <a:pt x="66" y="18"/>
                    <a:pt x="66" y="18"/>
                  </a:cubicBezTo>
                  <a:lnTo>
                    <a:pt x="24" y="2"/>
                  </a:lnTo>
                  <a:close/>
                  <a:moveTo>
                    <a:pt x="25" y="15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8"/>
                    <a:pt x="60" y="28"/>
                    <a:pt x="60" y="28"/>
                  </a:cubicBezTo>
                  <a:lnTo>
                    <a:pt x="25" y="15"/>
                  </a:lnTo>
                  <a:close/>
                </a:path>
              </a:pathLst>
            </a:custGeom>
            <a:solidFill>
              <a:srgbClr val="3F6E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ślîḓé">
              <a:extLst>
                <a:ext uri="{FF2B5EF4-FFF2-40B4-BE49-F238E27FC236}">
                  <a16:creationId xmlns:a16="http://schemas.microsoft.com/office/drawing/2014/main" id="{1C6A36B2-5217-4771-A332-EBA6FAA71AFF}"/>
                </a:ext>
              </a:extLst>
            </p:cNvPr>
            <p:cNvSpPr/>
            <p:nvPr/>
          </p:nvSpPr>
          <p:spPr bwMode="auto">
            <a:xfrm>
              <a:off x="7642226" y="4545013"/>
              <a:ext cx="174625" cy="73025"/>
            </a:xfrm>
            <a:custGeom>
              <a:avLst/>
              <a:gdLst>
                <a:gd name="T0" fmla="*/ 0 w 110"/>
                <a:gd name="T1" fmla="*/ 8 h 46"/>
                <a:gd name="T2" fmla="*/ 11 w 110"/>
                <a:gd name="T3" fmla="*/ 0 h 46"/>
                <a:gd name="T4" fmla="*/ 110 w 110"/>
                <a:gd name="T5" fmla="*/ 37 h 46"/>
                <a:gd name="T6" fmla="*/ 98 w 110"/>
                <a:gd name="T7" fmla="*/ 46 h 46"/>
                <a:gd name="T8" fmla="*/ 0 w 110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6">
                  <a:moveTo>
                    <a:pt x="0" y="8"/>
                  </a:moveTo>
                  <a:lnTo>
                    <a:pt x="11" y="0"/>
                  </a:lnTo>
                  <a:lnTo>
                    <a:pt x="110" y="37"/>
                  </a:lnTo>
                  <a:lnTo>
                    <a:pt x="98" y="4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$ḻïḍè">
              <a:extLst>
                <a:ext uri="{FF2B5EF4-FFF2-40B4-BE49-F238E27FC236}">
                  <a16:creationId xmlns:a16="http://schemas.microsoft.com/office/drawing/2014/main" id="{0FF3BB82-7983-439D-B2DC-52F9FBC8586A}"/>
                </a:ext>
              </a:extLst>
            </p:cNvPr>
            <p:cNvSpPr/>
            <p:nvPr/>
          </p:nvSpPr>
          <p:spPr bwMode="auto">
            <a:xfrm>
              <a:off x="7593013" y="4686301"/>
              <a:ext cx="49213" cy="33338"/>
            </a:xfrm>
            <a:custGeom>
              <a:avLst/>
              <a:gdLst>
                <a:gd name="T0" fmla="*/ 15 w 15"/>
                <a:gd name="T1" fmla="*/ 10 h 10"/>
                <a:gd name="T2" fmla="*/ 9 w 15"/>
                <a:gd name="T3" fmla="*/ 6 h 10"/>
                <a:gd name="T4" fmla="*/ 0 w 15"/>
                <a:gd name="T5" fmla="*/ 5 h 10"/>
                <a:gd name="T6" fmla="*/ 5 w 15"/>
                <a:gd name="T7" fmla="*/ 2 h 10"/>
                <a:gd name="T8" fmla="*/ 5 w 15"/>
                <a:gd name="T9" fmla="*/ 2 h 10"/>
                <a:gd name="T10" fmla="*/ 6 w 15"/>
                <a:gd name="T11" fmla="*/ 2 h 10"/>
                <a:gd name="T12" fmla="*/ 15 w 15"/>
                <a:gd name="T13" fmla="*/ 2 h 10"/>
                <a:gd name="T14" fmla="*/ 15 w 1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cubicBezTo>
                    <a:pt x="13" y="9"/>
                    <a:pt x="11" y="7"/>
                    <a:pt x="9" y="6"/>
                  </a:cubicBezTo>
                  <a:cubicBezTo>
                    <a:pt x="6" y="4"/>
                    <a:pt x="3" y="4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8" y="0"/>
                    <a:pt x="11" y="1"/>
                    <a:pt x="15" y="2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šlîḍé">
              <a:extLst>
                <a:ext uri="{FF2B5EF4-FFF2-40B4-BE49-F238E27FC236}">
                  <a16:creationId xmlns:a16="http://schemas.microsoft.com/office/drawing/2014/main" id="{6D3CF4E0-9EA0-4254-9072-896E19B2726D}"/>
                </a:ext>
              </a:extLst>
            </p:cNvPr>
            <p:cNvSpPr/>
            <p:nvPr/>
          </p:nvSpPr>
          <p:spPr bwMode="auto">
            <a:xfrm>
              <a:off x="7731126" y="4738688"/>
              <a:ext cx="46038" cy="33338"/>
            </a:xfrm>
            <a:custGeom>
              <a:avLst/>
              <a:gdLst>
                <a:gd name="T0" fmla="*/ 14 w 14"/>
                <a:gd name="T1" fmla="*/ 2 h 10"/>
                <a:gd name="T2" fmla="*/ 14 w 14"/>
                <a:gd name="T3" fmla="*/ 10 h 10"/>
                <a:gd name="T4" fmla="*/ 9 w 14"/>
                <a:gd name="T5" fmla="*/ 6 h 10"/>
                <a:gd name="T6" fmla="*/ 0 w 14"/>
                <a:gd name="T7" fmla="*/ 5 h 10"/>
                <a:gd name="T8" fmla="*/ 5 w 14"/>
                <a:gd name="T9" fmla="*/ 2 h 10"/>
                <a:gd name="T10" fmla="*/ 5 w 14"/>
                <a:gd name="T11" fmla="*/ 2 h 10"/>
                <a:gd name="T12" fmla="*/ 5 w 14"/>
                <a:gd name="T13" fmla="*/ 2 h 10"/>
                <a:gd name="T14" fmla="*/ 14 w 14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8"/>
                    <a:pt x="11" y="7"/>
                    <a:pt x="9" y="6"/>
                  </a:cubicBezTo>
                  <a:cubicBezTo>
                    <a:pt x="6" y="4"/>
                    <a:pt x="2" y="3"/>
                    <a:pt x="0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1" y="0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şľídê">
              <a:extLst>
                <a:ext uri="{FF2B5EF4-FFF2-40B4-BE49-F238E27FC236}">
                  <a16:creationId xmlns:a16="http://schemas.microsoft.com/office/drawing/2014/main" id="{92AC14FD-21B5-42CD-BA57-5A85802A1F8D}"/>
                </a:ext>
              </a:extLst>
            </p:cNvPr>
            <p:cNvSpPr/>
            <p:nvPr/>
          </p:nvSpPr>
          <p:spPr bwMode="auto">
            <a:xfrm>
              <a:off x="3859213" y="2679701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4 w 402"/>
                <a:gd name="T3" fmla="*/ 232 h 232"/>
                <a:gd name="T4" fmla="*/ 0 w 402"/>
                <a:gd name="T5" fmla="*/ 97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6"/>
                    <a:pt x="394" y="126"/>
                    <a:pt x="394" y="126"/>
                  </a:cubicBezTo>
                  <a:cubicBezTo>
                    <a:pt x="401" y="129"/>
                    <a:pt x="402" y="135"/>
                    <a:pt x="396" y="139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ľîḑê">
              <a:extLst>
                <a:ext uri="{FF2B5EF4-FFF2-40B4-BE49-F238E27FC236}">
                  <a16:creationId xmlns:a16="http://schemas.microsoft.com/office/drawing/2014/main" id="{2809EFD8-79DF-492D-B84A-3CFDD3D0BF37}"/>
                </a:ext>
              </a:extLst>
            </p:cNvPr>
            <p:cNvSpPr/>
            <p:nvPr/>
          </p:nvSpPr>
          <p:spPr bwMode="auto">
            <a:xfrm>
              <a:off x="4629151" y="2946401"/>
              <a:ext cx="508000" cy="457200"/>
            </a:xfrm>
            <a:custGeom>
              <a:avLst/>
              <a:gdLst>
                <a:gd name="T0" fmla="*/ 0 w 320"/>
                <a:gd name="T1" fmla="*/ 288 h 288"/>
                <a:gd name="T2" fmla="*/ 0 w 320"/>
                <a:gd name="T3" fmla="*/ 183 h 288"/>
                <a:gd name="T4" fmla="*/ 320 w 320"/>
                <a:gd name="T5" fmla="*/ 0 h 288"/>
                <a:gd name="T6" fmla="*/ 320 w 320"/>
                <a:gd name="T7" fmla="*/ 104 h 288"/>
                <a:gd name="T8" fmla="*/ 0 w 320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288">
                  <a:moveTo>
                    <a:pt x="0" y="288"/>
                  </a:moveTo>
                  <a:lnTo>
                    <a:pt x="0" y="183"/>
                  </a:lnTo>
                  <a:lnTo>
                    <a:pt x="320" y="0"/>
                  </a:lnTo>
                  <a:lnTo>
                    <a:pt x="320" y="104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ļîďé">
              <a:extLst>
                <a:ext uri="{FF2B5EF4-FFF2-40B4-BE49-F238E27FC236}">
                  <a16:creationId xmlns:a16="http://schemas.microsoft.com/office/drawing/2014/main" id="{25E39F61-4E8B-4478-A6D7-C01AD1AB3CF0}"/>
                </a:ext>
              </a:extLst>
            </p:cNvPr>
            <p:cNvSpPr/>
            <p:nvPr/>
          </p:nvSpPr>
          <p:spPr bwMode="auto">
            <a:xfrm>
              <a:off x="3856038" y="2830513"/>
              <a:ext cx="776288" cy="612775"/>
            </a:xfrm>
            <a:custGeom>
              <a:avLst/>
              <a:gdLst>
                <a:gd name="T0" fmla="*/ 2 w 489"/>
                <a:gd name="T1" fmla="*/ 106 h 386"/>
                <a:gd name="T2" fmla="*/ 0 w 489"/>
                <a:gd name="T3" fmla="*/ 0 h 386"/>
                <a:gd name="T4" fmla="*/ 489 w 489"/>
                <a:gd name="T5" fmla="*/ 283 h 386"/>
                <a:gd name="T6" fmla="*/ 489 w 489"/>
                <a:gd name="T7" fmla="*/ 386 h 386"/>
                <a:gd name="T8" fmla="*/ 2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2" y="106"/>
                  </a:moveTo>
                  <a:lnTo>
                    <a:pt x="0" y="0"/>
                  </a:lnTo>
                  <a:lnTo>
                    <a:pt x="489" y="283"/>
                  </a:lnTo>
                  <a:lnTo>
                    <a:pt x="489" y="386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6FA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sḷîḋé">
              <a:extLst>
                <a:ext uri="{FF2B5EF4-FFF2-40B4-BE49-F238E27FC236}">
                  <a16:creationId xmlns:a16="http://schemas.microsoft.com/office/drawing/2014/main" id="{44A19857-0DC9-4AFD-BE86-763E0205A6E7}"/>
                </a:ext>
              </a:extLst>
            </p:cNvPr>
            <p:cNvSpPr/>
            <p:nvPr/>
          </p:nvSpPr>
          <p:spPr bwMode="auto">
            <a:xfrm>
              <a:off x="3859213" y="2514601"/>
              <a:ext cx="1327150" cy="765175"/>
            </a:xfrm>
            <a:custGeom>
              <a:avLst/>
              <a:gdLst>
                <a:gd name="T0" fmla="*/ 396 w 402"/>
                <a:gd name="T1" fmla="*/ 138 h 232"/>
                <a:gd name="T2" fmla="*/ 234 w 402"/>
                <a:gd name="T3" fmla="*/ 232 h 232"/>
                <a:gd name="T4" fmla="*/ 0 w 402"/>
                <a:gd name="T5" fmla="*/ 96 h 232"/>
                <a:gd name="T6" fmla="*/ 161 w 402"/>
                <a:gd name="T7" fmla="*/ 3 h 232"/>
                <a:gd name="T8" fmla="*/ 184 w 402"/>
                <a:gd name="T9" fmla="*/ 4 h 232"/>
                <a:gd name="T10" fmla="*/ 394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4" y="232"/>
                    <a:pt x="234" y="232"/>
                    <a:pt x="234" y="23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7" y="0"/>
                    <a:pt x="177" y="0"/>
                    <a:pt x="184" y="4"/>
                  </a:cubicBezTo>
                  <a:cubicBezTo>
                    <a:pt x="394" y="125"/>
                    <a:pt x="394" y="125"/>
                    <a:pt x="394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3C6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şliḓê">
              <a:extLst>
                <a:ext uri="{FF2B5EF4-FFF2-40B4-BE49-F238E27FC236}">
                  <a16:creationId xmlns:a16="http://schemas.microsoft.com/office/drawing/2014/main" id="{086FCDF8-DE29-40B8-BF6D-DAC237B78F7C}"/>
                </a:ext>
              </a:extLst>
            </p:cNvPr>
            <p:cNvSpPr/>
            <p:nvPr/>
          </p:nvSpPr>
          <p:spPr bwMode="auto">
            <a:xfrm>
              <a:off x="3895726" y="2376488"/>
              <a:ext cx="1327150" cy="763588"/>
            </a:xfrm>
            <a:custGeom>
              <a:avLst/>
              <a:gdLst>
                <a:gd name="T0" fmla="*/ 396 w 402"/>
                <a:gd name="T1" fmla="*/ 138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3 h 232"/>
                <a:gd name="T8" fmla="*/ 185 w 402"/>
                <a:gd name="T9" fmla="*/ 4 h 232"/>
                <a:gd name="T10" fmla="*/ 395 w 402"/>
                <a:gd name="T11" fmla="*/ 125 h 232"/>
                <a:gd name="T12" fmla="*/ 396 w 402"/>
                <a:gd name="T13" fmla="*/ 13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8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3"/>
                    <a:pt x="162" y="3"/>
                    <a:pt x="162" y="3"/>
                  </a:cubicBezTo>
                  <a:cubicBezTo>
                    <a:pt x="168" y="0"/>
                    <a:pt x="178" y="0"/>
                    <a:pt x="185" y="4"/>
                  </a:cubicBezTo>
                  <a:cubicBezTo>
                    <a:pt x="395" y="125"/>
                    <a:pt x="395" y="125"/>
                    <a:pt x="395" y="125"/>
                  </a:cubicBezTo>
                  <a:cubicBezTo>
                    <a:pt x="401" y="129"/>
                    <a:pt x="402" y="135"/>
                    <a:pt x="396" y="138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śḷïḑê">
              <a:extLst>
                <a:ext uri="{FF2B5EF4-FFF2-40B4-BE49-F238E27FC236}">
                  <a16:creationId xmlns:a16="http://schemas.microsoft.com/office/drawing/2014/main" id="{BA25E659-0093-4795-9DA1-518312AEFBDB}"/>
                </a:ext>
              </a:extLst>
            </p:cNvPr>
            <p:cNvSpPr/>
            <p:nvPr/>
          </p:nvSpPr>
          <p:spPr bwMode="auto">
            <a:xfrm>
              <a:off x="4668838" y="2640013"/>
              <a:ext cx="504825" cy="460375"/>
            </a:xfrm>
            <a:custGeom>
              <a:avLst/>
              <a:gdLst>
                <a:gd name="T0" fmla="*/ 0 w 318"/>
                <a:gd name="T1" fmla="*/ 290 h 290"/>
                <a:gd name="T2" fmla="*/ 0 w 318"/>
                <a:gd name="T3" fmla="*/ 185 h 290"/>
                <a:gd name="T4" fmla="*/ 318 w 318"/>
                <a:gd name="T5" fmla="*/ 0 h 290"/>
                <a:gd name="T6" fmla="*/ 318 w 318"/>
                <a:gd name="T7" fmla="*/ 106 h 290"/>
                <a:gd name="T8" fmla="*/ 0 w 318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90">
                  <a:moveTo>
                    <a:pt x="0" y="290"/>
                  </a:moveTo>
                  <a:lnTo>
                    <a:pt x="0" y="185"/>
                  </a:lnTo>
                  <a:lnTo>
                    <a:pt x="318" y="0"/>
                  </a:lnTo>
                  <a:lnTo>
                    <a:pt x="318" y="106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5D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ṣlíḑé">
              <a:extLst>
                <a:ext uri="{FF2B5EF4-FFF2-40B4-BE49-F238E27FC236}">
                  <a16:creationId xmlns:a16="http://schemas.microsoft.com/office/drawing/2014/main" id="{653D7714-1E52-4C03-A28B-2B08DD43B0C2}"/>
                </a:ext>
              </a:extLst>
            </p:cNvPr>
            <p:cNvSpPr/>
            <p:nvPr/>
          </p:nvSpPr>
          <p:spPr bwMode="auto">
            <a:xfrm>
              <a:off x="3895726" y="2527301"/>
              <a:ext cx="776288" cy="612775"/>
            </a:xfrm>
            <a:custGeom>
              <a:avLst/>
              <a:gdLst>
                <a:gd name="T0" fmla="*/ 0 w 489"/>
                <a:gd name="T1" fmla="*/ 106 h 386"/>
                <a:gd name="T2" fmla="*/ 0 w 489"/>
                <a:gd name="T3" fmla="*/ 0 h 386"/>
                <a:gd name="T4" fmla="*/ 487 w 489"/>
                <a:gd name="T5" fmla="*/ 280 h 386"/>
                <a:gd name="T6" fmla="*/ 489 w 489"/>
                <a:gd name="T7" fmla="*/ 386 h 386"/>
                <a:gd name="T8" fmla="*/ 0 w 489"/>
                <a:gd name="T9" fmla="*/ 10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386">
                  <a:moveTo>
                    <a:pt x="0" y="106"/>
                  </a:moveTo>
                  <a:lnTo>
                    <a:pt x="0" y="0"/>
                  </a:lnTo>
                  <a:lnTo>
                    <a:pt x="487" y="280"/>
                  </a:lnTo>
                  <a:lnTo>
                    <a:pt x="489" y="38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E27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ļidê">
              <a:extLst>
                <a:ext uri="{FF2B5EF4-FFF2-40B4-BE49-F238E27FC236}">
                  <a16:creationId xmlns:a16="http://schemas.microsoft.com/office/drawing/2014/main" id="{5B23450F-05F0-457D-98C8-0628AF223A9A}"/>
                </a:ext>
              </a:extLst>
            </p:cNvPr>
            <p:cNvSpPr/>
            <p:nvPr/>
          </p:nvSpPr>
          <p:spPr bwMode="auto">
            <a:xfrm>
              <a:off x="3895726" y="2208213"/>
              <a:ext cx="1327150" cy="763588"/>
            </a:xfrm>
            <a:custGeom>
              <a:avLst/>
              <a:gdLst>
                <a:gd name="T0" fmla="*/ 396 w 402"/>
                <a:gd name="T1" fmla="*/ 139 h 232"/>
                <a:gd name="T2" fmla="*/ 235 w 402"/>
                <a:gd name="T3" fmla="*/ 232 h 232"/>
                <a:gd name="T4" fmla="*/ 0 w 402"/>
                <a:gd name="T5" fmla="*/ 97 h 232"/>
                <a:gd name="T6" fmla="*/ 162 w 402"/>
                <a:gd name="T7" fmla="*/ 4 h 232"/>
                <a:gd name="T8" fmla="*/ 185 w 402"/>
                <a:gd name="T9" fmla="*/ 5 h 232"/>
                <a:gd name="T10" fmla="*/ 395 w 402"/>
                <a:gd name="T11" fmla="*/ 126 h 232"/>
                <a:gd name="T12" fmla="*/ 396 w 402"/>
                <a:gd name="T13" fmla="*/ 13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232">
                  <a:moveTo>
                    <a:pt x="396" y="139"/>
                  </a:moveTo>
                  <a:cubicBezTo>
                    <a:pt x="235" y="232"/>
                    <a:pt x="235" y="232"/>
                    <a:pt x="235" y="23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8" y="0"/>
                    <a:pt x="178" y="1"/>
                    <a:pt x="185" y="5"/>
                  </a:cubicBezTo>
                  <a:cubicBezTo>
                    <a:pt x="395" y="126"/>
                    <a:pt x="395" y="126"/>
                    <a:pt x="395" y="126"/>
                  </a:cubicBezTo>
                  <a:cubicBezTo>
                    <a:pt x="401" y="130"/>
                    <a:pt x="402" y="136"/>
                    <a:pt x="396" y="139"/>
                  </a:cubicBezTo>
                  <a:close/>
                </a:path>
              </a:pathLst>
            </a:custGeom>
            <a:solidFill>
              <a:srgbClr val="EAAA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$ḻîḑè">
              <a:extLst>
                <a:ext uri="{FF2B5EF4-FFF2-40B4-BE49-F238E27FC236}">
                  <a16:creationId xmlns:a16="http://schemas.microsoft.com/office/drawing/2014/main" id="{91DA232A-8B3A-455F-B7FC-A1ABEE40004E}"/>
                </a:ext>
              </a:extLst>
            </p:cNvPr>
            <p:cNvSpPr/>
            <p:nvPr/>
          </p:nvSpPr>
          <p:spPr bwMode="auto">
            <a:xfrm>
              <a:off x="4489451" y="1987551"/>
              <a:ext cx="125413" cy="187325"/>
            </a:xfrm>
            <a:custGeom>
              <a:avLst/>
              <a:gdLst>
                <a:gd name="T0" fmla="*/ 4 w 38"/>
                <a:gd name="T1" fmla="*/ 44 h 57"/>
                <a:gd name="T2" fmla="*/ 4 w 38"/>
                <a:gd name="T3" fmla="*/ 49 h 57"/>
                <a:gd name="T4" fmla="*/ 7 w 38"/>
                <a:gd name="T5" fmla="*/ 51 h 57"/>
                <a:gd name="T6" fmla="*/ 34 w 38"/>
                <a:gd name="T7" fmla="*/ 51 h 57"/>
                <a:gd name="T8" fmla="*/ 37 w 38"/>
                <a:gd name="T9" fmla="*/ 47 h 57"/>
                <a:gd name="T10" fmla="*/ 36 w 38"/>
                <a:gd name="T11" fmla="*/ 42 h 57"/>
                <a:gd name="T12" fmla="*/ 25 w 38"/>
                <a:gd name="T13" fmla="*/ 0 h 57"/>
                <a:gd name="T14" fmla="*/ 15 w 38"/>
                <a:gd name="T15" fmla="*/ 7 h 57"/>
                <a:gd name="T16" fmla="*/ 5 w 38"/>
                <a:gd name="T17" fmla="*/ 14 h 57"/>
                <a:gd name="T18" fmla="*/ 0 w 38"/>
                <a:gd name="T19" fmla="*/ 20 h 57"/>
                <a:gd name="T20" fmla="*/ 3 w 38"/>
                <a:gd name="T21" fmla="*/ 30 h 57"/>
                <a:gd name="T22" fmla="*/ 4 w 38"/>
                <a:gd name="T23" fmla="*/ 4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57">
                  <a:moveTo>
                    <a:pt x="4" y="44"/>
                  </a:moveTo>
                  <a:cubicBezTo>
                    <a:pt x="4" y="45"/>
                    <a:pt x="4" y="47"/>
                    <a:pt x="4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15" y="57"/>
                    <a:pt x="27" y="56"/>
                    <a:pt x="34" y="51"/>
                  </a:cubicBezTo>
                  <a:cubicBezTo>
                    <a:pt x="36" y="50"/>
                    <a:pt x="37" y="49"/>
                    <a:pt x="37" y="47"/>
                  </a:cubicBezTo>
                  <a:cubicBezTo>
                    <a:pt x="38" y="45"/>
                    <a:pt x="37" y="43"/>
                    <a:pt x="36" y="42"/>
                  </a:cubicBezTo>
                  <a:cubicBezTo>
                    <a:pt x="30" y="29"/>
                    <a:pt x="27" y="14"/>
                    <a:pt x="25" y="0"/>
                  </a:cubicBezTo>
                  <a:cubicBezTo>
                    <a:pt x="25" y="1"/>
                    <a:pt x="16" y="6"/>
                    <a:pt x="15" y="7"/>
                  </a:cubicBezTo>
                  <a:cubicBezTo>
                    <a:pt x="12" y="9"/>
                    <a:pt x="8" y="12"/>
                    <a:pt x="5" y="14"/>
                  </a:cubicBezTo>
                  <a:cubicBezTo>
                    <a:pt x="2" y="16"/>
                    <a:pt x="0" y="17"/>
                    <a:pt x="0" y="20"/>
                  </a:cubicBezTo>
                  <a:cubicBezTo>
                    <a:pt x="0" y="24"/>
                    <a:pt x="2" y="27"/>
                    <a:pt x="3" y="30"/>
                  </a:cubicBezTo>
                  <a:cubicBezTo>
                    <a:pt x="4" y="34"/>
                    <a:pt x="4" y="39"/>
                    <a:pt x="4" y="44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ṧḷïḋe">
              <a:extLst>
                <a:ext uri="{FF2B5EF4-FFF2-40B4-BE49-F238E27FC236}">
                  <a16:creationId xmlns:a16="http://schemas.microsoft.com/office/drawing/2014/main" id="{1588E47C-E911-45A1-9034-97105AF434FC}"/>
                </a:ext>
              </a:extLst>
            </p:cNvPr>
            <p:cNvSpPr/>
            <p:nvPr/>
          </p:nvSpPr>
          <p:spPr bwMode="auto">
            <a:xfrm>
              <a:off x="4668838" y="2282826"/>
              <a:ext cx="85725" cy="271463"/>
            </a:xfrm>
            <a:custGeom>
              <a:avLst/>
              <a:gdLst>
                <a:gd name="T0" fmla="*/ 9 w 26"/>
                <a:gd name="T1" fmla="*/ 0 h 82"/>
                <a:gd name="T2" fmla="*/ 4 w 26"/>
                <a:gd name="T3" fmla="*/ 6 h 82"/>
                <a:gd name="T4" fmla="*/ 0 w 26"/>
                <a:gd name="T5" fmla="*/ 48 h 82"/>
                <a:gd name="T6" fmla="*/ 1 w 26"/>
                <a:gd name="T7" fmla="*/ 70 h 82"/>
                <a:gd name="T8" fmla="*/ 2 w 26"/>
                <a:gd name="T9" fmla="*/ 78 h 82"/>
                <a:gd name="T10" fmla="*/ 2 w 26"/>
                <a:gd name="T11" fmla="*/ 78 h 82"/>
                <a:gd name="T12" fmla="*/ 15 w 26"/>
                <a:gd name="T13" fmla="*/ 80 h 82"/>
                <a:gd name="T14" fmla="*/ 20 w 26"/>
                <a:gd name="T15" fmla="*/ 80 h 82"/>
                <a:gd name="T16" fmla="*/ 22 w 26"/>
                <a:gd name="T17" fmla="*/ 33 h 82"/>
                <a:gd name="T18" fmla="*/ 13 w 26"/>
                <a:gd name="T19" fmla="*/ 1 h 82"/>
                <a:gd name="T20" fmla="*/ 9 w 26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82">
                  <a:moveTo>
                    <a:pt x="9" y="0"/>
                  </a:moveTo>
                  <a:cubicBezTo>
                    <a:pt x="4" y="0"/>
                    <a:pt x="3" y="4"/>
                    <a:pt x="4" y="6"/>
                  </a:cubicBezTo>
                  <a:cubicBezTo>
                    <a:pt x="2" y="9"/>
                    <a:pt x="2" y="12"/>
                    <a:pt x="0" y="48"/>
                  </a:cubicBezTo>
                  <a:cubicBezTo>
                    <a:pt x="0" y="56"/>
                    <a:pt x="1" y="64"/>
                    <a:pt x="1" y="70"/>
                  </a:cubicBezTo>
                  <a:cubicBezTo>
                    <a:pt x="1" y="72"/>
                    <a:pt x="1" y="76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6" y="81"/>
                    <a:pt x="13" y="79"/>
                    <a:pt x="15" y="80"/>
                  </a:cubicBezTo>
                  <a:cubicBezTo>
                    <a:pt x="17" y="82"/>
                    <a:pt x="19" y="81"/>
                    <a:pt x="20" y="80"/>
                  </a:cubicBezTo>
                  <a:cubicBezTo>
                    <a:pt x="23" y="78"/>
                    <a:pt x="22" y="50"/>
                    <a:pt x="22" y="33"/>
                  </a:cubicBezTo>
                  <a:cubicBezTo>
                    <a:pt x="22" y="4"/>
                    <a:pt x="26" y="6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ŝlîḓè">
              <a:extLst>
                <a:ext uri="{FF2B5EF4-FFF2-40B4-BE49-F238E27FC236}">
                  <a16:creationId xmlns:a16="http://schemas.microsoft.com/office/drawing/2014/main" id="{1D13A5A7-2BA2-4862-ADF1-8CD8FF8C5737}"/>
                </a:ext>
              </a:extLst>
            </p:cNvPr>
            <p:cNvSpPr/>
            <p:nvPr/>
          </p:nvSpPr>
          <p:spPr bwMode="auto">
            <a:xfrm>
              <a:off x="4179888" y="2368551"/>
              <a:ext cx="639763" cy="284163"/>
            </a:xfrm>
            <a:custGeom>
              <a:avLst/>
              <a:gdLst>
                <a:gd name="T0" fmla="*/ 11 w 194"/>
                <a:gd name="T1" fmla="*/ 0 h 86"/>
                <a:gd name="T2" fmla="*/ 1 w 194"/>
                <a:gd name="T3" fmla="*/ 7 h 86"/>
                <a:gd name="T4" fmla="*/ 5 w 194"/>
                <a:gd name="T5" fmla="*/ 17 h 86"/>
                <a:gd name="T6" fmla="*/ 59 w 194"/>
                <a:gd name="T7" fmla="*/ 61 h 86"/>
                <a:gd name="T8" fmla="*/ 96 w 194"/>
                <a:gd name="T9" fmla="*/ 75 h 86"/>
                <a:gd name="T10" fmla="*/ 139 w 194"/>
                <a:gd name="T11" fmla="*/ 84 h 86"/>
                <a:gd name="T12" fmla="*/ 187 w 194"/>
                <a:gd name="T13" fmla="*/ 83 h 86"/>
                <a:gd name="T14" fmla="*/ 189 w 194"/>
                <a:gd name="T15" fmla="*/ 70 h 86"/>
                <a:gd name="T16" fmla="*/ 185 w 194"/>
                <a:gd name="T17" fmla="*/ 67 h 86"/>
                <a:gd name="T18" fmla="*/ 179 w 194"/>
                <a:gd name="T19" fmla="*/ 59 h 86"/>
                <a:gd name="T20" fmla="*/ 153 w 194"/>
                <a:gd name="T21" fmla="*/ 39 h 86"/>
                <a:gd name="T22" fmla="*/ 129 w 194"/>
                <a:gd name="T23" fmla="*/ 33 h 86"/>
                <a:gd name="T24" fmla="*/ 130 w 194"/>
                <a:gd name="T25" fmla="*/ 33 h 86"/>
                <a:gd name="T26" fmla="*/ 100 w 194"/>
                <a:gd name="T27" fmla="*/ 32 h 86"/>
                <a:gd name="T28" fmla="*/ 71 w 194"/>
                <a:gd name="T29" fmla="*/ 14 h 86"/>
                <a:gd name="T30" fmla="*/ 11 w 194"/>
                <a:gd name="T3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86">
                  <a:moveTo>
                    <a:pt x="11" y="0"/>
                  </a:moveTo>
                  <a:cubicBezTo>
                    <a:pt x="6" y="0"/>
                    <a:pt x="3" y="2"/>
                    <a:pt x="1" y="7"/>
                  </a:cubicBezTo>
                  <a:cubicBezTo>
                    <a:pt x="0" y="13"/>
                    <a:pt x="6" y="19"/>
                    <a:pt x="5" y="17"/>
                  </a:cubicBezTo>
                  <a:cubicBezTo>
                    <a:pt x="31" y="50"/>
                    <a:pt x="43" y="51"/>
                    <a:pt x="59" y="61"/>
                  </a:cubicBezTo>
                  <a:cubicBezTo>
                    <a:pt x="83" y="76"/>
                    <a:pt x="80" y="70"/>
                    <a:pt x="96" y="75"/>
                  </a:cubicBezTo>
                  <a:cubicBezTo>
                    <a:pt x="117" y="81"/>
                    <a:pt x="120" y="83"/>
                    <a:pt x="139" y="84"/>
                  </a:cubicBezTo>
                  <a:cubicBezTo>
                    <a:pt x="145" y="84"/>
                    <a:pt x="179" y="86"/>
                    <a:pt x="187" y="83"/>
                  </a:cubicBezTo>
                  <a:cubicBezTo>
                    <a:pt x="194" y="81"/>
                    <a:pt x="192" y="74"/>
                    <a:pt x="189" y="70"/>
                  </a:cubicBezTo>
                  <a:cubicBezTo>
                    <a:pt x="188" y="69"/>
                    <a:pt x="185" y="66"/>
                    <a:pt x="185" y="67"/>
                  </a:cubicBezTo>
                  <a:cubicBezTo>
                    <a:pt x="183" y="64"/>
                    <a:pt x="181" y="61"/>
                    <a:pt x="179" y="59"/>
                  </a:cubicBezTo>
                  <a:cubicBezTo>
                    <a:pt x="174" y="53"/>
                    <a:pt x="161" y="43"/>
                    <a:pt x="153" y="39"/>
                  </a:cubicBezTo>
                  <a:cubicBezTo>
                    <a:pt x="146" y="35"/>
                    <a:pt x="137" y="33"/>
                    <a:pt x="129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2" y="32"/>
                    <a:pt x="107" y="31"/>
                    <a:pt x="100" y="32"/>
                  </a:cubicBezTo>
                  <a:cubicBezTo>
                    <a:pt x="93" y="27"/>
                    <a:pt x="86" y="20"/>
                    <a:pt x="71" y="14"/>
                  </a:cubicBezTo>
                  <a:cubicBezTo>
                    <a:pt x="47" y="4"/>
                    <a:pt x="21" y="0"/>
                    <a:pt x="11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sḻîḋè">
              <a:extLst>
                <a:ext uri="{FF2B5EF4-FFF2-40B4-BE49-F238E27FC236}">
                  <a16:creationId xmlns:a16="http://schemas.microsoft.com/office/drawing/2014/main" id="{A4F7B832-2249-4706-AB03-280A27A29E13}"/>
                </a:ext>
              </a:extLst>
            </p:cNvPr>
            <p:cNvSpPr/>
            <p:nvPr/>
          </p:nvSpPr>
          <p:spPr bwMode="auto">
            <a:xfrm>
              <a:off x="4124326" y="2365376"/>
              <a:ext cx="425450" cy="511175"/>
            </a:xfrm>
            <a:custGeom>
              <a:avLst/>
              <a:gdLst>
                <a:gd name="T0" fmla="*/ 27 w 129"/>
                <a:gd name="T1" fmla="*/ 0 h 155"/>
                <a:gd name="T2" fmla="*/ 22 w 129"/>
                <a:gd name="T3" fmla="*/ 47 h 155"/>
                <a:gd name="T4" fmla="*/ 68 w 129"/>
                <a:gd name="T5" fmla="*/ 101 h 155"/>
                <a:gd name="T6" fmla="*/ 78 w 129"/>
                <a:gd name="T7" fmla="*/ 109 h 155"/>
                <a:gd name="T8" fmla="*/ 98 w 129"/>
                <a:gd name="T9" fmla="*/ 138 h 155"/>
                <a:gd name="T10" fmla="*/ 104 w 129"/>
                <a:gd name="T11" fmla="*/ 142 h 155"/>
                <a:gd name="T12" fmla="*/ 124 w 129"/>
                <a:gd name="T13" fmla="*/ 130 h 155"/>
                <a:gd name="T14" fmla="*/ 110 w 129"/>
                <a:gd name="T15" fmla="*/ 105 h 155"/>
                <a:gd name="T16" fmla="*/ 110 w 129"/>
                <a:gd name="T17" fmla="*/ 105 h 155"/>
                <a:gd name="T18" fmla="*/ 90 w 129"/>
                <a:gd name="T19" fmla="*/ 73 h 155"/>
                <a:gd name="T20" fmla="*/ 90 w 129"/>
                <a:gd name="T21" fmla="*/ 74 h 155"/>
                <a:gd name="T22" fmla="*/ 63 w 129"/>
                <a:gd name="T23" fmla="*/ 26 h 155"/>
                <a:gd name="T24" fmla="*/ 64 w 129"/>
                <a:gd name="T25" fmla="*/ 26 h 155"/>
                <a:gd name="T26" fmla="*/ 61 w 129"/>
                <a:gd name="T27" fmla="*/ 23 h 155"/>
                <a:gd name="T28" fmla="*/ 61 w 129"/>
                <a:gd name="T29" fmla="*/ 23 h 155"/>
                <a:gd name="T30" fmla="*/ 47 w 129"/>
                <a:gd name="T31" fmla="*/ 7 h 155"/>
                <a:gd name="T32" fmla="*/ 31 w 129"/>
                <a:gd name="T33" fmla="*/ 1 h 155"/>
                <a:gd name="T34" fmla="*/ 27 w 129"/>
                <a:gd name="T3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55">
                  <a:moveTo>
                    <a:pt x="27" y="0"/>
                  </a:moveTo>
                  <a:cubicBezTo>
                    <a:pt x="14" y="0"/>
                    <a:pt x="0" y="19"/>
                    <a:pt x="22" y="47"/>
                  </a:cubicBezTo>
                  <a:cubicBezTo>
                    <a:pt x="31" y="58"/>
                    <a:pt x="66" y="99"/>
                    <a:pt x="68" y="101"/>
                  </a:cubicBezTo>
                  <a:cubicBezTo>
                    <a:pt x="73" y="106"/>
                    <a:pt x="75" y="106"/>
                    <a:pt x="78" y="109"/>
                  </a:cubicBezTo>
                  <a:cubicBezTo>
                    <a:pt x="79" y="111"/>
                    <a:pt x="91" y="132"/>
                    <a:pt x="98" y="138"/>
                  </a:cubicBezTo>
                  <a:cubicBezTo>
                    <a:pt x="99" y="139"/>
                    <a:pt x="103" y="142"/>
                    <a:pt x="104" y="142"/>
                  </a:cubicBezTo>
                  <a:cubicBezTo>
                    <a:pt x="120" y="155"/>
                    <a:pt x="129" y="143"/>
                    <a:pt x="124" y="130"/>
                  </a:cubicBezTo>
                  <a:cubicBezTo>
                    <a:pt x="121" y="121"/>
                    <a:pt x="117" y="121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02" y="86"/>
                    <a:pt x="97" y="90"/>
                    <a:pt x="90" y="73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82" y="54"/>
                    <a:pt x="78" y="45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26"/>
                    <a:pt x="62" y="24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19"/>
                    <a:pt x="49" y="9"/>
                    <a:pt x="47" y="7"/>
                  </a:cubicBezTo>
                  <a:cubicBezTo>
                    <a:pt x="39" y="0"/>
                    <a:pt x="34" y="1"/>
                    <a:pt x="31" y="1"/>
                  </a:cubicBezTo>
                  <a:cubicBezTo>
                    <a:pt x="30" y="0"/>
                    <a:pt x="28" y="0"/>
                    <a:pt x="27" y="0"/>
                  </a:cubicBezTo>
                </a:path>
              </a:pathLst>
            </a:custGeom>
            <a:solidFill>
              <a:srgbClr val="61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ṩľiḑè">
              <a:extLst>
                <a:ext uri="{FF2B5EF4-FFF2-40B4-BE49-F238E27FC236}">
                  <a16:creationId xmlns:a16="http://schemas.microsoft.com/office/drawing/2014/main" id="{B36032F8-CD70-4FC1-8A4A-EC3F4D94D3AF}"/>
                </a:ext>
              </a:extLst>
            </p:cNvPr>
            <p:cNvSpPr/>
            <p:nvPr/>
          </p:nvSpPr>
          <p:spPr bwMode="auto">
            <a:xfrm>
              <a:off x="4137026" y="2554288"/>
              <a:ext cx="679450" cy="239713"/>
            </a:xfrm>
            <a:custGeom>
              <a:avLst/>
              <a:gdLst>
                <a:gd name="T0" fmla="*/ 174 w 206"/>
                <a:gd name="T1" fmla="*/ 0 h 73"/>
                <a:gd name="T2" fmla="*/ 174 w 206"/>
                <a:gd name="T3" fmla="*/ 0 h 73"/>
                <a:gd name="T4" fmla="*/ 149 w 206"/>
                <a:gd name="T5" fmla="*/ 8 h 73"/>
                <a:gd name="T6" fmla="*/ 149 w 206"/>
                <a:gd name="T7" fmla="*/ 8 h 73"/>
                <a:gd name="T8" fmla="*/ 138 w 206"/>
                <a:gd name="T9" fmla="*/ 13 h 73"/>
                <a:gd name="T10" fmla="*/ 130 w 206"/>
                <a:gd name="T11" fmla="*/ 16 h 73"/>
                <a:gd name="T12" fmla="*/ 130 w 206"/>
                <a:gd name="T13" fmla="*/ 16 h 73"/>
                <a:gd name="T14" fmla="*/ 122 w 206"/>
                <a:gd name="T15" fmla="*/ 19 h 73"/>
                <a:gd name="T16" fmla="*/ 113 w 206"/>
                <a:gd name="T17" fmla="*/ 23 h 73"/>
                <a:gd name="T18" fmla="*/ 113 w 206"/>
                <a:gd name="T19" fmla="*/ 23 h 73"/>
                <a:gd name="T20" fmla="*/ 109 w 206"/>
                <a:gd name="T21" fmla="*/ 25 h 73"/>
                <a:gd name="T22" fmla="*/ 109 w 206"/>
                <a:gd name="T23" fmla="*/ 25 h 73"/>
                <a:gd name="T24" fmla="*/ 108 w 206"/>
                <a:gd name="T25" fmla="*/ 26 h 73"/>
                <a:gd name="T26" fmla="*/ 108 w 206"/>
                <a:gd name="T27" fmla="*/ 26 h 73"/>
                <a:gd name="T28" fmla="*/ 81 w 206"/>
                <a:gd name="T29" fmla="*/ 33 h 73"/>
                <a:gd name="T30" fmla="*/ 63 w 206"/>
                <a:gd name="T31" fmla="*/ 36 h 73"/>
                <a:gd name="T32" fmla="*/ 58 w 206"/>
                <a:gd name="T33" fmla="*/ 35 h 73"/>
                <a:gd name="T34" fmla="*/ 55 w 206"/>
                <a:gd name="T35" fmla="*/ 34 h 73"/>
                <a:gd name="T36" fmla="*/ 44 w 206"/>
                <a:gd name="T37" fmla="*/ 32 h 73"/>
                <a:gd name="T38" fmla="*/ 32 w 206"/>
                <a:gd name="T39" fmla="*/ 38 h 73"/>
                <a:gd name="T40" fmla="*/ 23 w 206"/>
                <a:gd name="T41" fmla="*/ 44 h 73"/>
                <a:gd name="T42" fmla="*/ 9 w 206"/>
                <a:gd name="T43" fmla="*/ 53 h 73"/>
                <a:gd name="T44" fmla="*/ 0 w 206"/>
                <a:gd name="T45" fmla="*/ 64 h 73"/>
                <a:gd name="T46" fmla="*/ 2 w 206"/>
                <a:gd name="T47" fmla="*/ 69 h 73"/>
                <a:gd name="T48" fmla="*/ 19 w 206"/>
                <a:gd name="T49" fmla="*/ 73 h 73"/>
                <a:gd name="T50" fmla="*/ 37 w 206"/>
                <a:gd name="T51" fmla="*/ 69 h 73"/>
                <a:gd name="T52" fmla="*/ 59 w 206"/>
                <a:gd name="T53" fmla="*/ 64 h 73"/>
                <a:gd name="T54" fmla="*/ 129 w 206"/>
                <a:gd name="T55" fmla="*/ 59 h 73"/>
                <a:gd name="T56" fmla="*/ 177 w 206"/>
                <a:gd name="T57" fmla="*/ 47 h 73"/>
                <a:gd name="T58" fmla="*/ 195 w 206"/>
                <a:gd name="T59" fmla="*/ 38 h 73"/>
                <a:gd name="T60" fmla="*/ 201 w 206"/>
                <a:gd name="T61" fmla="*/ 33 h 73"/>
                <a:gd name="T62" fmla="*/ 205 w 206"/>
                <a:gd name="T63" fmla="*/ 22 h 73"/>
                <a:gd name="T64" fmla="*/ 174 w 206"/>
                <a:gd name="T65" fmla="*/ 0 h 73"/>
                <a:gd name="T66" fmla="*/ 108 w 206"/>
                <a:gd name="T67" fmla="*/ 26 h 73"/>
                <a:gd name="T68" fmla="*/ 108 w 206"/>
                <a:gd name="T69" fmla="*/ 25 h 73"/>
                <a:gd name="T70" fmla="*/ 108 w 206"/>
                <a:gd name="T71" fmla="*/ 26 h 73"/>
                <a:gd name="T72" fmla="*/ 6 w 206"/>
                <a:gd name="T73" fmla="*/ 64 h 73"/>
                <a:gd name="T74" fmla="*/ 6 w 206"/>
                <a:gd name="T75" fmla="*/ 64 h 73"/>
                <a:gd name="T76" fmla="*/ 7 w 206"/>
                <a:gd name="T77" fmla="*/ 65 h 73"/>
                <a:gd name="T78" fmla="*/ 6 w 206"/>
                <a:gd name="T7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73">
                  <a:moveTo>
                    <a:pt x="174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5" y="0"/>
                    <a:pt x="155" y="5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6" y="14"/>
                    <a:pt x="133" y="15"/>
                    <a:pt x="130" y="1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30" y="16"/>
                    <a:pt x="122" y="19"/>
                    <a:pt x="122" y="19"/>
                  </a:cubicBezTo>
                  <a:cubicBezTo>
                    <a:pt x="122" y="19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94" y="32"/>
                    <a:pt x="88" y="31"/>
                    <a:pt x="81" y="33"/>
                  </a:cubicBezTo>
                  <a:cubicBezTo>
                    <a:pt x="79" y="33"/>
                    <a:pt x="67" y="36"/>
                    <a:pt x="63" y="36"/>
                  </a:cubicBezTo>
                  <a:cubicBezTo>
                    <a:pt x="61" y="36"/>
                    <a:pt x="60" y="36"/>
                    <a:pt x="58" y="35"/>
                  </a:cubicBezTo>
                  <a:cubicBezTo>
                    <a:pt x="57" y="35"/>
                    <a:pt x="55" y="34"/>
                    <a:pt x="55" y="34"/>
                  </a:cubicBezTo>
                  <a:cubicBezTo>
                    <a:pt x="48" y="31"/>
                    <a:pt x="44" y="32"/>
                    <a:pt x="44" y="32"/>
                  </a:cubicBezTo>
                  <a:cubicBezTo>
                    <a:pt x="44" y="32"/>
                    <a:pt x="39" y="33"/>
                    <a:pt x="32" y="38"/>
                  </a:cubicBezTo>
                  <a:cubicBezTo>
                    <a:pt x="27" y="42"/>
                    <a:pt x="26" y="42"/>
                    <a:pt x="23" y="44"/>
                  </a:cubicBezTo>
                  <a:cubicBezTo>
                    <a:pt x="14" y="50"/>
                    <a:pt x="16" y="48"/>
                    <a:pt x="9" y="53"/>
                  </a:cubicBezTo>
                  <a:cubicBezTo>
                    <a:pt x="4" y="58"/>
                    <a:pt x="0" y="60"/>
                    <a:pt x="0" y="64"/>
                  </a:cubicBezTo>
                  <a:cubicBezTo>
                    <a:pt x="0" y="66"/>
                    <a:pt x="0" y="68"/>
                    <a:pt x="2" y="69"/>
                  </a:cubicBezTo>
                  <a:cubicBezTo>
                    <a:pt x="5" y="71"/>
                    <a:pt x="15" y="73"/>
                    <a:pt x="19" y="73"/>
                  </a:cubicBezTo>
                  <a:cubicBezTo>
                    <a:pt x="27" y="73"/>
                    <a:pt x="33" y="71"/>
                    <a:pt x="37" y="69"/>
                  </a:cubicBezTo>
                  <a:cubicBezTo>
                    <a:pt x="45" y="67"/>
                    <a:pt x="49" y="65"/>
                    <a:pt x="59" y="64"/>
                  </a:cubicBezTo>
                  <a:cubicBezTo>
                    <a:pt x="66" y="63"/>
                    <a:pt x="122" y="60"/>
                    <a:pt x="129" y="59"/>
                  </a:cubicBezTo>
                  <a:cubicBezTo>
                    <a:pt x="130" y="59"/>
                    <a:pt x="161" y="54"/>
                    <a:pt x="177" y="47"/>
                  </a:cubicBezTo>
                  <a:cubicBezTo>
                    <a:pt x="186" y="43"/>
                    <a:pt x="188" y="43"/>
                    <a:pt x="195" y="38"/>
                  </a:cubicBezTo>
                  <a:cubicBezTo>
                    <a:pt x="197" y="37"/>
                    <a:pt x="201" y="34"/>
                    <a:pt x="201" y="33"/>
                  </a:cubicBezTo>
                  <a:cubicBezTo>
                    <a:pt x="205" y="28"/>
                    <a:pt x="206" y="26"/>
                    <a:pt x="205" y="22"/>
                  </a:cubicBezTo>
                  <a:cubicBezTo>
                    <a:pt x="204" y="8"/>
                    <a:pt x="189" y="0"/>
                    <a:pt x="174" y="0"/>
                  </a:cubicBezTo>
                  <a:moveTo>
                    <a:pt x="108" y="26"/>
                  </a:move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6"/>
                    <a:pt x="108" y="26"/>
                  </a:cubicBezTo>
                  <a:moveTo>
                    <a:pt x="6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7" y="64"/>
                    <a:pt x="7" y="65"/>
                  </a:cubicBezTo>
                  <a:cubicBezTo>
                    <a:pt x="7" y="64"/>
                    <a:pt x="6" y="64"/>
                    <a:pt x="6" y="64"/>
                  </a:cubicBezTo>
                </a:path>
              </a:pathLst>
            </a:custGeom>
            <a:solidFill>
              <a:srgbClr val="96B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šḻíḋé">
              <a:extLst>
                <a:ext uri="{FF2B5EF4-FFF2-40B4-BE49-F238E27FC236}">
                  <a16:creationId xmlns:a16="http://schemas.microsoft.com/office/drawing/2014/main" id="{76DE87BF-AF7B-498F-8743-A3286151A1BB}"/>
                </a:ext>
              </a:extLst>
            </p:cNvPr>
            <p:cNvSpPr/>
            <p:nvPr/>
          </p:nvSpPr>
          <p:spPr bwMode="auto">
            <a:xfrm>
              <a:off x="4179888" y="2128838"/>
              <a:ext cx="171450" cy="171450"/>
            </a:xfrm>
            <a:custGeom>
              <a:avLst/>
              <a:gdLst>
                <a:gd name="T0" fmla="*/ 27 w 52"/>
                <a:gd name="T1" fmla="*/ 2 h 52"/>
                <a:gd name="T2" fmla="*/ 3 w 52"/>
                <a:gd name="T3" fmla="*/ 0 h 52"/>
                <a:gd name="T4" fmla="*/ 1 w 52"/>
                <a:gd name="T5" fmla="*/ 1 h 52"/>
                <a:gd name="T6" fmla="*/ 1 w 52"/>
                <a:gd name="T7" fmla="*/ 1 h 52"/>
                <a:gd name="T8" fmla="*/ 0 w 52"/>
                <a:gd name="T9" fmla="*/ 3 h 52"/>
                <a:gd name="T10" fmla="*/ 1 w 52"/>
                <a:gd name="T11" fmla="*/ 4 h 52"/>
                <a:gd name="T12" fmla="*/ 1 w 52"/>
                <a:gd name="T13" fmla="*/ 4 h 52"/>
                <a:gd name="T14" fmla="*/ 20 w 52"/>
                <a:gd name="T15" fmla="*/ 45 h 52"/>
                <a:gd name="T16" fmla="*/ 26 w 52"/>
                <a:gd name="T17" fmla="*/ 49 h 52"/>
                <a:gd name="T18" fmla="*/ 49 w 52"/>
                <a:gd name="T19" fmla="*/ 51 h 52"/>
                <a:gd name="T20" fmla="*/ 49 w 52"/>
                <a:gd name="T21" fmla="*/ 51 h 52"/>
                <a:gd name="T22" fmla="*/ 50 w 52"/>
                <a:gd name="T23" fmla="*/ 52 h 52"/>
                <a:gd name="T24" fmla="*/ 52 w 52"/>
                <a:gd name="T25" fmla="*/ 50 h 52"/>
                <a:gd name="T26" fmla="*/ 52 w 52"/>
                <a:gd name="T27" fmla="*/ 50 h 52"/>
                <a:gd name="T28" fmla="*/ 51 w 52"/>
                <a:gd name="T29" fmla="*/ 47 h 52"/>
                <a:gd name="T30" fmla="*/ 32 w 52"/>
                <a:gd name="T31" fmla="*/ 7 h 52"/>
                <a:gd name="T32" fmla="*/ 27 w 52"/>
                <a:gd name="T3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7"/>
                    <a:pt x="24" y="49"/>
                    <a:pt x="26" y="49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1" y="4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5"/>
                    <a:pt x="29" y="3"/>
                    <a:pt x="27" y="2"/>
                  </a:cubicBezTo>
                  <a:close/>
                </a:path>
              </a:pathLst>
            </a:custGeom>
            <a:solidFill>
              <a:srgbClr val="D2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$ḷíďé">
              <a:extLst>
                <a:ext uri="{FF2B5EF4-FFF2-40B4-BE49-F238E27FC236}">
                  <a16:creationId xmlns:a16="http://schemas.microsoft.com/office/drawing/2014/main" id="{96A02CF6-983A-4C11-AC85-8B519DF7C68E}"/>
                </a:ext>
              </a:extLst>
            </p:cNvPr>
            <p:cNvSpPr/>
            <p:nvPr/>
          </p:nvSpPr>
          <p:spPr bwMode="auto">
            <a:xfrm>
              <a:off x="4176713" y="2135188"/>
              <a:ext cx="171450" cy="168275"/>
            </a:xfrm>
            <a:custGeom>
              <a:avLst/>
              <a:gdLst>
                <a:gd name="T0" fmla="*/ 49 w 52"/>
                <a:gd name="T1" fmla="*/ 51 h 51"/>
                <a:gd name="T2" fmla="*/ 26 w 52"/>
                <a:gd name="T3" fmla="*/ 49 h 51"/>
                <a:gd name="T4" fmla="*/ 20 w 52"/>
                <a:gd name="T5" fmla="*/ 44 h 51"/>
                <a:gd name="T6" fmla="*/ 1 w 52"/>
                <a:gd name="T7" fmla="*/ 4 h 51"/>
                <a:gd name="T8" fmla="*/ 3 w 52"/>
                <a:gd name="T9" fmla="*/ 0 h 51"/>
                <a:gd name="T10" fmla="*/ 26 w 52"/>
                <a:gd name="T11" fmla="*/ 2 h 51"/>
                <a:gd name="T12" fmla="*/ 32 w 52"/>
                <a:gd name="T13" fmla="*/ 6 h 51"/>
                <a:gd name="T14" fmla="*/ 51 w 52"/>
                <a:gd name="T15" fmla="*/ 47 h 51"/>
                <a:gd name="T16" fmla="*/ 49 w 52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1">
                  <a:moveTo>
                    <a:pt x="49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7"/>
                    <a:pt x="20" y="4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1" y="4"/>
                    <a:pt x="32" y="6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51"/>
                    <a:pt x="49" y="51"/>
                  </a:cubicBezTo>
                  <a:close/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ṣľiḓê">
              <a:extLst>
                <a:ext uri="{FF2B5EF4-FFF2-40B4-BE49-F238E27FC236}">
                  <a16:creationId xmlns:a16="http://schemas.microsoft.com/office/drawing/2014/main" id="{91A5151A-D2D0-439D-B1D8-8B6FF9D406B6}"/>
                </a:ext>
              </a:extLst>
            </p:cNvPr>
            <p:cNvSpPr/>
            <p:nvPr/>
          </p:nvSpPr>
          <p:spPr bwMode="auto">
            <a:xfrm>
              <a:off x="4222751" y="2184401"/>
              <a:ext cx="207963" cy="287338"/>
            </a:xfrm>
            <a:custGeom>
              <a:avLst/>
              <a:gdLst>
                <a:gd name="T0" fmla="*/ 16 w 63"/>
                <a:gd name="T1" fmla="*/ 0 h 87"/>
                <a:gd name="T2" fmla="*/ 13 w 63"/>
                <a:gd name="T3" fmla="*/ 1 h 87"/>
                <a:gd name="T4" fmla="*/ 10 w 63"/>
                <a:gd name="T5" fmla="*/ 4 h 87"/>
                <a:gd name="T6" fmla="*/ 10 w 63"/>
                <a:gd name="T7" fmla="*/ 4 h 87"/>
                <a:gd name="T8" fmla="*/ 3 w 63"/>
                <a:gd name="T9" fmla="*/ 15 h 87"/>
                <a:gd name="T10" fmla="*/ 9 w 63"/>
                <a:gd name="T11" fmla="*/ 44 h 87"/>
                <a:gd name="T12" fmla="*/ 9 w 63"/>
                <a:gd name="T13" fmla="*/ 44 h 87"/>
                <a:gd name="T14" fmla="*/ 26 w 63"/>
                <a:gd name="T15" fmla="*/ 70 h 87"/>
                <a:gd name="T16" fmla="*/ 37 w 63"/>
                <a:gd name="T17" fmla="*/ 80 h 87"/>
                <a:gd name="T18" fmla="*/ 40 w 63"/>
                <a:gd name="T19" fmla="*/ 82 h 87"/>
                <a:gd name="T20" fmla="*/ 59 w 63"/>
                <a:gd name="T21" fmla="*/ 47 h 87"/>
                <a:gd name="T22" fmla="*/ 59 w 63"/>
                <a:gd name="T23" fmla="*/ 25 h 87"/>
                <a:gd name="T24" fmla="*/ 55 w 63"/>
                <a:gd name="T25" fmla="*/ 8 h 87"/>
                <a:gd name="T26" fmla="*/ 53 w 63"/>
                <a:gd name="T27" fmla="*/ 0 h 87"/>
                <a:gd name="T28" fmla="*/ 47 w 63"/>
                <a:gd name="T29" fmla="*/ 17 h 87"/>
                <a:gd name="T30" fmla="*/ 44 w 63"/>
                <a:gd name="T31" fmla="*/ 35 h 87"/>
                <a:gd name="T32" fmla="*/ 38 w 63"/>
                <a:gd name="T33" fmla="*/ 57 h 87"/>
                <a:gd name="T34" fmla="*/ 24 w 63"/>
                <a:gd name="T35" fmla="*/ 38 h 87"/>
                <a:gd name="T36" fmla="*/ 23 w 63"/>
                <a:gd name="T37" fmla="*/ 36 h 87"/>
                <a:gd name="T38" fmla="*/ 23 w 63"/>
                <a:gd name="T39" fmla="*/ 32 h 87"/>
                <a:gd name="T40" fmla="*/ 23 w 63"/>
                <a:gd name="T41" fmla="*/ 15 h 87"/>
                <a:gd name="T42" fmla="*/ 16 w 63"/>
                <a:gd name="T4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87">
                  <a:moveTo>
                    <a:pt x="16" y="0"/>
                  </a:moveTo>
                  <a:cubicBezTo>
                    <a:pt x="15" y="0"/>
                    <a:pt x="14" y="0"/>
                    <a:pt x="13" y="1"/>
                  </a:cubicBezTo>
                  <a:cubicBezTo>
                    <a:pt x="12" y="1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7"/>
                    <a:pt x="5" y="12"/>
                    <a:pt x="3" y="15"/>
                  </a:cubicBezTo>
                  <a:cubicBezTo>
                    <a:pt x="0" y="23"/>
                    <a:pt x="6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57"/>
                    <a:pt x="9" y="55"/>
                    <a:pt x="26" y="70"/>
                  </a:cubicBezTo>
                  <a:cubicBezTo>
                    <a:pt x="29" y="73"/>
                    <a:pt x="32" y="77"/>
                    <a:pt x="37" y="80"/>
                  </a:cubicBezTo>
                  <a:cubicBezTo>
                    <a:pt x="39" y="80"/>
                    <a:pt x="39" y="81"/>
                    <a:pt x="40" y="82"/>
                  </a:cubicBezTo>
                  <a:cubicBezTo>
                    <a:pt x="51" y="87"/>
                    <a:pt x="57" y="58"/>
                    <a:pt x="59" y="47"/>
                  </a:cubicBezTo>
                  <a:cubicBezTo>
                    <a:pt x="61" y="34"/>
                    <a:pt x="63" y="33"/>
                    <a:pt x="59" y="25"/>
                  </a:cubicBezTo>
                  <a:cubicBezTo>
                    <a:pt x="57" y="22"/>
                    <a:pt x="56" y="12"/>
                    <a:pt x="55" y="8"/>
                  </a:cubicBezTo>
                  <a:cubicBezTo>
                    <a:pt x="54" y="3"/>
                    <a:pt x="55" y="0"/>
                    <a:pt x="53" y="0"/>
                  </a:cubicBezTo>
                  <a:cubicBezTo>
                    <a:pt x="49" y="0"/>
                    <a:pt x="48" y="13"/>
                    <a:pt x="47" y="17"/>
                  </a:cubicBezTo>
                  <a:cubicBezTo>
                    <a:pt x="47" y="26"/>
                    <a:pt x="45" y="32"/>
                    <a:pt x="44" y="35"/>
                  </a:cubicBezTo>
                  <a:cubicBezTo>
                    <a:pt x="43" y="40"/>
                    <a:pt x="41" y="52"/>
                    <a:pt x="38" y="57"/>
                  </a:cubicBezTo>
                  <a:cubicBezTo>
                    <a:pt x="36" y="55"/>
                    <a:pt x="24" y="39"/>
                    <a:pt x="24" y="38"/>
                  </a:cubicBezTo>
                  <a:cubicBezTo>
                    <a:pt x="24" y="38"/>
                    <a:pt x="23" y="36"/>
                    <a:pt x="23" y="36"/>
                  </a:cubicBezTo>
                  <a:cubicBezTo>
                    <a:pt x="23" y="36"/>
                    <a:pt x="23" y="32"/>
                    <a:pt x="23" y="32"/>
                  </a:cubicBezTo>
                  <a:cubicBezTo>
                    <a:pt x="24" y="17"/>
                    <a:pt x="23" y="25"/>
                    <a:pt x="23" y="15"/>
                  </a:cubicBezTo>
                  <a:cubicBezTo>
                    <a:pt x="23" y="8"/>
                    <a:pt x="24" y="0"/>
                    <a:pt x="16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ṥ1íďê">
              <a:extLst>
                <a:ext uri="{FF2B5EF4-FFF2-40B4-BE49-F238E27FC236}">
                  <a16:creationId xmlns:a16="http://schemas.microsoft.com/office/drawing/2014/main" id="{C66B8813-964E-4B7C-A361-435F69E11B62}"/>
                </a:ext>
              </a:extLst>
            </p:cNvPr>
            <p:cNvSpPr/>
            <p:nvPr/>
          </p:nvSpPr>
          <p:spPr bwMode="auto">
            <a:xfrm>
              <a:off x="4357688" y="2062163"/>
              <a:ext cx="415925" cy="449263"/>
            </a:xfrm>
            <a:custGeom>
              <a:avLst/>
              <a:gdLst>
                <a:gd name="T0" fmla="*/ 28 w 126"/>
                <a:gd name="T1" fmla="*/ 0 h 136"/>
                <a:gd name="T2" fmla="*/ 6 w 126"/>
                <a:gd name="T3" fmla="*/ 26 h 136"/>
                <a:gd name="T4" fmla="*/ 6 w 126"/>
                <a:gd name="T5" fmla="*/ 26 h 136"/>
                <a:gd name="T6" fmla="*/ 2 w 126"/>
                <a:gd name="T7" fmla="*/ 41 h 136"/>
                <a:gd name="T8" fmla="*/ 2 w 126"/>
                <a:gd name="T9" fmla="*/ 50 h 136"/>
                <a:gd name="T10" fmla="*/ 14 w 126"/>
                <a:gd name="T11" fmla="*/ 65 h 136"/>
                <a:gd name="T12" fmla="*/ 15 w 126"/>
                <a:gd name="T13" fmla="*/ 80 h 136"/>
                <a:gd name="T14" fmla="*/ 14 w 126"/>
                <a:gd name="T15" fmla="*/ 97 h 136"/>
                <a:gd name="T16" fmla="*/ 14 w 126"/>
                <a:gd name="T17" fmla="*/ 97 h 136"/>
                <a:gd name="T18" fmla="*/ 27 w 126"/>
                <a:gd name="T19" fmla="*/ 121 h 136"/>
                <a:gd name="T20" fmla="*/ 30 w 126"/>
                <a:gd name="T21" fmla="*/ 123 h 136"/>
                <a:gd name="T22" fmla="*/ 35 w 126"/>
                <a:gd name="T23" fmla="*/ 127 h 136"/>
                <a:gd name="T24" fmla="*/ 55 w 126"/>
                <a:gd name="T25" fmla="*/ 135 h 136"/>
                <a:gd name="T26" fmla="*/ 94 w 126"/>
                <a:gd name="T27" fmla="*/ 133 h 136"/>
                <a:gd name="T28" fmla="*/ 99 w 126"/>
                <a:gd name="T29" fmla="*/ 110 h 136"/>
                <a:gd name="T30" fmla="*/ 99 w 126"/>
                <a:gd name="T31" fmla="*/ 96 h 136"/>
                <a:gd name="T32" fmla="*/ 123 w 126"/>
                <a:gd name="T33" fmla="*/ 97 h 136"/>
                <a:gd name="T34" fmla="*/ 125 w 126"/>
                <a:gd name="T35" fmla="*/ 65 h 136"/>
                <a:gd name="T36" fmla="*/ 123 w 126"/>
                <a:gd name="T37" fmla="*/ 54 h 136"/>
                <a:gd name="T38" fmla="*/ 113 w 126"/>
                <a:gd name="T39" fmla="*/ 34 h 136"/>
                <a:gd name="T40" fmla="*/ 109 w 126"/>
                <a:gd name="T41" fmla="*/ 32 h 136"/>
                <a:gd name="T42" fmla="*/ 103 w 126"/>
                <a:gd name="T43" fmla="*/ 29 h 136"/>
                <a:gd name="T44" fmla="*/ 90 w 126"/>
                <a:gd name="T45" fmla="*/ 24 h 136"/>
                <a:gd name="T46" fmla="*/ 82 w 126"/>
                <a:gd name="T47" fmla="*/ 18 h 136"/>
                <a:gd name="T48" fmla="*/ 75 w 126"/>
                <a:gd name="T49" fmla="*/ 16 h 136"/>
                <a:gd name="T50" fmla="*/ 56 w 126"/>
                <a:gd name="T51" fmla="*/ 23 h 136"/>
                <a:gd name="T52" fmla="*/ 47 w 126"/>
                <a:gd name="T53" fmla="*/ 14 h 136"/>
                <a:gd name="T54" fmla="*/ 43 w 126"/>
                <a:gd name="T55" fmla="*/ 5 h 136"/>
                <a:gd name="T56" fmla="*/ 42 w 126"/>
                <a:gd name="T57" fmla="*/ 4 h 136"/>
                <a:gd name="T58" fmla="*/ 28 w 126"/>
                <a:gd name="T5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6" h="136">
                  <a:moveTo>
                    <a:pt x="28" y="0"/>
                  </a:moveTo>
                  <a:cubicBezTo>
                    <a:pt x="9" y="0"/>
                    <a:pt x="9" y="1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31"/>
                    <a:pt x="2" y="38"/>
                    <a:pt x="2" y="41"/>
                  </a:cubicBezTo>
                  <a:cubicBezTo>
                    <a:pt x="1" y="44"/>
                    <a:pt x="0" y="48"/>
                    <a:pt x="2" y="50"/>
                  </a:cubicBezTo>
                  <a:cubicBezTo>
                    <a:pt x="7" y="54"/>
                    <a:pt x="9" y="49"/>
                    <a:pt x="14" y="65"/>
                  </a:cubicBezTo>
                  <a:cubicBezTo>
                    <a:pt x="15" y="71"/>
                    <a:pt x="15" y="69"/>
                    <a:pt x="15" y="80"/>
                  </a:cubicBezTo>
                  <a:cubicBezTo>
                    <a:pt x="15" y="86"/>
                    <a:pt x="15" y="89"/>
                    <a:pt x="1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1" y="115"/>
                    <a:pt x="9" y="108"/>
                    <a:pt x="27" y="121"/>
                  </a:cubicBezTo>
                  <a:cubicBezTo>
                    <a:pt x="28" y="122"/>
                    <a:pt x="29" y="122"/>
                    <a:pt x="30" y="123"/>
                  </a:cubicBezTo>
                  <a:cubicBezTo>
                    <a:pt x="32" y="125"/>
                    <a:pt x="32" y="125"/>
                    <a:pt x="35" y="127"/>
                  </a:cubicBezTo>
                  <a:cubicBezTo>
                    <a:pt x="46" y="134"/>
                    <a:pt x="44" y="134"/>
                    <a:pt x="55" y="135"/>
                  </a:cubicBezTo>
                  <a:cubicBezTo>
                    <a:pt x="58" y="136"/>
                    <a:pt x="85" y="135"/>
                    <a:pt x="94" y="133"/>
                  </a:cubicBezTo>
                  <a:cubicBezTo>
                    <a:pt x="100" y="132"/>
                    <a:pt x="97" y="125"/>
                    <a:pt x="99" y="110"/>
                  </a:cubicBezTo>
                  <a:cubicBezTo>
                    <a:pt x="99" y="110"/>
                    <a:pt x="99" y="99"/>
                    <a:pt x="99" y="96"/>
                  </a:cubicBezTo>
                  <a:cubicBezTo>
                    <a:pt x="114" y="99"/>
                    <a:pt x="120" y="100"/>
                    <a:pt x="123" y="97"/>
                  </a:cubicBezTo>
                  <a:cubicBezTo>
                    <a:pt x="123" y="96"/>
                    <a:pt x="126" y="74"/>
                    <a:pt x="125" y="65"/>
                  </a:cubicBezTo>
                  <a:cubicBezTo>
                    <a:pt x="125" y="63"/>
                    <a:pt x="123" y="53"/>
                    <a:pt x="123" y="54"/>
                  </a:cubicBezTo>
                  <a:cubicBezTo>
                    <a:pt x="122" y="47"/>
                    <a:pt x="119" y="37"/>
                    <a:pt x="113" y="34"/>
                  </a:cubicBezTo>
                  <a:cubicBezTo>
                    <a:pt x="112" y="33"/>
                    <a:pt x="108" y="32"/>
                    <a:pt x="109" y="32"/>
                  </a:cubicBezTo>
                  <a:cubicBezTo>
                    <a:pt x="107" y="31"/>
                    <a:pt x="108" y="31"/>
                    <a:pt x="103" y="29"/>
                  </a:cubicBezTo>
                  <a:cubicBezTo>
                    <a:pt x="96" y="26"/>
                    <a:pt x="95" y="27"/>
                    <a:pt x="90" y="24"/>
                  </a:cubicBezTo>
                  <a:cubicBezTo>
                    <a:pt x="85" y="20"/>
                    <a:pt x="85" y="20"/>
                    <a:pt x="82" y="18"/>
                  </a:cubicBezTo>
                  <a:cubicBezTo>
                    <a:pt x="81" y="18"/>
                    <a:pt x="78" y="16"/>
                    <a:pt x="75" y="16"/>
                  </a:cubicBezTo>
                  <a:cubicBezTo>
                    <a:pt x="69" y="16"/>
                    <a:pt x="72" y="25"/>
                    <a:pt x="56" y="23"/>
                  </a:cubicBezTo>
                  <a:cubicBezTo>
                    <a:pt x="51" y="22"/>
                    <a:pt x="48" y="19"/>
                    <a:pt x="47" y="14"/>
                  </a:cubicBezTo>
                  <a:cubicBezTo>
                    <a:pt x="50" y="11"/>
                    <a:pt x="48" y="6"/>
                    <a:pt x="43" y="5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37" y="1"/>
                    <a:pt x="30" y="0"/>
                    <a:pt x="28" y="0"/>
                  </a:cubicBezTo>
                </a:path>
              </a:pathLst>
            </a:custGeom>
            <a:solidFill>
              <a:srgbClr val="68A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ḻîḋe">
              <a:extLst>
                <a:ext uri="{FF2B5EF4-FFF2-40B4-BE49-F238E27FC236}">
                  <a16:creationId xmlns:a16="http://schemas.microsoft.com/office/drawing/2014/main" id="{25C3AAAF-34CE-492B-B1E1-507C6F26F876}"/>
                </a:ext>
              </a:extLst>
            </p:cNvPr>
            <p:cNvSpPr/>
            <p:nvPr/>
          </p:nvSpPr>
          <p:spPr bwMode="auto">
            <a:xfrm>
              <a:off x="4403726" y="1884363"/>
              <a:ext cx="173038" cy="247650"/>
            </a:xfrm>
            <a:custGeom>
              <a:avLst/>
              <a:gdLst>
                <a:gd name="T0" fmla="*/ 24 w 52"/>
                <a:gd name="T1" fmla="*/ 0 h 75"/>
                <a:gd name="T2" fmla="*/ 13 w 52"/>
                <a:gd name="T3" fmla="*/ 4 h 75"/>
                <a:gd name="T4" fmla="*/ 4 w 52"/>
                <a:gd name="T5" fmla="*/ 39 h 75"/>
                <a:gd name="T6" fmla="*/ 26 w 52"/>
                <a:gd name="T7" fmla="*/ 75 h 75"/>
                <a:gd name="T8" fmla="*/ 42 w 52"/>
                <a:gd name="T9" fmla="*/ 57 h 75"/>
                <a:gd name="T10" fmla="*/ 44 w 52"/>
                <a:gd name="T11" fmla="*/ 14 h 75"/>
                <a:gd name="T12" fmla="*/ 29 w 52"/>
                <a:gd name="T13" fmla="*/ 1 h 75"/>
                <a:gd name="T14" fmla="*/ 24 w 5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75">
                  <a:moveTo>
                    <a:pt x="24" y="0"/>
                  </a:moveTo>
                  <a:cubicBezTo>
                    <a:pt x="21" y="0"/>
                    <a:pt x="18" y="1"/>
                    <a:pt x="13" y="4"/>
                  </a:cubicBezTo>
                  <a:cubicBezTo>
                    <a:pt x="1" y="9"/>
                    <a:pt x="0" y="28"/>
                    <a:pt x="4" y="39"/>
                  </a:cubicBezTo>
                  <a:cubicBezTo>
                    <a:pt x="7" y="47"/>
                    <a:pt x="17" y="75"/>
                    <a:pt x="26" y="75"/>
                  </a:cubicBezTo>
                  <a:cubicBezTo>
                    <a:pt x="33" y="75"/>
                    <a:pt x="40" y="65"/>
                    <a:pt x="42" y="57"/>
                  </a:cubicBezTo>
                  <a:cubicBezTo>
                    <a:pt x="45" y="47"/>
                    <a:pt x="52" y="31"/>
                    <a:pt x="44" y="14"/>
                  </a:cubicBezTo>
                  <a:cubicBezTo>
                    <a:pt x="42" y="10"/>
                    <a:pt x="34" y="2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šliďè">
              <a:extLst>
                <a:ext uri="{FF2B5EF4-FFF2-40B4-BE49-F238E27FC236}">
                  <a16:creationId xmlns:a16="http://schemas.microsoft.com/office/drawing/2014/main" id="{F5F3357C-FA38-46DC-9901-AD1D57C7F527}"/>
                </a:ext>
              </a:extLst>
            </p:cNvPr>
            <p:cNvSpPr/>
            <p:nvPr/>
          </p:nvSpPr>
          <p:spPr bwMode="auto">
            <a:xfrm>
              <a:off x="4387851" y="1825626"/>
              <a:ext cx="241300" cy="257175"/>
            </a:xfrm>
            <a:custGeom>
              <a:avLst/>
              <a:gdLst>
                <a:gd name="T0" fmla="*/ 35 w 73"/>
                <a:gd name="T1" fmla="*/ 0 h 78"/>
                <a:gd name="T2" fmla="*/ 27 w 73"/>
                <a:gd name="T3" fmla="*/ 1 h 78"/>
                <a:gd name="T4" fmla="*/ 11 w 73"/>
                <a:gd name="T5" fmla="*/ 11 h 78"/>
                <a:gd name="T6" fmla="*/ 5 w 73"/>
                <a:gd name="T7" fmla="*/ 35 h 78"/>
                <a:gd name="T8" fmla="*/ 23 w 73"/>
                <a:gd name="T9" fmla="*/ 35 h 78"/>
                <a:gd name="T10" fmla="*/ 23 w 73"/>
                <a:gd name="T11" fmla="*/ 35 h 78"/>
                <a:gd name="T12" fmla="*/ 27 w 73"/>
                <a:gd name="T13" fmla="*/ 34 h 78"/>
                <a:gd name="T14" fmla="*/ 44 w 73"/>
                <a:gd name="T15" fmla="*/ 51 h 78"/>
                <a:gd name="T16" fmla="*/ 45 w 73"/>
                <a:gd name="T17" fmla="*/ 65 h 78"/>
                <a:gd name="T18" fmla="*/ 56 w 73"/>
                <a:gd name="T19" fmla="*/ 72 h 78"/>
                <a:gd name="T20" fmla="*/ 59 w 73"/>
                <a:gd name="T21" fmla="*/ 68 h 78"/>
                <a:gd name="T22" fmla="*/ 59 w 73"/>
                <a:gd name="T23" fmla="*/ 69 h 78"/>
                <a:gd name="T24" fmla="*/ 58 w 73"/>
                <a:gd name="T25" fmla="*/ 10 h 78"/>
                <a:gd name="T26" fmla="*/ 42 w 73"/>
                <a:gd name="T27" fmla="*/ 1 h 78"/>
                <a:gd name="T28" fmla="*/ 35 w 73"/>
                <a:gd name="T29" fmla="*/ 0 h 78"/>
                <a:gd name="T30" fmla="*/ 35 w 7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78">
                  <a:moveTo>
                    <a:pt x="35" y="0"/>
                  </a:moveTo>
                  <a:cubicBezTo>
                    <a:pt x="33" y="0"/>
                    <a:pt x="28" y="1"/>
                    <a:pt x="27" y="1"/>
                  </a:cubicBezTo>
                  <a:cubicBezTo>
                    <a:pt x="17" y="1"/>
                    <a:pt x="17" y="5"/>
                    <a:pt x="11" y="11"/>
                  </a:cubicBezTo>
                  <a:cubicBezTo>
                    <a:pt x="4" y="18"/>
                    <a:pt x="0" y="31"/>
                    <a:pt x="5" y="35"/>
                  </a:cubicBezTo>
                  <a:cubicBezTo>
                    <a:pt x="10" y="38"/>
                    <a:pt x="1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5" y="34"/>
                    <a:pt x="25" y="34"/>
                    <a:pt x="27" y="34"/>
                  </a:cubicBezTo>
                  <a:cubicBezTo>
                    <a:pt x="35" y="34"/>
                    <a:pt x="42" y="40"/>
                    <a:pt x="44" y="51"/>
                  </a:cubicBezTo>
                  <a:cubicBezTo>
                    <a:pt x="45" y="55"/>
                    <a:pt x="45" y="62"/>
                    <a:pt x="45" y="65"/>
                  </a:cubicBezTo>
                  <a:cubicBezTo>
                    <a:pt x="45" y="76"/>
                    <a:pt x="51" y="78"/>
                    <a:pt x="56" y="72"/>
                  </a:cubicBezTo>
                  <a:cubicBezTo>
                    <a:pt x="57" y="71"/>
                    <a:pt x="58" y="70"/>
                    <a:pt x="59" y="68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9" y="56"/>
                    <a:pt x="73" y="27"/>
                    <a:pt x="58" y="10"/>
                  </a:cubicBezTo>
                  <a:cubicBezTo>
                    <a:pt x="50" y="3"/>
                    <a:pt x="53" y="5"/>
                    <a:pt x="42" y="1"/>
                  </a:cubicBezTo>
                  <a:cubicBezTo>
                    <a:pt x="40" y="0"/>
                    <a:pt x="37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2F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ṡľîḑé">
              <a:extLst>
                <a:ext uri="{FF2B5EF4-FFF2-40B4-BE49-F238E27FC236}">
                  <a16:creationId xmlns:a16="http://schemas.microsoft.com/office/drawing/2014/main" id="{CB6683C1-7262-428A-A022-DB7AFB9B351F}"/>
                </a:ext>
              </a:extLst>
            </p:cNvPr>
            <p:cNvSpPr/>
            <p:nvPr/>
          </p:nvSpPr>
          <p:spPr bwMode="auto">
            <a:xfrm>
              <a:off x="4516438" y="1979613"/>
              <a:ext cx="52388" cy="73025"/>
            </a:xfrm>
            <a:custGeom>
              <a:avLst/>
              <a:gdLst>
                <a:gd name="T0" fmla="*/ 9 w 16"/>
                <a:gd name="T1" fmla="*/ 0 h 22"/>
                <a:gd name="T2" fmla="*/ 5 w 16"/>
                <a:gd name="T3" fmla="*/ 3 h 22"/>
                <a:gd name="T4" fmla="*/ 2 w 16"/>
                <a:gd name="T5" fmla="*/ 7 h 22"/>
                <a:gd name="T6" fmla="*/ 2 w 16"/>
                <a:gd name="T7" fmla="*/ 12 h 22"/>
                <a:gd name="T8" fmla="*/ 3 w 16"/>
                <a:gd name="T9" fmla="*/ 14 h 22"/>
                <a:gd name="T10" fmla="*/ 8 w 16"/>
                <a:gd name="T11" fmla="*/ 20 h 22"/>
                <a:gd name="T12" fmla="*/ 15 w 16"/>
                <a:gd name="T13" fmla="*/ 5 h 22"/>
                <a:gd name="T14" fmla="*/ 9 w 16"/>
                <a:gd name="T15" fmla="*/ 0 h 22"/>
                <a:gd name="T16" fmla="*/ 15 w 16"/>
                <a:gd name="T17" fmla="*/ 7 h 22"/>
                <a:gd name="T18" fmla="*/ 15 w 16"/>
                <a:gd name="T1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2">
                  <a:moveTo>
                    <a:pt x="9" y="0"/>
                  </a:moveTo>
                  <a:cubicBezTo>
                    <a:pt x="7" y="0"/>
                    <a:pt x="6" y="2"/>
                    <a:pt x="5" y="3"/>
                  </a:cubicBezTo>
                  <a:cubicBezTo>
                    <a:pt x="3" y="4"/>
                    <a:pt x="3" y="6"/>
                    <a:pt x="2" y="7"/>
                  </a:cubicBezTo>
                  <a:cubicBezTo>
                    <a:pt x="2" y="9"/>
                    <a:pt x="1" y="11"/>
                    <a:pt x="2" y="12"/>
                  </a:cubicBezTo>
                  <a:cubicBezTo>
                    <a:pt x="3" y="14"/>
                    <a:pt x="3" y="12"/>
                    <a:pt x="3" y="14"/>
                  </a:cubicBezTo>
                  <a:cubicBezTo>
                    <a:pt x="0" y="18"/>
                    <a:pt x="5" y="22"/>
                    <a:pt x="8" y="20"/>
                  </a:cubicBezTo>
                  <a:cubicBezTo>
                    <a:pt x="13" y="17"/>
                    <a:pt x="16" y="7"/>
                    <a:pt x="15" y="5"/>
                  </a:cubicBezTo>
                  <a:cubicBezTo>
                    <a:pt x="14" y="1"/>
                    <a:pt x="11" y="0"/>
                    <a:pt x="9" y="0"/>
                  </a:cubicBezTo>
                  <a:moveTo>
                    <a:pt x="15" y="7"/>
                  </a:moveTo>
                  <a:cubicBezTo>
                    <a:pt x="15" y="8"/>
                    <a:pt x="15" y="8"/>
                    <a:pt x="15" y="7"/>
                  </a:cubicBezTo>
                </a:path>
              </a:pathLst>
            </a:custGeom>
            <a:solidFill>
              <a:srgbClr val="EBA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10" y="1270740"/>
            <a:ext cx="4152593" cy="51592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712124-99CD-4F69-93A7-CA0E4BDE2D0A}"/>
              </a:ext>
            </a:extLst>
          </p:cNvPr>
          <p:cNvSpPr/>
          <p:nvPr/>
        </p:nvSpPr>
        <p:spPr>
          <a:xfrm>
            <a:off x="1269799" y="2573337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28E28B-EF2B-4402-92CD-D6A80F4A7819}"/>
              </a:ext>
            </a:extLst>
          </p:cNvPr>
          <p:cNvSpPr/>
          <p:nvPr/>
        </p:nvSpPr>
        <p:spPr>
          <a:xfrm>
            <a:off x="1269799" y="2942949"/>
            <a:ext cx="4027833" cy="239714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56BB45-D70F-41A6-9C41-B624DD6B4E9F}"/>
              </a:ext>
            </a:extLst>
          </p:cNvPr>
          <p:cNvSpPr/>
          <p:nvPr/>
        </p:nvSpPr>
        <p:spPr>
          <a:xfrm>
            <a:off x="1543385" y="2585210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单进程</a:t>
            </a:r>
            <a:r>
              <a:rPr kumimoji="1" lang="en-US" altLang="zh-CN" sz="1600" dirty="0">
                <a:solidFill>
                  <a:schemeClr val="bg1"/>
                </a:solidFill>
              </a:rPr>
              <a:t>/</a:t>
            </a:r>
            <a:r>
              <a:rPr kumimoji="1" lang="zh-CN" altLang="en-US" sz="1600" dirty="0">
                <a:solidFill>
                  <a:schemeClr val="bg1"/>
                </a:solidFill>
              </a:rPr>
              <a:t>单线程</a:t>
            </a:r>
            <a:r>
              <a:rPr kumimoji="1" lang="zh-CN" altLang="en-US" sz="1600" dirty="0">
                <a:solidFill>
                  <a:schemeClr val="bg1"/>
                </a:solidFill>
                <a:sym typeface="Wingdings" panose="05000000000000000000"/>
              </a:rPr>
              <a:t></a:t>
            </a:r>
            <a:r>
              <a:rPr kumimoji="1" lang="zh-CN" altLang="en-US" sz="1600" dirty="0">
                <a:solidFill>
                  <a:schemeClr val="bg1"/>
                </a:solidFill>
              </a:rPr>
              <a:t>多进程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1549094-1C59-4DD7-B540-7F161D35FFCE}"/>
              </a:ext>
            </a:extLst>
          </p:cNvPr>
          <p:cNvSpPr txBox="1">
            <a:spLocks/>
          </p:cNvSpPr>
          <p:nvPr/>
        </p:nvSpPr>
        <p:spPr>
          <a:xfrm>
            <a:off x="1039406" y="3138506"/>
            <a:ext cx="2334730" cy="491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进程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69799" y="3630168"/>
            <a:ext cx="4027833" cy="1675549"/>
          </a:xfrm>
        </p:spPr>
        <p:txBody>
          <a:bodyPr>
            <a:normAutofit/>
          </a:bodyPr>
          <a:lstStyle/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维护主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400" dirty="0">
                <a:solidFill>
                  <a:schemeClr val="bg1"/>
                </a:solidFill>
              </a:rPr>
              <a:t>事件驱动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监听并</a:t>
            </a:r>
            <a:r>
              <a:rPr kumimoji="1" lang="en-US" altLang="zh-CN" sz="1400" dirty="0">
                <a:solidFill>
                  <a:schemeClr val="bg1"/>
                </a:solidFill>
              </a:rPr>
              <a:t>accept</a:t>
            </a:r>
            <a:r>
              <a:rPr kumimoji="1" lang="zh-CN" altLang="en-US" sz="1400" dirty="0">
                <a:solidFill>
                  <a:schemeClr val="bg1"/>
                </a:solidFill>
              </a:rPr>
              <a:t>新连接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pipe</a:t>
            </a:r>
            <a:r>
              <a:rPr kumimoji="1" lang="zh-CN" altLang="en-US" sz="1400" dirty="0">
                <a:solidFill>
                  <a:schemeClr val="bg1"/>
                </a:solidFill>
              </a:rPr>
              <a:t>调度连接给</a:t>
            </a:r>
            <a:r>
              <a:rPr kumimoji="1" lang="en-US" altLang="zh-CN" sz="1400" dirty="0">
                <a:solidFill>
                  <a:schemeClr val="bg1"/>
                </a:solidFill>
              </a:rPr>
              <a:t>worker</a:t>
            </a:r>
            <a:r>
              <a:rPr kumimoji="1" lang="zh-CN" altLang="en-US" sz="1400" dirty="0">
                <a:solidFill>
                  <a:schemeClr val="bg1"/>
                </a:solidFill>
              </a:rPr>
              <a:t>进程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EC26DE-8D03-4767-B631-C1FA92B020B0}"/>
              </a:ext>
            </a:extLst>
          </p:cNvPr>
          <p:cNvSpPr/>
          <p:nvPr/>
        </p:nvSpPr>
        <p:spPr>
          <a:xfrm>
            <a:off x="1269799" y="2150372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B3B26-200F-45F2-A1BE-BCC079CF1790}"/>
              </a:ext>
            </a:extLst>
          </p:cNvPr>
          <p:cNvSpPr/>
          <p:nvPr/>
        </p:nvSpPr>
        <p:spPr>
          <a:xfrm>
            <a:off x="1269799" y="2519983"/>
            <a:ext cx="4152593" cy="344870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83E434-DA6F-4C8F-AED1-CF09C58B10E3}"/>
              </a:ext>
            </a:extLst>
          </p:cNvPr>
          <p:cNvSpPr/>
          <p:nvPr/>
        </p:nvSpPr>
        <p:spPr>
          <a:xfrm>
            <a:off x="1543385" y="2162245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单进程</a:t>
            </a:r>
            <a:r>
              <a:rPr kumimoji="1" lang="en-US" altLang="zh-CN" sz="1600" dirty="0">
                <a:solidFill>
                  <a:schemeClr val="bg1"/>
                </a:solidFill>
              </a:rPr>
              <a:t>/</a:t>
            </a:r>
            <a:r>
              <a:rPr kumimoji="1" lang="zh-CN" altLang="en-US" sz="1600" dirty="0">
                <a:solidFill>
                  <a:schemeClr val="bg1"/>
                </a:solidFill>
              </a:rPr>
              <a:t>单线程</a:t>
            </a:r>
            <a:r>
              <a:rPr kumimoji="1" lang="zh-CN" altLang="en-US" sz="1600" dirty="0">
                <a:solidFill>
                  <a:schemeClr val="bg1"/>
                </a:solidFill>
                <a:sym typeface="Wingdings" panose="05000000000000000000"/>
              </a:rPr>
              <a:t></a:t>
            </a:r>
            <a:r>
              <a:rPr kumimoji="1" lang="zh-CN" altLang="en-US" sz="1600" dirty="0">
                <a:solidFill>
                  <a:schemeClr val="bg1"/>
                </a:solidFill>
              </a:rPr>
              <a:t>多进程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4E258C78-F89F-4037-9978-7E6ADDA8DD1D}"/>
              </a:ext>
            </a:extLst>
          </p:cNvPr>
          <p:cNvSpPr txBox="1">
            <a:spLocks/>
          </p:cNvSpPr>
          <p:nvPr/>
        </p:nvSpPr>
        <p:spPr>
          <a:xfrm>
            <a:off x="1039406" y="2715541"/>
            <a:ext cx="2334730" cy="4916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Worker</a:t>
            </a:r>
            <a:r>
              <a:rPr kumimoji="1" lang="zh-CN" altLang="en-US" sz="1400" dirty="0">
                <a:solidFill>
                  <a:schemeClr val="bg1"/>
                </a:solidFill>
              </a:rPr>
              <a:t>进程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D2FE93B-D4E4-4187-9354-701DDFF2ECBA}"/>
              </a:ext>
            </a:extLst>
          </p:cNvPr>
          <p:cNvSpPr txBox="1">
            <a:spLocks/>
          </p:cNvSpPr>
          <p:nvPr/>
        </p:nvSpPr>
        <p:spPr>
          <a:xfrm>
            <a:off x="1269799" y="3079187"/>
            <a:ext cx="4152593" cy="26260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维护独立的</a:t>
            </a:r>
            <a:r>
              <a:rPr kumimoji="1" lang="en-US" altLang="zh-CN" sz="1400" dirty="0">
                <a:solidFill>
                  <a:schemeClr val="bg1"/>
                </a:solidFill>
              </a:rPr>
              <a:t>worker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400" dirty="0">
                <a:solidFill>
                  <a:schemeClr val="bg1"/>
                </a:solidFill>
              </a:rPr>
              <a:t>事件驱动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处理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连接的网络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解析请求，独立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路由请求</a:t>
            </a:r>
            <a:r>
              <a:rPr kumimoji="1" lang="en-US" altLang="zh-CN" sz="1400" dirty="0">
                <a:solidFill>
                  <a:schemeClr val="bg1"/>
                </a:solidFill>
              </a:rPr>
              <a:t>pipeline</a:t>
            </a:r>
            <a:r>
              <a:rPr kumimoji="1" lang="zh-CN" altLang="en-US" sz="1400" dirty="0">
                <a:solidFill>
                  <a:schemeClr val="bg1"/>
                </a:solidFill>
              </a:rPr>
              <a:t>给对应后端</a:t>
            </a:r>
            <a:r>
              <a:rPr kumimoji="1" lang="en-US" altLang="zh-CN" sz="1400" dirty="0">
                <a:solidFill>
                  <a:schemeClr val="bg1"/>
                </a:solidFill>
              </a:rPr>
              <a:t>server</a:t>
            </a:r>
          </a:p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解析响应，回复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AE722E-EB86-4ED4-B238-B6FD967E0C17}"/>
              </a:ext>
            </a:extLst>
          </p:cNvPr>
          <p:cNvSpPr/>
          <p:nvPr/>
        </p:nvSpPr>
        <p:spPr>
          <a:xfrm>
            <a:off x="1488521" y="5314985"/>
            <a:ext cx="1630575" cy="380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QPS 8w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40w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EDE951-E43B-4C5F-80FA-8ED56B75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10" y="1270740"/>
            <a:ext cx="4152593" cy="51592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3" y="1868752"/>
            <a:ext cx="6222238" cy="39200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0676DD-F951-4D4C-AEF3-C87E4CC66A61}"/>
              </a:ext>
            </a:extLst>
          </p:cNvPr>
          <p:cNvSpPr/>
          <p:nvPr/>
        </p:nvSpPr>
        <p:spPr>
          <a:xfrm>
            <a:off x="1269799" y="2335177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A0C1DC-9BD3-4887-97D7-26F3AF2EF11F}"/>
              </a:ext>
            </a:extLst>
          </p:cNvPr>
          <p:cNvSpPr/>
          <p:nvPr/>
        </p:nvSpPr>
        <p:spPr>
          <a:xfrm>
            <a:off x="1269799" y="2704788"/>
            <a:ext cx="3174185" cy="196972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7B4B60-E87D-4344-9193-6C34ADD0C0B4}"/>
              </a:ext>
            </a:extLst>
          </p:cNvPr>
          <p:cNvSpPr/>
          <p:nvPr/>
        </p:nvSpPr>
        <p:spPr>
          <a:xfrm>
            <a:off x="1785190" y="235656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增加负载均衡策略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23617" y="2947461"/>
            <a:ext cx="3624072" cy="1484374"/>
          </a:xfrm>
        </p:spPr>
        <p:txBody>
          <a:bodyPr/>
          <a:lstStyle/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LVS</a:t>
            </a:r>
            <a:r>
              <a:rPr kumimoji="1" lang="zh-CN" altLang="en-US" sz="1400" dirty="0">
                <a:solidFill>
                  <a:schemeClr val="bg1"/>
                </a:solidFill>
              </a:rPr>
              <a:t> 反向代理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DNS</a:t>
            </a:r>
            <a:r>
              <a:rPr kumimoji="1" lang="zh-CN" altLang="en-US" sz="1400" dirty="0">
                <a:solidFill>
                  <a:schemeClr val="bg1"/>
                </a:solidFill>
              </a:rPr>
              <a:t> 随机或轮询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UDF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定制均衡策略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76928" y="-86405"/>
            <a:ext cx="6550152" cy="3075559"/>
          </a:xfrm>
        </p:spPr>
        <p:txBody>
          <a:bodyPr/>
          <a:lstStyle/>
          <a:p>
            <a:pPr lvl="1"/>
            <a:endParaRPr kumimoji="1" lang="en-US" altLang="zh-CN" sz="2000" dirty="0"/>
          </a:p>
          <a:p>
            <a:pPr lvl="1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1EF77-0C06-4BEE-B179-7F11F0C856D2}"/>
              </a:ext>
            </a:extLst>
          </p:cNvPr>
          <p:cNvSpPr/>
          <p:nvPr/>
        </p:nvSpPr>
        <p:spPr>
          <a:xfrm>
            <a:off x="924808" y="2150372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B5BC3-02FD-4B7B-B7CE-6E17EE971018}"/>
              </a:ext>
            </a:extLst>
          </p:cNvPr>
          <p:cNvSpPr/>
          <p:nvPr/>
        </p:nvSpPr>
        <p:spPr>
          <a:xfrm>
            <a:off x="924808" y="2519983"/>
            <a:ext cx="4180025" cy="2801825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49B2B8-6E62-4F52-87EC-DA9725F281A9}"/>
              </a:ext>
            </a:extLst>
          </p:cNvPr>
          <p:cNvSpPr/>
          <p:nvPr/>
        </p:nvSpPr>
        <p:spPr>
          <a:xfrm>
            <a:off x="1646434" y="216224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增加配置中心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2BEFFE88-6F3E-4AB7-81BC-62FF39E015D0}"/>
              </a:ext>
            </a:extLst>
          </p:cNvPr>
          <p:cNvSpPr txBox="1">
            <a:spLocks/>
          </p:cNvSpPr>
          <p:nvPr/>
        </p:nvSpPr>
        <p:spPr>
          <a:xfrm>
            <a:off x="683502" y="2813626"/>
            <a:ext cx="4321503" cy="26260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后端资源部署信息  存储在配置中心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400" dirty="0">
                <a:solidFill>
                  <a:schemeClr val="bg1"/>
                </a:solidFill>
              </a:rPr>
              <a:t> 部署信息自动注册在配置中心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400" dirty="0">
                <a:solidFill>
                  <a:schemeClr val="bg1"/>
                </a:solidFill>
              </a:rPr>
              <a:t> 从配置中心获取后端资源配置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从配置中心获取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400" dirty="0">
                <a:solidFill>
                  <a:schemeClr val="bg1"/>
                </a:solidFill>
              </a:rPr>
              <a:t>部署信息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端内部进行负载均衡处理 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11" y="2150372"/>
            <a:ext cx="6104388" cy="32790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96" y="2108328"/>
            <a:ext cx="6142148" cy="32862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8985DE-916F-4B0C-B358-7CD03EE8732D}"/>
              </a:ext>
            </a:extLst>
          </p:cNvPr>
          <p:cNvSpPr/>
          <p:nvPr/>
        </p:nvSpPr>
        <p:spPr>
          <a:xfrm>
            <a:off x="924808" y="2150372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CCEAB-2870-4229-8225-3563479B42CF}"/>
              </a:ext>
            </a:extLst>
          </p:cNvPr>
          <p:cNvSpPr/>
          <p:nvPr/>
        </p:nvSpPr>
        <p:spPr>
          <a:xfrm>
            <a:off x="924808" y="2519983"/>
            <a:ext cx="4442720" cy="2801825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828B3B-2C53-4C81-BE81-2B6FF42A383F}"/>
              </a:ext>
            </a:extLst>
          </p:cNvPr>
          <p:cNvSpPr/>
          <p:nvPr/>
        </p:nvSpPr>
        <p:spPr>
          <a:xfrm>
            <a:off x="1646434" y="2162245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增加配置中心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3B71AD-0572-422C-910A-6017AFA7E1F5}"/>
              </a:ext>
            </a:extLst>
          </p:cNvPr>
          <p:cNvSpPr/>
          <p:nvPr/>
        </p:nvSpPr>
        <p:spPr>
          <a:xfrm>
            <a:off x="514978" y="2649991"/>
            <a:ext cx="3802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3900" lvl="1" indent="-2667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Memcached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M-S-L1</a:t>
            </a:r>
            <a:r>
              <a:rPr kumimoji="1" lang="zh-CN" altLang="en-US" sz="1400" dirty="0">
                <a:solidFill>
                  <a:schemeClr val="bg1"/>
                </a:solidFill>
              </a:rPr>
              <a:t> 多层访问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4034" y="2998710"/>
            <a:ext cx="4812792" cy="2342282"/>
          </a:xfrm>
        </p:spPr>
        <p:txBody>
          <a:bodyPr/>
          <a:lstStyle/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get</a:t>
            </a:r>
            <a:r>
              <a:rPr kumimoji="1" lang="zh-CN" altLang="en-US" sz="1400" dirty="0">
                <a:solidFill>
                  <a:schemeClr val="bg1"/>
                </a:solidFill>
              </a:rPr>
              <a:t> 访问路径</a:t>
            </a:r>
            <a:r>
              <a:rPr kumimoji="1" lang="en-US" altLang="zh-CN" sz="1400" dirty="0">
                <a:solidFill>
                  <a:schemeClr val="bg1"/>
                </a:solidFill>
              </a:rPr>
              <a:t>L1-&gt;Master-&gt;Slave</a:t>
            </a:r>
            <a:r>
              <a:rPr kumimoji="1" lang="zh-CN" altLang="en-US" sz="1400" dirty="0">
                <a:solidFill>
                  <a:schemeClr val="bg1"/>
                </a:solidFill>
              </a:rPr>
              <a:t>，命中回写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gets</a:t>
            </a:r>
            <a:r>
              <a:rPr kumimoji="1" lang="zh-CN" altLang="en-US" sz="1400" dirty="0">
                <a:solidFill>
                  <a:schemeClr val="bg1"/>
                </a:solidFill>
              </a:rPr>
              <a:t> 从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直接读取，数据以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为准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add/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cas</a:t>
            </a:r>
            <a:r>
              <a:rPr kumimoji="1" lang="zh-CN" altLang="en-US" sz="1400" dirty="0">
                <a:solidFill>
                  <a:schemeClr val="bg1"/>
                </a:solidFill>
              </a:rPr>
              <a:t>：请求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  <a:r>
              <a:rPr kumimoji="1" lang="zh-CN" altLang="en-US" sz="1400" dirty="0">
                <a:solidFill>
                  <a:schemeClr val="bg1"/>
                </a:solidFill>
              </a:rPr>
              <a:t>，成功后</a:t>
            </a:r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others</a:t>
            </a: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：直接请求所有资源池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 hangingPunct="0"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</a:rPr>
              <a:t>Stats</a:t>
            </a:r>
            <a:r>
              <a:rPr kumimoji="1" lang="zh-CN" altLang="en-US" sz="1400" dirty="0">
                <a:solidFill>
                  <a:schemeClr val="bg1"/>
                </a:solidFill>
              </a:rPr>
              <a:t>：由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400" dirty="0">
                <a:solidFill>
                  <a:schemeClr val="bg1"/>
                </a:solidFill>
              </a:rPr>
              <a:t>聚合统计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Twemproxy</a:t>
            </a:r>
            <a:r>
              <a:rPr lang="zh-CN" altLang="en-US" dirty="0"/>
              <a:t> 扩展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32" y="2150372"/>
            <a:ext cx="6539934" cy="34990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7DCB1E-140D-456D-AF19-B3298DADFE99}"/>
              </a:ext>
            </a:extLst>
          </p:cNvPr>
          <p:cNvSpPr/>
          <p:nvPr/>
        </p:nvSpPr>
        <p:spPr>
          <a:xfrm>
            <a:off x="924808" y="2609915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C89D0C-BE1B-49A9-B34C-9557D74B0DDD}"/>
              </a:ext>
            </a:extLst>
          </p:cNvPr>
          <p:cNvSpPr/>
          <p:nvPr/>
        </p:nvSpPr>
        <p:spPr>
          <a:xfrm>
            <a:off x="924808" y="2979526"/>
            <a:ext cx="3427736" cy="183721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E20748-BECF-47E2-8D39-16A91C551878}"/>
              </a:ext>
            </a:extLst>
          </p:cNvPr>
          <p:cNvSpPr/>
          <p:nvPr/>
        </p:nvSpPr>
        <p:spPr>
          <a:xfrm>
            <a:off x="1646434" y="262178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增加配置中心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95CF6BDB-CF7D-48C2-A925-195FB071CF40}"/>
              </a:ext>
            </a:extLst>
          </p:cNvPr>
          <p:cNvSpPr txBox="1">
            <a:spLocks/>
          </p:cNvSpPr>
          <p:nvPr/>
        </p:nvSpPr>
        <p:spPr>
          <a:xfrm>
            <a:off x="924808" y="3639053"/>
            <a:ext cx="4196022" cy="12443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写指令只请求</a:t>
            </a:r>
            <a:r>
              <a:rPr kumimoji="1" lang="en-US" altLang="zh-CN" sz="1400" dirty="0">
                <a:solidFill>
                  <a:schemeClr val="bg1"/>
                </a:solidFill>
              </a:rPr>
              <a:t>Master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读指令随机访问</a:t>
            </a:r>
            <a:r>
              <a:rPr kumimoji="1" lang="en-US" altLang="zh-CN" sz="1400" dirty="0">
                <a:solidFill>
                  <a:schemeClr val="bg1"/>
                </a:solidFill>
              </a:rPr>
              <a:t>Slave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订阅</a:t>
            </a:r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部署，切换主从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900683-D5E1-4777-A211-DC77CFB989EC}"/>
              </a:ext>
            </a:extLst>
          </p:cNvPr>
          <p:cNvSpPr/>
          <p:nvPr/>
        </p:nvSpPr>
        <p:spPr>
          <a:xfrm>
            <a:off x="646419" y="3218947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3900" lvl="1" indent="-2667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的主从访问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04CF3618-80BC-4026-A164-825A90AA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6" y="1287242"/>
            <a:ext cx="10991573" cy="53250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0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93748" y="3039704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16《Redis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基本原理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en-US" altLang="zh-CN" dirty="0"/>
              <a:t> </a:t>
            </a:r>
            <a:r>
              <a:rPr kumimoji="1" lang="zh-CN" altLang="en-US" dirty="0"/>
              <a:t>架构及应用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14" y="2025854"/>
            <a:ext cx="5865622" cy="3710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80A93D-E015-4271-A760-A772673BFF98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3179C0-6DAA-457D-AEBE-A7D9779779F9}"/>
              </a:ext>
            </a:extLst>
          </p:cNvPr>
          <p:cNvSpPr/>
          <p:nvPr/>
        </p:nvSpPr>
        <p:spPr>
          <a:xfrm>
            <a:off x="1102164" y="2846739"/>
            <a:ext cx="3552132" cy="231962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9354EDA-B694-47B0-BF2A-C5B93D922C7C}"/>
              </a:ext>
            </a:extLst>
          </p:cNvPr>
          <p:cNvSpPr txBox="1">
            <a:spLocks/>
          </p:cNvSpPr>
          <p:nvPr/>
        </p:nvSpPr>
        <p:spPr>
          <a:xfrm>
            <a:off x="954024" y="3216350"/>
            <a:ext cx="3903922" cy="18258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存储支持： </a:t>
            </a:r>
            <a:r>
              <a:rPr kumimoji="1" lang="en-US" altLang="zh-CN" sz="1400" dirty="0">
                <a:solidFill>
                  <a:schemeClr val="bg1"/>
                </a:solidFill>
              </a:rPr>
              <a:t>Mc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分布策略：取模、一致性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连接：前端不限，后端长连接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自动剔除、探测、恢复存储服务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CCAA17-58F4-4F80-96FC-4AD4E608E79D}"/>
              </a:ext>
            </a:extLst>
          </p:cNvPr>
          <p:cNvSpPr/>
          <p:nvPr/>
        </p:nvSpPr>
        <p:spPr>
          <a:xfrm>
            <a:off x="1638353" y="248900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应用系统架构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2A69DA-2CF8-45FD-8D83-CDFB7C07CA66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EFDABB-2C93-4A8B-A082-AA56501A8807}"/>
              </a:ext>
            </a:extLst>
          </p:cNvPr>
          <p:cNvSpPr/>
          <p:nvPr/>
        </p:nvSpPr>
        <p:spPr>
          <a:xfrm>
            <a:off x="1102164" y="2846739"/>
            <a:ext cx="3744156" cy="284997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8091B249-5083-488A-80B3-DE4BABABD719}"/>
              </a:ext>
            </a:extLst>
          </p:cNvPr>
          <p:cNvSpPr txBox="1">
            <a:spLocks/>
          </p:cNvSpPr>
          <p:nvPr/>
        </p:nvSpPr>
        <p:spPr>
          <a:xfrm>
            <a:off x="854358" y="3132707"/>
            <a:ext cx="4239768" cy="25016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基于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400" dirty="0">
                <a:solidFill>
                  <a:schemeClr val="bg1"/>
                </a:solidFill>
              </a:rPr>
              <a:t> 事件驱动模型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单线程：网络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，解析，路由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监听多端口，每个端口一个资源池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协议解析：</a:t>
            </a:r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Memcached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分布策略：一致性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，取模，随机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配置通过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YAML</a:t>
            </a:r>
            <a:r>
              <a:rPr kumimoji="1" lang="zh-CN" altLang="en-US" sz="1400" dirty="0">
                <a:solidFill>
                  <a:schemeClr val="bg1"/>
                </a:solidFill>
              </a:rPr>
              <a:t> 文件，简单易读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D605D-870F-43C0-8048-F24BD73899C1}"/>
              </a:ext>
            </a:extLst>
          </p:cNvPr>
          <p:cNvSpPr/>
          <p:nvPr/>
        </p:nvSpPr>
        <p:spPr>
          <a:xfrm>
            <a:off x="1252633" y="2489001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系统架构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86815A-2BF3-47E4-9B68-6E3D2241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71" y="2279843"/>
            <a:ext cx="5769017" cy="38236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857508-C3AD-49C1-8F14-3EE099A9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71" y="2279843"/>
            <a:ext cx="5769017" cy="38236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F0BC1-DC5B-4A07-B4AC-6717A27ACC6C}"/>
              </a:ext>
            </a:extLst>
          </p:cNvPr>
          <p:cNvSpPr/>
          <p:nvPr/>
        </p:nvSpPr>
        <p:spPr>
          <a:xfrm>
            <a:off x="1118616" y="2477128"/>
            <a:ext cx="2454852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683DE3-61B6-4AA4-BF7D-6038E68810C9}"/>
              </a:ext>
            </a:extLst>
          </p:cNvPr>
          <p:cNvSpPr/>
          <p:nvPr/>
        </p:nvSpPr>
        <p:spPr>
          <a:xfrm>
            <a:off x="1102164" y="2846739"/>
            <a:ext cx="4539684" cy="284997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EF5B836-0A2F-4887-9035-5AA148128128}"/>
              </a:ext>
            </a:extLst>
          </p:cNvPr>
          <p:cNvSpPr txBox="1">
            <a:spLocks/>
          </p:cNvSpPr>
          <p:nvPr/>
        </p:nvSpPr>
        <p:spPr>
          <a:xfrm>
            <a:off x="854358" y="3132707"/>
            <a:ext cx="4239768" cy="25016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消息聚合，</a:t>
            </a:r>
            <a:r>
              <a:rPr kumimoji="1" lang="en-US" altLang="zh-CN" sz="1400" dirty="0">
                <a:solidFill>
                  <a:schemeClr val="bg1"/>
                </a:solidFill>
              </a:rPr>
              <a:t>pipeline</a:t>
            </a:r>
            <a:r>
              <a:rPr kumimoji="1" lang="zh-CN" altLang="en-US" sz="1400" dirty="0">
                <a:solidFill>
                  <a:schemeClr val="bg1"/>
                </a:solidFill>
              </a:rPr>
              <a:t>请求 路由后端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后端管理：长连接，异常剔除，恢复重连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内存管理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F8F26D-9E85-4369-A388-2A5D6AF925D1}"/>
              </a:ext>
            </a:extLst>
          </p:cNvPr>
          <p:cNvSpPr/>
          <p:nvPr/>
        </p:nvSpPr>
        <p:spPr>
          <a:xfrm>
            <a:off x="1252633" y="2489001"/>
            <a:ext cx="218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系统架构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712" y="4281300"/>
            <a:ext cx="5405358" cy="2096166"/>
          </a:xfrm>
        </p:spPr>
        <p:txBody>
          <a:bodyPr>
            <a:normAutofit/>
          </a:bodyPr>
          <a:lstStyle/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内存结构体复用：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缓冲，消息体，连接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zero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copy</a:t>
            </a:r>
          </a:p>
          <a:p>
            <a:pPr lvl="3"/>
            <a:r>
              <a:rPr kumimoji="1" lang="zh-CN" altLang="en-US" sz="1400" dirty="0">
                <a:solidFill>
                  <a:schemeClr val="bg1"/>
                </a:solidFill>
              </a:rPr>
              <a:t>读取请求、处理、转发共享</a:t>
            </a: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缓冲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zh-CN" altLang="en-US" sz="1400" dirty="0">
                <a:solidFill>
                  <a:schemeClr val="bg1"/>
                </a:solidFill>
              </a:rPr>
              <a:t>读取响应、处理、回复共享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rsp</a:t>
            </a:r>
            <a:r>
              <a:rPr kumimoji="1" lang="zh-CN" altLang="en-US" sz="1400" dirty="0">
                <a:solidFill>
                  <a:schemeClr val="bg1"/>
                </a:solidFill>
              </a:rPr>
              <a:t>缓冲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9" y="3895345"/>
            <a:ext cx="10312022" cy="25925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86D6D0-B32F-4B8F-85CF-2CFA7C4CB87C}"/>
              </a:ext>
            </a:extLst>
          </p:cNvPr>
          <p:cNvSpPr/>
          <p:nvPr/>
        </p:nvSpPr>
        <p:spPr>
          <a:xfrm>
            <a:off x="3175098" y="1665976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BD933F-44E6-4165-A173-76ABF8C42323}"/>
              </a:ext>
            </a:extLst>
          </p:cNvPr>
          <p:cNvSpPr/>
          <p:nvPr/>
        </p:nvSpPr>
        <p:spPr>
          <a:xfrm>
            <a:off x="3158646" y="2035588"/>
            <a:ext cx="5874708" cy="174592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987DED-86E7-41B3-95B4-6ABC8DF4C4D9}"/>
              </a:ext>
            </a:extLst>
          </p:cNvPr>
          <p:cNvSpPr/>
          <p:nvPr/>
        </p:nvSpPr>
        <p:spPr>
          <a:xfrm>
            <a:off x="3309115" y="1677849"/>
            <a:ext cx="2597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消息处理流程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58646" y="2072409"/>
            <a:ext cx="5399220" cy="1745924"/>
          </a:xfrm>
        </p:spPr>
        <p:txBody>
          <a:bodyPr/>
          <a:lstStyle/>
          <a:p>
            <a:pPr lvl="1" hangingPunct="0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读取请求及转发给后端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监听端口，</a:t>
            </a:r>
            <a:r>
              <a:rPr kumimoji="1" lang="en-US" altLang="zh-CN" sz="1400" dirty="0">
                <a:solidFill>
                  <a:schemeClr val="bg1"/>
                </a:solidFill>
              </a:rPr>
              <a:t>accept</a:t>
            </a:r>
            <a:r>
              <a:rPr kumimoji="1" lang="zh-CN" altLang="en-US" sz="1400" dirty="0">
                <a:solidFill>
                  <a:schemeClr val="bg1"/>
                </a:solidFill>
              </a:rPr>
              <a:t>新连接，构建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client_conn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网络读事件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client_conn</a:t>
            </a:r>
            <a:r>
              <a:rPr kumimoji="1" lang="zh-CN" altLang="en-US" sz="1400" dirty="0">
                <a:solidFill>
                  <a:schemeClr val="bg1"/>
                </a:solidFill>
              </a:rPr>
              <a:t> 读取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msg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解析，放入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client_conn</a:t>
            </a:r>
            <a:r>
              <a:rPr kumimoji="1" lang="zh-CN" altLang="en-US" sz="1400" dirty="0">
                <a:solidFill>
                  <a:schemeClr val="bg1"/>
                </a:solidFill>
              </a:rPr>
              <a:t> 的</a:t>
            </a:r>
            <a:r>
              <a:rPr kumimoji="1" lang="en-US" altLang="zh-CN" sz="1400" dirty="0">
                <a:solidFill>
                  <a:schemeClr val="bg1"/>
                </a:solidFill>
              </a:rPr>
              <a:t>out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对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做</a:t>
            </a: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计算，根据分布算法选择</a:t>
            </a:r>
            <a:r>
              <a:rPr kumimoji="1" lang="en-US" altLang="zh-CN" sz="1400" dirty="0">
                <a:solidFill>
                  <a:schemeClr val="bg1"/>
                </a:solidFill>
              </a:rPr>
              <a:t>server</a:t>
            </a:r>
          </a:p>
          <a:p>
            <a:pPr lvl="2"/>
            <a:endParaRPr kumimoji="1" lang="zh-CN" altLang="en-US" sz="1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287244-4CE7-482F-816B-E813B0BC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9" y="3895345"/>
            <a:ext cx="10312022" cy="25925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146C60D-3C9A-47FF-B69C-DD44B617FFEE}"/>
              </a:ext>
            </a:extLst>
          </p:cNvPr>
          <p:cNvSpPr/>
          <p:nvPr/>
        </p:nvSpPr>
        <p:spPr>
          <a:xfrm>
            <a:off x="2446225" y="1665976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5B5F6B-9508-4BBF-AD4C-638E42C21C2C}"/>
              </a:ext>
            </a:extLst>
          </p:cNvPr>
          <p:cNvSpPr/>
          <p:nvPr/>
        </p:nvSpPr>
        <p:spPr>
          <a:xfrm>
            <a:off x="2446225" y="2035588"/>
            <a:ext cx="7149690" cy="174592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5FC69D-A124-4BF2-9A55-AF32FBA3728E}"/>
              </a:ext>
            </a:extLst>
          </p:cNvPr>
          <p:cNvSpPr/>
          <p:nvPr/>
        </p:nvSpPr>
        <p:spPr>
          <a:xfrm>
            <a:off x="2580242" y="1677849"/>
            <a:ext cx="2597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消息处理流程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F5329EDA-C8A2-4906-BC93-CF351DACEF6C}"/>
              </a:ext>
            </a:extLst>
          </p:cNvPr>
          <p:cNvSpPr txBox="1">
            <a:spLocks/>
          </p:cNvSpPr>
          <p:nvPr/>
        </p:nvSpPr>
        <p:spPr>
          <a:xfrm>
            <a:off x="2184097" y="2072409"/>
            <a:ext cx="7411818" cy="17459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1" hangingPunct="0">
              <a:lnSpc>
                <a:spcPct val="120000"/>
              </a:lnSpc>
            </a:pPr>
            <a:r>
              <a:rPr kumimoji="1" lang="zh-CN" altLang="en-US" sz="1400" dirty="0">
                <a:solidFill>
                  <a:schemeClr val="bg1"/>
                </a:solidFill>
              </a:rPr>
              <a:t>读取请求及转发给后端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server_conn</a:t>
            </a:r>
            <a:r>
              <a:rPr kumimoji="1" lang="zh-CN" altLang="en-US" sz="1400" dirty="0">
                <a:solidFill>
                  <a:schemeClr val="bg1"/>
                </a:solidFill>
              </a:rPr>
              <a:t>为空，增加写事件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将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  <a:r>
              <a:rPr kumimoji="1" lang="zh-CN" altLang="en-US" sz="1400" dirty="0">
                <a:solidFill>
                  <a:schemeClr val="bg1"/>
                </a:solidFill>
              </a:rPr>
              <a:t>放入对应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server_conn</a:t>
            </a:r>
            <a:r>
              <a:rPr kumimoji="1" lang="zh-CN" altLang="en-US" sz="1400" dirty="0">
                <a:solidFill>
                  <a:schemeClr val="bg1"/>
                </a:solidFill>
              </a:rPr>
              <a:t> 的</a:t>
            </a:r>
            <a:r>
              <a:rPr kumimoji="1" lang="en-US" altLang="zh-CN" sz="1400" dirty="0">
                <a:solidFill>
                  <a:schemeClr val="bg1"/>
                </a:solidFill>
              </a:rPr>
              <a:t>input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聚合</a:t>
            </a: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  <a:r>
              <a:rPr kumimoji="1" lang="zh-CN" altLang="en-US" sz="1400" dirty="0">
                <a:solidFill>
                  <a:schemeClr val="bg1"/>
                </a:solidFill>
              </a:rPr>
              <a:t>，通过</a:t>
            </a:r>
            <a:r>
              <a:rPr kumimoji="1" lang="en-US" altLang="zh-CN" sz="1400" dirty="0">
                <a:solidFill>
                  <a:schemeClr val="bg1"/>
                </a:solidFill>
              </a:rPr>
              <a:t>pipeline</a:t>
            </a:r>
            <a:r>
              <a:rPr kumimoji="1" lang="zh-CN" altLang="en-US" sz="1400" dirty="0">
                <a:solidFill>
                  <a:schemeClr val="bg1"/>
                </a:solidFill>
              </a:rPr>
              <a:t>方式批量发送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发送完毕，将</a:t>
            </a: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server_conn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input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队列删除，插入到</a:t>
            </a:r>
            <a:r>
              <a:rPr kumimoji="1" lang="en-US" altLang="zh-CN" sz="1400" dirty="0">
                <a:solidFill>
                  <a:schemeClr val="bg1"/>
                </a:solidFill>
              </a:rPr>
              <a:t>output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</a:t>
            </a:r>
          </a:p>
          <a:p>
            <a:pPr lvl="2" hangingPunct="1"/>
            <a:endParaRPr kumimoji="1" lang="zh-CN" altLang="en-US" sz="18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6EA5E7-03F1-4DA9-A2FD-5B69040E5908}"/>
              </a:ext>
            </a:extLst>
          </p:cNvPr>
          <p:cNvSpPr/>
          <p:nvPr/>
        </p:nvSpPr>
        <p:spPr>
          <a:xfrm>
            <a:off x="977284" y="1512633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3E8572-AFC1-457B-BEFF-6F354E2DA2C2}"/>
              </a:ext>
            </a:extLst>
          </p:cNvPr>
          <p:cNvSpPr/>
          <p:nvPr/>
        </p:nvSpPr>
        <p:spPr>
          <a:xfrm>
            <a:off x="977284" y="1882245"/>
            <a:ext cx="5005562" cy="234173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F6017-939C-4316-9A78-FA043A43B7CB}"/>
              </a:ext>
            </a:extLst>
          </p:cNvPr>
          <p:cNvSpPr/>
          <p:nvPr/>
        </p:nvSpPr>
        <p:spPr>
          <a:xfrm>
            <a:off x="1111301" y="1524506"/>
            <a:ext cx="2597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消息处理流程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9D4BAB-9690-4AF2-A9DB-693D3F302498}"/>
              </a:ext>
            </a:extLst>
          </p:cNvPr>
          <p:cNvSpPr/>
          <p:nvPr/>
        </p:nvSpPr>
        <p:spPr>
          <a:xfrm>
            <a:off x="1333527" y="2190521"/>
            <a:ext cx="5005561" cy="202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en-US" altLang="zh-CN" sz="1400" dirty="0" err="1">
                <a:solidFill>
                  <a:schemeClr val="bg1"/>
                </a:solidFill>
              </a:rPr>
              <a:t>server_conn</a:t>
            </a:r>
            <a:r>
              <a:rPr kumimoji="1" lang="zh-CN" altLang="en-US" sz="1400" dirty="0">
                <a:solidFill>
                  <a:schemeClr val="bg1"/>
                </a:solidFill>
              </a:rPr>
              <a:t>收到读事件，读取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rsp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</a:p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server_conn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output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队列获取</a:t>
            </a: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  <a:r>
              <a:rPr kumimoji="1" lang="zh-CN" altLang="en-US" sz="1400" dirty="0">
                <a:solidFill>
                  <a:schemeClr val="bg1"/>
                </a:solidFill>
              </a:rPr>
              <a:t>并删除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rsp</a:t>
            </a:r>
            <a:r>
              <a:rPr kumimoji="1" lang="zh-CN" altLang="en-US" sz="1400" dirty="0">
                <a:solidFill>
                  <a:schemeClr val="bg1"/>
                </a:solidFill>
              </a:rPr>
              <a:t> 配对，触发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client_conn</a:t>
            </a:r>
            <a:r>
              <a:rPr kumimoji="1" lang="zh-CN" altLang="en-US" sz="1400" dirty="0">
                <a:solidFill>
                  <a:schemeClr val="bg1"/>
                </a:solidFill>
              </a:rPr>
              <a:t>的写事件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按请求顺序，逆序批量发送响应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将</a:t>
            </a:r>
            <a:r>
              <a:rPr kumimoji="1" lang="en-US" altLang="zh-CN" sz="1400" dirty="0">
                <a:solidFill>
                  <a:schemeClr val="bg1"/>
                </a:solidFill>
              </a:rPr>
              <a:t>req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  <a:r>
              <a:rPr kumimoji="1" lang="zh-CN" altLang="en-US" sz="1400" dirty="0">
                <a:solidFill>
                  <a:schemeClr val="bg1"/>
                </a:solidFill>
              </a:rPr>
              <a:t>从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out</a:t>
            </a:r>
            <a:r>
              <a:rPr kumimoji="1" lang="zh-CN" altLang="en-US" sz="1400" dirty="0">
                <a:solidFill>
                  <a:schemeClr val="bg1"/>
                </a:solidFill>
              </a:rPr>
              <a:t>队列删除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2" indent="-342900">
              <a:spcBef>
                <a:spcPts val="1000"/>
              </a:spcBef>
              <a:buSzPct val="100000"/>
              <a:buFont typeface="Arial" panose="020B0604020202020204"/>
              <a:buChar char="•"/>
            </a:pPr>
            <a:r>
              <a:rPr kumimoji="1" lang="zh-CN" altLang="en-US" sz="1400" dirty="0">
                <a:solidFill>
                  <a:schemeClr val="bg1"/>
                </a:solidFill>
              </a:rPr>
              <a:t>回收消息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mbuf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msg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7661" y="1960466"/>
            <a:ext cx="3422434" cy="383398"/>
          </a:xfrm>
        </p:spPr>
        <p:txBody>
          <a:bodyPr/>
          <a:lstStyle/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读取响应并返回给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</a:p>
          <a:p>
            <a:pPr lvl="2"/>
            <a:endParaRPr kumimoji="1"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7" y="3798114"/>
            <a:ext cx="7755419" cy="25459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D81232-D822-45B8-A5B5-0B558BC15428}"/>
              </a:ext>
            </a:extLst>
          </p:cNvPr>
          <p:cNvSpPr/>
          <p:nvPr/>
        </p:nvSpPr>
        <p:spPr>
          <a:xfrm>
            <a:off x="1269799" y="2573337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9DB40-10EA-4D33-A09B-3BA5BBF212E5}"/>
              </a:ext>
            </a:extLst>
          </p:cNvPr>
          <p:cNvSpPr/>
          <p:nvPr/>
        </p:nvSpPr>
        <p:spPr>
          <a:xfrm>
            <a:off x="1269799" y="2942949"/>
            <a:ext cx="5005562" cy="234173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1C059C-97FD-4899-86E8-39F951272B25}"/>
              </a:ext>
            </a:extLst>
          </p:cNvPr>
          <p:cNvSpPr/>
          <p:nvPr/>
        </p:nvSpPr>
        <p:spPr>
          <a:xfrm>
            <a:off x="1503310" y="2585210"/>
            <a:ext cx="2392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部署及启动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47ECE6-FF51-4A0D-82E9-1E0F64DC2B16}"/>
              </a:ext>
            </a:extLst>
          </p:cNvPr>
          <p:cNvSpPr/>
          <p:nvPr/>
        </p:nvSpPr>
        <p:spPr>
          <a:xfrm>
            <a:off x="1343726" y="3092042"/>
            <a:ext cx="5369025" cy="24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git clone https://github.com/twitter/twemproxy.git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cd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twemproxy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autoreconf</a:t>
            </a:r>
            <a:r>
              <a:rPr kumimoji="1" lang="en-US" altLang="zh-CN" sz="1400" dirty="0">
                <a:solidFill>
                  <a:schemeClr val="bg1"/>
                </a:solidFill>
              </a:rPr>
              <a:t> -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fvi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./configure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make 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$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src</a:t>
            </a:r>
            <a:r>
              <a:rPr kumimoji="1" lang="en-US" altLang="zh-CN" sz="1400" dirty="0">
                <a:solidFill>
                  <a:schemeClr val="bg1"/>
                </a:solidFill>
              </a:rPr>
              <a:t>/nutcracker -c /xxx/conf/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nutcracker.yml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/>
          </a:p>
        </p:txBody>
      </p:sp>
      <p:grpSp>
        <p:nvGrpSpPr>
          <p:cNvPr id="134" name="0753aba6-3f75-473e-9527-c79b2e2ef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F30B90-4A08-4F25-AC32-5C5A951AA0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9694" y="1467643"/>
            <a:ext cx="4247292" cy="4996297"/>
            <a:chOff x="4184650" y="1190625"/>
            <a:chExt cx="3825875" cy="4500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íṣḷíḋè">
              <a:extLst>
                <a:ext uri="{FF2B5EF4-FFF2-40B4-BE49-F238E27FC236}">
                  <a16:creationId xmlns:a16="http://schemas.microsoft.com/office/drawing/2014/main" id="{DDF4C51F-95EE-4C3E-B2A9-0AEE75E086AC}"/>
                </a:ext>
              </a:extLst>
            </p:cNvPr>
            <p:cNvSpPr/>
            <p:nvPr/>
          </p:nvSpPr>
          <p:spPr bwMode="auto">
            <a:xfrm>
              <a:off x="4257675" y="4038600"/>
              <a:ext cx="2725738" cy="1563688"/>
            </a:xfrm>
            <a:custGeom>
              <a:avLst/>
              <a:gdLst>
                <a:gd name="T0" fmla="*/ 361 w 826"/>
                <a:gd name="T1" fmla="*/ 0 h 474"/>
                <a:gd name="T2" fmla="*/ 13 w 826"/>
                <a:gd name="T3" fmla="*/ 201 h 474"/>
                <a:gd name="T4" fmla="*/ 0 w 826"/>
                <a:gd name="T5" fmla="*/ 202 h 474"/>
                <a:gd name="T6" fmla="*/ 464 w 826"/>
                <a:gd name="T7" fmla="*/ 472 h 474"/>
                <a:gd name="T8" fmla="*/ 477 w 826"/>
                <a:gd name="T9" fmla="*/ 471 h 474"/>
                <a:gd name="T10" fmla="*/ 826 w 826"/>
                <a:gd name="T11" fmla="*/ 270 h 474"/>
                <a:gd name="T12" fmla="*/ 361 w 826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474">
                  <a:moveTo>
                    <a:pt x="361" y="0"/>
                  </a:moveTo>
                  <a:cubicBezTo>
                    <a:pt x="13" y="201"/>
                    <a:pt x="13" y="201"/>
                    <a:pt x="13" y="201"/>
                  </a:cubicBezTo>
                  <a:cubicBezTo>
                    <a:pt x="8" y="204"/>
                    <a:pt x="3" y="204"/>
                    <a:pt x="0" y="202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8" y="474"/>
                    <a:pt x="472" y="474"/>
                    <a:pt x="477" y="471"/>
                  </a:cubicBezTo>
                  <a:cubicBezTo>
                    <a:pt x="826" y="270"/>
                    <a:pt x="826" y="270"/>
                    <a:pt x="826" y="270"/>
                  </a:cubicBezTo>
                  <a:lnTo>
                    <a:pt x="361" y="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ŝḷíḑè">
              <a:extLst>
                <a:ext uri="{FF2B5EF4-FFF2-40B4-BE49-F238E27FC236}">
                  <a16:creationId xmlns:a16="http://schemas.microsoft.com/office/drawing/2014/main" id="{FA3A9050-1499-4FA5-A3BB-42DF9077C044}"/>
                </a:ext>
              </a:extLst>
            </p:cNvPr>
            <p:cNvSpPr/>
            <p:nvPr/>
          </p:nvSpPr>
          <p:spPr bwMode="auto">
            <a:xfrm>
              <a:off x="4184650" y="3841750"/>
              <a:ext cx="2795588" cy="1819275"/>
            </a:xfrm>
            <a:custGeom>
              <a:avLst/>
              <a:gdLst>
                <a:gd name="T0" fmla="*/ 382 w 847"/>
                <a:gd name="T1" fmla="*/ 0 h 552"/>
                <a:gd name="T2" fmla="*/ 35 w 847"/>
                <a:gd name="T3" fmla="*/ 200 h 552"/>
                <a:gd name="T4" fmla="*/ 0 w 847"/>
                <a:gd name="T5" fmla="*/ 260 h 552"/>
                <a:gd name="T6" fmla="*/ 10 w 847"/>
                <a:gd name="T7" fmla="*/ 282 h 552"/>
                <a:gd name="T8" fmla="*/ 475 w 847"/>
                <a:gd name="T9" fmla="*/ 552 h 552"/>
                <a:gd name="T10" fmla="*/ 465 w 847"/>
                <a:gd name="T11" fmla="*/ 530 h 552"/>
                <a:gd name="T12" fmla="*/ 499 w 847"/>
                <a:gd name="T13" fmla="*/ 470 h 552"/>
                <a:gd name="T14" fmla="*/ 847 w 847"/>
                <a:gd name="T15" fmla="*/ 269 h 552"/>
                <a:gd name="T16" fmla="*/ 382 w 847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7" h="552">
                  <a:moveTo>
                    <a:pt x="382" y="0"/>
                  </a:moveTo>
                  <a:cubicBezTo>
                    <a:pt x="35" y="200"/>
                    <a:pt x="35" y="200"/>
                    <a:pt x="35" y="200"/>
                  </a:cubicBezTo>
                  <a:cubicBezTo>
                    <a:pt x="16" y="211"/>
                    <a:pt x="0" y="238"/>
                    <a:pt x="0" y="260"/>
                  </a:cubicBezTo>
                  <a:cubicBezTo>
                    <a:pt x="0" y="271"/>
                    <a:pt x="4" y="278"/>
                    <a:pt x="10" y="282"/>
                  </a:cubicBezTo>
                  <a:cubicBezTo>
                    <a:pt x="475" y="552"/>
                    <a:pt x="475" y="552"/>
                    <a:pt x="475" y="552"/>
                  </a:cubicBezTo>
                  <a:cubicBezTo>
                    <a:pt x="469" y="548"/>
                    <a:pt x="465" y="541"/>
                    <a:pt x="465" y="530"/>
                  </a:cubicBezTo>
                  <a:cubicBezTo>
                    <a:pt x="465" y="508"/>
                    <a:pt x="480" y="481"/>
                    <a:pt x="499" y="470"/>
                  </a:cubicBezTo>
                  <a:cubicBezTo>
                    <a:pt x="847" y="269"/>
                    <a:pt x="847" y="269"/>
                    <a:pt x="847" y="269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ṣļiḓê">
              <a:extLst>
                <a:ext uri="{FF2B5EF4-FFF2-40B4-BE49-F238E27FC236}">
                  <a16:creationId xmlns:a16="http://schemas.microsoft.com/office/drawing/2014/main" id="{B6CFF03E-9558-43EA-B48B-ABE6AE198A02}"/>
                </a:ext>
              </a:extLst>
            </p:cNvPr>
            <p:cNvSpPr/>
            <p:nvPr/>
          </p:nvSpPr>
          <p:spPr bwMode="auto">
            <a:xfrm>
              <a:off x="5749925" y="4784725"/>
              <a:ext cx="1165225" cy="793750"/>
            </a:xfrm>
            <a:custGeom>
              <a:avLst/>
              <a:gdLst>
                <a:gd name="T0" fmla="*/ 353 w 353"/>
                <a:gd name="T1" fmla="*/ 0 h 241"/>
                <a:gd name="T2" fmla="*/ 353 w 353"/>
                <a:gd name="T3" fmla="*/ 42 h 241"/>
                <a:gd name="T4" fmla="*/ 19 w 353"/>
                <a:gd name="T5" fmla="*/ 235 h 241"/>
                <a:gd name="T6" fmla="*/ 0 w 353"/>
                <a:gd name="T7" fmla="*/ 225 h 241"/>
                <a:gd name="T8" fmla="*/ 18 w 353"/>
                <a:gd name="T9" fmla="*/ 194 h 241"/>
                <a:gd name="T10" fmla="*/ 353 w 353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3" h="241">
                  <a:moveTo>
                    <a:pt x="353" y="0"/>
                  </a:moveTo>
                  <a:cubicBezTo>
                    <a:pt x="353" y="42"/>
                    <a:pt x="353" y="42"/>
                    <a:pt x="353" y="42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41"/>
                    <a:pt x="0" y="237"/>
                    <a:pt x="0" y="225"/>
                  </a:cubicBezTo>
                  <a:cubicBezTo>
                    <a:pt x="0" y="214"/>
                    <a:pt x="8" y="199"/>
                    <a:pt x="18" y="194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sḻïdè">
              <a:extLst>
                <a:ext uri="{FF2B5EF4-FFF2-40B4-BE49-F238E27FC236}">
                  <a16:creationId xmlns:a16="http://schemas.microsoft.com/office/drawing/2014/main" id="{35083728-CA6F-4114-90F8-5B0C0D3F143C}"/>
                </a:ext>
              </a:extLst>
            </p:cNvPr>
            <p:cNvSpPr/>
            <p:nvPr/>
          </p:nvSpPr>
          <p:spPr bwMode="auto">
            <a:xfrm>
              <a:off x="5719763" y="4727575"/>
              <a:ext cx="1263650" cy="963613"/>
            </a:xfrm>
            <a:custGeom>
              <a:avLst/>
              <a:gdLst>
                <a:gd name="T0" fmla="*/ 382 w 383"/>
                <a:gd name="T1" fmla="*/ 0 h 292"/>
                <a:gd name="T2" fmla="*/ 382 w 383"/>
                <a:gd name="T3" fmla="*/ 19 h 292"/>
                <a:gd name="T4" fmla="*/ 34 w 383"/>
                <a:gd name="T5" fmla="*/ 220 h 292"/>
                <a:gd name="T6" fmla="*/ 16 w 383"/>
                <a:gd name="T7" fmla="*/ 251 h 292"/>
                <a:gd name="T8" fmla="*/ 34 w 383"/>
                <a:gd name="T9" fmla="*/ 262 h 292"/>
                <a:gd name="T10" fmla="*/ 383 w 383"/>
                <a:gd name="T11" fmla="*/ 61 h 292"/>
                <a:gd name="T12" fmla="*/ 383 w 383"/>
                <a:gd name="T13" fmla="*/ 79 h 292"/>
                <a:gd name="T14" fmla="*/ 34 w 383"/>
                <a:gd name="T15" fmla="*/ 281 h 292"/>
                <a:gd name="T16" fmla="*/ 0 w 383"/>
                <a:gd name="T17" fmla="*/ 261 h 292"/>
                <a:gd name="T18" fmla="*/ 34 w 383"/>
                <a:gd name="T19" fmla="*/ 201 h 292"/>
                <a:gd name="T20" fmla="*/ 382 w 383"/>
                <a:gd name="T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3" h="292">
                  <a:moveTo>
                    <a:pt x="382" y="0"/>
                  </a:moveTo>
                  <a:cubicBezTo>
                    <a:pt x="382" y="19"/>
                    <a:pt x="382" y="19"/>
                    <a:pt x="382" y="19"/>
                  </a:cubicBezTo>
                  <a:cubicBezTo>
                    <a:pt x="34" y="220"/>
                    <a:pt x="34" y="220"/>
                    <a:pt x="34" y="220"/>
                  </a:cubicBezTo>
                  <a:cubicBezTo>
                    <a:pt x="24" y="226"/>
                    <a:pt x="16" y="240"/>
                    <a:pt x="16" y="251"/>
                  </a:cubicBezTo>
                  <a:cubicBezTo>
                    <a:pt x="16" y="263"/>
                    <a:pt x="24" y="268"/>
                    <a:pt x="34" y="262"/>
                  </a:cubicBezTo>
                  <a:cubicBezTo>
                    <a:pt x="383" y="61"/>
                    <a:pt x="383" y="61"/>
                    <a:pt x="383" y="61"/>
                  </a:cubicBezTo>
                  <a:cubicBezTo>
                    <a:pt x="383" y="79"/>
                    <a:pt x="383" y="79"/>
                    <a:pt x="383" y="79"/>
                  </a:cubicBezTo>
                  <a:cubicBezTo>
                    <a:pt x="34" y="281"/>
                    <a:pt x="34" y="281"/>
                    <a:pt x="34" y="281"/>
                  </a:cubicBezTo>
                  <a:cubicBezTo>
                    <a:pt x="15" y="292"/>
                    <a:pt x="0" y="283"/>
                    <a:pt x="0" y="261"/>
                  </a:cubicBezTo>
                  <a:cubicBezTo>
                    <a:pt x="0" y="239"/>
                    <a:pt x="15" y="212"/>
                    <a:pt x="34" y="20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7A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ṧḷïďè">
              <a:extLst>
                <a:ext uri="{FF2B5EF4-FFF2-40B4-BE49-F238E27FC236}">
                  <a16:creationId xmlns:a16="http://schemas.microsoft.com/office/drawing/2014/main" id="{3FB0B815-B99D-4172-BF30-385F5E4D1AC6}"/>
                </a:ext>
              </a:extLst>
            </p:cNvPr>
            <p:cNvSpPr/>
            <p:nvPr/>
          </p:nvSpPr>
          <p:spPr bwMode="auto">
            <a:xfrm>
              <a:off x="4557713" y="3802063"/>
              <a:ext cx="1947863" cy="1120775"/>
            </a:xfrm>
            <a:custGeom>
              <a:avLst/>
              <a:gdLst>
                <a:gd name="T0" fmla="*/ 258 w 590"/>
                <a:gd name="T1" fmla="*/ 0 h 340"/>
                <a:gd name="T2" fmla="*/ 9 w 590"/>
                <a:gd name="T3" fmla="*/ 144 h 340"/>
                <a:gd name="T4" fmla="*/ 0 w 590"/>
                <a:gd name="T5" fmla="*/ 145 h 340"/>
                <a:gd name="T6" fmla="*/ 332 w 590"/>
                <a:gd name="T7" fmla="*/ 338 h 340"/>
                <a:gd name="T8" fmla="*/ 341 w 590"/>
                <a:gd name="T9" fmla="*/ 337 h 340"/>
                <a:gd name="T10" fmla="*/ 590 w 590"/>
                <a:gd name="T11" fmla="*/ 193 h 340"/>
                <a:gd name="T12" fmla="*/ 258 w 590"/>
                <a:gd name="T1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340">
                  <a:moveTo>
                    <a:pt x="258" y="0"/>
                  </a:moveTo>
                  <a:cubicBezTo>
                    <a:pt x="9" y="144"/>
                    <a:pt x="9" y="144"/>
                    <a:pt x="9" y="144"/>
                  </a:cubicBezTo>
                  <a:cubicBezTo>
                    <a:pt x="5" y="146"/>
                    <a:pt x="2" y="147"/>
                    <a:pt x="0" y="145"/>
                  </a:cubicBezTo>
                  <a:cubicBezTo>
                    <a:pt x="332" y="338"/>
                    <a:pt x="332" y="338"/>
                    <a:pt x="332" y="338"/>
                  </a:cubicBezTo>
                  <a:cubicBezTo>
                    <a:pt x="334" y="340"/>
                    <a:pt x="337" y="339"/>
                    <a:pt x="341" y="337"/>
                  </a:cubicBezTo>
                  <a:cubicBezTo>
                    <a:pt x="590" y="193"/>
                    <a:pt x="590" y="193"/>
                    <a:pt x="590" y="193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81D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ṣļïḑe">
              <a:extLst>
                <a:ext uri="{FF2B5EF4-FFF2-40B4-BE49-F238E27FC236}">
                  <a16:creationId xmlns:a16="http://schemas.microsoft.com/office/drawing/2014/main" id="{978A689C-B615-4291-BEF8-EAE99A7389E0}"/>
                </a:ext>
              </a:extLst>
            </p:cNvPr>
            <p:cNvSpPr/>
            <p:nvPr/>
          </p:nvSpPr>
          <p:spPr bwMode="auto">
            <a:xfrm>
              <a:off x="4505325" y="3659188"/>
              <a:ext cx="2000250" cy="1303338"/>
            </a:xfrm>
            <a:custGeom>
              <a:avLst/>
              <a:gdLst>
                <a:gd name="T0" fmla="*/ 273 w 606"/>
                <a:gd name="T1" fmla="*/ 0 h 395"/>
                <a:gd name="T2" fmla="*/ 25 w 606"/>
                <a:gd name="T3" fmla="*/ 144 h 395"/>
                <a:gd name="T4" fmla="*/ 0 w 606"/>
                <a:gd name="T5" fmla="*/ 187 h 395"/>
                <a:gd name="T6" fmla="*/ 7 w 606"/>
                <a:gd name="T7" fmla="*/ 202 h 395"/>
                <a:gd name="T8" fmla="*/ 339 w 606"/>
                <a:gd name="T9" fmla="*/ 395 h 395"/>
                <a:gd name="T10" fmla="*/ 332 w 606"/>
                <a:gd name="T11" fmla="*/ 380 h 395"/>
                <a:gd name="T12" fmla="*/ 357 w 606"/>
                <a:gd name="T13" fmla="*/ 337 h 395"/>
                <a:gd name="T14" fmla="*/ 606 w 606"/>
                <a:gd name="T15" fmla="*/ 193 h 395"/>
                <a:gd name="T16" fmla="*/ 273 w 606"/>
                <a:gd name="T1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6" h="395">
                  <a:moveTo>
                    <a:pt x="273" y="0"/>
                  </a:moveTo>
                  <a:cubicBezTo>
                    <a:pt x="25" y="144"/>
                    <a:pt x="25" y="144"/>
                    <a:pt x="25" y="144"/>
                  </a:cubicBezTo>
                  <a:cubicBezTo>
                    <a:pt x="11" y="152"/>
                    <a:pt x="0" y="171"/>
                    <a:pt x="0" y="187"/>
                  </a:cubicBezTo>
                  <a:cubicBezTo>
                    <a:pt x="0" y="194"/>
                    <a:pt x="3" y="200"/>
                    <a:pt x="7" y="202"/>
                  </a:cubicBezTo>
                  <a:cubicBezTo>
                    <a:pt x="339" y="395"/>
                    <a:pt x="339" y="395"/>
                    <a:pt x="339" y="395"/>
                  </a:cubicBezTo>
                  <a:cubicBezTo>
                    <a:pt x="335" y="393"/>
                    <a:pt x="332" y="387"/>
                    <a:pt x="332" y="380"/>
                  </a:cubicBezTo>
                  <a:cubicBezTo>
                    <a:pt x="332" y="364"/>
                    <a:pt x="343" y="345"/>
                    <a:pt x="357" y="337"/>
                  </a:cubicBezTo>
                  <a:cubicBezTo>
                    <a:pt x="606" y="193"/>
                    <a:pt x="606" y="193"/>
                    <a:pt x="606" y="193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81D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ḻíḓè">
              <a:extLst>
                <a:ext uri="{FF2B5EF4-FFF2-40B4-BE49-F238E27FC236}">
                  <a16:creationId xmlns:a16="http://schemas.microsoft.com/office/drawing/2014/main" id="{8F609183-D19F-4EBC-9E05-6F70A835FC97}"/>
                </a:ext>
              </a:extLst>
            </p:cNvPr>
            <p:cNvSpPr/>
            <p:nvPr/>
          </p:nvSpPr>
          <p:spPr bwMode="auto">
            <a:xfrm>
              <a:off x="5624513" y="4338638"/>
              <a:ext cx="835025" cy="566738"/>
            </a:xfrm>
            <a:custGeom>
              <a:avLst/>
              <a:gdLst>
                <a:gd name="T0" fmla="*/ 253 w 253"/>
                <a:gd name="T1" fmla="*/ 0 h 172"/>
                <a:gd name="T2" fmla="*/ 253 w 253"/>
                <a:gd name="T3" fmla="*/ 29 h 172"/>
                <a:gd name="T4" fmla="*/ 13 w 253"/>
                <a:gd name="T5" fmla="*/ 168 h 172"/>
                <a:gd name="T6" fmla="*/ 0 w 253"/>
                <a:gd name="T7" fmla="*/ 160 h 172"/>
                <a:gd name="T8" fmla="*/ 13 w 253"/>
                <a:gd name="T9" fmla="*/ 138 h 172"/>
                <a:gd name="T10" fmla="*/ 253 w 253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72">
                  <a:moveTo>
                    <a:pt x="253" y="0"/>
                  </a:moveTo>
                  <a:cubicBezTo>
                    <a:pt x="253" y="29"/>
                    <a:pt x="253" y="29"/>
                    <a:pt x="253" y="29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6" y="172"/>
                    <a:pt x="0" y="168"/>
                    <a:pt x="0" y="160"/>
                  </a:cubicBezTo>
                  <a:cubicBezTo>
                    <a:pt x="0" y="152"/>
                    <a:pt x="6" y="142"/>
                    <a:pt x="13" y="138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ľiďê">
              <a:extLst>
                <a:ext uri="{FF2B5EF4-FFF2-40B4-BE49-F238E27FC236}">
                  <a16:creationId xmlns:a16="http://schemas.microsoft.com/office/drawing/2014/main" id="{E2C859AE-E09E-4639-BF3E-4F56D6DFBD05}"/>
                </a:ext>
              </a:extLst>
            </p:cNvPr>
            <p:cNvSpPr/>
            <p:nvPr/>
          </p:nvSpPr>
          <p:spPr bwMode="auto">
            <a:xfrm>
              <a:off x="5600700" y="4295775"/>
              <a:ext cx="904875" cy="688975"/>
            </a:xfrm>
            <a:custGeom>
              <a:avLst/>
              <a:gdLst>
                <a:gd name="T0" fmla="*/ 274 w 274"/>
                <a:gd name="T1" fmla="*/ 0 h 209"/>
                <a:gd name="T2" fmla="*/ 274 w 274"/>
                <a:gd name="T3" fmla="*/ 14 h 209"/>
                <a:gd name="T4" fmla="*/ 25 w 274"/>
                <a:gd name="T5" fmla="*/ 157 h 209"/>
                <a:gd name="T6" fmla="*/ 12 w 274"/>
                <a:gd name="T7" fmla="*/ 180 h 209"/>
                <a:gd name="T8" fmla="*/ 25 w 274"/>
                <a:gd name="T9" fmla="*/ 187 h 209"/>
                <a:gd name="T10" fmla="*/ 274 w 274"/>
                <a:gd name="T11" fmla="*/ 43 h 209"/>
                <a:gd name="T12" fmla="*/ 274 w 274"/>
                <a:gd name="T13" fmla="*/ 57 h 209"/>
                <a:gd name="T14" fmla="*/ 25 w 274"/>
                <a:gd name="T15" fmla="*/ 201 h 209"/>
                <a:gd name="T16" fmla="*/ 0 w 274"/>
                <a:gd name="T17" fmla="*/ 187 h 209"/>
                <a:gd name="T18" fmla="*/ 25 w 274"/>
                <a:gd name="T19" fmla="*/ 144 h 209"/>
                <a:gd name="T20" fmla="*/ 274 w 274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09">
                  <a:moveTo>
                    <a:pt x="274" y="0"/>
                  </a:moveTo>
                  <a:cubicBezTo>
                    <a:pt x="274" y="14"/>
                    <a:pt x="274" y="14"/>
                    <a:pt x="274" y="14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18" y="162"/>
                    <a:pt x="12" y="172"/>
                    <a:pt x="12" y="180"/>
                  </a:cubicBezTo>
                  <a:cubicBezTo>
                    <a:pt x="12" y="188"/>
                    <a:pt x="18" y="191"/>
                    <a:pt x="25" y="187"/>
                  </a:cubicBezTo>
                  <a:cubicBezTo>
                    <a:pt x="274" y="43"/>
                    <a:pt x="274" y="43"/>
                    <a:pt x="274" y="43"/>
                  </a:cubicBezTo>
                  <a:cubicBezTo>
                    <a:pt x="274" y="57"/>
                    <a:pt x="274" y="57"/>
                    <a:pt x="274" y="57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11" y="209"/>
                    <a:pt x="0" y="202"/>
                    <a:pt x="0" y="187"/>
                  </a:cubicBezTo>
                  <a:cubicBezTo>
                    <a:pt x="0" y="171"/>
                    <a:pt x="11" y="152"/>
                    <a:pt x="25" y="14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71C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ṣľiḓè">
              <a:extLst>
                <a:ext uri="{FF2B5EF4-FFF2-40B4-BE49-F238E27FC236}">
                  <a16:creationId xmlns:a16="http://schemas.microsoft.com/office/drawing/2014/main" id="{DB1834C3-5D8E-4AA5-B3E5-1CE1EB28BE8E}"/>
                </a:ext>
              </a:extLst>
            </p:cNvPr>
            <p:cNvSpPr/>
            <p:nvPr/>
          </p:nvSpPr>
          <p:spPr bwMode="auto">
            <a:xfrm>
              <a:off x="5900738" y="4641850"/>
              <a:ext cx="357188" cy="320675"/>
            </a:xfrm>
            <a:custGeom>
              <a:avLst/>
              <a:gdLst>
                <a:gd name="T0" fmla="*/ 67 w 108"/>
                <a:gd name="T1" fmla="*/ 52 h 97"/>
                <a:gd name="T2" fmla="*/ 59 w 108"/>
                <a:gd name="T3" fmla="*/ 37 h 97"/>
                <a:gd name="T4" fmla="*/ 37 w 108"/>
                <a:gd name="T5" fmla="*/ 0 h 97"/>
                <a:gd name="T6" fmla="*/ 0 w 108"/>
                <a:gd name="T7" fmla="*/ 20 h 97"/>
                <a:gd name="T8" fmla="*/ 1 w 108"/>
                <a:gd name="T9" fmla="*/ 21 h 97"/>
                <a:gd name="T10" fmla="*/ 22 w 108"/>
                <a:gd name="T11" fmla="*/ 58 h 97"/>
                <a:gd name="T12" fmla="*/ 22 w 108"/>
                <a:gd name="T13" fmla="*/ 60 h 97"/>
                <a:gd name="T14" fmla="*/ 31 w 108"/>
                <a:gd name="T15" fmla="*/ 74 h 97"/>
                <a:gd name="T16" fmla="*/ 70 w 108"/>
                <a:gd name="T17" fmla="*/ 97 h 97"/>
                <a:gd name="T18" fmla="*/ 73 w 108"/>
                <a:gd name="T19" fmla="*/ 78 h 97"/>
                <a:gd name="T20" fmla="*/ 108 w 108"/>
                <a:gd name="T21" fmla="*/ 75 h 97"/>
                <a:gd name="T22" fmla="*/ 67 w 108"/>
                <a:gd name="T23" fmla="*/ 5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97">
                  <a:moveTo>
                    <a:pt x="67" y="52"/>
                  </a:moveTo>
                  <a:cubicBezTo>
                    <a:pt x="62" y="49"/>
                    <a:pt x="59" y="43"/>
                    <a:pt x="59" y="37"/>
                  </a:cubicBezTo>
                  <a:cubicBezTo>
                    <a:pt x="59" y="22"/>
                    <a:pt x="51" y="8"/>
                    <a:pt x="3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4" y="28"/>
                    <a:pt x="22" y="42"/>
                    <a:pt x="22" y="58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5" y="71"/>
                    <a:pt x="31" y="74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108" y="75"/>
                    <a:pt x="108" y="75"/>
                    <a:pt x="108" y="75"/>
                  </a:cubicBezTo>
                  <a:lnTo>
                    <a:pt x="67" y="52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ṥļíḓè">
              <a:extLst>
                <a:ext uri="{FF2B5EF4-FFF2-40B4-BE49-F238E27FC236}">
                  <a16:creationId xmlns:a16="http://schemas.microsoft.com/office/drawing/2014/main" id="{3FCEB88A-BFC7-401F-BFB3-2FF12CBF8048}"/>
                </a:ext>
              </a:extLst>
            </p:cNvPr>
            <p:cNvSpPr/>
            <p:nvPr/>
          </p:nvSpPr>
          <p:spPr bwMode="auto">
            <a:xfrm>
              <a:off x="6927850" y="4071938"/>
              <a:ext cx="471488" cy="361950"/>
            </a:xfrm>
            <a:custGeom>
              <a:avLst/>
              <a:gdLst>
                <a:gd name="T0" fmla="*/ 0 w 297"/>
                <a:gd name="T1" fmla="*/ 172 h 228"/>
                <a:gd name="T2" fmla="*/ 297 w 297"/>
                <a:gd name="T3" fmla="*/ 0 h 228"/>
                <a:gd name="T4" fmla="*/ 297 w 297"/>
                <a:gd name="T5" fmla="*/ 56 h 228"/>
                <a:gd name="T6" fmla="*/ 0 w 297"/>
                <a:gd name="T7" fmla="*/ 228 h 228"/>
                <a:gd name="T8" fmla="*/ 0 w 297"/>
                <a:gd name="T9" fmla="*/ 17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28">
                  <a:moveTo>
                    <a:pt x="0" y="172"/>
                  </a:moveTo>
                  <a:lnTo>
                    <a:pt x="297" y="0"/>
                  </a:lnTo>
                  <a:lnTo>
                    <a:pt x="297" y="56"/>
                  </a:lnTo>
                  <a:lnTo>
                    <a:pt x="0" y="22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ḷíďê">
              <a:extLst>
                <a:ext uri="{FF2B5EF4-FFF2-40B4-BE49-F238E27FC236}">
                  <a16:creationId xmlns:a16="http://schemas.microsoft.com/office/drawing/2014/main" id="{1DE9945F-CE57-4ADF-B8F8-CC25D84F7E12}"/>
                </a:ext>
              </a:extLst>
            </p:cNvPr>
            <p:cNvSpPr/>
            <p:nvPr/>
          </p:nvSpPr>
          <p:spPr bwMode="auto">
            <a:xfrm>
              <a:off x="5857875" y="3452813"/>
              <a:ext cx="1541463" cy="892175"/>
            </a:xfrm>
            <a:custGeom>
              <a:avLst/>
              <a:gdLst>
                <a:gd name="T0" fmla="*/ 0 w 971"/>
                <a:gd name="T1" fmla="*/ 174 h 562"/>
                <a:gd name="T2" fmla="*/ 298 w 971"/>
                <a:gd name="T3" fmla="*/ 0 h 562"/>
                <a:gd name="T4" fmla="*/ 971 w 971"/>
                <a:gd name="T5" fmla="*/ 390 h 562"/>
                <a:gd name="T6" fmla="*/ 674 w 971"/>
                <a:gd name="T7" fmla="*/ 562 h 562"/>
                <a:gd name="T8" fmla="*/ 0 w 971"/>
                <a:gd name="T9" fmla="*/ 174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562">
                  <a:moveTo>
                    <a:pt x="0" y="174"/>
                  </a:moveTo>
                  <a:lnTo>
                    <a:pt x="298" y="0"/>
                  </a:lnTo>
                  <a:lnTo>
                    <a:pt x="971" y="390"/>
                  </a:lnTo>
                  <a:lnTo>
                    <a:pt x="674" y="56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1íďé">
              <a:extLst>
                <a:ext uri="{FF2B5EF4-FFF2-40B4-BE49-F238E27FC236}">
                  <a16:creationId xmlns:a16="http://schemas.microsoft.com/office/drawing/2014/main" id="{FB3DB4BB-B1AB-49FC-B388-1558C8E03B0B}"/>
                </a:ext>
              </a:extLst>
            </p:cNvPr>
            <p:cNvSpPr/>
            <p:nvPr/>
          </p:nvSpPr>
          <p:spPr bwMode="auto">
            <a:xfrm>
              <a:off x="5854700" y="3729038"/>
              <a:ext cx="1073150" cy="704850"/>
            </a:xfrm>
            <a:custGeom>
              <a:avLst/>
              <a:gdLst>
                <a:gd name="T0" fmla="*/ 676 w 676"/>
                <a:gd name="T1" fmla="*/ 388 h 444"/>
                <a:gd name="T2" fmla="*/ 676 w 676"/>
                <a:gd name="T3" fmla="*/ 444 h 444"/>
                <a:gd name="T4" fmla="*/ 0 w 676"/>
                <a:gd name="T5" fmla="*/ 56 h 444"/>
                <a:gd name="T6" fmla="*/ 2 w 676"/>
                <a:gd name="T7" fmla="*/ 0 h 444"/>
                <a:gd name="T8" fmla="*/ 676 w 676"/>
                <a:gd name="T9" fmla="*/ 38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444">
                  <a:moveTo>
                    <a:pt x="676" y="388"/>
                  </a:moveTo>
                  <a:lnTo>
                    <a:pt x="676" y="444"/>
                  </a:lnTo>
                  <a:lnTo>
                    <a:pt x="0" y="56"/>
                  </a:lnTo>
                  <a:lnTo>
                    <a:pt x="2" y="0"/>
                  </a:lnTo>
                  <a:lnTo>
                    <a:pt x="676" y="388"/>
                  </a:lnTo>
                  <a:close/>
                </a:path>
              </a:pathLst>
            </a:custGeom>
            <a:solidFill>
              <a:srgbClr val="CCCE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ḑê">
              <a:extLst>
                <a:ext uri="{FF2B5EF4-FFF2-40B4-BE49-F238E27FC236}">
                  <a16:creationId xmlns:a16="http://schemas.microsoft.com/office/drawing/2014/main" id="{86AD153E-3630-46A1-ADE5-23EA4E522AF0}"/>
                </a:ext>
              </a:extLst>
            </p:cNvPr>
            <p:cNvSpPr/>
            <p:nvPr/>
          </p:nvSpPr>
          <p:spPr bwMode="auto">
            <a:xfrm>
              <a:off x="6872288" y="3419475"/>
              <a:ext cx="119063" cy="550863"/>
            </a:xfrm>
            <a:custGeom>
              <a:avLst/>
              <a:gdLst>
                <a:gd name="T0" fmla="*/ 2 w 75"/>
                <a:gd name="T1" fmla="*/ 43 h 347"/>
                <a:gd name="T2" fmla="*/ 75 w 75"/>
                <a:gd name="T3" fmla="*/ 0 h 347"/>
                <a:gd name="T4" fmla="*/ 75 w 75"/>
                <a:gd name="T5" fmla="*/ 305 h 347"/>
                <a:gd name="T6" fmla="*/ 0 w 75"/>
                <a:gd name="T7" fmla="*/ 347 h 347"/>
                <a:gd name="T8" fmla="*/ 2 w 75"/>
                <a:gd name="T9" fmla="*/ 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47">
                  <a:moveTo>
                    <a:pt x="2" y="43"/>
                  </a:moveTo>
                  <a:lnTo>
                    <a:pt x="75" y="0"/>
                  </a:lnTo>
                  <a:lnTo>
                    <a:pt x="75" y="305"/>
                  </a:lnTo>
                  <a:lnTo>
                    <a:pt x="0" y="347"/>
                  </a:lnTo>
                  <a:lnTo>
                    <a:pt x="2" y="43"/>
                  </a:lnTo>
                  <a:close/>
                </a:path>
              </a:pathLst>
            </a:custGeom>
            <a:solidFill>
              <a:srgbClr val="8D90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ṡḷïḓe">
              <a:extLst>
                <a:ext uri="{FF2B5EF4-FFF2-40B4-BE49-F238E27FC236}">
                  <a16:creationId xmlns:a16="http://schemas.microsoft.com/office/drawing/2014/main" id="{9838AC6C-7421-400E-A508-BE4275E8E0D2}"/>
                </a:ext>
              </a:extLst>
            </p:cNvPr>
            <p:cNvSpPr/>
            <p:nvPr/>
          </p:nvSpPr>
          <p:spPr bwMode="auto">
            <a:xfrm>
              <a:off x="6511925" y="3281363"/>
              <a:ext cx="363538" cy="688975"/>
            </a:xfrm>
            <a:custGeom>
              <a:avLst/>
              <a:gdLst>
                <a:gd name="T0" fmla="*/ 229 w 229"/>
                <a:gd name="T1" fmla="*/ 130 h 434"/>
                <a:gd name="T2" fmla="*/ 227 w 229"/>
                <a:gd name="T3" fmla="*/ 434 h 434"/>
                <a:gd name="T4" fmla="*/ 0 w 229"/>
                <a:gd name="T5" fmla="*/ 303 h 434"/>
                <a:gd name="T6" fmla="*/ 0 w 229"/>
                <a:gd name="T7" fmla="*/ 0 h 434"/>
                <a:gd name="T8" fmla="*/ 229 w 229"/>
                <a:gd name="T9" fmla="*/ 13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434">
                  <a:moveTo>
                    <a:pt x="229" y="130"/>
                  </a:moveTo>
                  <a:lnTo>
                    <a:pt x="227" y="434"/>
                  </a:lnTo>
                  <a:lnTo>
                    <a:pt x="0" y="303"/>
                  </a:lnTo>
                  <a:lnTo>
                    <a:pt x="0" y="0"/>
                  </a:lnTo>
                  <a:lnTo>
                    <a:pt x="229" y="130"/>
                  </a:ln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ṡḻiḍe">
              <a:extLst>
                <a:ext uri="{FF2B5EF4-FFF2-40B4-BE49-F238E27FC236}">
                  <a16:creationId xmlns:a16="http://schemas.microsoft.com/office/drawing/2014/main" id="{25E8DB5A-A678-46B6-B581-DBBF0C1E3842}"/>
                </a:ext>
              </a:extLst>
            </p:cNvPr>
            <p:cNvSpPr/>
            <p:nvPr/>
          </p:nvSpPr>
          <p:spPr bwMode="auto">
            <a:xfrm>
              <a:off x="5667375" y="1190625"/>
              <a:ext cx="2343150" cy="3049588"/>
            </a:xfrm>
            <a:custGeom>
              <a:avLst/>
              <a:gdLst>
                <a:gd name="T0" fmla="*/ 687 w 710"/>
                <a:gd name="T1" fmla="*/ 377 h 925"/>
                <a:gd name="T2" fmla="*/ 41 w 710"/>
                <a:gd name="T3" fmla="*/ 4 h 925"/>
                <a:gd name="T4" fmla="*/ 24 w 710"/>
                <a:gd name="T5" fmla="*/ 2 h 925"/>
                <a:gd name="T6" fmla="*/ 0 w 710"/>
                <a:gd name="T7" fmla="*/ 16 h 925"/>
                <a:gd name="T8" fmla="*/ 17 w 710"/>
                <a:gd name="T9" fmla="*/ 18 h 925"/>
                <a:gd name="T10" fmla="*/ 663 w 710"/>
                <a:gd name="T11" fmla="*/ 391 h 925"/>
                <a:gd name="T12" fmla="*/ 686 w 710"/>
                <a:gd name="T13" fmla="*/ 430 h 925"/>
                <a:gd name="T14" fmla="*/ 685 w 710"/>
                <a:gd name="T15" fmla="*/ 911 h 925"/>
                <a:gd name="T16" fmla="*/ 678 w 710"/>
                <a:gd name="T17" fmla="*/ 925 h 925"/>
                <a:gd name="T18" fmla="*/ 702 w 710"/>
                <a:gd name="T19" fmla="*/ 912 h 925"/>
                <a:gd name="T20" fmla="*/ 708 w 710"/>
                <a:gd name="T21" fmla="*/ 897 h 925"/>
                <a:gd name="T22" fmla="*/ 708 w 710"/>
                <a:gd name="T23" fmla="*/ 897 h 925"/>
                <a:gd name="T24" fmla="*/ 710 w 710"/>
                <a:gd name="T25" fmla="*/ 416 h 925"/>
                <a:gd name="T26" fmla="*/ 687 w 710"/>
                <a:gd name="T27" fmla="*/ 377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0" h="925">
                  <a:moveTo>
                    <a:pt x="687" y="377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34" y="0"/>
                    <a:pt x="29" y="0"/>
                    <a:pt x="24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" y="14"/>
                    <a:pt x="10" y="14"/>
                    <a:pt x="17" y="18"/>
                  </a:cubicBezTo>
                  <a:cubicBezTo>
                    <a:pt x="663" y="391"/>
                    <a:pt x="663" y="391"/>
                    <a:pt x="663" y="391"/>
                  </a:cubicBezTo>
                  <a:cubicBezTo>
                    <a:pt x="676" y="398"/>
                    <a:pt x="686" y="416"/>
                    <a:pt x="686" y="430"/>
                  </a:cubicBezTo>
                  <a:cubicBezTo>
                    <a:pt x="685" y="911"/>
                    <a:pt x="685" y="911"/>
                    <a:pt x="685" y="911"/>
                  </a:cubicBezTo>
                  <a:cubicBezTo>
                    <a:pt x="685" y="918"/>
                    <a:pt x="682" y="923"/>
                    <a:pt x="678" y="925"/>
                  </a:cubicBezTo>
                  <a:cubicBezTo>
                    <a:pt x="702" y="912"/>
                    <a:pt x="702" y="912"/>
                    <a:pt x="702" y="912"/>
                  </a:cubicBezTo>
                  <a:cubicBezTo>
                    <a:pt x="706" y="909"/>
                    <a:pt x="708" y="904"/>
                    <a:pt x="708" y="897"/>
                  </a:cubicBezTo>
                  <a:cubicBezTo>
                    <a:pt x="708" y="897"/>
                    <a:pt x="708" y="897"/>
                    <a:pt x="708" y="897"/>
                  </a:cubicBezTo>
                  <a:cubicBezTo>
                    <a:pt x="710" y="416"/>
                    <a:pt x="710" y="416"/>
                    <a:pt x="710" y="416"/>
                  </a:cubicBezTo>
                  <a:cubicBezTo>
                    <a:pt x="710" y="402"/>
                    <a:pt x="700" y="384"/>
                    <a:pt x="687" y="377"/>
                  </a:cubicBezTo>
                  <a:close/>
                </a:path>
              </a:pathLst>
            </a:custGeom>
            <a:solidFill>
              <a:srgbClr val="979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ŝļîḓe">
              <a:extLst>
                <a:ext uri="{FF2B5EF4-FFF2-40B4-BE49-F238E27FC236}">
                  <a16:creationId xmlns:a16="http://schemas.microsoft.com/office/drawing/2014/main" id="{B5D0F07B-B41E-4533-9968-9B4E335D03E6}"/>
                </a:ext>
              </a:extLst>
            </p:cNvPr>
            <p:cNvSpPr/>
            <p:nvPr/>
          </p:nvSpPr>
          <p:spPr bwMode="auto">
            <a:xfrm>
              <a:off x="5640388" y="1223963"/>
              <a:ext cx="2290763" cy="3035300"/>
            </a:xfrm>
            <a:custGeom>
              <a:avLst/>
              <a:gdLst>
                <a:gd name="T0" fmla="*/ 671 w 694"/>
                <a:gd name="T1" fmla="*/ 381 h 921"/>
                <a:gd name="T2" fmla="*/ 25 w 694"/>
                <a:gd name="T3" fmla="*/ 8 h 921"/>
                <a:gd name="T4" fmla="*/ 2 w 694"/>
                <a:gd name="T5" fmla="*/ 21 h 921"/>
                <a:gd name="T6" fmla="*/ 0 w 694"/>
                <a:gd name="T7" fmla="*/ 501 h 921"/>
                <a:gd name="T8" fmla="*/ 23 w 694"/>
                <a:gd name="T9" fmla="*/ 541 h 921"/>
                <a:gd name="T10" fmla="*/ 670 w 694"/>
                <a:gd name="T11" fmla="*/ 914 h 921"/>
                <a:gd name="T12" fmla="*/ 693 w 694"/>
                <a:gd name="T13" fmla="*/ 901 h 921"/>
                <a:gd name="T14" fmla="*/ 694 w 694"/>
                <a:gd name="T15" fmla="*/ 420 h 921"/>
                <a:gd name="T16" fmla="*/ 671 w 694"/>
                <a:gd name="T17" fmla="*/ 38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21">
                  <a:moveTo>
                    <a:pt x="671" y="381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" y="0"/>
                    <a:pt x="2" y="6"/>
                    <a:pt x="2" y="21"/>
                  </a:cubicBezTo>
                  <a:cubicBezTo>
                    <a:pt x="0" y="501"/>
                    <a:pt x="0" y="501"/>
                    <a:pt x="0" y="501"/>
                  </a:cubicBezTo>
                  <a:cubicBezTo>
                    <a:pt x="0" y="516"/>
                    <a:pt x="11" y="533"/>
                    <a:pt x="23" y="541"/>
                  </a:cubicBezTo>
                  <a:cubicBezTo>
                    <a:pt x="670" y="914"/>
                    <a:pt x="670" y="914"/>
                    <a:pt x="670" y="914"/>
                  </a:cubicBezTo>
                  <a:cubicBezTo>
                    <a:pt x="682" y="921"/>
                    <a:pt x="692" y="915"/>
                    <a:pt x="693" y="901"/>
                  </a:cubicBezTo>
                  <a:cubicBezTo>
                    <a:pt x="694" y="420"/>
                    <a:pt x="694" y="420"/>
                    <a:pt x="694" y="420"/>
                  </a:cubicBezTo>
                  <a:cubicBezTo>
                    <a:pt x="694" y="406"/>
                    <a:pt x="684" y="388"/>
                    <a:pt x="671" y="381"/>
                  </a:cubicBez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ş1îḍê">
              <a:extLst>
                <a:ext uri="{FF2B5EF4-FFF2-40B4-BE49-F238E27FC236}">
                  <a16:creationId xmlns:a16="http://schemas.microsoft.com/office/drawing/2014/main" id="{789836CF-2EB6-45A9-AFD3-866EACD5B14A}"/>
                </a:ext>
              </a:extLst>
            </p:cNvPr>
            <p:cNvSpPr/>
            <p:nvPr/>
          </p:nvSpPr>
          <p:spPr bwMode="auto">
            <a:xfrm>
              <a:off x="5735638" y="1371600"/>
              <a:ext cx="2100263" cy="2667000"/>
            </a:xfrm>
            <a:custGeom>
              <a:avLst/>
              <a:gdLst>
                <a:gd name="T0" fmla="*/ 1323 w 1323"/>
                <a:gd name="T1" fmla="*/ 762 h 1680"/>
                <a:gd name="T2" fmla="*/ 1321 w 1323"/>
                <a:gd name="T3" fmla="*/ 1680 h 1680"/>
                <a:gd name="T4" fmla="*/ 0 w 1323"/>
                <a:gd name="T5" fmla="*/ 920 h 1680"/>
                <a:gd name="T6" fmla="*/ 5 w 1323"/>
                <a:gd name="T7" fmla="*/ 0 h 1680"/>
                <a:gd name="T8" fmla="*/ 1323 w 1323"/>
                <a:gd name="T9" fmla="*/ 762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3" h="1680">
                  <a:moveTo>
                    <a:pt x="1323" y="762"/>
                  </a:moveTo>
                  <a:lnTo>
                    <a:pt x="1321" y="1680"/>
                  </a:lnTo>
                  <a:lnTo>
                    <a:pt x="0" y="920"/>
                  </a:lnTo>
                  <a:lnTo>
                    <a:pt x="5" y="0"/>
                  </a:lnTo>
                  <a:lnTo>
                    <a:pt x="1323" y="762"/>
                  </a:lnTo>
                  <a:close/>
                </a:path>
              </a:pathLst>
            </a:custGeom>
            <a:solidFill>
              <a:srgbClr val="AD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ṧḷïḋê">
              <a:extLst>
                <a:ext uri="{FF2B5EF4-FFF2-40B4-BE49-F238E27FC236}">
                  <a16:creationId xmlns:a16="http://schemas.microsoft.com/office/drawing/2014/main" id="{1A828368-F714-47BC-8235-17ADE749B79B}"/>
                </a:ext>
              </a:extLst>
            </p:cNvPr>
            <p:cNvSpPr/>
            <p:nvPr/>
          </p:nvSpPr>
          <p:spPr bwMode="auto">
            <a:xfrm>
              <a:off x="7399338" y="3851275"/>
              <a:ext cx="442913" cy="300038"/>
            </a:xfrm>
            <a:custGeom>
              <a:avLst/>
              <a:gdLst>
                <a:gd name="T0" fmla="*/ 127 w 134"/>
                <a:gd name="T1" fmla="*/ 72 h 91"/>
                <a:gd name="T2" fmla="*/ 134 w 134"/>
                <a:gd name="T3" fmla="*/ 85 h 91"/>
                <a:gd name="T4" fmla="*/ 127 w 134"/>
                <a:gd name="T5" fmla="*/ 89 h 91"/>
                <a:gd name="T6" fmla="*/ 7 w 134"/>
                <a:gd name="T7" fmla="*/ 20 h 91"/>
                <a:gd name="T8" fmla="*/ 0 w 134"/>
                <a:gd name="T9" fmla="*/ 7 h 91"/>
                <a:gd name="T10" fmla="*/ 7 w 134"/>
                <a:gd name="T11" fmla="*/ 3 h 91"/>
                <a:gd name="T12" fmla="*/ 127 w 134"/>
                <a:gd name="T13" fmla="*/ 7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91">
                  <a:moveTo>
                    <a:pt x="127" y="72"/>
                  </a:moveTo>
                  <a:cubicBezTo>
                    <a:pt x="131" y="74"/>
                    <a:pt x="134" y="80"/>
                    <a:pt x="134" y="85"/>
                  </a:cubicBezTo>
                  <a:cubicBezTo>
                    <a:pt x="134" y="89"/>
                    <a:pt x="131" y="91"/>
                    <a:pt x="127" y="8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7"/>
                    <a:pt x="0" y="12"/>
                    <a:pt x="0" y="7"/>
                  </a:cubicBezTo>
                  <a:cubicBezTo>
                    <a:pt x="0" y="2"/>
                    <a:pt x="3" y="0"/>
                    <a:pt x="7" y="3"/>
                  </a:cubicBezTo>
                  <a:lnTo>
                    <a:pt x="127" y="72"/>
                  </a:lnTo>
                  <a:close/>
                </a:path>
              </a:pathLst>
            </a:custGeom>
            <a:solidFill>
              <a:srgbClr val="618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Sḻîḑè">
              <a:extLst>
                <a:ext uri="{FF2B5EF4-FFF2-40B4-BE49-F238E27FC236}">
                  <a16:creationId xmlns:a16="http://schemas.microsoft.com/office/drawing/2014/main" id="{94F0D1D3-4462-45BD-9687-7F6C1502DAC7}"/>
                </a:ext>
              </a:extLst>
            </p:cNvPr>
            <p:cNvSpPr/>
            <p:nvPr/>
          </p:nvSpPr>
          <p:spPr bwMode="auto">
            <a:xfrm flipH="1">
              <a:off x="5795963" y="2724150"/>
              <a:ext cx="247650" cy="12160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šḻîḋé">
              <a:extLst>
                <a:ext uri="{FF2B5EF4-FFF2-40B4-BE49-F238E27FC236}">
                  <a16:creationId xmlns:a16="http://schemas.microsoft.com/office/drawing/2014/main" id="{B93C60D8-9A7A-4DF1-9F76-EE757479A0CA}"/>
                </a:ext>
              </a:extLst>
            </p:cNvPr>
            <p:cNvSpPr/>
            <p:nvPr/>
          </p:nvSpPr>
          <p:spPr bwMode="auto">
            <a:xfrm flipH="1">
              <a:off x="5610225" y="2617788"/>
              <a:ext cx="244475" cy="1220788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ŝḷiďe">
              <a:extLst>
                <a:ext uri="{FF2B5EF4-FFF2-40B4-BE49-F238E27FC236}">
                  <a16:creationId xmlns:a16="http://schemas.microsoft.com/office/drawing/2014/main" id="{1CB97F69-73E9-48C2-94DA-DF86E4E9E0FC}"/>
                </a:ext>
              </a:extLst>
            </p:cNvPr>
            <p:cNvSpPr/>
            <p:nvPr/>
          </p:nvSpPr>
          <p:spPr bwMode="auto">
            <a:xfrm>
              <a:off x="5835650" y="2733675"/>
              <a:ext cx="174625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ṩlidé">
              <a:extLst>
                <a:ext uri="{FF2B5EF4-FFF2-40B4-BE49-F238E27FC236}">
                  <a16:creationId xmlns:a16="http://schemas.microsoft.com/office/drawing/2014/main" id="{AD639069-0456-4559-8FBD-59895B71B1C4}"/>
                </a:ext>
              </a:extLst>
            </p:cNvPr>
            <p:cNvSpPr/>
            <p:nvPr/>
          </p:nvSpPr>
          <p:spPr bwMode="auto">
            <a:xfrm>
              <a:off x="5802313" y="2874963"/>
              <a:ext cx="174625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ṡ1ïďê">
              <a:extLst>
                <a:ext uri="{FF2B5EF4-FFF2-40B4-BE49-F238E27FC236}">
                  <a16:creationId xmlns:a16="http://schemas.microsoft.com/office/drawing/2014/main" id="{A09978D6-179C-4EBF-8367-2083E844D305}"/>
                </a:ext>
              </a:extLst>
            </p:cNvPr>
            <p:cNvSpPr/>
            <p:nvPr/>
          </p:nvSpPr>
          <p:spPr bwMode="auto">
            <a:xfrm>
              <a:off x="5781675" y="3030538"/>
              <a:ext cx="176213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s1iďè">
              <a:extLst>
                <a:ext uri="{FF2B5EF4-FFF2-40B4-BE49-F238E27FC236}">
                  <a16:creationId xmlns:a16="http://schemas.microsoft.com/office/drawing/2014/main" id="{8FFC5CF6-AC20-4173-9806-3351E42A3B57}"/>
                </a:ext>
              </a:extLst>
            </p:cNvPr>
            <p:cNvSpPr/>
            <p:nvPr/>
          </p:nvSpPr>
          <p:spPr bwMode="auto">
            <a:xfrm>
              <a:off x="5753100" y="3165475"/>
              <a:ext cx="174625" cy="95250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1iďê">
              <a:extLst>
                <a:ext uri="{FF2B5EF4-FFF2-40B4-BE49-F238E27FC236}">
                  <a16:creationId xmlns:a16="http://schemas.microsoft.com/office/drawing/2014/main" id="{B6E2B442-E03A-4E26-93A6-F84E4CEB0109}"/>
                </a:ext>
              </a:extLst>
            </p:cNvPr>
            <p:cNvSpPr/>
            <p:nvPr/>
          </p:nvSpPr>
          <p:spPr bwMode="auto">
            <a:xfrm>
              <a:off x="5726113" y="3309938"/>
              <a:ext cx="171450" cy="100013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Sļîḑé">
              <a:extLst>
                <a:ext uri="{FF2B5EF4-FFF2-40B4-BE49-F238E27FC236}">
                  <a16:creationId xmlns:a16="http://schemas.microsoft.com/office/drawing/2014/main" id="{D49CC9F2-4919-4873-B2C5-44FD0B423ED1}"/>
                </a:ext>
              </a:extLst>
            </p:cNvPr>
            <p:cNvSpPr/>
            <p:nvPr/>
          </p:nvSpPr>
          <p:spPr bwMode="auto">
            <a:xfrm>
              <a:off x="5695950" y="3444875"/>
              <a:ext cx="173038" cy="100013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ŝḻîďê">
              <a:extLst>
                <a:ext uri="{FF2B5EF4-FFF2-40B4-BE49-F238E27FC236}">
                  <a16:creationId xmlns:a16="http://schemas.microsoft.com/office/drawing/2014/main" id="{A395DE81-77B0-4658-B404-5090978F7B40}"/>
                </a:ext>
              </a:extLst>
            </p:cNvPr>
            <p:cNvSpPr/>
            <p:nvPr/>
          </p:nvSpPr>
          <p:spPr bwMode="auto">
            <a:xfrm>
              <a:off x="5667375" y="3590925"/>
              <a:ext cx="171450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ḻiḓè">
              <a:extLst>
                <a:ext uri="{FF2B5EF4-FFF2-40B4-BE49-F238E27FC236}">
                  <a16:creationId xmlns:a16="http://schemas.microsoft.com/office/drawing/2014/main" id="{2F801848-6358-445B-B333-765F5BA06E52}"/>
                </a:ext>
              </a:extLst>
            </p:cNvPr>
            <p:cNvSpPr/>
            <p:nvPr/>
          </p:nvSpPr>
          <p:spPr bwMode="auto">
            <a:xfrm>
              <a:off x="5637213" y="3735388"/>
              <a:ext cx="171450" cy="98425"/>
            </a:xfrm>
            <a:prstGeom prst="line">
              <a:avLst/>
            </a:prstGeom>
            <a:noFill/>
            <a:ln w="33338" cap="rnd">
              <a:solidFill>
                <a:srgbClr val="6181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ŝḻide">
              <a:extLst>
                <a:ext uri="{FF2B5EF4-FFF2-40B4-BE49-F238E27FC236}">
                  <a16:creationId xmlns:a16="http://schemas.microsoft.com/office/drawing/2014/main" id="{090C7FCD-2282-4803-BFD6-6D90613056DA}"/>
                </a:ext>
              </a:extLst>
            </p:cNvPr>
            <p:cNvSpPr/>
            <p:nvPr/>
          </p:nvSpPr>
          <p:spPr bwMode="auto">
            <a:xfrm>
              <a:off x="7307263" y="2549525"/>
              <a:ext cx="26988" cy="925513"/>
            </a:xfrm>
            <a:custGeom>
              <a:avLst/>
              <a:gdLst>
                <a:gd name="T0" fmla="*/ 2 w 17"/>
                <a:gd name="T1" fmla="*/ 6 h 583"/>
                <a:gd name="T2" fmla="*/ 17 w 17"/>
                <a:gd name="T3" fmla="*/ 0 h 583"/>
                <a:gd name="T4" fmla="*/ 15 w 17"/>
                <a:gd name="T5" fmla="*/ 575 h 583"/>
                <a:gd name="T6" fmla="*/ 0 w 17"/>
                <a:gd name="T7" fmla="*/ 583 h 583"/>
                <a:gd name="T8" fmla="*/ 2 w 17"/>
                <a:gd name="T9" fmla="*/ 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83">
                  <a:moveTo>
                    <a:pt x="2" y="6"/>
                  </a:moveTo>
                  <a:lnTo>
                    <a:pt x="17" y="0"/>
                  </a:lnTo>
                  <a:lnTo>
                    <a:pt x="15" y="575"/>
                  </a:lnTo>
                  <a:lnTo>
                    <a:pt x="0" y="583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E85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ṧḷíde">
              <a:extLst>
                <a:ext uri="{FF2B5EF4-FFF2-40B4-BE49-F238E27FC236}">
                  <a16:creationId xmlns:a16="http://schemas.microsoft.com/office/drawing/2014/main" id="{3A3251DC-44D8-41F8-9033-935370A821FF}"/>
                </a:ext>
              </a:extLst>
            </p:cNvPr>
            <p:cNvSpPr/>
            <p:nvPr/>
          </p:nvSpPr>
          <p:spPr bwMode="auto">
            <a:xfrm>
              <a:off x="6191250" y="1903413"/>
              <a:ext cx="1143000" cy="655638"/>
            </a:xfrm>
            <a:custGeom>
              <a:avLst/>
              <a:gdLst>
                <a:gd name="T0" fmla="*/ 0 w 720"/>
                <a:gd name="T1" fmla="*/ 8 h 413"/>
                <a:gd name="T2" fmla="*/ 15 w 720"/>
                <a:gd name="T3" fmla="*/ 0 h 413"/>
                <a:gd name="T4" fmla="*/ 720 w 720"/>
                <a:gd name="T5" fmla="*/ 407 h 413"/>
                <a:gd name="T6" fmla="*/ 705 w 720"/>
                <a:gd name="T7" fmla="*/ 413 h 413"/>
                <a:gd name="T8" fmla="*/ 0 w 720"/>
                <a:gd name="T9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413">
                  <a:moveTo>
                    <a:pt x="0" y="8"/>
                  </a:moveTo>
                  <a:lnTo>
                    <a:pt x="15" y="0"/>
                  </a:lnTo>
                  <a:lnTo>
                    <a:pt x="720" y="407"/>
                  </a:lnTo>
                  <a:lnTo>
                    <a:pt x="705" y="4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85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işļíďe">
              <a:extLst>
                <a:ext uri="{FF2B5EF4-FFF2-40B4-BE49-F238E27FC236}">
                  <a16:creationId xmlns:a16="http://schemas.microsoft.com/office/drawing/2014/main" id="{8CC88A03-0685-480C-A317-C16A6D02C96D}"/>
                </a:ext>
              </a:extLst>
            </p:cNvPr>
            <p:cNvSpPr/>
            <p:nvPr/>
          </p:nvSpPr>
          <p:spPr bwMode="auto">
            <a:xfrm>
              <a:off x="6188075" y="1916113"/>
              <a:ext cx="1122363" cy="1558925"/>
            </a:xfrm>
            <a:custGeom>
              <a:avLst/>
              <a:gdLst>
                <a:gd name="T0" fmla="*/ 707 w 707"/>
                <a:gd name="T1" fmla="*/ 405 h 982"/>
                <a:gd name="T2" fmla="*/ 705 w 707"/>
                <a:gd name="T3" fmla="*/ 982 h 982"/>
                <a:gd name="T4" fmla="*/ 0 w 707"/>
                <a:gd name="T5" fmla="*/ 575 h 982"/>
                <a:gd name="T6" fmla="*/ 2 w 707"/>
                <a:gd name="T7" fmla="*/ 0 h 982"/>
                <a:gd name="T8" fmla="*/ 707 w 707"/>
                <a:gd name="T9" fmla="*/ 405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982">
                  <a:moveTo>
                    <a:pt x="707" y="405"/>
                  </a:moveTo>
                  <a:lnTo>
                    <a:pt x="705" y="982"/>
                  </a:lnTo>
                  <a:lnTo>
                    <a:pt x="0" y="575"/>
                  </a:lnTo>
                  <a:lnTo>
                    <a:pt x="2" y="0"/>
                  </a:lnTo>
                  <a:lnTo>
                    <a:pt x="707" y="405"/>
                  </a:ln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$ḷíḓe">
              <a:extLst>
                <a:ext uri="{FF2B5EF4-FFF2-40B4-BE49-F238E27FC236}">
                  <a16:creationId xmlns:a16="http://schemas.microsoft.com/office/drawing/2014/main" id="{428375CE-711F-4C93-8663-C41BB840797B}"/>
                </a:ext>
              </a:extLst>
            </p:cNvPr>
            <p:cNvSpPr/>
            <p:nvPr/>
          </p:nvSpPr>
          <p:spPr bwMode="auto">
            <a:xfrm>
              <a:off x="6092825" y="1949450"/>
              <a:ext cx="660400" cy="352425"/>
            </a:xfrm>
            <a:custGeom>
              <a:avLst/>
              <a:gdLst>
                <a:gd name="T0" fmla="*/ 200 w 200"/>
                <a:gd name="T1" fmla="*/ 95 h 107"/>
                <a:gd name="T2" fmla="*/ 199 w 200"/>
                <a:gd name="T3" fmla="*/ 96 h 107"/>
                <a:gd name="T4" fmla="*/ 130 w 200"/>
                <a:gd name="T5" fmla="*/ 96 h 107"/>
                <a:gd name="T6" fmla="*/ 0 w 200"/>
                <a:gd name="T7" fmla="*/ 20 h 107"/>
                <a:gd name="T8" fmla="*/ 35 w 200"/>
                <a:gd name="T9" fmla="*/ 0 h 107"/>
                <a:gd name="T10" fmla="*/ 200 w 200"/>
                <a:gd name="T11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07">
                  <a:moveTo>
                    <a:pt x="200" y="95"/>
                  </a:moveTo>
                  <a:cubicBezTo>
                    <a:pt x="199" y="96"/>
                    <a:pt x="199" y="96"/>
                    <a:pt x="199" y="96"/>
                  </a:cubicBezTo>
                  <a:cubicBezTo>
                    <a:pt x="180" y="107"/>
                    <a:pt x="149" y="107"/>
                    <a:pt x="130" y="9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00" y="9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šlíḑê">
              <a:extLst>
                <a:ext uri="{FF2B5EF4-FFF2-40B4-BE49-F238E27FC236}">
                  <a16:creationId xmlns:a16="http://schemas.microsoft.com/office/drawing/2014/main" id="{A3A93B24-C01C-4769-96A4-6E4D2DC5D5A0}"/>
                </a:ext>
              </a:extLst>
            </p:cNvPr>
            <p:cNvSpPr/>
            <p:nvPr/>
          </p:nvSpPr>
          <p:spPr bwMode="auto">
            <a:xfrm>
              <a:off x="6700838" y="2330450"/>
              <a:ext cx="481013" cy="1181100"/>
            </a:xfrm>
            <a:custGeom>
              <a:avLst/>
              <a:gdLst>
                <a:gd name="T0" fmla="*/ 15 w 146"/>
                <a:gd name="T1" fmla="*/ 20 h 358"/>
                <a:gd name="T2" fmla="*/ 1 w 146"/>
                <a:gd name="T3" fmla="*/ 0 h 358"/>
                <a:gd name="T4" fmla="*/ 0 w 146"/>
                <a:gd name="T5" fmla="*/ 262 h 358"/>
                <a:gd name="T6" fmla="*/ 15 w 146"/>
                <a:gd name="T7" fmla="*/ 282 h 358"/>
                <a:gd name="T8" fmla="*/ 145 w 146"/>
                <a:gd name="T9" fmla="*/ 358 h 358"/>
                <a:gd name="T10" fmla="*/ 146 w 146"/>
                <a:gd name="T11" fmla="*/ 95 h 358"/>
                <a:gd name="T12" fmla="*/ 15 w 146"/>
                <a:gd name="T13" fmla="*/ 2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58">
                  <a:moveTo>
                    <a:pt x="15" y="20"/>
                  </a:moveTo>
                  <a:cubicBezTo>
                    <a:pt x="6" y="14"/>
                    <a:pt x="1" y="7"/>
                    <a:pt x="1" y="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9"/>
                    <a:pt x="5" y="277"/>
                    <a:pt x="15" y="282"/>
                  </a:cubicBezTo>
                  <a:cubicBezTo>
                    <a:pt x="145" y="358"/>
                    <a:pt x="145" y="358"/>
                    <a:pt x="145" y="358"/>
                  </a:cubicBezTo>
                  <a:cubicBezTo>
                    <a:pt x="146" y="95"/>
                    <a:pt x="146" y="95"/>
                    <a:pt x="146" y="95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š1ïḓè">
              <a:extLst>
                <a:ext uri="{FF2B5EF4-FFF2-40B4-BE49-F238E27FC236}">
                  <a16:creationId xmlns:a16="http://schemas.microsoft.com/office/drawing/2014/main" id="{A4ECB671-8EA7-417A-A3A3-F905C09B6BDD}"/>
                </a:ext>
              </a:extLst>
            </p:cNvPr>
            <p:cNvSpPr/>
            <p:nvPr/>
          </p:nvSpPr>
          <p:spPr bwMode="auto">
            <a:xfrm>
              <a:off x="7178675" y="2578100"/>
              <a:ext cx="119063" cy="933450"/>
            </a:xfrm>
            <a:custGeom>
              <a:avLst/>
              <a:gdLst>
                <a:gd name="T0" fmla="*/ 75 w 75"/>
                <a:gd name="T1" fmla="*/ 0 h 588"/>
                <a:gd name="T2" fmla="*/ 73 w 75"/>
                <a:gd name="T3" fmla="*/ 544 h 588"/>
                <a:gd name="T4" fmla="*/ 0 w 75"/>
                <a:gd name="T5" fmla="*/ 588 h 588"/>
                <a:gd name="T6" fmla="*/ 2 w 75"/>
                <a:gd name="T7" fmla="*/ 42 h 588"/>
                <a:gd name="T8" fmla="*/ 75 w 75"/>
                <a:gd name="T9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88">
                  <a:moveTo>
                    <a:pt x="75" y="0"/>
                  </a:moveTo>
                  <a:lnTo>
                    <a:pt x="73" y="544"/>
                  </a:lnTo>
                  <a:lnTo>
                    <a:pt x="0" y="588"/>
                  </a:lnTo>
                  <a:lnTo>
                    <a:pt x="2" y="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ḻídê">
              <a:extLst>
                <a:ext uri="{FF2B5EF4-FFF2-40B4-BE49-F238E27FC236}">
                  <a16:creationId xmlns:a16="http://schemas.microsoft.com/office/drawing/2014/main" id="{33809E48-0217-4614-A81D-BEA93A9A80CE}"/>
                </a:ext>
              </a:extLst>
            </p:cNvPr>
            <p:cNvSpPr/>
            <p:nvPr/>
          </p:nvSpPr>
          <p:spPr bwMode="auto">
            <a:xfrm>
              <a:off x="6686550" y="2265363"/>
              <a:ext cx="611188" cy="379413"/>
            </a:xfrm>
            <a:custGeom>
              <a:avLst/>
              <a:gdLst>
                <a:gd name="T0" fmla="*/ 185 w 185"/>
                <a:gd name="T1" fmla="*/ 95 h 115"/>
                <a:gd name="T2" fmla="*/ 150 w 185"/>
                <a:gd name="T3" fmla="*/ 115 h 115"/>
                <a:gd name="T4" fmla="*/ 19 w 185"/>
                <a:gd name="T5" fmla="*/ 40 h 115"/>
                <a:gd name="T6" fmla="*/ 19 w 185"/>
                <a:gd name="T7" fmla="*/ 0 h 115"/>
                <a:gd name="T8" fmla="*/ 20 w 185"/>
                <a:gd name="T9" fmla="*/ 0 h 115"/>
                <a:gd name="T10" fmla="*/ 185 w 185"/>
                <a:gd name="T1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15">
                  <a:moveTo>
                    <a:pt x="185" y="95"/>
                  </a:moveTo>
                  <a:cubicBezTo>
                    <a:pt x="150" y="115"/>
                    <a:pt x="150" y="115"/>
                    <a:pt x="150" y="115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0" y="29"/>
                    <a:pt x="0" y="11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85" y="9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ŝḷïḍê">
              <a:extLst>
                <a:ext uri="{FF2B5EF4-FFF2-40B4-BE49-F238E27FC236}">
                  <a16:creationId xmlns:a16="http://schemas.microsoft.com/office/drawing/2014/main" id="{4A5959B3-15DF-42DE-A467-CC930353B423}"/>
                </a:ext>
              </a:extLst>
            </p:cNvPr>
            <p:cNvSpPr/>
            <p:nvPr/>
          </p:nvSpPr>
          <p:spPr bwMode="auto">
            <a:xfrm>
              <a:off x="6188075" y="2763838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2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ś1ïḋé">
              <a:extLst>
                <a:ext uri="{FF2B5EF4-FFF2-40B4-BE49-F238E27FC236}">
                  <a16:creationId xmlns:a16="http://schemas.microsoft.com/office/drawing/2014/main" id="{47EF0B3B-84B2-4D0F-97B2-E04E83DDC30C}"/>
                </a:ext>
              </a:extLst>
            </p:cNvPr>
            <p:cNvSpPr/>
            <p:nvPr/>
          </p:nvSpPr>
          <p:spPr bwMode="auto">
            <a:xfrm>
              <a:off x="6188075" y="2727325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şḻîde">
              <a:extLst>
                <a:ext uri="{FF2B5EF4-FFF2-40B4-BE49-F238E27FC236}">
                  <a16:creationId xmlns:a16="http://schemas.microsoft.com/office/drawing/2014/main" id="{CC1575ED-4A8B-455C-9B4C-2DDD4B54F262}"/>
                </a:ext>
              </a:extLst>
            </p:cNvPr>
            <p:cNvSpPr/>
            <p:nvPr/>
          </p:nvSpPr>
          <p:spPr bwMode="auto">
            <a:xfrm>
              <a:off x="6188075" y="2584450"/>
              <a:ext cx="198438" cy="136525"/>
            </a:xfrm>
            <a:custGeom>
              <a:avLst/>
              <a:gdLst>
                <a:gd name="T0" fmla="*/ 125 w 125"/>
                <a:gd name="T1" fmla="*/ 73 h 86"/>
                <a:gd name="T2" fmla="*/ 125 w 125"/>
                <a:gd name="T3" fmla="*/ 86 h 86"/>
                <a:gd name="T4" fmla="*/ 0 w 125"/>
                <a:gd name="T5" fmla="*/ 15 h 86"/>
                <a:gd name="T6" fmla="*/ 0 w 125"/>
                <a:gd name="T7" fmla="*/ 0 h 86"/>
                <a:gd name="T8" fmla="*/ 125 w 125"/>
                <a:gd name="T9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86">
                  <a:moveTo>
                    <a:pt x="125" y="73"/>
                  </a:moveTo>
                  <a:lnTo>
                    <a:pt x="125" y="86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25" y="73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$lïde">
              <a:extLst>
                <a:ext uri="{FF2B5EF4-FFF2-40B4-BE49-F238E27FC236}">
                  <a16:creationId xmlns:a16="http://schemas.microsoft.com/office/drawing/2014/main" id="{3917F112-7F02-42EB-9BB1-5F315B44DBC6}"/>
                </a:ext>
              </a:extLst>
            </p:cNvPr>
            <p:cNvSpPr/>
            <p:nvPr/>
          </p:nvSpPr>
          <p:spPr bwMode="auto">
            <a:xfrm>
              <a:off x="6188075" y="2690813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śliḍê">
              <a:extLst>
                <a:ext uri="{FF2B5EF4-FFF2-40B4-BE49-F238E27FC236}">
                  <a16:creationId xmlns:a16="http://schemas.microsoft.com/office/drawing/2014/main" id="{36553F36-1E3A-4230-8447-04FE18C6338A}"/>
                </a:ext>
              </a:extLst>
            </p:cNvPr>
            <p:cNvSpPr/>
            <p:nvPr/>
          </p:nvSpPr>
          <p:spPr bwMode="auto">
            <a:xfrm>
              <a:off x="6188075" y="265747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ṥ1ïḑe">
              <a:extLst>
                <a:ext uri="{FF2B5EF4-FFF2-40B4-BE49-F238E27FC236}">
                  <a16:creationId xmlns:a16="http://schemas.microsoft.com/office/drawing/2014/main" id="{7789E930-DE90-4B89-ACD7-63A6DEFBC715}"/>
                </a:ext>
              </a:extLst>
            </p:cNvPr>
            <p:cNvSpPr/>
            <p:nvPr/>
          </p:nvSpPr>
          <p:spPr bwMode="auto">
            <a:xfrm>
              <a:off x="6188075" y="2620963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ľíďè">
              <a:extLst>
                <a:ext uri="{FF2B5EF4-FFF2-40B4-BE49-F238E27FC236}">
                  <a16:creationId xmlns:a16="http://schemas.microsoft.com/office/drawing/2014/main" id="{357AC712-228A-49E9-9756-6569F64B9508}"/>
                </a:ext>
              </a:extLst>
            </p:cNvPr>
            <p:cNvSpPr/>
            <p:nvPr/>
          </p:nvSpPr>
          <p:spPr bwMode="auto">
            <a:xfrm>
              <a:off x="6188075" y="2552700"/>
              <a:ext cx="300038" cy="190500"/>
            </a:xfrm>
            <a:custGeom>
              <a:avLst/>
              <a:gdLst>
                <a:gd name="T0" fmla="*/ 189 w 189"/>
                <a:gd name="T1" fmla="*/ 108 h 120"/>
                <a:gd name="T2" fmla="*/ 189 w 189"/>
                <a:gd name="T3" fmla="*/ 120 h 120"/>
                <a:gd name="T4" fmla="*/ 0 w 189"/>
                <a:gd name="T5" fmla="*/ 12 h 120"/>
                <a:gd name="T6" fmla="*/ 0 w 189"/>
                <a:gd name="T7" fmla="*/ 0 h 120"/>
                <a:gd name="T8" fmla="*/ 189 w 189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0">
                  <a:moveTo>
                    <a:pt x="189" y="108"/>
                  </a:moveTo>
                  <a:lnTo>
                    <a:pt x="189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ṡļîḍê">
              <a:extLst>
                <a:ext uri="{FF2B5EF4-FFF2-40B4-BE49-F238E27FC236}">
                  <a16:creationId xmlns:a16="http://schemas.microsoft.com/office/drawing/2014/main" id="{B7E612D1-9057-4750-8360-E47E036F61CF}"/>
                </a:ext>
              </a:extLst>
            </p:cNvPr>
            <p:cNvSpPr/>
            <p:nvPr/>
          </p:nvSpPr>
          <p:spPr bwMode="auto">
            <a:xfrm>
              <a:off x="6188075" y="2516188"/>
              <a:ext cx="300038" cy="193675"/>
            </a:xfrm>
            <a:custGeom>
              <a:avLst/>
              <a:gdLst>
                <a:gd name="T0" fmla="*/ 189 w 189"/>
                <a:gd name="T1" fmla="*/ 108 h 122"/>
                <a:gd name="T2" fmla="*/ 189 w 189"/>
                <a:gd name="T3" fmla="*/ 122 h 122"/>
                <a:gd name="T4" fmla="*/ 0 w 189"/>
                <a:gd name="T5" fmla="*/ 12 h 122"/>
                <a:gd name="T6" fmla="*/ 0 w 189"/>
                <a:gd name="T7" fmla="*/ 0 h 122"/>
                <a:gd name="T8" fmla="*/ 189 w 189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08"/>
                  </a:moveTo>
                  <a:lnTo>
                    <a:pt x="189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$1ïḑê">
              <a:extLst>
                <a:ext uri="{FF2B5EF4-FFF2-40B4-BE49-F238E27FC236}">
                  <a16:creationId xmlns:a16="http://schemas.microsoft.com/office/drawing/2014/main" id="{704BA05E-9627-4419-B422-913ECA620C67}"/>
                </a:ext>
              </a:extLst>
            </p:cNvPr>
            <p:cNvSpPr/>
            <p:nvPr/>
          </p:nvSpPr>
          <p:spPr bwMode="auto">
            <a:xfrm>
              <a:off x="6188075" y="2479675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şļîďe">
              <a:extLst>
                <a:ext uri="{FF2B5EF4-FFF2-40B4-BE49-F238E27FC236}">
                  <a16:creationId xmlns:a16="http://schemas.microsoft.com/office/drawing/2014/main" id="{98EBC20A-BC95-41EE-8B3E-5DBB20A396C0}"/>
                </a:ext>
              </a:extLst>
            </p:cNvPr>
            <p:cNvSpPr/>
            <p:nvPr/>
          </p:nvSpPr>
          <p:spPr bwMode="auto">
            <a:xfrm>
              <a:off x="6188075" y="2446338"/>
              <a:ext cx="300038" cy="192088"/>
            </a:xfrm>
            <a:custGeom>
              <a:avLst/>
              <a:gdLst>
                <a:gd name="T0" fmla="*/ 189 w 189"/>
                <a:gd name="T1" fmla="*/ 108 h 121"/>
                <a:gd name="T2" fmla="*/ 189 w 189"/>
                <a:gd name="T3" fmla="*/ 121 h 121"/>
                <a:gd name="T4" fmla="*/ 0 w 189"/>
                <a:gd name="T5" fmla="*/ 13 h 121"/>
                <a:gd name="T6" fmla="*/ 0 w 189"/>
                <a:gd name="T7" fmla="*/ 0 h 121"/>
                <a:gd name="T8" fmla="*/ 189 w 189"/>
                <a:gd name="T9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1">
                  <a:moveTo>
                    <a:pt x="189" y="108"/>
                  </a:moveTo>
                  <a:lnTo>
                    <a:pt x="189" y="12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ḻiďé">
              <a:extLst>
                <a:ext uri="{FF2B5EF4-FFF2-40B4-BE49-F238E27FC236}">
                  <a16:creationId xmlns:a16="http://schemas.microsoft.com/office/drawing/2014/main" id="{6CB14FAB-95AA-4AE2-B9E5-8D02ECF101A5}"/>
                </a:ext>
              </a:extLst>
            </p:cNvPr>
            <p:cNvSpPr/>
            <p:nvPr/>
          </p:nvSpPr>
          <p:spPr bwMode="auto">
            <a:xfrm>
              <a:off x="6191250" y="2305050"/>
              <a:ext cx="195263" cy="134938"/>
            </a:xfrm>
            <a:custGeom>
              <a:avLst/>
              <a:gdLst>
                <a:gd name="T0" fmla="*/ 123 w 123"/>
                <a:gd name="T1" fmla="*/ 70 h 85"/>
                <a:gd name="T2" fmla="*/ 123 w 123"/>
                <a:gd name="T3" fmla="*/ 85 h 85"/>
                <a:gd name="T4" fmla="*/ 0 w 123"/>
                <a:gd name="T5" fmla="*/ 12 h 85"/>
                <a:gd name="T6" fmla="*/ 0 w 123"/>
                <a:gd name="T7" fmla="*/ 0 h 85"/>
                <a:gd name="T8" fmla="*/ 123 w 123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5">
                  <a:moveTo>
                    <a:pt x="123" y="70"/>
                  </a:moveTo>
                  <a:lnTo>
                    <a:pt x="123" y="85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3" y="7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ṩľïḋê">
              <a:extLst>
                <a:ext uri="{FF2B5EF4-FFF2-40B4-BE49-F238E27FC236}">
                  <a16:creationId xmlns:a16="http://schemas.microsoft.com/office/drawing/2014/main" id="{4A4B7088-B34C-4D7E-BFD8-79037E88A32E}"/>
                </a:ext>
              </a:extLst>
            </p:cNvPr>
            <p:cNvSpPr/>
            <p:nvPr/>
          </p:nvSpPr>
          <p:spPr bwMode="auto">
            <a:xfrm>
              <a:off x="6188075" y="240982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2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2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ṥlïďé">
              <a:extLst>
                <a:ext uri="{FF2B5EF4-FFF2-40B4-BE49-F238E27FC236}">
                  <a16:creationId xmlns:a16="http://schemas.microsoft.com/office/drawing/2014/main" id="{92D2D0E1-3A2A-4B70-B8A6-42DD98D775AC}"/>
                </a:ext>
              </a:extLst>
            </p:cNvPr>
            <p:cNvSpPr/>
            <p:nvPr/>
          </p:nvSpPr>
          <p:spPr bwMode="auto">
            <a:xfrm>
              <a:off x="6191250" y="2268538"/>
              <a:ext cx="195263" cy="134938"/>
            </a:xfrm>
            <a:custGeom>
              <a:avLst/>
              <a:gdLst>
                <a:gd name="T0" fmla="*/ 123 w 123"/>
                <a:gd name="T1" fmla="*/ 73 h 85"/>
                <a:gd name="T2" fmla="*/ 123 w 123"/>
                <a:gd name="T3" fmla="*/ 85 h 85"/>
                <a:gd name="T4" fmla="*/ 0 w 123"/>
                <a:gd name="T5" fmla="*/ 15 h 85"/>
                <a:gd name="T6" fmla="*/ 0 w 123"/>
                <a:gd name="T7" fmla="*/ 0 h 85"/>
                <a:gd name="T8" fmla="*/ 123 w 123"/>
                <a:gd name="T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5">
                  <a:moveTo>
                    <a:pt x="123" y="73"/>
                  </a:moveTo>
                  <a:lnTo>
                    <a:pt x="123" y="8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23" y="73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śḻíďe">
              <a:extLst>
                <a:ext uri="{FF2B5EF4-FFF2-40B4-BE49-F238E27FC236}">
                  <a16:creationId xmlns:a16="http://schemas.microsoft.com/office/drawing/2014/main" id="{98124EEA-F21A-4C0F-8929-EEBF2716BA93}"/>
                </a:ext>
              </a:extLst>
            </p:cNvPr>
            <p:cNvSpPr/>
            <p:nvPr/>
          </p:nvSpPr>
          <p:spPr bwMode="auto">
            <a:xfrm>
              <a:off x="6191250" y="2373313"/>
              <a:ext cx="296863" cy="195263"/>
            </a:xfrm>
            <a:custGeom>
              <a:avLst/>
              <a:gdLst>
                <a:gd name="T0" fmla="*/ 187 w 187"/>
                <a:gd name="T1" fmla="*/ 111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1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$ḻiḍé">
              <a:extLst>
                <a:ext uri="{FF2B5EF4-FFF2-40B4-BE49-F238E27FC236}">
                  <a16:creationId xmlns:a16="http://schemas.microsoft.com/office/drawing/2014/main" id="{B1159B7B-332C-4B57-9019-8EF966934466}"/>
                </a:ext>
              </a:extLst>
            </p:cNvPr>
            <p:cNvSpPr/>
            <p:nvPr/>
          </p:nvSpPr>
          <p:spPr bwMode="auto">
            <a:xfrm>
              <a:off x="6191250" y="2341563"/>
              <a:ext cx="296863" cy="190500"/>
            </a:xfrm>
            <a:custGeom>
              <a:avLst/>
              <a:gdLst>
                <a:gd name="T0" fmla="*/ 187 w 187"/>
                <a:gd name="T1" fmla="*/ 108 h 120"/>
                <a:gd name="T2" fmla="*/ 187 w 187"/>
                <a:gd name="T3" fmla="*/ 120 h 120"/>
                <a:gd name="T4" fmla="*/ 0 w 187"/>
                <a:gd name="T5" fmla="*/ 12 h 120"/>
                <a:gd name="T6" fmla="*/ 0 w 187"/>
                <a:gd name="T7" fmla="*/ 0 h 120"/>
                <a:gd name="T8" fmla="*/ 187 w 187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">
                  <a:moveTo>
                    <a:pt x="187" y="108"/>
                  </a:moveTo>
                  <a:lnTo>
                    <a:pt x="187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şliḑê">
              <a:extLst>
                <a:ext uri="{FF2B5EF4-FFF2-40B4-BE49-F238E27FC236}">
                  <a16:creationId xmlns:a16="http://schemas.microsoft.com/office/drawing/2014/main" id="{C8D2ED50-C4A4-4068-972D-540C4ED96849}"/>
                </a:ext>
              </a:extLst>
            </p:cNvPr>
            <p:cNvSpPr/>
            <p:nvPr/>
          </p:nvSpPr>
          <p:spPr bwMode="auto">
            <a:xfrm>
              <a:off x="6191250" y="2232025"/>
              <a:ext cx="296863" cy="195263"/>
            </a:xfrm>
            <a:custGeom>
              <a:avLst/>
              <a:gdLst>
                <a:gd name="T0" fmla="*/ 187 w 187"/>
                <a:gd name="T1" fmla="*/ 110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ŝľïdê">
              <a:extLst>
                <a:ext uri="{FF2B5EF4-FFF2-40B4-BE49-F238E27FC236}">
                  <a16:creationId xmlns:a16="http://schemas.microsoft.com/office/drawing/2014/main" id="{636184BC-3363-4ACC-A142-4A4897DB38D9}"/>
                </a:ext>
              </a:extLst>
            </p:cNvPr>
            <p:cNvSpPr/>
            <p:nvPr/>
          </p:nvSpPr>
          <p:spPr bwMode="auto">
            <a:xfrm>
              <a:off x="6772275" y="2592388"/>
              <a:ext cx="301625" cy="193675"/>
            </a:xfrm>
            <a:custGeom>
              <a:avLst/>
              <a:gdLst>
                <a:gd name="T0" fmla="*/ 190 w 190"/>
                <a:gd name="T1" fmla="*/ 108 h 122"/>
                <a:gd name="T2" fmla="*/ 190 w 190"/>
                <a:gd name="T3" fmla="*/ 122 h 122"/>
                <a:gd name="T4" fmla="*/ 0 w 190"/>
                <a:gd name="T5" fmla="*/ 12 h 122"/>
                <a:gd name="T6" fmla="*/ 0 w 190"/>
                <a:gd name="T7" fmla="*/ 0 h 122"/>
                <a:gd name="T8" fmla="*/ 190 w 190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2">
                  <a:moveTo>
                    <a:pt x="190" y="108"/>
                  </a:moveTo>
                  <a:lnTo>
                    <a:pt x="190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ṥ1íde">
              <a:extLst>
                <a:ext uri="{FF2B5EF4-FFF2-40B4-BE49-F238E27FC236}">
                  <a16:creationId xmlns:a16="http://schemas.microsoft.com/office/drawing/2014/main" id="{BD3D8061-35F9-4933-91AF-DBD9D7399BEC}"/>
                </a:ext>
              </a:extLst>
            </p:cNvPr>
            <p:cNvSpPr/>
            <p:nvPr/>
          </p:nvSpPr>
          <p:spPr bwMode="auto">
            <a:xfrm>
              <a:off x="6772275" y="2660650"/>
              <a:ext cx="301625" cy="195263"/>
            </a:xfrm>
            <a:custGeom>
              <a:avLst/>
              <a:gdLst>
                <a:gd name="T0" fmla="*/ 190 w 190"/>
                <a:gd name="T1" fmla="*/ 110 h 123"/>
                <a:gd name="T2" fmla="*/ 187 w 190"/>
                <a:gd name="T3" fmla="*/ 123 h 123"/>
                <a:gd name="T4" fmla="*/ 0 w 190"/>
                <a:gd name="T5" fmla="*/ 15 h 123"/>
                <a:gd name="T6" fmla="*/ 0 w 190"/>
                <a:gd name="T7" fmla="*/ 0 h 123"/>
                <a:gd name="T8" fmla="*/ 190 w 190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3">
                  <a:moveTo>
                    <a:pt x="190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ŝ1ïdé">
              <a:extLst>
                <a:ext uri="{FF2B5EF4-FFF2-40B4-BE49-F238E27FC236}">
                  <a16:creationId xmlns:a16="http://schemas.microsoft.com/office/drawing/2014/main" id="{AE50CBB3-2245-4053-B9C0-2AA298952848}"/>
                </a:ext>
              </a:extLst>
            </p:cNvPr>
            <p:cNvSpPr/>
            <p:nvPr/>
          </p:nvSpPr>
          <p:spPr bwMode="auto">
            <a:xfrm>
              <a:off x="6772275" y="2871788"/>
              <a:ext cx="296863" cy="195263"/>
            </a:xfrm>
            <a:custGeom>
              <a:avLst/>
              <a:gdLst>
                <a:gd name="T0" fmla="*/ 187 w 187"/>
                <a:gd name="T1" fmla="*/ 110 h 123"/>
                <a:gd name="T2" fmla="*/ 187 w 187"/>
                <a:gd name="T3" fmla="*/ 123 h 123"/>
                <a:gd name="T4" fmla="*/ 0 w 187"/>
                <a:gd name="T5" fmla="*/ 15 h 123"/>
                <a:gd name="T6" fmla="*/ 0 w 187"/>
                <a:gd name="T7" fmla="*/ 0 h 123"/>
                <a:gd name="T8" fmla="*/ 187 w 187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10"/>
                  </a:moveTo>
                  <a:lnTo>
                    <a:pt x="187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ṡlïḍé">
              <a:extLst>
                <a:ext uri="{FF2B5EF4-FFF2-40B4-BE49-F238E27FC236}">
                  <a16:creationId xmlns:a16="http://schemas.microsoft.com/office/drawing/2014/main" id="{7964D41C-059C-4010-9E32-1E7E18842E44}"/>
                </a:ext>
              </a:extLst>
            </p:cNvPr>
            <p:cNvSpPr/>
            <p:nvPr/>
          </p:nvSpPr>
          <p:spPr bwMode="auto">
            <a:xfrm>
              <a:off x="6769100" y="3082925"/>
              <a:ext cx="300038" cy="193675"/>
            </a:xfrm>
            <a:custGeom>
              <a:avLst/>
              <a:gdLst>
                <a:gd name="T0" fmla="*/ 189 w 189"/>
                <a:gd name="T1" fmla="*/ 110 h 122"/>
                <a:gd name="T2" fmla="*/ 189 w 189"/>
                <a:gd name="T3" fmla="*/ 122 h 122"/>
                <a:gd name="T4" fmla="*/ 0 w 189"/>
                <a:gd name="T5" fmla="*/ 14 h 122"/>
                <a:gd name="T6" fmla="*/ 0 w 189"/>
                <a:gd name="T7" fmla="*/ 0 h 122"/>
                <a:gd name="T8" fmla="*/ 189 w 189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9" y="110"/>
                  </a:moveTo>
                  <a:lnTo>
                    <a:pt x="189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9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$1ïḋe">
              <a:extLst>
                <a:ext uri="{FF2B5EF4-FFF2-40B4-BE49-F238E27FC236}">
                  <a16:creationId xmlns:a16="http://schemas.microsoft.com/office/drawing/2014/main" id="{180574C2-F1BE-4354-A7A6-53C579F52C29}"/>
                </a:ext>
              </a:extLst>
            </p:cNvPr>
            <p:cNvSpPr/>
            <p:nvPr/>
          </p:nvSpPr>
          <p:spPr bwMode="auto">
            <a:xfrm>
              <a:off x="6769100" y="3049588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ṩḻíḑe">
              <a:extLst>
                <a:ext uri="{FF2B5EF4-FFF2-40B4-BE49-F238E27FC236}">
                  <a16:creationId xmlns:a16="http://schemas.microsoft.com/office/drawing/2014/main" id="{94C94A11-4702-4318-AA12-EC03BABD2B65}"/>
                </a:ext>
              </a:extLst>
            </p:cNvPr>
            <p:cNvSpPr/>
            <p:nvPr/>
          </p:nvSpPr>
          <p:spPr bwMode="auto">
            <a:xfrm>
              <a:off x="6772275" y="2978150"/>
              <a:ext cx="250825" cy="166688"/>
            </a:xfrm>
            <a:custGeom>
              <a:avLst/>
              <a:gdLst>
                <a:gd name="T0" fmla="*/ 158 w 158"/>
                <a:gd name="T1" fmla="*/ 91 h 105"/>
                <a:gd name="T2" fmla="*/ 158 w 158"/>
                <a:gd name="T3" fmla="*/ 105 h 105"/>
                <a:gd name="T4" fmla="*/ 0 w 158"/>
                <a:gd name="T5" fmla="*/ 14 h 105"/>
                <a:gd name="T6" fmla="*/ 0 w 158"/>
                <a:gd name="T7" fmla="*/ 0 h 105"/>
                <a:gd name="T8" fmla="*/ 158 w 158"/>
                <a:gd name="T9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05">
                  <a:moveTo>
                    <a:pt x="158" y="91"/>
                  </a:moveTo>
                  <a:lnTo>
                    <a:pt x="158" y="105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8" y="9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1idè">
              <a:extLst>
                <a:ext uri="{FF2B5EF4-FFF2-40B4-BE49-F238E27FC236}">
                  <a16:creationId xmlns:a16="http://schemas.microsoft.com/office/drawing/2014/main" id="{048B7895-0C7A-4992-B0F9-143B4F2C4D91}"/>
                </a:ext>
              </a:extLst>
            </p:cNvPr>
            <p:cNvSpPr/>
            <p:nvPr/>
          </p:nvSpPr>
          <p:spPr bwMode="auto">
            <a:xfrm>
              <a:off x="6769100" y="3013075"/>
              <a:ext cx="300038" cy="195263"/>
            </a:xfrm>
            <a:custGeom>
              <a:avLst/>
              <a:gdLst>
                <a:gd name="T0" fmla="*/ 189 w 189"/>
                <a:gd name="T1" fmla="*/ 108 h 123"/>
                <a:gd name="T2" fmla="*/ 189 w 189"/>
                <a:gd name="T3" fmla="*/ 123 h 123"/>
                <a:gd name="T4" fmla="*/ 0 w 189"/>
                <a:gd name="T5" fmla="*/ 13 h 123"/>
                <a:gd name="T6" fmla="*/ 0 w 189"/>
                <a:gd name="T7" fmla="*/ 0 h 123"/>
                <a:gd name="T8" fmla="*/ 189 w 189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3">
                  <a:moveTo>
                    <a:pt x="189" y="108"/>
                  </a:moveTo>
                  <a:lnTo>
                    <a:pt x="189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ṩ1ïḑé">
              <a:extLst>
                <a:ext uri="{FF2B5EF4-FFF2-40B4-BE49-F238E27FC236}">
                  <a16:creationId xmlns:a16="http://schemas.microsoft.com/office/drawing/2014/main" id="{8A5876BA-F240-4B17-8891-CAB7E761016D}"/>
                </a:ext>
              </a:extLst>
            </p:cNvPr>
            <p:cNvSpPr/>
            <p:nvPr/>
          </p:nvSpPr>
          <p:spPr bwMode="auto">
            <a:xfrm>
              <a:off x="6772275" y="2944813"/>
              <a:ext cx="250825" cy="165100"/>
            </a:xfrm>
            <a:custGeom>
              <a:avLst/>
              <a:gdLst>
                <a:gd name="T0" fmla="*/ 158 w 158"/>
                <a:gd name="T1" fmla="*/ 91 h 104"/>
                <a:gd name="T2" fmla="*/ 158 w 158"/>
                <a:gd name="T3" fmla="*/ 104 h 104"/>
                <a:gd name="T4" fmla="*/ 0 w 158"/>
                <a:gd name="T5" fmla="*/ 12 h 104"/>
                <a:gd name="T6" fmla="*/ 0 w 158"/>
                <a:gd name="T7" fmla="*/ 0 h 104"/>
                <a:gd name="T8" fmla="*/ 158 w 158"/>
                <a:gd name="T9" fmla="*/ 9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04">
                  <a:moveTo>
                    <a:pt x="158" y="91"/>
                  </a:moveTo>
                  <a:lnTo>
                    <a:pt x="158" y="10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58" y="9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ḻîďe">
              <a:extLst>
                <a:ext uri="{FF2B5EF4-FFF2-40B4-BE49-F238E27FC236}">
                  <a16:creationId xmlns:a16="http://schemas.microsoft.com/office/drawing/2014/main" id="{B8B5975F-F867-4C8D-AC1B-BFAC9AA2F143}"/>
                </a:ext>
              </a:extLst>
            </p:cNvPr>
            <p:cNvSpPr/>
            <p:nvPr/>
          </p:nvSpPr>
          <p:spPr bwMode="auto">
            <a:xfrm>
              <a:off x="6772275" y="2908300"/>
              <a:ext cx="296863" cy="193675"/>
            </a:xfrm>
            <a:custGeom>
              <a:avLst/>
              <a:gdLst>
                <a:gd name="T0" fmla="*/ 187 w 187"/>
                <a:gd name="T1" fmla="*/ 108 h 122"/>
                <a:gd name="T2" fmla="*/ 187 w 187"/>
                <a:gd name="T3" fmla="*/ 122 h 122"/>
                <a:gd name="T4" fmla="*/ 0 w 187"/>
                <a:gd name="T5" fmla="*/ 12 h 122"/>
                <a:gd name="T6" fmla="*/ 0 w 187"/>
                <a:gd name="T7" fmla="*/ 0 h 122"/>
                <a:gd name="T8" fmla="*/ 187 w 187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108"/>
                  </a:moveTo>
                  <a:lnTo>
                    <a:pt x="187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ṥlïḋê">
              <a:extLst>
                <a:ext uri="{FF2B5EF4-FFF2-40B4-BE49-F238E27FC236}">
                  <a16:creationId xmlns:a16="http://schemas.microsoft.com/office/drawing/2014/main" id="{421B0B71-2123-429D-AD6E-920B028C43D0}"/>
                </a:ext>
              </a:extLst>
            </p:cNvPr>
            <p:cNvSpPr/>
            <p:nvPr/>
          </p:nvSpPr>
          <p:spPr bwMode="auto">
            <a:xfrm>
              <a:off x="6772275" y="2838450"/>
              <a:ext cx="296863" cy="192088"/>
            </a:xfrm>
            <a:custGeom>
              <a:avLst/>
              <a:gdLst>
                <a:gd name="T0" fmla="*/ 187 w 187"/>
                <a:gd name="T1" fmla="*/ 108 h 121"/>
                <a:gd name="T2" fmla="*/ 187 w 187"/>
                <a:gd name="T3" fmla="*/ 121 h 121"/>
                <a:gd name="T4" fmla="*/ 0 w 187"/>
                <a:gd name="T5" fmla="*/ 13 h 121"/>
                <a:gd name="T6" fmla="*/ 0 w 187"/>
                <a:gd name="T7" fmla="*/ 0 h 121"/>
                <a:gd name="T8" fmla="*/ 187 w 187"/>
                <a:gd name="T9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1">
                  <a:moveTo>
                    <a:pt x="187" y="108"/>
                  </a:moveTo>
                  <a:lnTo>
                    <a:pt x="187" y="121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ṩlïďé">
              <a:extLst>
                <a:ext uri="{FF2B5EF4-FFF2-40B4-BE49-F238E27FC236}">
                  <a16:creationId xmlns:a16="http://schemas.microsoft.com/office/drawing/2014/main" id="{DD487ECF-20B8-4321-B372-F943AE384871}"/>
                </a:ext>
              </a:extLst>
            </p:cNvPr>
            <p:cNvSpPr/>
            <p:nvPr/>
          </p:nvSpPr>
          <p:spPr bwMode="auto">
            <a:xfrm>
              <a:off x="6772275" y="2801938"/>
              <a:ext cx="296863" cy="195263"/>
            </a:xfrm>
            <a:custGeom>
              <a:avLst/>
              <a:gdLst>
                <a:gd name="T0" fmla="*/ 187 w 187"/>
                <a:gd name="T1" fmla="*/ 108 h 123"/>
                <a:gd name="T2" fmla="*/ 187 w 187"/>
                <a:gd name="T3" fmla="*/ 123 h 123"/>
                <a:gd name="T4" fmla="*/ 0 w 187"/>
                <a:gd name="T5" fmla="*/ 13 h 123"/>
                <a:gd name="T6" fmla="*/ 0 w 187"/>
                <a:gd name="T7" fmla="*/ 0 h 123"/>
                <a:gd name="T8" fmla="*/ 187 w 187"/>
                <a:gd name="T9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108"/>
                  </a:moveTo>
                  <a:lnTo>
                    <a:pt x="187" y="12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$1ïḑé">
              <a:extLst>
                <a:ext uri="{FF2B5EF4-FFF2-40B4-BE49-F238E27FC236}">
                  <a16:creationId xmlns:a16="http://schemas.microsoft.com/office/drawing/2014/main" id="{77930952-9546-44B7-B88B-D8FA25D32D5D}"/>
                </a:ext>
              </a:extLst>
            </p:cNvPr>
            <p:cNvSpPr/>
            <p:nvPr/>
          </p:nvSpPr>
          <p:spPr bwMode="auto">
            <a:xfrm>
              <a:off x="6772275" y="2697163"/>
              <a:ext cx="222250" cy="147638"/>
            </a:xfrm>
            <a:custGeom>
              <a:avLst/>
              <a:gdLst>
                <a:gd name="T0" fmla="*/ 140 w 140"/>
                <a:gd name="T1" fmla="*/ 81 h 93"/>
                <a:gd name="T2" fmla="*/ 140 w 140"/>
                <a:gd name="T3" fmla="*/ 93 h 93"/>
                <a:gd name="T4" fmla="*/ 0 w 140"/>
                <a:gd name="T5" fmla="*/ 12 h 93"/>
                <a:gd name="T6" fmla="*/ 0 w 140"/>
                <a:gd name="T7" fmla="*/ 0 h 93"/>
                <a:gd name="T8" fmla="*/ 140 w 140"/>
                <a:gd name="T9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93">
                  <a:moveTo>
                    <a:pt x="140" y="81"/>
                  </a:moveTo>
                  <a:lnTo>
                    <a:pt x="140" y="93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40" y="81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lïḓê">
              <a:extLst>
                <a:ext uri="{FF2B5EF4-FFF2-40B4-BE49-F238E27FC236}">
                  <a16:creationId xmlns:a16="http://schemas.microsoft.com/office/drawing/2014/main" id="{F9CD2A64-7A3B-4A19-957E-E18B8974CBA5}"/>
                </a:ext>
              </a:extLst>
            </p:cNvPr>
            <p:cNvSpPr/>
            <p:nvPr/>
          </p:nvSpPr>
          <p:spPr bwMode="auto">
            <a:xfrm>
              <a:off x="6772275" y="2767013"/>
              <a:ext cx="296863" cy="193675"/>
            </a:xfrm>
            <a:custGeom>
              <a:avLst/>
              <a:gdLst>
                <a:gd name="T0" fmla="*/ 187 w 187"/>
                <a:gd name="T1" fmla="*/ 110 h 122"/>
                <a:gd name="T2" fmla="*/ 187 w 187"/>
                <a:gd name="T3" fmla="*/ 122 h 122"/>
                <a:gd name="T4" fmla="*/ 0 w 187"/>
                <a:gd name="T5" fmla="*/ 14 h 122"/>
                <a:gd name="T6" fmla="*/ 0 w 187"/>
                <a:gd name="T7" fmla="*/ 0 h 122"/>
                <a:gd name="T8" fmla="*/ 187 w 187"/>
                <a:gd name="T9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110"/>
                  </a:moveTo>
                  <a:lnTo>
                    <a:pt x="187" y="122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ṧļíḍé">
              <a:extLst>
                <a:ext uri="{FF2B5EF4-FFF2-40B4-BE49-F238E27FC236}">
                  <a16:creationId xmlns:a16="http://schemas.microsoft.com/office/drawing/2014/main" id="{2B99B48E-BB6A-4FA4-B5EB-2F4D4AE3AF32}"/>
                </a:ext>
              </a:extLst>
            </p:cNvPr>
            <p:cNvSpPr/>
            <p:nvPr/>
          </p:nvSpPr>
          <p:spPr bwMode="auto">
            <a:xfrm>
              <a:off x="6772275" y="2733675"/>
              <a:ext cx="296863" cy="190500"/>
            </a:xfrm>
            <a:custGeom>
              <a:avLst/>
              <a:gdLst>
                <a:gd name="T0" fmla="*/ 187 w 187"/>
                <a:gd name="T1" fmla="*/ 108 h 120"/>
                <a:gd name="T2" fmla="*/ 187 w 187"/>
                <a:gd name="T3" fmla="*/ 120 h 120"/>
                <a:gd name="T4" fmla="*/ 0 w 187"/>
                <a:gd name="T5" fmla="*/ 12 h 120"/>
                <a:gd name="T6" fmla="*/ 0 w 187"/>
                <a:gd name="T7" fmla="*/ 0 h 120"/>
                <a:gd name="T8" fmla="*/ 187 w 187"/>
                <a:gd name="T9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">
                  <a:moveTo>
                    <a:pt x="187" y="108"/>
                  </a:moveTo>
                  <a:lnTo>
                    <a:pt x="187" y="1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87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ŝľîḓe">
              <a:extLst>
                <a:ext uri="{FF2B5EF4-FFF2-40B4-BE49-F238E27FC236}">
                  <a16:creationId xmlns:a16="http://schemas.microsoft.com/office/drawing/2014/main" id="{BF42D7E8-C483-425F-8A12-24E1CC090681}"/>
                </a:ext>
              </a:extLst>
            </p:cNvPr>
            <p:cNvSpPr/>
            <p:nvPr/>
          </p:nvSpPr>
          <p:spPr bwMode="auto">
            <a:xfrm>
              <a:off x="6772275" y="2624138"/>
              <a:ext cx="301625" cy="195263"/>
            </a:xfrm>
            <a:custGeom>
              <a:avLst/>
              <a:gdLst>
                <a:gd name="T0" fmla="*/ 190 w 190"/>
                <a:gd name="T1" fmla="*/ 110 h 123"/>
                <a:gd name="T2" fmla="*/ 190 w 190"/>
                <a:gd name="T3" fmla="*/ 123 h 123"/>
                <a:gd name="T4" fmla="*/ 0 w 190"/>
                <a:gd name="T5" fmla="*/ 15 h 123"/>
                <a:gd name="T6" fmla="*/ 0 w 190"/>
                <a:gd name="T7" fmla="*/ 0 h 123"/>
                <a:gd name="T8" fmla="*/ 190 w 190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3">
                  <a:moveTo>
                    <a:pt x="190" y="110"/>
                  </a:moveTo>
                  <a:lnTo>
                    <a:pt x="190" y="123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90" y="11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ṩliḍé">
              <a:extLst>
                <a:ext uri="{FF2B5EF4-FFF2-40B4-BE49-F238E27FC236}">
                  <a16:creationId xmlns:a16="http://schemas.microsoft.com/office/drawing/2014/main" id="{A6B1EF62-7471-414A-A3A7-CFDC1E13B18B}"/>
                </a:ext>
              </a:extLst>
            </p:cNvPr>
            <p:cNvSpPr/>
            <p:nvPr/>
          </p:nvSpPr>
          <p:spPr bwMode="auto">
            <a:xfrm>
              <a:off x="6772275" y="2555875"/>
              <a:ext cx="301625" cy="193675"/>
            </a:xfrm>
            <a:custGeom>
              <a:avLst/>
              <a:gdLst>
                <a:gd name="T0" fmla="*/ 190 w 190"/>
                <a:gd name="T1" fmla="*/ 108 h 122"/>
                <a:gd name="T2" fmla="*/ 190 w 190"/>
                <a:gd name="T3" fmla="*/ 122 h 122"/>
                <a:gd name="T4" fmla="*/ 0 w 190"/>
                <a:gd name="T5" fmla="*/ 12 h 122"/>
                <a:gd name="T6" fmla="*/ 0 w 190"/>
                <a:gd name="T7" fmla="*/ 0 h 122"/>
                <a:gd name="T8" fmla="*/ 190 w 190"/>
                <a:gd name="T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22">
                  <a:moveTo>
                    <a:pt x="190" y="108"/>
                  </a:moveTo>
                  <a:lnTo>
                    <a:pt x="190" y="12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90" y="108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śļíḓè">
              <a:extLst>
                <a:ext uri="{FF2B5EF4-FFF2-40B4-BE49-F238E27FC236}">
                  <a16:creationId xmlns:a16="http://schemas.microsoft.com/office/drawing/2014/main" id="{9A6CCDCA-5427-4D55-A657-3E24E68C47E4}"/>
                </a:ext>
              </a:extLst>
            </p:cNvPr>
            <p:cNvSpPr/>
            <p:nvPr/>
          </p:nvSpPr>
          <p:spPr bwMode="auto">
            <a:xfrm>
              <a:off x="6818313" y="2390775"/>
              <a:ext cx="204788" cy="122238"/>
            </a:xfrm>
            <a:custGeom>
              <a:avLst/>
              <a:gdLst>
                <a:gd name="T0" fmla="*/ 129 w 129"/>
                <a:gd name="T1" fmla="*/ 48 h 77"/>
                <a:gd name="T2" fmla="*/ 46 w 129"/>
                <a:gd name="T3" fmla="*/ 0 h 77"/>
                <a:gd name="T4" fmla="*/ 0 w 129"/>
                <a:gd name="T5" fmla="*/ 29 h 77"/>
                <a:gd name="T6" fmla="*/ 84 w 129"/>
                <a:gd name="T7" fmla="*/ 77 h 77"/>
                <a:gd name="T8" fmla="*/ 129 w 129"/>
                <a:gd name="T9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77">
                  <a:moveTo>
                    <a:pt x="129" y="48"/>
                  </a:moveTo>
                  <a:lnTo>
                    <a:pt x="46" y="0"/>
                  </a:lnTo>
                  <a:lnTo>
                    <a:pt x="0" y="29"/>
                  </a:lnTo>
                  <a:lnTo>
                    <a:pt x="84" y="77"/>
                  </a:lnTo>
                  <a:lnTo>
                    <a:pt x="129" y="48"/>
                  </a:ln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ṣ1íḋê">
              <a:extLst>
                <a:ext uri="{FF2B5EF4-FFF2-40B4-BE49-F238E27FC236}">
                  <a16:creationId xmlns:a16="http://schemas.microsoft.com/office/drawing/2014/main" id="{692DC745-9ED7-4EE8-A07E-775600F7DCDE}"/>
                </a:ext>
              </a:extLst>
            </p:cNvPr>
            <p:cNvSpPr/>
            <p:nvPr/>
          </p:nvSpPr>
          <p:spPr bwMode="auto">
            <a:xfrm>
              <a:off x="6818313" y="2433638"/>
              <a:ext cx="133350" cy="600075"/>
            </a:xfrm>
            <a:custGeom>
              <a:avLst/>
              <a:gdLst>
                <a:gd name="T0" fmla="*/ 84 w 84"/>
                <a:gd name="T1" fmla="*/ 50 h 378"/>
                <a:gd name="T2" fmla="*/ 84 w 84"/>
                <a:gd name="T3" fmla="*/ 378 h 378"/>
                <a:gd name="T4" fmla="*/ 36 w 84"/>
                <a:gd name="T5" fmla="*/ 311 h 378"/>
                <a:gd name="T6" fmla="*/ 0 w 84"/>
                <a:gd name="T7" fmla="*/ 330 h 378"/>
                <a:gd name="T8" fmla="*/ 0 w 84"/>
                <a:gd name="T9" fmla="*/ 0 h 378"/>
                <a:gd name="T10" fmla="*/ 84 w 84"/>
                <a:gd name="T11" fmla="*/ 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378">
                  <a:moveTo>
                    <a:pt x="84" y="50"/>
                  </a:moveTo>
                  <a:lnTo>
                    <a:pt x="84" y="378"/>
                  </a:lnTo>
                  <a:lnTo>
                    <a:pt x="36" y="311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84" y="50"/>
                  </a:ln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ŝḷíḋé">
              <a:extLst>
                <a:ext uri="{FF2B5EF4-FFF2-40B4-BE49-F238E27FC236}">
                  <a16:creationId xmlns:a16="http://schemas.microsoft.com/office/drawing/2014/main" id="{0ECABEFC-0CCF-46D7-8FDB-F3317770CB9F}"/>
                </a:ext>
              </a:extLst>
            </p:cNvPr>
            <p:cNvSpPr/>
            <p:nvPr/>
          </p:nvSpPr>
          <p:spPr bwMode="auto">
            <a:xfrm>
              <a:off x="5316538" y="3787775"/>
              <a:ext cx="115888" cy="125413"/>
            </a:xfrm>
            <a:custGeom>
              <a:avLst/>
              <a:gdLst>
                <a:gd name="T0" fmla="*/ 18 w 35"/>
                <a:gd name="T1" fmla="*/ 6 h 38"/>
                <a:gd name="T2" fmla="*/ 34 w 35"/>
                <a:gd name="T3" fmla="*/ 26 h 38"/>
                <a:gd name="T4" fmla="*/ 1 w 35"/>
                <a:gd name="T5" fmla="*/ 14 h 38"/>
                <a:gd name="T6" fmla="*/ 6 w 35"/>
                <a:gd name="T7" fmla="*/ 2 h 38"/>
                <a:gd name="T8" fmla="*/ 18 w 35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18" y="6"/>
                  </a:moveTo>
                  <a:cubicBezTo>
                    <a:pt x="18" y="6"/>
                    <a:pt x="34" y="13"/>
                    <a:pt x="34" y="26"/>
                  </a:cubicBezTo>
                  <a:cubicBezTo>
                    <a:pt x="35" y="38"/>
                    <a:pt x="2" y="19"/>
                    <a:pt x="1" y="14"/>
                  </a:cubicBezTo>
                  <a:cubicBezTo>
                    <a:pt x="0" y="10"/>
                    <a:pt x="3" y="0"/>
                    <a:pt x="6" y="2"/>
                  </a:cubicBezTo>
                  <a:cubicBezTo>
                    <a:pt x="9" y="3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ś1îḍe">
              <a:extLst>
                <a:ext uri="{FF2B5EF4-FFF2-40B4-BE49-F238E27FC236}">
                  <a16:creationId xmlns:a16="http://schemas.microsoft.com/office/drawing/2014/main" id="{C012053A-24FC-4694-B9C3-39780C173E44}"/>
                </a:ext>
              </a:extLst>
            </p:cNvPr>
            <p:cNvSpPr/>
            <p:nvPr/>
          </p:nvSpPr>
          <p:spPr bwMode="auto">
            <a:xfrm>
              <a:off x="5353050" y="3389313"/>
              <a:ext cx="30163" cy="419100"/>
            </a:xfrm>
            <a:custGeom>
              <a:avLst/>
              <a:gdLst>
                <a:gd name="T0" fmla="*/ 0 w 9"/>
                <a:gd name="T1" fmla="*/ 0 h 127"/>
                <a:gd name="T2" fmla="*/ 0 w 9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27">
                  <a:moveTo>
                    <a:pt x="0" y="0"/>
                  </a:moveTo>
                  <a:cubicBezTo>
                    <a:pt x="0" y="0"/>
                    <a:pt x="9" y="78"/>
                    <a:pt x="0" y="127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iṡľide">
              <a:extLst>
                <a:ext uri="{FF2B5EF4-FFF2-40B4-BE49-F238E27FC236}">
                  <a16:creationId xmlns:a16="http://schemas.microsoft.com/office/drawing/2014/main" id="{211E8844-6E37-422D-95C2-309492B3CCB2}"/>
                </a:ext>
              </a:extLst>
            </p:cNvPr>
            <p:cNvSpPr/>
            <p:nvPr/>
          </p:nvSpPr>
          <p:spPr bwMode="auto">
            <a:xfrm>
              <a:off x="5416550" y="3741738"/>
              <a:ext cx="119063" cy="125413"/>
            </a:xfrm>
            <a:custGeom>
              <a:avLst/>
              <a:gdLst>
                <a:gd name="T0" fmla="*/ 19 w 36"/>
                <a:gd name="T1" fmla="*/ 6 h 38"/>
                <a:gd name="T2" fmla="*/ 35 w 36"/>
                <a:gd name="T3" fmla="*/ 25 h 38"/>
                <a:gd name="T4" fmla="*/ 1 w 36"/>
                <a:gd name="T5" fmla="*/ 14 h 38"/>
                <a:gd name="T6" fmla="*/ 7 w 36"/>
                <a:gd name="T7" fmla="*/ 1 h 38"/>
                <a:gd name="T8" fmla="*/ 19 w 36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19" y="6"/>
                  </a:moveTo>
                  <a:cubicBezTo>
                    <a:pt x="19" y="6"/>
                    <a:pt x="35" y="13"/>
                    <a:pt x="35" y="25"/>
                  </a:cubicBezTo>
                  <a:cubicBezTo>
                    <a:pt x="36" y="38"/>
                    <a:pt x="2" y="19"/>
                    <a:pt x="1" y="14"/>
                  </a:cubicBezTo>
                  <a:cubicBezTo>
                    <a:pt x="0" y="9"/>
                    <a:pt x="4" y="0"/>
                    <a:pt x="7" y="1"/>
                  </a:cubicBezTo>
                  <a:cubicBezTo>
                    <a:pt x="10" y="3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$ḷïďè">
              <a:extLst>
                <a:ext uri="{FF2B5EF4-FFF2-40B4-BE49-F238E27FC236}">
                  <a16:creationId xmlns:a16="http://schemas.microsoft.com/office/drawing/2014/main" id="{549352C8-55F5-416E-AEBE-1F875689891C}"/>
                </a:ext>
              </a:extLst>
            </p:cNvPr>
            <p:cNvSpPr/>
            <p:nvPr/>
          </p:nvSpPr>
          <p:spPr bwMode="auto">
            <a:xfrm>
              <a:off x="5438775" y="3346450"/>
              <a:ext cx="36513" cy="419100"/>
            </a:xfrm>
            <a:custGeom>
              <a:avLst/>
              <a:gdLst>
                <a:gd name="T0" fmla="*/ 0 w 11"/>
                <a:gd name="T1" fmla="*/ 0 h 127"/>
                <a:gd name="T2" fmla="*/ 4 w 11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7">
                  <a:moveTo>
                    <a:pt x="0" y="0"/>
                  </a:moveTo>
                  <a:cubicBezTo>
                    <a:pt x="0" y="0"/>
                    <a:pt x="11" y="78"/>
                    <a:pt x="4" y="127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Sḻíďé">
              <a:extLst>
                <a:ext uri="{FF2B5EF4-FFF2-40B4-BE49-F238E27FC236}">
                  <a16:creationId xmlns:a16="http://schemas.microsoft.com/office/drawing/2014/main" id="{4AF7588D-43F3-4D5A-BA9E-F22CB2CD26C9}"/>
                </a:ext>
              </a:extLst>
            </p:cNvPr>
            <p:cNvSpPr/>
            <p:nvPr/>
          </p:nvSpPr>
          <p:spPr bwMode="auto">
            <a:xfrm>
              <a:off x="5337175" y="3379788"/>
              <a:ext cx="158750" cy="134938"/>
            </a:xfrm>
            <a:custGeom>
              <a:avLst/>
              <a:gdLst>
                <a:gd name="T0" fmla="*/ 29 w 48"/>
                <a:gd name="T1" fmla="*/ 7 h 41"/>
                <a:gd name="T2" fmla="*/ 8 w 48"/>
                <a:gd name="T3" fmla="*/ 14 h 41"/>
                <a:gd name="T4" fmla="*/ 26 w 48"/>
                <a:gd name="T5" fmla="*/ 25 h 41"/>
                <a:gd name="T6" fmla="*/ 29 w 48"/>
                <a:gd name="T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29" y="7"/>
                  </a:moveTo>
                  <a:cubicBezTo>
                    <a:pt x="29" y="7"/>
                    <a:pt x="16" y="0"/>
                    <a:pt x="8" y="14"/>
                  </a:cubicBezTo>
                  <a:cubicBezTo>
                    <a:pt x="0" y="27"/>
                    <a:pt x="4" y="41"/>
                    <a:pt x="26" y="25"/>
                  </a:cubicBezTo>
                  <a:cubicBezTo>
                    <a:pt x="48" y="8"/>
                    <a:pt x="29" y="7"/>
                    <a:pt x="29" y="7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şľîḓe">
              <a:extLst>
                <a:ext uri="{FF2B5EF4-FFF2-40B4-BE49-F238E27FC236}">
                  <a16:creationId xmlns:a16="http://schemas.microsoft.com/office/drawing/2014/main" id="{C2CF4E5E-D2C4-4D9C-B18A-980D5FEE957E}"/>
                </a:ext>
              </a:extLst>
            </p:cNvPr>
            <p:cNvSpPr/>
            <p:nvPr/>
          </p:nvSpPr>
          <p:spPr bwMode="auto">
            <a:xfrm>
              <a:off x="5710238" y="3098800"/>
              <a:ext cx="39688" cy="23813"/>
            </a:xfrm>
            <a:custGeom>
              <a:avLst/>
              <a:gdLst>
                <a:gd name="T0" fmla="*/ 12 w 12"/>
                <a:gd name="T1" fmla="*/ 0 h 7"/>
                <a:gd name="T2" fmla="*/ 0 w 12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8" y="3"/>
                    <a:pt x="3" y="7"/>
                    <a:pt x="0" y="7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ṥlîďe">
              <a:extLst>
                <a:ext uri="{FF2B5EF4-FFF2-40B4-BE49-F238E27FC236}">
                  <a16:creationId xmlns:a16="http://schemas.microsoft.com/office/drawing/2014/main" id="{6AC65C34-F94F-4843-A51C-2EDEEB233991}"/>
                </a:ext>
              </a:extLst>
            </p:cNvPr>
            <p:cNvSpPr/>
            <p:nvPr/>
          </p:nvSpPr>
          <p:spPr bwMode="auto">
            <a:xfrm>
              <a:off x="5441950" y="3138488"/>
              <a:ext cx="250825" cy="88900"/>
            </a:xfrm>
            <a:custGeom>
              <a:avLst/>
              <a:gdLst>
                <a:gd name="T0" fmla="*/ 0 w 76"/>
                <a:gd name="T1" fmla="*/ 20 h 27"/>
                <a:gd name="T2" fmla="*/ 76 w 76"/>
                <a:gd name="T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27">
                  <a:moveTo>
                    <a:pt x="0" y="20"/>
                  </a:moveTo>
                  <a:cubicBezTo>
                    <a:pt x="0" y="20"/>
                    <a:pt x="33" y="27"/>
                    <a:pt x="76" y="0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ṩḷíḋè">
              <a:extLst>
                <a:ext uri="{FF2B5EF4-FFF2-40B4-BE49-F238E27FC236}">
                  <a16:creationId xmlns:a16="http://schemas.microsoft.com/office/drawing/2014/main" id="{F85F1DBE-CFF2-4960-92E3-D9B85BC81128}"/>
                </a:ext>
              </a:extLst>
            </p:cNvPr>
            <p:cNvSpPr/>
            <p:nvPr/>
          </p:nvSpPr>
          <p:spPr bwMode="auto">
            <a:xfrm>
              <a:off x="5322888" y="3119438"/>
              <a:ext cx="161925" cy="339725"/>
            </a:xfrm>
            <a:custGeom>
              <a:avLst/>
              <a:gdLst>
                <a:gd name="T0" fmla="*/ 0 w 49"/>
                <a:gd name="T1" fmla="*/ 31 h 103"/>
                <a:gd name="T2" fmla="*/ 1 w 49"/>
                <a:gd name="T3" fmla="*/ 88 h 103"/>
                <a:gd name="T4" fmla="*/ 7 w 49"/>
                <a:gd name="T5" fmla="*/ 100 h 103"/>
                <a:gd name="T6" fmla="*/ 7 w 49"/>
                <a:gd name="T7" fmla="*/ 100 h 103"/>
                <a:gd name="T8" fmla="*/ 21 w 49"/>
                <a:gd name="T9" fmla="*/ 100 h 103"/>
                <a:gd name="T10" fmla="*/ 42 w 49"/>
                <a:gd name="T11" fmla="*/ 88 h 103"/>
                <a:gd name="T12" fmla="*/ 49 w 49"/>
                <a:gd name="T13" fmla="*/ 76 h 103"/>
                <a:gd name="T14" fmla="*/ 49 w 49"/>
                <a:gd name="T15" fmla="*/ 31 h 103"/>
                <a:gd name="T16" fmla="*/ 48 w 49"/>
                <a:gd name="T17" fmla="*/ 28 h 103"/>
                <a:gd name="T18" fmla="*/ 41 w 49"/>
                <a:gd name="T19" fmla="*/ 9 h 103"/>
                <a:gd name="T20" fmla="*/ 36 w 49"/>
                <a:gd name="T21" fmla="*/ 4 h 103"/>
                <a:gd name="T22" fmla="*/ 33 w 49"/>
                <a:gd name="T23" fmla="*/ 2 h 103"/>
                <a:gd name="T24" fmla="*/ 28 w 49"/>
                <a:gd name="T25" fmla="*/ 1 h 103"/>
                <a:gd name="T26" fmla="*/ 18 w 49"/>
                <a:gd name="T27" fmla="*/ 1 h 103"/>
                <a:gd name="T28" fmla="*/ 10 w 49"/>
                <a:gd name="T29" fmla="*/ 8 h 103"/>
                <a:gd name="T30" fmla="*/ 9 w 49"/>
                <a:gd name="T31" fmla="*/ 9 h 103"/>
                <a:gd name="T32" fmla="*/ 0 w 49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103">
                  <a:moveTo>
                    <a:pt x="0" y="31"/>
                  </a:moveTo>
                  <a:cubicBezTo>
                    <a:pt x="1" y="88"/>
                    <a:pt x="1" y="88"/>
                    <a:pt x="1" y="88"/>
                  </a:cubicBezTo>
                  <a:cubicBezTo>
                    <a:pt x="1" y="93"/>
                    <a:pt x="3" y="98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2" y="103"/>
                    <a:pt x="17" y="103"/>
                    <a:pt x="21" y="100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6" y="86"/>
                    <a:pt x="49" y="81"/>
                    <a:pt x="49" y="76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8" y="29"/>
                    <a:pt x="48" y="28"/>
                  </a:cubicBezTo>
                  <a:cubicBezTo>
                    <a:pt x="48" y="21"/>
                    <a:pt x="45" y="15"/>
                    <a:pt x="41" y="9"/>
                  </a:cubicBezTo>
                  <a:cubicBezTo>
                    <a:pt x="40" y="7"/>
                    <a:pt x="38" y="5"/>
                    <a:pt x="36" y="4"/>
                  </a:cubicBezTo>
                  <a:cubicBezTo>
                    <a:pt x="35" y="3"/>
                    <a:pt x="34" y="3"/>
                    <a:pt x="33" y="2"/>
                  </a:cubicBezTo>
                  <a:cubicBezTo>
                    <a:pt x="31" y="2"/>
                    <a:pt x="30" y="1"/>
                    <a:pt x="28" y="1"/>
                  </a:cubicBezTo>
                  <a:cubicBezTo>
                    <a:pt x="24" y="0"/>
                    <a:pt x="20" y="0"/>
                    <a:pt x="18" y="1"/>
                  </a:cubicBezTo>
                  <a:cubicBezTo>
                    <a:pt x="15" y="3"/>
                    <a:pt x="12" y="6"/>
                    <a:pt x="10" y="8"/>
                  </a:cubicBezTo>
                  <a:cubicBezTo>
                    <a:pt x="10" y="8"/>
                    <a:pt x="10" y="8"/>
                    <a:pt x="9" y="9"/>
                  </a:cubicBezTo>
                  <a:cubicBezTo>
                    <a:pt x="4" y="15"/>
                    <a:pt x="0" y="24"/>
                    <a:pt x="0" y="31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ṡļïde">
              <a:extLst>
                <a:ext uri="{FF2B5EF4-FFF2-40B4-BE49-F238E27FC236}">
                  <a16:creationId xmlns:a16="http://schemas.microsoft.com/office/drawing/2014/main" id="{9200AB9D-10B7-439B-B05B-228133C9DEFA}"/>
                </a:ext>
              </a:extLst>
            </p:cNvPr>
            <p:cNvSpPr/>
            <p:nvPr/>
          </p:nvSpPr>
          <p:spPr bwMode="auto">
            <a:xfrm>
              <a:off x="5373688" y="3122613"/>
              <a:ext cx="74613" cy="55563"/>
            </a:xfrm>
            <a:custGeom>
              <a:avLst/>
              <a:gdLst>
                <a:gd name="T0" fmla="*/ 4 w 23"/>
                <a:gd name="T1" fmla="*/ 13 h 17"/>
                <a:gd name="T2" fmla="*/ 4 w 23"/>
                <a:gd name="T3" fmla="*/ 2 h 17"/>
                <a:gd name="T4" fmla="*/ 4 w 23"/>
                <a:gd name="T5" fmla="*/ 2 h 17"/>
                <a:gd name="T6" fmla="*/ 10 w 23"/>
                <a:gd name="T7" fmla="*/ 0 h 17"/>
                <a:gd name="T8" fmla="*/ 14 w 23"/>
                <a:gd name="T9" fmla="*/ 0 h 17"/>
                <a:gd name="T10" fmla="*/ 18 w 23"/>
                <a:gd name="T11" fmla="*/ 3 h 17"/>
                <a:gd name="T12" fmla="*/ 20 w 23"/>
                <a:gd name="T13" fmla="*/ 13 h 17"/>
                <a:gd name="T14" fmla="*/ 16 w 23"/>
                <a:gd name="T15" fmla="*/ 15 h 17"/>
                <a:gd name="T16" fmla="*/ 8 w 23"/>
                <a:gd name="T17" fmla="*/ 16 h 17"/>
                <a:gd name="T18" fmla="*/ 8 w 23"/>
                <a:gd name="T19" fmla="*/ 15 h 17"/>
                <a:gd name="T20" fmla="*/ 4 w 23"/>
                <a:gd name="T2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7">
                  <a:moveTo>
                    <a:pt x="4" y="13"/>
                  </a:moveTo>
                  <a:cubicBezTo>
                    <a:pt x="0" y="11"/>
                    <a:pt x="0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0"/>
                    <a:pt x="12" y="0"/>
                    <a:pt x="14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2" y="5"/>
                    <a:pt x="23" y="10"/>
                    <a:pt x="20" y="13"/>
                  </a:cubicBezTo>
                  <a:cubicBezTo>
                    <a:pt x="19" y="14"/>
                    <a:pt x="18" y="15"/>
                    <a:pt x="16" y="15"/>
                  </a:cubicBezTo>
                  <a:cubicBezTo>
                    <a:pt x="13" y="17"/>
                    <a:pt x="11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5" y="14"/>
                    <a:pt x="4" y="13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$ḻíďe">
              <a:extLst>
                <a:ext uri="{FF2B5EF4-FFF2-40B4-BE49-F238E27FC236}">
                  <a16:creationId xmlns:a16="http://schemas.microsoft.com/office/drawing/2014/main" id="{D98247D4-97B1-4C2A-8192-401586372335}"/>
                </a:ext>
              </a:extLst>
            </p:cNvPr>
            <p:cNvSpPr/>
            <p:nvPr/>
          </p:nvSpPr>
          <p:spPr bwMode="auto">
            <a:xfrm>
              <a:off x="5389563" y="3101975"/>
              <a:ext cx="36513" cy="42863"/>
            </a:xfrm>
            <a:custGeom>
              <a:avLst/>
              <a:gdLst>
                <a:gd name="T0" fmla="*/ 2 w 11"/>
                <a:gd name="T1" fmla="*/ 2 h 13"/>
                <a:gd name="T2" fmla="*/ 9 w 11"/>
                <a:gd name="T3" fmla="*/ 2 h 13"/>
                <a:gd name="T4" fmla="*/ 11 w 11"/>
                <a:gd name="T5" fmla="*/ 0 h 13"/>
                <a:gd name="T6" fmla="*/ 11 w 11"/>
                <a:gd name="T7" fmla="*/ 0 h 13"/>
                <a:gd name="T8" fmla="*/ 11 w 11"/>
                <a:gd name="T9" fmla="*/ 10 h 13"/>
                <a:gd name="T10" fmla="*/ 11 w 11"/>
                <a:gd name="T11" fmla="*/ 10 h 13"/>
                <a:gd name="T12" fmla="*/ 9 w 11"/>
                <a:gd name="T13" fmla="*/ 12 h 13"/>
                <a:gd name="T14" fmla="*/ 2 w 11"/>
                <a:gd name="T15" fmla="*/ 12 h 13"/>
                <a:gd name="T16" fmla="*/ 0 w 11"/>
                <a:gd name="T17" fmla="*/ 10 h 13"/>
                <a:gd name="T18" fmla="*/ 0 w 11"/>
                <a:gd name="T19" fmla="*/ 10 h 13"/>
                <a:gd name="T20" fmla="*/ 0 w 11"/>
                <a:gd name="T21" fmla="*/ 0 h 13"/>
                <a:gd name="T22" fmla="*/ 2 w 11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2" y="2"/>
                  </a:moveTo>
                  <a:cubicBezTo>
                    <a:pt x="4" y="3"/>
                    <a:pt x="7" y="3"/>
                    <a:pt x="9" y="2"/>
                  </a:cubicBezTo>
                  <a:cubicBezTo>
                    <a:pt x="10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1"/>
                    <a:pt x="9" y="12"/>
                  </a:cubicBezTo>
                  <a:cubicBezTo>
                    <a:pt x="7" y="13"/>
                    <a:pt x="4" y="13"/>
                    <a:pt x="2" y="12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şľíďé">
              <a:extLst>
                <a:ext uri="{FF2B5EF4-FFF2-40B4-BE49-F238E27FC236}">
                  <a16:creationId xmlns:a16="http://schemas.microsoft.com/office/drawing/2014/main" id="{FE21992C-746B-4AC3-9621-E0F0F3349137}"/>
                </a:ext>
              </a:extLst>
            </p:cNvPr>
            <p:cNvSpPr/>
            <p:nvPr/>
          </p:nvSpPr>
          <p:spPr bwMode="auto">
            <a:xfrm>
              <a:off x="5389563" y="31019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ṥļíďè">
              <a:extLst>
                <a:ext uri="{FF2B5EF4-FFF2-40B4-BE49-F238E27FC236}">
                  <a16:creationId xmlns:a16="http://schemas.microsoft.com/office/drawing/2014/main" id="{30AE5896-F3FC-44AC-9F96-47FB82F3E6AD}"/>
                </a:ext>
              </a:extLst>
            </p:cNvPr>
            <p:cNvSpPr/>
            <p:nvPr/>
          </p:nvSpPr>
          <p:spPr bwMode="auto">
            <a:xfrm>
              <a:off x="5257800" y="3455988"/>
              <a:ext cx="6350" cy="46038"/>
            </a:xfrm>
            <a:custGeom>
              <a:avLst/>
              <a:gdLst>
                <a:gd name="T0" fmla="*/ 1 w 2"/>
                <a:gd name="T1" fmla="*/ 14 h 14"/>
                <a:gd name="T2" fmla="*/ 2 w 2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4">
                  <a:moveTo>
                    <a:pt x="1" y="14"/>
                  </a:moveTo>
                  <a:cubicBezTo>
                    <a:pt x="0" y="9"/>
                    <a:pt x="0" y="3"/>
                    <a:pt x="2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ṥlïḍè">
              <a:extLst>
                <a:ext uri="{FF2B5EF4-FFF2-40B4-BE49-F238E27FC236}">
                  <a16:creationId xmlns:a16="http://schemas.microsoft.com/office/drawing/2014/main" id="{9E7417E4-BFD6-4167-B22D-94942FE2592D}"/>
                </a:ext>
              </a:extLst>
            </p:cNvPr>
            <p:cNvSpPr/>
            <p:nvPr/>
          </p:nvSpPr>
          <p:spPr bwMode="auto">
            <a:xfrm>
              <a:off x="5260975" y="3187700"/>
              <a:ext cx="92075" cy="244475"/>
            </a:xfrm>
            <a:custGeom>
              <a:avLst/>
              <a:gdLst>
                <a:gd name="T0" fmla="*/ 28 w 28"/>
                <a:gd name="T1" fmla="*/ 0 h 74"/>
                <a:gd name="T2" fmla="*/ 0 w 28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74">
                  <a:moveTo>
                    <a:pt x="28" y="0"/>
                  </a:moveTo>
                  <a:cubicBezTo>
                    <a:pt x="28" y="0"/>
                    <a:pt x="3" y="23"/>
                    <a:pt x="0" y="74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şḷîḍè">
              <a:extLst>
                <a:ext uri="{FF2B5EF4-FFF2-40B4-BE49-F238E27FC236}">
                  <a16:creationId xmlns:a16="http://schemas.microsoft.com/office/drawing/2014/main" id="{67CD24D5-EE0C-448E-A10B-67DBDC4B7EA5}"/>
                </a:ext>
              </a:extLst>
            </p:cNvPr>
            <p:cNvSpPr/>
            <p:nvPr/>
          </p:nvSpPr>
          <p:spPr bwMode="auto">
            <a:xfrm>
              <a:off x="5346700" y="2967038"/>
              <a:ext cx="119063" cy="158750"/>
            </a:xfrm>
            <a:custGeom>
              <a:avLst/>
              <a:gdLst>
                <a:gd name="T0" fmla="*/ 0 w 36"/>
                <a:gd name="T1" fmla="*/ 18 h 48"/>
                <a:gd name="T2" fmla="*/ 0 w 36"/>
                <a:gd name="T3" fmla="*/ 30 h 48"/>
                <a:gd name="T4" fmla="*/ 18 w 36"/>
                <a:gd name="T5" fmla="*/ 48 h 48"/>
                <a:gd name="T6" fmla="*/ 36 w 36"/>
                <a:gd name="T7" fmla="*/ 30 h 48"/>
                <a:gd name="T8" fmla="*/ 36 w 36"/>
                <a:gd name="T9" fmla="*/ 18 h 48"/>
                <a:gd name="T10" fmla="*/ 36 w 36"/>
                <a:gd name="T11" fmla="*/ 13 h 48"/>
                <a:gd name="T12" fmla="*/ 36 w 36"/>
                <a:gd name="T13" fmla="*/ 12 h 48"/>
                <a:gd name="T14" fmla="*/ 18 w 36"/>
                <a:gd name="T15" fmla="*/ 0 h 48"/>
                <a:gd name="T16" fmla="*/ 6 w 36"/>
                <a:gd name="T17" fmla="*/ 5 h 48"/>
                <a:gd name="T18" fmla="*/ 0 w 36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8">
                  <a:moveTo>
                    <a:pt x="0" y="18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0"/>
                    <a:pt x="8" y="48"/>
                    <a:pt x="18" y="48"/>
                  </a:cubicBezTo>
                  <a:cubicBezTo>
                    <a:pt x="28" y="48"/>
                    <a:pt x="36" y="40"/>
                    <a:pt x="36" y="30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6"/>
                    <a:pt x="36" y="15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3"/>
                    <a:pt x="0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ṧḷíḑé">
              <a:extLst>
                <a:ext uri="{FF2B5EF4-FFF2-40B4-BE49-F238E27FC236}">
                  <a16:creationId xmlns:a16="http://schemas.microsoft.com/office/drawing/2014/main" id="{C319F7E5-18ED-4358-A12E-6D7B5B89624D}"/>
                </a:ext>
              </a:extLst>
            </p:cNvPr>
            <p:cNvSpPr/>
            <p:nvPr/>
          </p:nvSpPr>
          <p:spPr bwMode="auto">
            <a:xfrm>
              <a:off x="5340350" y="3046413"/>
              <a:ext cx="30163" cy="33338"/>
            </a:xfrm>
            <a:custGeom>
              <a:avLst/>
              <a:gdLst>
                <a:gd name="T0" fmla="*/ 3 w 9"/>
                <a:gd name="T1" fmla="*/ 0 h 10"/>
                <a:gd name="T2" fmla="*/ 5 w 9"/>
                <a:gd name="T3" fmla="*/ 0 h 10"/>
                <a:gd name="T4" fmla="*/ 9 w 9"/>
                <a:gd name="T5" fmla="*/ 2 h 10"/>
                <a:gd name="T6" fmla="*/ 7 w 9"/>
                <a:gd name="T7" fmla="*/ 3 h 10"/>
                <a:gd name="T8" fmla="*/ 4 w 9"/>
                <a:gd name="T9" fmla="*/ 8 h 10"/>
                <a:gd name="T10" fmla="*/ 5 w 9"/>
                <a:gd name="T11" fmla="*/ 10 h 10"/>
                <a:gd name="T12" fmla="*/ 1 w 9"/>
                <a:gd name="T13" fmla="*/ 8 h 10"/>
                <a:gd name="T14" fmla="*/ 0 w 9"/>
                <a:gd name="T15" fmla="*/ 6 h 10"/>
                <a:gd name="T16" fmla="*/ 3 w 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3" y="0"/>
                  </a:moveTo>
                  <a:cubicBezTo>
                    <a:pt x="4" y="0"/>
                    <a:pt x="4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5" y="4"/>
                    <a:pt x="4" y="6"/>
                    <a:pt x="4" y="8"/>
                  </a:cubicBezTo>
                  <a:cubicBezTo>
                    <a:pt x="4" y="9"/>
                    <a:pt x="4" y="10"/>
                    <a:pt x="5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5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ṧļiḋê">
              <a:extLst>
                <a:ext uri="{FF2B5EF4-FFF2-40B4-BE49-F238E27FC236}">
                  <a16:creationId xmlns:a16="http://schemas.microsoft.com/office/drawing/2014/main" id="{3D0619D3-8D8E-49F6-B7A7-79875366BC30}"/>
                </a:ext>
              </a:extLst>
            </p:cNvPr>
            <p:cNvSpPr/>
            <p:nvPr/>
          </p:nvSpPr>
          <p:spPr bwMode="auto">
            <a:xfrm>
              <a:off x="5353050" y="3052763"/>
              <a:ext cx="17463" cy="30163"/>
            </a:xfrm>
            <a:custGeom>
              <a:avLst/>
              <a:gdLst>
                <a:gd name="T0" fmla="*/ 3 w 5"/>
                <a:gd name="T1" fmla="*/ 1 h 9"/>
                <a:gd name="T2" fmla="*/ 0 w 5"/>
                <a:gd name="T3" fmla="*/ 6 h 9"/>
                <a:gd name="T4" fmla="*/ 3 w 5"/>
                <a:gd name="T5" fmla="*/ 8 h 9"/>
                <a:gd name="T6" fmla="*/ 5 w 5"/>
                <a:gd name="T7" fmla="*/ 7 h 9"/>
                <a:gd name="T8" fmla="*/ 5 w 5"/>
                <a:gd name="T9" fmla="*/ 0 h 9"/>
                <a:gd name="T10" fmla="*/ 3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3" y="1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1" y="9"/>
                    <a:pt x="3" y="8"/>
                  </a:cubicBezTo>
                  <a:cubicBezTo>
                    <a:pt x="4" y="8"/>
                    <a:pt x="4" y="7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şļíḓê">
              <a:extLst>
                <a:ext uri="{FF2B5EF4-FFF2-40B4-BE49-F238E27FC236}">
                  <a16:creationId xmlns:a16="http://schemas.microsoft.com/office/drawing/2014/main" id="{984E6937-6783-410C-A358-D2A4A87F84F7}"/>
                </a:ext>
              </a:extLst>
            </p:cNvPr>
            <p:cNvSpPr/>
            <p:nvPr/>
          </p:nvSpPr>
          <p:spPr bwMode="auto">
            <a:xfrm>
              <a:off x="5356225" y="3059113"/>
              <a:ext cx="14288" cy="17463"/>
            </a:xfrm>
            <a:custGeom>
              <a:avLst/>
              <a:gdLst>
                <a:gd name="T0" fmla="*/ 2 w 4"/>
                <a:gd name="T1" fmla="*/ 0 h 5"/>
                <a:gd name="T2" fmla="*/ 4 w 4"/>
                <a:gd name="T3" fmla="*/ 1 h 5"/>
                <a:gd name="T4" fmla="*/ 4 w 4"/>
                <a:gd name="T5" fmla="*/ 3 h 5"/>
                <a:gd name="T6" fmla="*/ 3 w 4"/>
                <a:gd name="T7" fmla="*/ 4 h 5"/>
                <a:gd name="T8" fmla="*/ 2 w 4"/>
                <a:gd name="T9" fmla="*/ 5 h 5"/>
                <a:gd name="T10" fmla="*/ 1 w 4"/>
                <a:gd name="T11" fmla="*/ 4 h 5"/>
                <a:gd name="T12" fmla="*/ 2 w 4"/>
                <a:gd name="T13" fmla="*/ 1 h 5"/>
                <a:gd name="T14" fmla="*/ 2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3" y="0"/>
                    <a:pt x="4" y="0"/>
                    <a:pt x="4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4"/>
                    <a:pt x="3" y="4"/>
                    <a:pt x="2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E88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ṩľiďé">
              <a:extLst>
                <a:ext uri="{FF2B5EF4-FFF2-40B4-BE49-F238E27FC236}">
                  <a16:creationId xmlns:a16="http://schemas.microsoft.com/office/drawing/2014/main" id="{4DE2129B-5AAF-4577-9925-334DBB017A4A}"/>
                </a:ext>
              </a:extLst>
            </p:cNvPr>
            <p:cNvSpPr/>
            <p:nvPr/>
          </p:nvSpPr>
          <p:spPr bwMode="auto">
            <a:xfrm>
              <a:off x="5340350" y="2951163"/>
              <a:ext cx="141288" cy="125413"/>
            </a:xfrm>
            <a:custGeom>
              <a:avLst/>
              <a:gdLst>
                <a:gd name="T0" fmla="*/ 31 w 43"/>
                <a:gd name="T1" fmla="*/ 2 h 38"/>
                <a:gd name="T2" fmla="*/ 19 w 43"/>
                <a:gd name="T3" fmla="*/ 2 h 38"/>
                <a:gd name="T4" fmla="*/ 11 w 43"/>
                <a:gd name="T5" fmla="*/ 4 h 38"/>
                <a:gd name="T6" fmla="*/ 1 w 43"/>
                <a:gd name="T7" fmla="*/ 17 h 38"/>
                <a:gd name="T8" fmla="*/ 1 w 43"/>
                <a:gd name="T9" fmla="*/ 23 h 38"/>
                <a:gd name="T10" fmla="*/ 5 w 43"/>
                <a:gd name="T11" fmla="*/ 30 h 38"/>
                <a:gd name="T12" fmla="*/ 5 w 43"/>
                <a:gd name="T13" fmla="*/ 30 h 38"/>
                <a:gd name="T14" fmla="*/ 9 w 43"/>
                <a:gd name="T15" fmla="*/ 34 h 38"/>
                <a:gd name="T16" fmla="*/ 12 w 43"/>
                <a:gd name="T17" fmla="*/ 37 h 38"/>
                <a:gd name="T18" fmla="*/ 15 w 43"/>
                <a:gd name="T19" fmla="*/ 32 h 38"/>
                <a:gd name="T20" fmla="*/ 15 w 43"/>
                <a:gd name="T21" fmla="*/ 28 h 38"/>
                <a:gd name="T22" fmla="*/ 20 w 43"/>
                <a:gd name="T23" fmla="*/ 23 h 38"/>
                <a:gd name="T24" fmla="*/ 24 w 43"/>
                <a:gd name="T25" fmla="*/ 22 h 38"/>
                <a:gd name="T26" fmla="*/ 29 w 43"/>
                <a:gd name="T27" fmla="*/ 20 h 38"/>
                <a:gd name="T28" fmla="*/ 34 w 43"/>
                <a:gd name="T29" fmla="*/ 18 h 38"/>
                <a:gd name="T30" fmla="*/ 39 w 43"/>
                <a:gd name="T31" fmla="*/ 12 h 38"/>
                <a:gd name="T32" fmla="*/ 39 w 43"/>
                <a:gd name="T33" fmla="*/ 12 h 38"/>
                <a:gd name="T34" fmla="*/ 31 w 43"/>
                <a:gd name="T35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38">
                  <a:moveTo>
                    <a:pt x="31" y="2"/>
                  </a:moveTo>
                  <a:cubicBezTo>
                    <a:pt x="25" y="0"/>
                    <a:pt x="21" y="1"/>
                    <a:pt x="19" y="2"/>
                  </a:cubicBezTo>
                  <a:cubicBezTo>
                    <a:pt x="16" y="2"/>
                    <a:pt x="13" y="3"/>
                    <a:pt x="11" y="4"/>
                  </a:cubicBezTo>
                  <a:cubicBezTo>
                    <a:pt x="6" y="6"/>
                    <a:pt x="2" y="11"/>
                    <a:pt x="1" y="1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2" y="29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8" y="32"/>
                    <a:pt x="9" y="34"/>
                  </a:cubicBezTo>
                  <a:cubicBezTo>
                    <a:pt x="9" y="36"/>
                    <a:pt x="10" y="38"/>
                    <a:pt x="12" y="37"/>
                  </a:cubicBezTo>
                  <a:cubicBezTo>
                    <a:pt x="15" y="37"/>
                    <a:pt x="13" y="34"/>
                    <a:pt x="15" y="32"/>
                  </a:cubicBezTo>
                  <a:cubicBezTo>
                    <a:pt x="16" y="31"/>
                    <a:pt x="15" y="30"/>
                    <a:pt x="15" y="28"/>
                  </a:cubicBezTo>
                  <a:cubicBezTo>
                    <a:pt x="17" y="28"/>
                    <a:pt x="18" y="26"/>
                    <a:pt x="20" y="23"/>
                  </a:cubicBezTo>
                  <a:cubicBezTo>
                    <a:pt x="21" y="23"/>
                    <a:pt x="23" y="23"/>
                    <a:pt x="24" y="22"/>
                  </a:cubicBezTo>
                  <a:cubicBezTo>
                    <a:pt x="27" y="20"/>
                    <a:pt x="27" y="21"/>
                    <a:pt x="29" y="20"/>
                  </a:cubicBezTo>
                  <a:cubicBezTo>
                    <a:pt x="31" y="20"/>
                    <a:pt x="33" y="19"/>
                    <a:pt x="34" y="18"/>
                  </a:cubicBezTo>
                  <a:cubicBezTo>
                    <a:pt x="38" y="17"/>
                    <a:pt x="39" y="14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3" y="8"/>
                    <a:pt x="41" y="5"/>
                    <a:pt x="31" y="2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$ḷíḓê">
              <a:extLst>
                <a:ext uri="{FF2B5EF4-FFF2-40B4-BE49-F238E27FC236}">
                  <a16:creationId xmlns:a16="http://schemas.microsoft.com/office/drawing/2014/main" id="{2246CDE1-26CA-4968-B718-4BA6E510A6A0}"/>
                </a:ext>
              </a:extLst>
            </p:cNvPr>
            <p:cNvSpPr/>
            <p:nvPr/>
          </p:nvSpPr>
          <p:spPr bwMode="auto">
            <a:xfrm>
              <a:off x="7281863" y="5048250"/>
              <a:ext cx="114300" cy="122238"/>
            </a:xfrm>
            <a:custGeom>
              <a:avLst/>
              <a:gdLst>
                <a:gd name="T0" fmla="*/ 19 w 35"/>
                <a:gd name="T1" fmla="*/ 5 h 37"/>
                <a:gd name="T2" fmla="*/ 35 w 35"/>
                <a:gd name="T3" fmla="*/ 25 h 37"/>
                <a:gd name="T4" fmla="*/ 1 w 35"/>
                <a:gd name="T5" fmla="*/ 13 h 37"/>
                <a:gd name="T6" fmla="*/ 6 w 35"/>
                <a:gd name="T7" fmla="*/ 1 h 37"/>
                <a:gd name="T8" fmla="*/ 19 w 35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19" y="5"/>
                  </a:moveTo>
                  <a:cubicBezTo>
                    <a:pt x="19" y="5"/>
                    <a:pt x="35" y="12"/>
                    <a:pt x="35" y="25"/>
                  </a:cubicBezTo>
                  <a:cubicBezTo>
                    <a:pt x="35" y="37"/>
                    <a:pt x="2" y="18"/>
                    <a:pt x="1" y="13"/>
                  </a:cubicBezTo>
                  <a:cubicBezTo>
                    <a:pt x="0" y="9"/>
                    <a:pt x="3" y="0"/>
                    <a:pt x="6" y="1"/>
                  </a:cubicBezTo>
                  <a:cubicBezTo>
                    <a:pt x="9" y="2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şļïḍe">
              <a:extLst>
                <a:ext uri="{FF2B5EF4-FFF2-40B4-BE49-F238E27FC236}">
                  <a16:creationId xmlns:a16="http://schemas.microsoft.com/office/drawing/2014/main" id="{2F30A5F8-2833-49DD-849E-A8066241D00C}"/>
                </a:ext>
              </a:extLst>
            </p:cNvPr>
            <p:cNvSpPr/>
            <p:nvPr/>
          </p:nvSpPr>
          <p:spPr bwMode="auto">
            <a:xfrm>
              <a:off x="7319963" y="4648200"/>
              <a:ext cx="26988" cy="415925"/>
            </a:xfrm>
            <a:custGeom>
              <a:avLst/>
              <a:gdLst>
                <a:gd name="T0" fmla="*/ 0 w 8"/>
                <a:gd name="T1" fmla="*/ 0 h 126"/>
                <a:gd name="T2" fmla="*/ 0 w 8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6">
                  <a:moveTo>
                    <a:pt x="0" y="0"/>
                  </a:moveTo>
                  <a:cubicBezTo>
                    <a:pt x="0" y="0"/>
                    <a:pt x="8" y="77"/>
                    <a:pt x="0" y="126"/>
                  </a:cubicBezTo>
                </a:path>
              </a:pathLst>
            </a:custGeom>
            <a:noFill/>
            <a:ln w="57150" cap="rnd">
              <a:solidFill>
                <a:srgbClr val="757AB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sḻiḋe">
              <a:extLst>
                <a:ext uri="{FF2B5EF4-FFF2-40B4-BE49-F238E27FC236}">
                  <a16:creationId xmlns:a16="http://schemas.microsoft.com/office/drawing/2014/main" id="{9C5D218A-5A68-482A-94C1-8A91D4CD4576}"/>
                </a:ext>
              </a:extLst>
            </p:cNvPr>
            <p:cNvSpPr/>
            <p:nvPr/>
          </p:nvSpPr>
          <p:spPr bwMode="auto">
            <a:xfrm>
              <a:off x="7383463" y="4999038"/>
              <a:ext cx="115888" cy="123825"/>
            </a:xfrm>
            <a:custGeom>
              <a:avLst/>
              <a:gdLst>
                <a:gd name="T0" fmla="*/ 18 w 35"/>
                <a:gd name="T1" fmla="*/ 6 h 38"/>
                <a:gd name="T2" fmla="*/ 35 w 35"/>
                <a:gd name="T3" fmla="*/ 26 h 38"/>
                <a:gd name="T4" fmla="*/ 1 w 35"/>
                <a:gd name="T5" fmla="*/ 14 h 38"/>
                <a:gd name="T6" fmla="*/ 6 w 35"/>
                <a:gd name="T7" fmla="*/ 2 h 38"/>
                <a:gd name="T8" fmla="*/ 18 w 35"/>
                <a:gd name="T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18" y="6"/>
                  </a:moveTo>
                  <a:cubicBezTo>
                    <a:pt x="18" y="6"/>
                    <a:pt x="34" y="13"/>
                    <a:pt x="35" y="26"/>
                  </a:cubicBezTo>
                  <a:cubicBezTo>
                    <a:pt x="35" y="38"/>
                    <a:pt x="2" y="19"/>
                    <a:pt x="1" y="14"/>
                  </a:cubicBezTo>
                  <a:cubicBezTo>
                    <a:pt x="0" y="10"/>
                    <a:pt x="3" y="0"/>
                    <a:pt x="6" y="2"/>
                  </a:cubicBezTo>
                  <a:cubicBezTo>
                    <a:pt x="9" y="3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şlíḋè">
              <a:extLst>
                <a:ext uri="{FF2B5EF4-FFF2-40B4-BE49-F238E27FC236}">
                  <a16:creationId xmlns:a16="http://schemas.microsoft.com/office/drawing/2014/main" id="{6B764B80-79B7-4946-B8AF-8EFBE0C0A574}"/>
                </a:ext>
              </a:extLst>
            </p:cNvPr>
            <p:cNvSpPr/>
            <p:nvPr/>
          </p:nvSpPr>
          <p:spPr bwMode="auto">
            <a:xfrm>
              <a:off x="7407275" y="4602163"/>
              <a:ext cx="34925" cy="419100"/>
            </a:xfrm>
            <a:custGeom>
              <a:avLst/>
              <a:gdLst>
                <a:gd name="T0" fmla="*/ 0 w 11"/>
                <a:gd name="T1" fmla="*/ 0 h 127"/>
                <a:gd name="T2" fmla="*/ 4 w 11"/>
                <a:gd name="T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27">
                  <a:moveTo>
                    <a:pt x="0" y="0"/>
                  </a:moveTo>
                  <a:cubicBezTo>
                    <a:pt x="0" y="0"/>
                    <a:pt x="11" y="78"/>
                    <a:pt x="4" y="127"/>
                  </a:cubicBezTo>
                </a:path>
              </a:pathLst>
            </a:custGeom>
            <a:noFill/>
            <a:ln w="57150" cap="rnd">
              <a:solidFill>
                <a:srgbClr val="757AB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ṡlïḓê">
              <a:extLst>
                <a:ext uri="{FF2B5EF4-FFF2-40B4-BE49-F238E27FC236}">
                  <a16:creationId xmlns:a16="http://schemas.microsoft.com/office/drawing/2014/main" id="{80E3E453-1AE1-47B8-A4AB-03B66047B5E8}"/>
                </a:ext>
              </a:extLst>
            </p:cNvPr>
            <p:cNvSpPr/>
            <p:nvPr/>
          </p:nvSpPr>
          <p:spPr bwMode="auto">
            <a:xfrm>
              <a:off x="7300913" y="4635500"/>
              <a:ext cx="161925" cy="134938"/>
            </a:xfrm>
            <a:custGeom>
              <a:avLst/>
              <a:gdLst>
                <a:gd name="T0" fmla="*/ 30 w 49"/>
                <a:gd name="T1" fmla="*/ 8 h 41"/>
                <a:gd name="T2" fmla="*/ 9 w 49"/>
                <a:gd name="T3" fmla="*/ 14 h 41"/>
                <a:gd name="T4" fmla="*/ 27 w 49"/>
                <a:gd name="T5" fmla="*/ 25 h 41"/>
                <a:gd name="T6" fmla="*/ 30 w 49"/>
                <a:gd name="T7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1">
                  <a:moveTo>
                    <a:pt x="30" y="8"/>
                  </a:moveTo>
                  <a:cubicBezTo>
                    <a:pt x="30" y="8"/>
                    <a:pt x="17" y="0"/>
                    <a:pt x="9" y="14"/>
                  </a:cubicBezTo>
                  <a:cubicBezTo>
                    <a:pt x="0" y="27"/>
                    <a:pt x="5" y="41"/>
                    <a:pt x="27" y="25"/>
                  </a:cubicBezTo>
                  <a:cubicBezTo>
                    <a:pt x="49" y="8"/>
                    <a:pt x="30" y="8"/>
                    <a:pt x="30" y="8"/>
                  </a:cubicBezTo>
                  <a:close/>
                </a:path>
              </a:pathLst>
            </a:custGeom>
            <a:solidFill>
              <a:srgbClr val="7A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şḻiḓè">
              <a:extLst>
                <a:ext uri="{FF2B5EF4-FFF2-40B4-BE49-F238E27FC236}">
                  <a16:creationId xmlns:a16="http://schemas.microsoft.com/office/drawing/2014/main" id="{324C4181-E804-4239-A215-5336D5763564}"/>
                </a:ext>
              </a:extLst>
            </p:cNvPr>
            <p:cNvSpPr/>
            <p:nvPr/>
          </p:nvSpPr>
          <p:spPr bwMode="auto">
            <a:xfrm>
              <a:off x="7493000" y="4121150"/>
              <a:ext cx="6350" cy="49213"/>
            </a:xfrm>
            <a:custGeom>
              <a:avLst/>
              <a:gdLst>
                <a:gd name="T0" fmla="*/ 2 w 2"/>
                <a:gd name="T1" fmla="*/ 0 h 15"/>
                <a:gd name="T2" fmla="*/ 0 w 2"/>
                <a:gd name="T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5">
                  <a:moveTo>
                    <a:pt x="2" y="0"/>
                  </a:moveTo>
                  <a:cubicBezTo>
                    <a:pt x="2" y="5"/>
                    <a:pt x="2" y="12"/>
                    <a:pt x="0" y="15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1îḑè">
              <a:extLst>
                <a:ext uri="{FF2B5EF4-FFF2-40B4-BE49-F238E27FC236}">
                  <a16:creationId xmlns:a16="http://schemas.microsoft.com/office/drawing/2014/main" id="{44EF2C5F-22F0-41F5-866A-6AF25AA380FD}"/>
                </a:ext>
              </a:extLst>
            </p:cNvPr>
            <p:cNvSpPr/>
            <p:nvPr/>
          </p:nvSpPr>
          <p:spPr bwMode="auto">
            <a:xfrm>
              <a:off x="7402513" y="4191000"/>
              <a:ext cx="93663" cy="242888"/>
            </a:xfrm>
            <a:custGeom>
              <a:avLst/>
              <a:gdLst>
                <a:gd name="T0" fmla="*/ 0 w 28"/>
                <a:gd name="T1" fmla="*/ 74 h 74"/>
                <a:gd name="T2" fmla="*/ 28 w 28"/>
                <a:gd name="T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74">
                  <a:moveTo>
                    <a:pt x="0" y="74"/>
                  </a:moveTo>
                  <a:cubicBezTo>
                    <a:pt x="0" y="74"/>
                    <a:pt x="25" y="51"/>
                    <a:pt x="28" y="0"/>
                  </a:cubicBezTo>
                </a:path>
              </a:pathLst>
            </a:custGeom>
            <a:noFill/>
            <a:ln w="46038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ṥļíḑé">
              <a:extLst>
                <a:ext uri="{FF2B5EF4-FFF2-40B4-BE49-F238E27FC236}">
                  <a16:creationId xmlns:a16="http://schemas.microsoft.com/office/drawing/2014/main" id="{05513679-45F4-4E0E-B178-BBDFCA4B6D3D}"/>
                </a:ext>
              </a:extLst>
            </p:cNvPr>
            <p:cNvSpPr/>
            <p:nvPr/>
          </p:nvSpPr>
          <p:spPr bwMode="auto">
            <a:xfrm>
              <a:off x="7291388" y="4375150"/>
              <a:ext cx="158750" cy="339725"/>
            </a:xfrm>
            <a:custGeom>
              <a:avLst/>
              <a:gdLst>
                <a:gd name="T0" fmla="*/ 0 w 48"/>
                <a:gd name="T1" fmla="*/ 31 h 103"/>
                <a:gd name="T2" fmla="*/ 0 w 48"/>
                <a:gd name="T3" fmla="*/ 88 h 103"/>
                <a:gd name="T4" fmla="*/ 7 w 48"/>
                <a:gd name="T5" fmla="*/ 100 h 103"/>
                <a:gd name="T6" fmla="*/ 7 w 48"/>
                <a:gd name="T7" fmla="*/ 100 h 103"/>
                <a:gd name="T8" fmla="*/ 21 w 48"/>
                <a:gd name="T9" fmla="*/ 100 h 103"/>
                <a:gd name="T10" fmla="*/ 41 w 48"/>
                <a:gd name="T11" fmla="*/ 89 h 103"/>
                <a:gd name="T12" fmla="*/ 48 w 48"/>
                <a:gd name="T13" fmla="*/ 77 h 103"/>
                <a:gd name="T14" fmla="*/ 48 w 48"/>
                <a:gd name="T15" fmla="*/ 31 h 103"/>
                <a:gd name="T16" fmla="*/ 48 w 48"/>
                <a:gd name="T17" fmla="*/ 29 h 103"/>
                <a:gd name="T18" fmla="*/ 41 w 48"/>
                <a:gd name="T19" fmla="*/ 9 h 103"/>
                <a:gd name="T20" fmla="*/ 35 w 48"/>
                <a:gd name="T21" fmla="*/ 4 h 103"/>
                <a:gd name="T22" fmla="*/ 32 w 48"/>
                <a:gd name="T23" fmla="*/ 2 h 103"/>
                <a:gd name="T24" fmla="*/ 28 w 48"/>
                <a:gd name="T25" fmla="*/ 1 h 103"/>
                <a:gd name="T26" fmla="*/ 17 w 48"/>
                <a:gd name="T27" fmla="*/ 2 h 103"/>
                <a:gd name="T28" fmla="*/ 10 w 48"/>
                <a:gd name="T29" fmla="*/ 8 h 103"/>
                <a:gd name="T30" fmla="*/ 9 w 48"/>
                <a:gd name="T31" fmla="*/ 9 h 103"/>
                <a:gd name="T32" fmla="*/ 0 w 48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3">
                  <a:moveTo>
                    <a:pt x="0" y="31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93"/>
                    <a:pt x="3" y="98"/>
                    <a:pt x="7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1" y="103"/>
                    <a:pt x="16" y="103"/>
                    <a:pt x="21" y="10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6" y="86"/>
                    <a:pt x="48" y="82"/>
                    <a:pt x="48" y="77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29"/>
                    <a:pt x="48" y="29"/>
                  </a:cubicBezTo>
                  <a:cubicBezTo>
                    <a:pt x="47" y="21"/>
                    <a:pt x="45" y="15"/>
                    <a:pt x="41" y="9"/>
                  </a:cubicBezTo>
                  <a:cubicBezTo>
                    <a:pt x="39" y="7"/>
                    <a:pt x="37" y="5"/>
                    <a:pt x="35" y="4"/>
                  </a:cubicBezTo>
                  <a:cubicBezTo>
                    <a:pt x="34" y="4"/>
                    <a:pt x="33" y="3"/>
                    <a:pt x="32" y="2"/>
                  </a:cubicBezTo>
                  <a:cubicBezTo>
                    <a:pt x="31" y="2"/>
                    <a:pt x="29" y="1"/>
                    <a:pt x="28" y="1"/>
                  </a:cubicBezTo>
                  <a:cubicBezTo>
                    <a:pt x="23" y="0"/>
                    <a:pt x="19" y="0"/>
                    <a:pt x="17" y="2"/>
                  </a:cubicBezTo>
                  <a:cubicBezTo>
                    <a:pt x="15" y="3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3" y="15"/>
                    <a:pt x="0" y="24"/>
                    <a:pt x="0" y="31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ṧlíḋê">
              <a:extLst>
                <a:ext uri="{FF2B5EF4-FFF2-40B4-BE49-F238E27FC236}">
                  <a16:creationId xmlns:a16="http://schemas.microsoft.com/office/drawing/2014/main" id="{431CC3B8-14C1-485B-A940-011A87C5A88F}"/>
                </a:ext>
              </a:extLst>
            </p:cNvPr>
            <p:cNvSpPr/>
            <p:nvPr/>
          </p:nvSpPr>
          <p:spPr bwMode="auto">
            <a:xfrm>
              <a:off x="7337425" y="4378325"/>
              <a:ext cx="76200" cy="55563"/>
            </a:xfrm>
            <a:custGeom>
              <a:avLst/>
              <a:gdLst>
                <a:gd name="T0" fmla="*/ 4 w 23"/>
                <a:gd name="T1" fmla="*/ 13 h 17"/>
                <a:gd name="T2" fmla="*/ 4 w 23"/>
                <a:gd name="T3" fmla="*/ 2 h 17"/>
                <a:gd name="T4" fmla="*/ 4 w 23"/>
                <a:gd name="T5" fmla="*/ 2 h 17"/>
                <a:gd name="T6" fmla="*/ 10 w 23"/>
                <a:gd name="T7" fmla="*/ 0 h 17"/>
                <a:gd name="T8" fmla="*/ 14 w 23"/>
                <a:gd name="T9" fmla="*/ 1 h 17"/>
                <a:gd name="T10" fmla="*/ 19 w 23"/>
                <a:gd name="T11" fmla="*/ 3 h 17"/>
                <a:gd name="T12" fmla="*/ 20 w 23"/>
                <a:gd name="T13" fmla="*/ 13 h 17"/>
                <a:gd name="T14" fmla="*/ 17 w 23"/>
                <a:gd name="T15" fmla="*/ 15 h 17"/>
                <a:gd name="T16" fmla="*/ 9 w 23"/>
                <a:gd name="T17" fmla="*/ 16 h 17"/>
                <a:gd name="T18" fmla="*/ 8 w 23"/>
                <a:gd name="T19" fmla="*/ 15 h 17"/>
                <a:gd name="T20" fmla="*/ 4 w 23"/>
                <a:gd name="T2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7">
                  <a:moveTo>
                    <a:pt x="4" y="13"/>
                  </a:moveTo>
                  <a:cubicBezTo>
                    <a:pt x="0" y="11"/>
                    <a:pt x="0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5"/>
                    <a:pt x="23" y="10"/>
                    <a:pt x="20" y="13"/>
                  </a:cubicBezTo>
                  <a:cubicBezTo>
                    <a:pt x="19" y="14"/>
                    <a:pt x="18" y="15"/>
                    <a:pt x="17" y="15"/>
                  </a:cubicBezTo>
                  <a:cubicBezTo>
                    <a:pt x="14" y="17"/>
                    <a:pt x="11" y="17"/>
                    <a:pt x="9" y="16"/>
                  </a:cubicBezTo>
                  <a:cubicBezTo>
                    <a:pt x="9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ṡḻíḑè">
              <a:extLst>
                <a:ext uri="{FF2B5EF4-FFF2-40B4-BE49-F238E27FC236}">
                  <a16:creationId xmlns:a16="http://schemas.microsoft.com/office/drawing/2014/main" id="{EA780EE3-96C2-411C-8F32-1BFF18347D47}"/>
                </a:ext>
              </a:extLst>
            </p:cNvPr>
            <p:cNvSpPr/>
            <p:nvPr/>
          </p:nvSpPr>
          <p:spPr bwMode="auto">
            <a:xfrm>
              <a:off x="7356475" y="4359275"/>
              <a:ext cx="33338" cy="42863"/>
            </a:xfrm>
            <a:custGeom>
              <a:avLst/>
              <a:gdLst>
                <a:gd name="T0" fmla="*/ 1 w 10"/>
                <a:gd name="T1" fmla="*/ 2 h 13"/>
                <a:gd name="T2" fmla="*/ 8 w 10"/>
                <a:gd name="T3" fmla="*/ 2 h 13"/>
                <a:gd name="T4" fmla="*/ 10 w 10"/>
                <a:gd name="T5" fmla="*/ 0 h 13"/>
                <a:gd name="T6" fmla="*/ 10 w 10"/>
                <a:gd name="T7" fmla="*/ 0 h 13"/>
                <a:gd name="T8" fmla="*/ 10 w 10"/>
                <a:gd name="T9" fmla="*/ 10 h 13"/>
                <a:gd name="T10" fmla="*/ 10 w 10"/>
                <a:gd name="T11" fmla="*/ 10 h 13"/>
                <a:gd name="T12" fmla="*/ 8 w 10"/>
                <a:gd name="T13" fmla="*/ 12 h 13"/>
                <a:gd name="T14" fmla="*/ 1 w 10"/>
                <a:gd name="T15" fmla="*/ 12 h 13"/>
                <a:gd name="T16" fmla="*/ 0 w 10"/>
                <a:gd name="T17" fmla="*/ 10 h 13"/>
                <a:gd name="T18" fmla="*/ 0 w 10"/>
                <a:gd name="T19" fmla="*/ 10 h 13"/>
                <a:gd name="T20" fmla="*/ 0 w 10"/>
                <a:gd name="T21" fmla="*/ 0 h 13"/>
                <a:gd name="T22" fmla="*/ 1 w 10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1" y="2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9" y="11"/>
                    <a:pt x="8" y="12"/>
                  </a:cubicBezTo>
                  <a:cubicBezTo>
                    <a:pt x="6" y="13"/>
                    <a:pt x="3" y="13"/>
                    <a:pt x="1" y="12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ṩlîďè">
              <a:extLst>
                <a:ext uri="{FF2B5EF4-FFF2-40B4-BE49-F238E27FC236}">
                  <a16:creationId xmlns:a16="http://schemas.microsoft.com/office/drawing/2014/main" id="{2CF86FFE-38B7-476D-B363-1E57A992237B}"/>
                </a:ext>
              </a:extLst>
            </p:cNvPr>
            <p:cNvSpPr/>
            <p:nvPr/>
          </p:nvSpPr>
          <p:spPr bwMode="auto">
            <a:xfrm>
              <a:off x="7356475" y="43592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ṥľíḋè">
              <a:extLst>
                <a:ext uri="{FF2B5EF4-FFF2-40B4-BE49-F238E27FC236}">
                  <a16:creationId xmlns:a16="http://schemas.microsoft.com/office/drawing/2014/main" id="{E17D63AB-5919-4E28-B302-C0A5C7375DEC}"/>
                </a:ext>
              </a:extLst>
            </p:cNvPr>
            <p:cNvSpPr/>
            <p:nvPr/>
          </p:nvSpPr>
          <p:spPr bwMode="auto">
            <a:xfrm>
              <a:off x="7224713" y="4711700"/>
              <a:ext cx="3175" cy="46038"/>
            </a:xfrm>
            <a:custGeom>
              <a:avLst/>
              <a:gdLst>
                <a:gd name="T0" fmla="*/ 0 w 1"/>
                <a:gd name="T1" fmla="*/ 14 h 14"/>
                <a:gd name="T2" fmla="*/ 1 w 1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">
                  <a:moveTo>
                    <a:pt x="0" y="14"/>
                  </a:moveTo>
                  <a:cubicBezTo>
                    <a:pt x="0" y="9"/>
                    <a:pt x="0" y="3"/>
                    <a:pt x="1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sliďé">
              <a:extLst>
                <a:ext uri="{FF2B5EF4-FFF2-40B4-BE49-F238E27FC236}">
                  <a16:creationId xmlns:a16="http://schemas.microsoft.com/office/drawing/2014/main" id="{B82680B4-E5A4-4E77-B941-66D37DDB3328}"/>
                </a:ext>
              </a:extLst>
            </p:cNvPr>
            <p:cNvSpPr/>
            <p:nvPr/>
          </p:nvSpPr>
          <p:spPr bwMode="auto">
            <a:xfrm>
              <a:off x="7224713" y="4448175"/>
              <a:ext cx="95250" cy="239713"/>
            </a:xfrm>
            <a:custGeom>
              <a:avLst/>
              <a:gdLst>
                <a:gd name="T0" fmla="*/ 29 w 29"/>
                <a:gd name="T1" fmla="*/ 0 h 73"/>
                <a:gd name="T2" fmla="*/ 0 w 29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73">
                  <a:moveTo>
                    <a:pt x="29" y="0"/>
                  </a:moveTo>
                  <a:cubicBezTo>
                    <a:pt x="29" y="0"/>
                    <a:pt x="4" y="22"/>
                    <a:pt x="0" y="73"/>
                  </a:cubicBezTo>
                </a:path>
              </a:pathLst>
            </a:custGeom>
            <a:noFill/>
            <a:ln w="46038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ṩḷîďê">
              <a:extLst>
                <a:ext uri="{FF2B5EF4-FFF2-40B4-BE49-F238E27FC236}">
                  <a16:creationId xmlns:a16="http://schemas.microsoft.com/office/drawing/2014/main" id="{B5C15148-53B4-43AB-A872-CED88475CD5B}"/>
                </a:ext>
              </a:extLst>
            </p:cNvPr>
            <p:cNvSpPr/>
            <p:nvPr/>
          </p:nvSpPr>
          <p:spPr bwMode="auto">
            <a:xfrm>
              <a:off x="7307263" y="4216400"/>
              <a:ext cx="142875" cy="171450"/>
            </a:xfrm>
            <a:custGeom>
              <a:avLst/>
              <a:gdLst>
                <a:gd name="T0" fmla="*/ 1 w 43"/>
                <a:gd name="T1" fmla="*/ 26 h 52"/>
                <a:gd name="T2" fmla="*/ 5 w 43"/>
                <a:gd name="T3" fmla="*/ 38 h 52"/>
                <a:gd name="T4" fmla="*/ 28 w 43"/>
                <a:gd name="T5" fmla="*/ 49 h 52"/>
                <a:gd name="T6" fmla="*/ 39 w 43"/>
                <a:gd name="T7" fmla="*/ 26 h 52"/>
                <a:gd name="T8" fmla="*/ 36 w 43"/>
                <a:gd name="T9" fmla="*/ 14 h 52"/>
                <a:gd name="T10" fmla="*/ 34 w 43"/>
                <a:gd name="T11" fmla="*/ 11 h 52"/>
                <a:gd name="T12" fmla="*/ 33 w 43"/>
                <a:gd name="T13" fmla="*/ 10 h 52"/>
                <a:gd name="T14" fmla="*/ 13 w 43"/>
                <a:gd name="T15" fmla="*/ 3 h 52"/>
                <a:gd name="T16" fmla="*/ 2 w 43"/>
                <a:gd name="T17" fmla="*/ 12 h 52"/>
                <a:gd name="T18" fmla="*/ 1 w 43"/>
                <a:gd name="T1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2">
                  <a:moveTo>
                    <a:pt x="1" y="26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8" y="47"/>
                    <a:pt x="19" y="52"/>
                    <a:pt x="28" y="49"/>
                  </a:cubicBezTo>
                  <a:cubicBezTo>
                    <a:pt x="37" y="46"/>
                    <a:pt x="43" y="36"/>
                    <a:pt x="39" y="2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3"/>
                    <a:pt x="34" y="12"/>
                    <a:pt x="34" y="11"/>
                  </a:cubicBezTo>
                  <a:cubicBezTo>
                    <a:pt x="34" y="10"/>
                    <a:pt x="33" y="10"/>
                    <a:pt x="33" y="10"/>
                  </a:cubicBezTo>
                  <a:cubicBezTo>
                    <a:pt x="29" y="3"/>
                    <a:pt x="20" y="0"/>
                    <a:pt x="13" y="3"/>
                  </a:cubicBezTo>
                  <a:cubicBezTo>
                    <a:pt x="8" y="5"/>
                    <a:pt x="4" y="8"/>
                    <a:pt x="2" y="12"/>
                  </a:cubicBezTo>
                  <a:cubicBezTo>
                    <a:pt x="0" y="16"/>
                    <a:pt x="0" y="21"/>
                    <a:pt x="1" y="26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ŝḷïďè">
              <a:extLst>
                <a:ext uri="{FF2B5EF4-FFF2-40B4-BE49-F238E27FC236}">
                  <a16:creationId xmlns:a16="http://schemas.microsoft.com/office/drawing/2014/main" id="{107909B8-B734-436A-B211-89B14CDC9CB6}"/>
                </a:ext>
              </a:extLst>
            </p:cNvPr>
            <p:cNvSpPr/>
            <p:nvPr/>
          </p:nvSpPr>
          <p:spPr bwMode="auto">
            <a:xfrm>
              <a:off x="7313613" y="4319588"/>
              <a:ext cx="26988" cy="31750"/>
            </a:xfrm>
            <a:custGeom>
              <a:avLst/>
              <a:gdLst>
                <a:gd name="T0" fmla="*/ 2 w 8"/>
                <a:gd name="T1" fmla="*/ 1 h 10"/>
                <a:gd name="T2" fmla="*/ 4 w 8"/>
                <a:gd name="T3" fmla="*/ 0 h 10"/>
                <a:gd name="T4" fmla="*/ 8 w 8"/>
                <a:gd name="T5" fmla="*/ 1 h 10"/>
                <a:gd name="T6" fmla="*/ 7 w 8"/>
                <a:gd name="T7" fmla="*/ 2 h 10"/>
                <a:gd name="T8" fmla="*/ 5 w 8"/>
                <a:gd name="T9" fmla="*/ 8 h 10"/>
                <a:gd name="T10" fmla="*/ 7 w 8"/>
                <a:gd name="T11" fmla="*/ 10 h 10"/>
                <a:gd name="T12" fmla="*/ 3 w 8"/>
                <a:gd name="T13" fmla="*/ 9 h 10"/>
                <a:gd name="T14" fmla="*/ 1 w 8"/>
                <a:gd name="T15" fmla="*/ 7 h 10"/>
                <a:gd name="T16" fmla="*/ 2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2" y="1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5" y="3"/>
                    <a:pt x="5" y="6"/>
                    <a:pt x="5" y="8"/>
                  </a:cubicBezTo>
                  <a:cubicBezTo>
                    <a:pt x="6" y="9"/>
                    <a:pt x="6" y="10"/>
                    <a:pt x="7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1" y="7"/>
                  </a:cubicBezTo>
                  <a:cubicBezTo>
                    <a:pt x="0" y="5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59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lïde">
              <a:extLst>
                <a:ext uri="{FF2B5EF4-FFF2-40B4-BE49-F238E27FC236}">
                  <a16:creationId xmlns:a16="http://schemas.microsoft.com/office/drawing/2014/main" id="{8C163C05-9659-4B2B-A419-0559EF4B73D4}"/>
                </a:ext>
              </a:extLst>
            </p:cNvPr>
            <p:cNvSpPr/>
            <p:nvPr/>
          </p:nvSpPr>
          <p:spPr bwMode="auto">
            <a:xfrm>
              <a:off x="7331075" y="4322763"/>
              <a:ext cx="15875" cy="28575"/>
            </a:xfrm>
            <a:custGeom>
              <a:avLst/>
              <a:gdLst>
                <a:gd name="T0" fmla="*/ 2 w 5"/>
                <a:gd name="T1" fmla="*/ 1 h 9"/>
                <a:gd name="T2" fmla="*/ 0 w 5"/>
                <a:gd name="T3" fmla="*/ 7 h 9"/>
                <a:gd name="T4" fmla="*/ 4 w 5"/>
                <a:gd name="T5" fmla="*/ 8 h 9"/>
                <a:gd name="T6" fmla="*/ 5 w 5"/>
                <a:gd name="T7" fmla="*/ 6 h 9"/>
                <a:gd name="T8" fmla="*/ 3 w 5"/>
                <a:gd name="T9" fmla="*/ 0 h 9"/>
                <a:gd name="T10" fmla="*/ 2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2" y="1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1" y="9"/>
                    <a:pt x="3" y="9"/>
                    <a:pt x="4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šļíḋê">
              <a:extLst>
                <a:ext uri="{FF2B5EF4-FFF2-40B4-BE49-F238E27FC236}">
                  <a16:creationId xmlns:a16="http://schemas.microsoft.com/office/drawing/2014/main" id="{CD1F40F1-9D0B-4C3E-8B0C-61FA694BBDEC}"/>
                </a:ext>
              </a:extLst>
            </p:cNvPr>
            <p:cNvSpPr/>
            <p:nvPr/>
          </p:nvSpPr>
          <p:spPr bwMode="auto">
            <a:xfrm>
              <a:off x="7334250" y="4329113"/>
              <a:ext cx="12700" cy="15875"/>
            </a:xfrm>
            <a:custGeom>
              <a:avLst/>
              <a:gdLst>
                <a:gd name="T0" fmla="*/ 1 w 4"/>
                <a:gd name="T1" fmla="*/ 0 h 5"/>
                <a:gd name="T2" fmla="*/ 3 w 4"/>
                <a:gd name="T3" fmla="*/ 0 h 5"/>
                <a:gd name="T4" fmla="*/ 4 w 4"/>
                <a:gd name="T5" fmla="*/ 2 h 5"/>
                <a:gd name="T6" fmla="*/ 3 w 4"/>
                <a:gd name="T7" fmla="*/ 3 h 5"/>
                <a:gd name="T8" fmla="*/ 3 w 4"/>
                <a:gd name="T9" fmla="*/ 4 h 5"/>
                <a:gd name="T10" fmla="*/ 1 w 4"/>
                <a:gd name="T11" fmla="*/ 5 h 5"/>
                <a:gd name="T12" fmla="*/ 1 w 4"/>
                <a:gd name="T13" fmla="*/ 1 h 5"/>
                <a:gd name="T14" fmla="*/ 1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E88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ṥļïḋe">
              <a:extLst>
                <a:ext uri="{FF2B5EF4-FFF2-40B4-BE49-F238E27FC236}">
                  <a16:creationId xmlns:a16="http://schemas.microsoft.com/office/drawing/2014/main" id="{371731A8-65A4-42C5-AFB9-7A0B18507543}"/>
                </a:ext>
              </a:extLst>
            </p:cNvPr>
            <p:cNvSpPr/>
            <p:nvPr/>
          </p:nvSpPr>
          <p:spPr bwMode="auto">
            <a:xfrm>
              <a:off x="7297738" y="4206875"/>
              <a:ext cx="128588" cy="134938"/>
            </a:xfrm>
            <a:custGeom>
              <a:avLst/>
              <a:gdLst>
                <a:gd name="T0" fmla="*/ 25 w 39"/>
                <a:gd name="T1" fmla="*/ 0 h 41"/>
                <a:gd name="T2" fmla="*/ 14 w 39"/>
                <a:gd name="T3" fmla="*/ 4 h 41"/>
                <a:gd name="T4" fmla="*/ 7 w 39"/>
                <a:gd name="T5" fmla="*/ 8 h 41"/>
                <a:gd name="T6" fmla="*/ 1 w 39"/>
                <a:gd name="T7" fmla="*/ 23 h 41"/>
                <a:gd name="T8" fmla="*/ 3 w 39"/>
                <a:gd name="T9" fmla="*/ 29 h 41"/>
                <a:gd name="T10" fmla="*/ 9 w 39"/>
                <a:gd name="T11" fmla="*/ 35 h 41"/>
                <a:gd name="T12" fmla="*/ 9 w 39"/>
                <a:gd name="T13" fmla="*/ 35 h 41"/>
                <a:gd name="T14" fmla="*/ 14 w 39"/>
                <a:gd name="T15" fmla="*/ 38 h 41"/>
                <a:gd name="T16" fmla="*/ 18 w 39"/>
                <a:gd name="T17" fmla="*/ 40 h 41"/>
                <a:gd name="T18" fmla="*/ 19 w 39"/>
                <a:gd name="T19" fmla="*/ 34 h 41"/>
                <a:gd name="T20" fmla="*/ 18 w 39"/>
                <a:gd name="T21" fmla="*/ 30 h 41"/>
                <a:gd name="T22" fmla="*/ 21 w 39"/>
                <a:gd name="T23" fmla="*/ 24 h 41"/>
                <a:gd name="T24" fmla="*/ 24 w 39"/>
                <a:gd name="T25" fmla="*/ 22 h 41"/>
                <a:gd name="T26" fmla="*/ 29 w 39"/>
                <a:gd name="T27" fmla="*/ 18 h 41"/>
                <a:gd name="T28" fmla="*/ 33 w 39"/>
                <a:gd name="T29" fmla="*/ 14 h 41"/>
                <a:gd name="T30" fmla="*/ 36 w 39"/>
                <a:gd name="T31" fmla="*/ 7 h 41"/>
                <a:gd name="T32" fmla="*/ 36 w 39"/>
                <a:gd name="T33" fmla="*/ 7 h 41"/>
                <a:gd name="T34" fmla="*/ 25 w 39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1">
                  <a:moveTo>
                    <a:pt x="25" y="0"/>
                  </a:moveTo>
                  <a:cubicBezTo>
                    <a:pt x="18" y="0"/>
                    <a:pt x="15" y="2"/>
                    <a:pt x="14" y="4"/>
                  </a:cubicBezTo>
                  <a:cubicBezTo>
                    <a:pt x="11" y="5"/>
                    <a:pt x="9" y="7"/>
                    <a:pt x="7" y="8"/>
                  </a:cubicBezTo>
                  <a:cubicBezTo>
                    <a:pt x="2" y="12"/>
                    <a:pt x="0" y="18"/>
                    <a:pt x="1" y="23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2"/>
                    <a:pt x="6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5"/>
                    <a:pt x="13" y="36"/>
                    <a:pt x="14" y="38"/>
                  </a:cubicBezTo>
                  <a:cubicBezTo>
                    <a:pt x="15" y="39"/>
                    <a:pt x="16" y="41"/>
                    <a:pt x="18" y="40"/>
                  </a:cubicBezTo>
                  <a:cubicBezTo>
                    <a:pt x="21" y="38"/>
                    <a:pt x="18" y="36"/>
                    <a:pt x="19" y="34"/>
                  </a:cubicBezTo>
                  <a:cubicBezTo>
                    <a:pt x="20" y="32"/>
                    <a:pt x="19" y="31"/>
                    <a:pt x="18" y="30"/>
                  </a:cubicBezTo>
                  <a:cubicBezTo>
                    <a:pt x="20" y="29"/>
                    <a:pt x="20" y="27"/>
                    <a:pt x="21" y="24"/>
                  </a:cubicBezTo>
                  <a:cubicBezTo>
                    <a:pt x="22" y="23"/>
                    <a:pt x="24" y="22"/>
                    <a:pt x="24" y="22"/>
                  </a:cubicBezTo>
                  <a:cubicBezTo>
                    <a:pt x="27" y="19"/>
                    <a:pt x="27" y="19"/>
                    <a:pt x="29" y="18"/>
                  </a:cubicBezTo>
                  <a:cubicBezTo>
                    <a:pt x="30" y="18"/>
                    <a:pt x="32" y="16"/>
                    <a:pt x="33" y="14"/>
                  </a:cubicBezTo>
                  <a:cubicBezTo>
                    <a:pt x="36" y="12"/>
                    <a:pt x="37" y="9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9" y="2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śľíḑe">
              <a:extLst>
                <a:ext uri="{FF2B5EF4-FFF2-40B4-BE49-F238E27FC236}">
                  <a16:creationId xmlns:a16="http://schemas.microsoft.com/office/drawing/2014/main" id="{B742A4E0-61C0-4BED-BE49-A75493494A61}"/>
                </a:ext>
              </a:extLst>
            </p:cNvPr>
            <p:cNvSpPr/>
            <p:nvPr/>
          </p:nvSpPr>
          <p:spPr bwMode="auto">
            <a:xfrm>
              <a:off x="6076950" y="3787775"/>
              <a:ext cx="117475" cy="122238"/>
            </a:xfrm>
            <a:custGeom>
              <a:avLst/>
              <a:gdLst>
                <a:gd name="T0" fmla="*/ 17 w 36"/>
                <a:gd name="T1" fmla="*/ 5 h 37"/>
                <a:gd name="T2" fmla="*/ 0 w 36"/>
                <a:gd name="T3" fmla="*/ 25 h 37"/>
                <a:gd name="T4" fmla="*/ 34 w 36"/>
                <a:gd name="T5" fmla="*/ 14 h 37"/>
                <a:gd name="T6" fmla="*/ 30 w 36"/>
                <a:gd name="T7" fmla="*/ 1 h 37"/>
                <a:gd name="T8" fmla="*/ 17 w 36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5"/>
                  </a:moveTo>
                  <a:cubicBezTo>
                    <a:pt x="17" y="5"/>
                    <a:pt x="1" y="12"/>
                    <a:pt x="0" y="25"/>
                  </a:cubicBezTo>
                  <a:cubicBezTo>
                    <a:pt x="0" y="37"/>
                    <a:pt x="33" y="19"/>
                    <a:pt x="34" y="14"/>
                  </a:cubicBezTo>
                  <a:cubicBezTo>
                    <a:pt x="36" y="9"/>
                    <a:pt x="33" y="0"/>
                    <a:pt x="30" y="1"/>
                  </a:cubicBezTo>
                  <a:cubicBezTo>
                    <a:pt x="26" y="2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$ľiďe">
              <a:extLst>
                <a:ext uri="{FF2B5EF4-FFF2-40B4-BE49-F238E27FC236}">
                  <a16:creationId xmlns:a16="http://schemas.microsoft.com/office/drawing/2014/main" id="{0AF9D581-64FE-41A5-8030-EC77D3C25F25}"/>
                </a:ext>
              </a:extLst>
            </p:cNvPr>
            <p:cNvSpPr/>
            <p:nvPr/>
          </p:nvSpPr>
          <p:spPr bwMode="auto">
            <a:xfrm>
              <a:off x="6162675" y="3833813"/>
              <a:ext cx="117475" cy="122238"/>
            </a:xfrm>
            <a:custGeom>
              <a:avLst/>
              <a:gdLst>
                <a:gd name="T0" fmla="*/ 17 w 36"/>
                <a:gd name="T1" fmla="*/ 5 h 37"/>
                <a:gd name="T2" fmla="*/ 1 w 36"/>
                <a:gd name="T3" fmla="*/ 24 h 37"/>
                <a:gd name="T4" fmla="*/ 35 w 36"/>
                <a:gd name="T5" fmla="*/ 14 h 37"/>
                <a:gd name="T6" fmla="*/ 30 w 36"/>
                <a:gd name="T7" fmla="*/ 1 h 37"/>
                <a:gd name="T8" fmla="*/ 17 w 36"/>
                <a:gd name="T9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17" y="5"/>
                  </a:moveTo>
                  <a:cubicBezTo>
                    <a:pt x="17" y="5"/>
                    <a:pt x="1" y="12"/>
                    <a:pt x="1" y="24"/>
                  </a:cubicBezTo>
                  <a:cubicBezTo>
                    <a:pt x="0" y="37"/>
                    <a:pt x="34" y="19"/>
                    <a:pt x="35" y="14"/>
                  </a:cubicBezTo>
                  <a:cubicBezTo>
                    <a:pt x="36" y="9"/>
                    <a:pt x="33" y="0"/>
                    <a:pt x="30" y="1"/>
                  </a:cubicBezTo>
                  <a:cubicBezTo>
                    <a:pt x="27" y="2"/>
                    <a:pt x="17" y="5"/>
                    <a:pt x="17" y="5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$ḷïďê">
              <a:extLst>
                <a:ext uri="{FF2B5EF4-FFF2-40B4-BE49-F238E27FC236}">
                  <a16:creationId xmlns:a16="http://schemas.microsoft.com/office/drawing/2014/main" id="{C366040E-D006-4D28-B5D5-C25BAEABAAAE}"/>
                </a:ext>
              </a:extLst>
            </p:cNvPr>
            <p:cNvSpPr/>
            <p:nvPr/>
          </p:nvSpPr>
          <p:spPr bwMode="auto">
            <a:xfrm>
              <a:off x="6242050" y="3359150"/>
              <a:ext cx="12700" cy="479425"/>
            </a:xfrm>
            <a:custGeom>
              <a:avLst/>
              <a:gdLst>
                <a:gd name="T0" fmla="*/ 0 w 4"/>
                <a:gd name="T1" fmla="*/ 0 h 145"/>
                <a:gd name="T2" fmla="*/ 4 w 4"/>
                <a:gd name="T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5">
                  <a:moveTo>
                    <a:pt x="0" y="0"/>
                  </a:moveTo>
                  <a:cubicBezTo>
                    <a:pt x="0" y="0"/>
                    <a:pt x="0" y="116"/>
                    <a:pt x="4" y="145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ś1iďê">
              <a:extLst>
                <a:ext uri="{FF2B5EF4-FFF2-40B4-BE49-F238E27FC236}">
                  <a16:creationId xmlns:a16="http://schemas.microsoft.com/office/drawing/2014/main" id="{9DF4F3C8-DFAB-4585-80B1-348C52C1B2CD}"/>
                </a:ext>
              </a:extLst>
            </p:cNvPr>
            <p:cNvSpPr/>
            <p:nvPr/>
          </p:nvSpPr>
          <p:spPr bwMode="auto">
            <a:xfrm>
              <a:off x="6151563" y="3319463"/>
              <a:ext cx="14288" cy="479425"/>
            </a:xfrm>
            <a:custGeom>
              <a:avLst/>
              <a:gdLst>
                <a:gd name="T0" fmla="*/ 0 w 4"/>
                <a:gd name="T1" fmla="*/ 0 h 145"/>
                <a:gd name="T2" fmla="*/ 4 w 4"/>
                <a:gd name="T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5">
                  <a:moveTo>
                    <a:pt x="0" y="0"/>
                  </a:moveTo>
                  <a:cubicBezTo>
                    <a:pt x="0" y="0"/>
                    <a:pt x="0" y="116"/>
                    <a:pt x="4" y="145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lïḋè">
              <a:extLst>
                <a:ext uri="{FF2B5EF4-FFF2-40B4-BE49-F238E27FC236}">
                  <a16:creationId xmlns:a16="http://schemas.microsoft.com/office/drawing/2014/main" id="{AB9725D5-78CF-4100-931E-76BD3644354D}"/>
                </a:ext>
              </a:extLst>
            </p:cNvPr>
            <p:cNvSpPr/>
            <p:nvPr/>
          </p:nvSpPr>
          <p:spPr bwMode="auto">
            <a:xfrm>
              <a:off x="6142038" y="3435350"/>
              <a:ext cx="112713" cy="112713"/>
            </a:xfrm>
            <a:custGeom>
              <a:avLst/>
              <a:gdLst>
                <a:gd name="T0" fmla="*/ 5 w 34"/>
                <a:gd name="T1" fmla="*/ 20 h 34"/>
                <a:gd name="T2" fmla="*/ 27 w 34"/>
                <a:gd name="T3" fmla="*/ 32 h 34"/>
                <a:gd name="T4" fmla="*/ 30 w 34"/>
                <a:gd name="T5" fmla="*/ 16 h 34"/>
                <a:gd name="T6" fmla="*/ 7 w 34"/>
                <a:gd name="T7" fmla="*/ 1 h 34"/>
                <a:gd name="T8" fmla="*/ 5 w 34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20"/>
                  </a:moveTo>
                  <a:cubicBezTo>
                    <a:pt x="5" y="20"/>
                    <a:pt x="19" y="31"/>
                    <a:pt x="27" y="32"/>
                  </a:cubicBezTo>
                  <a:cubicBezTo>
                    <a:pt x="34" y="34"/>
                    <a:pt x="30" y="16"/>
                    <a:pt x="30" y="16"/>
                  </a:cubicBezTo>
                  <a:cubicBezTo>
                    <a:pt x="30" y="16"/>
                    <a:pt x="13" y="1"/>
                    <a:pt x="7" y="1"/>
                  </a:cubicBezTo>
                  <a:cubicBezTo>
                    <a:pt x="0" y="0"/>
                    <a:pt x="1" y="15"/>
                    <a:pt x="5" y="20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íşľîḍé">
              <a:extLst>
                <a:ext uri="{FF2B5EF4-FFF2-40B4-BE49-F238E27FC236}">
                  <a16:creationId xmlns:a16="http://schemas.microsoft.com/office/drawing/2014/main" id="{242B3C00-0F1B-401D-B1D9-69C60E84888C}"/>
                </a:ext>
              </a:extLst>
            </p:cNvPr>
            <p:cNvSpPr/>
            <p:nvPr/>
          </p:nvSpPr>
          <p:spPr bwMode="auto">
            <a:xfrm>
              <a:off x="6016625" y="2954338"/>
              <a:ext cx="12700" cy="46038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5"/>
                    <a:pt x="2" y="11"/>
                    <a:pt x="4" y="14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$ḷiḋê">
              <a:extLst>
                <a:ext uri="{FF2B5EF4-FFF2-40B4-BE49-F238E27FC236}">
                  <a16:creationId xmlns:a16="http://schemas.microsoft.com/office/drawing/2014/main" id="{C4885BD7-3FA3-4D31-A6F6-C5614ACE73CF}"/>
                </a:ext>
              </a:extLst>
            </p:cNvPr>
            <p:cNvSpPr/>
            <p:nvPr/>
          </p:nvSpPr>
          <p:spPr bwMode="auto">
            <a:xfrm>
              <a:off x="6040438" y="3013075"/>
              <a:ext cx="101600" cy="204788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cubicBezTo>
                    <a:pt x="31" y="62"/>
                    <a:pt x="11" y="46"/>
                    <a:pt x="0" y="0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ṧ1íḓê">
              <a:extLst>
                <a:ext uri="{FF2B5EF4-FFF2-40B4-BE49-F238E27FC236}">
                  <a16:creationId xmlns:a16="http://schemas.microsoft.com/office/drawing/2014/main" id="{5D891FAE-E58A-4B89-BDC5-70D4EB70C131}"/>
                </a:ext>
              </a:extLst>
            </p:cNvPr>
            <p:cNvSpPr/>
            <p:nvPr/>
          </p:nvSpPr>
          <p:spPr bwMode="auto">
            <a:xfrm>
              <a:off x="6122988" y="3175000"/>
              <a:ext cx="157163" cy="339725"/>
            </a:xfrm>
            <a:custGeom>
              <a:avLst/>
              <a:gdLst>
                <a:gd name="T0" fmla="*/ 48 w 48"/>
                <a:gd name="T1" fmla="*/ 31 h 103"/>
                <a:gd name="T2" fmla="*/ 48 w 48"/>
                <a:gd name="T3" fmla="*/ 88 h 103"/>
                <a:gd name="T4" fmla="*/ 41 w 48"/>
                <a:gd name="T5" fmla="*/ 100 h 103"/>
                <a:gd name="T6" fmla="*/ 41 w 48"/>
                <a:gd name="T7" fmla="*/ 100 h 103"/>
                <a:gd name="T8" fmla="*/ 27 w 48"/>
                <a:gd name="T9" fmla="*/ 100 h 103"/>
                <a:gd name="T10" fmla="*/ 7 w 48"/>
                <a:gd name="T11" fmla="*/ 88 h 103"/>
                <a:gd name="T12" fmla="*/ 0 w 48"/>
                <a:gd name="T13" fmla="*/ 76 h 103"/>
                <a:gd name="T14" fmla="*/ 0 w 48"/>
                <a:gd name="T15" fmla="*/ 31 h 103"/>
                <a:gd name="T16" fmla="*/ 0 w 48"/>
                <a:gd name="T17" fmla="*/ 28 h 103"/>
                <a:gd name="T18" fmla="*/ 7 w 48"/>
                <a:gd name="T19" fmla="*/ 9 h 103"/>
                <a:gd name="T20" fmla="*/ 13 w 48"/>
                <a:gd name="T21" fmla="*/ 4 h 103"/>
                <a:gd name="T22" fmla="*/ 16 w 48"/>
                <a:gd name="T23" fmla="*/ 2 h 103"/>
                <a:gd name="T24" fmla="*/ 20 w 48"/>
                <a:gd name="T25" fmla="*/ 1 h 103"/>
                <a:gd name="T26" fmla="*/ 31 w 48"/>
                <a:gd name="T27" fmla="*/ 1 h 103"/>
                <a:gd name="T28" fmla="*/ 38 w 48"/>
                <a:gd name="T29" fmla="*/ 8 h 103"/>
                <a:gd name="T30" fmla="*/ 39 w 48"/>
                <a:gd name="T31" fmla="*/ 9 h 103"/>
                <a:gd name="T32" fmla="*/ 48 w 48"/>
                <a:gd name="T33" fmla="*/ 3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3">
                  <a:moveTo>
                    <a:pt x="48" y="31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93"/>
                    <a:pt x="45" y="98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37" y="103"/>
                    <a:pt x="32" y="103"/>
                    <a:pt x="27" y="100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" y="86"/>
                    <a:pt x="0" y="81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1" y="21"/>
                    <a:pt x="3" y="15"/>
                    <a:pt x="7" y="9"/>
                  </a:cubicBezTo>
                  <a:cubicBezTo>
                    <a:pt x="9" y="7"/>
                    <a:pt x="11" y="5"/>
                    <a:pt x="13" y="4"/>
                  </a:cubicBezTo>
                  <a:cubicBezTo>
                    <a:pt x="14" y="3"/>
                    <a:pt x="15" y="3"/>
                    <a:pt x="16" y="2"/>
                  </a:cubicBezTo>
                  <a:cubicBezTo>
                    <a:pt x="17" y="1"/>
                    <a:pt x="19" y="1"/>
                    <a:pt x="20" y="1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3" y="3"/>
                    <a:pt x="37" y="6"/>
                    <a:pt x="38" y="8"/>
                  </a:cubicBezTo>
                  <a:cubicBezTo>
                    <a:pt x="39" y="8"/>
                    <a:pt x="39" y="8"/>
                    <a:pt x="39" y="9"/>
                  </a:cubicBezTo>
                  <a:cubicBezTo>
                    <a:pt x="45" y="15"/>
                    <a:pt x="48" y="24"/>
                    <a:pt x="48" y="31"/>
                  </a:cubicBezTo>
                  <a:close/>
                </a:path>
              </a:pathLst>
            </a:custGeom>
            <a:solidFill>
              <a:srgbClr val="757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ṡḷîḑê">
              <a:extLst>
                <a:ext uri="{FF2B5EF4-FFF2-40B4-BE49-F238E27FC236}">
                  <a16:creationId xmlns:a16="http://schemas.microsoft.com/office/drawing/2014/main" id="{7CAEA43C-4361-4048-A43A-5BC3ED881DBD}"/>
                </a:ext>
              </a:extLst>
            </p:cNvPr>
            <p:cNvSpPr/>
            <p:nvPr/>
          </p:nvSpPr>
          <p:spPr bwMode="auto">
            <a:xfrm>
              <a:off x="6159500" y="3175000"/>
              <a:ext cx="74613" cy="58738"/>
            </a:xfrm>
            <a:custGeom>
              <a:avLst/>
              <a:gdLst>
                <a:gd name="T0" fmla="*/ 19 w 23"/>
                <a:gd name="T1" fmla="*/ 14 h 18"/>
                <a:gd name="T2" fmla="*/ 19 w 23"/>
                <a:gd name="T3" fmla="*/ 3 h 18"/>
                <a:gd name="T4" fmla="*/ 19 w 23"/>
                <a:gd name="T5" fmla="*/ 2 h 18"/>
                <a:gd name="T6" fmla="*/ 13 w 23"/>
                <a:gd name="T7" fmla="*/ 1 h 18"/>
                <a:gd name="T8" fmla="*/ 9 w 23"/>
                <a:gd name="T9" fmla="*/ 1 h 18"/>
                <a:gd name="T10" fmla="*/ 4 w 23"/>
                <a:gd name="T11" fmla="*/ 4 h 18"/>
                <a:gd name="T12" fmla="*/ 3 w 23"/>
                <a:gd name="T13" fmla="*/ 13 h 18"/>
                <a:gd name="T14" fmla="*/ 6 w 23"/>
                <a:gd name="T15" fmla="*/ 16 h 18"/>
                <a:gd name="T16" fmla="*/ 14 w 23"/>
                <a:gd name="T17" fmla="*/ 16 h 18"/>
                <a:gd name="T18" fmla="*/ 15 w 23"/>
                <a:gd name="T19" fmla="*/ 16 h 18"/>
                <a:gd name="T20" fmla="*/ 19 w 23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8">
                  <a:moveTo>
                    <a:pt x="19" y="14"/>
                  </a:moveTo>
                  <a:cubicBezTo>
                    <a:pt x="23" y="11"/>
                    <a:pt x="23" y="5"/>
                    <a:pt x="19" y="3"/>
                  </a:cubicBezTo>
                  <a:cubicBezTo>
                    <a:pt x="19" y="3"/>
                    <a:pt x="19" y="3"/>
                    <a:pt x="19" y="2"/>
                  </a:cubicBezTo>
                  <a:cubicBezTo>
                    <a:pt x="17" y="1"/>
                    <a:pt x="15" y="1"/>
                    <a:pt x="13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6"/>
                    <a:pt x="0" y="11"/>
                    <a:pt x="3" y="13"/>
                  </a:cubicBezTo>
                  <a:cubicBezTo>
                    <a:pt x="4" y="15"/>
                    <a:pt x="5" y="15"/>
                    <a:pt x="6" y="16"/>
                  </a:cubicBezTo>
                  <a:cubicBezTo>
                    <a:pt x="9" y="18"/>
                    <a:pt x="12" y="18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16" y="15"/>
                    <a:pt x="17" y="15"/>
                    <a:pt x="19" y="14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ṩlîḋe">
              <a:extLst>
                <a:ext uri="{FF2B5EF4-FFF2-40B4-BE49-F238E27FC236}">
                  <a16:creationId xmlns:a16="http://schemas.microsoft.com/office/drawing/2014/main" id="{76ADD0DE-665B-425D-B9F1-4595EBCB583A}"/>
                </a:ext>
              </a:extLst>
            </p:cNvPr>
            <p:cNvSpPr/>
            <p:nvPr/>
          </p:nvSpPr>
          <p:spPr bwMode="auto">
            <a:xfrm>
              <a:off x="6181725" y="3159125"/>
              <a:ext cx="33338" cy="42863"/>
            </a:xfrm>
            <a:custGeom>
              <a:avLst/>
              <a:gdLst>
                <a:gd name="T0" fmla="*/ 9 w 10"/>
                <a:gd name="T1" fmla="*/ 2 h 13"/>
                <a:gd name="T2" fmla="*/ 1 w 10"/>
                <a:gd name="T3" fmla="*/ 2 h 13"/>
                <a:gd name="T4" fmla="*/ 0 w 10"/>
                <a:gd name="T5" fmla="*/ 0 h 13"/>
                <a:gd name="T6" fmla="*/ 0 w 10"/>
                <a:gd name="T7" fmla="*/ 0 h 13"/>
                <a:gd name="T8" fmla="*/ 0 w 10"/>
                <a:gd name="T9" fmla="*/ 9 h 13"/>
                <a:gd name="T10" fmla="*/ 0 w 10"/>
                <a:gd name="T11" fmla="*/ 9 h 13"/>
                <a:gd name="T12" fmla="*/ 1 w 10"/>
                <a:gd name="T13" fmla="*/ 12 h 13"/>
                <a:gd name="T14" fmla="*/ 9 w 10"/>
                <a:gd name="T15" fmla="*/ 12 h 13"/>
                <a:gd name="T16" fmla="*/ 10 w 10"/>
                <a:gd name="T17" fmla="*/ 9 h 13"/>
                <a:gd name="T18" fmla="*/ 10 w 10"/>
                <a:gd name="T19" fmla="*/ 9 h 13"/>
                <a:gd name="T20" fmla="*/ 10 w 10"/>
                <a:gd name="T21" fmla="*/ 0 h 13"/>
                <a:gd name="T22" fmla="*/ 9 w 10"/>
                <a:gd name="T2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9" y="2"/>
                  </a:moveTo>
                  <a:cubicBezTo>
                    <a:pt x="7" y="3"/>
                    <a:pt x="4" y="3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3"/>
                    <a:pt x="7" y="13"/>
                    <a:pt x="9" y="12"/>
                  </a:cubicBezTo>
                  <a:cubicBezTo>
                    <a:pt x="10" y="11"/>
                    <a:pt x="10" y="10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9" y="2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ŝ1iḓê">
              <a:extLst>
                <a:ext uri="{FF2B5EF4-FFF2-40B4-BE49-F238E27FC236}">
                  <a16:creationId xmlns:a16="http://schemas.microsoft.com/office/drawing/2014/main" id="{AB29D7E4-289B-4BF3-A65B-AC3E120D4C74}"/>
                </a:ext>
              </a:extLst>
            </p:cNvPr>
            <p:cNvSpPr/>
            <p:nvPr/>
          </p:nvSpPr>
          <p:spPr bwMode="auto">
            <a:xfrm>
              <a:off x="6215063" y="31591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şḻiďé">
              <a:extLst>
                <a:ext uri="{FF2B5EF4-FFF2-40B4-BE49-F238E27FC236}">
                  <a16:creationId xmlns:a16="http://schemas.microsoft.com/office/drawing/2014/main" id="{41A51A34-797C-4F9E-96BE-AF1978D92C62}"/>
                </a:ext>
              </a:extLst>
            </p:cNvPr>
            <p:cNvSpPr/>
            <p:nvPr/>
          </p:nvSpPr>
          <p:spPr bwMode="auto">
            <a:xfrm>
              <a:off x="6346825" y="3554413"/>
              <a:ext cx="26988" cy="39688"/>
            </a:xfrm>
            <a:custGeom>
              <a:avLst/>
              <a:gdLst>
                <a:gd name="T0" fmla="*/ 8 w 8"/>
                <a:gd name="T1" fmla="*/ 12 h 12"/>
                <a:gd name="T2" fmla="*/ 0 w 8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6" y="8"/>
                    <a:pt x="3" y="2"/>
                    <a:pt x="0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S1íḑe">
              <a:extLst>
                <a:ext uri="{FF2B5EF4-FFF2-40B4-BE49-F238E27FC236}">
                  <a16:creationId xmlns:a16="http://schemas.microsoft.com/office/drawing/2014/main" id="{22A41B4E-2817-49E4-9D82-6F664B09E690}"/>
                </a:ext>
              </a:extLst>
            </p:cNvPr>
            <p:cNvSpPr/>
            <p:nvPr/>
          </p:nvSpPr>
          <p:spPr bwMode="auto">
            <a:xfrm>
              <a:off x="6254750" y="3251200"/>
              <a:ext cx="88900" cy="290513"/>
            </a:xfrm>
            <a:custGeom>
              <a:avLst/>
              <a:gdLst>
                <a:gd name="T0" fmla="*/ 0 w 27"/>
                <a:gd name="T1" fmla="*/ 0 h 88"/>
                <a:gd name="T2" fmla="*/ 27 w 27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8">
                  <a:moveTo>
                    <a:pt x="0" y="0"/>
                  </a:moveTo>
                  <a:cubicBezTo>
                    <a:pt x="0" y="0"/>
                    <a:pt x="18" y="12"/>
                    <a:pt x="27" y="88"/>
                  </a:cubicBezTo>
                </a:path>
              </a:pathLst>
            </a:custGeom>
            <a:noFill/>
            <a:ln w="46038" cap="rnd">
              <a:solidFill>
                <a:srgbClr val="686DA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ṣḻíḑê">
              <a:extLst>
                <a:ext uri="{FF2B5EF4-FFF2-40B4-BE49-F238E27FC236}">
                  <a16:creationId xmlns:a16="http://schemas.microsoft.com/office/drawing/2014/main" id="{1FBA3DC3-70BC-4D43-ADDE-BA05FE324DEA}"/>
                </a:ext>
              </a:extLst>
            </p:cNvPr>
            <p:cNvSpPr/>
            <p:nvPr/>
          </p:nvSpPr>
          <p:spPr bwMode="auto">
            <a:xfrm>
              <a:off x="6138863" y="3021013"/>
              <a:ext cx="119063" cy="160338"/>
            </a:xfrm>
            <a:custGeom>
              <a:avLst/>
              <a:gdLst>
                <a:gd name="T0" fmla="*/ 36 w 36"/>
                <a:gd name="T1" fmla="*/ 18 h 49"/>
                <a:gd name="T2" fmla="*/ 36 w 36"/>
                <a:gd name="T3" fmla="*/ 31 h 49"/>
                <a:gd name="T4" fmla="*/ 18 w 36"/>
                <a:gd name="T5" fmla="*/ 49 h 49"/>
                <a:gd name="T6" fmla="*/ 0 w 36"/>
                <a:gd name="T7" fmla="*/ 31 h 49"/>
                <a:gd name="T8" fmla="*/ 0 w 36"/>
                <a:gd name="T9" fmla="*/ 18 h 49"/>
                <a:gd name="T10" fmla="*/ 1 w 36"/>
                <a:gd name="T11" fmla="*/ 14 h 49"/>
                <a:gd name="T12" fmla="*/ 1 w 36"/>
                <a:gd name="T13" fmla="*/ 13 h 49"/>
                <a:gd name="T14" fmla="*/ 18 w 36"/>
                <a:gd name="T15" fmla="*/ 0 h 49"/>
                <a:gd name="T16" fmla="*/ 31 w 36"/>
                <a:gd name="T17" fmla="*/ 6 h 49"/>
                <a:gd name="T18" fmla="*/ 36 w 36"/>
                <a:gd name="T19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9">
                  <a:moveTo>
                    <a:pt x="36" y="18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41"/>
                    <a:pt x="28" y="49"/>
                    <a:pt x="18" y="49"/>
                  </a:cubicBezTo>
                  <a:cubicBezTo>
                    <a:pt x="8" y="49"/>
                    <a:pt x="0" y="4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4"/>
                    <a:pt x="1" y="13"/>
                    <a:pt x="1" y="13"/>
                  </a:cubicBezTo>
                  <a:cubicBezTo>
                    <a:pt x="3" y="6"/>
                    <a:pt x="10" y="0"/>
                    <a:pt x="18" y="0"/>
                  </a:cubicBezTo>
                  <a:cubicBezTo>
                    <a:pt x="23" y="0"/>
                    <a:pt x="28" y="2"/>
                    <a:pt x="31" y="6"/>
                  </a:cubicBezTo>
                  <a:cubicBezTo>
                    <a:pt x="34" y="9"/>
                    <a:pt x="36" y="13"/>
                    <a:pt x="36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šľíḑê">
              <a:extLst>
                <a:ext uri="{FF2B5EF4-FFF2-40B4-BE49-F238E27FC236}">
                  <a16:creationId xmlns:a16="http://schemas.microsoft.com/office/drawing/2014/main" id="{7F5BE3BE-B31C-4B0E-98B5-B4B8EDEF3AA1}"/>
                </a:ext>
              </a:extLst>
            </p:cNvPr>
            <p:cNvSpPr/>
            <p:nvPr/>
          </p:nvSpPr>
          <p:spPr bwMode="auto">
            <a:xfrm>
              <a:off x="6135688" y="3009900"/>
              <a:ext cx="247650" cy="250825"/>
            </a:xfrm>
            <a:custGeom>
              <a:avLst/>
              <a:gdLst>
                <a:gd name="T0" fmla="*/ 58 w 75"/>
                <a:gd name="T1" fmla="*/ 28 h 76"/>
                <a:gd name="T2" fmla="*/ 46 w 75"/>
                <a:gd name="T3" fmla="*/ 16 h 76"/>
                <a:gd name="T4" fmla="*/ 35 w 75"/>
                <a:gd name="T5" fmla="*/ 8 h 76"/>
                <a:gd name="T6" fmla="*/ 29 w 75"/>
                <a:gd name="T7" fmla="*/ 3 h 76"/>
                <a:gd name="T8" fmla="*/ 9 w 75"/>
                <a:gd name="T9" fmla="*/ 4 h 76"/>
                <a:gd name="T10" fmla="*/ 4 w 75"/>
                <a:gd name="T11" fmla="*/ 6 h 76"/>
                <a:gd name="T12" fmla="*/ 5 w 75"/>
                <a:gd name="T13" fmla="*/ 17 h 76"/>
                <a:gd name="T14" fmla="*/ 5 w 75"/>
                <a:gd name="T15" fmla="*/ 17 h 76"/>
                <a:gd name="T16" fmla="*/ 9 w 75"/>
                <a:gd name="T17" fmla="*/ 17 h 76"/>
                <a:gd name="T18" fmla="*/ 10 w 75"/>
                <a:gd name="T19" fmla="*/ 20 h 76"/>
                <a:gd name="T20" fmla="*/ 19 w 75"/>
                <a:gd name="T21" fmla="*/ 28 h 76"/>
                <a:gd name="T22" fmla="*/ 23 w 75"/>
                <a:gd name="T23" fmla="*/ 36 h 76"/>
                <a:gd name="T24" fmla="*/ 24 w 75"/>
                <a:gd name="T25" fmla="*/ 50 h 76"/>
                <a:gd name="T26" fmla="*/ 45 w 75"/>
                <a:gd name="T27" fmla="*/ 74 h 76"/>
                <a:gd name="T28" fmla="*/ 73 w 75"/>
                <a:gd name="T29" fmla="*/ 55 h 76"/>
                <a:gd name="T30" fmla="*/ 58 w 75"/>
                <a:gd name="T31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6">
                  <a:moveTo>
                    <a:pt x="58" y="28"/>
                  </a:moveTo>
                  <a:cubicBezTo>
                    <a:pt x="53" y="17"/>
                    <a:pt x="51" y="25"/>
                    <a:pt x="46" y="16"/>
                  </a:cubicBezTo>
                  <a:cubicBezTo>
                    <a:pt x="43" y="10"/>
                    <a:pt x="38" y="8"/>
                    <a:pt x="35" y="8"/>
                  </a:cubicBezTo>
                  <a:cubicBezTo>
                    <a:pt x="34" y="6"/>
                    <a:pt x="31" y="4"/>
                    <a:pt x="29" y="3"/>
                  </a:cubicBezTo>
                  <a:cubicBezTo>
                    <a:pt x="22" y="0"/>
                    <a:pt x="15" y="1"/>
                    <a:pt x="9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8"/>
                    <a:pt x="0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8"/>
                    <a:pt x="9" y="19"/>
                    <a:pt x="10" y="20"/>
                  </a:cubicBezTo>
                  <a:cubicBezTo>
                    <a:pt x="12" y="23"/>
                    <a:pt x="15" y="26"/>
                    <a:pt x="19" y="28"/>
                  </a:cubicBezTo>
                  <a:cubicBezTo>
                    <a:pt x="20" y="30"/>
                    <a:pt x="22" y="32"/>
                    <a:pt x="23" y="36"/>
                  </a:cubicBezTo>
                  <a:cubicBezTo>
                    <a:pt x="26" y="43"/>
                    <a:pt x="26" y="40"/>
                    <a:pt x="24" y="50"/>
                  </a:cubicBezTo>
                  <a:cubicBezTo>
                    <a:pt x="23" y="61"/>
                    <a:pt x="31" y="73"/>
                    <a:pt x="45" y="74"/>
                  </a:cubicBezTo>
                  <a:cubicBezTo>
                    <a:pt x="63" y="76"/>
                    <a:pt x="71" y="67"/>
                    <a:pt x="73" y="55"/>
                  </a:cubicBezTo>
                  <a:cubicBezTo>
                    <a:pt x="75" y="44"/>
                    <a:pt x="63" y="38"/>
                    <a:pt x="58" y="28"/>
                  </a:cubicBezTo>
                  <a:close/>
                </a:path>
              </a:pathLst>
            </a:custGeom>
            <a:solidFill>
              <a:srgbClr val="FF6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ṩḻîḍè">
              <a:extLst>
                <a:ext uri="{FF2B5EF4-FFF2-40B4-BE49-F238E27FC236}">
                  <a16:creationId xmlns:a16="http://schemas.microsoft.com/office/drawing/2014/main" id="{A910B154-351F-4720-974F-F838E93DBFC4}"/>
                </a:ext>
              </a:extLst>
            </p:cNvPr>
            <p:cNvSpPr/>
            <p:nvPr/>
          </p:nvSpPr>
          <p:spPr bwMode="auto">
            <a:xfrm>
              <a:off x="5521325" y="4956175"/>
              <a:ext cx="103188" cy="160338"/>
            </a:xfrm>
            <a:custGeom>
              <a:avLst/>
              <a:gdLst>
                <a:gd name="T0" fmla="*/ 11 w 31"/>
                <a:gd name="T1" fmla="*/ 13 h 49"/>
                <a:gd name="T2" fmla="*/ 6 w 31"/>
                <a:gd name="T3" fmla="*/ 38 h 49"/>
                <a:gd name="T4" fmla="*/ 30 w 31"/>
                <a:gd name="T5" fmla="*/ 11 h 49"/>
                <a:gd name="T6" fmla="*/ 19 w 31"/>
                <a:gd name="T7" fmla="*/ 3 h 49"/>
                <a:gd name="T8" fmla="*/ 11 w 31"/>
                <a:gd name="T9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9">
                  <a:moveTo>
                    <a:pt x="11" y="13"/>
                  </a:moveTo>
                  <a:cubicBezTo>
                    <a:pt x="11" y="13"/>
                    <a:pt x="0" y="27"/>
                    <a:pt x="6" y="38"/>
                  </a:cubicBezTo>
                  <a:cubicBezTo>
                    <a:pt x="12" y="49"/>
                    <a:pt x="31" y="16"/>
                    <a:pt x="30" y="11"/>
                  </a:cubicBezTo>
                  <a:cubicBezTo>
                    <a:pt x="29" y="7"/>
                    <a:pt x="21" y="0"/>
                    <a:pt x="19" y="3"/>
                  </a:cubicBezTo>
                  <a:cubicBezTo>
                    <a:pt x="17" y="5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ṥ1iḑé">
              <a:extLst>
                <a:ext uri="{FF2B5EF4-FFF2-40B4-BE49-F238E27FC236}">
                  <a16:creationId xmlns:a16="http://schemas.microsoft.com/office/drawing/2014/main" id="{0D6C0075-856D-4865-AAA1-67BD2DFA0292}"/>
                </a:ext>
              </a:extLst>
            </p:cNvPr>
            <p:cNvSpPr/>
            <p:nvPr/>
          </p:nvSpPr>
          <p:spPr bwMode="auto">
            <a:xfrm>
              <a:off x="5214938" y="4941888"/>
              <a:ext cx="141288" cy="79375"/>
            </a:xfrm>
            <a:custGeom>
              <a:avLst/>
              <a:gdLst>
                <a:gd name="T0" fmla="*/ 27 w 43"/>
                <a:gd name="T1" fmla="*/ 0 h 24"/>
                <a:gd name="T2" fmla="*/ 4 w 43"/>
                <a:gd name="T3" fmla="*/ 13 h 24"/>
                <a:gd name="T4" fmla="*/ 40 w 43"/>
                <a:gd name="T5" fmla="*/ 14 h 24"/>
                <a:gd name="T6" fmla="*/ 40 w 43"/>
                <a:gd name="T7" fmla="*/ 1 h 24"/>
                <a:gd name="T8" fmla="*/ 27 w 4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27" y="0"/>
                  </a:moveTo>
                  <a:cubicBezTo>
                    <a:pt x="27" y="0"/>
                    <a:pt x="9" y="1"/>
                    <a:pt x="4" y="13"/>
                  </a:cubicBezTo>
                  <a:cubicBezTo>
                    <a:pt x="0" y="24"/>
                    <a:pt x="37" y="18"/>
                    <a:pt x="40" y="14"/>
                  </a:cubicBezTo>
                  <a:cubicBezTo>
                    <a:pt x="43" y="10"/>
                    <a:pt x="43" y="1"/>
                    <a:pt x="40" y="1"/>
                  </a:cubicBezTo>
                  <a:cubicBezTo>
                    <a:pt x="36" y="1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CF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sľïḍé">
              <a:extLst>
                <a:ext uri="{FF2B5EF4-FFF2-40B4-BE49-F238E27FC236}">
                  <a16:creationId xmlns:a16="http://schemas.microsoft.com/office/drawing/2014/main" id="{3D326055-05A3-41A5-AA22-2427BE2FD544}"/>
                </a:ext>
              </a:extLst>
            </p:cNvPr>
            <p:cNvSpPr/>
            <p:nvPr/>
          </p:nvSpPr>
          <p:spPr bwMode="auto">
            <a:xfrm>
              <a:off x="5405438" y="4605338"/>
              <a:ext cx="168275" cy="369888"/>
            </a:xfrm>
            <a:custGeom>
              <a:avLst/>
              <a:gdLst>
                <a:gd name="T0" fmla="*/ 37 w 51"/>
                <a:gd name="T1" fmla="*/ 0 h 112"/>
                <a:gd name="T2" fmla="*/ 51 w 51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12">
                  <a:moveTo>
                    <a:pt x="37" y="0"/>
                  </a:moveTo>
                  <a:cubicBezTo>
                    <a:pt x="37" y="0"/>
                    <a:pt x="0" y="39"/>
                    <a:pt x="51" y="112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ŝḻiḑé">
              <a:extLst>
                <a:ext uri="{FF2B5EF4-FFF2-40B4-BE49-F238E27FC236}">
                  <a16:creationId xmlns:a16="http://schemas.microsoft.com/office/drawing/2014/main" id="{9A151802-1FA4-4F95-8A66-CAEA9C1F081F}"/>
                </a:ext>
              </a:extLst>
            </p:cNvPr>
            <p:cNvSpPr/>
            <p:nvPr/>
          </p:nvSpPr>
          <p:spPr bwMode="auto">
            <a:xfrm>
              <a:off x="5237163" y="4576763"/>
              <a:ext cx="250825" cy="355600"/>
            </a:xfrm>
            <a:custGeom>
              <a:avLst/>
              <a:gdLst>
                <a:gd name="T0" fmla="*/ 76 w 76"/>
                <a:gd name="T1" fmla="*/ 0 h 108"/>
                <a:gd name="T2" fmla="*/ 27 w 76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108">
                  <a:moveTo>
                    <a:pt x="76" y="0"/>
                  </a:moveTo>
                  <a:cubicBezTo>
                    <a:pt x="76" y="0"/>
                    <a:pt x="0" y="0"/>
                    <a:pt x="27" y="108"/>
                  </a:cubicBezTo>
                </a:path>
              </a:pathLst>
            </a:custGeom>
            <a:noFill/>
            <a:ln w="53975" cap="rnd">
              <a:solidFill>
                <a:srgbClr val="FF6E8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ṩlíḍê">
              <a:extLst>
                <a:ext uri="{FF2B5EF4-FFF2-40B4-BE49-F238E27FC236}">
                  <a16:creationId xmlns:a16="http://schemas.microsoft.com/office/drawing/2014/main" id="{69D5E9D0-70EC-4FAF-987F-CBE374E50DD4}"/>
                </a:ext>
              </a:extLst>
            </p:cNvPr>
            <p:cNvSpPr/>
            <p:nvPr/>
          </p:nvSpPr>
          <p:spPr bwMode="auto">
            <a:xfrm>
              <a:off x="5267325" y="4570413"/>
              <a:ext cx="46038" cy="12700"/>
            </a:xfrm>
            <a:custGeom>
              <a:avLst/>
              <a:gdLst>
                <a:gd name="T0" fmla="*/ 0 w 14"/>
                <a:gd name="T1" fmla="*/ 4 h 4"/>
                <a:gd name="T2" fmla="*/ 14 w 14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4">
                  <a:moveTo>
                    <a:pt x="0" y="4"/>
                  </a:moveTo>
                  <a:cubicBezTo>
                    <a:pt x="5" y="2"/>
                    <a:pt x="11" y="0"/>
                    <a:pt x="14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śľïďé">
              <a:extLst>
                <a:ext uri="{FF2B5EF4-FFF2-40B4-BE49-F238E27FC236}">
                  <a16:creationId xmlns:a16="http://schemas.microsoft.com/office/drawing/2014/main" id="{D1B06854-219B-4890-8AA7-BE5BB92BE74C}"/>
                </a:ext>
              </a:extLst>
            </p:cNvPr>
            <p:cNvSpPr/>
            <p:nvPr/>
          </p:nvSpPr>
          <p:spPr bwMode="auto">
            <a:xfrm>
              <a:off x="5316538" y="4368800"/>
              <a:ext cx="115888" cy="193675"/>
            </a:xfrm>
            <a:custGeom>
              <a:avLst/>
              <a:gdLst>
                <a:gd name="T0" fmla="*/ 35 w 35"/>
                <a:gd name="T1" fmla="*/ 0 h 59"/>
                <a:gd name="T2" fmla="*/ 0 w 35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59">
                  <a:moveTo>
                    <a:pt x="35" y="0"/>
                  </a:moveTo>
                  <a:cubicBezTo>
                    <a:pt x="35" y="0"/>
                    <a:pt x="14" y="15"/>
                    <a:pt x="0" y="59"/>
                  </a:cubicBezTo>
                </a:path>
              </a:pathLst>
            </a:custGeom>
            <a:noFill/>
            <a:ln w="39688" cap="rnd">
              <a:solidFill>
                <a:srgbClr val="979A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ṥļîḑê">
              <a:extLst>
                <a:ext uri="{FF2B5EF4-FFF2-40B4-BE49-F238E27FC236}">
                  <a16:creationId xmlns:a16="http://schemas.microsoft.com/office/drawing/2014/main" id="{E3842E76-A469-4A60-B6BE-2CA625193198}"/>
                </a:ext>
              </a:extLst>
            </p:cNvPr>
            <p:cNvSpPr/>
            <p:nvPr/>
          </p:nvSpPr>
          <p:spPr bwMode="auto">
            <a:xfrm>
              <a:off x="5405438" y="4313238"/>
              <a:ext cx="158750" cy="334963"/>
            </a:xfrm>
            <a:custGeom>
              <a:avLst/>
              <a:gdLst>
                <a:gd name="T0" fmla="*/ 48 w 48"/>
                <a:gd name="T1" fmla="*/ 31 h 102"/>
                <a:gd name="T2" fmla="*/ 48 w 48"/>
                <a:gd name="T3" fmla="*/ 88 h 102"/>
                <a:gd name="T4" fmla="*/ 41 w 48"/>
                <a:gd name="T5" fmla="*/ 100 h 102"/>
                <a:gd name="T6" fmla="*/ 41 w 48"/>
                <a:gd name="T7" fmla="*/ 100 h 102"/>
                <a:gd name="T8" fmla="*/ 27 w 48"/>
                <a:gd name="T9" fmla="*/ 100 h 102"/>
                <a:gd name="T10" fmla="*/ 7 w 48"/>
                <a:gd name="T11" fmla="*/ 88 h 102"/>
                <a:gd name="T12" fmla="*/ 0 w 48"/>
                <a:gd name="T13" fmla="*/ 76 h 102"/>
                <a:gd name="T14" fmla="*/ 0 w 48"/>
                <a:gd name="T15" fmla="*/ 30 h 102"/>
                <a:gd name="T16" fmla="*/ 0 w 48"/>
                <a:gd name="T17" fmla="*/ 28 h 102"/>
                <a:gd name="T18" fmla="*/ 7 w 48"/>
                <a:gd name="T19" fmla="*/ 8 h 102"/>
                <a:gd name="T20" fmla="*/ 13 w 48"/>
                <a:gd name="T21" fmla="*/ 4 h 102"/>
                <a:gd name="T22" fmla="*/ 16 w 48"/>
                <a:gd name="T23" fmla="*/ 2 h 102"/>
                <a:gd name="T24" fmla="*/ 20 w 48"/>
                <a:gd name="T25" fmla="*/ 0 h 102"/>
                <a:gd name="T26" fmla="*/ 31 w 48"/>
                <a:gd name="T27" fmla="*/ 1 h 102"/>
                <a:gd name="T28" fmla="*/ 38 w 48"/>
                <a:gd name="T29" fmla="*/ 7 h 102"/>
                <a:gd name="T30" fmla="*/ 39 w 48"/>
                <a:gd name="T31" fmla="*/ 8 h 102"/>
                <a:gd name="T32" fmla="*/ 48 w 48"/>
                <a:gd name="T3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02">
                  <a:moveTo>
                    <a:pt x="48" y="31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93"/>
                    <a:pt x="45" y="97"/>
                    <a:pt x="41" y="100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37" y="102"/>
                    <a:pt x="32" y="102"/>
                    <a:pt x="27" y="100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" y="85"/>
                    <a:pt x="0" y="81"/>
                    <a:pt x="0" y="7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1" y="20"/>
                    <a:pt x="3" y="15"/>
                    <a:pt x="7" y="8"/>
                  </a:cubicBezTo>
                  <a:cubicBezTo>
                    <a:pt x="9" y="6"/>
                    <a:pt x="10" y="5"/>
                    <a:pt x="13" y="4"/>
                  </a:cubicBezTo>
                  <a:cubicBezTo>
                    <a:pt x="14" y="3"/>
                    <a:pt x="15" y="2"/>
                    <a:pt x="16" y="2"/>
                  </a:cubicBezTo>
                  <a:cubicBezTo>
                    <a:pt x="17" y="1"/>
                    <a:pt x="19" y="1"/>
                    <a:pt x="20" y="0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3" y="2"/>
                    <a:pt x="37" y="6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5" y="15"/>
                    <a:pt x="48" y="23"/>
                    <a:pt x="48" y="31"/>
                  </a:cubicBez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ṧḻidè">
              <a:extLst>
                <a:ext uri="{FF2B5EF4-FFF2-40B4-BE49-F238E27FC236}">
                  <a16:creationId xmlns:a16="http://schemas.microsoft.com/office/drawing/2014/main" id="{F99D3B54-6915-42D8-A43D-59E537722FDA}"/>
                </a:ext>
              </a:extLst>
            </p:cNvPr>
            <p:cNvSpPr/>
            <p:nvPr/>
          </p:nvSpPr>
          <p:spPr bwMode="auto">
            <a:xfrm>
              <a:off x="5441950" y="4313238"/>
              <a:ext cx="76200" cy="58738"/>
            </a:xfrm>
            <a:custGeom>
              <a:avLst/>
              <a:gdLst>
                <a:gd name="T0" fmla="*/ 19 w 23"/>
                <a:gd name="T1" fmla="*/ 14 h 18"/>
                <a:gd name="T2" fmla="*/ 19 w 23"/>
                <a:gd name="T3" fmla="*/ 2 h 18"/>
                <a:gd name="T4" fmla="*/ 19 w 23"/>
                <a:gd name="T5" fmla="*/ 2 h 18"/>
                <a:gd name="T6" fmla="*/ 13 w 23"/>
                <a:gd name="T7" fmla="*/ 0 h 18"/>
                <a:gd name="T8" fmla="*/ 9 w 23"/>
                <a:gd name="T9" fmla="*/ 1 h 18"/>
                <a:gd name="T10" fmla="*/ 4 w 23"/>
                <a:gd name="T11" fmla="*/ 3 h 18"/>
                <a:gd name="T12" fmla="*/ 3 w 23"/>
                <a:gd name="T13" fmla="*/ 13 h 18"/>
                <a:gd name="T14" fmla="*/ 6 w 23"/>
                <a:gd name="T15" fmla="*/ 16 h 18"/>
                <a:gd name="T16" fmla="*/ 14 w 23"/>
                <a:gd name="T17" fmla="*/ 16 h 18"/>
                <a:gd name="T18" fmla="*/ 15 w 23"/>
                <a:gd name="T19" fmla="*/ 16 h 18"/>
                <a:gd name="T20" fmla="*/ 19 w 23"/>
                <a:gd name="T2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8">
                  <a:moveTo>
                    <a:pt x="19" y="14"/>
                  </a:moveTo>
                  <a:cubicBezTo>
                    <a:pt x="23" y="11"/>
                    <a:pt x="23" y="5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1"/>
                    <a:pt x="14" y="0"/>
                    <a:pt x="13" y="0"/>
                  </a:cubicBezTo>
                  <a:cubicBezTo>
                    <a:pt x="11" y="0"/>
                    <a:pt x="10" y="0"/>
                    <a:pt x="9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10"/>
                    <a:pt x="3" y="13"/>
                  </a:cubicBezTo>
                  <a:cubicBezTo>
                    <a:pt x="4" y="14"/>
                    <a:pt x="5" y="15"/>
                    <a:pt x="6" y="16"/>
                  </a:cubicBezTo>
                  <a:cubicBezTo>
                    <a:pt x="9" y="18"/>
                    <a:pt x="12" y="17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16" y="15"/>
                    <a:pt x="17" y="14"/>
                    <a:pt x="19" y="14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ṧľïḑê">
              <a:extLst>
                <a:ext uri="{FF2B5EF4-FFF2-40B4-BE49-F238E27FC236}">
                  <a16:creationId xmlns:a16="http://schemas.microsoft.com/office/drawing/2014/main" id="{54647FCF-B8D7-4F22-97BD-2B44FFA43747}"/>
                </a:ext>
              </a:extLst>
            </p:cNvPr>
            <p:cNvSpPr/>
            <p:nvPr/>
          </p:nvSpPr>
          <p:spPr bwMode="auto">
            <a:xfrm>
              <a:off x="5465763" y="4292600"/>
              <a:ext cx="33338" cy="42863"/>
            </a:xfrm>
            <a:custGeom>
              <a:avLst/>
              <a:gdLst>
                <a:gd name="T0" fmla="*/ 9 w 10"/>
                <a:gd name="T1" fmla="*/ 3 h 13"/>
                <a:gd name="T2" fmla="*/ 1 w 10"/>
                <a:gd name="T3" fmla="*/ 3 h 13"/>
                <a:gd name="T4" fmla="*/ 0 w 10"/>
                <a:gd name="T5" fmla="*/ 0 h 13"/>
                <a:gd name="T6" fmla="*/ 0 w 10"/>
                <a:gd name="T7" fmla="*/ 0 h 13"/>
                <a:gd name="T8" fmla="*/ 0 w 10"/>
                <a:gd name="T9" fmla="*/ 10 h 13"/>
                <a:gd name="T10" fmla="*/ 0 w 10"/>
                <a:gd name="T11" fmla="*/ 10 h 13"/>
                <a:gd name="T12" fmla="*/ 1 w 10"/>
                <a:gd name="T13" fmla="*/ 12 h 13"/>
                <a:gd name="T14" fmla="*/ 9 w 10"/>
                <a:gd name="T15" fmla="*/ 12 h 13"/>
                <a:gd name="T16" fmla="*/ 10 w 10"/>
                <a:gd name="T17" fmla="*/ 10 h 13"/>
                <a:gd name="T18" fmla="*/ 10 w 10"/>
                <a:gd name="T19" fmla="*/ 10 h 13"/>
                <a:gd name="T20" fmla="*/ 10 w 10"/>
                <a:gd name="T21" fmla="*/ 0 h 13"/>
                <a:gd name="T22" fmla="*/ 9 w 10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13">
                  <a:moveTo>
                    <a:pt x="9" y="3"/>
                  </a:moveTo>
                  <a:cubicBezTo>
                    <a:pt x="7" y="4"/>
                    <a:pt x="3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3" y="13"/>
                    <a:pt x="7" y="13"/>
                    <a:pt x="9" y="12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9" y="3"/>
                  </a:cubicBezTo>
                  <a:close/>
                </a:path>
              </a:pathLst>
            </a:custGeom>
            <a:solidFill>
              <a:srgbClr val="F09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$ḻiḍê">
              <a:extLst>
                <a:ext uri="{FF2B5EF4-FFF2-40B4-BE49-F238E27FC236}">
                  <a16:creationId xmlns:a16="http://schemas.microsoft.com/office/drawing/2014/main" id="{6BE4ABE1-C99C-4798-B236-424C63FE0B3D}"/>
                </a:ext>
              </a:extLst>
            </p:cNvPr>
            <p:cNvSpPr/>
            <p:nvPr/>
          </p:nvSpPr>
          <p:spPr bwMode="auto">
            <a:xfrm>
              <a:off x="5499100" y="429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ṩliḓè">
              <a:extLst>
                <a:ext uri="{FF2B5EF4-FFF2-40B4-BE49-F238E27FC236}">
                  <a16:creationId xmlns:a16="http://schemas.microsoft.com/office/drawing/2014/main" id="{7E6BE6BB-98CB-49A0-9F02-1970D5792D97}"/>
                </a:ext>
              </a:extLst>
            </p:cNvPr>
            <p:cNvSpPr/>
            <p:nvPr/>
          </p:nvSpPr>
          <p:spPr bwMode="auto">
            <a:xfrm>
              <a:off x="5630863" y="4691063"/>
              <a:ext cx="25400" cy="39688"/>
            </a:xfrm>
            <a:custGeom>
              <a:avLst/>
              <a:gdLst>
                <a:gd name="T0" fmla="*/ 8 w 8"/>
                <a:gd name="T1" fmla="*/ 12 h 12"/>
                <a:gd name="T2" fmla="*/ 0 w 8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6" y="7"/>
                    <a:pt x="3" y="2"/>
                    <a:pt x="0" y="0"/>
                  </a:cubicBezTo>
                </a:path>
              </a:pathLst>
            </a:custGeom>
            <a:noFill/>
            <a:ln w="36513" cap="rnd">
              <a:solidFill>
                <a:srgbClr val="FCB2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$lïdê">
              <a:extLst>
                <a:ext uri="{FF2B5EF4-FFF2-40B4-BE49-F238E27FC236}">
                  <a16:creationId xmlns:a16="http://schemas.microsoft.com/office/drawing/2014/main" id="{D49B999F-8E0F-4E68-93F1-06A5376F2EC1}"/>
                </a:ext>
              </a:extLst>
            </p:cNvPr>
            <p:cNvSpPr/>
            <p:nvPr/>
          </p:nvSpPr>
          <p:spPr bwMode="auto">
            <a:xfrm>
              <a:off x="5538788" y="4387850"/>
              <a:ext cx="88900" cy="290513"/>
            </a:xfrm>
            <a:custGeom>
              <a:avLst/>
              <a:gdLst>
                <a:gd name="T0" fmla="*/ 0 w 27"/>
                <a:gd name="T1" fmla="*/ 0 h 88"/>
                <a:gd name="T2" fmla="*/ 27 w 27"/>
                <a:gd name="T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8">
                  <a:moveTo>
                    <a:pt x="0" y="0"/>
                  </a:moveTo>
                  <a:cubicBezTo>
                    <a:pt x="0" y="0"/>
                    <a:pt x="18" y="12"/>
                    <a:pt x="27" y="88"/>
                  </a:cubicBezTo>
                </a:path>
              </a:pathLst>
            </a:custGeom>
            <a:noFill/>
            <a:ln w="39688" cap="rnd">
              <a:solidFill>
                <a:srgbClr val="979AC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ïś1ïďê">
              <a:extLst>
                <a:ext uri="{FF2B5EF4-FFF2-40B4-BE49-F238E27FC236}">
                  <a16:creationId xmlns:a16="http://schemas.microsoft.com/office/drawing/2014/main" id="{3F4EFB2D-E25E-4096-BEA1-A4D5853409AC}"/>
                </a:ext>
              </a:extLst>
            </p:cNvPr>
            <p:cNvSpPr/>
            <p:nvPr/>
          </p:nvSpPr>
          <p:spPr bwMode="auto">
            <a:xfrm>
              <a:off x="5422900" y="4157663"/>
              <a:ext cx="119063" cy="161925"/>
            </a:xfrm>
            <a:custGeom>
              <a:avLst/>
              <a:gdLst>
                <a:gd name="T0" fmla="*/ 36 w 36"/>
                <a:gd name="T1" fmla="*/ 18 h 49"/>
                <a:gd name="T2" fmla="*/ 36 w 36"/>
                <a:gd name="T3" fmla="*/ 31 h 49"/>
                <a:gd name="T4" fmla="*/ 18 w 36"/>
                <a:gd name="T5" fmla="*/ 49 h 49"/>
                <a:gd name="T6" fmla="*/ 0 w 36"/>
                <a:gd name="T7" fmla="*/ 31 h 49"/>
                <a:gd name="T8" fmla="*/ 0 w 36"/>
                <a:gd name="T9" fmla="*/ 18 h 49"/>
                <a:gd name="T10" fmla="*/ 1 w 36"/>
                <a:gd name="T11" fmla="*/ 14 h 49"/>
                <a:gd name="T12" fmla="*/ 1 w 36"/>
                <a:gd name="T13" fmla="*/ 13 h 49"/>
                <a:gd name="T14" fmla="*/ 18 w 36"/>
                <a:gd name="T15" fmla="*/ 0 h 49"/>
                <a:gd name="T16" fmla="*/ 31 w 36"/>
                <a:gd name="T17" fmla="*/ 5 h 49"/>
                <a:gd name="T18" fmla="*/ 36 w 36"/>
                <a:gd name="T19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49">
                  <a:moveTo>
                    <a:pt x="36" y="18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41"/>
                    <a:pt x="28" y="49"/>
                    <a:pt x="18" y="49"/>
                  </a:cubicBezTo>
                  <a:cubicBezTo>
                    <a:pt x="8" y="49"/>
                    <a:pt x="0" y="4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" y="14"/>
                    <a:pt x="1" y="13"/>
                    <a:pt x="1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2"/>
                    <a:pt x="31" y="5"/>
                  </a:cubicBezTo>
                  <a:cubicBezTo>
                    <a:pt x="34" y="9"/>
                    <a:pt x="36" y="13"/>
                    <a:pt x="36" y="18"/>
                  </a:cubicBezTo>
                  <a:close/>
                </a:path>
              </a:pathLst>
            </a:custGeom>
            <a:solidFill>
              <a:srgbClr val="FCB2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slïďé">
              <a:extLst>
                <a:ext uri="{FF2B5EF4-FFF2-40B4-BE49-F238E27FC236}">
                  <a16:creationId xmlns:a16="http://schemas.microsoft.com/office/drawing/2014/main" id="{E1DCDFE3-FC17-4FD7-950B-82A544503094}"/>
                </a:ext>
              </a:extLst>
            </p:cNvPr>
            <p:cNvSpPr/>
            <p:nvPr/>
          </p:nvSpPr>
          <p:spPr bwMode="auto">
            <a:xfrm>
              <a:off x="5419725" y="4148138"/>
              <a:ext cx="293688" cy="282575"/>
            </a:xfrm>
            <a:custGeom>
              <a:avLst/>
              <a:gdLst>
                <a:gd name="T0" fmla="*/ 79 w 89"/>
                <a:gd name="T1" fmla="*/ 34 h 86"/>
                <a:gd name="T2" fmla="*/ 65 w 89"/>
                <a:gd name="T3" fmla="*/ 24 h 86"/>
                <a:gd name="T4" fmla="*/ 49 w 89"/>
                <a:gd name="T5" fmla="*/ 17 h 86"/>
                <a:gd name="T6" fmla="*/ 47 w 89"/>
                <a:gd name="T7" fmla="*/ 17 h 86"/>
                <a:gd name="T8" fmla="*/ 46 w 89"/>
                <a:gd name="T9" fmla="*/ 16 h 86"/>
                <a:gd name="T10" fmla="*/ 42 w 89"/>
                <a:gd name="T11" fmla="*/ 11 h 86"/>
                <a:gd name="T12" fmla="*/ 35 w 89"/>
                <a:gd name="T13" fmla="*/ 8 h 86"/>
                <a:gd name="T14" fmla="*/ 29 w 89"/>
                <a:gd name="T15" fmla="*/ 3 h 86"/>
                <a:gd name="T16" fmla="*/ 9 w 89"/>
                <a:gd name="T17" fmla="*/ 3 h 86"/>
                <a:gd name="T18" fmla="*/ 4 w 89"/>
                <a:gd name="T19" fmla="*/ 5 h 86"/>
                <a:gd name="T20" fmla="*/ 5 w 89"/>
                <a:gd name="T21" fmla="*/ 17 h 86"/>
                <a:gd name="T22" fmla="*/ 5 w 89"/>
                <a:gd name="T23" fmla="*/ 17 h 86"/>
                <a:gd name="T24" fmla="*/ 9 w 89"/>
                <a:gd name="T25" fmla="*/ 17 h 86"/>
                <a:gd name="T26" fmla="*/ 10 w 89"/>
                <a:gd name="T27" fmla="*/ 20 h 86"/>
                <a:gd name="T28" fmla="*/ 19 w 89"/>
                <a:gd name="T29" fmla="*/ 28 h 86"/>
                <a:gd name="T30" fmla="*/ 23 w 89"/>
                <a:gd name="T31" fmla="*/ 35 h 86"/>
                <a:gd name="T32" fmla="*/ 24 w 89"/>
                <a:gd name="T33" fmla="*/ 50 h 86"/>
                <a:gd name="T34" fmla="*/ 44 w 89"/>
                <a:gd name="T35" fmla="*/ 74 h 86"/>
                <a:gd name="T36" fmla="*/ 52 w 89"/>
                <a:gd name="T37" fmla="*/ 81 h 86"/>
                <a:gd name="T38" fmla="*/ 81 w 89"/>
                <a:gd name="T39" fmla="*/ 71 h 86"/>
                <a:gd name="T40" fmla="*/ 79 w 89"/>
                <a:gd name="T41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86">
                  <a:moveTo>
                    <a:pt x="79" y="34"/>
                  </a:moveTo>
                  <a:cubicBezTo>
                    <a:pt x="70" y="23"/>
                    <a:pt x="67" y="29"/>
                    <a:pt x="65" y="24"/>
                  </a:cubicBezTo>
                  <a:cubicBezTo>
                    <a:pt x="63" y="20"/>
                    <a:pt x="54" y="15"/>
                    <a:pt x="49" y="17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7" y="17"/>
                    <a:pt x="46" y="16"/>
                    <a:pt x="46" y="16"/>
                  </a:cubicBezTo>
                  <a:cubicBezTo>
                    <a:pt x="45" y="13"/>
                    <a:pt x="43" y="12"/>
                    <a:pt x="42" y="11"/>
                  </a:cubicBezTo>
                  <a:cubicBezTo>
                    <a:pt x="39" y="9"/>
                    <a:pt x="37" y="8"/>
                    <a:pt x="35" y="8"/>
                  </a:cubicBezTo>
                  <a:cubicBezTo>
                    <a:pt x="34" y="5"/>
                    <a:pt x="31" y="4"/>
                    <a:pt x="29" y="3"/>
                  </a:cubicBezTo>
                  <a:cubicBezTo>
                    <a:pt x="22" y="0"/>
                    <a:pt x="15" y="0"/>
                    <a:pt x="9" y="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8"/>
                    <a:pt x="0" y="15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8"/>
                    <a:pt x="9" y="19"/>
                    <a:pt x="10" y="20"/>
                  </a:cubicBezTo>
                  <a:cubicBezTo>
                    <a:pt x="12" y="23"/>
                    <a:pt x="15" y="26"/>
                    <a:pt x="19" y="28"/>
                  </a:cubicBezTo>
                  <a:cubicBezTo>
                    <a:pt x="20" y="30"/>
                    <a:pt x="22" y="31"/>
                    <a:pt x="23" y="35"/>
                  </a:cubicBezTo>
                  <a:cubicBezTo>
                    <a:pt x="26" y="43"/>
                    <a:pt x="26" y="40"/>
                    <a:pt x="24" y="50"/>
                  </a:cubicBezTo>
                  <a:cubicBezTo>
                    <a:pt x="23" y="60"/>
                    <a:pt x="31" y="73"/>
                    <a:pt x="44" y="74"/>
                  </a:cubicBezTo>
                  <a:cubicBezTo>
                    <a:pt x="44" y="79"/>
                    <a:pt x="52" y="79"/>
                    <a:pt x="52" y="81"/>
                  </a:cubicBezTo>
                  <a:cubicBezTo>
                    <a:pt x="55" y="86"/>
                    <a:pt x="74" y="79"/>
                    <a:pt x="81" y="71"/>
                  </a:cubicBezTo>
                  <a:cubicBezTo>
                    <a:pt x="89" y="63"/>
                    <a:pt x="89" y="44"/>
                    <a:pt x="79" y="34"/>
                  </a:cubicBezTo>
                  <a:close/>
                </a:path>
              </a:pathLst>
            </a:custGeom>
            <a:solidFill>
              <a:srgbClr val="686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ṣḷíďé">
              <a:extLst>
                <a:ext uri="{FF2B5EF4-FFF2-40B4-BE49-F238E27FC236}">
                  <a16:creationId xmlns:a16="http://schemas.microsoft.com/office/drawing/2014/main" id="{F6FBE620-4460-4FB7-A108-A5D3465F210E}"/>
                </a:ext>
              </a:extLst>
            </p:cNvPr>
            <p:cNvSpPr/>
            <p:nvPr/>
          </p:nvSpPr>
          <p:spPr bwMode="auto">
            <a:xfrm>
              <a:off x="6802438" y="3781425"/>
              <a:ext cx="442913" cy="581025"/>
            </a:xfrm>
            <a:custGeom>
              <a:avLst/>
              <a:gdLst>
                <a:gd name="T0" fmla="*/ 122 w 134"/>
                <a:gd name="T1" fmla="*/ 3 h 176"/>
                <a:gd name="T2" fmla="*/ 134 w 134"/>
                <a:gd name="T3" fmla="*/ 10 h 176"/>
                <a:gd name="T4" fmla="*/ 134 w 134"/>
                <a:gd name="T5" fmla="*/ 88 h 176"/>
                <a:gd name="T6" fmla="*/ 122 w 134"/>
                <a:gd name="T7" fmla="*/ 108 h 176"/>
                <a:gd name="T8" fmla="*/ 108 w 134"/>
                <a:gd name="T9" fmla="*/ 117 h 176"/>
                <a:gd name="T10" fmla="*/ 108 w 134"/>
                <a:gd name="T11" fmla="*/ 148 h 176"/>
                <a:gd name="T12" fmla="*/ 86 w 134"/>
                <a:gd name="T13" fmla="*/ 130 h 176"/>
                <a:gd name="T14" fmla="*/ 12 w 134"/>
                <a:gd name="T15" fmla="*/ 172 h 176"/>
                <a:gd name="T16" fmla="*/ 1 w 134"/>
                <a:gd name="T17" fmla="*/ 165 h 176"/>
                <a:gd name="T18" fmla="*/ 0 w 134"/>
                <a:gd name="T19" fmla="*/ 87 h 176"/>
                <a:gd name="T20" fmla="*/ 12 w 134"/>
                <a:gd name="T21" fmla="*/ 67 h 176"/>
                <a:gd name="T22" fmla="*/ 122 w 134"/>
                <a:gd name="T23" fmla="*/ 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2" y="3"/>
                  </a:moveTo>
                  <a:cubicBezTo>
                    <a:pt x="129" y="0"/>
                    <a:pt x="134" y="3"/>
                    <a:pt x="134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5"/>
                    <a:pt x="129" y="104"/>
                    <a:pt x="122" y="108"/>
                  </a:cubicBezTo>
                  <a:cubicBezTo>
                    <a:pt x="108" y="117"/>
                    <a:pt x="108" y="117"/>
                    <a:pt x="108" y="117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6" y="176"/>
                    <a:pt x="1" y="172"/>
                    <a:pt x="1" y="16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0"/>
                    <a:pt x="6" y="71"/>
                    <a:pt x="12" y="67"/>
                  </a:cubicBezTo>
                  <a:lnTo>
                    <a:pt x="12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ṣlîḍe">
              <a:extLst>
                <a:ext uri="{FF2B5EF4-FFF2-40B4-BE49-F238E27FC236}">
                  <a16:creationId xmlns:a16="http://schemas.microsoft.com/office/drawing/2014/main" id="{60B6E9A5-473D-47B6-8B30-3FE62E6C8F2A}"/>
                </a:ext>
              </a:extLst>
            </p:cNvPr>
            <p:cNvSpPr/>
            <p:nvPr/>
          </p:nvSpPr>
          <p:spPr bwMode="auto">
            <a:xfrm>
              <a:off x="6875463" y="4062413"/>
              <a:ext cx="300038" cy="193675"/>
            </a:xfrm>
            <a:custGeom>
              <a:avLst/>
              <a:gdLst>
                <a:gd name="T0" fmla="*/ 187 w 189"/>
                <a:gd name="T1" fmla="*/ 0 h 122"/>
                <a:gd name="T2" fmla="*/ 189 w 189"/>
                <a:gd name="T3" fmla="*/ 14 h 122"/>
                <a:gd name="T4" fmla="*/ 0 w 189"/>
                <a:gd name="T5" fmla="*/ 122 h 122"/>
                <a:gd name="T6" fmla="*/ 0 w 189"/>
                <a:gd name="T7" fmla="*/ 108 h 122"/>
                <a:gd name="T8" fmla="*/ 187 w 189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2">
                  <a:moveTo>
                    <a:pt x="187" y="0"/>
                  </a:moveTo>
                  <a:lnTo>
                    <a:pt x="189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S1îḓê">
              <a:extLst>
                <a:ext uri="{FF2B5EF4-FFF2-40B4-BE49-F238E27FC236}">
                  <a16:creationId xmlns:a16="http://schemas.microsoft.com/office/drawing/2014/main" id="{641A97CD-3B8A-41C3-9C4B-3375B98BDBC4}"/>
                </a:ext>
              </a:extLst>
            </p:cNvPr>
            <p:cNvSpPr/>
            <p:nvPr/>
          </p:nvSpPr>
          <p:spPr bwMode="auto">
            <a:xfrm>
              <a:off x="6875463" y="4016375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6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6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ṡļîďè">
              <a:extLst>
                <a:ext uri="{FF2B5EF4-FFF2-40B4-BE49-F238E27FC236}">
                  <a16:creationId xmlns:a16="http://schemas.microsoft.com/office/drawing/2014/main" id="{05CC54FE-4425-4000-9B74-9D278ECB968B}"/>
                </a:ext>
              </a:extLst>
            </p:cNvPr>
            <p:cNvSpPr/>
            <p:nvPr/>
          </p:nvSpPr>
          <p:spPr bwMode="auto">
            <a:xfrm>
              <a:off x="6875463" y="3973513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$liḑè">
              <a:extLst>
                <a:ext uri="{FF2B5EF4-FFF2-40B4-BE49-F238E27FC236}">
                  <a16:creationId xmlns:a16="http://schemas.microsoft.com/office/drawing/2014/main" id="{85B74D91-F95E-4023-B701-DF8CAF67FB74}"/>
                </a:ext>
              </a:extLst>
            </p:cNvPr>
            <p:cNvSpPr/>
            <p:nvPr/>
          </p:nvSpPr>
          <p:spPr bwMode="auto">
            <a:xfrm>
              <a:off x="6875463" y="3927475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6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6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ṡľîḑe">
              <a:extLst>
                <a:ext uri="{FF2B5EF4-FFF2-40B4-BE49-F238E27FC236}">
                  <a16:creationId xmlns:a16="http://schemas.microsoft.com/office/drawing/2014/main" id="{AB73CA9E-0EB5-4755-AF0B-09C9CCD87A9C}"/>
                </a:ext>
              </a:extLst>
            </p:cNvPr>
            <p:cNvSpPr/>
            <p:nvPr/>
          </p:nvSpPr>
          <p:spPr bwMode="auto">
            <a:xfrm>
              <a:off x="6875463" y="3884613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şľîḋé">
              <a:extLst>
                <a:ext uri="{FF2B5EF4-FFF2-40B4-BE49-F238E27FC236}">
                  <a16:creationId xmlns:a16="http://schemas.microsoft.com/office/drawing/2014/main" id="{961A5271-6DD1-4491-8EB4-E30FE98B09F8}"/>
                </a:ext>
              </a:extLst>
            </p:cNvPr>
            <p:cNvSpPr/>
            <p:nvPr/>
          </p:nvSpPr>
          <p:spPr bwMode="auto">
            <a:xfrm>
              <a:off x="4686300" y="3284538"/>
              <a:ext cx="442913" cy="579438"/>
            </a:xfrm>
            <a:custGeom>
              <a:avLst/>
              <a:gdLst>
                <a:gd name="T0" fmla="*/ 121 w 134"/>
                <a:gd name="T1" fmla="*/ 4 h 176"/>
                <a:gd name="T2" fmla="*/ 133 w 134"/>
                <a:gd name="T3" fmla="*/ 10 h 176"/>
                <a:gd name="T4" fmla="*/ 134 w 134"/>
                <a:gd name="T5" fmla="*/ 88 h 176"/>
                <a:gd name="T6" fmla="*/ 122 w 134"/>
                <a:gd name="T7" fmla="*/ 109 h 176"/>
                <a:gd name="T8" fmla="*/ 107 w 134"/>
                <a:gd name="T9" fmla="*/ 117 h 176"/>
                <a:gd name="T10" fmla="*/ 107 w 134"/>
                <a:gd name="T11" fmla="*/ 148 h 176"/>
                <a:gd name="T12" fmla="*/ 85 w 134"/>
                <a:gd name="T13" fmla="*/ 130 h 176"/>
                <a:gd name="T14" fmla="*/ 12 w 134"/>
                <a:gd name="T15" fmla="*/ 172 h 176"/>
                <a:gd name="T16" fmla="*/ 0 w 134"/>
                <a:gd name="T17" fmla="*/ 165 h 176"/>
                <a:gd name="T18" fmla="*/ 0 w 134"/>
                <a:gd name="T19" fmla="*/ 88 h 176"/>
                <a:gd name="T20" fmla="*/ 11 w 134"/>
                <a:gd name="T21" fmla="*/ 67 h 176"/>
                <a:gd name="T22" fmla="*/ 121 w 134"/>
                <a:gd name="T23" fmla="*/ 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1" y="4"/>
                  </a:moveTo>
                  <a:cubicBezTo>
                    <a:pt x="128" y="0"/>
                    <a:pt x="133" y="3"/>
                    <a:pt x="133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6"/>
                    <a:pt x="128" y="105"/>
                    <a:pt x="122" y="109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6"/>
                    <a:pt x="0" y="173"/>
                    <a:pt x="0" y="16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5" y="71"/>
                    <a:pt x="11" y="67"/>
                  </a:cubicBezTo>
                  <a:lnTo>
                    <a:pt x="1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ṡḻïdê">
              <a:extLst>
                <a:ext uri="{FF2B5EF4-FFF2-40B4-BE49-F238E27FC236}">
                  <a16:creationId xmlns:a16="http://schemas.microsoft.com/office/drawing/2014/main" id="{73514D43-D45E-4AAE-97B2-7A573B4ED062}"/>
                </a:ext>
              </a:extLst>
            </p:cNvPr>
            <p:cNvSpPr/>
            <p:nvPr/>
          </p:nvSpPr>
          <p:spPr bwMode="auto">
            <a:xfrm>
              <a:off x="4759325" y="35639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7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7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slíḓé">
              <a:extLst>
                <a:ext uri="{FF2B5EF4-FFF2-40B4-BE49-F238E27FC236}">
                  <a16:creationId xmlns:a16="http://schemas.microsoft.com/office/drawing/2014/main" id="{6EAE695C-902A-4D99-AAA5-062B037E502F}"/>
                </a:ext>
              </a:extLst>
            </p:cNvPr>
            <p:cNvSpPr/>
            <p:nvPr/>
          </p:nvSpPr>
          <p:spPr bwMode="auto">
            <a:xfrm>
              <a:off x="4759325" y="3521075"/>
              <a:ext cx="296863" cy="195263"/>
            </a:xfrm>
            <a:custGeom>
              <a:avLst/>
              <a:gdLst>
                <a:gd name="T0" fmla="*/ 187 w 187"/>
                <a:gd name="T1" fmla="*/ 0 h 123"/>
                <a:gd name="T2" fmla="*/ 187 w 187"/>
                <a:gd name="T3" fmla="*/ 15 h 123"/>
                <a:gd name="T4" fmla="*/ 0 w 187"/>
                <a:gd name="T5" fmla="*/ 123 h 123"/>
                <a:gd name="T6" fmla="*/ 0 w 187"/>
                <a:gd name="T7" fmla="*/ 108 h 123"/>
                <a:gd name="T8" fmla="*/ 187 w 18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0"/>
                  </a:moveTo>
                  <a:lnTo>
                    <a:pt x="187" y="15"/>
                  </a:lnTo>
                  <a:lnTo>
                    <a:pt x="0" y="123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šḷíḑé">
              <a:extLst>
                <a:ext uri="{FF2B5EF4-FFF2-40B4-BE49-F238E27FC236}">
                  <a16:creationId xmlns:a16="http://schemas.microsoft.com/office/drawing/2014/main" id="{010DE63F-9CFE-4231-9B48-CE15E3923556}"/>
                </a:ext>
              </a:extLst>
            </p:cNvPr>
            <p:cNvSpPr/>
            <p:nvPr/>
          </p:nvSpPr>
          <p:spPr bwMode="auto">
            <a:xfrm>
              <a:off x="4759325" y="34750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5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5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ṥ1ïďe">
              <a:extLst>
                <a:ext uri="{FF2B5EF4-FFF2-40B4-BE49-F238E27FC236}">
                  <a16:creationId xmlns:a16="http://schemas.microsoft.com/office/drawing/2014/main" id="{E4D3B0EC-4B74-4F23-BD20-A9BE404ED490}"/>
                </a:ext>
              </a:extLst>
            </p:cNvPr>
            <p:cNvSpPr/>
            <p:nvPr/>
          </p:nvSpPr>
          <p:spPr bwMode="auto">
            <a:xfrm>
              <a:off x="4759325" y="3432175"/>
              <a:ext cx="296863" cy="195263"/>
            </a:xfrm>
            <a:custGeom>
              <a:avLst/>
              <a:gdLst>
                <a:gd name="T0" fmla="*/ 187 w 187"/>
                <a:gd name="T1" fmla="*/ 0 h 123"/>
                <a:gd name="T2" fmla="*/ 187 w 187"/>
                <a:gd name="T3" fmla="*/ 15 h 123"/>
                <a:gd name="T4" fmla="*/ 0 w 187"/>
                <a:gd name="T5" fmla="*/ 123 h 123"/>
                <a:gd name="T6" fmla="*/ 0 w 187"/>
                <a:gd name="T7" fmla="*/ 108 h 123"/>
                <a:gd name="T8" fmla="*/ 187 w 18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3">
                  <a:moveTo>
                    <a:pt x="187" y="0"/>
                  </a:moveTo>
                  <a:lnTo>
                    <a:pt x="187" y="15"/>
                  </a:lnTo>
                  <a:lnTo>
                    <a:pt x="0" y="123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$ľiďê">
              <a:extLst>
                <a:ext uri="{FF2B5EF4-FFF2-40B4-BE49-F238E27FC236}">
                  <a16:creationId xmlns:a16="http://schemas.microsoft.com/office/drawing/2014/main" id="{0923770F-8CF8-4E66-A6BB-BEFE69465168}"/>
                </a:ext>
              </a:extLst>
            </p:cNvPr>
            <p:cNvSpPr/>
            <p:nvPr/>
          </p:nvSpPr>
          <p:spPr bwMode="auto">
            <a:xfrm>
              <a:off x="4756150" y="3386138"/>
              <a:ext cx="300038" cy="198438"/>
            </a:xfrm>
            <a:custGeom>
              <a:avLst/>
              <a:gdLst>
                <a:gd name="T0" fmla="*/ 189 w 189"/>
                <a:gd name="T1" fmla="*/ 0 h 125"/>
                <a:gd name="T2" fmla="*/ 189 w 189"/>
                <a:gd name="T3" fmla="*/ 15 h 125"/>
                <a:gd name="T4" fmla="*/ 0 w 189"/>
                <a:gd name="T5" fmla="*/ 125 h 125"/>
                <a:gd name="T6" fmla="*/ 0 w 189"/>
                <a:gd name="T7" fmla="*/ 108 h 125"/>
                <a:gd name="T8" fmla="*/ 189 w 189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5">
                  <a:moveTo>
                    <a:pt x="189" y="0"/>
                  </a:moveTo>
                  <a:lnTo>
                    <a:pt x="189" y="15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ṩ1iďè">
              <a:extLst>
                <a:ext uri="{FF2B5EF4-FFF2-40B4-BE49-F238E27FC236}">
                  <a16:creationId xmlns:a16="http://schemas.microsoft.com/office/drawing/2014/main" id="{825F70E9-09C5-42A4-B70C-28089EF65CF6}"/>
                </a:ext>
              </a:extLst>
            </p:cNvPr>
            <p:cNvSpPr/>
            <p:nvPr/>
          </p:nvSpPr>
          <p:spPr bwMode="auto">
            <a:xfrm>
              <a:off x="4911725" y="2584450"/>
              <a:ext cx="441325" cy="581025"/>
            </a:xfrm>
            <a:custGeom>
              <a:avLst/>
              <a:gdLst>
                <a:gd name="T0" fmla="*/ 121 w 134"/>
                <a:gd name="T1" fmla="*/ 4 h 176"/>
                <a:gd name="T2" fmla="*/ 133 w 134"/>
                <a:gd name="T3" fmla="*/ 10 h 176"/>
                <a:gd name="T4" fmla="*/ 134 w 134"/>
                <a:gd name="T5" fmla="*/ 88 h 176"/>
                <a:gd name="T6" fmla="*/ 122 w 134"/>
                <a:gd name="T7" fmla="*/ 109 h 176"/>
                <a:gd name="T8" fmla="*/ 107 w 134"/>
                <a:gd name="T9" fmla="*/ 117 h 176"/>
                <a:gd name="T10" fmla="*/ 107 w 134"/>
                <a:gd name="T11" fmla="*/ 148 h 176"/>
                <a:gd name="T12" fmla="*/ 85 w 134"/>
                <a:gd name="T13" fmla="*/ 130 h 176"/>
                <a:gd name="T14" fmla="*/ 12 w 134"/>
                <a:gd name="T15" fmla="*/ 172 h 176"/>
                <a:gd name="T16" fmla="*/ 0 w 134"/>
                <a:gd name="T17" fmla="*/ 165 h 176"/>
                <a:gd name="T18" fmla="*/ 0 w 134"/>
                <a:gd name="T19" fmla="*/ 88 h 176"/>
                <a:gd name="T20" fmla="*/ 11 w 134"/>
                <a:gd name="T21" fmla="*/ 67 h 176"/>
                <a:gd name="T22" fmla="*/ 121 w 134"/>
                <a:gd name="T23" fmla="*/ 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76">
                  <a:moveTo>
                    <a:pt x="121" y="4"/>
                  </a:moveTo>
                  <a:cubicBezTo>
                    <a:pt x="128" y="0"/>
                    <a:pt x="133" y="3"/>
                    <a:pt x="133" y="10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96"/>
                    <a:pt x="128" y="105"/>
                    <a:pt x="122" y="109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48"/>
                    <a:pt x="107" y="148"/>
                    <a:pt x="107" y="148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6"/>
                    <a:pt x="0" y="173"/>
                    <a:pt x="0" y="16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0"/>
                    <a:pt x="5" y="71"/>
                    <a:pt x="11" y="67"/>
                  </a:cubicBezTo>
                  <a:lnTo>
                    <a:pt x="12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ş1iḍè">
              <a:extLst>
                <a:ext uri="{FF2B5EF4-FFF2-40B4-BE49-F238E27FC236}">
                  <a16:creationId xmlns:a16="http://schemas.microsoft.com/office/drawing/2014/main" id="{5769F2E8-96F4-485E-9C7D-8D33AA8D8466}"/>
                </a:ext>
              </a:extLst>
            </p:cNvPr>
            <p:cNvSpPr/>
            <p:nvPr/>
          </p:nvSpPr>
          <p:spPr bwMode="auto">
            <a:xfrm>
              <a:off x="4983163" y="2865438"/>
              <a:ext cx="296863" cy="198438"/>
            </a:xfrm>
            <a:custGeom>
              <a:avLst/>
              <a:gdLst>
                <a:gd name="T0" fmla="*/ 187 w 187"/>
                <a:gd name="T1" fmla="*/ 0 h 125"/>
                <a:gd name="T2" fmla="*/ 187 w 187"/>
                <a:gd name="T3" fmla="*/ 17 h 125"/>
                <a:gd name="T4" fmla="*/ 0 w 187"/>
                <a:gd name="T5" fmla="*/ 125 h 125"/>
                <a:gd name="T6" fmla="*/ 0 w 187"/>
                <a:gd name="T7" fmla="*/ 108 h 125"/>
                <a:gd name="T8" fmla="*/ 187 w 187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5">
                  <a:moveTo>
                    <a:pt x="187" y="0"/>
                  </a:moveTo>
                  <a:lnTo>
                    <a:pt x="187" y="17"/>
                  </a:lnTo>
                  <a:lnTo>
                    <a:pt x="0" y="125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śļïḑé">
              <a:extLst>
                <a:ext uri="{FF2B5EF4-FFF2-40B4-BE49-F238E27FC236}">
                  <a16:creationId xmlns:a16="http://schemas.microsoft.com/office/drawing/2014/main" id="{3FE284C1-FBE0-4233-940D-BE5C76C7DAB4}"/>
                </a:ext>
              </a:extLst>
            </p:cNvPr>
            <p:cNvSpPr/>
            <p:nvPr/>
          </p:nvSpPr>
          <p:spPr bwMode="auto">
            <a:xfrm>
              <a:off x="4983163" y="2822575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śľîdé">
              <a:extLst>
                <a:ext uri="{FF2B5EF4-FFF2-40B4-BE49-F238E27FC236}">
                  <a16:creationId xmlns:a16="http://schemas.microsoft.com/office/drawing/2014/main" id="{884D40AD-46EA-4C3D-B66C-FEE919C28221}"/>
                </a:ext>
              </a:extLst>
            </p:cNvPr>
            <p:cNvSpPr/>
            <p:nvPr/>
          </p:nvSpPr>
          <p:spPr bwMode="auto">
            <a:xfrm>
              <a:off x="4983163" y="2776538"/>
              <a:ext cx="296863" cy="196850"/>
            </a:xfrm>
            <a:custGeom>
              <a:avLst/>
              <a:gdLst>
                <a:gd name="T0" fmla="*/ 187 w 187"/>
                <a:gd name="T1" fmla="*/ 0 h 124"/>
                <a:gd name="T2" fmla="*/ 187 w 187"/>
                <a:gd name="T3" fmla="*/ 14 h 124"/>
                <a:gd name="T4" fmla="*/ 0 w 187"/>
                <a:gd name="T5" fmla="*/ 124 h 124"/>
                <a:gd name="T6" fmla="*/ 0 w 187"/>
                <a:gd name="T7" fmla="*/ 108 h 124"/>
                <a:gd name="T8" fmla="*/ 187 w 18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4">
                  <a:moveTo>
                    <a:pt x="187" y="0"/>
                  </a:moveTo>
                  <a:lnTo>
                    <a:pt x="187" y="14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ŝļïdê">
              <a:extLst>
                <a:ext uri="{FF2B5EF4-FFF2-40B4-BE49-F238E27FC236}">
                  <a16:creationId xmlns:a16="http://schemas.microsoft.com/office/drawing/2014/main" id="{60183C20-2313-4C92-BCBA-CAC934CB778F}"/>
                </a:ext>
              </a:extLst>
            </p:cNvPr>
            <p:cNvSpPr/>
            <p:nvPr/>
          </p:nvSpPr>
          <p:spPr bwMode="auto">
            <a:xfrm>
              <a:off x="4983163" y="2733675"/>
              <a:ext cx="296863" cy="193675"/>
            </a:xfrm>
            <a:custGeom>
              <a:avLst/>
              <a:gdLst>
                <a:gd name="T0" fmla="*/ 187 w 187"/>
                <a:gd name="T1" fmla="*/ 0 h 122"/>
                <a:gd name="T2" fmla="*/ 187 w 187"/>
                <a:gd name="T3" fmla="*/ 14 h 122"/>
                <a:gd name="T4" fmla="*/ 0 w 187"/>
                <a:gd name="T5" fmla="*/ 122 h 122"/>
                <a:gd name="T6" fmla="*/ 0 w 187"/>
                <a:gd name="T7" fmla="*/ 108 h 122"/>
                <a:gd name="T8" fmla="*/ 187 w 187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2">
                  <a:moveTo>
                    <a:pt x="187" y="0"/>
                  </a:moveTo>
                  <a:lnTo>
                    <a:pt x="187" y="14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ṣlíďè">
              <a:extLst>
                <a:ext uri="{FF2B5EF4-FFF2-40B4-BE49-F238E27FC236}">
                  <a16:creationId xmlns:a16="http://schemas.microsoft.com/office/drawing/2014/main" id="{A7FFD9B9-5E51-4650-ADAA-FDDBE52E4525}"/>
                </a:ext>
              </a:extLst>
            </p:cNvPr>
            <p:cNvSpPr/>
            <p:nvPr/>
          </p:nvSpPr>
          <p:spPr bwMode="auto">
            <a:xfrm>
              <a:off x="4979988" y="2687638"/>
              <a:ext cx="300038" cy="196850"/>
            </a:xfrm>
            <a:custGeom>
              <a:avLst/>
              <a:gdLst>
                <a:gd name="T0" fmla="*/ 189 w 189"/>
                <a:gd name="T1" fmla="*/ 0 h 124"/>
                <a:gd name="T2" fmla="*/ 189 w 189"/>
                <a:gd name="T3" fmla="*/ 14 h 124"/>
                <a:gd name="T4" fmla="*/ 0 w 189"/>
                <a:gd name="T5" fmla="*/ 124 h 124"/>
                <a:gd name="T6" fmla="*/ 0 w 189"/>
                <a:gd name="T7" fmla="*/ 108 h 124"/>
                <a:gd name="T8" fmla="*/ 189 w 18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4">
                  <a:moveTo>
                    <a:pt x="189" y="0"/>
                  </a:moveTo>
                  <a:lnTo>
                    <a:pt x="189" y="14"/>
                  </a:lnTo>
                  <a:lnTo>
                    <a:pt x="0" y="124"/>
                  </a:lnTo>
                  <a:lnTo>
                    <a:pt x="0" y="10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4B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Twemproxy</a:t>
            </a:r>
            <a:r>
              <a:rPr kumimoji="1" lang="zh-CN" altLang="en-US" dirty="0"/>
              <a:t> 架构及应用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68" y="1677686"/>
            <a:ext cx="3784600" cy="472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63AD12-B607-4A8E-AF04-37D1F775C11D}"/>
              </a:ext>
            </a:extLst>
          </p:cNvPr>
          <p:cNvSpPr/>
          <p:nvPr/>
        </p:nvSpPr>
        <p:spPr>
          <a:xfrm>
            <a:off x="1269799" y="2573337"/>
            <a:ext cx="2859024" cy="369611"/>
          </a:xfrm>
          <a:prstGeom prst="rect">
            <a:avLst/>
          </a:prstGeom>
          <a:solidFill>
            <a:srgbClr val="FFC000"/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8DC14B-6FAD-4145-A10B-CEC65741E7E8}"/>
              </a:ext>
            </a:extLst>
          </p:cNvPr>
          <p:cNvSpPr/>
          <p:nvPr/>
        </p:nvSpPr>
        <p:spPr>
          <a:xfrm>
            <a:off x="1269799" y="2942948"/>
            <a:ext cx="4180025" cy="258220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DFF4BC-A70F-4653-B92F-90E939CBCD1E}"/>
              </a:ext>
            </a:extLst>
          </p:cNvPr>
          <p:cNvSpPr/>
          <p:nvPr/>
        </p:nvSpPr>
        <p:spPr>
          <a:xfrm>
            <a:off x="1811087" y="2585210"/>
            <a:ext cx="1776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solidFill>
                  <a:schemeClr val="bg1"/>
                </a:solidFill>
              </a:rPr>
              <a:t>Twemproxy</a:t>
            </a:r>
            <a:r>
              <a:rPr kumimoji="1" lang="zh-CN" altLang="en-US" sz="1600" dirty="0">
                <a:solidFill>
                  <a:schemeClr val="bg1"/>
                </a:solidFill>
              </a:rPr>
              <a:t> 配置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4331" y="3094136"/>
            <a:ext cx="4026408" cy="2582204"/>
          </a:xfrm>
        </p:spPr>
        <p:txBody>
          <a:bodyPr/>
          <a:lstStyle/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alpha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beta</a:t>
            </a:r>
            <a:r>
              <a:rPr kumimoji="1" lang="zh-CN" altLang="en-US" sz="1400" dirty="0">
                <a:solidFill>
                  <a:schemeClr val="bg1"/>
                </a:solidFill>
              </a:rPr>
              <a:t>：业务名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listen</a:t>
            </a:r>
            <a:r>
              <a:rPr kumimoji="1" lang="zh-CN" altLang="en-US" sz="1400" dirty="0">
                <a:solidFill>
                  <a:schemeClr val="bg1"/>
                </a:solidFill>
              </a:rPr>
              <a:t>：处理该业务监听的端口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hash</a:t>
            </a:r>
            <a:r>
              <a:rPr kumimoji="1" lang="zh-CN" altLang="en-US" sz="1400" dirty="0">
                <a:solidFill>
                  <a:schemeClr val="bg1"/>
                </a:solidFill>
              </a:rPr>
              <a:t>：哈希算法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distribution</a:t>
            </a:r>
            <a:r>
              <a:rPr kumimoji="1" lang="zh-CN" altLang="en-US" sz="1400" dirty="0">
                <a:solidFill>
                  <a:schemeClr val="bg1"/>
                </a:solidFill>
              </a:rPr>
              <a:t>：分布式算法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solidFill>
                  <a:schemeClr val="bg1"/>
                </a:solidFill>
              </a:rPr>
              <a:t>auto_eject_hosts</a:t>
            </a:r>
            <a:r>
              <a:rPr kumimoji="1" lang="zh-CN" altLang="en-US" sz="1400" dirty="0">
                <a:solidFill>
                  <a:schemeClr val="bg1"/>
                </a:solidFill>
              </a:rPr>
              <a:t>：是否剔除异常节点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：访问协议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342900" lvl="1" indent="-342900" hangingPunct="0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servers</a:t>
            </a:r>
            <a:r>
              <a:rPr kumimoji="1" lang="zh-CN" altLang="en-US" sz="1400" dirty="0">
                <a:solidFill>
                  <a:schemeClr val="bg1"/>
                </a:solidFill>
              </a:rPr>
              <a:t>：资源池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5A18FA-6765-4DF3-A802-D6B69BF996EF}"/>
              </a:ext>
            </a:extLst>
          </p:cNvPr>
          <p:cNvSpPr/>
          <p:nvPr/>
        </p:nvSpPr>
        <p:spPr>
          <a:xfrm>
            <a:off x="10515777" y="1677686"/>
            <a:ext cx="406424" cy="4724400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753aba6-3f75-473e-9527-c79b2e2ef2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3917a90-82e1-4def-a5fb-512c79c2e106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730</Words>
  <Application>Microsoft Office PowerPoint</Application>
  <PresentationFormat>宽屏</PresentationFormat>
  <Paragraphs>125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Twemproxy 架构及应用</vt:lpstr>
      <vt:lpstr>Twemproxy 架构及应用</vt:lpstr>
      <vt:lpstr>Twemproxy 架构及应用</vt:lpstr>
      <vt:lpstr>Twemproxy 架构及应用</vt:lpstr>
      <vt:lpstr>Twemproxy 架构及应用</vt:lpstr>
      <vt:lpstr>Twemproxy 架构及应用</vt:lpstr>
      <vt:lpstr>Twemproxy 架构及应用</vt:lpstr>
      <vt:lpstr>Twemproxy 架构及应用</vt:lpstr>
      <vt:lpstr>Twemproxy 问题</vt:lpstr>
      <vt:lpstr>Twemproxy 扩展</vt:lpstr>
      <vt:lpstr>Twemproxy 扩展</vt:lpstr>
      <vt:lpstr>Twemproxy 扩展</vt:lpstr>
      <vt:lpstr>Twemproxy 扩展</vt:lpstr>
      <vt:lpstr>Twemproxy 扩展</vt:lpstr>
      <vt:lpstr>Twemproxy 扩展</vt:lpstr>
      <vt:lpstr>小结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1637</cp:revision>
  <dcterms:created xsi:type="dcterms:W3CDTF">2019-05-27T05:35:00Z</dcterms:created>
  <dcterms:modified xsi:type="dcterms:W3CDTF">2019-09-26T02:52:36Z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