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61" r:id="rId2"/>
    <p:sldId id="533" r:id="rId3"/>
    <p:sldId id="572" r:id="rId4"/>
    <p:sldId id="571" r:id="rId5"/>
    <p:sldId id="573" r:id="rId6"/>
    <p:sldId id="529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CCCFF"/>
    <a:srgbClr val="292933"/>
    <a:srgbClr val="000000"/>
    <a:srgbClr val="99FFFF"/>
    <a:srgbClr val="26A599"/>
    <a:srgbClr val="12A983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8" autoAdjust="0"/>
    <p:restoredTop sz="87143"/>
  </p:normalViewPr>
  <p:slideViewPr>
    <p:cSldViewPr snapToGrid="0" snapToObjects="1">
      <p:cViewPr varScale="1">
        <p:scale>
          <a:sx n="64" d="100"/>
          <a:sy n="64" d="100"/>
        </p:scale>
        <p:origin x="72" y="678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2019/10/18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781175" y="2540000"/>
            <a:ext cx="9109710" cy="76944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Redis</a:t>
            </a:r>
            <a:r>
              <a:rPr lang="zh-CN" altLang="en-US" sz="4400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系统架构</a:t>
            </a:r>
            <a:endParaRPr lang="zh-CN" altLang="en-US" sz="4400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19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2D4E8AE4-1733-4181-AC02-AB711A9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ext Box 7">
            <a:extLst>
              <a:ext uri="{FF2B5EF4-FFF2-40B4-BE49-F238E27FC236}">
                <a16:creationId xmlns:a16="http://schemas.microsoft.com/office/drawing/2014/main" id="{1E519A52-735A-47B2-AD1F-1397ABCCD67C}"/>
              </a:ext>
            </a:extLst>
          </p:cNvPr>
          <p:cNvSpPr txBox="1"/>
          <p:nvPr/>
        </p:nvSpPr>
        <p:spPr>
          <a:xfrm>
            <a:off x="1806575" y="3865562"/>
            <a:ext cx="5075238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事件处理机制</a:t>
            </a: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数据管理</a:t>
            </a: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功能扩展</a:t>
            </a:r>
          </a:p>
          <a:p>
            <a:pPr marL="342900" indent="-342900">
              <a:buFontTx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系统扩展</a:t>
            </a:r>
            <a:endParaRPr lang="en-US" altLang="zh-CN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20" y="2686264"/>
            <a:ext cx="4785888" cy="285875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62D1AB4-7B7F-4824-91CD-2B84F95C8E41}"/>
              </a:ext>
            </a:extLst>
          </p:cNvPr>
          <p:cNvGrpSpPr/>
          <p:nvPr/>
        </p:nvGrpSpPr>
        <p:grpSpPr>
          <a:xfrm>
            <a:off x="1110820" y="2269898"/>
            <a:ext cx="2198438" cy="417840"/>
            <a:chOff x="1303393" y="3235029"/>
            <a:chExt cx="2198438" cy="41784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BC07A4-55EB-4CD7-A708-D7F1FBB7886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206945-5F4C-436B-ABB1-C44DF5919A1A}"/>
                </a:ext>
              </a:extLst>
            </p:cNvPr>
            <p:cNvSpPr/>
            <p:nvPr/>
          </p:nvSpPr>
          <p:spPr>
            <a:xfrm>
              <a:off x="1556867" y="3283537"/>
              <a:ext cx="1691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系统架构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53908" y="3046420"/>
            <a:ext cx="4910699" cy="2247686"/>
          </a:xfrm>
        </p:spPr>
        <p:txBody>
          <a:bodyPr>
            <a:normAutofit lnSpcReduction="10000"/>
          </a:bodyPr>
          <a:lstStyle/>
          <a:p>
            <a:pPr lvl="1"/>
            <a:r>
              <a:rPr kumimoji="1" lang="zh-CN" altLang="en-US" sz="1600" dirty="0">
                <a:solidFill>
                  <a:schemeClr val="bg1"/>
                </a:solidFill>
              </a:rPr>
              <a:t>事件处理机制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600" dirty="0">
                <a:solidFill>
                  <a:schemeClr val="bg1"/>
                </a:solidFill>
              </a:rPr>
              <a:t>网络</a:t>
            </a:r>
            <a:r>
              <a:rPr kumimoji="1" lang="en-US" altLang="zh-CN" sz="1600" dirty="0">
                <a:solidFill>
                  <a:schemeClr val="bg1"/>
                </a:solidFill>
              </a:rPr>
              <a:t>IO</a:t>
            </a:r>
            <a:r>
              <a:rPr kumimoji="1" lang="zh-CN" altLang="en-US" sz="1600" dirty="0">
                <a:solidFill>
                  <a:schemeClr val="bg1"/>
                </a:solidFill>
              </a:rPr>
              <a:t>读写，时间任务处理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600" dirty="0">
                <a:solidFill>
                  <a:schemeClr val="bg1"/>
                </a:solidFill>
              </a:rPr>
              <a:t>网络读写采用</a:t>
            </a:r>
            <a:r>
              <a:rPr kumimoji="1" lang="en-US" altLang="zh-CN" sz="1600" dirty="0">
                <a:solidFill>
                  <a:schemeClr val="bg1"/>
                </a:solidFill>
              </a:rPr>
              <a:t>IO</a:t>
            </a:r>
            <a:r>
              <a:rPr kumimoji="1" lang="zh-CN" altLang="en-US" sz="1600" dirty="0">
                <a:solidFill>
                  <a:schemeClr val="bg1"/>
                </a:solidFill>
              </a:rPr>
              <a:t>多路复用，基于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epoll</a:t>
            </a:r>
            <a:r>
              <a:rPr kumimoji="1" lang="zh-CN" altLang="en-US" sz="1600" dirty="0">
                <a:solidFill>
                  <a:schemeClr val="bg1"/>
                </a:solidFill>
              </a:rPr>
              <a:t>、</a:t>
            </a:r>
            <a:r>
              <a:rPr kumimoji="1" lang="en-US" altLang="zh-CN" sz="1600" dirty="0">
                <a:solidFill>
                  <a:schemeClr val="bg1"/>
                </a:solidFill>
              </a:rPr>
              <a:t>poll</a:t>
            </a:r>
            <a:r>
              <a:rPr kumimoji="1" lang="zh-CN" altLang="en-US" sz="1600" dirty="0">
                <a:solidFill>
                  <a:schemeClr val="bg1"/>
                </a:solidFill>
              </a:rPr>
              <a:t>、</a:t>
            </a:r>
            <a:r>
              <a:rPr kumimoji="1" lang="en-US" altLang="zh-CN" sz="1600" dirty="0">
                <a:solidFill>
                  <a:schemeClr val="bg1"/>
                </a:solidFill>
              </a:rPr>
              <a:t>select</a:t>
            </a:r>
            <a:r>
              <a:rPr kumimoji="1" lang="zh-CN" altLang="en-US" sz="1600" dirty="0">
                <a:solidFill>
                  <a:schemeClr val="bg1"/>
                </a:solidFill>
              </a:rPr>
              <a:t>等封装</a:t>
            </a:r>
            <a:r>
              <a:rPr kumimoji="1" lang="en-US" altLang="zh-CN" sz="1600" dirty="0">
                <a:solidFill>
                  <a:schemeClr val="bg1"/>
                </a:solidFill>
              </a:rPr>
              <a:t>ae</a:t>
            </a:r>
            <a:r>
              <a:rPr kumimoji="1" lang="zh-CN" altLang="en-US" sz="1600" dirty="0">
                <a:solidFill>
                  <a:schemeClr val="bg1"/>
                </a:solidFill>
              </a:rPr>
              <a:t>模型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600" dirty="0">
                <a:solidFill>
                  <a:schemeClr val="bg1"/>
                </a:solidFill>
              </a:rPr>
              <a:t>Client</a:t>
            </a:r>
            <a:r>
              <a:rPr kumimoji="1" lang="zh-CN" altLang="en-US" sz="1600" dirty="0">
                <a:solidFill>
                  <a:schemeClr val="bg1"/>
                </a:solidFill>
              </a:rPr>
              <a:t>封装连接，</a:t>
            </a:r>
            <a:r>
              <a:rPr kumimoji="1" lang="en-US" altLang="zh-CN" sz="1600" dirty="0">
                <a:solidFill>
                  <a:schemeClr val="bg1"/>
                </a:solidFill>
              </a:rPr>
              <a:t>IO</a:t>
            </a:r>
            <a:r>
              <a:rPr kumimoji="1" lang="zh-CN" altLang="en-US" sz="1600" dirty="0">
                <a:solidFill>
                  <a:schemeClr val="bg1"/>
                </a:solidFill>
              </a:rPr>
              <a:t>读写及处理，状态维护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600" dirty="0" err="1">
                <a:solidFill>
                  <a:schemeClr val="bg1"/>
                </a:solidFill>
              </a:rPr>
              <a:t>redisCommand</a:t>
            </a:r>
            <a:r>
              <a:rPr kumimoji="1" lang="zh-CN" altLang="en-US" sz="1600" dirty="0">
                <a:solidFill>
                  <a:schemeClr val="bg1"/>
                </a:solidFill>
              </a:rPr>
              <a:t> 实际命令的解析</a:t>
            </a:r>
            <a:r>
              <a:rPr kumimoji="1" lang="en-US" altLang="zh-CN" sz="1600" dirty="0">
                <a:solidFill>
                  <a:schemeClr val="bg1"/>
                </a:solidFill>
              </a:rPr>
              <a:t>/</a:t>
            </a:r>
            <a:r>
              <a:rPr kumimoji="1" lang="zh-CN" altLang="en-US" sz="1600" dirty="0">
                <a:solidFill>
                  <a:schemeClr val="bg1"/>
                </a:solidFill>
              </a:rPr>
              <a:t>执行逻辑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系统架构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70" y="1571308"/>
            <a:ext cx="54991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836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3"/>
            <a:ext cx="4802301" cy="297755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3706" y="2966049"/>
            <a:ext cx="5079414" cy="2977550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600" dirty="0">
                <a:solidFill>
                  <a:schemeClr val="bg1"/>
                </a:solidFill>
              </a:rPr>
              <a:t>数据存储及管理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600" dirty="0" err="1">
                <a:solidFill>
                  <a:schemeClr val="bg1"/>
                </a:solidFill>
              </a:rPr>
              <a:t>redisDB</a:t>
            </a:r>
            <a:r>
              <a:rPr kumimoji="1" lang="zh-CN" altLang="en-US" sz="1600" dirty="0">
                <a:solidFill>
                  <a:schemeClr val="bg1"/>
                </a:solidFill>
              </a:rPr>
              <a:t>存储各种数据，数据类型支持</a:t>
            </a:r>
            <a:r>
              <a:rPr kumimoji="1" lang="en-US" altLang="zh-CN" sz="1600" dirty="0">
                <a:solidFill>
                  <a:schemeClr val="bg1"/>
                </a:solidFill>
              </a:rPr>
              <a:t>hash</a:t>
            </a:r>
            <a:r>
              <a:rPr kumimoji="1" lang="zh-CN" altLang="en-US" sz="1600" dirty="0">
                <a:solidFill>
                  <a:schemeClr val="bg1"/>
                </a:solidFill>
              </a:rPr>
              <a:t>、</a:t>
            </a:r>
            <a:r>
              <a:rPr kumimoji="1" lang="en-US" altLang="zh-CN" sz="1600" dirty="0">
                <a:solidFill>
                  <a:schemeClr val="bg1"/>
                </a:solidFill>
              </a:rPr>
              <a:t>list</a:t>
            </a:r>
            <a:r>
              <a:rPr kumimoji="1" lang="zh-CN" altLang="en-US" sz="1600" dirty="0">
                <a:solidFill>
                  <a:schemeClr val="bg1"/>
                </a:solidFill>
              </a:rPr>
              <a:t>等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600" dirty="0">
                <a:solidFill>
                  <a:schemeClr val="bg1"/>
                </a:solidFill>
              </a:rPr>
              <a:t>写指令实时追加到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aof</a:t>
            </a:r>
            <a:r>
              <a:rPr kumimoji="1" lang="zh-CN" altLang="en-US" sz="1600" dirty="0">
                <a:solidFill>
                  <a:schemeClr val="bg1"/>
                </a:solidFill>
              </a:rPr>
              <a:t>，数据快照定期落到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rdb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600" dirty="0">
                <a:solidFill>
                  <a:schemeClr val="bg1"/>
                </a:solidFill>
              </a:rPr>
              <a:t>BIO</a:t>
            </a:r>
            <a:r>
              <a:rPr kumimoji="1" lang="zh-CN" altLang="en-US" sz="1600" dirty="0">
                <a:solidFill>
                  <a:schemeClr val="bg1"/>
                </a:solidFill>
              </a:rPr>
              <a:t>线程处理耗时的阻塞任务，</a:t>
            </a:r>
            <a:r>
              <a:rPr kumimoji="1" lang="en-US" altLang="zh-CN" sz="1600" dirty="0">
                <a:solidFill>
                  <a:schemeClr val="bg1"/>
                </a:solidFill>
              </a:rPr>
              <a:t>close</a:t>
            </a:r>
            <a:r>
              <a:rPr kumimoji="1" lang="zh-CN" altLang="en-US" sz="1600" dirty="0">
                <a:solidFill>
                  <a:schemeClr val="bg1"/>
                </a:solidFill>
              </a:rPr>
              <a:t>，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fsync</a:t>
            </a:r>
            <a:r>
              <a:rPr kumimoji="1" lang="zh-CN" altLang="en-US" sz="1600" dirty="0">
                <a:solidFill>
                  <a:schemeClr val="bg1"/>
                </a:solidFill>
              </a:rPr>
              <a:t>，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lazyfree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600" dirty="0">
                <a:solidFill>
                  <a:schemeClr val="bg1"/>
                </a:solidFill>
              </a:rPr>
              <a:t>多策略选择淘汰</a:t>
            </a:r>
            <a:r>
              <a:rPr kumimoji="1" lang="en-US" altLang="zh-CN" sz="1600" dirty="0">
                <a:solidFill>
                  <a:schemeClr val="bg1"/>
                </a:solidFill>
              </a:rPr>
              <a:t>key</a:t>
            </a:r>
            <a:r>
              <a:rPr kumimoji="1" lang="zh-CN" altLang="en-US" sz="1600" dirty="0">
                <a:solidFill>
                  <a:schemeClr val="bg1"/>
                </a:solidFill>
              </a:rPr>
              <a:t>，</a:t>
            </a:r>
            <a:r>
              <a:rPr kumimoji="1" lang="en-US" altLang="zh-CN" sz="1600" dirty="0">
                <a:solidFill>
                  <a:schemeClr val="bg1"/>
                </a:solidFill>
              </a:rPr>
              <a:t>eviction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pool</a:t>
            </a:r>
            <a:r>
              <a:rPr kumimoji="1" lang="zh-CN" altLang="en-US" sz="1600" dirty="0">
                <a:solidFill>
                  <a:schemeClr val="bg1"/>
                </a:solidFill>
              </a:rPr>
              <a:t> 按</a:t>
            </a:r>
            <a:r>
              <a:rPr kumimoji="1" lang="en-US" altLang="zh-CN" sz="1600" dirty="0">
                <a:solidFill>
                  <a:schemeClr val="bg1"/>
                </a:solidFill>
              </a:rPr>
              <a:t>idle</a:t>
            </a:r>
            <a:r>
              <a:rPr kumimoji="1" lang="zh-CN" altLang="en-US" sz="1600" dirty="0">
                <a:solidFill>
                  <a:schemeClr val="bg1"/>
                </a:solidFill>
              </a:rPr>
              <a:t>删除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系统架构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70" y="1636647"/>
            <a:ext cx="5499100" cy="45339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3424B4-674C-4695-89AC-03144CAF386D}"/>
              </a:ext>
            </a:extLst>
          </p:cNvPr>
          <p:cNvGrpSpPr/>
          <p:nvPr/>
        </p:nvGrpSpPr>
        <p:grpSpPr>
          <a:xfrm>
            <a:off x="1110820" y="2269898"/>
            <a:ext cx="2198438" cy="417840"/>
            <a:chOff x="1303393" y="3235029"/>
            <a:chExt cx="2198438" cy="4178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7FF97D-9E78-4149-BC2A-3367756550A9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A6A02B7-1FDF-4092-8185-29753969BFC3}"/>
                </a:ext>
              </a:extLst>
            </p:cNvPr>
            <p:cNvSpPr/>
            <p:nvPr/>
          </p:nvSpPr>
          <p:spPr>
            <a:xfrm>
              <a:off x="1556867" y="3283537"/>
              <a:ext cx="1691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系统架构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6160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910251" cy="213973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86716" y="2851953"/>
            <a:ext cx="5257800" cy="2247686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600" dirty="0">
                <a:solidFill>
                  <a:schemeClr val="bg1"/>
                </a:solidFill>
              </a:rPr>
              <a:t>功能扩展（</a:t>
            </a:r>
            <a:r>
              <a:rPr kumimoji="1" lang="en-US" altLang="zh-CN" sz="1600" dirty="0">
                <a:solidFill>
                  <a:schemeClr val="bg1"/>
                </a:solidFill>
              </a:rPr>
              <a:t>Module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sys</a:t>
            </a:r>
            <a:r>
              <a:rPr kumimoji="1" lang="zh-CN" altLang="en-US" sz="1600" dirty="0">
                <a:solidFill>
                  <a:schemeClr val="bg1"/>
                </a:solidFill>
              </a:rPr>
              <a:t>）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600" dirty="0">
                <a:solidFill>
                  <a:schemeClr val="bg1"/>
                </a:solidFill>
              </a:rPr>
              <a:t>插件化功能扩展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600" dirty="0">
                <a:solidFill>
                  <a:schemeClr val="bg1"/>
                </a:solidFill>
              </a:rPr>
              <a:t>动态链接库，按需加载（启动、运行）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600" dirty="0" err="1">
                <a:solidFill>
                  <a:schemeClr val="bg1"/>
                </a:solidFill>
              </a:rPr>
              <a:t>RedisModule_Init</a:t>
            </a:r>
            <a:r>
              <a:rPr kumimoji="1" lang="zh-CN" altLang="en-US" sz="1600" dirty="0">
                <a:solidFill>
                  <a:schemeClr val="bg1"/>
                </a:solidFill>
              </a:rPr>
              <a:t>初始化新模块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600" dirty="0" err="1">
                <a:solidFill>
                  <a:schemeClr val="bg1"/>
                </a:solidFill>
              </a:rPr>
              <a:t>RedisModule_CreateCommand</a:t>
            </a:r>
            <a:r>
              <a:rPr kumimoji="1" lang="zh-CN" altLang="en-US" sz="1600" dirty="0">
                <a:solidFill>
                  <a:schemeClr val="bg1"/>
                </a:solidFill>
              </a:rPr>
              <a:t>扩展新模块指令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系统架构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70" y="1571308"/>
            <a:ext cx="5499100" cy="45339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18BF557C-AAEE-4C3A-95C7-68D78AFED8DE}"/>
              </a:ext>
            </a:extLst>
          </p:cNvPr>
          <p:cNvGrpSpPr/>
          <p:nvPr/>
        </p:nvGrpSpPr>
        <p:grpSpPr>
          <a:xfrm>
            <a:off x="1110820" y="2269898"/>
            <a:ext cx="2198438" cy="417840"/>
            <a:chOff x="1303393" y="3235029"/>
            <a:chExt cx="2198438" cy="4178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F78401-0BCD-444A-8777-A45EAD8E1186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3F91FB2-D31E-41F5-8530-2B48C1C24C7A}"/>
                </a:ext>
              </a:extLst>
            </p:cNvPr>
            <p:cNvSpPr/>
            <p:nvPr/>
          </p:nvSpPr>
          <p:spPr>
            <a:xfrm>
              <a:off x="1556867" y="3283537"/>
              <a:ext cx="1691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系统架构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826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546DEE-092E-40C0-87C0-9C98A49F6187}"/>
              </a:ext>
            </a:extLst>
          </p:cNvPr>
          <p:cNvSpPr/>
          <p:nvPr/>
        </p:nvSpPr>
        <p:spPr>
          <a:xfrm>
            <a:off x="1110819" y="2686264"/>
            <a:ext cx="4668951" cy="2434666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83920" y="2885079"/>
            <a:ext cx="5016500" cy="2247686"/>
          </a:xfrm>
        </p:spPr>
        <p:txBody>
          <a:bodyPr>
            <a:normAutofit/>
          </a:bodyPr>
          <a:lstStyle/>
          <a:p>
            <a:pPr lvl="1"/>
            <a:r>
              <a:rPr kumimoji="1" lang="zh-CN" altLang="en-US" sz="1600" dirty="0">
                <a:solidFill>
                  <a:schemeClr val="bg1"/>
                </a:solidFill>
              </a:rPr>
              <a:t>系统扩展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600" dirty="0">
                <a:solidFill>
                  <a:schemeClr val="bg1"/>
                </a:solidFill>
              </a:rPr>
              <a:t>主从复制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3"/>
            <a:r>
              <a:rPr kumimoji="1" lang="zh-CN" altLang="en-US" sz="1600" dirty="0">
                <a:solidFill>
                  <a:schemeClr val="bg1"/>
                </a:solidFill>
              </a:rPr>
              <a:t>通过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psyn</a:t>
            </a:r>
            <a:r>
              <a:rPr kumimoji="1" lang="zh-CN" altLang="en-US" sz="1600" dirty="0">
                <a:solidFill>
                  <a:schemeClr val="bg1"/>
                </a:solidFill>
              </a:rPr>
              <a:t>在多场景进行增量同步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3"/>
            <a:r>
              <a:rPr kumimoji="1" lang="zh-CN" altLang="en-US" sz="1600" dirty="0">
                <a:solidFill>
                  <a:schemeClr val="bg1"/>
                </a:solidFill>
              </a:rPr>
              <a:t>读写分离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600" dirty="0">
                <a:solidFill>
                  <a:schemeClr val="bg1"/>
                </a:solidFill>
              </a:rPr>
              <a:t>集群管理， </a:t>
            </a:r>
            <a:r>
              <a:rPr kumimoji="1" lang="en-US" altLang="zh-CN" sz="1600" dirty="0">
                <a:solidFill>
                  <a:schemeClr val="bg1"/>
                </a:solidFill>
              </a:rPr>
              <a:t>slot</a:t>
            </a:r>
            <a:r>
              <a:rPr kumimoji="1" lang="zh-CN" altLang="en-US" sz="1600" dirty="0">
                <a:solidFill>
                  <a:schemeClr val="bg1"/>
                </a:solidFill>
              </a:rPr>
              <a:t>维度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3"/>
            <a:r>
              <a:rPr kumimoji="1" lang="zh-CN" altLang="en-US" sz="1600" dirty="0">
                <a:solidFill>
                  <a:schemeClr val="bg1"/>
                </a:solidFill>
              </a:rPr>
              <a:t>读写，重定向，数据迁移</a:t>
            </a:r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602C928-F886-4200-969D-B715D3AD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70" y="245745"/>
            <a:ext cx="10515600" cy="1325563"/>
          </a:xfrm>
        </p:spPr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 系统架构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070" y="1571308"/>
            <a:ext cx="5499100" cy="45339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52522F2-4227-4539-B7A7-13102934CFFD}"/>
              </a:ext>
            </a:extLst>
          </p:cNvPr>
          <p:cNvGrpSpPr/>
          <p:nvPr/>
        </p:nvGrpSpPr>
        <p:grpSpPr>
          <a:xfrm>
            <a:off x="1110820" y="2269898"/>
            <a:ext cx="2198438" cy="417840"/>
            <a:chOff x="1303393" y="3235029"/>
            <a:chExt cx="2198438" cy="41784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FDEC86C-63A6-4577-8130-03D22ABA2EB9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7664F3C-CAAD-4250-9F20-360EFF008DD3}"/>
                </a:ext>
              </a:extLst>
            </p:cNvPr>
            <p:cNvSpPr/>
            <p:nvPr/>
          </p:nvSpPr>
          <p:spPr>
            <a:xfrm>
              <a:off x="1556867" y="3283537"/>
              <a:ext cx="1691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系统架构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557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8255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21849" y="3012015"/>
            <a:ext cx="434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20《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</a:rPr>
              <a:t>Redis 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</a:rPr>
              <a:t>的事件驱动模型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10160</TotalTime>
  <Words>216</Words>
  <Application>Microsoft Office PowerPoint</Application>
  <PresentationFormat>宽屏</PresentationFormat>
  <Paragraphs>41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思源黑体 CN Bold</vt:lpstr>
      <vt:lpstr>思源黑体 CN Heavy</vt:lpstr>
      <vt:lpstr>思源黑体 CN Regular</vt:lpstr>
      <vt:lpstr>微软雅黑</vt:lpstr>
      <vt:lpstr>微软雅黑</vt:lpstr>
      <vt:lpstr>Arial</vt:lpstr>
      <vt:lpstr>Office 主题​​</vt:lpstr>
      <vt:lpstr>PowerPoint 演示文稿</vt:lpstr>
      <vt:lpstr>Redis 系统架构</vt:lpstr>
      <vt:lpstr>Redis 系统架构</vt:lpstr>
      <vt:lpstr>Redis 系统架构</vt:lpstr>
      <vt:lpstr>Redis 系统架构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2815</cp:revision>
  <dcterms:created xsi:type="dcterms:W3CDTF">2019-05-27T05:35:00Z</dcterms:created>
  <dcterms:modified xsi:type="dcterms:W3CDTF">2019-10-18T04:08:08Z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