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61" r:id="rId2"/>
    <p:sldId id="570" r:id="rId3"/>
    <p:sldId id="584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2" r:id="rId12"/>
    <p:sldId id="52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CCCFF"/>
    <a:srgbClr val="292933"/>
    <a:srgbClr val="000000"/>
    <a:srgbClr val="99FFFF"/>
    <a:srgbClr val="26A599"/>
    <a:srgbClr val="12A983"/>
    <a:srgbClr val="44B0A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8" autoAdjust="0"/>
    <p:restoredTop sz="87143"/>
  </p:normalViewPr>
  <p:slideViewPr>
    <p:cSldViewPr snapToGrid="0" snapToObjects="1">
      <p:cViewPr varScale="1">
        <p:scale>
          <a:sx n="82" d="100"/>
          <a:sy n="82" d="100"/>
        </p:scale>
        <p:origin x="108" y="822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2019/10/21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D55A-8B3E-4DA1-B190-78890DC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77FD-9075-40CE-B27C-A7878942C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25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781175" y="2540000"/>
            <a:ext cx="910971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Redis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事件驱动类型</a:t>
            </a:r>
            <a:endParaRPr lang="zh-CN" altLang="en-US" sz="44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20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2D4E8AE4-1733-4181-AC02-AB711A9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Text Box 7">
            <a:extLst>
              <a:ext uri="{FF2B5EF4-FFF2-40B4-BE49-F238E27FC236}">
                <a16:creationId xmlns:a16="http://schemas.microsoft.com/office/drawing/2014/main" id="{1E519A52-735A-47B2-AD1F-1397ABCCD67C}"/>
              </a:ext>
            </a:extLst>
          </p:cNvPr>
          <p:cNvSpPr txBox="1"/>
          <p:nvPr/>
        </p:nvSpPr>
        <p:spPr>
          <a:xfrm>
            <a:off x="1806575" y="3865562"/>
            <a:ext cx="5075238" cy="132343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事件驱动模型</a:t>
            </a: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文件事件处理</a:t>
            </a: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IO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多路复用</a:t>
            </a: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文件事件收集及派发器</a:t>
            </a: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文件事件处理函数分类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350962" y="2730032"/>
            <a:ext cx="3867581" cy="239373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350963" y="2313666"/>
            <a:ext cx="1662860" cy="416366"/>
            <a:chOff x="1303393" y="3235029"/>
            <a:chExt cx="1662860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35029"/>
              <a:ext cx="166286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80825" y="326182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时间事件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0819" y="2966498"/>
            <a:ext cx="5313066" cy="249801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时间事件主要属性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事件 </a:t>
            </a:r>
            <a:r>
              <a:rPr kumimoji="1" lang="en-US" altLang="zh-CN" sz="1400" dirty="0">
                <a:solidFill>
                  <a:schemeClr val="bg1"/>
                </a:solidFill>
              </a:rPr>
              <a:t>id</a:t>
            </a:r>
            <a:r>
              <a:rPr kumimoji="1" lang="zh-CN" altLang="en-US" sz="1400" dirty="0">
                <a:solidFill>
                  <a:schemeClr val="bg1"/>
                </a:solidFill>
              </a:rPr>
              <a:t>，递增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执行时间，精确到毫秒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执行函数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timeProc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关联数据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clientData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链表指针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prev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next</a:t>
            </a: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事件驱动模型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459" y="1624144"/>
            <a:ext cx="3179776" cy="43478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2879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853101" cy="233277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269898"/>
            <a:ext cx="2198438" cy="416366"/>
            <a:chOff x="1303393" y="3235029"/>
            <a:chExt cx="2198438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04549" y="3252605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时间事件处理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69" y="2870360"/>
            <a:ext cx="5313066" cy="249801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时间事件处理流程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遍历所有时间事件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比较时间事件的时间，找出可执行的时间事件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执行时间事件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timeProc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周期性事件，设置事件新的执行时间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单次性事件，设置事件</a:t>
            </a:r>
            <a:r>
              <a:rPr kumimoji="1" lang="en-US" altLang="zh-CN" sz="1400" dirty="0">
                <a:solidFill>
                  <a:schemeClr val="bg1"/>
                </a:solidFill>
              </a:rPr>
              <a:t>id</a:t>
            </a:r>
            <a:r>
              <a:rPr kumimoji="1" lang="zh-CN" altLang="en-US" sz="1400" dirty="0">
                <a:solidFill>
                  <a:schemeClr val="bg1"/>
                </a:solidFill>
              </a:rPr>
              <a:t>为</a:t>
            </a:r>
            <a:r>
              <a:rPr kumimoji="1" lang="en-US" altLang="zh-CN" sz="1400" dirty="0">
                <a:solidFill>
                  <a:schemeClr val="bg1"/>
                </a:solidFill>
              </a:rPr>
              <a:t>-1</a:t>
            </a:r>
            <a:r>
              <a:rPr kumimoji="1" lang="zh-CN" altLang="en-US" sz="1400" dirty="0">
                <a:solidFill>
                  <a:schemeClr val="bg1"/>
                </a:solidFill>
              </a:rPr>
              <a:t>，后续删除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事件驱动模型</a:t>
            </a:r>
          </a:p>
        </p:txBody>
      </p:sp>
      <p:grpSp>
        <p:nvGrpSpPr>
          <p:cNvPr id="10" name="8d5421be-95bd-4932-827e-b88a0449d1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5EAC93D-DF63-4A0F-9494-27B38A89A75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27286" y="1471831"/>
            <a:ext cx="4853894" cy="4764677"/>
            <a:chOff x="3669053" y="1046662"/>
            <a:chExt cx="4853894" cy="47646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ïṧlïďe">
              <a:extLst>
                <a:ext uri="{FF2B5EF4-FFF2-40B4-BE49-F238E27FC236}">
                  <a16:creationId xmlns:a16="http://schemas.microsoft.com/office/drawing/2014/main" id="{09E53DE9-79BC-4C43-B4CB-52572B79D04C}"/>
                </a:ext>
              </a:extLst>
            </p:cNvPr>
            <p:cNvSpPr/>
            <p:nvPr/>
          </p:nvSpPr>
          <p:spPr bwMode="auto">
            <a:xfrm>
              <a:off x="4396719" y="4608321"/>
              <a:ext cx="967433" cy="963251"/>
            </a:xfrm>
            <a:custGeom>
              <a:avLst/>
              <a:gdLst>
                <a:gd name="T0" fmla="*/ 334 w 334"/>
                <a:gd name="T1" fmla="*/ 333 h 333"/>
                <a:gd name="T2" fmla="*/ 0 w 334"/>
                <a:gd name="T3" fmla="*/ 0 h 333"/>
                <a:gd name="T4" fmla="*/ 0 w 334"/>
                <a:gd name="T5" fmla="*/ 333 h 333"/>
                <a:gd name="T6" fmla="*/ 334 w 334"/>
                <a:gd name="T7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" h="333">
                  <a:moveTo>
                    <a:pt x="334" y="333"/>
                  </a:moveTo>
                  <a:cubicBezTo>
                    <a:pt x="334" y="149"/>
                    <a:pt x="184" y="0"/>
                    <a:pt x="0" y="0"/>
                  </a:cubicBezTo>
                  <a:cubicBezTo>
                    <a:pt x="0" y="333"/>
                    <a:pt x="0" y="333"/>
                    <a:pt x="0" y="333"/>
                  </a:cubicBezTo>
                  <a:lnTo>
                    <a:pt x="334" y="333"/>
                  </a:lnTo>
                  <a:close/>
                </a:path>
              </a:pathLst>
            </a:custGeom>
            <a:solidFill>
              <a:srgbClr val="E9B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ṩḷíďè">
              <a:extLst>
                <a:ext uri="{FF2B5EF4-FFF2-40B4-BE49-F238E27FC236}">
                  <a16:creationId xmlns:a16="http://schemas.microsoft.com/office/drawing/2014/main" id="{0A568310-275E-483D-9D46-E2DFC8A8E2F6}"/>
                </a:ext>
              </a:extLst>
            </p:cNvPr>
            <p:cNvSpPr/>
            <p:nvPr/>
          </p:nvSpPr>
          <p:spPr bwMode="auto">
            <a:xfrm>
              <a:off x="4396719" y="3331421"/>
              <a:ext cx="2242940" cy="2240151"/>
            </a:xfrm>
            <a:custGeom>
              <a:avLst/>
              <a:gdLst>
                <a:gd name="T0" fmla="*/ 774 w 774"/>
                <a:gd name="T1" fmla="*/ 774 h 774"/>
                <a:gd name="T2" fmla="*/ 512 w 774"/>
                <a:gd name="T3" fmla="*/ 774 h 774"/>
                <a:gd name="T4" fmla="*/ 0 w 774"/>
                <a:gd name="T5" fmla="*/ 263 h 774"/>
                <a:gd name="T6" fmla="*/ 0 w 774"/>
                <a:gd name="T7" fmla="*/ 0 h 774"/>
                <a:gd name="T8" fmla="*/ 774 w 774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774">
                  <a:moveTo>
                    <a:pt x="774" y="774"/>
                  </a:moveTo>
                  <a:cubicBezTo>
                    <a:pt x="512" y="774"/>
                    <a:pt x="512" y="774"/>
                    <a:pt x="512" y="774"/>
                  </a:cubicBezTo>
                  <a:cubicBezTo>
                    <a:pt x="512" y="492"/>
                    <a:pt x="282" y="263"/>
                    <a:pt x="0" y="2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27" y="0"/>
                    <a:pt x="774" y="348"/>
                    <a:pt x="774" y="774"/>
                  </a:cubicBezTo>
                  <a:close/>
                </a:path>
              </a:pathLst>
            </a:custGeom>
            <a:solidFill>
              <a:srgbClr val="E9B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šliḍé">
              <a:extLst>
                <a:ext uri="{FF2B5EF4-FFF2-40B4-BE49-F238E27FC236}">
                  <a16:creationId xmlns:a16="http://schemas.microsoft.com/office/drawing/2014/main" id="{47554A22-F5AF-45D0-8197-04A08255B649}"/>
                </a:ext>
              </a:extLst>
            </p:cNvPr>
            <p:cNvSpPr/>
            <p:nvPr/>
          </p:nvSpPr>
          <p:spPr bwMode="auto">
            <a:xfrm>
              <a:off x="4396719" y="2041975"/>
              <a:ext cx="3535173" cy="3529597"/>
            </a:xfrm>
            <a:custGeom>
              <a:avLst/>
              <a:gdLst>
                <a:gd name="T0" fmla="*/ 1220 w 1220"/>
                <a:gd name="T1" fmla="*/ 1220 h 1220"/>
                <a:gd name="T2" fmla="*/ 948 w 1220"/>
                <a:gd name="T3" fmla="*/ 1220 h 1220"/>
                <a:gd name="T4" fmla="*/ 0 w 1220"/>
                <a:gd name="T5" fmla="*/ 273 h 1220"/>
                <a:gd name="T6" fmla="*/ 0 w 1220"/>
                <a:gd name="T7" fmla="*/ 0 h 1220"/>
                <a:gd name="T8" fmla="*/ 863 w 1220"/>
                <a:gd name="T9" fmla="*/ 358 h 1220"/>
                <a:gd name="T10" fmla="*/ 1220 w 1220"/>
                <a:gd name="T11" fmla="*/ 122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0" h="1220">
                  <a:moveTo>
                    <a:pt x="1220" y="1220"/>
                  </a:moveTo>
                  <a:cubicBezTo>
                    <a:pt x="948" y="1220"/>
                    <a:pt x="948" y="1220"/>
                    <a:pt x="948" y="1220"/>
                  </a:cubicBezTo>
                  <a:cubicBezTo>
                    <a:pt x="948" y="698"/>
                    <a:pt x="522" y="273"/>
                    <a:pt x="0" y="2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6" y="0"/>
                    <a:pt x="632" y="127"/>
                    <a:pt x="863" y="358"/>
                  </a:cubicBezTo>
                  <a:cubicBezTo>
                    <a:pt x="1093" y="588"/>
                    <a:pt x="1220" y="895"/>
                    <a:pt x="1220" y="1220"/>
                  </a:cubicBezTo>
                  <a:close/>
                </a:path>
              </a:pathLst>
            </a:custGeom>
            <a:solidFill>
              <a:srgbClr val="E9B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ļîḓê">
              <a:extLst>
                <a:ext uri="{FF2B5EF4-FFF2-40B4-BE49-F238E27FC236}">
                  <a16:creationId xmlns:a16="http://schemas.microsoft.com/office/drawing/2014/main" id="{B25BC338-FA94-4B76-8D31-1F103D9C309B}"/>
                </a:ext>
              </a:extLst>
            </p:cNvPr>
            <p:cNvSpPr/>
            <p:nvPr/>
          </p:nvSpPr>
          <p:spPr bwMode="auto">
            <a:xfrm>
              <a:off x="6500259" y="1770146"/>
              <a:ext cx="432139" cy="164491"/>
            </a:xfrm>
            <a:custGeom>
              <a:avLst/>
              <a:gdLst>
                <a:gd name="T0" fmla="*/ 0 w 149"/>
                <a:gd name="T1" fmla="*/ 12 h 57"/>
                <a:gd name="T2" fmla="*/ 136 w 149"/>
                <a:gd name="T3" fmla="*/ 55 h 57"/>
                <a:gd name="T4" fmla="*/ 148 w 149"/>
                <a:gd name="T5" fmla="*/ 49 h 57"/>
                <a:gd name="T6" fmla="*/ 149 w 149"/>
                <a:gd name="T7" fmla="*/ 46 h 57"/>
                <a:gd name="T8" fmla="*/ 4 w 149"/>
                <a:gd name="T9" fmla="*/ 0 h 57"/>
                <a:gd name="T10" fmla="*/ 0 w 149"/>
                <a:gd name="T11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57">
                  <a:moveTo>
                    <a:pt x="0" y="12"/>
                  </a:moveTo>
                  <a:cubicBezTo>
                    <a:pt x="136" y="55"/>
                    <a:pt x="136" y="55"/>
                    <a:pt x="136" y="55"/>
                  </a:cubicBezTo>
                  <a:cubicBezTo>
                    <a:pt x="141" y="57"/>
                    <a:pt x="147" y="54"/>
                    <a:pt x="148" y="49"/>
                  </a:cubicBezTo>
                  <a:cubicBezTo>
                    <a:pt x="149" y="46"/>
                    <a:pt x="149" y="46"/>
                    <a:pt x="149" y="46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ṩľïďê">
              <a:extLst>
                <a:ext uri="{FF2B5EF4-FFF2-40B4-BE49-F238E27FC236}">
                  <a16:creationId xmlns:a16="http://schemas.microsoft.com/office/drawing/2014/main" id="{F870F577-826B-47A0-A1E8-A232E12776EF}"/>
                </a:ext>
              </a:extLst>
            </p:cNvPr>
            <p:cNvSpPr/>
            <p:nvPr/>
          </p:nvSpPr>
          <p:spPr bwMode="auto">
            <a:xfrm>
              <a:off x="6932397" y="1555471"/>
              <a:ext cx="289951" cy="361045"/>
            </a:xfrm>
            <a:custGeom>
              <a:avLst/>
              <a:gdLst>
                <a:gd name="T0" fmla="*/ 97 w 100"/>
                <a:gd name="T1" fmla="*/ 14 h 125"/>
                <a:gd name="T2" fmla="*/ 15 w 100"/>
                <a:gd name="T3" fmla="*/ 120 h 125"/>
                <a:gd name="T4" fmla="*/ 2 w 100"/>
                <a:gd name="T5" fmla="*/ 122 h 125"/>
                <a:gd name="T6" fmla="*/ 0 w 100"/>
                <a:gd name="T7" fmla="*/ 120 h 125"/>
                <a:gd name="T8" fmla="*/ 93 w 100"/>
                <a:gd name="T9" fmla="*/ 0 h 125"/>
                <a:gd name="T10" fmla="*/ 95 w 100"/>
                <a:gd name="T11" fmla="*/ 1 h 125"/>
                <a:gd name="T12" fmla="*/ 97 w 100"/>
                <a:gd name="T13" fmla="*/ 1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5">
                  <a:moveTo>
                    <a:pt x="97" y="14"/>
                  </a:moveTo>
                  <a:cubicBezTo>
                    <a:pt x="15" y="120"/>
                    <a:pt x="15" y="120"/>
                    <a:pt x="15" y="120"/>
                  </a:cubicBezTo>
                  <a:cubicBezTo>
                    <a:pt x="12" y="124"/>
                    <a:pt x="6" y="125"/>
                    <a:pt x="2" y="12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9" y="5"/>
                    <a:pt x="100" y="10"/>
                    <a:pt x="97" y="14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ŝḷíḓê">
              <a:extLst>
                <a:ext uri="{FF2B5EF4-FFF2-40B4-BE49-F238E27FC236}">
                  <a16:creationId xmlns:a16="http://schemas.microsoft.com/office/drawing/2014/main" id="{74157027-8B45-4A2C-B0D3-92263B165C7C}"/>
                </a:ext>
              </a:extLst>
            </p:cNvPr>
            <p:cNvSpPr/>
            <p:nvPr/>
          </p:nvSpPr>
          <p:spPr bwMode="auto">
            <a:xfrm>
              <a:off x="6714934" y="3040076"/>
              <a:ext cx="319225" cy="89216"/>
            </a:xfrm>
            <a:custGeom>
              <a:avLst/>
              <a:gdLst>
                <a:gd name="T0" fmla="*/ 87 w 110"/>
                <a:gd name="T1" fmla="*/ 15 h 31"/>
                <a:gd name="T2" fmla="*/ 109 w 110"/>
                <a:gd name="T3" fmla="*/ 19 h 31"/>
                <a:gd name="T4" fmla="*/ 110 w 110"/>
                <a:gd name="T5" fmla="*/ 26 h 31"/>
                <a:gd name="T6" fmla="*/ 108 w 110"/>
                <a:gd name="T7" fmla="*/ 30 h 31"/>
                <a:gd name="T8" fmla="*/ 103 w 110"/>
                <a:gd name="T9" fmla="*/ 30 h 31"/>
                <a:gd name="T10" fmla="*/ 4 w 110"/>
                <a:gd name="T11" fmla="*/ 13 h 31"/>
                <a:gd name="T12" fmla="*/ 1 w 110"/>
                <a:gd name="T13" fmla="*/ 12 h 31"/>
                <a:gd name="T14" fmla="*/ 0 w 110"/>
                <a:gd name="T15" fmla="*/ 8 h 31"/>
                <a:gd name="T16" fmla="*/ 2 w 110"/>
                <a:gd name="T17" fmla="*/ 0 h 31"/>
                <a:gd name="T18" fmla="*/ 87 w 110"/>
                <a:gd name="T1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31">
                  <a:moveTo>
                    <a:pt x="87" y="15"/>
                  </a:moveTo>
                  <a:cubicBezTo>
                    <a:pt x="94" y="17"/>
                    <a:pt x="101" y="18"/>
                    <a:pt x="109" y="19"/>
                  </a:cubicBezTo>
                  <a:cubicBezTo>
                    <a:pt x="109" y="21"/>
                    <a:pt x="110" y="24"/>
                    <a:pt x="110" y="26"/>
                  </a:cubicBezTo>
                  <a:cubicBezTo>
                    <a:pt x="109" y="28"/>
                    <a:pt x="109" y="29"/>
                    <a:pt x="108" y="30"/>
                  </a:cubicBezTo>
                  <a:cubicBezTo>
                    <a:pt x="107" y="31"/>
                    <a:pt x="105" y="31"/>
                    <a:pt x="103" y="30"/>
                  </a:cubicBezTo>
                  <a:cubicBezTo>
                    <a:pt x="70" y="25"/>
                    <a:pt x="37" y="19"/>
                    <a:pt x="4" y="13"/>
                  </a:cubicBezTo>
                  <a:cubicBezTo>
                    <a:pt x="3" y="13"/>
                    <a:pt x="1" y="13"/>
                    <a:pt x="1" y="12"/>
                  </a:cubicBezTo>
                  <a:cubicBezTo>
                    <a:pt x="0" y="11"/>
                    <a:pt x="0" y="9"/>
                    <a:pt x="0" y="8"/>
                  </a:cubicBezTo>
                  <a:cubicBezTo>
                    <a:pt x="1" y="5"/>
                    <a:pt x="1" y="3"/>
                    <a:pt x="2" y="0"/>
                  </a:cubicBezTo>
                  <a:cubicBezTo>
                    <a:pt x="30" y="5"/>
                    <a:pt x="58" y="10"/>
                    <a:pt x="87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ş1íḋe">
              <a:extLst>
                <a:ext uri="{FF2B5EF4-FFF2-40B4-BE49-F238E27FC236}">
                  <a16:creationId xmlns:a16="http://schemas.microsoft.com/office/drawing/2014/main" id="{C67A79FF-74C9-406C-8672-7A05539C2EF1}"/>
                </a:ext>
              </a:extLst>
            </p:cNvPr>
            <p:cNvSpPr/>
            <p:nvPr/>
          </p:nvSpPr>
          <p:spPr bwMode="auto">
            <a:xfrm>
              <a:off x="6967247" y="3048440"/>
              <a:ext cx="62730" cy="46002"/>
            </a:xfrm>
            <a:custGeom>
              <a:avLst/>
              <a:gdLst>
                <a:gd name="T0" fmla="*/ 22 w 22"/>
                <a:gd name="T1" fmla="*/ 16 h 16"/>
                <a:gd name="T2" fmla="*/ 0 w 22"/>
                <a:gd name="T3" fmla="*/ 12 h 16"/>
                <a:gd name="T4" fmla="*/ 12 w 22"/>
                <a:gd name="T5" fmla="*/ 0 h 16"/>
                <a:gd name="T6" fmla="*/ 22 w 2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">
                  <a:moveTo>
                    <a:pt x="22" y="16"/>
                  </a:moveTo>
                  <a:cubicBezTo>
                    <a:pt x="14" y="15"/>
                    <a:pt x="7" y="14"/>
                    <a:pt x="0" y="12"/>
                  </a:cubicBezTo>
                  <a:cubicBezTo>
                    <a:pt x="3" y="7"/>
                    <a:pt x="7" y="3"/>
                    <a:pt x="12" y="0"/>
                  </a:cubicBezTo>
                  <a:cubicBezTo>
                    <a:pt x="17" y="4"/>
                    <a:pt x="20" y="10"/>
                    <a:pt x="2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Sḻíďè">
              <a:extLst>
                <a:ext uri="{FF2B5EF4-FFF2-40B4-BE49-F238E27FC236}">
                  <a16:creationId xmlns:a16="http://schemas.microsoft.com/office/drawing/2014/main" id="{FC341BF0-92EE-4F11-9998-6B7E9A40103B}"/>
                </a:ext>
              </a:extLst>
            </p:cNvPr>
            <p:cNvSpPr/>
            <p:nvPr/>
          </p:nvSpPr>
          <p:spPr bwMode="auto">
            <a:xfrm>
              <a:off x="6720510" y="2860251"/>
              <a:ext cx="281587" cy="223039"/>
            </a:xfrm>
            <a:custGeom>
              <a:avLst/>
              <a:gdLst>
                <a:gd name="T0" fmla="*/ 90 w 97"/>
                <a:gd name="T1" fmla="*/ 59 h 77"/>
                <a:gd name="T2" fmla="*/ 97 w 97"/>
                <a:gd name="T3" fmla="*/ 65 h 77"/>
                <a:gd name="T4" fmla="*/ 85 w 97"/>
                <a:gd name="T5" fmla="*/ 77 h 77"/>
                <a:gd name="T6" fmla="*/ 0 w 97"/>
                <a:gd name="T7" fmla="*/ 62 h 77"/>
                <a:gd name="T8" fmla="*/ 10 w 97"/>
                <a:gd name="T9" fmla="*/ 0 h 77"/>
                <a:gd name="T10" fmla="*/ 44 w 97"/>
                <a:gd name="T11" fmla="*/ 7 h 77"/>
                <a:gd name="T12" fmla="*/ 43 w 97"/>
                <a:gd name="T13" fmla="*/ 28 h 77"/>
                <a:gd name="T14" fmla="*/ 46 w 97"/>
                <a:gd name="T15" fmla="*/ 39 h 77"/>
                <a:gd name="T16" fmla="*/ 57 w 97"/>
                <a:gd name="T17" fmla="*/ 46 h 77"/>
                <a:gd name="T18" fmla="*/ 90 w 97"/>
                <a:gd name="T19" fmla="*/ 5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77">
                  <a:moveTo>
                    <a:pt x="90" y="59"/>
                  </a:moveTo>
                  <a:cubicBezTo>
                    <a:pt x="92" y="61"/>
                    <a:pt x="95" y="63"/>
                    <a:pt x="97" y="65"/>
                  </a:cubicBezTo>
                  <a:cubicBezTo>
                    <a:pt x="92" y="68"/>
                    <a:pt x="88" y="72"/>
                    <a:pt x="85" y="77"/>
                  </a:cubicBezTo>
                  <a:cubicBezTo>
                    <a:pt x="56" y="72"/>
                    <a:pt x="28" y="67"/>
                    <a:pt x="0" y="62"/>
                  </a:cubicBezTo>
                  <a:cubicBezTo>
                    <a:pt x="3" y="42"/>
                    <a:pt x="6" y="21"/>
                    <a:pt x="10" y="0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3" y="13"/>
                    <a:pt x="42" y="21"/>
                    <a:pt x="43" y="28"/>
                  </a:cubicBezTo>
                  <a:cubicBezTo>
                    <a:pt x="43" y="31"/>
                    <a:pt x="44" y="36"/>
                    <a:pt x="46" y="39"/>
                  </a:cubicBezTo>
                  <a:cubicBezTo>
                    <a:pt x="49" y="42"/>
                    <a:pt x="53" y="44"/>
                    <a:pt x="57" y="46"/>
                  </a:cubicBezTo>
                  <a:cubicBezTo>
                    <a:pt x="68" y="50"/>
                    <a:pt x="79" y="53"/>
                    <a:pt x="9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ŝľíďè">
              <a:extLst>
                <a:ext uri="{FF2B5EF4-FFF2-40B4-BE49-F238E27FC236}">
                  <a16:creationId xmlns:a16="http://schemas.microsoft.com/office/drawing/2014/main" id="{DFEB9979-2E6E-41FE-9880-2C47EAFABE7A}"/>
                </a:ext>
              </a:extLst>
            </p:cNvPr>
            <p:cNvSpPr/>
            <p:nvPr/>
          </p:nvSpPr>
          <p:spPr bwMode="auto">
            <a:xfrm>
              <a:off x="6699600" y="3048440"/>
              <a:ext cx="249526" cy="51578"/>
            </a:xfrm>
            <a:custGeom>
              <a:avLst/>
              <a:gdLst>
                <a:gd name="T0" fmla="*/ 2 w 86"/>
                <a:gd name="T1" fmla="*/ 4 h 18"/>
                <a:gd name="T2" fmla="*/ 82 w 86"/>
                <a:gd name="T3" fmla="*/ 18 h 18"/>
                <a:gd name="T4" fmla="*/ 83 w 86"/>
                <a:gd name="T5" fmla="*/ 14 h 18"/>
                <a:gd name="T6" fmla="*/ 4 w 86"/>
                <a:gd name="T7" fmla="*/ 0 h 18"/>
                <a:gd name="T8" fmla="*/ 2 w 86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8">
                  <a:moveTo>
                    <a:pt x="2" y="4"/>
                  </a:moveTo>
                  <a:cubicBezTo>
                    <a:pt x="29" y="9"/>
                    <a:pt x="56" y="13"/>
                    <a:pt x="82" y="18"/>
                  </a:cubicBezTo>
                  <a:cubicBezTo>
                    <a:pt x="85" y="18"/>
                    <a:pt x="86" y="14"/>
                    <a:pt x="83" y="14"/>
                  </a:cubicBezTo>
                  <a:cubicBezTo>
                    <a:pt x="57" y="9"/>
                    <a:pt x="30" y="5"/>
                    <a:pt x="4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ṡ1îḓè">
              <a:extLst>
                <a:ext uri="{FF2B5EF4-FFF2-40B4-BE49-F238E27FC236}">
                  <a16:creationId xmlns:a16="http://schemas.microsoft.com/office/drawing/2014/main" id="{DABD1BAF-DCD8-45AE-9FA0-4B0BD56FEE30}"/>
                </a:ext>
              </a:extLst>
            </p:cNvPr>
            <p:cNvSpPr/>
            <p:nvPr/>
          </p:nvSpPr>
          <p:spPr bwMode="auto">
            <a:xfrm>
              <a:off x="6822271" y="2938314"/>
              <a:ext cx="40426" cy="20910"/>
            </a:xfrm>
            <a:custGeom>
              <a:avLst/>
              <a:gdLst>
                <a:gd name="T0" fmla="*/ 4 w 14"/>
                <a:gd name="T1" fmla="*/ 7 h 7"/>
                <a:gd name="T2" fmla="*/ 11 w 14"/>
                <a:gd name="T3" fmla="*/ 5 h 7"/>
                <a:gd name="T4" fmla="*/ 10 w 14"/>
                <a:gd name="T5" fmla="*/ 1 h 7"/>
                <a:gd name="T6" fmla="*/ 3 w 14"/>
                <a:gd name="T7" fmla="*/ 3 h 7"/>
                <a:gd name="T8" fmla="*/ 4 w 1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">
                  <a:moveTo>
                    <a:pt x="4" y="7"/>
                  </a:moveTo>
                  <a:cubicBezTo>
                    <a:pt x="6" y="6"/>
                    <a:pt x="9" y="6"/>
                    <a:pt x="11" y="5"/>
                  </a:cubicBezTo>
                  <a:cubicBezTo>
                    <a:pt x="14" y="4"/>
                    <a:pt x="13" y="0"/>
                    <a:pt x="10" y="1"/>
                  </a:cubicBezTo>
                  <a:cubicBezTo>
                    <a:pt x="8" y="2"/>
                    <a:pt x="5" y="2"/>
                    <a:pt x="3" y="3"/>
                  </a:cubicBezTo>
                  <a:cubicBezTo>
                    <a:pt x="0" y="4"/>
                    <a:pt x="1" y="7"/>
                    <a:pt x="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ŝļïḋè">
              <a:extLst>
                <a:ext uri="{FF2B5EF4-FFF2-40B4-BE49-F238E27FC236}">
                  <a16:creationId xmlns:a16="http://schemas.microsoft.com/office/drawing/2014/main" id="{40075747-F55D-464B-B8B2-4C51B7A37152}"/>
                </a:ext>
              </a:extLst>
            </p:cNvPr>
            <p:cNvSpPr/>
            <p:nvPr/>
          </p:nvSpPr>
          <p:spPr bwMode="auto">
            <a:xfrm>
              <a:off x="6827847" y="2962012"/>
              <a:ext cx="43214" cy="30668"/>
            </a:xfrm>
            <a:custGeom>
              <a:avLst/>
              <a:gdLst>
                <a:gd name="T0" fmla="*/ 4 w 15"/>
                <a:gd name="T1" fmla="*/ 9 h 11"/>
                <a:gd name="T2" fmla="*/ 13 w 15"/>
                <a:gd name="T3" fmla="*/ 5 h 11"/>
                <a:gd name="T4" fmla="*/ 12 w 15"/>
                <a:gd name="T5" fmla="*/ 1 h 11"/>
                <a:gd name="T6" fmla="*/ 2 w 15"/>
                <a:gd name="T7" fmla="*/ 6 h 11"/>
                <a:gd name="T8" fmla="*/ 4 w 1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4" y="9"/>
                  </a:moveTo>
                  <a:cubicBezTo>
                    <a:pt x="7" y="7"/>
                    <a:pt x="10" y="6"/>
                    <a:pt x="13" y="5"/>
                  </a:cubicBezTo>
                  <a:cubicBezTo>
                    <a:pt x="15" y="4"/>
                    <a:pt x="14" y="0"/>
                    <a:pt x="12" y="1"/>
                  </a:cubicBezTo>
                  <a:cubicBezTo>
                    <a:pt x="8" y="2"/>
                    <a:pt x="5" y="3"/>
                    <a:pt x="2" y="6"/>
                  </a:cubicBezTo>
                  <a:cubicBezTo>
                    <a:pt x="0" y="7"/>
                    <a:pt x="2" y="11"/>
                    <a:pt x="4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1ídè">
              <a:extLst>
                <a:ext uri="{FF2B5EF4-FFF2-40B4-BE49-F238E27FC236}">
                  <a16:creationId xmlns:a16="http://schemas.microsoft.com/office/drawing/2014/main" id="{78BBF4BF-D80A-4239-8163-C4ACBF03A757}"/>
                </a:ext>
              </a:extLst>
            </p:cNvPr>
            <p:cNvSpPr/>
            <p:nvPr/>
          </p:nvSpPr>
          <p:spPr bwMode="auto">
            <a:xfrm>
              <a:off x="6868274" y="2973164"/>
              <a:ext cx="37638" cy="37638"/>
            </a:xfrm>
            <a:custGeom>
              <a:avLst/>
              <a:gdLst>
                <a:gd name="T0" fmla="*/ 4 w 13"/>
                <a:gd name="T1" fmla="*/ 12 h 13"/>
                <a:gd name="T2" fmla="*/ 11 w 13"/>
                <a:gd name="T3" fmla="*/ 5 h 13"/>
                <a:gd name="T4" fmla="*/ 8 w 13"/>
                <a:gd name="T5" fmla="*/ 2 h 13"/>
                <a:gd name="T6" fmla="*/ 1 w 13"/>
                <a:gd name="T7" fmla="*/ 9 h 13"/>
                <a:gd name="T8" fmla="*/ 4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4" y="12"/>
                  </a:moveTo>
                  <a:cubicBezTo>
                    <a:pt x="6" y="9"/>
                    <a:pt x="9" y="7"/>
                    <a:pt x="11" y="5"/>
                  </a:cubicBezTo>
                  <a:cubicBezTo>
                    <a:pt x="13" y="3"/>
                    <a:pt x="10" y="0"/>
                    <a:pt x="8" y="2"/>
                  </a:cubicBezTo>
                  <a:cubicBezTo>
                    <a:pt x="6" y="4"/>
                    <a:pt x="4" y="6"/>
                    <a:pt x="1" y="9"/>
                  </a:cubicBezTo>
                  <a:cubicBezTo>
                    <a:pt x="0" y="11"/>
                    <a:pt x="2" y="13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ṧḻíḋé">
              <a:extLst>
                <a:ext uri="{FF2B5EF4-FFF2-40B4-BE49-F238E27FC236}">
                  <a16:creationId xmlns:a16="http://schemas.microsoft.com/office/drawing/2014/main" id="{3E9128A5-AF43-4D17-AA4F-FCD8D7FD655E}"/>
                </a:ext>
              </a:extLst>
            </p:cNvPr>
            <p:cNvSpPr/>
            <p:nvPr/>
          </p:nvSpPr>
          <p:spPr bwMode="auto">
            <a:xfrm>
              <a:off x="6903123" y="2989892"/>
              <a:ext cx="26486" cy="40426"/>
            </a:xfrm>
            <a:custGeom>
              <a:avLst/>
              <a:gdLst>
                <a:gd name="T0" fmla="*/ 5 w 9"/>
                <a:gd name="T1" fmla="*/ 11 h 14"/>
                <a:gd name="T2" fmla="*/ 7 w 9"/>
                <a:gd name="T3" fmla="*/ 4 h 14"/>
                <a:gd name="T4" fmla="*/ 4 w 9"/>
                <a:gd name="T5" fmla="*/ 2 h 14"/>
                <a:gd name="T6" fmla="*/ 1 w 9"/>
                <a:gd name="T7" fmla="*/ 10 h 14"/>
                <a:gd name="T8" fmla="*/ 5 w 9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5" y="11"/>
                  </a:moveTo>
                  <a:cubicBezTo>
                    <a:pt x="5" y="9"/>
                    <a:pt x="6" y="6"/>
                    <a:pt x="7" y="4"/>
                  </a:cubicBezTo>
                  <a:cubicBezTo>
                    <a:pt x="9" y="2"/>
                    <a:pt x="5" y="0"/>
                    <a:pt x="4" y="2"/>
                  </a:cubicBezTo>
                  <a:cubicBezTo>
                    <a:pt x="3" y="5"/>
                    <a:pt x="1" y="7"/>
                    <a:pt x="1" y="10"/>
                  </a:cubicBezTo>
                  <a:cubicBezTo>
                    <a:pt x="0" y="13"/>
                    <a:pt x="4" y="14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šļiḓe">
              <a:extLst>
                <a:ext uri="{FF2B5EF4-FFF2-40B4-BE49-F238E27FC236}">
                  <a16:creationId xmlns:a16="http://schemas.microsoft.com/office/drawing/2014/main" id="{EFAC8B3A-6DBC-418F-AB18-8091617A36E5}"/>
                </a:ext>
              </a:extLst>
            </p:cNvPr>
            <p:cNvSpPr/>
            <p:nvPr/>
          </p:nvSpPr>
          <p:spPr bwMode="auto">
            <a:xfrm>
              <a:off x="6937973" y="3005226"/>
              <a:ext cx="23698" cy="32062"/>
            </a:xfrm>
            <a:custGeom>
              <a:avLst/>
              <a:gdLst>
                <a:gd name="T0" fmla="*/ 5 w 8"/>
                <a:gd name="T1" fmla="*/ 9 h 11"/>
                <a:gd name="T2" fmla="*/ 7 w 8"/>
                <a:gd name="T3" fmla="*/ 4 h 11"/>
                <a:gd name="T4" fmla="*/ 4 w 8"/>
                <a:gd name="T5" fmla="*/ 2 h 11"/>
                <a:gd name="T6" fmla="*/ 1 w 8"/>
                <a:gd name="T7" fmla="*/ 7 h 11"/>
                <a:gd name="T8" fmla="*/ 5 w 8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5" y="9"/>
                  </a:moveTo>
                  <a:cubicBezTo>
                    <a:pt x="5" y="7"/>
                    <a:pt x="6" y="5"/>
                    <a:pt x="7" y="4"/>
                  </a:cubicBezTo>
                  <a:cubicBezTo>
                    <a:pt x="8" y="2"/>
                    <a:pt x="5" y="0"/>
                    <a:pt x="4" y="2"/>
                  </a:cubicBezTo>
                  <a:cubicBezTo>
                    <a:pt x="3" y="3"/>
                    <a:pt x="2" y="5"/>
                    <a:pt x="1" y="7"/>
                  </a:cubicBezTo>
                  <a:cubicBezTo>
                    <a:pt x="0" y="9"/>
                    <a:pt x="3" y="11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šḷíḍè">
              <a:extLst>
                <a:ext uri="{FF2B5EF4-FFF2-40B4-BE49-F238E27FC236}">
                  <a16:creationId xmlns:a16="http://schemas.microsoft.com/office/drawing/2014/main" id="{008E1BE0-2DA0-4461-AD5D-FEC55B4D8847}"/>
                </a:ext>
              </a:extLst>
            </p:cNvPr>
            <p:cNvSpPr/>
            <p:nvPr/>
          </p:nvSpPr>
          <p:spPr bwMode="auto">
            <a:xfrm>
              <a:off x="6752572" y="2973164"/>
              <a:ext cx="51578" cy="51578"/>
            </a:xfrm>
            <a:custGeom>
              <a:avLst/>
              <a:gdLst>
                <a:gd name="T0" fmla="*/ 18 w 18"/>
                <a:gd name="T1" fmla="*/ 9 h 18"/>
                <a:gd name="T2" fmla="*/ 10 w 18"/>
                <a:gd name="T3" fmla="*/ 18 h 18"/>
                <a:gd name="T4" fmla="*/ 1 w 18"/>
                <a:gd name="T5" fmla="*/ 10 h 18"/>
                <a:gd name="T6" fmla="*/ 9 w 18"/>
                <a:gd name="T7" fmla="*/ 1 h 18"/>
                <a:gd name="T8" fmla="*/ 18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9"/>
                  </a:moveTo>
                  <a:cubicBezTo>
                    <a:pt x="18" y="13"/>
                    <a:pt x="15" y="18"/>
                    <a:pt x="10" y="18"/>
                  </a:cubicBezTo>
                  <a:cubicBezTo>
                    <a:pt x="5" y="18"/>
                    <a:pt x="1" y="15"/>
                    <a:pt x="1" y="10"/>
                  </a:cubicBezTo>
                  <a:cubicBezTo>
                    <a:pt x="0" y="5"/>
                    <a:pt x="4" y="1"/>
                    <a:pt x="9" y="1"/>
                  </a:cubicBezTo>
                  <a:cubicBezTo>
                    <a:pt x="13" y="0"/>
                    <a:pt x="18" y="4"/>
                    <a:pt x="1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ṩlîḓé">
              <a:extLst>
                <a:ext uri="{FF2B5EF4-FFF2-40B4-BE49-F238E27FC236}">
                  <a16:creationId xmlns:a16="http://schemas.microsoft.com/office/drawing/2014/main" id="{E6BA44B6-BE56-4CD2-9CA9-4C217F4145BB}"/>
                </a:ext>
              </a:extLst>
            </p:cNvPr>
            <p:cNvSpPr/>
            <p:nvPr/>
          </p:nvSpPr>
          <p:spPr bwMode="auto">
            <a:xfrm>
              <a:off x="5708469" y="1813360"/>
              <a:ext cx="1237868" cy="1116591"/>
            </a:xfrm>
            <a:custGeom>
              <a:avLst/>
              <a:gdLst>
                <a:gd name="T0" fmla="*/ 74 w 427"/>
                <a:gd name="T1" fmla="*/ 102 h 386"/>
                <a:gd name="T2" fmla="*/ 218 w 427"/>
                <a:gd name="T3" fmla="*/ 31 h 386"/>
                <a:gd name="T4" fmla="*/ 355 w 427"/>
                <a:gd name="T5" fmla="*/ 24 h 386"/>
                <a:gd name="T6" fmla="*/ 406 w 427"/>
                <a:gd name="T7" fmla="*/ 93 h 386"/>
                <a:gd name="T8" fmla="*/ 417 w 427"/>
                <a:gd name="T9" fmla="*/ 179 h 386"/>
                <a:gd name="T10" fmla="*/ 427 w 427"/>
                <a:gd name="T11" fmla="*/ 374 h 386"/>
                <a:gd name="T12" fmla="*/ 336 w 427"/>
                <a:gd name="T13" fmla="*/ 386 h 386"/>
                <a:gd name="T14" fmla="*/ 280 w 427"/>
                <a:gd name="T15" fmla="*/ 166 h 386"/>
                <a:gd name="T16" fmla="*/ 62 w 427"/>
                <a:gd name="T17" fmla="*/ 244 h 386"/>
                <a:gd name="T18" fmla="*/ 9 w 427"/>
                <a:gd name="T19" fmla="*/ 180 h 386"/>
                <a:gd name="T20" fmla="*/ 50 w 427"/>
                <a:gd name="T21" fmla="*/ 66 h 386"/>
                <a:gd name="T22" fmla="*/ 124 w 427"/>
                <a:gd name="T23" fmla="*/ 10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" h="386">
                  <a:moveTo>
                    <a:pt x="74" y="102"/>
                  </a:moveTo>
                  <a:cubicBezTo>
                    <a:pt x="105" y="80"/>
                    <a:pt x="137" y="62"/>
                    <a:pt x="218" y="31"/>
                  </a:cubicBezTo>
                  <a:cubicBezTo>
                    <a:pt x="262" y="13"/>
                    <a:pt x="314" y="0"/>
                    <a:pt x="355" y="24"/>
                  </a:cubicBezTo>
                  <a:cubicBezTo>
                    <a:pt x="381" y="39"/>
                    <a:pt x="397" y="65"/>
                    <a:pt x="406" y="93"/>
                  </a:cubicBezTo>
                  <a:cubicBezTo>
                    <a:pt x="414" y="121"/>
                    <a:pt x="416" y="150"/>
                    <a:pt x="417" y="179"/>
                  </a:cubicBezTo>
                  <a:cubicBezTo>
                    <a:pt x="420" y="244"/>
                    <a:pt x="423" y="309"/>
                    <a:pt x="427" y="374"/>
                  </a:cubicBezTo>
                  <a:cubicBezTo>
                    <a:pt x="397" y="380"/>
                    <a:pt x="366" y="384"/>
                    <a:pt x="336" y="386"/>
                  </a:cubicBezTo>
                  <a:cubicBezTo>
                    <a:pt x="311" y="314"/>
                    <a:pt x="293" y="241"/>
                    <a:pt x="280" y="166"/>
                  </a:cubicBezTo>
                  <a:cubicBezTo>
                    <a:pt x="227" y="194"/>
                    <a:pt x="114" y="271"/>
                    <a:pt x="62" y="244"/>
                  </a:cubicBezTo>
                  <a:cubicBezTo>
                    <a:pt x="37" y="231"/>
                    <a:pt x="18" y="207"/>
                    <a:pt x="9" y="180"/>
                  </a:cubicBezTo>
                  <a:cubicBezTo>
                    <a:pt x="0" y="153"/>
                    <a:pt x="7" y="115"/>
                    <a:pt x="50" y="66"/>
                  </a:cubicBezTo>
                  <a:cubicBezTo>
                    <a:pt x="124" y="105"/>
                    <a:pt x="124" y="105"/>
                    <a:pt x="124" y="105"/>
                  </a:cubicBezTo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ṩḷîḓê">
              <a:extLst>
                <a:ext uri="{FF2B5EF4-FFF2-40B4-BE49-F238E27FC236}">
                  <a16:creationId xmlns:a16="http://schemas.microsoft.com/office/drawing/2014/main" id="{595A13AD-2215-4600-910D-59948793F73B}"/>
                </a:ext>
              </a:extLst>
            </p:cNvPr>
            <p:cNvSpPr/>
            <p:nvPr/>
          </p:nvSpPr>
          <p:spPr bwMode="auto">
            <a:xfrm>
              <a:off x="6328797" y="1138666"/>
              <a:ext cx="335953" cy="333165"/>
            </a:xfrm>
            <a:custGeom>
              <a:avLst/>
              <a:gdLst>
                <a:gd name="T0" fmla="*/ 77 w 116"/>
                <a:gd name="T1" fmla="*/ 65 h 115"/>
                <a:gd name="T2" fmla="*/ 46 w 116"/>
                <a:gd name="T3" fmla="*/ 111 h 115"/>
                <a:gd name="T4" fmla="*/ 42 w 116"/>
                <a:gd name="T5" fmla="*/ 114 h 115"/>
                <a:gd name="T6" fmla="*/ 37 w 116"/>
                <a:gd name="T7" fmla="*/ 114 h 115"/>
                <a:gd name="T8" fmla="*/ 0 w 116"/>
                <a:gd name="T9" fmla="*/ 88 h 115"/>
                <a:gd name="T10" fmla="*/ 40 w 116"/>
                <a:gd name="T11" fmla="*/ 29 h 115"/>
                <a:gd name="T12" fmla="*/ 38 w 116"/>
                <a:gd name="T13" fmla="*/ 16 h 115"/>
                <a:gd name="T14" fmla="*/ 39 w 116"/>
                <a:gd name="T15" fmla="*/ 11 h 115"/>
                <a:gd name="T16" fmla="*/ 49 w 116"/>
                <a:gd name="T17" fmla="*/ 15 h 115"/>
                <a:gd name="T18" fmla="*/ 60 w 116"/>
                <a:gd name="T19" fmla="*/ 21 h 115"/>
                <a:gd name="T20" fmla="*/ 63 w 116"/>
                <a:gd name="T21" fmla="*/ 17 h 115"/>
                <a:gd name="T22" fmla="*/ 72 w 116"/>
                <a:gd name="T23" fmla="*/ 5 h 115"/>
                <a:gd name="T24" fmla="*/ 75 w 116"/>
                <a:gd name="T25" fmla="*/ 1 h 115"/>
                <a:gd name="T26" fmla="*/ 81 w 116"/>
                <a:gd name="T27" fmla="*/ 1 h 115"/>
                <a:gd name="T28" fmla="*/ 111 w 116"/>
                <a:gd name="T29" fmla="*/ 9 h 115"/>
                <a:gd name="T30" fmla="*/ 115 w 116"/>
                <a:gd name="T31" fmla="*/ 11 h 115"/>
                <a:gd name="T32" fmla="*/ 116 w 116"/>
                <a:gd name="T33" fmla="*/ 16 h 115"/>
                <a:gd name="T34" fmla="*/ 111 w 116"/>
                <a:gd name="T35" fmla="*/ 38 h 115"/>
                <a:gd name="T36" fmla="*/ 93 w 116"/>
                <a:gd name="T37" fmla="*/ 68 h 115"/>
                <a:gd name="T38" fmla="*/ 61 w 116"/>
                <a:gd name="T39" fmla="*/ 6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6" h="115">
                  <a:moveTo>
                    <a:pt x="77" y="65"/>
                  </a:moveTo>
                  <a:cubicBezTo>
                    <a:pt x="66" y="80"/>
                    <a:pt x="56" y="95"/>
                    <a:pt x="46" y="111"/>
                  </a:cubicBezTo>
                  <a:cubicBezTo>
                    <a:pt x="45" y="112"/>
                    <a:pt x="44" y="114"/>
                    <a:pt x="42" y="114"/>
                  </a:cubicBezTo>
                  <a:cubicBezTo>
                    <a:pt x="40" y="115"/>
                    <a:pt x="39" y="115"/>
                    <a:pt x="37" y="114"/>
                  </a:cubicBezTo>
                  <a:cubicBezTo>
                    <a:pt x="17" y="108"/>
                    <a:pt x="0" y="88"/>
                    <a:pt x="0" y="88"/>
                  </a:cubicBezTo>
                  <a:cubicBezTo>
                    <a:pt x="13" y="68"/>
                    <a:pt x="26" y="48"/>
                    <a:pt x="40" y="29"/>
                  </a:cubicBezTo>
                  <a:cubicBezTo>
                    <a:pt x="39" y="25"/>
                    <a:pt x="38" y="20"/>
                    <a:pt x="38" y="16"/>
                  </a:cubicBezTo>
                  <a:cubicBezTo>
                    <a:pt x="38" y="14"/>
                    <a:pt x="38" y="12"/>
                    <a:pt x="39" y="11"/>
                  </a:cubicBezTo>
                  <a:cubicBezTo>
                    <a:pt x="42" y="8"/>
                    <a:pt x="47" y="11"/>
                    <a:pt x="49" y="15"/>
                  </a:cubicBezTo>
                  <a:cubicBezTo>
                    <a:pt x="52" y="18"/>
                    <a:pt x="56" y="22"/>
                    <a:pt x="60" y="21"/>
                  </a:cubicBezTo>
                  <a:cubicBezTo>
                    <a:pt x="61" y="20"/>
                    <a:pt x="62" y="19"/>
                    <a:pt x="63" y="17"/>
                  </a:cubicBezTo>
                  <a:cubicBezTo>
                    <a:pt x="66" y="13"/>
                    <a:pt x="69" y="9"/>
                    <a:pt x="72" y="5"/>
                  </a:cubicBezTo>
                  <a:cubicBezTo>
                    <a:pt x="73" y="3"/>
                    <a:pt x="74" y="2"/>
                    <a:pt x="75" y="1"/>
                  </a:cubicBezTo>
                  <a:cubicBezTo>
                    <a:pt x="77" y="0"/>
                    <a:pt x="79" y="1"/>
                    <a:pt x="81" y="1"/>
                  </a:cubicBezTo>
                  <a:cubicBezTo>
                    <a:pt x="91" y="4"/>
                    <a:pt x="101" y="6"/>
                    <a:pt x="111" y="9"/>
                  </a:cubicBezTo>
                  <a:cubicBezTo>
                    <a:pt x="113" y="9"/>
                    <a:pt x="115" y="10"/>
                    <a:pt x="115" y="11"/>
                  </a:cubicBezTo>
                  <a:cubicBezTo>
                    <a:pt x="116" y="12"/>
                    <a:pt x="116" y="14"/>
                    <a:pt x="116" y="16"/>
                  </a:cubicBezTo>
                  <a:cubicBezTo>
                    <a:pt x="115" y="23"/>
                    <a:pt x="113" y="31"/>
                    <a:pt x="111" y="38"/>
                  </a:cubicBezTo>
                  <a:cubicBezTo>
                    <a:pt x="107" y="50"/>
                    <a:pt x="102" y="61"/>
                    <a:pt x="93" y="68"/>
                  </a:cubicBezTo>
                  <a:cubicBezTo>
                    <a:pt x="83" y="75"/>
                    <a:pt x="67" y="75"/>
                    <a:pt x="61" y="65"/>
                  </a:cubicBezTo>
                </a:path>
              </a:pathLst>
            </a:custGeom>
            <a:solidFill>
              <a:srgbClr val="EA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ṧļïḓe">
              <a:extLst>
                <a:ext uri="{FF2B5EF4-FFF2-40B4-BE49-F238E27FC236}">
                  <a16:creationId xmlns:a16="http://schemas.microsoft.com/office/drawing/2014/main" id="{4362BCE1-2918-41E8-981A-A47215C088FB}"/>
                </a:ext>
              </a:extLst>
            </p:cNvPr>
            <p:cNvSpPr/>
            <p:nvPr/>
          </p:nvSpPr>
          <p:spPr bwMode="auto">
            <a:xfrm>
              <a:off x="5708469" y="1350553"/>
              <a:ext cx="777850" cy="913068"/>
            </a:xfrm>
            <a:custGeom>
              <a:avLst/>
              <a:gdLst>
                <a:gd name="T0" fmla="*/ 5 w 268"/>
                <a:gd name="T1" fmla="*/ 264 h 316"/>
                <a:gd name="T2" fmla="*/ 117 w 268"/>
                <a:gd name="T3" fmla="*/ 67 h 316"/>
                <a:gd name="T4" fmla="*/ 201 w 268"/>
                <a:gd name="T5" fmla="*/ 3 h 316"/>
                <a:gd name="T6" fmla="*/ 242 w 268"/>
                <a:gd name="T7" fmla="*/ 9 h 316"/>
                <a:gd name="T8" fmla="*/ 268 w 268"/>
                <a:gd name="T9" fmla="*/ 63 h 316"/>
                <a:gd name="T10" fmla="*/ 251 w 268"/>
                <a:gd name="T11" fmla="*/ 124 h 316"/>
                <a:gd name="T12" fmla="*/ 162 w 268"/>
                <a:gd name="T13" fmla="*/ 291 h 316"/>
                <a:gd name="T14" fmla="*/ 156 w 268"/>
                <a:gd name="T15" fmla="*/ 298 h 316"/>
                <a:gd name="T16" fmla="*/ 143 w 268"/>
                <a:gd name="T17" fmla="*/ 303 h 316"/>
                <a:gd name="T18" fmla="*/ 0 w 268"/>
                <a:gd name="T19" fmla="*/ 286 h 316"/>
                <a:gd name="T20" fmla="*/ 5 w 268"/>
                <a:gd name="T21" fmla="*/ 26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" h="316">
                  <a:moveTo>
                    <a:pt x="5" y="264"/>
                  </a:moveTo>
                  <a:cubicBezTo>
                    <a:pt x="33" y="194"/>
                    <a:pt x="70" y="127"/>
                    <a:pt x="117" y="67"/>
                  </a:cubicBezTo>
                  <a:cubicBezTo>
                    <a:pt x="139" y="38"/>
                    <a:pt x="166" y="9"/>
                    <a:pt x="201" y="3"/>
                  </a:cubicBezTo>
                  <a:cubicBezTo>
                    <a:pt x="215" y="0"/>
                    <a:pt x="230" y="2"/>
                    <a:pt x="242" y="9"/>
                  </a:cubicBezTo>
                  <a:cubicBezTo>
                    <a:pt x="260" y="19"/>
                    <a:pt x="268" y="42"/>
                    <a:pt x="268" y="63"/>
                  </a:cubicBezTo>
                  <a:cubicBezTo>
                    <a:pt x="267" y="84"/>
                    <a:pt x="259" y="104"/>
                    <a:pt x="251" y="124"/>
                  </a:cubicBezTo>
                  <a:cubicBezTo>
                    <a:pt x="226" y="182"/>
                    <a:pt x="196" y="237"/>
                    <a:pt x="162" y="291"/>
                  </a:cubicBezTo>
                  <a:cubicBezTo>
                    <a:pt x="160" y="293"/>
                    <a:pt x="159" y="296"/>
                    <a:pt x="156" y="298"/>
                  </a:cubicBezTo>
                  <a:cubicBezTo>
                    <a:pt x="153" y="301"/>
                    <a:pt x="148" y="302"/>
                    <a:pt x="143" y="303"/>
                  </a:cubicBezTo>
                  <a:cubicBezTo>
                    <a:pt x="94" y="310"/>
                    <a:pt x="39" y="316"/>
                    <a:pt x="0" y="286"/>
                  </a:cubicBezTo>
                  <a:lnTo>
                    <a:pt x="5" y="264"/>
                  </a:lnTo>
                  <a:close/>
                </a:path>
              </a:pathLst>
            </a:custGeom>
            <a:solidFill>
              <a:srgbClr val="549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ṣ1íḓê">
              <a:extLst>
                <a:ext uri="{FF2B5EF4-FFF2-40B4-BE49-F238E27FC236}">
                  <a16:creationId xmlns:a16="http://schemas.microsoft.com/office/drawing/2014/main" id="{CED04ABE-6693-43FE-8EC9-09624FD9EE2E}"/>
                </a:ext>
              </a:extLst>
            </p:cNvPr>
            <p:cNvSpPr/>
            <p:nvPr/>
          </p:nvSpPr>
          <p:spPr bwMode="auto">
            <a:xfrm>
              <a:off x="6094606" y="1604260"/>
              <a:ext cx="561781" cy="255102"/>
            </a:xfrm>
            <a:custGeom>
              <a:avLst/>
              <a:gdLst>
                <a:gd name="T0" fmla="*/ 80 w 194"/>
                <a:gd name="T1" fmla="*/ 25 h 88"/>
                <a:gd name="T2" fmla="*/ 71 w 194"/>
                <a:gd name="T3" fmla="*/ 45 h 88"/>
                <a:gd name="T4" fmla="*/ 71 w 194"/>
                <a:gd name="T5" fmla="*/ 49 h 88"/>
                <a:gd name="T6" fmla="*/ 77 w 194"/>
                <a:gd name="T7" fmla="*/ 51 h 88"/>
                <a:gd name="T8" fmla="*/ 156 w 194"/>
                <a:gd name="T9" fmla="*/ 56 h 88"/>
                <a:gd name="T10" fmla="*/ 177 w 194"/>
                <a:gd name="T11" fmla="*/ 59 h 88"/>
                <a:gd name="T12" fmla="*/ 193 w 194"/>
                <a:gd name="T13" fmla="*/ 72 h 88"/>
                <a:gd name="T14" fmla="*/ 194 w 194"/>
                <a:gd name="T15" fmla="*/ 73 h 88"/>
                <a:gd name="T16" fmla="*/ 191 w 194"/>
                <a:gd name="T17" fmla="*/ 75 h 88"/>
                <a:gd name="T18" fmla="*/ 175 w 194"/>
                <a:gd name="T19" fmla="*/ 69 h 88"/>
                <a:gd name="T20" fmla="*/ 152 w 194"/>
                <a:gd name="T21" fmla="*/ 70 h 88"/>
                <a:gd name="T22" fmla="*/ 38 w 194"/>
                <a:gd name="T23" fmla="*/ 87 h 88"/>
                <a:gd name="T24" fmla="*/ 10 w 194"/>
                <a:gd name="T25" fmla="*/ 82 h 88"/>
                <a:gd name="T26" fmla="*/ 2 w 194"/>
                <a:gd name="T27" fmla="*/ 54 h 88"/>
                <a:gd name="T28" fmla="*/ 15 w 194"/>
                <a:gd name="T29" fmla="*/ 27 h 88"/>
                <a:gd name="T30" fmla="*/ 33 w 194"/>
                <a:gd name="T3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88">
                  <a:moveTo>
                    <a:pt x="80" y="25"/>
                  </a:moveTo>
                  <a:cubicBezTo>
                    <a:pt x="76" y="32"/>
                    <a:pt x="73" y="38"/>
                    <a:pt x="71" y="45"/>
                  </a:cubicBezTo>
                  <a:cubicBezTo>
                    <a:pt x="71" y="46"/>
                    <a:pt x="70" y="47"/>
                    <a:pt x="71" y="49"/>
                  </a:cubicBezTo>
                  <a:cubicBezTo>
                    <a:pt x="72" y="51"/>
                    <a:pt x="74" y="51"/>
                    <a:pt x="77" y="51"/>
                  </a:cubicBezTo>
                  <a:cubicBezTo>
                    <a:pt x="103" y="53"/>
                    <a:pt x="129" y="55"/>
                    <a:pt x="156" y="56"/>
                  </a:cubicBezTo>
                  <a:cubicBezTo>
                    <a:pt x="163" y="57"/>
                    <a:pt x="170" y="57"/>
                    <a:pt x="177" y="59"/>
                  </a:cubicBezTo>
                  <a:cubicBezTo>
                    <a:pt x="183" y="62"/>
                    <a:pt x="190" y="66"/>
                    <a:pt x="193" y="72"/>
                  </a:cubicBezTo>
                  <a:cubicBezTo>
                    <a:pt x="194" y="72"/>
                    <a:pt x="194" y="73"/>
                    <a:pt x="194" y="73"/>
                  </a:cubicBezTo>
                  <a:cubicBezTo>
                    <a:pt x="194" y="75"/>
                    <a:pt x="192" y="75"/>
                    <a:pt x="191" y="75"/>
                  </a:cubicBezTo>
                  <a:cubicBezTo>
                    <a:pt x="185" y="76"/>
                    <a:pt x="180" y="71"/>
                    <a:pt x="175" y="69"/>
                  </a:cubicBezTo>
                  <a:cubicBezTo>
                    <a:pt x="168" y="67"/>
                    <a:pt x="160" y="69"/>
                    <a:pt x="152" y="70"/>
                  </a:cubicBezTo>
                  <a:cubicBezTo>
                    <a:pt x="115" y="79"/>
                    <a:pt x="76" y="85"/>
                    <a:pt x="38" y="87"/>
                  </a:cubicBezTo>
                  <a:cubicBezTo>
                    <a:pt x="28" y="88"/>
                    <a:pt x="17" y="88"/>
                    <a:pt x="10" y="82"/>
                  </a:cubicBezTo>
                  <a:cubicBezTo>
                    <a:pt x="2" y="76"/>
                    <a:pt x="0" y="64"/>
                    <a:pt x="2" y="54"/>
                  </a:cubicBezTo>
                  <a:cubicBezTo>
                    <a:pt x="4" y="44"/>
                    <a:pt x="9" y="35"/>
                    <a:pt x="15" y="27"/>
                  </a:cubicBezTo>
                  <a:cubicBezTo>
                    <a:pt x="21" y="18"/>
                    <a:pt x="27" y="9"/>
                    <a:pt x="33" y="0"/>
                  </a:cubicBezTo>
                </a:path>
              </a:pathLst>
            </a:custGeom>
            <a:solidFill>
              <a:srgbClr val="EA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ṣḻíḍè">
              <a:extLst>
                <a:ext uri="{FF2B5EF4-FFF2-40B4-BE49-F238E27FC236}">
                  <a16:creationId xmlns:a16="http://schemas.microsoft.com/office/drawing/2014/main" id="{2DD149BA-0611-44EE-A76F-80BA2F510EB8}"/>
                </a:ext>
              </a:extLst>
            </p:cNvPr>
            <p:cNvSpPr/>
            <p:nvPr/>
          </p:nvSpPr>
          <p:spPr bwMode="auto">
            <a:xfrm>
              <a:off x="6155941" y="1385403"/>
              <a:ext cx="295527" cy="320619"/>
            </a:xfrm>
            <a:custGeom>
              <a:avLst/>
              <a:gdLst>
                <a:gd name="T0" fmla="*/ 39 w 102"/>
                <a:gd name="T1" fmla="*/ 25 h 111"/>
                <a:gd name="T2" fmla="*/ 1 w 102"/>
                <a:gd name="T3" fmla="*/ 74 h 111"/>
                <a:gd name="T4" fmla="*/ 0 w 102"/>
                <a:gd name="T5" fmla="*/ 76 h 111"/>
                <a:gd name="T6" fmla="*/ 2 w 102"/>
                <a:gd name="T7" fmla="*/ 78 h 111"/>
                <a:gd name="T8" fmla="*/ 54 w 102"/>
                <a:gd name="T9" fmla="*/ 110 h 111"/>
                <a:gd name="T10" fmla="*/ 58 w 102"/>
                <a:gd name="T11" fmla="*/ 111 h 111"/>
                <a:gd name="T12" fmla="*/ 61 w 102"/>
                <a:gd name="T13" fmla="*/ 108 h 111"/>
                <a:gd name="T14" fmla="*/ 90 w 102"/>
                <a:gd name="T15" fmla="*/ 55 h 111"/>
                <a:gd name="T16" fmla="*/ 39 w 102"/>
                <a:gd name="T17" fmla="*/ 2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11">
                  <a:moveTo>
                    <a:pt x="39" y="25"/>
                  </a:moveTo>
                  <a:cubicBezTo>
                    <a:pt x="28" y="40"/>
                    <a:pt x="9" y="61"/>
                    <a:pt x="1" y="74"/>
                  </a:cubicBezTo>
                  <a:cubicBezTo>
                    <a:pt x="0" y="74"/>
                    <a:pt x="0" y="75"/>
                    <a:pt x="0" y="76"/>
                  </a:cubicBezTo>
                  <a:cubicBezTo>
                    <a:pt x="0" y="77"/>
                    <a:pt x="1" y="78"/>
                    <a:pt x="2" y="78"/>
                  </a:cubicBezTo>
                  <a:cubicBezTo>
                    <a:pt x="18" y="91"/>
                    <a:pt x="35" y="102"/>
                    <a:pt x="54" y="110"/>
                  </a:cubicBezTo>
                  <a:cubicBezTo>
                    <a:pt x="55" y="110"/>
                    <a:pt x="57" y="111"/>
                    <a:pt x="58" y="111"/>
                  </a:cubicBezTo>
                  <a:cubicBezTo>
                    <a:pt x="59" y="110"/>
                    <a:pt x="60" y="109"/>
                    <a:pt x="61" y="108"/>
                  </a:cubicBezTo>
                  <a:cubicBezTo>
                    <a:pt x="72" y="91"/>
                    <a:pt x="81" y="74"/>
                    <a:pt x="90" y="55"/>
                  </a:cubicBezTo>
                  <a:cubicBezTo>
                    <a:pt x="102" y="29"/>
                    <a:pt x="57" y="0"/>
                    <a:pt x="39" y="25"/>
                  </a:cubicBezTo>
                  <a:close/>
                </a:path>
              </a:pathLst>
            </a:custGeom>
            <a:solidFill>
              <a:srgbClr val="3487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sḷïḋé">
              <a:extLst>
                <a:ext uri="{FF2B5EF4-FFF2-40B4-BE49-F238E27FC236}">
                  <a16:creationId xmlns:a16="http://schemas.microsoft.com/office/drawing/2014/main" id="{F89BDA5A-5330-4608-BF14-F5899F65467F}"/>
                </a:ext>
              </a:extLst>
            </p:cNvPr>
            <p:cNvSpPr/>
            <p:nvPr/>
          </p:nvSpPr>
          <p:spPr bwMode="auto">
            <a:xfrm>
              <a:off x="6404073" y="1046662"/>
              <a:ext cx="330377" cy="218858"/>
            </a:xfrm>
            <a:custGeom>
              <a:avLst/>
              <a:gdLst>
                <a:gd name="T0" fmla="*/ 77 w 114"/>
                <a:gd name="T1" fmla="*/ 4 h 76"/>
                <a:gd name="T2" fmla="*/ 107 w 114"/>
                <a:gd name="T3" fmla="*/ 18 h 76"/>
                <a:gd name="T4" fmla="*/ 103 w 114"/>
                <a:gd name="T5" fmla="*/ 48 h 76"/>
                <a:gd name="T6" fmla="*/ 74 w 114"/>
                <a:gd name="T7" fmla="*/ 47 h 76"/>
                <a:gd name="T8" fmla="*/ 45 w 114"/>
                <a:gd name="T9" fmla="*/ 48 h 76"/>
                <a:gd name="T10" fmla="*/ 30 w 114"/>
                <a:gd name="T11" fmla="*/ 57 h 76"/>
                <a:gd name="T12" fmla="*/ 23 w 114"/>
                <a:gd name="T13" fmla="*/ 53 h 76"/>
                <a:gd name="T14" fmla="*/ 13 w 114"/>
                <a:gd name="T15" fmla="*/ 64 h 76"/>
                <a:gd name="T16" fmla="*/ 3 w 114"/>
                <a:gd name="T17" fmla="*/ 73 h 76"/>
                <a:gd name="T18" fmla="*/ 0 w 114"/>
                <a:gd name="T19" fmla="*/ 65 h 76"/>
                <a:gd name="T20" fmla="*/ 23 w 114"/>
                <a:gd name="T21" fmla="*/ 17 h 76"/>
                <a:gd name="T22" fmla="*/ 77 w 114"/>
                <a:gd name="T23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76">
                  <a:moveTo>
                    <a:pt x="77" y="4"/>
                  </a:moveTo>
                  <a:cubicBezTo>
                    <a:pt x="88" y="7"/>
                    <a:pt x="101" y="9"/>
                    <a:pt x="107" y="18"/>
                  </a:cubicBezTo>
                  <a:cubicBezTo>
                    <a:pt x="114" y="27"/>
                    <a:pt x="113" y="42"/>
                    <a:pt x="103" y="48"/>
                  </a:cubicBezTo>
                  <a:cubicBezTo>
                    <a:pt x="94" y="53"/>
                    <a:pt x="83" y="50"/>
                    <a:pt x="74" y="47"/>
                  </a:cubicBezTo>
                  <a:cubicBezTo>
                    <a:pt x="64" y="44"/>
                    <a:pt x="53" y="42"/>
                    <a:pt x="45" y="48"/>
                  </a:cubicBezTo>
                  <a:cubicBezTo>
                    <a:pt x="40" y="52"/>
                    <a:pt x="36" y="60"/>
                    <a:pt x="30" y="57"/>
                  </a:cubicBezTo>
                  <a:cubicBezTo>
                    <a:pt x="27" y="56"/>
                    <a:pt x="25" y="54"/>
                    <a:pt x="23" y="53"/>
                  </a:cubicBezTo>
                  <a:cubicBezTo>
                    <a:pt x="17" y="52"/>
                    <a:pt x="14" y="59"/>
                    <a:pt x="13" y="64"/>
                  </a:cubicBezTo>
                  <a:cubicBezTo>
                    <a:pt x="12" y="69"/>
                    <a:pt x="7" y="76"/>
                    <a:pt x="3" y="73"/>
                  </a:cubicBezTo>
                  <a:cubicBezTo>
                    <a:pt x="0" y="71"/>
                    <a:pt x="0" y="68"/>
                    <a:pt x="0" y="65"/>
                  </a:cubicBezTo>
                  <a:cubicBezTo>
                    <a:pt x="0" y="47"/>
                    <a:pt x="9" y="28"/>
                    <a:pt x="23" y="17"/>
                  </a:cubicBezTo>
                  <a:cubicBezTo>
                    <a:pt x="38" y="5"/>
                    <a:pt x="58" y="0"/>
                    <a:pt x="77" y="4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ş1íḓê">
              <a:extLst>
                <a:ext uri="{FF2B5EF4-FFF2-40B4-BE49-F238E27FC236}">
                  <a16:creationId xmlns:a16="http://schemas.microsoft.com/office/drawing/2014/main" id="{CBCCC3B6-0E83-4D59-8CFE-148C80B67252}"/>
                </a:ext>
              </a:extLst>
            </p:cNvPr>
            <p:cNvSpPr/>
            <p:nvPr/>
          </p:nvSpPr>
          <p:spPr bwMode="auto">
            <a:xfrm>
              <a:off x="7496965" y="5715154"/>
              <a:ext cx="316437" cy="78064"/>
            </a:xfrm>
            <a:custGeom>
              <a:avLst/>
              <a:gdLst>
                <a:gd name="T0" fmla="*/ 23 w 109"/>
                <a:gd name="T1" fmla="*/ 12 h 27"/>
                <a:gd name="T2" fmla="*/ 1 w 109"/>
                <a:gd name="T3" fmla="*/ 15 h 27"/>
                <a:gd name="T4" fmla="*/ 1 w 109"/>
                <a:gd name="T5" fmla="*/ 22 h 27"/>
                <a:gd name="T6" fmla="*/ 2 w 109"/>
                <a:gd name="T7" fmla="*/ 26 h 27"/>
                <a:gd name="T8" fmla="*/ 7 w 109"/>
                <a:gd name="T9" fmla="*/ 26 h 27"/>
                <a:gd name="T10" fmla="*/ 105 w 109"/>
                <a:gd name="T11" fmla="*/ 12 h 27"/>
                <a:gd name="T12" fmla="*/ 108 w 109"/>
                <a:gd name="T13" fmla="*/ 11 h 27"/>
                <a:gd name="T14" fmla="*/ 108 w 109"/>
                <a:gd name="T15" fmla="*/ 7 h 27"/>
                <a:gd name="T16" fmla="*/ 107 w 109"/>
                <a:gd name="T17" fmla="*/ 0 h 27"/>
                <a:gd name="T18" fmla="*/ 23 w 109"/>
                <a:gd name="T1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27">
                  <a:moveTo>
                    <a:pt x="23" y="12"/>
                  </a:moveTo>
                  <a:cubicBezTo>
                    <a:pt x="16" y="13"/>
                    <a:pt x="9" y="14"/>
                    <a:pt x="1" y="15"/>
                  </a:cubicBezTo>
                  <a:cubicBezTo>
                    <a:pt x="1" y="17"/>
                    <a:pt x="0" y="20"/>
                    <a:pt x="1" y="22"/>
                  </a:cubicBezTo>
                  <a:cubicBezTo>
                    <a:pt x="1" y="23"/>
                    <a:pt x="1" y="25"/>
                    <a:pt x="2" y="26"/>
                  </a:cubicBezTo>
                  <a:cubicBezTo>
                    <a:pt x="3" y="27"/>
                    <a:pt x="5" y="27"/>
                    <a:pt x="7" y="26"/>
                  </a:cubicBezTo>
                  <a:cubicBezTo>
                    <a:pt x="39" y="22"/>
                    <a:pt x="72" y="17"/>
                    <a:pt x="105" y="12"/>
                  </a:cubicBezTo>
                  <a:cubicBezTo>
                    <a:pt x="106" y="12"/>
                    <a:pt x="107" y="12"/>
                    <a:pt x="108" y="11"/>
                  </a:cubicBezTo>
                  <a:cubicBezTo>
                    <a:pt x="109" y="10"/>
                    <a:pt x="109" y="9"/>
                    <a:pt x="108" y="7"/>
                  </a:cubicBezTo>
                  <a:cubicBezTo>
                    <a:pt x="108" y="5"/>
                    <a:pt x="108" y="2"/>
                    <a:pt x="107" y="0"/>
                  </a:cubicBezTo>
                  <a:cubicBezTo>
                    <a:pt x="79" y="4"/>
                    <a:pt x="51" y="8"/>
                    <a:pt x="2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$1îďe">
              <a:extLst>
                <a:ext uri="{FF2B5EF4-FFF2-40B4-BE49-F238E27FC236}">
                  <a16:creationId xmlns:a16="http://schemas.microsoft.com/office/drawing/2014/main" id="{702EBA89-5CC2-47D9-BCEC-A4F78314FC61}"/>
                </a:ext>
              </a:extLst>
            </p:cNvPr>
            <p:cNvSpPr/>
            <p:nvPr/>
          </p:nvSpPr>
          <p:spPr bwMode="auto">
            <a:xfrm>
              <a:off x="7499753" y="5712366"/>
              <a:ext cx="64124" cy="47396"/>
            </a:xfrm>
            <a:custGeom>
              <a:avLst/>
              <a:gdLst>
                <a:gd name="T0" fmla="*/ 0 w 22"/>
                <a:gd name="T1" fmla="*/ 16 h 16"/>
                <a:gd name="T2" fmla="*/ 22 w 22"/>
                <a:gd name="T3" fmla="*/ 13 h 16"/>
                <a:gd name="T4" fmla="*/ 11 w 22"/>
                <a:gd name="T5" fmla="*/ 0 h 16"/>
                <a:gd name="T6" fmla="*/ 0 w 2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">
                  <a:moveTo>
                    <a:pt x="0" y="16"/>
                  </a:moveTo>
                  <a:cubicBezTo>
                    <a:pt x="8" y="15"/>
                    <a:pt x="15" y="14"/>
                    <a:pt x="22" y="13"/>
                  </a:cubicBezTo>
                  <a:cubicBezTo>
                    <a:pt x="20" y="8"/>
                    <a:pt x="16" y="4"/>
                    <a:pt x="11" y="0"/>
                  </a:cubicBezTo>
                  <a:cubicBezTo>
                    <a:pt x="6" y="5"/>
                    <a:pt x="2" y="10"/>
                    <a:pt x="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ṥlîḓê">
              <a:extLst>
                <a:ext uri="{FF2B5EF4-FFF2-40B4-BE49-F238E27FC236}">
                  <a16:creationId xmlns:a16="http://schemas.microsoft.com/office/drawing/2014/main" id="{3CEE5243-CCB0-4D10-AEFC-B3C1DC3072A9}"/>
                </a:ext>
              </a:extLst>
            </p:cNvPr>
            <p:cNvSpPr/>
            <p:nvPr/>
          </p:nvSpPr>
          <p:spPr bwMode="auto">
            <a:xfrm>
              <a:off x="7531816" y="5539510"/>
              <a:ext cx="276011" cy="210494"/>
            </a:xfrm>
            <a:custGeom>
              <a:avLst/>
              <a:gdLst>
                <a:gd name="T0" fmla="*/ 7 w 95"/>
                <a:gd name="T1" fmla="*/ 55 h 73"/>
                <a:gd name="T2" fmla="*/ 0 w 95"/>
                <a:gd name="T3" fmla="*/ 60 h 73"/>
                <a:gd name="T4" fmla="*/ 11 w 95"/>
                <a:gd name="T5" fmla="*/ 73 h 73"/>
                <a:gd name="T6" fmla="*/ 95 w 95"/>
                <a:gd name="T7" fmla="*/ 61 h 73"/>
                <a:gd name="T8" fmla="*/ 87 w 95"/>
                <a:gd name="T9" fmla="*/ 0 h 73"/>
                <a:gd name="T10" fmla="*/ 53 w 95"/>
                <a:gd name="T11" fmla="*/ 5 h 73"/>
                <a:gd name="T12" fmla="*/ 54 w 95"/>
                <a:gd name="T13" fmla="*/ 25 h 73"/>
                <a:gd name="T14" fmla="*/ 50 w 95"/>
                <a:gd name="T15" fmla="*/ 36 h 73"/>
                <a:gd name="T16" fmla="*/ 40 w 95"/>
                <a:gd name="T17" fmla="*/ 43 h 73"/>
                <a:gd name="T18" fmla="*/ 7 w 95"/>
                <a:gd name="T1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3">
                  <a:moveTo>
                    <a:pt x="7" y="55"/>
                  </a:moveTo>
                  <a:cubicBezTo>
                    <a:pt x="5" y="57"/>
                    <a:pt x="2" y="58"/>
                    <a:pt x="0" y="60"/>
                  </a:cubicBezTo>
                  <a:cubicBezTo>
                    <a:pt x="5" y="64"/>
                    <a:pt x="9" y="68"/>
                    <a:pt x="11" y="73"/>
                  </a:cubicBezTo>
                  <a:cubicBezTo>
                    <a:pt x="39" y="69"/>
                    <a:pt x="67" y="65"/>
                    <a:pt x="95" y="61"/>
                  </a:cubicBezTo>
                  <a:cubicBezTo>
                    <a:pt x="93" y="41"/>
                    <a:pt x="90" y="20"/>
                    <a:pt x="87" y="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11"/>
                    <a:pt x="55" y="18"/>
                    <a:pt x="54" y="25"/>
                  </a:cubicBezTo>
                  <a:cubicBezTo>
                    <a:pt x="54" y="29"/>
                    <a:pt x="53" y="33"/>
                    <a:pt x="50" y="36"/>
                  </a:cubicBezTo>
                  <a:cubicBezTo>
                    <a:pt x="48" y="40"/>
                    <a:pt x="44" y="41"/>
                    <a:pt x="40" y="43"/>
                  </a:cubicBezTo>
                  <a:cubicBezTo>
                    <a:pt x="29" y="47"/>
                    <a:pt x="17" y="49"/>
                    <a:pt x="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ŝḷíḓe">
              <a:extLst>
                <a:ext uri="{FF2B5EF4-FFF2-40B4-BE49-F238E27FC236}">
                  <a16:creationId xmlns:a16="http://schemas.microsoft.com/office/drawing/2014/main" id="{2804F268-98FC-42B1-9D74-1F9CB111F485}"/>
                </a:ext>
              </a:extLst>
            </p:cNvPr>
            <p:cNvSpPr/>
            <p:nvPr/>
          </p:nvSpPr>
          <p:spPr bwMode="auto">
            <a:xfrm>
              <a:off x="7580605" y="5722123"/>
              <a:ext cx="246738" cy="46002"/>
            </a:xfrm>
            <a:custGeom>
              <a:avLst/>
              <a:gdLst>
                <a:gd name="T0" fmla="*/ 81 w 85"/>
                <a:gd name="T1" fmla="*/ 1 h 16"/>
                <a:gd name="T2" fmla="*/ 3 w 85"/>
                <a:gd name="T3" fmla="*/ 12 h 16"/>
                <a:gd name="T4" fmla="*/ 4 w 85"/>
                <a:gd name="T5" fmla="*/ 16 h 16"/>
                <a:gd name="T6" fmla="*/ 82 w 85"/>
                <a:gd name="T7" fmla="*/ 5 h 16"/>
                <a:gd name="T8" fmla="*/ 81 w 85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">
                  <a:moveTo>
                    <a:pt x="81" y="1"/>
                  </a:moveTo>
                  <a:cubicBezTo>
                    <a:pt x="55" y="4"/>
                    <a:pt x="29" y="8"/>
                    <a:pt x="3" y="12"/>
                  </a:cubicBezTo>
                  <a:cubicBezTo>
                    <a:pt x="0" y="12"/>
                    <a:pt x="1" y="16"/>
                    <a:pt x="4" y="16"/>
                  </a:cubicBezTo>
                  <a:cubicBezTo>
                    <a:pt x="30" y="12"/>
                    <a:pt x="56" y="8"/>
                    <a:pt x="82" y="5"/>
                  </a:cubicBezTo>
                  <a:cubicBezTo>
                    <a:pt x="85" y="4"/>
                    <a:pt x="84" y="0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$ḻídé">
              <a:extLst>
                <a:ext uri="{FF2B5EF4-FFF2-40B4-BE49-F238E27FC236}">
                  <a16:creationId xmlns:a16="http://schemas.microsoft.com/office/drawing/2014/main" id="{0AB93A1F-054E-4BF1-A554-2E323A580447}"/>
                </a:ext>
              </a:extLst>
            </p:cNvPr>
            <p:cNvSpPr/>
            <p:nvPr/>
          </p:nvSpPr>
          <p:spPr bwMode="auto">
            <a:xfrm>
              <a:off x="7671215" y="5611998"/>
              <a:ext cx="37638" cy="19516"/>
            </a:xfrm>
            <a:custGeom>
              <a:avLst/>
              <a:gdLst>
                <a:gd name="T0" fmla="*/ 11 w 13"/>
                <a:gd name="T1" fmla="*/ 3 h 7"/>
                <a:gd name="T2" fmla="*/ 3 w 13"/>
                <a:gd name="T3" fmla="*/ 1 h 7"/>
                <a:gd name="T4" fmla="*/ 2 w 13"/>
                <a:gd name="T5" fmla="*/ 5 h 7"/>
                <a:gd name="T6" fmla="*/ 10 w 13"/>
                <a:gd name="T7" fmla="*/ 7 h 7"/>
                <a:gd name="T8" fmla="*/ 11 w 1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11" y="3"/>
                  </a:moveTo>
                  <a:cubicBezTo>
                    <a:pt x="8" y="2"/>
                    <a:pt x="6" y="1"/>
                    <a:pt x="3" y="1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5" y="5"/>
                    <a:pt x="7" y="6"/>
                    <a:pt x="10" y="7"/>
                  </a:cubicBezTo>
                  <a:cubicBezTo>
                    <a:pt x="12" y="7"/>
                    <a:pt x="13" y="4"/>
                    <a:pt x="1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śľïḑé">
              <a:extLst>
                <a:ext uri="{FF2B5EF4-FFF2-40B4-BE49-F238E27FC236}">
                  <a16:creationId xmlns:a16="http://schemas.microsoft.com/office/drawing/2014/main" id="{B24F0874-EE57-4C7B-97E2-A0C09F8FE41E}"/>
                </a:ext>
              </a:extLst>
            </p:cNvPr>
            <p:cNvSpPr/>
            <p:nvPr/>
          </p:nvSpPr>
          <p:spPr bwMode="auto">
            <a:xfrm>
              <a:off x="7660063" y="5631514"/>
              <a:ext cx="46002" cy="32062"/>
            </a:xfrm>
            <a:custGeom>
              <a:avLst/>
              <a:gdLst>
                <a:gd name="T0" fmla="*/ 14 w 16"/>
                <a:gd name="T1" fmla="*/ 7 h 11"/>
                <a:gd name="T2" fmla="*/ 4 w 16"/>
                <a:gd name="T3" fmla="*/ 1 h 11"/>
                <a:gd name="T4" fmla="*/ 3 w 16"/>
                <a:gd name="T5" fmla="*/ 5 h 11"/>
                <a:gd name="T6" fmla="*/ 11 w 16"/>
                <a:gd name="T7" fmla="*/ 9 h 11"/>
                <a:gd name="T8" fmla="*/ 14 w 16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4" y="7"/>
                  </a:moveTo>
                  <a:cubicBezTo>
                    <a:pt x="11" y="4"/>
                    <a:pt x="7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6" y="6"/>
                    <a:pt x="8" y="8"/>
                    <a:pt x="11" y="9"/>
                  </a:cubicBezTo>
                  <a:cubicBezTo>
                    <a:pt x="13" y="11"/>
                    <a:pt x="16" y="8"/>
                    <a:pt x="1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śḻíḋè">
              <a:extLst>
                <a:ext uri="{FF2B5EF4-FFF2-40B4-BE49-F238E27FC236}">
                  <a16:creationId xmlns:a16="http://schemas.microsoft.com/office/drawing/2014/main" id="{DBE32E3A-D557-4A70-A619-E15506566C68}"/>
                </a:ext>
              </a:extLst>
            </p:cNvPr>
            <p:cNvSpPr/>
            <p:nvPr/>
          </p:nvSpPr>
          <p:spPr bwMode="auto">
            <a:xfrm>
              <a:off x="7628001" y="5644060"/>
              <a:ext cx="37638" cy="40426"/>
            </a:xfrm>
            <a:custGeom>
              <a:avLst/>
              <a:gdLst>
                <a:gd name="T0" fmla="*/ 11 w 13"/>
                <a:gd name="T1" fmla="*/ 9 h 14"/>
                <a:gd name="T2" fmla="*/ 5 w 13"/>
                <a:gd name="T3" fmla="*/ 2 h 14"/>
                <a:gd name="T4" fmla="*/ 2 w 13"/>
                <a:gd name="T5" fmla="*/ 5 h 14"/>
                <a:gd name="T6" fmla="*/ 8 w 13"/>
                <a:gd name="T7" fmla="*/ 12 h 14"/>
                <a:gd name="T8" fmla="*/ 11 w 13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11" y="9"/>
                  </a:moveTo>
                  <a:cubicBezTo>
                    <a:pt x="9" y="7"/>
                    <a:pt x="7" y="4"/>
                    <a:pt x="5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4" y="7"/>
                    <a:pt x="6" y="9"/>
                    <a:pt x="8" y="12"/>
                  </a:cubicBezTo>
                  <a:cubicBezTo>
                    <a:pt x="10" y="14"/>
                    <a:pt x="13" y="11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$ḷïďê">
              <a:extLst>
                <a:ext uri="{FF2B5EF4-FFF2-40B4-BE49-F238E27FC236}">
                  <a16:creationId xmlns:a16="http://schemas.microsoft.com/office/drawing/2014/main" id="{1F73D7A9-78F2-4D23-926E-64B159F0F382}"/>
                </a:ext>
              </a:extLst>
            </p:cNvPr>
            <p:cNvSpPr/>
            <p:nvPr/>
          </p:nvSpPr>
          <p:spPr bwMode="auto">
            <a:xfrm>
              <a:off x="7604303" y="5657999"/>
              <a:ext cx="23698" cy="40426"/>
            </a:xfrm>
            <a:custGeom>
              <a:avLst/>
              <a:gdLst>
                <a:gd name="T0" fmla="*/ 8 w 8"/>
                <a:gd name="T1" fmla="*/ 11 h 14"/>
                <a:gd name="T2" fmla="*/ 5 w 8"/>
                <a:gd name="T3" fmla="*/ 3 h 14"/>
                <a:gd name="T4" fmla="*/ 1 w 8"/>
                <a:gd name="T5" fmla="*/ 5 h 14"/>
                <a:gd name="T6" fmla="*/ 4 w 8"/>
                <a:gd name="T7" fmla="*/ 12 h 14"/>
                <a:gd name="T8" fmla="*/ 8 w 8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8" y="11"/>
                  </a:moveTo>
                  <a:cubicBezTo>
                    <a:pt x="7" y="8"/>
                    <a:pt x="6" y="5"/>
                    <a:pt x="5" y="3"/>
                  </a:cubicBezTo>
                  <a:cubicBezTo>
                    <a:pt x="4" y="0"/>
                    <a:pt x="0" y="2"/>
                    <a:pt x="1" y="5"/>
                  </a:cubicBezTo>
                  <a:cubicBezTo>
                    <a:pt x="2" y="7"/>
                    <a:pt x="3" y="9"/>
                    <a:pt x="4" y="12"/>
                  </a:cubicBezTo>
                  <a:cubicBezTo>
                    <a:pt x="4" y="14"/>
                    <a:pt x="8" y="13"/>
                    <a:pt x="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Slïḓé">
              <a:extLst>
                <a:ext uri="{FF2B5EF4-FFF2-40B4-BE49-F238E27FC236}">
                  <a16:creationId xmlns:a16="http://schemas.microsoft.com/office/drawing/2014/main" id="{E9C2169D-9F5C-40FD-B1F1-E2176DA28D2D}"/>
                </a:ext>
              </a:extLst>
            </p:cNvPr>
            <p:cNvSpPr/>
            <p:nvPr/>
          </p:nvSpPr>
          <p:spPr bwMode="auto">
            <a:xfrm>
              <a:off x="7569453" y="5671939"/>
              <a:ext cx="26486" cy="32062"/>
            </a:xfrm>
            <a:custGeom>
              <a:avLst/>
              <a:gdLst>
                <a:gd name="T0" fmla="*/ 7 w 9"/>
                <a:gd name="T1" fmla="*/ 7 h 11"/>
                <a:gd name="T2" fmla="*/ 5 w 9"/>
                <a:gd name="T3" fmla="*/ 2 h 11"/>
                <a:gd name="T4" fmla="*/ 1 w 9"/>
                <a:gd name="T5" fmla="*/ 4 h 11"/>
                <a:gd name="T6" fmla="*/ 4 w 9"/>
                <a:gd name="T7" fmla="*/ 9 h 11"/>
                <a:gd name="T8" fmla="*/ 7 w 9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7" y="7"/>
                  </a:moveTo>
                  <a:cubicBezTo>
                    <a:pt x="7" y="5"/>
                    <a:pt x="6" y="4"/>
                    <a:pt x="5" y="2"/>
                  </a:cubicBezTo>
                  <a:cubicBezTo>
                    <a:pt x="4" y="0"/>
                    <a:pt x="0" y="2"/>
                    <a:pt x="1" y="4"/>
                  </a:cubicBezTo>
                  <a:cubicBezTo>
                    <a:pt x="2" y="6"/>
                    <a:pt x="3" y="7"/>
                    <a:pt x="4" y="9"/>
                  </a:cubicBezTo>
                  <a:cubicBezTo>
                    <a:pt x="5" y="11"/>
                    <a:pt x="9" y="9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šliḑé">
              <a:extLst>
                <a:ext uri="{FF2B5EF4-FFF2-40B4-BE49-F238E27FC236}">
                  <a16:creationId xmlns:a16="http://schemas.microsoft.com/office/drawing/2014/main" id="{5D4A8A7D-8296-488F-9F27-F4D8DC9C7220}"/>
                </a:ext>
              </a:extLst>
            </p:cNvPr>
            <p:cNvSpPr/>
            <p:nvPr/>
          </p:nvSpPr>
          <p:spPr bwMode="auto">
            <a:xfrm>
              <a:off x="7725581" y="5646848"/>
              <a:ext cx="52972" cy="51578"/>
            </a:xfrm>
            <a:custGeom>
              <a:avLst/>
              <a:gdLst>
                <a:gd name="T0" fmla="*/ 0 w 18"/>
                <a:gd name="T1" fmla="*/ 9 h 18"/>
                <a:gd name="T2" fmla="*/ 8 w 18"/>
                <a:gd name="T3" fmla="*/ 18 h 18"/>
                <a:gd name="T4" fmla="*/ 17 w 18"/>
                <a:gd name="T5" fmla="*/ 10 h 18"/>
                <a:gd name="T6" fmla="*/ 9 w 18"/>
                <a:gd name="T7" fmla="*/ 1 h 18"/>
                <a:gd name="T8" fmla="*/ 0 w 18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9"/>
                  </a:moveTo>
                  <a:cubicBezTo>
                    <a:pt x="0" y="13"/>
                    <a:pt x="3" y="17"/>
                    <a:pt x="8" y="18"/>
                  </a:cubicBezTo>
                  <a:cubicBezTo>
                    <a:pt x="12" y="18"/>
                    <a:pt x="17" y="15"/>
                    <a:pt x="17" y="10"/>
                  </a:cubicBezTo>
                  <a:cubicBezTo>
                    <a:pt x="18" y="6"/>
                    <a:pt x="14" y="1"/>
                    <a:pt x="9" y="1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ṩlíḑé">
              <a:extLst>
                <a:ext uri="{FF2B5EF4-FFF2-40B4-BE49-F238E27FC236}">
                  <a16:creationId xmlns:a16="http://schemas.microsoft.com/office/drawing/2014/main" id="{1D252E14-37ED-4284-96BD-294891B21126}"/>
                </a:ext>
              </a:extLst>
            </p:cNvPr>
            <p:cNvSpPr/>
            <p:nvPr/>
          </p:nvSpPr>
          <p:spPr bwMode="auto">
            <a:xfrm>
              <a:off x="8135415" y="5733275"/>
              <a:ext cx="312255" cy="78064"/>
            </a:xfrm>
            <a:custGeom>
              <a:avLst/>
              <a:gdLst>
                <a:gd name="T0" fmla="*/ 85 w 108"/>
                <a:gd name="T1" fmla="*/ 12 h 27"/>
                <a:gd name="T2" fmla="*/ 107 w 108"/>
                <a:gd name="T3" fmla="*/ 16 h 27"/>
                <a:gd name="T4" fmla="*/ 108 w 108"/>
                <a:gd name="T5" fmla="*/ 22 h 27"/>
                <a:gd name="T6" fmla="*/ 107 w 108"/>
                <a:gd name="T7" fmla="*/ 26 h 27"/>
                <a:gd name="T8" fmla="*/ 102 w 108"/>
                <a:gd name="T9" fmla="*/ 27 h 27"/>
                <a:gd name="T10" fmla="*/ 4 w 108"/>
                <a:gd name="T11" fmla="*/ 13 h 27"/>
                <a:gd name="T12" fmla="*/ 1 w 108"/>
                <a:gd name="T13" fmla="*/ 12 h 27"/>
                <a:gd name="T14" fmla="*/ 0 w 108"/>
                <a:gd name="T15" fmla="*/ 8 h 27"/>
                <a:gd name="T16" fmla="*/ 1 w 108"/>
                <a:gd name="T17" fmla="*/ 0 h 27"/>
                <a:gd name="T18" fmla="*/ 85 w 108"/>
                <a:gd name="T1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27">
                  <a:moveTo>
                    <a:pt x="85" y="12"/>
                  </a:moveTo>
                  <a:cubicBezTo>
                    <a:pt x="93" y="13"/>
                    <a:pt x="100" y="14"/>
                    <a:pt x="107" y="16"/>
                  </a:cubicBezTo>
                  <a:cubicBezTo>
                    <a:pt x="108" y="18"/>
                    <a:pt x="108" y="20"/>
                    <a:pt x="108" y="22"/>
                  </a:cubicBezTo>
                  <a:cubicBezTo>
                    <a:pt x="108" y="24"/>
                    <a:pt x="108" y="25"/>
                    <a:pt x="107" y="26"/>
                  </a:cubicBezTo>
                  <a:cubicBezTo>
                    <a:pt x="105" y="27"/>
                    <a:pt x="104" y="27"/>
                    <a:pt x="102" y="27"/>
                  </a:cubicBezTo>
                  <a:cubicBezTo>
                    <a:pt x="69" y="22"/>
                    <a:pt x="37" y="18"/>
                    <a:pt x="4" y="13"/>
                  </a:cubicBezTo>
                  <a:cubicBezTo>
                    <a:pt x="3" y="13"/>
                    <a:pt x="1" y="12"/>
                    <a:pt x="1" y="12"/>
                  </a:cubicBezTo>
                  <a:cubicBezTo>
                    <a:pt x="0" y="11"/>
                    <a:pt x="0" y="9"/>
                    <a:pt x="0" y="8"/>
                  </a:cubicBezTo>
                  <a:cubicBezTo>
                    <a:pt x="1" y="5"/>
                    <a:pt x="1" y="3"/>
                    <a:pt x="1" y="0"/>
                  </a:cubicBezTo>
                  <a:cubicBezTo>
                    <a:pt x="29" y="4"/>
                    <a:pt x="57" y="8"/>
                    <a:pt x="8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ḻíḑè">
              <a:extLst>
                <a:ext uri="{FF2B5EF4-FFF2-40B4-BE49-F238E27FC236}">
                  <a16:creationId xmlns:a16="http://schemas.microsoft.com/office/drawing/2014/main" id="{EA38E6C6-F417-4DC8-9EF9-29C03223CA3E}"/>
                </a:ext>
              </a:extLst>
            </p:cNvPr>
            <p:cNvSpPr/>
            <p:nvPr/>
          </p:nvSpPr>
          <p:spPr bwMode="auto">
            <a:xfrm>
              <a:off x="8380759" y="5733275"/>
              <a:ext cx="64124" cy="46002"/>
            </a:xfrm>
            <a:custGeom>
              <a:avLst/>
              <a:gdLst>
                <a:gd name="T0" fmla="*/ 22 w 22"/>
                <a:gd name="T1" fmla="*/ 16 h 16"/>
                <a:gd name="T2" fmla="*/ 0 w 22"/>
                <a:gd name="T3" fmla="*/ 12 h 16"/>
                <a:gd name="T4" fmla="*/ 12 w 22"/>
                <a:gd name="T5" fmla="*/ 0 h 16"/>
                <a:gd name="T6" fmla="*/ 22 w 2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">
                  <a:moveTo>
                    <a:pt x="22" y="16"/>
                  </a:moveTo>
                  <a:cubicBezTo>
                    <a:pt x="15" y="14"/>
                    <a:pt x="8" y="13"/>
                    <a:pt x="0" y="12"/>
                  </a:cubicBezTo>
                  <a:cubicBezTo>
                    <a:pt x="3" y="7"/>
                    <a:pt x="7" y="3"/>
                    <a:pt x="12" y="0"/>
                  </a:cubicBezTo>
                  <a:cubicBezTo>
                    <a:pt x="17" y="4"/>
                    <a:pt x="21" y="10"/>
                    <a:pt x="2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ṧľíḍé">
              <a:extLst>
                <a:ext uri="{FF2B5EF4-FFF2-40B4-BE49-F238E27FC236}">
                  <a16:creationId xmlns:a16="http://schemas.microsoft.com/office/drawing/2014/main" id="{2B54C768-0AB9-44B5-9809-C5A830A1E4BE}"/>
                </a:ext>
              </a:extLst>
            </p:cNvPr>
            <p:cNvSpPr/>
            <p:nvPr/>
          </p:nvSpPr>
          <p:spPr bwMode="auto">
            <a:xfrm>
              <a:off x="8138203" y="5556238"/>
              <a:ext cx="277406" cy="211887"/>
            </a:xfrm>
            <a:custGeom>
              <a:avLst/>
              <a:gdLst>
                <a:gd name="T0" fmla="*/ 89 w 96"/>
                <a:gd name="T1" fmla="*/ 56 h 73"/>
                <a:gd name="T2" fmla="*/ 96 w 96"/>
                <a:gd name="T3" fmla="*/ 61 h 73"/>
                <a:gd name="T4" fmla="*/ 84 w 96"/>
                <a:gd name="T5" fmla="*/ 73 h 73"/>
                <a:gd name="T6" fmla="*/ 0 w 96"/>
                <a:gd name="T7" fmla="*/ 61 h 73"/>
                <a:gd name="T8" fmla="*/ 8 w 96"/>
                <a:gd name="T9" fmla="*/ 0 h 73"/>
                <a:gd name="T10" fmla="*/ 42 w 96"/>
                <a:gd name="T11" fmla="*/ 5 h 73"/>
                <a:gd name="T12" fmla="*/ 42 w 96"/>
                <a:gd name="T13" fmla="*/ 26 h 73"/>
                <a:gd name="T14" fmla="*/ 45 w 96"/>
                <a:gd name="T15" fmla="*/ 37 h 73"/>
                <a:gd name="T16" fmla="*/ 56 w 96"/>
                <a:gd name="T17" fmla="*/ 43 h 73"/>
                <a:gd name="T18" fmla="*/ 89 w 96"/>
                <a:gd name="T1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73">
                  <a:moveTo>
                    <a:pt x="89" y="56"/>
                  </a:moveTo>
                  <a:cubicBezTo>
                    <a:pt x="91" y="57"/>
                    <a:pt x="94" y="59"/>
                    <a:pt x="96" y="61"/>
                  </a:cubicBezTo>
                  <a:cubicBezTo>
                    <a:pt x="91" y="64"/>
                    <a:pt x="87" y="68"/>
                    <a:pt x="84" y="73"/>
                  </a:cubicBezTo>
                  <a:cubicBezTo>
                    <a:pt x="56" y="69"/>
                    <a:pt x="28" y="65"/>
                    <a:pt x="0" y="61"/>
                  </a:cubicBezTo>
                  <a:cubicBezTo>
                    <a:pt x="3" y="41"/>
                    <a:pt x="6" y="20"/>
                    <a:pt x="8" y="0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12"/>
                    <a:pt x="41" y="19"/>
                    <a:pt x="42" y="26"/>
                  </a:cubicBezTo>
                  <a:cubicBezTo>
                    <a:pt x="42" y="30"/>
                    <a:pt x="43" y="34"/>
                    <a:pt x="45" y="37"/>
                  </a:cubicBezTo>
                  <a:cubicBezTo>
                    <a:pt x="48" y="40"/>
                    <a:pt x="52" y="42"/>
                    <a:pt x="56" y="43"/>
                  </a:cubicBezTo>
                  <a:cubicBezTo>
                    <a:pt x="67" y="48"/>
                    <a:pt x="78" y="50"/>
                    <a:pt x="8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ľiḋe">
              <a:extLst>
                <a:ext uri="{FF2B5EF4-FFF2-40B4-BE49-F238E27FC236}">
                  <a16:creationId xmlns:a16="http://schemas.microsoft.com/office/drawing/2014/main" id="{3A170550-DA28-4872-8AE8-845AF17D464A}"/>
                </a:ext>
              </a:extLst>
            </p:cNvPr>
            <p:cNvSpPr/>
            <p:nvPr/>
          </p:nvSpPr>
          <p:spPr bwMode="auto">
            <a:xfrm>
              <a:off x="8120082" y="5741639"/>
              <a:ext cx="246738" cy="46002"/>
            </a:xfrm>
            <a:custGeom>
              <a:avLst/>
              <a:gdLst>
                <a:gd name="T0" fmla="*/ 2 w 85"/>
                <a:gd name="T1" fmla="*/ 4 h 16"/>
                <a:gd name="T2" fmla="*/ 81 w 85"/>
                <a:gd name="T3" fmla="*/ 15 h 16"/>
                <a:gd name="T4" fmla="*/ 82 w 85"/>
                <a:gd name="T5" fmla="*/ 11 h 16"/>
                <a:gd name="T6" fmla="*/ 3 w 85"/>
                <a:gd name="T7" fmla="*/ 0 h 16"/>
                <a:gd name="T8" fmla="*/ 2 w 85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6">
                  <a:moveTo>
                    <a:pt x="2" y="4"/>
                  </a:moveTo>
                  <a:cubicBezTo>
                    <a:pt x="29" y="8"/>
                    <a:pt x="55" y="12"/>
                    <a:pt x="81" y="15"/>
                  </a:cubicBezTo>
                  <a:cubicBezTo>
                    <a:pt x="84" y="16"/>
                    <a:pt x="85" y="12"/>
                    <a:pt x="82" y="11"/>
                  </a:cubicBezTo>
                  <a:cubicBezTo>
                    <a:pt x="56" y="8"/>
                    <a:pt x="30" y="4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śļïdê">
              <a:extLst>
                <a:ext uri="{FF2B5EF4-FFF2-40B4-BE49-F238E27FC236}">
                  <a16:creationId xmlns:a16="http://schemas.microsoft.com/office/drawing/2014/main" id="{278BD06C-8CE0-444C-96D6-5685DE288312}"/>
                </a:ext>
              </a:extLst>
            </p:cNvPr>
            <p:cNvSpPr/>
            <p:nvPr/>
          </p:nvSpPr>
          <p:spPr bwMode="auto">
            <a:xfrm>
              <a:off x="8235783" y="5628726"/>
              <a:ext cx="40426" cy="23698"/>
            </a:xfrm>
            <a:custGeom>
              <a:avLst/>
              <a:gdLst>
                <a:gd name="T0" fmla="*/ 4 w 14"/>
                <a:gd name="T1" fmla="*/ 7 h 8"/>
                <a:gd name="T2" fmla="*/ 11 w 14"/>
                <a:gd name="T3" fmla="*/ 5 h 8"/>
                <a:gd name="T4" fmla="*/ 10 w 14"/>
                <a:gd name="T5" fmla="*/ 1 h 8"/>
                <a:gd name="T6" fmla="*/ 3 w 14"/>
                <a:gd name="T7" fmla="*/ 3 h 8"/>
                <a:gd name="T8" fmla="*/ 4 w 14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4" y="7"/>
                  </a:moveTo>
                  <a:cubicBezTo>
                    <a:pt x="6" y="6"/>
                    <a:pt x="9" y="6"/>
                    <a:pt x="11" y="5"/>
                  </a:cubicBezTo>
                  <a:cubicBezTo>
                    <a:pt x="14" y="4"/>
                    <a:pt x="13" y="0"/>
                    <a:pt x="10" y="1"/>
                  </a:cubicBezTo>
                  <a:cubicBezTo>
                    <a:pt x="8" y="2"/>
                    <a:pt x="5" y="3"/>
                    <a:pt x="3" y="3"/>
                  </a:cubicBezTo>
                  <a:cubicBezTo>
                    <a:pt x="0" y="4"/>
                    <a:pt x="1" y="8"/>
                    <a:pt x="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ḷíḑê">
              <a:extLst>
                <a:ext uri="{FF2B5EF4-FFF2-40B4-BE49-F238E27FC236}">
                  <a16:creationId xmlns:a16="http://schemas.microsoft.com/office/drawing/2014/main" id="{29A018C3-8A78-4E0B-8983-8A9C54B91F1D}"/>
                </a:ext>
              </a:extLst>
            </p:cNvPr>
            <p:cNvSpPr/>
            <p:nvPr/>
          </p:nvSpPr>
          <p:spPr bwMode="auto">
            <a:xfrm>
              <a:off x="8241359" y="5652424"/>
              <a:ext cx="44608" cy="29274"/>
            </a:xfrm>
            <a:custGeom>
              <a:avLst/>
              <a:gdLst>
                <a:gd name="T0" fmla="*/ 5 w 15"/>
                <a:gd name="T1" fmla="*/ 9 h 10"/>
                <a:gd name="T2" fmla="*/ 13 w 15"/>
                <a:gd name="T3" fmla="*/ 4 h 10"/>
                <a:gd name="T4" fmla="*/ 12 w 15"/>
                <a:gd name="T5" fmla="*/ 1 h 10"/>
                <a:gd name="T6" fmla="*/ 2 w 15"/>
                <a:gd name="T7" fmla="*/ 6 h 10"/>
                <a:gd name="T8" fmla="*/ 5 w 15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5" y="9"/>
                  </a:moveTo>
                  <a:cubicBezTo>
                    <a:pt x="7" y="7"/>
                    <a:pt x="10" y="5"/>
                    <a:pt x="13" y="4"/>
                  </a:cubicBezTo>
                  <a:cubicBezTo>
                    <a:pt x="15" y="4"/>
                    <a:pt x="14" y="0"/>
                    <a:pt x="12" y="1"/>
                  </a:cubicBezTo>
                  <a:cubicBezTo>
                    <a:pt x="8" y="2"/>
                    <a:pt x="5" y="4"/>
                    <a:pt x="2" y="6"/>
                  </a:cubicBezTo>
                  <a:cubicBezTo>
                    <a:pt x="0" y="8"/>
                    <a:pt x="3" y="10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ṣḷiḋe">
              <a:extLst>
                <a:ext uri="{FF2B5EF4-FFF2-40B4-BE49-F238E27FC236}">
                  <a16:creationId xmlns:a16="http://schemas.microsoft.com/office/drawing/2014/main" id="{08202BFF-1875-43B8-AD6B-904CFBD64FD0}"/>
                </a:ext>
              </a:extLst>
            </p:cNvPr>
            <p:cNvSpPr/>
            <p:nvPr/>
          </p:nvSpPr>
          <p:spPr bwMode="auto">
            <a:xfrm>
              <a:off x="8283179" y="5660787"/>
              <a:ext cx="37638" cy="40426"/>
            </a:xfrm>
            <a:custGeom>
              <a:avLst/>
              <a:gdLst>
                <a:gd name="T0" fmla="*/ 5 w 13"/>
                <a:gd name="T1" fmla="*/ 12 h 14"/>
                <a:gd name="T2" fmla="*/ 11 w 13"/>
                <a:gd name="T3" fmla="*/ 5 h 14"/>
                <a:gd name="T4" fmla="*/ 8 w 13"/>
                <a:gd name="T5" fmla="*/ 2 h 14"/>
                <a:gd name="T6" fmla="*/ 2 w 13"/>
                <a:gd name="T7" fmla="*/ 9 h 14"/>
                <a:gd name="T8" fmla="*/ 5 w 13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5" y="12"/>
                  </a:moveTo>
                  <a:cubicBezTo>
                    <a:pt x="7" y="10"/>
                    <a:pt x="9" y="7"/>
                    <a:pt x="11" y="5"/>
                  </a:cubicBezTo>
                  <a:cubicBezTo>
                    <a:pt x="13" y="3"/>
                    <a:pt x="10" y="0"/>
                    <a:pt x="8" y="2"/>
                  </a:cubicBezTo>
                  <a:cubicBezTo>
                    <a:pt x="6" y="5"/>
                    <a:pt x="4" y="7"/>
                    <a:pt x="2" y="9"/>
                  </a:cubicBezTo>
                  <a:cubicBezTo>
                    <a:pt x="0" y="11"/>
                    <a:pt x="3" y="14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ŝļïdê">
              <a:extLst>
                <a:ext uri="{FF2B5EF4-FFF2-40B4-BE49-F238E27FC236}">
                  <a16:creationId xmlns:a16="http://schemas.microsoft.com/office/drawing/2014/main" id="{0C7C6214-028C-49A7-99BF-35CA84BF8010}"/>
                </a:ext>
              </a:extLst>
            </p:cNvPr>
            <p:cNvSpPr/>
            <p:nvPr/>
          </p:nvSpPr>
          <p:spPr bwMode="auto">
            <a:xfrm>
              <a:off x="8318029" y="5677515"/>
              <a:ext cx="22304" cy="41820"/>
            </a:xfrm>
            <a:custGeom>
              <a:avLst/>
              <a:gdLst>
                <a:gd name="T0" fmla="*/ 5 w 8"/>
                <a:gd name="T1" fmla="*/ 11 h 14"/>
                <a:gd name="T2" fmla="*/ 7 w 8"/>
                <a:gd name="T3" fmla="*/ 4 h 14"/>
                <a:gd name="T4" fmla="*/ 4 w 8"/>
                <a:gd name="T5" fmla="*/ 2 h 14"/>
                <a:gd name="T6" fmla="*/ 1 w 8"/>
                <a:gd name="T7" fmla="*/ 10 h 14"/>
                <a:gd name="T8" fmla="*/ 5 w 8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5" y="11"/>
                  </a:moveTo>
                  <a:cubicBezTo>
                    <a:pt x="5" y="9"/>
                    <a:pt x="6" y="6"/>
                    <a:pt x="7" y="4"/>
                  </a:cubicBezTo>
                  <a:cubicBezTo>
                    <a:pt x="8" y="2"/>
                    <a:pt x="5" y="0"/>
                    <a:pt x="4" y="2"/>
                  </a:cubicBezTo>
                  <a:cubicBezTo>
                    <a:pt x="3" y="5"/>
                    <a:pt x="2" y="7"/>
                    <a:pt x="1" y="10"/>
                  </a:cubicBezTo>
                  <a:cubicBezTo>
                    <a:pt x="0" y="13"/>
                    <a:pt x="4" y="14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ṩľîḓé">
              <a:extLst>
                <a:ext uri="{FF2B5EF4-FFF2-40B4-BE49-F238E27FC236}">
                  <a16:creationId xmlns:a16="http://schemas.microsoft.com/office/drawing/2014/main" id="{8B1F1320-BBC4-49FB-ACC2-96384B390D97}"/>
                </a:ext>
              </a:extLst>
            </p:cNvPr>
            <p:cNvSpPr/>
            <p:nvPr/>
          </p:nvSpPr>
          <p:spPr bwMode="auto">
            <a:xfrm>
              <a:off x="8351485" y="5690062"/>
              <a:ext cx="23698" cy="34850"/>
            </a:xfrm>
            <a:custGeom>
              <a:avLst/>
              <a:gdLst>
                <a:gd name="T0" fmla="*/ 5 w 8"/>
                <a:gd name="T1" fmla="*/ 9 h 12"/>
                <a:gd name="T2" fmla="*/ 7 w 8"/>
                <a:gd name="T3" fmla="*/ 5 h 12"/>
                <a:gd name="T4" fmla="*/ 4 w 8"/>
                <a:gd name="T5" fmla="*/ 2 h 12"/>
                <a:gd name="T6" fmla="*/ 1 w 8"/>
                <a:gd name="T7" fmla="*/ 7 h 12"/>
                <a:gd name="T8" fmla="*/ 5 w 8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5" y="9"/>
                  </a:moveTo>
                  <a:cubicBezTo>
                    <a:pt x="6" y="8"/>
                    <a:pt x="6" y="6"/>
                    <a:pt x="7" y="5"/>
                  </a:cubicBezTo>
                  <a:cubicBezTo>
                    <a:pt x="8" y="2"/>
                    <a:pt x="5" y="0"/>
                    <a:pt x="4" y="2"/>
                  </a:cubicBezTo>
                  <a:cubicBezTo>
                    <a:pt x="3" y="4"/>
                    <a:pt x="2" y="6"/>
                    <a:pt x="1" y="7"/>
                  </a:cubicBezTo>
                  <a:cubicBezTo>
                    <a:pt x="0" y="10"/>
                    <a:pt x="4" y="12"/>
                    <a:pt x="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ŝliďe">
              <a:extLst>
                <a:ext uri="{FF2B5EF4-FFF2-40B4-BE49-F238E27FC236}">
                  <a16:creationId xmlns:a16="http://schemas.microsoft.com/office/drawing/2014/main" id="{397D8EC3-05D2-4BB7-948A-3ABFEF9D2302}"/>
                </a:ext>
              </a:extLst>
            </p:cNvPr>
            <p:cNvSpPr/>
            <p:nvPr/>
          </p:nvSpPr>
          <p:spPr bwMode="auto">
            <a:xfrm>
              <a:off x="8168871" y="5666363"/>
              <a:ext cx="52972" cy="52972"/>
            </a:xfrm>
            <a:custGeom>
              <a:avLst/>
              <a:gdLst>
                <a:gd name="T0" fmla="*/ 18 w 18"/>
                <a:gd name="T1" fmla="*/ 8 h 18"/>
                <a:gd name="T2" fmla="*/ 10 w 18"/>
                <a:gd name="T3" fmla="*/ 17 h 18"/>
                <a:gd name="T4" fmla="*/ 1 w 18"/>
                <a:gd name="T5" fmla="*/ 10 h 18"/>
                <a:gd name="T6" fmla="*/ 8 w 18"/>
                <a:gd name="T7" fmla="*/ 0 h 18"/>
                <a:gd name="T8" fmla="*/ 18 w 1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8"/>
                  </a:moveTo>
                  <a:cubicBezTo>
                    <a:pt x="18" y="13"/>
                    <a:pt x="15" y="17"/>
                    <a:pt x="10" y="17"/>
                  </a:cubicBezTo>
                  <a:cubicBezTo>
                    <a:pt x="5" y="18"/>
                    <a:pt x="1" y="14"/>
                    <a:pt x="1" y="10"/>
                  </a:cubicBezTo>
                  <a:cubicBezTo>
                    <a:pt x="0" y="5"/>
                    <a:pt x="4" y="1"/>
                    <a:pt x="8" y="0"/>
                  </a:cubicBezTo>
                  <a:cubicBezTo>
                    <a:pt x="13" y="0"/>
                    <a:pt x="17" y="3"/>
                    <a:pt x="18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ṣļiďé">
              <a:extLst>
                <a:ext uri="{FF2B5EF4-FFF2-40B4-BE49-F238E27FC236}">
                  <a16:creationId xmlns:a16="http://schemas.microsoft.com/office/drawing/2014/main" id="{D9D66B0A-9116-40C6-BD45-2F4D40E4242E}"/>
                </a:ext>
              </a:extLst>
            </p:cNvPr>
            <p:cNvSpPr/>
            <p:nvPr/>
          </p:nvSpPr>
          <p:spPr bwMode="auto">
            <a:xfrm>
              <a:off x="7577817" y="4264004"/>
              <a:ext cx="719302" cy="1350782"/>
            </a:xfrm>
            <a:custGeom>
              <a:avLst/>
              <a:gdLst>
                <a:gd name="T0" fmla="*/ 131 w 248"/>
                <a:gd name="T1" fmla="*/ 37 h 467"/>
                <a:gd name="T2" fmla="*/ 89 w 248"/>
                <a:gd name="T3" fmla="*/ 460 h 467"/>
                <a:gd name="T4" fmla="*/ 19 w 248"/>
                <a:gd name="T5" fmla="*/ 459 h 467"/>
                <a:gd name="T6" fmla="*/ 0 w 248"/>
                <a:gd name="T7" fmla="*/ 8 h 467"/>
                <a:gd name="T8" fmla="*/ 228 w 248"/>
                <a:gd name="T9" fmla="*/ 0 h 467"/>
                <a:gd name="T10" fmla="*/ 248 w 248"/>
                <a:gd name="T11" fmla="*/ 457 h 467"/>
                <a:gd name="T12" fmla="*/ 187 w 248"/>
                <a:gd name="T13" fmla="*/ 467 h 467"/>
                <a:gd name="T14" fmla="*/ 117 w 248"/>
                <a:gd name="T15" fmla="*/ 68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467">
                  <a:moveTo>
                    <a:pt x="131" y="37"/>
                  </a:moveTo>
                  <a:cubicBezTo>
                    <a:pt x="89" y="460"/>
                    <a:pt x="89" y="460"/>
                    <a:pt x="89" y="460"/>
                  </a:cubicBezTo>
                  <a:cubicBezTo>
                    <a:pt x="19" y="459"/>
                    <a:pt x="19" y="459"/>
                    <a:pt x="19" y="4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8" y="457"/>
                    <a:pt x="248" y="457"/>
                    <a:pt x="248" y="457"/>
                  </a:cubicBezTo>
                  <a:cubicBezTo>
                    <a:pt x="187" y="467"/>
                    <a:pt x="187" y="467"/>
                    <a:pt x="187" y="467"/>
                  </a:cubicBezTo>
                  <a:cubicBezTo>
                    <a:pt x="187" y="467"/>
                    <a:pt x="134" y="166"/>
                    <a:pt x="117" y="68"/>
                  </a:cubicBezTo>
                </a:path>
              </a:pathLst>
            </a:custGeom>
            <a:solidFill>
              <a:srgbClr val="CE4D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ṩ1îdê">
              <a:extLst>
                <a:ext uri="{FF2B5EF4-FFF2-40B4-BE49-F238E27FC236}">
                  <a16:creationId xmlns:a16="http://schemas.microsoft.com/office/drawing/2014/main" id="{E342A885-BA38-467A-ACC9-E2D9FDE4C56B}"/>
                </a:ext>
              </a:extLst>
            </p:cNvPr>
            <p:cNvSpPr/>
            <p:nvPr/>
          </p:nvSpPr>
          <p:spPr bwMode="auto">
            <a:xfrm>
              <a:off x="7795280" y="2906252"/>
              <a:ext cx="276011" cy="384743"/>
            </a:xfrm>
            <a:custGeom>
              <a:avLst/>
              <a:gdLst>
                <a:gd name="T0" fmla="*/ 69 w 95"/>
                <a:gd name="T1" fmla="*/ 69 h 133"/>
                <a:gd name="T2" fmla="*/ 54 w 95"/>
                <a:gd name="T3" fmla="*/ 126 h 133"/>
                <a:gd name="T4" fmla="*/ 51 w 95"/>
                <a:gd name="T5" fmla="*/ 131 h 133"/>
                <a:gd name="T6" fmla="*/ 46 w 95"/>
                <a:gd name="T7" fmla="*/ 133 h 133"/>
                <a:gd name="T8" fmla="*/ 0 w 95"/>
                <a:gd name="T9" fmla="*/ 120 h 133"/>
                <a:gd name="T10" fmla="*/ 13 w 95"/>
                <a:gd name="T11" fmla="*/ 49 h 133"/>
                <a:gd name="T12" fmla="*/ 12 w 95"/>
                <a:gd name="T13" fmla="*/ 33 h 133"/>
                <a:gd name="T14" fmla="*/ 12 w 95"/>
                <a:gd name="T15" fmla="*/ 28 h 133"/>
                <a:gd name="T16" fmla="*/ 24 w 95"/>
                <a:gd name="T17" fmla="*/ 28 h 133"/>
                <a:gd name="T18" fmla="*/ 36 w 95"/>
                <a:gd name="T19" fmla="*/ 30 h 133"/>
                <a:gd name="T20" fmla="*/ 38 w 95"/>
                <a:gd name="T21" fmla="*/ 26 h 133"/>
                <a:gd name="T22" fmla="*/ 43 w 95"/>
                <a:gd name="T23" fmla="*/ 10 h 133"/>
                <a:gd name="T24" fmla="*/ 45 w 95"/>
                <a:gd name="T25" fmla="*/ 5 h 133"/>
                <a:gd name="T26" fmla="*/ 51 w 95"/>
                <a:gd name="T27" fmla="*/ 3 h 133"/>
                <a:gd name="T28" fmla="*/ 84 w 95"/>
                <a:gd name="T29" fmla="*/ 0 h 133"/>
                <a:gd name="T30" fmla="*/ 89 w 95"/>
                <a:gd name="T31" fmla="*/ 1 h 133"/>
                <a:gd name="T32" fmla="*/ 91 w 95"/>
                <a:gd name="T33" fmla="*/ 5 h 133"/>
                <a:gd name="T34" fmla="*/ 94 w 95"/>
                <a:gd name="T35" fmla="*/ 30 h 133"/>
                <a:gd name="T36" fmla="*/ 86 w 95"/>
                <a:gd name="T37" fmla="*/ 67 h 133"/>
                <a:gd name="T38" fmla="*/ 53 w 95"/>
                <a:gd name="T39" fmla="*/ 7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" h="133">
                  <a:moveTo>
                    <a:pt x="69" y="69"/>
                  </a:moveTo>
                  <a:cubicBezTo>
                    <a:pt x="64" y="88"/>
                    <a:pt x="59" y="107"/>
                    <a:pt x="54" y="126"/>
                  </a:cubicBezTo>
                  <a:cubicBezTo>
                    <a:pt x="53" y="128"/>
                    <a:pt x="53" y="130"/>
                    <a:pt x="51" y="131"/>
                  </a:cubicBezTo>
                  <a:cubicBezTo>
                    <a:pt x="50" y="133"/>
                    <a:pt x="48" y="133"/>
                    <a:pt x="46" y="133"/>
                  </a:cubicBezTo>
                  <a:cubicBezTo>
                    <a:pt x="24" y="133"/>
                    <a:pt x="0" y="120"/>
                    <a:pt x="0" y="120"/>
                  </a:cubicBezTo>
                  <a:cubicBezTo>
                    <a:pt x="5" y="95"/>
                    <a:pt x="5" y="73"/>
                    <a:pt x="13" y="49"/>
                  </a:cubicBezTo>
                  <a:cubicBezTo>
                    <a:pt x="10" y="45"/>
                    <a:pt x="14" y="38"/>
                    <a:pt x="12" y="33"/>
                  </a:cubicBezTo>
                  <a:cubicBezTo>
                    <a:pt x="12" y="31"/>
                    <a:pt x="11" y="30"/>
                    <a:pt x="12" y="28"/>
                  </a:cubicBezTo>
                  <a:cubicBezTo>
                    <a:pt x="14" y="24"/>
                    <a:pt x="20" y="25"/>
                    <a:pt x="24" y="28"/>
                  </a:cubicBezTo>
                  <a:cubicBezTo>
                    <a:pt x="28" y="30"/>
                    <a:pt x="33" y="33"/>
                    <a:pt x="36" y="30"/>
                  </a:cubicBezTo>
                  <a:cubicBezTo>
                    <a:pt x="37" y="29"/>
                    <a:pt x="38" y="27"/>
                    <a:pt x="38" y="26"/>
                  </a:cubicBezTo>
                  <a:cubicBezTo>
                    <a:pt x="40" y="20"/>
                    <a:pt x="41" y="15"/>
                    <a:pt x="43" y="10"/>
                  </a:cubicBezTo>
                  <a:cubicBezTo>
                    <a:pt x="43" y="8"/>
                    <a:pt x="44" y="6"/>
                    <a:pt x="45" y="5"/>
                  </a:cubicBezTo>
                  <a:cubicBezTo>
                    <a:pt x="47" y="4"/>
                    <a:pt x="49" y="3"/>
                    <a:pt x="51" y="3"/>
                  </a:cubicBezTo>
                  <a:cubicBezTo>
                    <a:pt x="62" y="2"/>
                    <a:pt x="73" y="1"/>
                    <a:pt x="84" y="0"/>
                  </a:cubicBezTo>
                  <a:cubicBezTo>
                    <a:pt x="86" y="0"/>
                    <a:pt x="88" y="0"/>
                    <a:pt x="89" y="1"/>
                  </a:cubicBezTo>
                  <a:cubicBezTo>
                    <a:pt x="91" y="2"/>
                    <a:pt x="91" y="4"/>
                    <a:pt x="91" y="5"/>
                  </a:cubicBezTo>
                  <a:cubicBezTo>
                    <a:pt x="93" y="14"/>
                    <a:pt x="94" y="22"/>
                    <a:pt x="94" y="30"/>
                  </a:cubicBezTo>
                  <a:cubicBezTo>
                    <a:pt x="95" y="43"/>
                    <a:pt x="94" y="57"/>
                    <a:pt x="86" y="67"/>
                  </a:cubicBezTo>
                  <a:cubicBezTo>
                    <a:pt x="79" y="77"/>
                    <a:pt x="63" y="82"/>
                    <a:pt x="53" y="74"/>
                  </a:cubicBezTo>
                </a:path>
              </a:pathLst>
            </a:custGeom>
            <a:solidFill>
              <a:srgbClr val="EA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$ļidé">
              <a:extLst>
                <a:ext uri="{FF2B5EF4-FFF2-40B4-BE49-F238E27FC236}">
                  <a16:creationId xmlns:a16="http://schemas.microsoft.com/office/drawing/2014/main" id="{0EF8BD9D-ADD7-47E8-9D41-8ABC7ADB0359}"/>
                </a:ext>
              </a:extLst>
            </p:cNvPr>
            <p:cNvSpPr/>
            <p:nvPr/>
          </p:nvSpPr>
          <p:spPr bwMode="auto">
            <a:xfrm>
              <a:off x="8097778" y="3497306"/>
              <a:ext cx="425169" cy="430745"/>
            </a:xfrm>
            <a:custGeom>
              <a:avLst/>
              <a:gdLst>
                <a:gd name="T0" fmla="*/ 53 w 147"/>
                <a:gd name="T1" fmla="*/ 46 h 149"/>
                <a:gd name="T2" fmla="*/ 64 w 147"/>
                <a:gd name="T3" fmla="*/ 64 h 149"/>
                <a:gd name="T4" fmla="*/ 67 w 147"/>
                <a:gd name="T5" fmla="*/ 66 h 149"/>
                <a:gd name="T6" fmla="*/ 72 w 147"/>
                <a:gd name="T7" fmla="*/ 63 h 149"/>
                <a:gd name="T8" fmla="*/ 111 w 147"/>
                <a:gd name="T9" fmla="*/ 21 h 149"/>
                <a:gd name="T10" fmla="*/ 125 w 147"/>
                <a:gd name="T11" fmla="*/ 7 h 149"/>
                <a:gd name="T12" fmla="*/ 144 w 147"/>
                <a:gd name="T13" fmla="*/ 1 h 149"/>
                <a:gd name="T14" fmla="*/ 145 w 147"/>
                <a:gd name="T15" fmla="*/ 2 h 149"/>
                <a:gd name="T16" fmla="*/ 145 w 147"/>
                <a:gd name="T17" fmla="*/ 5 h 149"/>
                <a:gd name="T18" fmla="*/ 73 w 147"/>
                <a:gd name="T19" fmla="*/ 128 h 149"/>
                <a:gd name="T20" fmla="*/ 54 w 147"/>
                <a:gd name="T21" fmla="*/ 146 h 149"/>
                <a:gd name="T22" fmla="*/ 27 w 147"/>
                <a:gd name="T23" fmla="*/ 137 h 149"/>
                <a:gd name="T24" fmla="*/ 13 w 147"/>
                <a:gd name="T25" fmla="*/ 111 h 149"/>
                <a:gd name="T26" fmla="*/ 0 w 147"/>
                <a:gd name="T27" fmla="*/ 8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7" h="149">
                  <a:moveTo>
                    <a:pt x="53" y="46"/>
                  </a:moveTo>
                  <a:cubicBezTo>
                    <a:pt x="56" y="52"/>
                    <a:pt x="60" y="58"/>
                    <a:pt x="64" y="64"/>
                  </a:cubicBezTo>
                  <a:cubicBezTo>
                    <a:pt x="65" y="65"/>
                    <a:pt x="66" y="66"/>
                    <a:pt x="67" y="66"/>
                  </a:cubicBezTo>
                  <a:cubicBezTo>
                    <a:pt x="69" y="67"/>
                    <a:pt x="71" y="65"/>
                    <a:pt x="72" y="63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5" y="16"/>
                    <a:pt x="120" y="11"/>
                    <a:pt x="125" y="7"/>
                  </a:cubicBezTo>
                  <a:cubicBezTo>
                    <a:pt x="130" y="3"/>
                    <a:pt x="137" y="0"/>
                    <a:pt x="144" y="1"/>
                  </a:cubicBezTo>
                  <a:cubicBezTo>
                    <a:pt x="144" y="1"/>
                    <a:pt x="145" y="1"/>
                    <a:pt x="145" y="2"/>
                  </a:cubicBezTo>
                  <a:cubicBezTo>
                    <a:pt x="147" y="2"/>
                    <a:pt x="146" y="4"/>
                    <a:pt x="145" y="5"/>
                  </a:cubicBezTo>
                  <a:cubicBezTo>
                    <a:pt x="143" y="10"/>
                    <a:pt x="92" y="98"/>
                    <a:pt x="73" y="128"/>
                  </a:cubicBezTo>
                  <a:cubicBezTo>
                    <a:pt x="69" y="136"/>
                    <a:pt x="63" y="144"/>
                    <a:pt x="54" y="146"/>
                  </a:cubicBezTo>
                  <a:cubicBezTo>
                    <a:pt x="45" y="149"/>
                    <a:pt x="34" y="144"/>
                    <a:pt x="27" y="137"/>
                  </a:cubicBezTo>
                  <a:cubicBezTo>
                    <a:pt x="20" y="129"/>
                    <a:pt x="16" y="120"/>
                    <a:pt x="13" y="111"/>
                  </a:cubicBezTo>
                  <a:cubicBezTo>
                    <a:pt x="8" y="101"/>
                    <a:pt x="4" y="92"/>
                    <a:pt x="0" y="82"/>
                  </a:cubicBezTo>
                </a:path>
              </a:pathLst>
            </a:custGeom>
            <a:solidFill>
              <a:srgbClr val="EA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ŝlîḓé">
              <a:extLst>
                <a:ext uri="{FF2B5EF4-FFF2-40B4-BE49-F238E27FC236}">
                  <a16:creationId xmlns:a16="http://schemas.microsoft.com/office/drawing/2014/main" id="{4129A6D8-76D8-4985-99E0-846A96B09BF3}"/>
                </a:ext>
              </a:extLst>
            </p:cNvPr>
            <p:cNvSpPr/>
            <p:nvPr/>
          </p:nvSpPr>
          <p:spPr bwMode="auto">
            <a:xfrm>
              <a:off x="7526240" y="3236630"/>
              <a:ext cx="794578" cy="1049679"/>
            </a:xfrm>
            <a:custGeom>
              <a:avLst/>
              <a:gdLst>
                <a:gd name="T0" fmla="*/ 125 w 274"/>
                <a:gd name="T1" fmla="*/ 94 h 363"/>
                <a:gd name="T2" fmla="*/ 116 w 274"/>
                <a:gd name="T3" fmla="*/ 148 h 363"/>
                <a:gd name="T4" fmla="*/ 114 w 274"/>
                <a:gd name="T5" fmla="*/ 154 h 363"/>
                <a:gd name="T6" fmla="*/ 102 w 274"/>
                <a:gd name="T7" fmla="*/ 155 h 363"/>
                <a:gd name="T8" fmla="*/ 0 w 274"/>
                <a:gd name="T9" fmla="*/ 144 h 363"/>
                <a:gd name="T10" fmla="*/ 39 w 274"/>
                <a:gd name="T11" fmla="*/ 7 h 363"/>
                <a:gd name="T12" fmla="*/ 43 w 274"/>
                <a:gd name="T13" fmla="*/ 1 h 363"/>
                <a:gd name="T14" fmla="*/ 49 w 274"/>
                <a:gd name="T15" fmla="*/ 0 h 363"/>
                <a:gd name="T16" fmla="*/ 229 w 274"/>
                <a:gd name="T17" fmla="*/ 15 h 363"/>
                <a:gd name="T18" fmla="*/ 274 w 274"/>
                <a:gd name="T19" fmla="*/ 140 h 363"/>
                <a:gd name="T20" fmla="*/ 228 w 274"/>
                <a:gd name="T21" fmla="*/ 166 h 363"/>
                <a:gd name="T22" fmla="*/ 246 w 274"/>
                <a:gd name="T23" fmla="*/ 358 h 363"/>
                <a:gd name="T24" fmla="*/ 13 w 274"/>
                <a:gd name="T25" fmla="*/ 363 h 363"/>
                <a:gd name="T26" fmla="*/ 31 w 274"/>
                <a:gd name="T27" fmla="*/ 13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4" h="363">
                  <a:moveTo>
                    <a:pt x="125" y="94"/>
                  </a:moveTo>
                  <a:cubicBezTo>
                    <a:pt x="122" y="112"/>
                    <a:pt x="119" y="130"/>
                    <a:pt x="116" y="148"/>
                  </a:cubicBezTo>
                  <a:cubicBezTo>
                    <a:pt x="116" y="150"/>
                    <a:pt x="115" y="152"/>
                    <a:pt x="114" y="154"/>
                  </a:cubicBezTo>
                  <a:cubicBezTo>
                    <a:pt x="111" y="157"/>
                    <a:pt x="106" y="156"/>
                    <a:pt x="102" y="15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8" y="97"/>
                    <a:pt x="21" y="51"/>
                    <a:pt x="39" y="7"/>
                  </a:cubicBezTo>
                  <a:cubicBezTo>
                    <a:pt x="40" y="5"/>
                    <a:pt x="41" y="3"/>
                    <a:pt x="43" y="1"/>
                  </a:cubicBezTo>
                  <a:cubicBezTo>
                    <a:pt x="45" y="0"/>
                    <a:pt x="47" y="0"/>
                    <a:pt x="49" y="0"/>
                  </a:cubicBezTo>
                  <a:cubicBezTo>
                    <a:pt x="90" y="2"/>
                    <a:pt x="188" y="11"/>
                    <a:pt x="229" y="15"/>
                  </a:cubicBezTo>
                  <a:cubicBezTo>
                    <a:pt x="274" y="140"/>
                    <a:pt x="274" y="140"/>
                    <a:pt x="274" y="140"/>
                  </a:cubicBezTo>
                  <a:cubicBezTo>
                    <a:pt x="228" y="166"/>
                    <a:pt x="228" y="166"/>
                    <a:pt x="228" y="166"/>
                  </a:cubicBezTo>
                  <a:cubicBezTo>
                    <a:pt x="246" y="358"/>
                    <a:pt x="246" y="358"/>
                    <a:pt x="246" y="358"/>
                  </a:cubicBezTo>
                  <a:cubicBezTo>
                    <a:pt x="13" y="363"/>
                    <a:pt x="13" y="363"/>
                    <a:pt x="13" y="363"/>
                  </a:cubicBezTo>
                  <a:cubicBezTo>
                    <a:pt x="31" y="132"/>
                    <a:pt x="31" y="132"/>
                    <a:pt x="31" y="132"/>
                  </a:cubicBezTo>
                </a:path>
              </a:pathLst>
            </a:custGeom>
            <a:solidFill>
              <a:srgbClr val="F9EA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liḋê">
              <a:extLst>
                <a:ext uri="{FF2B5EF4-FFF2-40B4-BE49-F238E27FC236}">
                  <a16:creationId xmlns:a16="http://schemas.microsoft.com/office/drawing/2014/main" id="{BBB2763A-99A4-4350-92CC-A53347CE52D0}"/>
                </a:ext>
              </a:extLst>
            </p:cNvPr>
            <p:cNvSpPr/>
            <p:nvPr/>
          </p:nvSpPr>
          <p:spPr bwMode="auto">
            <a:xfrm>
              <a:off x="8030866" y="3548885"/>
              <a:ext cx="204918" cy="231403"/>
            </a:xfrm>
            <a:custGeom>
              <a:avLst/>
              <a:gdLst>
                <a:gd name="T0" fmla="*/ 147 w 147"/>
                <a:gd name="T1" fmla="*/ 10 h 166"/>
                <a:gd name="T2" fmla="*/ 56 w 147"/>
                <a:gd name="T3" fmla="*/ 0 h 166"/>
                <a:gd name="T4" fmla="*/ 0 w 147"/>
                <a:gd name="T5" fmla="*/ 143 h 166"/>
                <a:gd name="T6" fmla="*/ 102 w 147"/>
                <a:gd name="T7" fmla="*/ 166 h 166"/>
                <a:gd name="T8" fmla="*/ 147 w 147"/>
                <a:gd name="T9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66">
                  <a:moveTo>
                    <a:pt x="147" y="10"/>
                  </a:moveTo>
                  <a:lnTo>
                    <a:pt x="56" y="0"/>
                  </a:lnTo>
                  <a:lnTo>
                    <a:pt x="0" y="143"/>
                  </a:lnTo>
                  <a:lnTo>
                    <a:pt x="102" y="166"/>
                  </a:lnTo>
                  <a:lnTo>
                    <a:pt x="147" y="1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sḷíḋé">
              <a:extLst>
                <a:ext uri="{FF2B5EF4-FFF2-40B4-BE49-F238E27FC236}">
                  <a16:creationId xmlns:a16="http://schemas.microsoft.com/office/drawing/2014/main" id="{4F038822-68F0-4B80-84B4-240443300B2E}"/>
                </a:ext>
              </a:extLst>
            </p:cNvPr>
            <p:cNvSpPr/>
            <p:nvPr/>
          </p:nvSpPr>
          <p:spPr bwMode="auto">
            <a:xfrm>
              <a:off x="7549937" y="3626948"/>
              <a:ext cx="585478" cy="271830"/>
            </a:xfrm>
            <a:custGeom>
              <a:avLst/>
              <a:gdLst>
                <a:gd name="T0" fmla="*/ 69 w 202"/>
                <a:gd name="T1" fmla="*/ 8 h 94"/>
                <a:gd name="T2" fmla="*/ 67 w 202"/>
                <a:gd name="T3" fmla="*/ 30 h 94"/>
                <a:gd name="T4" fmla="*/ 68 w 202"/>
                <a:gd name="T5" fmla="*/ 34 h 94"/>
                <a:gd name="T6" fmla="*/ 75 w 202"/>
                <a:gd name="T7" fmla="*/ 35 h 94"/>
                <a:gd name="T8" fmla="*/ 156 w 202"/>
                <a:gd name="T9" fmla="*/ 10 h 94"/>
                <a:gd name="T10" fmla="*/ 179 w 202"/>
                <a:gd name="T11" fmla="*/ 5 h 94"/>
                <a:gd name="T12" fmla="*/ 200 w 202"/>
                <a:gd name="T13" fmla="*/ 11 h 94"/>
                <a:gd name="T14" fmla="*/ 201 w 202"/>
                <a:gd name="T15" fmla="*/ 12 h 94"/>
                <a:gd name="T16" fmla="*/ 199 w 202"/>
                <a:gd name="T17" fmla="*/ 16 h 94"/>
                <a:gd name="T18" fmla="*/ 180 w 202"/>
                <a:gd name="T19" fmla="*/ 16 h 94"/>
                <a:gd name="T20" fmla="*/ 158 w 202"/>
                <a:gd name="T21" fmla="*/ 25 h 94"/>
                <a:gd name="T22" fmla="*/ 50 w 202"/>
                <a:gd name="T23" fmla="*/ 86 h 94"/>
                <a:gd name="T24" fmla="*/ 20 w 202"/>
                <a:gd name="T25" fmla="*/ 91 h 94"/>
                <a:gd name="T26" fmla="*/ 1 w 202"/>
                <a:gd name="T27" fmla="*/ 66 h 94"/>
                <a:gd name="T28" fmla="*/ 4 w 202"/>
                <a:gd name="T29" fmla="*/ 34 h 94"/>
                <a:gd name="T30" fmla="*/ 12 w 202"/>
                <a:gd name="T3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94">
                  <a:moveTo>
                    <a:pt x="69" y="8"/>
                  </a:moveTo>
                  <a:cubicBezTo>
                    <a:pt x="68" y="15"/>
                    <a:pt x="67" y="23"/>
                    <a:pt x="67" y="30"/>
                  </a:cubicBezTo>
                  <a:cubicBezTo>
                    <a:pt x="67" y="32"/>
                    <a:pt x="68" y="33"/>
                    <a:pt x="68" y="34"/>
                  </a:cubicBezTo>
                  <a:cubicBezTo>
                    <a:pt x="70" y="36"/>
                    <a:pt x="73" y="35"/>
                    <a:pt x="75" y="35"/>
                  </a:cubicBezTo>
                  <a:cubicBezTo>
                    <a:pt x="102" y="26"/>
                    <a:pt x="129" y="18"/>
                    <a:pt x="156" y="10"/>
                  </a:cubicBezTo>
                  <a:cubicBezTo>
                    <a:pt x="164" y="8"/>
                    <a:pt x="171" y="5"/>
                    <a:pt x="179" y="5"/>
                  </a:cubicBezTo>
                  <a:cubicBezTo>
                    <a:pt x="186" y="4"/>
                    <a:pt x="194" y="6"/>
                    <a:pt x="200" y="11"/>
                  </a:cubicBezTo>
                  <a:cubicBezTo>
                    <a:pt x="201" y="11"/>
                    <a:pt x="201" y="12"/>
                    <a:pt x="201" y="12"/>
                  </a:cubicBezTo>
                  <a:cubicBezTo>
                    <a:pt x="202" y="14"/>
                    <a:pt x="200" y="15"/>
                    <a:pt x="199" y="16"/>
                  </a:cubicBezTo>
                  <a:cubicBezTo>
                    <a:pt x="193" y="18"/>
                    <a:pt x="187" y="15"/>
                    <a:pt x="180" y="16"/>
                  </a:cubicBezTo>
                  <a:cubicBezTo>
                    <a:pt x="172" y="16"/>
                    <a:pt x="165" y="21"/>
                    <a:pt x="158" y="25"/>
                  </a:cubicBezTo>
                  <a:cubicBezTo>
                    <a:pt x="124" y="48"/>
                    <a:pt x="88" y="69"/>
                    <a:pt x="50" y="86"/>
                  </a:cubicBezTo>
                  <a:cubicBezTo>
                    <a:pt x="41" y="90"/>
                    <a:pt x="30" y="94"/>
                    <a:pt x="20" y="91"/>
                  </a:cubicBezTo>
                  <a:cubicBezTo>
                    <a:pt x="9" y="87"/>
                    <a:pt x="3" y="77"/>
                    <a:pt x="1" y="66"/>
                  </a:cubicBezTo>
                  <a:cubicBezTo>
                    <a:pt x="0" y="55"/>
                    <a:pt x="2" y="44"/>
                    <a:pt x="4" y="34"/>
                  </a:cubicBezTo>
                  <a:cubicBezTo>
                    <a:pt x="7" y="22"/>
                    <a:pt x="9" y="11"/>
                    <a:pt x="12" y="0"/>
                  </a:cubicBezTo>
                </a:path>
              </a:pathLst>
            </a:custGeom>
            <a:solidFill>
              <a:srgbClr val="EA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šḷïdé">
              <a:extLst>
                <a:ext uri="{FF2B5EF4-FFF2-40B4-BE49-F238E27FC236}">
                  <a16:creationId xmlns:a16="http://schemas.microsoft.com/office/drawing/2014/main" id="{A211653D-E5C2-47CE-94D6-778902898B6B}"/>
                </a:ext>
              </a:extLst>
            </p:cNvPr>
            <p:cNvSpPr/>
            <p:nvPr/>
          </p:nvSpPr>
          <p:spPr bwMode="auto">
            <a:xfrm>
              <a:off x="7526240" y="3236630"/>
              <a:ext cx="663542" cy="454443"/>
            </a:xfrm>
            <a:custGeom>
              <a:avLst/>
              <a:gdLst>
                <a:gd name="T0" fmla="*/ 125 w 229"/>
                <a:gd name="T1" fmla="*/ 94 h 157"/>
                <a:gd name="T2" fmla="*/ 116 w 229"/>
                <a:gd name="T3" fmla="*/ 148 h 157"/>
                <a:gd name="T4" fmla="*/ 114 w 229"/>
                <a:gd name="T5" fmla="*/ 154 h 157"/>
                <a:gd name="T6" fmla="*/ 102 w 229"/>
                <a:gd name="T7" fmla="*/ 155 h 157"/>
                <a:gd name="T8" fmla="*/ 0 w 229"/>
                <a:gd name="T9" fmla="*/ 144 h 157"/>
                <a:gd name="T10" fmla="*/ 39 w 229"/>
                <a:gd name="T11" fmla="*/ 7 h 157"/>
                <a:gd name="T12" fmla="*/ 43 w 229"/>
                <a:gd name="T13" fmla="*/ 1 h 157"/>
                <a:gd name="T14" fmla="*/ 49 w 229"/>
                <a:gd name="T15" fmla="*/ 0 h 157"/>
                <a:gd name="T16" fmla="*/ 229 w 229"/>
                <a:gd name="T17" fmla="*/ 1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157">
                  <a:moveTo>
                    <a:pt x="125" y="94"/>
                  </a:moveTo>
                  <a:cubicBezTo>
                    <a:pt x="122" y="112"/>
                    <a:pt x="119" y="130"/>
                    <a:pt x="116" y="148"/>
                  </a:cubicBezTo>
                  <a:cubicBezTo>
                    <a:pt x="116" y="150"/>
                    <a:pt x="115" y="152"/>
                    <a:pt x="114" y="154"/>
                  </a:cubicBezTo>
                  <a:cubicBezTo>
                    <a:pt x="111" y="157"/>
                    <a:pt x="106" y="156"/>
                    <a:pt x="102" y="155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8" y="97"/>
                    <a:pt x="21" y="51"/>
                    <a:pt x="39" y="7"/>
                  </a:cubicBezTo>
                  <a:cubicBezTo>
                    <a:pt x="40" y="5"/>
                    <a:pt x="41" y="3"/>
                    <a:pt x="43" y="1"/>
                  </a:cubicBezTo>
                  <a:cubicBezTo>
                    <a:pt x="45" y="0"/>
                    <a:pt x="47" y="0"/>
                    <a:pt x="49" y="0"/>
                  </a:cubicBezTo>
                  <a:cubicBezTo>
                    <a:pt x="90" y="2"/>
                    <a:pt x="188" y="11"/>
                    <a:pt x="229" y="15"/>
                  </a:cubicBezTo>
                </a:path>
              </a:pathLst>
            </a:custGeom>
            <a:solidFill>
              <a:srgbClr val="F9EA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ṣľîḓé">
              <a:extLst>
                <a:ext uri="{FF2B5EF4-FFF2-40B4-BE49-F238E27FC236}">
                  <a16:creationId xmlns:a16="http://schemas.microsoft.com/office/drawing/2014/main" id="{EC35F448-70C0-4DF8-85F9-DCAD59691B6A}"/>
                </a:ext>
              </a:extLst>
            </p:cNvPr>
            <p:cNvSpPr/>
            <p:nvPr/>
          </p:nvSpPr>
          <p:spPr bwMode="auto">
            <a:xfrm>
              <a:off x="7305988" y="2686001"/>
              <a:ext cx="837792" cy="747182"/>
            </a:xfrm>
            <a:custGeom>
              <a:avLst/>
              <a:gdLst>
                <a:gd name="T0" fmla="*/ 164 w 289"/>
                <a:gd name="T1" fmla="*/ 45 h 258"/>
                <a:gd name="T2" fmla="*/ 148 w 289"/>
                <a:gd name="T3" fmla="*/ 57 h 258"/>
                <a:gd name="T4" fmla="*/ 99 w 289"/>
                <a:gd name="T5" fmla="*/ 57 h 258"/>
                <a:gd name="T6" fmla="*/ 58 w 289"/>
                <a:gd name="T7" fmla="*/ 123 h 258"/>
                <a:gd name="T8" fmla="*/ 14 w 289"/>
                <a:gd name="T9" fmla="*/ 142 h 258"/>
                <a:gd name="T10" fmla="*/ 0 w 289"/>
                <a:gd name="T11" fmla="*/ 177 h 258"/>
                <a:gd name="T12" fmla="*/ 66 w 289"/>
                <a:gd name="T13" fmla="*/ 251 h 258"/>
                <a:gd name="T14" fmla="*/ 161 w 289"/>
                <a:gd name="T15" fmla="*/ 211 h 258"/>
                <a:gd name="T16" fmla="*/ 183 w 289"/>
                <a:gd name="T17" fmla="*/ 108 h 258"/>
                <a:gd name="T18" fmla="*/ 184 w 289"/>
                <a:gd name="T19" fmla="*/ 104 h 258"/>
                <a:gd name="T20" fmla="*/ 200 w 289"/>
                <a:gd name="T21" fmla="*/ 109 h 258"/>
                <a:gd name="T22" fmla="*/ 212 w 289"/>
                <a:gd name="T23" fmla="*/ 89 h 258"/>
                <a:gd name="T24" fmla="*/ 241 w 289"/>
                <a:gd name="T25" fmla="*/ 85 h 258"/>
                <a:gd name="T26" fmla="*/ 265 w 289"/>
                <a:gd name="T27" fmla="*/ 73 h 258"/>
                <a:gd name="T28" fmla="*/ 164 w 289"/>
                <a:gd name="T29" fmla="*/ 4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258">
                  <a:moveTo>
                    <a:pt x="164" y="45"/>
                  </a:moveTo>
                  <a:cubicBezTo>
                    <a:pt x="160" y="50"/>
                    <a:pt x="154" y="54"/>
                    <a:pt x="148" y="57"/>
                  </a:cubicBezTo>
                  <a:cubicBezTo>
                    <a:pt x="132" y="63"/>
                    <a:pt x="114" y="51"/>
                    <a:pt x="99" y="57"/>
                  </a:cubicBezTo>
                  <a:cubicBezTo>
                    <a:pt x="73" y="65"/>
                    <a:pt x="79" y="106"/>
                    <a:pt x="58" y="123"/>
                  </a:cubicBezTo>
                  <a:cubicBezTo>
                    <a:pt x="46" y="133"/>
                    <a:pt x="27" y="132"/>
                    <a:pt x="14" y="142"/>
                  </a:cubicBezTo>
                  <a:cubicBezTo>
                    <a:pt x="4" y="150"/>
                    <a:pt x="0" y="164"/>
                    <a:pt x="0" y="177"/>
                  </a:cubicBezTo>
                  <a:cubicBezTo>
                    <a:pt x="0" y="213"/>
                    <a:pt x="30" y="245"/>
                    <a:pt x="66" y="251"/>
                  </a:cubicBezTo>
                  <a:cubicBezTo>
                    <a:pt x="101" y="258"/>
                    <a:pt x="143" y="243"/>
                    <a:pt x="161" y="211"/>
                  </a:cubicBezTo>
                  <a:cubicBezTo>
                    <a:pt x="185" y="166"/>
                    <a:pt x="188" y="149"/>
                    <a:pt x="183" y="108"/>
                  </a:cubicBezTo>
                  <a:cubicBezTo>
                    <a:pt x="183" y="107"/>
                    <a:pt x="183" y="105"/>
                    <a:pt x="184" y="104"/>
                  </a:cubicBezTo>
                  <a:cubicBezTo>
                    <a:pt x="187" y="98"/>
                    <a:pt x="194" y="108"/>
                    <a:pt x="200" y="109"/>
                  </a:cubicBezTo>
                  <a:cubicBezTo>
                    <a:pt x="208" y="110"/>
                    <a:pt x="208" y="96"/>
                    <a:pt x="212" y="89"/>
                  </a:cubicBezTo>
                  <a:cubicBezTo>
                    <a:pt x="218" y="80"/>
                    <a:pt x="231" y="83"/>
                    <a:pt x="241" y="85"/>
                  </a:cubicBezTo>
                  <a:cubicBezTo>
                    <a:pt x="251" y="87"/>
                    <a:pt x="260" y="83"/>
                    <a:pt x="265" y="73"/>
                  </a:cubicBezTo>
                  <a:cubicBezTo>
                    <a:pt x="289" y="29"/>
                    <a:pt x="200" y="0"/>
                    <a:pt x="164" y="45"/>
                  </a:cubicBez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Sļîḑe">
              <a:extLst>
                <a:ext uri="{FF2B5EF4-FFF2-40B4-BE49-F238E27FC236}">
                  <a16:creationId xmlns:a16="http://schemas.microsoft.com/office/drawing/2014/main" id="{5697287C-1B9E-43BB-A99F-372A0352156D}"/>
                </a:ext>
              </a:extLst>
            </p:cNvPr>
            <p:cNvSpPr/>
            <p:nvPr/>
          </p:nvSpPr>
          <p:spPr bwMode="auto">
            <a:xfrm>
              <a:off x="4056584" y="5585512"/>
              <a:ext cx="313649" cy="66912"/>
            </a:xfrm>
            <a:custGeom>
              <a:avLst/>
              <a:gdLst>
                <a:gd name="T0" fmla="*/ 23 w 108"/>
                <a:gd name="T1" fmla="*/ 9 h 23"/>
                <a:gd name="T2" fmla="*/ 1 w 108"/>
                <a:gd name="T3" fmla="*/ 12 h 23"/>
                <a:gd name="T4" fmla="*/ 0 w 108"/>
                <a:gd name="T5" fmla="*/ 18 h 23"/>
                <a:gd name="T6" fmla="*/ 1 w 108"/>
                <a:gd name="T7" fmla="*/ 22 h 23"/>
                <a:gd name="T8" fmla="*/ 6 w 108"/>
                <a:gd name="T9" fmla="*/ 23 h 23"/>
                <a:gd name="T10" fmla="*/ 104 w 108"/>
                <a:gd name="T11" fmla="*/ 13 h 23"/>
                <a:gd name="T12" fmla="*/ 107 w 108"/>
                <a:gd name="T13" fmla="*/ 12 h 23"/>
                <a:gd name="T14" fmla="*/ 108 w 108"/>
                <a:gd name="T15" fmla="*/ 8 h 23"/>
                <a:gd name="T16" fmla="*/ 107 w 108"/>
                <a:gd name="T17" fmla="*/ 0 h 23"/>
                <a:gd name="T18" fmla="*/ 23 w 108"/>
                <a:gd name="T1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23">
                  <a:moveTo>
                    <a:pt x="23" y="9"/>
                  </a:moveTo>
                  <a:cubicBezTo>
                    <a:pt x="16" y="10"/>
                    <a:pt x="8" y="11"/>
                    <a:pt x="1" y="12"/>
                  </a:cubicBezTo>
                  <a:cubicBezTo>
                    <a:pt x="0" y="14"/>
                    <a:pt x="0" y="16"/>
                    <a:pt x="0" y="18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2" y="23"/>
                    <a:pt x="4" y="23"/>
                    <a:pt x="6" y="23"/>
                  </a:cubicBezTo>
                  <a:cubicBezTo>
                    <a:pt x="39" y="20"/>
                    <a:pt x="71" y="16"/>
                    <a:pt x="104" y="13"/>
                  </a:cubicBezTo>
                  <a:cubicBezTo>
                    <a:pt x="105" y="13"/>
                    <a:pt x="107" y="12"/>
                    <a:pt x="107" y="12"/>
                  </a:cubicBezTo>
                  <a:cubicBezTo>
                    <a:pt x="108" y="11"/>
                    <a:pt x="108" y="9"/>
                    <a:pt x="108" y="8"/>
                  </a:cubicBezTo>
                  <a:cubicBezTo>
                    <a:pt x="108" y="5"/>
                    <a:pt x="108" y="3"/>
                    <a:pt x="107" y="0"/>
                  </a:cubicBezTo>
                  <a:cubicBezTo>
                    <a:pt x="79" y="3"/>
                    <a:pt x="51" y="6"/>
                    <a:pt x="23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$ḻïḓe">
              <a:extLst>
                <a:ext uri="{FF2B5EF4-FFF2-40B4-BE49-F238E27FC236}">
                  <a16:creationId xmlns:a16="http://schemas.microsoft.com/office/drawing/2014/main" id="{E9BC3A2F-018B-4418-9E6D-461886C60E71}"/>
                </a:ext>
              </a:extLst>
            </p:cNvPr>
            <p:cNvSpPr/>
            <p:nvPr/>
          </p:nvSpPr>
          <p:spPr bwMode="auto">
            <a:xfrm>
              <a:off x="4059372" y="5574360"/>
              <a:ext cx="64124" cy="46002"/>
            </a:xfrm>
            <a:custGeom>
              <a:avLst/>
              <a:gdLst>
                <a:gd name="T0" fmla="*/ 0 w 22"/>
                <a:gd name="T1" fmla="*/ 16 h 16"/>
                <a:gd name="T2" fmla="*/ 22 w 22"/>
                <a:gd name="T3" fmla="*/ 13 h 16"/>
                <a:gd name="T4" fmla="*/ 11 w 22"/>
                <a:gd name="T5" fmla="*/ 0 h 16"/>
                <a:gd name="T6" fmla="*/ 0 w 2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6">
                  <a:moveTo>
                    <a:pt x="0" y="16"/>
                  </a:moveTo>
                  <a:cubicBezTo>
                    <a:pt x="7" y="15"/>
                    <a:pt x="15" y="14"/>
                    <a:pt x="22" y="13"/>
                  </a:cubicBezTo>
                  <a:cubicBezTo>
                    <a:pt x="19" y="8"/>
                    <a:pt x="16" y="4"/>
                    <a:pt x="11" y="0"/>
                  </a:cubicBezTo>
                  <a:cubicBezTo>
                    <a:pt x="6" y="4"/>
                    <a:pt x="2" y="10"/>
                    <a:pt x="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ṥliďê">
              <a:extLst>
                <a:ext uri="{FF2B5EF4-FFF2-40B4-BE49-F238E27FC236}">
                  <a16:creationId xmlns:a16="http://schemas.microsoft.com/office/drawing/2014/main" id="{ED97AC71-998D-4837-ADF6-1723ABD637D4}"/>
                </a:ext>
              </a:extLst>
            </p:cNvPr>
            <p:cNvSpPr/>
            <p:nvPr/>
          </p:nvSpPr>
          <p:spPr bwMode="auto">
            <a:xfrm>
              <a:off x="4091434" y="5408475"/>
              <a:ext cx="276011" cy="203523"/>
            </a:xfrm>
            <a:custGeom>
              <a:avLst/>
              <a:gdLst>
                <a:gd name="T0" fmla="*/ 7 w 95"/>
                <a:gd name="T1" fmla="*/ 52 h 70"/>
                <a:gd name="T2" fmla="*/ 0 w 95"/>
                <a:gd name="T3" fmla="*/ 57 h 70"/>
                <a:gd name="T4" fmla="*/ 11 w 95"/>
                <a:gd name="T5" fmla="*/ 70 h 70"/>
                <a:gd name="T6" fmla="*/ 95 w 95"/>
                <a:gd name="T7" fmla="*/ 61 h 70"/>
                <a:gd name="T8" fmla="*/ 89 w 95"/>
                <a:gd name="T9" fmla="*/ 0 h 70"/>
                <a:gd name="T10" fmla="*/ 55 w 95"/>
                <a:gd name="T11" fmla="*/ 4 h 70"/>
                <a:gd name="T12" fmla="*/ 55 w 95"/>
                <a:gd name="T13" fmla="*/ 24 h 70"/>
                <a:gd name="T14" fmla="*/ 51 w 95"/>
                <a:gd name="T15" fmla="*/ 35 h 70"/>
                <a:gd name="T16" fmla="*/ 41 w 95"/>
                <a:gd name="T17" fmla="*/ 41 h 70"/>
                <a:gd name="T18" fmla="*/ 7 w 95"/>
                <a:gd name="T19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0">
                  <a:moveTo>
                    <a:pt x="7" y="52"/>
                  </a:moveTo>
                  <a:cubicBezTo>
                    <a:pt x="5" y="54"/>
                    <a:pt x="2" y="55"/>
                    <a:pt x="0" y="57"/>
                  </a:cubicBezTo>
                  <a:cubicBezTo>
                    <a:pt x="5" y="61"/>
                    <a:pt x="8" y="65"/>
                    <a:pt x="11" y="70"/>
                  </a:cubicBezTo>
                  <a:cubicBezTo>
                    <a:pt x="39" y="67"/>
                    <a:pt x="67" y="64"/>
                    <a:pt x="95" y="61"/>
                  </a:cubicBezTo>
                  <a:cubicBezTo>
                    <a:pt x="93" y="41"/>
                    <a:pt x="91" y="20"/>
                    <a:pt x="89" y="0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6" y="10"/>
                    <a:pt x="56" y="17"/>
                    <a:pt x="55" y="24"/>
                  </a:cubicBezTo>
                  <a:cubicBezTo>
                    <a:pt x="55" y="28"/>
                    <a:pt x="54" y="32"/>
                    <a:pt x="51" y="35"/>
                  </a:cubicBezTo>
                  <a:cubicBezTo>
                    <a:pt x="49" y="38"/>
                    <a:pt x="44" y="40"/>
                    <a:pt x="41" y="41"/>
                  </a:cubicBezTo>
                  <a:cubicBezTo>
                    <a:pt x="30" y="45"/>
                    <a:pt x="18" y="47"/>
                    <a:pt x="7" y="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ṩḻïḍè">
              <a:extLst>
                <a:ext uri="{FF2B5EF4-FFF2-40B4-BE49-F238E27FC236}">
                  <a16:creationId xmlns:a16="http://schemas.microsoft.com/office/drawing/2014/main" id="{9DFD06CE-97AC-4867-8F68-4CA5DCD2C059}"/>
                </a:ext>
              </a:extLst>
            </p:cNvPr>
            <p:cNvSpPr/>
            <p:nvPr/>
          </p:nvSpPr>
          <p:spPr bwMode="auto">
            <a:xfrm>
              <a:off x="4141618" y="5593876"/>
              <a:ext cx="242555" cy="37638"/>
            </a:xfrm>
            <a:custGeom>
              <a:avLst/>
              <a:gdLst>
                <a:gd name="T0" fmla="*/ 82 w 84"/>
                <a:gd name="T1" fmla="*/ 0 h 13"/>
                <a:gd name="T2" fmla="*/ 3 w 84"/>
                <a:gd name="T3" fmla="*/ 9 h 13"/>
                <a:gd name="T4" fmla="*/ 3 w 84"/>
                <a:gd name="T5" fmla="*/ 13 h 13"/>
                <a:gd name="T6" fmla="*/ 82 w 84"/>
                <a:gd name="T7" fmla="*/ 4 h 13"/>
                <a:gd name="T8" fmla="*/ 82 w 8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3">
                  <a:moveTo>
                    <a:pt x="82" y="0"/>
                  </a:moveTo>
                  <a:cubicBezTo>
                    <a:pt x="55" y="3"/>
                    <a:pt x="29" y="6"/>
                    <a:pt x="3" y="9"/>
                  </a:cubicBezTo>
                  <a:cubicBezTo>
                    <a:pt x="0" y="9"/>
                    <a:pt x="0" y="13"/>
                    <a:pt x="3" y="13"/>
                  </a:cubicBezTo>
                  <a:cubicBezTo>
                    <a:pt x="29" y="10"/>
                    <a:pt x="55" y="7"/>
                    <a:pt x="82" y="4"/>
                  </a:cubicBezTo>
                  <a:cubicBezTo>
                    <a:pt x="84" y="4"/>
                    <a:pt x="84" y="0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ṥļîďe">
              <a:extLst>
                <a:ext uri="{FF2B5EF4-FFF2-40B4-BE49-F238E27FC236}">
                  <a16:creationId xmlns:a16="http://schemas.microsoft.com/office/drawing/2014/main" id="{16803A0B-05A1-47A2-AF4B-68790414CC4C}"/>
                </a:ext>
              </a:extLst>
            </p:cNvPr>
            <p:cNvSpPr/>
            <p:nvPr/>
          </p:nvSpPr>
          <p:spPr bwMode="auto">
            <a:xfrm>
              <a:off x="4233622" y="5478174"/>
              <a:ext cx="37638" cy="23698"/>
            </a:xfrm>
            <a:custGeom>
              <a:avLst/>
              <a:gdLst>
                <a:gd name="T0" fmla="*/ 11 w 13"/>
                <a:gd name="T1" fmla="*/ 3 h 8"/>
                <a:gd name="T2" fmla="*/ 4 w 13"/>
                <a:gd name="T3" fmla="*/ 1 h 8"/>
                <a:gd name="T4" fmla="*/ 3 w 13"/>
                <a:gd name="T5" fmla="*/ 4 h 8"/>
                <a:gd name="T6" fmla="*/ 10 w 13"/>
                <a:gd name="T7" fmla="*/ 7 h 8"/>
                <a:gd name="T8" fmla="*/ 11 w 13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1" y="3"/>
                  </a:moveTo>
                  <a:cubicBezTo>
                    <a:pt x="9" y="2"/>
                    <a:pt x="6" y="1"/>
                    <a:pt x="4" y="1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5" y="5"/>
                    <a:pt x="8" y="6"/>
                    <a:pt x="10" y="7"/>
                  </a:cubicBezTo>
                  <a:cubicBezTo>
                    <a:pt x="12" y="8"/>
                    <a:pt x="13" y="4"/>
                    <a:pt x="1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ṧlîde">
              <a:extLst>
                <a:ext uri="{FF2B5EF4-FFF2-40B4-BE49-F238E27FC236}">
                  <a16:creationId xmlns:a16="http://schemas.microsoft.com/office/drawing/2014/main" id="{BCAB6E08-7F70-4F4B-B7B9-690C2C6AF3FC}"/>
                </a:ext>
              </a:extLst>
            </p:cNvPr>
            <p:cNvSpPr/>
            <p:nvPr/>
          </p:nvSpPr>
          <p:spPr bwMode="auto">
            <a:xfrm>
              <a:off x="4222470" y="5499084"/>
              <a:ext cx="43214" cy="32062"/>
            </a:xfrm>
            <a:custGeom>
              <a:avLst/>
              <a:gdLst>
                <a:gd name="T0" fmla="*/ 13 w 15"/>
                <a:gd name="T1" fmla="*/ 7 h 11"/>
                <a:gd name="T2" fmla="*/ 4 w 15"/>
                <a:gd name="T3" fmla="*/ 1 h 11"/>
                <a:gd name="T4" fmla="*/ 3 w 15"/>
                <a:gd name="T5" fmla="*/ 5 h 11"/>
                <a:gd name="T6" fmla="*/ 10 w 15"/>
                <a:gd name="T7" fmla="*/ 9 h 11"/>
                <a:gd name="T8" fmla="*/ 13 w 15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3" y="7"/>
                  </a:moveTo>
                  <a:cubicBezTo>
                    <a:pt x="10" y="4"/>
                    <a:pt x="7" y="2"/>
                    <a:pt x="4" y="1"/>
                  </a:cubicBezTo>
                  <a:cubicBezTo>
                    <a:pt x="1" y="0"/>
                    <a:pt x="0" y="4"/>
                    <a:pt x="3" y="5"/>
                  </a:cubicBezTo>
                  <a:cubicBezTo>
                    <a:pt x="5" y="6"/>
                    <a:pt x="8" y="7"/>
                    <a:pt x="10" y="9"/>
                  </a:cubicBezTo>
                  <a:cubicBezTo>
                    <a:pt x="12" y="11"/>
                    <a:pt x="15" y="8"/>
                    <a:pt x="1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Sļîḍê">
              <a:extLst>
                <a:ext uri="{FF2B5EF4-FFF2-40B4-BE49-F238E27FC236}">
                  <a16:creationId xmlns:a16="http://schemas.microsoft.com/office/drawing/2014/main" id="{F4F61519-8249-4298-AF17-205A2E2AA8FD}"/>
                </a:ext>
              </a:extLst>
            </p:cNvPr>
            <p:cNvSpPr/>
            <p:nvPr/>
          </p:nvSpPr>
          <p:spPr bwMode="auto">
            <a:xfrm>
              <a:off x="4190407" y="5507448"/>
              <a:ext cx="34850" cy="40426"/>
            </a:xfrm>
            <a:custGeom>
              <a:avLst/>
              <a:gdLst>
                <a:gd name="T0" fmla="*/ 11 w 12"/>
                <a:gd name="T1" fmla="*/ 9 h 14"/>
                <a:gd name="T2" fmla="*/ 4 w 12"/>
                <a:gd name="T3" fmla="*/ 2 h 14"/>
                <a:gd name="T4" fmla="*/ 2 w 12"/>
                <a:gd name="T5" fmla="*/ 5 h 14"/>
                <a:gd name="T6" fmla="*/ 8 w 12"/>
                <a:gd name="T7" fmla="*/ 12 h 14"/>
                <a:gd name="T8" fmla="*/ 11 w 12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1" y="9"/>
                  </a:moveTo>
                  <a:cubicBezTo>
                    <a:pt x="8" y="7"/>
                    <a:pt x="6" y="5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4" y="7"/>
                    <a:pt x="6" y="10"/>
                    <a:pt x="8" y="12"/>
                  </a:cubicBezTo>
                  <a:cubicBezTo>
                    <a:pt x="9" y="14"/>
                    <a:pt x="12" y="11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š1îḓè">
              <a:extLst>
                <a:ext uri="{FF2B5EF4-FFF2-40B4-BE49-F238E27FC236}">
                  <a16:creationId xmlns:a16="http://schemas.microsoft.com/office/drawing/2014/main" id="{8CDB7F81-DA64-40F4-9309-1E89F802590A}"/>
                </a:ext>
              </a:extLst>
            </p:cNvPr>
            <p:cNvSpPr/>
            <p:nvPr/>
          </p:nvSpPr>
          <p:spPr bwMode="auto">
            <a:xfrm>
              <a:off x="4166710" y="5521388"/>
              <a:ext cx="20910" cy="40426"/>
            </a:xfrm>
            <a:custGeom>
              <a:avLst/>
              <a:gdLst>
                <a:gd name="T0" fmla="*/ 7 w 7"/>
                <a:gd name="T1" fmla="*/ 11 h 14"/>
                <a:gd name="T2" fmla="*/ 4 w 7"/>
                <a:gd name="T3" fmla="*/ 3 h 14"/>
                <a:gd name="T4" fmla="*/ 1 w 7"/>
                <a:gd name="T5" fmla="*/ 5 h 14"/>
                <a:gd name="T6" fmla="*/ 3 w 7"/>
                <a:gd name="T7" fmla="*/ 12 h 14"/>
                <a:gd name="T8" fmla="*/ 7 w 7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7" y="11"/>
                  </a:moveTo>
                  <a:cubicBezTo>
                    <a:pt x="6" y="8"/>
                    <a:pt x="6" y="5"/>
                    <a:pt x="4" y="3"/>
                  </a:cubicBezTo>
                  <a:cubicBezTo>
                    <a:pt x="3" y="0"/>
                    <a:pt x="0" y="2"/>
                    <a:pt x="1" y="5"/>
                  </a:cubicBezTo>
                  <a:cubicBezTo>
                    <a:pt x="2" y="7"/>
                    <a:pt x="3" y="9"/>
                    <a:pt x="3" y="12"/>
                  </a:cubicBezTo>
                  <a:cubicBezTo>
                    <a:pt x="4" y="14"/>
                    <a:pt x="7" y="13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ṥḷíḍè">
              <a:extLst>
                <a:ext uri="{FF2B5EF4-FFF2-40B4-BE49-F238E27FC236}">
                  <a16:creationId xmlns:a16="http://schemas.microsoft.com/office/drawing/2014/main" id="{F92920A4-96FA-4BED-8D39-2BF5EDA9C675}"/>
                </a:ext>
              </a:extLst>
            </p:cNvPr>
            <p:cNvSpPr/>
            <p:nvPr/>
          </p:nvSpPr>
          <p:spPr bwMode="auto">
            <a:xfrm>
              <a:off x="4131860" y="5533934"/>
              <a:ext cx="23698" cy="34850"/>
            </a:xfrm>
            <a:custGeom>
              <a:avLst/>
              <a:gdLst>
                <a:gd name="T0" fmla="*/ 7 w 8"/>
                <a:gd name="T1" fmla="*/ 8 h 12"/>
                <a:gd name="T2" fmla="*/ 4 w 8"/>
                <a:gd name="T3" fmla="*/ 3 h 12"/>
                <a:gd name="T4" fmla="*/ 1 w 8"/>
                <a:gd name="T5" fmla="*/ 5 h 12"/>
                <a:gd name="T6" fmla="*/ 3 w 8"/>
                <a:gd name="T7" fmla="*/ 10 h 12"/>
                <a:gd name="T8" fmla="*/ 7 w 8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7" y="8"/>
                  </a:moveTo>
                  <a:cubicBezTo>
                    <a:pt x="6" y="6"/>
                    <a:pt x="5" y="4"/>
                    <a:pt x="4" y="3"/>
                  </a:cubicBezTo>
                  <a:cubicBezTo>
                    <a:pt x="3" y="0"/>
                    <a:pt x="0" y="2"/>
                    <a:pt x="1" y="5"/>
                  </a:cubicBezTo>
                  <a:cubicBezTo>
                    <a:pt x="2" y="6"/>
                    <a:pt x="3" y="8"/>
                    <a:pt x="3" y="10"/>
                  </a:cubicBezTo>
                  <a:cubicBezTo>
                    <a:pt x="4" y="12"/>
                    <a:pt x="8" y="10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sḷíḓe">
              <a:extLst>
                <a:ext uri="{FF2B5EF4-FFF2-40B4-BE49-F238E27FC236}">
                  <a16:creationId xmlns:a16="http://schemas.microsoft.com/office/drawing/2014/main" id="{6A68CE97-FA6D-4A4B-8AFB-A9D7D416BEB8}"/>
                </a:ext>
              </a:extLst>
            </p:cNvPr>
            <p:cNvSpPr/>
            <p:nvPr/>
          </p:nvSpPr>
          <p:spPr bwMode="auto">
            <a:xfrm>
              <a:off x="4286594" y="5515812"/>
              <a:ext cx="51578" cy="52972"/>
            </a:xfrm>
            <a:custGeom>
              <a:avLst/>
              <a:gdLst>
                <a:gd name="T0" fmla="*/ 1 w 18"/>
                <a:gd name="T1" fmla="*/ 8 h 18"/>
                <a:gd name="T2" fmla="*/ 8 w 18"/>
                <a:gd name="T3" fmla="*/ 18 h 18"/>
                <a:gd name="T4" fmla="*/ 18 w 18"/>
                <a:gd name="T5" fmla="*/ 10 h 18"/>
                <a:gd name="T6" fmla="*/ 10 w 18"/>
                <a:gd name="T7" fmla="*/ 1 h 18"/>
                <a:gd name="T8" fmla="*/ 1 w 1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" y="8"/>
                  </a:moveTo>
                  <a:cubicBezTo>
                    <a:pt x="0" y="13"/>
                    <a:pt x="3" y="17"/>
                    <a:pt x="8" y="18"/>
                  </a:cubicBezTo>
                  <a:cubicBezTo>
                    <a:pt x="13" y="18"/>
                    <a:pt x="17" y="15"/>
                    <a:pt x="18" y="10"/>
                  </a:cubicBezTo>
                  <a:cubicBezTo>
                    <a:pt x="18" y="6"/>
                    <a:pt x="15" y="1"/>
                    <a:pt x="10" y="1"/>
                  </a:cubicBezTo>
                  <a:cubicBezTo>
                    <a:pt x="6" y="0"/>
                    <a:pt x="1" y="3"/>
                    <a:pt x="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ślïḑê">
              <a:extLst>
                <a:ext uri="{FF2B5EF4-FFF2-40B4-BE49-F238E27FC236}">
                  <a16:creationId xmlns:a16="http://schemas.microsoft.com/office/drawing/2014/main" id="{7AF4B983-4768-4D6F-857D-8F0CCCF4665F}"/>
                </a:ext>
              </a:extLst>
            </p:cNvPr>
            <p:cNvSpPr/>
            <p:nvPr/>
          </p:nvSpPr>
          <p:spPr bwMode="auto">
            <a:xfrm>
              <a:off x="4630910" y="5163131"/>
              <a:ext cx="101762" cy="315043"/>
            </a:xfrm>
            <a:custGeom>
              <a:avLst/>
              <a:gdLst>
                <a:gd name="T0" fmla="*/ 5 w 35"/>
                <a:gd name="T1" fmla="*/ 83 h 109"/>
                <a:gd name="T2" fmla="*/ 0 w 35"/>
                <a:gd name="T3" fmla="*/ 104 h 109"/>
                <a:gd name="T4" fmla="*/ 6 w 35"/>
                <a:gd name="T5" fmla="*/ 108 h 109"/>
                <a:gd name="T6" fmla="*/ 10 w 35"/>
                <a:gd name="T7" fmla="*/ 108 h 109"/>
                <a:gd name="T8" fmla="*/ 13 w 35"/>
                <a:gd name="T9" fmla="*/ 104 h 109"/>
                <a:gd name="T10" fmla="*/ 35 w 35"/>
                <a:gd name="T11" fmla="*/ 7 h 109"/>
                <a:gd name="T12" fmla="*/ 35 w 35"/>
                <a:gd name="T13" fmla="*/ 4 h 109"/>
                <a:gd name="T14" fmla="*/ 31 w 35"/>
                <a:gd name="T15" fmla="*/ 2 h 109"/>
                <a:gd name="T16" fmla="*/ 24 w 35"/>
                <a:gd name="T17" fmla="*/ 0 h 109"/>
                <a:gd name="T18" fmla="*/ 5 w 35"/>
                <a:gd name="T19" fmla="*/ 8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9">
                  <a:moveTo>
                    <a:pt x="5" y="83"/>
                  </a:moveTo>
                  <a:cubicBezTo>
                    <a:pt x="4" y="90"/>
                    <a:pt x="2" y="97"/>
                    <a:pt x="0" y="104"/>
                  </a:cubicBezTo>
                  <a:cubicBezTo>
                    <a:pt x="2" y="106"/>
                    <a:pt x="4" y="107"/>
                    <a:pt x="6" y="108"/>
                  </a:cubicBezTo>
                  <a:cubicBezTo>
                    <a:pt x="8" y="108"/>
                    <a:pt x="9" y="109"/>
                    <a:pt x="10" y="108"/>
                  </a:cubicBezTo>
                  <a:cubicBezTo>
                    <a:pt x="12" y="107"/>
                    <a:pt x="12" y="105"/>
                    <a:pt x="13" y="104"/>
                  </a:cubicBezTo>
                  <a:cubicBezTo>
                    <a:pt x="20" y="72"/>
                    <a:pt x="27" y="39"/>
                    <a:pt x="35" y="7"/>
                  </a:cubicBezTo>
                  <a:cubicBezTo>
                    <a:pt x="35" y="6"/>
                    <a:pt x="35" y="5"/>
                    <a:pt x="35" y="4"/>
                  </a:cubicBezTo>
                  <a:cubicBezTo>
                    <a:pt x="34" y="3"/>
                    <a:pt x="33" y="2"/>
                    <a:pt x="31" y="2"/>
                  </a:cubicBezTo>
                  <a:cubicBezTo>
                    <a:pt x="29" y="1"/>
                    <a:pt x="26" y="1"/>
                    <a:pt x="24" y="0"/>
                  </a:cubicBezTo>
                  <a:cubicBezTo>
                    <a:pt x="18" y="28"/>
                    <a:pt x="11" y="55"/>
                    <a:pt x="5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ṥľiďê">
              <a:extLst>
                <a:ext uri="{FF2B5EF4-FFF2-40B4-BE49-F238E27FC236}">
                  <a16:creationId xmlns:a16="http://schemas.microsoft.com/office/drawing/2014/main" id="{23C7D402-78D9-4917-9F92-FEFDFC864A52}"/>
                </a:ext>
              </a:extLst>
            </p:cNvPr>
            <p:cNvSpPr/>
            <p:nvPr/>
          </p:nvSpPr>
          <p:spPr bwMode="auto">
            <a:xfrm>
              <a:off x="4598849" y="5402899"/>
              <a:ext cx="46002" cy="61336"/>
            </a:xfrm>
            <a:custGeom>
              <a:avLst/>
              <a:gdLst>
                <a:gd name="T0" fmla="*/ 11 w 16"/>
                <a:gd name="T1" fmla="*/ 21 h 21"/>
                <a:gd name="T2" fmla="*/ 16 w 16"/>
                <a:gd name="T3" fmla="*/ 0 h 21"/>
                <a:gd name="T4" fmla="*/ 0 w 16"/>
                <a:gd name="T5" fmla="*/ 6 h 21"/>
                <a:gd name="T6" fmla="*/ 11 w 16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1">
                  <a:moveTo>
                    <a:pt x="11" y="21"/>
                  </a:moveTo>
                  <a:cubicBezTo>
                    <a:pt x="13" y="14"/>
                    <a:pt x="15" y="7"/>
                    <a:pt x="16" y="0"/>
                  </a:cubicBezTo>
                  <a:cubicBezTo>
                    <a:pt x="11" y="1"/>
                    <a:pt x="5" y="3"/>
                    <a:pt x="0" y="6"/>
                  </a:cubicBezTo>
                  <a:cubicBezTo>
                    <a:pt x="3" y="12"/>
                    <a:pt x="6" y="18"/>
                    <a:pt x="11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ṥḻidé">
              <a:extLst>
                <a:ext uri="{FF2B5EF4-FFF2-40B4-BE49-F238E27FC236}">
                  <a16:creationId xmlns:a16="http://schemas.microsoft.com/office/drawing/2014/main" id="{5BFB4063-54E8-4A4B-ACD4-C89186950EA0}"/>
                </a:ext>
              </a:extLst>
            </p:cNvPr>
            <p:cNvSpPr/>
            <p:nvPr/>
          </p:nvSpPr>
          <p:spPr bwMode="auto">
            <a:xfrm>
              <a:off x="4504057" y="5122705"/>
              <a:ext cx="196554" cy="298315"/>
            </a:xfrm>
            <a:custGeom>
              <a:avLst/>
              <a:gdLst>
                <a:gd name="T0" fmla="*/ 31 w 68"/>
                <a:gd name="T1" fmla="*/ 95 h 103"/>
                <a:gd name="T2" fmla="*/ 33 w 68"/>
                <a:gd name="T3" fmla="*/ 103 h 103"/>
                <a:gd name="T4" fmla="*/ 49 w 68"/>
                <a:gd name="T5" fmla="*/ 97 h 103"/>
                <a:gd name="T6" fmla="*/ 68 w 68"/>
                <a:gd name="T7" fmla="*/ 14 h 103"/>
                <a:gd name="T8" fmla="*/ 8 w 68"/>
                <a:gd name="T9" fmla="*/ 0 h 103"/>
                <a:gd name="T10" fmla="*/ 0 w 68"/>
                <a:gd name="T11" fmla="*/ 33 h 103"/>
                <a:gd name="T12" fmla="*/ 20 w 68"/>
                <a:gd name="T13" fmla="*/ 40 h 103"/>
                <a:gd name="T14" fmla="*/ 29 w 68"/>
                <a:gd name="T15" fmla="*/ 48 h 103"/>
                <a:gd name="T16" fmla="*/ 31 w 68"/>
                <a:gd name="T17" fmla="*/ 60 h 103"/>
                <a:gd name="T18" fmla="*/ 31 w 68"/>
                <a:gd name="T19" fmla="*/ 9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03">
                  <a:moveTo>
                    <a:pt x="31" y="95"/>
                  </a:moveTo>
                  <a:cubicBezTo>
                    <a:pt x="32" y="97"/>
                    <a:pt x="32" y="100"/>
                    <a:pt x="33" y="103"/>
                  </a:cubicBezTo>
                  <a:cubicBezTo>
                    <a:pt x="38" y="100"/>
                    <a:pt x="44" y="98"/>
                    <a:pt x="49" y="97"/>
                  </a:cubicBezTo>
                  <a:cubicBezTo>
                    <a:pt x="55" y="69"/>
                    <a:pt x="62" y="42"/>
                    <a:pt x="68" y="14"/>
                  </a:cubicBezTo>
                  <a:cubicBezTo>
                    <a:pt x="48" y="9"/>
                    <a:pt x="28" y="5"/>
                    <a:pt x="8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7" y="35"/>
                    <a:pt x="14" y="37"/>
                    <a:pt x="20" y="40"/>
                  </a:cubicBezTo>
                  <a:cubicBezTo>
                    <a:pt x="23" y="42"/>
                    <a:pt x="27" y="44"/>
                    <a:pt x="29" y="48"/>
                  </a:cubicBezTo>
                  <a:cubicBezTo>
                    <a:pt x="31" y="51"/>
                    <a:pt x="31" y="55"/>
                    <a:pt x="31" y="60"/>
                  </a:cubicBezTo>
                  <a:cubicBezTo>
                    <a:pt x="31" y="71"/>
                    <a:pt x="29" y="83"/>
                    <a:pt x="3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śḷiḍè">
              <a:extLst>
                <a:ext uri="{FF2B5EF4-FFF2-40B4-BE49-F238E27FC236}">
                  <a16:creationId xmlns:a16="http://schemas.microsoft.com/office/drawing/2014/main" id="{A4D37C58-48D4-44CB-80CC-B1A66920D54F}"/>
                </a:ext>
              </a:extLst>
            </p:cNvPr>
            <p:cNvSpPr/>
            <p:nvPr/>
          </p:nvSpPr>
          <p:spPr bwMode="auto">
            <a:xfrm>
              <a:off x="4657396" y="5151980"/>
              <a:ext cx="66912" cy="239767"/>
            </a:xfrm>
            <a:custGeom>
              <a:avLst/>
              <a:gdLst>
                <a:gd name="T0" fmla="*/ 19 w 23"/>
                <a:gd name="T1" fmla="*/ 2 h 83"/>
                <a:gd name="T2" fmla="*/ 1 w 23"/>
                <a:gd name="T3" fmla="*/ 80 h 83"/>
                <a:gd name="T4" fmla="*/ 5 w 23"/>
                <a:gd name="T5" fmla="*/ 81 h 83"/>
                <a:gd name="T6" fmla="*/ 23 w 23"/>
                <a:gd name="T7" fmla="*/ 3 h 83"/>
                <a:gd name="T8" fmla="*/ 19 w 23"/>
                <a:gd name="T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83">
                  <a:moveTo>
                    <a:pt x="19" y="2"/>
                  </a:moveTo>
                  <a:cubicBezTo>
                    <a:pt x="13" y="28"/>
                    <a:pt x="7" y="54"/>
                    <a:pt x="1" y="80"/>
                  </a:cubicBezTo>
                  <a:cubicBezTo>
                    <a:pt x="0" y="82"/>
                    <a:pt x="4" y="83"/>
                    <a:pt x="5" y="81"/>
                  </a:cubicBezTo>
                  <a:cubicBezTo>
                    <a:pt x="11" y="55"/>
                    <a:pt x="17" y="29"/>
                    <a:pt x="23" y="3"/>
                  </a:cubicBezTo>
                  <a:cubicBezTo>
                    <a:pt x="23" y="1"/>
                    <a:pt x="19" y="0"/>
                    <a:pt x="19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ṧľïdê">
              <a:extLst>
                <a:ext uri="{FF2B5EF4-FFF2-40B4-BE49-F238E27FC236}">
                  <a16:creationId xmlns:a16="http://schemas.microsoft.com/office/drawing/2014/main" id="{D9498274-BD67-4ACD-8E2B-8C716FCD4DE9}"/>
                </a:ext>
              </a:extLst>
            </p:cNvPr>
            <p:cNvSpPr/>
            <p:nvPr/>
          </p:nvSpPr>
          <p:spPr bwMode="auto">
            <a:xfrm>
              <a:off x="4555634" y="5224467"/>
              <a:ext cx="32062" cy="34850"/>
            </a:xfrm>
            <a:custGeom>
              <a:avLst/>
              <a:gdLst>
                <a:gd name="T0" fmla="*/ 6 w 11"/>
                <a:gd name="T1" fmla="*/ 2 h 12"/>
                <a:gd name="T2" fmla="*/ 1 w 11"/>
                <a:gd name="T3" fmla="*/ 8 h 12"/>
                <a:gd name="T4" fmla="*/ 5 w 11"/>
                <a:gd name="T5" fmla="*/ 10 h 12"/>
                <a:gd name="T6" fmla="*/ 9 w 11"/>
                <a:gd name="T7" fmla="*/ 4 h 12"/>
                <a:gd name="T8" fmla="*/ 6 w 11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6" y="2"/>
                  </a:moveTo>
                  <a:cubicBezTo>
                    <a:pt x="4" y="4"/>
                    <a:pt x="3" y="6"/>
                    <a:pt x="1" y="8"/>
                  </a:cubicBezTo>
                  <a:cubicBezTo>
                    <a:pt x="0" y="10"/>
                    <a:pt x="3" y="12"/>
                    <a:pt x="5" y="10"/>
                  </a:cubicBezTo>
                  <a:cubicBezTo>
                    <a:pt x="6" y="8"/>
                    <a:pt x="8" y="6"/>
                    <a:pt x="9" y="4"/>
                  </a:cubicBezTo>
                  <a:cubicBezTo>
                    <a:pt x="11" y="2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şľíde">
              <a:extLst>
                <a:ext uri="{FF2B5EF4-FFF2-40B4-BE49-F238E27FC236}">
                  <a16:creationId xmlns:a16="http://schemas.microsoft.com/office/drawing/2014/main" id="{21CB5259-6D22-4810-9982-A81DAE1F511C}"/>
                </a:ext>
              </a:extLst>
            </p:cNvPr>
            <p:cNvSpPr/>
            <p:nvPr/>
          </p:nvSpPr>
          <p:spPr bwMode="auto">
            <a:xfrm>
              <a:off x="4569574" y="5238407"/>
              <a:ext cx="44608" cy="37638"/>
            </a:xfrm>
            <a:custGeom>
              <a:avLst/>
              <a:gdLst>
                <a:gd name="T0" fmla="*/ 10 w 15"/>
                <a:gd name="T1" fmla="*/ 2 h 13"/>
                <a:gd name="T2" fmla="*/ 2 w 15"/>
                <a:gd name="T3" fmla="*/ 9 h 13"/>
                <a:gd name="T4" fmla="*/ 5 w 15"/>
                <a:gd name="T5" fmla="*/ 11 h 13"/>
                <a:gd name="T6" fmla="*/ 12 w 15"/>
                <a:gd name="T7" fmla="*/ 5 h 13"/>
                <a:gd name="T8" fmla="*/ 10 w 15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0" y="2"/>
                  </a:moveTo>
                  <a:cubicBezTo>
                    <a:pt x="7" y="4"/>
                    <a:pt x="5" y="6"/>
                    <a:pt x="2" y="9"/>
                  </a:cubicBezTo>
                  <a:cubicBezTo>
                    <a:pt x="0" y="10"/>
                    <a:pt x="3" y="13"/>
                    <a:pt x="5" y="11"/>
                  </a:cubicBezTo>
                  <a:cubicBezTo>
                    <a:pt x="7" y="9"/>
                    <a:pt x="10" y="7"/>
                    <a:pt x="12" y="5"/>
                  </a:cubicBezTo>
                  <a:cubicBezTo>
                    <a:pt x="15" y="4"/>
                    <a:pt x="13" y="0"/>
                    <a:pt x="1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şliḓe">
              <a:extLst>
                <a:ext uri="{FF2B5EF4-FFF2-40B4-BE49-F238E27FC236}">
                  <a16:creationId xmlns:a16="http://schemas.microsoft.com/office/drawing/2014/main" id="{50AD1EFC-40E5-471B-895B-3904CFACA56A}"/>
                </a:ext>
              </a:extLst>
            </p:cNvPr>
            <p:cNvSpPr/>
            <p:nvPr/>
          </p:nvSpPr>
          <p:spPr bwMode="auto">
            <a:xfrm>
              <a:off x="4572362" y="5284409"/>
              <a:ext cx="41820" cy="26486"/>
            </a:xfrm>
            <a:custGeom>
              <a:avLst/>
              <a:gdLst>
                <a:gd name="T0" fmla="*/ 11 w 14"/>
                <a:gd name="T1" fmla="*/ 0 h 9"/>
                <a:gd name="T2" fmla="*/ 2 w 14"/>
                <a:gd name="T3" fmla="*/ 4 h 9"/>
                <a:gd name="T4" fmla="*/ 3 w 14"/>
                <a:gd name="T5" fmla="*/ 8 h 9"/>
                <a:gd name="T6" fmla="*/ 12 w 14"/>
                <a:gd name="T7" fmla="*/ 4 h 9"/>
                <a:gd name="T8" fmla="*/ 11 w 1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1" y="0"/>
                  </a:moveTo>
                  <a:cubicBezTo>
                    <a:pt x="8" y="2"/>
                    <a:pt x="5" y="3"/>
                    <a:pt x="2" y="4"/>
                  </a:cubicBezTo>
                  <a:cubicBezTo>
                    <a:pt x="0" y="5"/>
                    <a:pt x="1" y="9"/>
                    <a:pt x="3" y="8"/>
                  </a:cubicBezTo>
                  <a:cubicBezTo>
                    <a:pt x="6" y="7"/>
                    <a:pt x="9" y="5"/>
                    <a:pt x="12" y="4"/>
                  </a:cubicBezTo>
                  <a:cubicBezTo>
                    <a:pt x="14" y="3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$ļïdê">
              <a:extLst>
                <a:ext uri="{FF2B5EF4-FFF2-40B4-BE49-F238E27FC236}">
                  <a16:creationId xmlns:a16="http://schemas.microsoft.com/office/drawing/2014/main" id="{8788B05A-C930-486A-B2A8-BA622685F1E5}"/>
                </a:ext>
              </a:extLst>
            </p:cNvPr>
            <p:cNvSpPr/>
            <p:nvPr/>
          </p:nvSpPr>
          <p:spPr bwMode="auto">
            <a:xfrm>
              <a:off x="4579333" y="5322047"/>
              <a:ext cx="40426" cy="15334"/>
            </a:xfrm>
            <a:custGeom>
              <a:avLst/>
              <a:gdLst>
                <a:gd name="T0" fmla="*/ 11 w 14"/>
                <a:gd name="T1" fmla="*/ 1 h 5"/>
                <a:gd name="T2" fmla="*/ 3 w 14"/>
                <a:gd name="T3" fmla="*/ 0 h 5"/>
                <a:gd name="T4" fmla="*/ 3 w 14"/>
                <a:gd name="T5" fmla="*/ 4 h 5"/>
                <a:gd name="T6" fmla="*/ 10 w 14"/>
                <a:gd name="T7" fmla="*/ 4 h 5"/>
                <a:gd name="T8" fmla="*/ 11 w 14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1" y="1"/>
                  </a:moveTo>
                  <a:cubicBezTo>
                    <a:pt x="8" y="0"/>
                    <a:pt x="6" y="0"/>
                    <a:pt x="3" y="0"/>
                  </a:cubicBezTo>
                  <a:cubicBezTo>
                    <a:pt x="0" y="1"/>
                    <a:pt x="0" y="5"/>
                    <a:pt x="3" y="4"/>
                  </a:cubicBezTo>
                  <a:cubicBezTo>
                    <a:pt x="5" y="4"/>
                    <a:pt x="8" y="4"/>
                    <a:pt x="10" y="4"/>
                  </a:cubicBezTo>
                  <a:cubicBezTo>
                    <a:pt x="13" y="5"/>
                    <a:pt x="14" y="1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ṥḻidè">
              <a:extLst>
                <a:ext uri="{FF2B5EF4-FFF2-40B4-BE49-F238E27FC236}">
                  <a16:creationId xmlns:a16="http://schemas.microsoft.com/office/drawing/2014/main" id="{27042C0B-D85C-44EA-8A91-6192C4FCEBE3}"/>
                </a:ext>
              </a:extLst>
            </p:cNvPr>
            <p:cNvSpPr/>
            <p:nvPr/>
          </p:nvSpPr>
          <p:spPr bwMode="auto">
            <a:xfrm>
              <a:off x="4579333" y="5356896"/>
              <a:ext cx="30668" cy="13940"/>
            </a:xfrm>
            <a:custGeom>
              <a:avLst/>
              <a:gdLst>
                <a:gd name="T0" fmla="*/ 8 w 11"/>
                <a:gd name="T1" fmla="*/ 0 h 5"/>
                <a:gd name="T2" fmla="*/ 3 w 11"/>
                <a:gd name="T3" fmla="*/ 1 h 5"/>
                <a:gd name="T4" fmla="*/ 3 w 11"/>
                <a:gd name="T5" fmla="*/ 5 h 5"/>
                <a:gd name="T6" fmla="*/ 8 w 11"/>
                <a:gd name="T7" fmla="*/ 4 h 5"/>
                <a:gd name="T8" fmla="*/ 8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0"/>
                  </a:moveTo>
                  <a:cubicBezTo>
                    <a:pt x="6" y="1"/>
                    <a:pt x="4" y="1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11" y="4"/>
                    <a:pt x="11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ṡḻïḍê">
              <a:extLst>
                <a:ext uri="{FF2B5EF4-FFF2-40B4-BE49-F238E27FC236}">
                  <a16:creationId xmlns:a16="http://schemas.microsoft.com/office/drawing/2014/main" id="{BC747199-8E7A-431F-BCF7-F06CFDA0AB03}"/>
                </a:ext>
              </a:extLst>
            </p:cNvPr>
            <p:cNvSpPr/>
            <p:nvPr/>
          </p:nvSpPr>
          <p:spPr bwMode="auto">
            <a:xfrm>
              <a:off x="4614182" y="5174283"/>
              <a:ext cx="54366" cy="55760"/>
            </a:xfrm>
            <a:custGeom>
              <a:avLst/>
              <a:gdLst>
                <a:gd name="T0" fmla="*/ 6 w 19"/>
                <a:gd name="T1" fmla="*/ 17 h 19"/>
                <a:gd name="T2" fmla="*/ 17 w 19"/>
                <a:gd name="T3" fmla="*/ 13 h 19"/>
                <a:gd name="T4" fmla="*/ 13 w 19"/>
                <a:gd name="T5" fmla="*/ 2 h 19"/>
                <a:gd name="T6" fmla="*/ 2 w 19"/>
                <a:gd name="T7" fmla="*/ 6 h 19"/>
                <a:gd name="T8" fmla="*/ 6 w 19"/>
                <a:gd name="T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6" y="17"/>
                  </a:moveTo>
                  <a:cubicBezTo>
                    <a:pt x="10" y="19"/>
                    <a:pt x="15" y="18"/>
                    <a:pt x="17" y="13"/>
                  </a:cubicBezTo>
                  <a:cubicBezTo>
                    <a:pt x="19" y="9"/>
                    <a:pt x="17" y="4"/>
                    <a:pt x="13" y="2"/>
                  </a:cubicBezTo>
                  <a:cubicBezTo>
                    <a:pt x="9" y="0"/>
                    <a:pt x="4" y="2"/>
                    <a:pt x="2" y="6"/>
                  </a:cubicBezTo>
                  <a:cubicBezTo>
                    <a:pt x="0" y="10"/>
                    <a:pt x="1" y="15"/>
                    <a:pt x="6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şľîḑê">
              <a:extLst>
                <a:ext uri="{FF2B5EF4-FFF2-40B4-BE49-F238E27FC236}">
                  <a16:creationId xmlns:a16="http://schemas.microsoft.com/office/drawing/2014/main" id="{084D90D6-0B65-4ECA-8B40-6A85DAE24B91}"/>
                </a:ext>
              </a:extLst>
            </p:cNvPr>
            <p:cNvSpPr/>
            <p:nvPr/>
          </p:nvSpPr>
          <p:spPr bwMode="auto">
            <a:xfrm>
              <a:off x="4138830" y="2698547"/>
              <a:ext cx="250919" cy="430745"/>
            </a:xfrm>
            <a:custGeom>
              <a:avLst/>
              <a:gdLst>
                <a:gd name="T0" fmla="*/ 24 w 87"/>
                <a:gd name="T1" fmla="*/ 80 h 149"/>
                <a:gd name="T2" fmla="*/ 33 w 87"/>
                <a:gd name="T3" fmla="*/ 138 h 149"/>
                <a:gd name="T4" fmla="*/ 35 w 87"/>
                <a:gd name="T5" fmla="*/ 144 h 149"/>
                <a:gd name="T6" fmla="*/ 40 w 87"/>
                <a:gd name="T7" fmla="*/ 146 h 149"/>
                <a:gd name="T8" fmla="*/ 87 w 87"/>
                <a:gd name="T9" fmla="*/ 137 h 149"/>
                <a:gd name="T10" fmla="*/ 84 w 87"/>
                <a:gd name="T11" fmla="*/ 50 h 149"/>
                <a:gd name="T12" fmla="*/ 84 w 87"/>
                <a:gd name="T13" fmla="*/ 45 h 149"/>
                <a:gd name="T14" fmla="*/ 73 w 87"/>
                <a:gd name="T15" fmla="*/ 39 h 149"/>
                <a:gd name="T16" fmla="*/ 60 w 87"/>
                <a:gd name="T17" fmla="*/ 45 h 149"/>
                <a:gd name="T18" fmla="*/ 58 w 87"/>
                <a:gd name="T19" fmla="*/ 40 h 149"/>
                <a:gd name="T20" fmla="*/ 55 w 87"/>
                <a:gd name="T21" fmla="*/ 24 h 149"/>
                <a:gd name="T22" fmla="*/ 54 w 87"/>
                <a:gd name="T23" fmla="*/ 19 h 149"/>
                <a:gd name="T24" fmla="*/ 48 w 87"/>
                <a:gd name="T25" fmla="*/ 16 h 149"/>
                <a:gd name="T26" fmla="*/ 17 w 87"/>
                <a:gd name="T27" fmla="*/ 1 h 149"/>
                <a:gd name="T28" fmla="*/ 12 w 87"/>
                <a:gd name="T29" fmla="*/ 1 h 149"/>
                <a:gd name="T30" fmla="*/ 10 w 87"/>
                <a:gd name="T31" fmla="*/ 5 h 149"/>
                <a:gd name="T32" fmla="*/ 3 w 87"/>
                <a:gd name="T33" fmla="*/ 39 h 149"/>
                <a:gd name="T34" fmla="*/ 7 w 87"/>
                <a:gd name="T35" fmla="*/ 76 h 149"/>
                <a:gd name="T36" fmla="*/ 39 w 87"/>
                <a:gd name="T37" fmla="*/ 8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149">
                  <a:moveTo>
                    <a:pt x="24" y="80"/>
                  </a:moveTo>
                  <a:cubicBezTo>
                    <a:pt x="27" y="99"/>
                    <a:pt x="30" y="119"/>
                    <a:pt x="33" y="138"/>
                  </a:cubicBezTo>
                  <a:cubicBezTo>
                    <a:pt x="33" y="140"/>
                    <a:pt x="33" y="142"/>
                    <a:pt x="35" y="144"/>
                  </a:cubicBezTo>
                  <a:cubicBezTo>
                    <a:pt x="36" y="145"/>
                    <a:pt x="38" y="146"/>
                    <a:pt x="40" y="146"/>
                  </a:cubicBezTo>
                  <a:cubicBezTo>
                    <a:pt x="61" y="149"/>
                    <a:pt x="87" y="137"/>
                    <a:pt x="87" y="137"/>
                  </a:cubicBezTo>
                  <a:cubicBezTo>
                    <a:pt x="84" y="112"/>
                    <a:pt x="81" y="54"/>
                    <a:pt x="84" y="50"/>
                  </a:cubicBezTo>
                  <a:cubicBezTo>
                    <a:pt x="84" y="48"/>
                    <a:pt x="85" y="47"/>
                    <a:pt x="84" y="45"/>
                  </a:cubicBezTo>
                  <a:cubicBezTo>
                    <a:pt x="83" y="40"/>
                    <a:pt x="77" y="37"/>
                    <a:pt x="73" y="39"/>
                  </a:cubicBezTo>
                  <a:cubicBezTo>
                    <a:pt x="69" y="41"/>
                    <a:pt x="63" y="48"/>
                    <a:pt x="60" y="45"/>
                  </a:cubicBezTo>
                  <a:cubicBezTo>
                    <a:pt x="59" y="44"/>
                    <a:pt x="59" y="42"/>
                    <a:pt x="58" y="40"/>
                  </a:cubicBezTo>
                  <a:cubicBezTo>
                    <a:pt x="57" y="35"/>
                    <a:pt x="56" y="29"/>
                    <a:pt x="55" y="24"/>
                  </a:cubicBezTo>
                  <a:cubicBezTo>
                    <a:pt x="55" y="22"/>
                    <a:pt x="55" y="20"/>
                    <a:pt x="54" y="19"/>
                  </a:cubicBezTo>
                  <a:cubicBezTo>
                    <a:pt x="52" y="17"/>
                    <a:pt x="50" y="17"/>
                    <a:pt x="48" y="16"/>
                  </a:cubicBezTo>
                  <a:cubicBezTo>
                    <a:pt x="37" y="14"/>
                    <a:pt x="28" y="3"/>
                    <a:pt x="17" y="1"/>
                  </a:cubicBezTo>
                  <a:cubicBezTo>
                    <a:pt x="15" y="1"/>
                    <a:pt x="13" y="0"/>
                    <a:pt x="12" y="1"/>
                  </a:cubicBezTo>
                  <a:cubicBezTo>
                    <a:pt x="11" y="2"/>
                    <a:pt x="10" y="4"/>
                    <a:pt x="10" y="5"/>
                  </a:cubicBezTo>
                  <a:cubicBezTo>
                    <a:pt x="7" y="13"/>
                    <a:pt x="4" y="31"/>
                    <a:pt x="3" y="39"/>
                  </a:cubicBezTo>
                  <a:cubicBezTo>
                    <a:pt x="1" y="51"/>
                    <a:pt x="0" y="65"/>
                    <a:pt x="7" y="76"/>
                  </a:cubicBezTo>
                  <a:cubicBezTo>
                    <a:pt x="13" y="87"/>
                    <a:pt x="28" y="94"/>
                    <a:pt x="39" y="87"/>
                  </a:cubicBezTo>
                </a:path>
              </a:pathLst>
            </a:custGeom>
            <a:solidFill>
              <a:srgbClr val="EA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şļïḋe">
              <a:extLst>
                <a:ext uri="{FF2B5EF4-FFF2-40B4-BE49-F238E27FC236}">
                  <a16:creationId xmlns:a16="http://schemas.microsoft.com/office/drawing/2014/main" id="{EABA46BC-AD28-4236-BE24-3E37808C5CB1}"/>
                </a:ext>
              </a:extLst>
            </p:cNvPr>
            <p:cNvSpPr/>
            <p:nvPr/>
          </p:nvSpPr>
          <p:spPr bwMode="auto">
            <a:xfrm>
              <a:off x="4120708" y="2602361"/>
              <a:ext cx="324801" cy="312255"/>
            </a:xfrm>
            <a:custGeom>
              <a:avLst/>
              <a:gdLst>
                <a:gd name="T0" fmla="*/ 22 w 112"/>
                <a:gd name="T1" fmla="*/ 8 h 108"/>
                <a:gd name="T2" fmla="*/ 44 w 112"/>
                <a:gd name="T3" fmla="*/ 12 h 108"/>
                <a:gd name="T4" fmla="*/ 66 w 112"/>
                <a:gd name="T5" fmla="*/ 7 h 108"/>
                <a:gd name="T6" fmla="*/ 108 w 112"/>
                <a:gd name="T7" fmla="*/ 45 h 108"/>
                <a:gd name="T8" fmla="*/ 97 w 112"/>
                <a:gd name="T9" fmla="*/ 103 h 108"/>
                <a:gd name="T10" fmla="*/ 92 w 112"/>
                <a:gd name="T11" fmla="*/ 107 h 108"/>
                <a:gd name="T12" fmla="*/ 89 w 112"/>
                <a:gd name="T13" fmla="*/ 106 h 108"/>
                <a:gd name="T14" fmla="*/ 85 w 112"/>
                <a:gd name="T15" fmla="*/ 89 h 108"/>
                <a:gd name="T16" fmla="*/ 85 w 112"/>
                <a:gd name="T17" fmla="*/ 74 h 108"/>
                <a:gd name="T18" fmla="*/ 71 w 112"/>
                <a:gd name="T19" fmla="*/ 80 h 108"/>
                <a:gd name="T20" fmla="*/ 61 w 112"/>
                <a:gd name="T21" fmla="*/ 71 h 108"/>
                <a:gd name="T22" fmla="*/ 58 w 112"/>
                <a:gd name="T23" fmla="*/ 57 h 108"/>
                <a:gd name="T24" fmla="*/ 44 w 112"/>
                <a:gd name="T25" fmla="*/ 49 h 108"/>
                <a:gd name="T26" fmla="*/ 27 w 112"/>
                <a:gd name="T27" fmla="*/ 47 h 108"/>
                <a:gd name="T28" fmla="*/ 5 w 112"/>
                <a:gd name="T29" fmla="*/ 8 h 108"/>
                <a:gd name="T30" fmla="*/ 22 w 112"/>
                <a:gd name="T31" fmla="*/ 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08">
                  <a:moveTo>
                    <a:pt x="22" y="8"/>
                  </a:moveTo>
                  <a:cubicBezTo>
                    <a:pt x="28" y="13"/>
                    <a:pt x="36" y="13"/>
                    <a:pt x="44" y="12"/>
                  </a:cubicBezTo>
                  <a:cubicBezTo>
                    <a:pt x="51" y="10"/>
                    <a:pt x="59" y="7"/>
                    <a:pt x="66" y="7"/>
                  </a:cubicBezTo>
                  <a:cubicBezTo>
                    <a:pt x="87" y="7"/>
                    <a:pt x="104" y="25"/>
                    <a:pt x="108" y="45"/>
                  </a:cubicBezTo>
                  <a:cubicBezTo>
                    <a:pt x="112" y="65"/>
                    <a:pt x="105" y="85"/>
                    <a:pt x="97" y="103"/>
                  </a:cubicBezTo>
                  <a:cubicBezTo>
                    <a:pt x="96" y="105"/>
                    <a:pt x="94" y="108"/>
                    <a:pt x="92" y="107"/>
                  </a:cubicBezTo>
                  <a:cubicBezTo>
                    <a:pt x="91" y="107"/>
                    <a:pt x="90" y="107"/>
                    <a:pt x="89" y="106"/>
                  </a:cubicBezTo>
                  <a:cubicBezTo>
                    <a:pt x="86" y="101"/>
                    <a:pt x="84" y="95"/>
                    <a:pt x="85" y="89"/>
                  </a:cubicBezTo>
                  <a:cubicBezTo>
                    <a:pt x="87" y="84"/>
                    <a:pt x="91" y="75"/>
                    <a:pt x="85" y="74"/>
                  </a:cubicBezTo>
                  <a:cubicBezTo>
                    <a:pt x="80" y="74"/>
                    <a:pt x="76" y="80"/>
                    <a:pt x="71" y="80"/>
                  </a:cubicBezTo>
                  <a:cubicBezTo>
                    <a:pt x="66" y="80"/>
                    <a:pt x="62" y="76"/>
                    <a:pt x="61" y="71"/>
                  </a:cubicBezTo>
                  <a:cubicBezTo>
                    <a:pt x="60" y="66"/>
                    <a:pt x="60" y="61"/>
                    <a:pt x="58" y="57"/>
                  </a:cubicBezTo>
                  <a:cubicBezTo>
                    <a:pt x="55" y="52"/>
                    <a:pt x="49" y="50"/>
                    <a:pt x="44" y="49"/>
                  </a:cubicBezTo>
                  <a:cubicBezTo>
                    <a:pt x="38" y="48"/>
                    <a:pt x="32" y="48"/>
                    <a:pt x="27" y="47"/>
                  </a:cubicBezTo>
                  <a:cubicBezTo>
                    <a:pt x="11" y="43"/>
                    <a:pt x="0" y="24"/>
                    <a:pt x="5" y="8"/>
                  </a:cubicBezTo>
                  <a:cubicBezTo>
                    <a:pt x="8" y="0"/>
                    <a:pt x="12" y="1"/>
                    <a:pt x="22" y="8"/>
                  </a:cubicBezTo>
                  <a:close/>
                </a:path>
              </a:pathLst>
            </a:custGeom>
            <a:solidFill>
              <a:srgbClr val="E9B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sļîde">
              <a:extLst>
                <a:ext uri="{FF2B5EF4-FFF2-40B4-BE49-F238E27FC236}">
                  <a16:creationId xmlns:a16="http://schemas.microsoft.com/office/drawing/2014/main" id="{6E6AF28C-2B5A-466A-B2FB-CC370BEDB614}"/>
                </a:ext>
              </a:extLst>
            </p:cNvPr>
            <p:cNvSpPr/>
            <p:nvPr/>
          </p:nvSpPr>
          <p:spPr bwMode="auto">
            <a:xfrm>
              <a:off x="4115132" y="4040965"/>
              <a:ext cx="400077" cy="1405148"/>
            </a:xfrm>
            <a:custGeom>
              <a:avLst/>
              <a:gdLst>
                <a:gd name="T0" fmla="*/ 0 w 138"/>
                <a:gd name="T1" fmla="*/ 0 h 486"/>
                <a:gd name="T2" fmla="*/ 5 w 138"/>
                <a:gd name="T3" fmla="*/ 144 h 486"/>
                <a:gd name="T4" fmla="*/ 7 w 138"/>
                <a:gd name="T5" fmla="*/ 236 h 486"/>
                <a:gd name="T6" fmla="*/ 18 w 138"/>
                <a:gd name="T7" fmla="*/ 483 h 486"/>
                <a:gd name="T8" fmla="*/ 92 w 138"/>
                <a:gd name="T9" fmla="*/ 486 h 486"/>
                <a:gd name="T10" fmla="*/ 111 w 138"/>
                <a:gd name="T11" fmla="*/ 275 h 486"/>
                <a:gd name="T12" fmla="*/ 138 w 138"/>
                <a:gd name="T13" fmla="*/ 19 h 486"/>
                <a:gd name="T14" fmla="*/ 0 w 138"/>
                <a:gd name="T1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486">
                  <a:moveTo>
                    <a:pt x="0" y="0"/>
                  </a:moveTo>
                  <a:cubicBezTo>
                    <a:pt x="5" y="144"/>
                    <a:pt x="5" y="144"/>
                    <a:pt x="5" y="144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18" y="483"/>
                    <a:pt x="18" y="483"/>
                    <a:pt x="18" y="483"/>
                  </a:cubicBezTo>
                  <a:cubicBezTo>
                    <a:pt x="18" y="483"/>
                    <a:pt x="53" y="480"/>
                    <a:pt x="92" y="486"/>
                  </a:cubicBezTo>
                  <a:cubicBezTo>
                    <a:pt x="111" y="275"/>
                    <a:pt x="111" y="275"/>
                    <a:pt x="111" y="275"/>
                  </a:cubicBezTo>
                  <a:cubicBezTo>
                    <a:pt x="138" y="19"/>
                    <a:pt x="138" y="19"/>
                    <a:pt x="138" y="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D6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ṥḷîḑé">
              <a:extLst>
                <a:ext uri="{FF2B5EF4-FFF2-40B4-BE49-F238E27FC236}">
                  <a16:creationId xmlns:a16="http://schemas.microsoft.com/office/drawing/2014/main" id="{EE5EE989-E531-4936-8032-965CAD7B664A}"/>
                </a:ext>
              </a:extLst>
            </p:cNvPr>
            <p:cNvSpPr/>
            <p:nvPr/>
          </p:nvSpPr>
          <p:spPr bwMode="auto">
            <a:xfrm>
              <a:off x="3669053" y="4003327"/>
              <a:ext cx="927008" cy="1258778"/>
            </a:xfrm>
            <a:custGeom>
              <a:avLst/>
              <a:gdLst>
                <a:gd name="T0" fmla="*/ 70 w 320"/>
                <a:gd name="T1" fmla="*/ 0 h 435"/>
                <a:gd name="T2" fmla="*/ 22 w 320"/>
                <a:gd name="T3" fmla="*/ 150 h 435"/>
                <a:gd name="T4" fmla="*/ 4 w 320"/>
                <a:gd name="T5" fmla="*/ 232 h 435"/>
                <a:gd name="T6" fmla="*/ 27 w 320"/>
                <a:gd name="T7" fmla="*/ 299 h 435"/>
                <a:gd name="T8" fmla="*/ 285 w 320"/>
                <a:gd name="T9" fmla="*/ 435 h 435"/>
                <a:gd name="T10" fmla="*/ 320 w 320"/>
                <a:gd name="T11" fmla="*/ 371 h 435"/>
                <a:gd name="T12" fmla="*/ 116 w 320"/>
                <a:gd name="T13" fmla="*/ 257 h 435"/>
                <a:gd name="T14" fmla="*/ 109 w 320"/>
                <a:gd name="T15" fmla="*/ 245 h 435"/>
                <a:gd name="T16" fmla="*/ 159 w 320"/>
                <a:gd name="T17" fmla="*/ 147 h 435"/>
                <a:gd name="T18" fmla="*/ 219 w 320"/>
                <a:gd name="T19" fmla="*/ 23 h 435"/>
                <a:gd name="T20" fmla="*/ 70 w 320"/>
                <a:gd name="T21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435">
                  <a:moveTo>
                    <a:pt x="70" y="0"/>
                  </a:moveTo>
                  <a:cubicBezTo>
                    <a:pt x="22" y="150"/>
                    <a:pt x="22" y="150"/>
                    <a:pt x="22" y="150"/>
                  </a:cubicBezTo>
                  <a:cubicBezTo>
                    <a:pt x="22" y="150"/>
                    <a:pt x="7" y="200"/>
                    <a:pt x="4" y="232"/>
                  </a:cubicBezTo>
                  <a:cubicBezTo>
                    <a:pt x="0" y="265"/>
                    <a:pt x="7" y="287"/>
                    <a:pt x="27" y="299"/>
                  </a:cubicBezTo>
                  <a:cubicBezTo>
                    <a:pt x="46" y="310"/>
                    <a:pt x="285" y="435"/>
                    <a:pt x="285" y="435"/>
                  </a:cubicBezTo>
                  <a:cubicBezTo>
                    <a:pt x="320" y="371"/>
                    <a:pt x="320" y="371"/>
                    <a:pt x="320" y="371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116" y="257"/>
                    <a:pt x="105" y="252"/>
                    <a:pt x="109" y="245"/>
                  </a:cubicBezTo>
                  <a:cubicBezTo>
                    <a:pt x="112" y="238"/>
                    <a:pt x="159" y="147"/>
                    <a:pt x="159" y="147"/>
                  </a:cubicBezTo>
                  <a:cubicBezTo>
                    <a:pt x="219" y="23"/>
                    <a:pt x="219" y="23"/>
                    <a:pt x="219" y="23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DD6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śḻïdé">
              <a:extLst>
                <a:ext uri="{FF2B5EF4-FFF2-40B4-BE49-F238E27FC236}">
                  <a16:creationId xmlns:a16="http://schemas.microsoft.com/office/drawing/2014/main" id="{89CECE7F-47F7-491D-8F61-259CD71DB19A}"/>
                </a:ext>
              </a:extLst>
            </p:cNvPr>
            <p:cNvSpPr/>
            <p:nvPr/>
          </p:nvSpPr>
          <p:spPr bwMode="auto">
            <a:xfrm>
              <a:off x="3816817" y="3274267"/>
              <a:ext cx="577114" cy="288558"/>
            </a:xfrm>
            <a:custGeom>
              <a:avLst/>
              <a:gdLst>
                <a:gd name="T0" fmla="*/ 133 w 199"/>
                <a:gd name="T1" fmla="*/ 11 h 100"/>
                <a:gd name="T2" fmla="*/ 133 w 199"/>
                <a:gd name="T3" fmla="*/ 34 h 100"/>
                <a:gd name="T4" fmla="*/ 131 w 199"/>
                <a:gd name="T5" fmla="*/ 38 h 100"/>
                <a:gd name="T6" fmla="*/ 124 w 199"/>
                <a:gd name="T7" fmla="*/ 38 h 100"/>
                <a:gd name="T8" fmla="*/ 45 w 199"/>
                <a:gd name="T9" fmla="*/ 7 h 100"/>
                <a:gd name="T10" fmla="*/ 23 w 199"/>
                <a:gd name="T11" fmla="*/ 1 h 100"/>
                <a:gd name="T12" fmla="*/ 2 w 199"/>
                <a:gd name="T13" fmla="*/ 6 h 100"/>
                <a:gd name="T14" fmla="*/ 0 w 199"/>
                <a:gd name="T15" fmla="*/ 7 h 100"/>
                <a:gd name="T16" fmla="*/ 2 w 199"/>
                <a:gd name="T17" fmla="*/ 10 h 100"/>
                <a:gd name="T18" fmla="*/ 21 w 199"/>
                <a:gd name="T19" fmla="*/ 12 h 100"/>
                <a:gd name="T20" fmla="*/ 42 w 199"/>
                <a:gd name="T21" fmla="*/ 23 h 100"/>
                <a:gd name="T22" fmla="*/ 146 w 199"/>
                <a:gd name="T23" fmla="*/ 90 h 100"/>
                <a:gd name="T24" fmla="*/ 176 w 199"/>
                <a:gd name="T25" fmla="*/ 97 h 100"/>
                <a:gd name="T26" fmla="*/ 196 w 199"/>
                <a:gd name="T27" fmla="*/ 74 h 100"/>
                <a:gd name="T28" fmla="*/ 195 w 199"/>
                <a:gd name="T29" fmla="*/ 41 h 100"/>
                <a:gd name="T30" fmla="*/ 190 w 199"/>
                <a:gd name="T31" fmla="*/ 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9" h="100">
                  <a:moveTo>
                    <a:pt x="133" y="11"/>
                  </a:moveTo>
                  <a:cubicBezTo>
                    <a:pt x="133" y="19"/>
                    <a:pt x="133" y="26"/>
                    <a:pt x="133" y="34"/>
                  </a:cubicBezTo>
                  <a:cubicBezTo>
                    <a:pt x="132" y="35"/>
                    <a:pt x="132" y="37"/>
                    <a:pt x="131" y="38"/>
                  </a:cubicBezTo>
                  <a:cubicBezTo>
                    <a:pt x="130" y="39"/>
                    <a:pt x="127" y="39"/>
                    <a:pt x="124" y="38"/>
                  </a:cubicBezTo>
                  <a:cubicBezTo>
                    <a:pt x="98" y="28"/>
                    <a:pt x="72" y="18"/>
                    <a:pt x="45" y="7"/>
                  </a:cubicBezTo>
                  <a:cubicBezTo>
                    <a:pt x="38" y="5"/>
                    <a:pt x="31" y="2"/>
                    <a:pt x="23" y="1"/>
                  </a:cubicBezTo>
                  <a:cubicBezTo>
                    <a:pt x="16" y="0"/>
                    <a:pt x="8" y="1"/>
                    <a:pt x="2" y="6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8"/>
                    <a:pt x="1" y="10"/>
                    <a:pt x="2" y="10"/>
                  </a:cubicBezTo>
                  <a:cubicBezTo>
                    <a:pt x="8" y="13"/>
                    <a:pt x="15" y="11"/>
                    <a:pt x="21" y="12"/>
                  </a:cubicBezTo>
                  <a:cubicBezTo>
                    <a:pt x="29" y="12"/>
                    <a:pt x="36" y="18"/>
                    <a:pt x="42" y="23"/>
                  </a:cubicBezTo>
                  <a:cubicBezTo>
                    <a:pt x="75" y="48"/>
                    <a:pt x="110" y="71"/>
                    <a:pt x="146" y="90"/>
                  </a:cubicBezTo>
                  <a:cubicBezTo>
                    <a:pt x="155" y="95"/>
                    <a:pt x="166" y="100"/>
                    <a:pt x="176" y="97"/>
                  </a:cubicBezTo>
                  <a:cubicBezTo>
                    <a:pt x="186" y="95"/>
                    <a:pt x="194" y="85"/>
                    <a:pt x="196" y="74"/>
                  </a:cubicBezTo>
                  <a:cubicBezTo>
                    <a:pt x="199" y="63"/>
                    <a:pt x="197" y="52"/>
                    <a:pt x="195" y="41"/>
                  </a:cubicBezTo>
                  <a:cubicBezTo>
                    <a:pt x="194" y="30"/>
                    <a:pt x="192" y="19"/>
                    <a:pt x="190" y="7"/>
                  </a:cubicBezTo>
                </a:path>
              </a:pathLst>
            </a:custGeom>
            <a:solidFill>
              <a:srgbClr val="EA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šľíḑê">
              <a:extLst>
                <a:ext uri="{FF2B5EF4-FFF2-40B4-BE49-F238E27FC236}">
                  <a16:creationId xmlns:a16="http://schemas.microsoft.com/office/drawing/2014/main" id="{50E00624-1829-4752-9D2E-57343EC98D9B}"/>
                </a:ext>
              </a:extLst>
            </p:cNvPr>
            <p:cNvSpPr/>
            <p:nvPr/>
          </p:nvSpPr>
          <p:spPr bwMode="auto">
            <a:xfrm>
              <a:off x="3846091" y="3080502"/>
              <a:ext cx="683058" cy="1067801"/>
            </a:xfrm>
            <a:custGeom>
              <a:avLst/>
              <a:gdLst>
                <a:gd name="T0" fmla="*/ 236 w 236"/>
                <a:gd name="T1" fmla="*/ 137 h 369"/>
                <a:gd name="T2" fmla="*/ 231 w 236"/>
                <a:gd name="T3" fmla="*/ 369 h 369"/>
                <a:gd name="T4" fmla="*/ 0 w 236"/>
                <a:gd name="T5" fmla="*/ 340 h 369"/>
                <a:gd name="T6" fmla="*/ 110 w 236"/>
                <a:gd name="T7" fmla="*/ 1 h 369"/>
                <a:gd name="T8" fmla="*/ 219 w 236"/>
                <a:gd name="T9" fmla="*/ 5 h 369"/>
                <a:gd name="T10" fmla="*/ 236 w 236"/>
                <a:gd name="T11" fmla="*/ 13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369">
                  <a:moveTo>
                    <a:pt x="236" y="137"/>
                  </a:moveTo>
                  <a:cubicBezTo>
                    <a:pt x="231" y="369"/>
                    <a:pt x="231" y="369"/>
                    <a:pt x="231" y="369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51" y="0"/>
                    <a:pt x="179" y="2"/>
                    <a:pt x="219" y="5"/>
                  </a:cubicBezTo>
                  <a:lnTo>
                    <a:pt x="236" y="137"/>
                  </a:lnTo>
                  <a:close/>
                </a:path>
              </a:pathLst>
            </a:custGeom>
            <a:solidFill>
              <a:srgbClr val="95D8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ṩļîḍe">
              <a:extLst>
                <a:ext uri="{FF2B5EF4-FFF2-40B4-BE49-F238E27FC236}">
                  <a16:creationId xmlns:a16="http://schemas.microsoft.com/office/drawing/2014/main" id="{DA9CC252-8B60-4F8E-BAD7-AC33EF273EF1}"/>
                </a:ext>
              </a:extLst>
            </p:cNvPr>
            <p:cNvSpPr/>
            <p:nvPr/>
          </p:nvSpPr>
          <p:spPr bwMode="auto">
            <a:xfrm>
              <a:off x="3752693" y="3204567"/>
              <a:ext cx="144976" cy="239767"/>
            </a:xfrm>
            <a:custGeom>
              <a:avLst/>
              <a:gdLst>
                <a:gd name="T0" fmla="*/ 8 w 104"/>
                <a:gd name="T1" fmla="*/ 0 h 172"/>
                <a:gd name="T2" fmla="*/ 96 w 104"/>
                <a:gd name="T3" fmla="*/ 21 h 172"/>
                <a:gd name="T4" fmla="*/ 104 w 104"/>
                <a:gd name="T5" fmla="*/ 172 h 172"/>
                <a:gd name="T6" fmla="*/ 0 w 104"/>
                <a:gd name="T7" fmla="*/ 162 h 172"/>
                <a:gd name="T8" fmla="*/ 8 w 104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72">
                  <a:moveTo>
                    <a:pt x="8" y="0"/>
                  </a:moveTo>
                  <a:lnTo>
                    <a:pt x="96" y="21"/>
                  </a:lnTo>
                  <a:lnTo>
                    <a:pt x="104" y="172"/>
                  </a:lnTo>
                  <a:lnTo>
                    <a:pt x="0" y="16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ṡlîďê">
              <a:extLst>
                <a:ext uri="{FF2B5EF4-FFF2-40B4-BE49-F238E27FC236}">
                  <a16:creationId xmlns:a16="http://schemas.microsoft.com/office/drawing/2014/main" id="{0C838EA9-4FEF-41C0-8D77-DE21002CBA67}"/>
                </a:ext>
              </a:extLst>
            </p:cNvPr>
            <p:cNvSpPr/>
            <p:nvPr/>
          </p:nvSpPr>
          <p:spPr bwMode="auto">
            <a:xfrm>
              <a:off x="3825181" y="3323057"/>
              <a:ext cx="533901" cy="395895"/>
            </a:xfrm>
            <a:custGeom>
              <a:avLst/>
              <a:gdLst>
                <a:gd name="T0" fmla="*/ 128 w 184"/>
                <a:gd name="T1" fmla="*/ 42 h 137"/>
                <a:gd name="T2" fmla="*/ 122 w 184"/>
                <a:gd name="T3" fmla="*/ 64 h 137"/>
                <a:gd name="T4" fmla="*/ 119 w 184"/>
                <a:gd name="T5" fmla="*/ 67 h 137"/>
                <a:gd name="T6" fmla="*/ 113 w 184"/>
                <a:gd name="T7" fmla="*/ 65 h 137"/>
                <a:gd name="T8" fmla="*/ 44 w 184"/>
                <a:gd name="T9" fmla="*/ 15 h 137"/>
                <a:gd name="T10" fmla="*/ 25 w 184"/>
                <a:gd name="T11" fmla="*/ 3 h 137"/>
                <a:gd name="T12" fmla="*/ 3 w 184"/>
                <a:gd name="T13" fmla="*/ 2 h 137"/>
                <a:gd name="T14" fmla="*/ 1 w 184"/>
                <a:gd name="T15" fmla="*/ 3 h 137"/>
                <a:gd name="T16" fmla="*/ 2 w 184"/>
                <a:gd name="T17" fmla="*/ 7 h 137"/>
                <a:gd name="T18" fmla="*/ 20 w 184"/>
                <a:gd name="T19" fmla="*/ 13 h 137"/>
                <a:gd name="T20" fmla="*/ 37 w 184"/>
                <a:gd name="T21" fmla="*/ 29 h 137"/>
                <a:gd name="T22" fmla="*/ 120 w 184"/>
                <a:gd name="T23" fmla="*/ 122 h 137"/>
                <a:gd name="T24" fmla="*/ 147 w 184"/>
                <a:gd name="T25" fmla="*/ 136 h 137"/>
                <a:gd name="T26" fmla="*/ 173 w 184"/>
                <a:gd name="T27" fmla="*/ 119 h 137"/>
                <a:gd name="T28" fmla="*/ 180 w 184"/>
                <a:gd name="T29" fmla="*/ 87 h 137"/>
                <a:gd name="T30" fmla="*/ 184 w 184"/>
                <a:gd name="T31" fmla="*/ 5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137">
                  <a:moveTo>
                    <a:pt x="128" y="42"/>
                  </a:moveTo>
                  <a:cubicBezTo>
                    <a:pt x="126" y="49"/>
                    <a:pt x="124" y="57"/>
                    <a:pt x="122" y="64"/>
                  </a:cubicBezTo>
                  <a:cubicBezTo>
                    <a:pt x="121" y="65"/>
                    <a:pt x="121" y="66"/>
                    <a:pt x="119" y="67"/>
                  </a:cubicBezTo>
                  <a:cubicBezTo>
                    <a:pt x="117" y="68"/>
                    <a:pt x="115" y="67"/>
                    <a:pt x="113" y="65"/>
                  </a:cubicBezTo>
                  <a:cubicBezTo>
                    <a:pt x="90" y="49"/>
                    <a:pt x="67" y="32"/>
                    <a:pt x="44" y="15"/>
                  </a:cubicBezTo>
                  <a:cubicBezTo>
                    <a:pt x="38" y="11"/>
                    <a:pt x="32" y="6"/>
                    <a:pt x="25" y="3"/>
                  </a:cubicBezTo>
                  <a:cubicBezTo>
                    <a:pt x="18" y="1"/>
                    <a:pt x="10" y="0"/>
                    <a:pt x="3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7" y="11"/>
                    <a:pt x="14" y="11"/>
                    <a:pt x="20" y="13"/>
                  </a:cubicBezTo>
                  <a:cubicBezTo>
                    <a:pt x="27" y="16"/>
                    <a:pt x="32" y="23"/>
                    <a:pt x="37" y="29"/>
                  </a:cubicBezTo>
                  <a:cubicBezTo>
                    <a:pt x="62" y="62"/>
                    <a:pt x="90" y="93"/>
                    <a:pt x="120" y="122"/>
                  </a:cubicBezTo>
                  <a:cubicBezTo>
                    <a:pt x="128" y="129"/>
                    <a:pt x="136" y="136"/>
                    <a:pt x="147" y="136"/>
                  </a:cubicBezTo>
                  <a:cubicBezTo>
                    <a:pt x="158" y="137"/>
                    <a:pt x="167" y="129"/>
                    <a:pt x="173" y="119"/>
                  </a:cubicBezTo>
                  <a:cubicBezTo>
                    <a:pt x="178" y="109"/>
                    <a:pt x="179" y="98"/>
                    <a:pt x="180" y="87"/>
                  </a:cubicBezTo>
                  <a:cubicBezTo>
                    <a:pt x="182" y="76"/>
                    <a:pt x="183" y="64"/>
                    <a:pt x="184" y="53"/>
                  </a:cubicBezTo>
                </a:path>
              </a:pathLst>
            </a:custGeom>
            <a:solidFill>
              <a:srgbClr val="EAA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50058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1849" y="3012015"/>
            <a:ext cx="434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21《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</a:rPr>
              <a:t>Redis 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</a:rPr>
              <a:t>协议解析及处理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974782" y="2076664"/>
            <a:ext cx="4668951" cy="243466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974783" y="1660298"/>
            <a:ext cx="2198438" cy="416366"/>
            <a:chOff x="1303393" y="3235029"/>
            <a:chExt cx="2198438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432768" y="325260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事件驱动模型机制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7233" y="2356450"/>
            <a:ext cx="5016500" cy="2247686"/>
          </a:xfrm>
        </p:spPr>
        <p:txBody>
          <a:bodyPr>
            <a:normAutofit lnSpcReduction="10000"/>
          </a:bodyPr>
          <a:lstStyle/>
          <a:p>
            <a:pPr lvl="1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r>
              <a:rPr kumimoji="1" lang="zh-CN" altLang="en-US" sz="1400" dirty="0">
                <a:solidFill>
                  <a:schemeClr val="bg1"/>
                </a:solidFill>
              </a:rPr>
              <a:t> 自身是一个事件驱动程序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事件驱动模型机制封装在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aeEventLoop</a:t>
            </a:r>
            <a:r>
              <a:rPr kumimoji="1" lang="zh-CN" altLang="en-US" sz="1400" dirty="0">
                <a:solidFill>
                  <a:schemeClr val="bg1"/>
                </a:solidFill>
              </a:rPr>
              <a:t>等相关结构体中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处理网络连接、</a:t>
            </a:r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  <a:r>
              <a:rPr kumimoji="1" lang="zh-CN" altLang="en-US" sz="1400" dirty="0">
                <a:solidFill>
                  <a:schemeClr val="bg1"/>
                </a:solidFill>
              </a:rPr>
              <a:t>读写、持久化、过期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回收等几乎所有核心操作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事件驱动模型处理</a:t>
            </a:r>
            <a:r>
              <a:rPr kumimoji="1" lang="en-US" altLang="zh-CN" sz="1400" dirty="0">
                <a:solidFill>
                  <a:schemeClr val="bg1"/>
                </a:solidFill>
              </a:rPr>
              <a:t>2</a:t>
            </a:r>
            <a:r>
              <a:rPr kumimoji="1" lang="zh-CN" altLang="en-US" sz="1400" dirty="0">
                <a:solidFill>
                  <a:schemeClr val="bg1"/>
                </a:solidFill>
              </a:rPr>
              <a:t>类事件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文件事件，处理网络</a:t>
            </a:r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  <a:endParaRPr lang="en-US" altLang="zh-CN" sz="1400" dirty="0"/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 时间事件，处理缓冲刷新，增量</a:t>
            </a:r>
            <a:r>
              <a:rPr kumimoji="1" lang="en-US" altLang="zh-CN" sz="1400" dirty="0">
                <a:solidFill>
                  <a:schemeClr val="bg1"/>
                </a:solidFill>
              </a:rPr>
              <a:t>rehash</a:t>
            </a:r>
          </a:p>
          <a:p>
            <a:pPr lvl="2"/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667509"/>
            <a:ext cx="6188018" cy="1687641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FA983472-47C5-449A-94DC-9ABA3630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事件驱动模型</a:t>
            </a:r>
          </a:p>
        </p:txBody>
      </p:sp>
    </p:spTree>
    <p:extLst>
      <p:ext uri="{BB962C8B-B14F-4D97-AF65-F5344CB8AC3E}">
        <p14:creationId xmlns:p14="http://schemas.microsoft.com/office/powerpoint/2010/main" val="18138030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816282"/>
            <a:ext cx="3789427" cy="243466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3022561"/>
            <a:ext cx="5016500" cy="2247686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文件事件采用</a:t>
            </a:r>
            <a:r>
              <a:rPr kumimoji="1" lang="en-US" altLang="zh-CN" sz="1400" dirty="0">
                <a:solidFill>
                  <a:schemeClr val="bg1"/>
                </a:solidFill>
              </a:rPr>
              <a:t>Reactor</a:t>
            </a:r>
            <a:r>
              <a:rPr kumimoji="1" lang="zh-CN" altLang="en-US" sz="1400" dirty="0">
                <a:solidFill>
                  <a:schemeClr val="bg1"/>
                </a:solidFill>
              </a:rPr>
              <a:t>模式构建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文件事件处理机制分为</a:t>
            </a:r>
            <a:r>
              <a:rPr kumimoji="1" lang="en-US" altLang="zh-CN" sz="1400" dirty="0">
                <a:solidFill>
                  <a:schemeClr val="bg1"/>
                </a:solidFill>
              </a:rPr>
              <a:t>4</a:t>
            </a:r>
            <a:r>
              <a:rPr kumimoji="1" lang="zh-CN" altLang="en-US" sz="1400" dirty="0">
                <a:solidFill>
                  <a:schemeClr val="bg1"/>
                </a:solidFill>
              </a:rPr>
              <a:t>部分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连接</a:t>
            </a:r>
            <a:r>
              <a:rPr kumimoji="1" lang="en-US" altLang="zh-CN" sz="1400" dirty="0">
                <a:solidFill>
                  <a:schemeClr val="bg1"/>
                </a:solidFill>
              </a:rPr>
              <a:t>socket/</a:t>
            </a:r>
            <a:r>
              <a:rPr kumimoji="1" lang="zh-CN" altLang="en-US" sz="1400" dirty="0">
                <a:solidFill>
                  <a:schemeClr val="bg1"/>
                </a:solidFill>
              </a:rPr>
              <a:t>文件描述符 </a:t>
            </a:r>
            <a:r>
              <a:rPr kumimoji="1" lang="en-US" altLang="zh-CN" sz="1400" dirty="0">
                <a:solidFill>
                  <a:schemeClr val="bg1"/>
                </a:solidFill>
              </a:rPr>
              <a:t>Handle</a:t>
            </a: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  <a:r>
              <a:rPr kumimoji="1" lang="zh-CN" altLang="en-US" sz="1400" dirty="0">
                <a:solidFill>
                  <a:schemeClr val="bg1"/>
                </a:solidFill>
              </a:rPr>
              <a:t>多路复用程序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Demultiplexer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文件事件分派器 </a:t>
            </a:r>
            <a:r>
              <a:rPr kumimoji="1" lang="en-US" altLang="zh-CN" sz="1400" dirty="0">
                <a:solidFill>
                  <a:schemeClr val="bg1"/>
                </a:solidFill>
              </a:rPr>
              <a:t>Dispatcher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事件处理器 </a:t>
            </a:r>
            <a:r>
              <a:rPr kumimoji="1" lang="en-US" altLang="zh-CN" sz="1400" dirty="0">
                <a:solidFill>
                  <a:schemeClr val="bg1"/>
                </a:solidFill>
              </a:rPr>
              <a:t>Event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handler</a:t>
            </a: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事件驱动模型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96" y="1771277"/>
            <a:ext cx="5827884" cy="426464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95A8B0-8221-4967-8F76-61A0E4697C6B}"/>
              </a:ext>
            </a:extLst>
          </p:cNvPr>
          <p:cNvGrpSpPr/>
          <p:nvPr/>
        </p:nvGrpSpPr>
        <p:grpSpPr>
          <a:xfrm>
            <a:off x="1110820" y="2399916"/>
            <a:ext cx="2198438" cy="416366"/>
            <a:chOff x="1303393" y="3235029"/>
            <a:chExt cx="2198438" cy="41636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FA2FDF2-C67D-4155-B302-487B19E24559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B461D5A-3EA7-48E7-B54F-9AC6E5A58C27}"/>
                </a:ext>
              </a:extLst>
            </p:cNvPr>
            <p:cNvSpPr/>
            <p:nvPr/>
          </p:nvSpPr>
          <p:spPr>
            <a:xfrm>
              <a:off x="1588927" y="3262764"/>
              <a:ext cx="1627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文件事件处理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9336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66965"/>
            <a:ext cx="4527981" cy="265531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70" y="2866934"/>
            <a:ext cx="5016500" cy="2247686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  <a:r>
              <a:rPr kumimoji="1" lang="zh-CN" altLang="en-US" sz="1400" dirty="0">
                <a:solidFill>
                  <a:schemeClr val="bg1"/>
                </a:solidFill>
              </a:rPr>
              <a:t>多路复用程序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提供相同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api</a:t>
            </a:r>
            <a:r>
              <a:rPr kumimoji="1" lang="zh-CN" altLang="en-US" sz="1400" dirty="0">
                <a:solidFill>
                  <a:schemeClr val="bg1"/>
                </a:solidFill>
              </a:rPr>
              <a:t>实现，编译时按性能选择最佳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封装多种实现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 err="1">
                <a:solidFill>
                  <a:schemeClr val="bg1"/>
                </a:solidFill>
              </a:rPr>
              <a:t>Evport</a:t>
            </a:r>
            <a:r>
              <a:rPr kumimoji="1" lang="zh-CN" altLang="en-US" sz="1400" dirty="0">
                <a:solidFill>
                  <a:schemeClr val="bg1"/>
                </a:solidFill>
              </a:rPr>
              <a:t>  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Solaries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 err="1">
                <a:solidFill>
                  <a:schemeClr val="bg1"/>
                </a:solidFill>
              </a:rPr>
              <a:t>Epoll</a:t>
            </a:r>
            <a:r>
              <a:rPr kumimoji="1" lang="zh-CN" altLang="en-US" sz="1400" dirty="0">
                <a:solidFill>
                  <a:schemeClr val="bg1"/>
                </a:solidFill>
              </a:rPr>
              <a:t>     </a:t>
            </a:r>
            <a:r>
              <a:rPr kumimoji="1" lang="en-US" altLang="zh-CN" sz="1400" dirty="0">
                <a:solidFill>
                  <a:schemeClr val="bg1"/>
                </a:solidFill>
              </a:rPr>
              <a:t>Linux</a:t>
            </a:r>
          </a:p>
          <a:p>
            <a:pPr lvl="3"/>
            <a:r>
              <a:rPr kumimoji="1" lang="en-US" altLang="zh-CN" sz="1400" dirty="0" err="1">
                <a:solidFill>
                  <a:schemeClr val="bg1"/>
                </a:solidFill>
              </a:rPr>
              <a:t>Kqueue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Unix</a:t>
            </a:r>
          </a:p>
          <a:p>
            <a:pPr lvl="3"/>
            <a:r>
              <a:rPr kumimoji="1" lang="en-US" altLang="zh-CN" sz="1400" dirty="0">
                <a:solidFill>
                  <a:schemeClr val="bg1"/>
                </a:solidFill>
              </a:rPr>
              <a:t>Select</a:t>
            </a:r>
            <a:r>
              <a:rPr kumimoji="1" lang="zh-CN" altLang="en-US" sz="1400" dirty="0">
                <a:solidFill>
                  <a:schemeClr val="bg1"/>
                </a:solidFill>
              </a:rPr>
              <a:t>   备选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事件驱动模型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465566-96EF-4C6B-83BA-D239B942897F}"/>
              </a:ext>
            </a:extLst>
          </p:cNvPr>
          <p:cNvGrpSpPr/>
          <p:nvPr/>
        </p:nvGrpSpPr>
        <p:grpSpPr>
          <a:xfrm>
            <a:off x="1110820" y="2250599"/>
            <a:ext cx="2198438" cy="416366"/>
            <a:chOff x="1303393" y="3235029"/>
            <a:chExt cx="2198438" cy="41636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351D917-B576-4FC0-A117-F3F5FABF2DC9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B3BF13F-FAB2-43C4-9432-0A1DD6590F6D}"/>
                </a:ext>
              </a:extLst>
            </p:cNvPr>
            <p:cNvSpPr/>
            <p:nvPr/>
          </p:nvSpPr>
          <p:spPr>
            <a:xfrm>
              <a:off x="1588927" y="3262764"/>
              <a:ext cx="1627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文件事件处理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C189CDD-5B8C-481F-A0D8-7B42C8FA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296" y="1771277"/>
            <a:ext cx="5827884" cy="42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938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075650" y="2523231"/>
            <a:ext cx="4670549" cy="243466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075651" y="2106865"/>
            <a:ext cx="2198438" cy="416366"/>
            <a:chOff x="1303393" y="3235029"/>
            <a:chExt cx="2198438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88927" y="3262764"/>
              <a:ext cx="1627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文件事件处理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8100" y="2803017"/>
            <a:ext cx="5313066" cy="2247686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文件事件收集及派发器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收集已发生事件，放入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firedEvents</a:t>
            </a:r>
            <a:r>
              <a:rPr kumimoji="1" lang="zh-CN" altLang="en-US" sz="1400" dirty="0">
                <a:solidFill>
                  <a:schemeClr val="bg1"/>
                </a:solidFill>
              </a:rPr>
              <a:t>中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多路复用事件转为对应</a:t>
            </a:r>
            <a:r>
              <a:rPr kumimoji="1" lang="en-US" altLang="zh-CN" sz="1400" dirty="0">
                <a:solidFill>
                  <a:schemeClr val="bg1"/>
                </a:solidFill>
              </a:rPr>
              <a:t>Ae</a:t>
            </a:r>
            <a:r>
              <a:rPr kumimoji="1" lang="zh-CN" altLang="en-US" sz="1400" dirty="0">
                <a:solidFill>
                  <a:schemeClr val="bg1"/>
                </a:solidFill>
              </a:rPr>
              <a:t>读写事件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>
                <a:solidFill>
                  <a:schemeClr val="bg1"/>
                </a:solidFill>
              </a:rPr>
              <a:t>EPOLLIN--&gt;AE_READABLE</a:t>
            </a:r>
          </a:p>
          <a:p>
            <a:pPr lvl="3"/>
            <a:r>
              <a:rPr kumimoji="1" lang="en-US" altLang="zh-CN" sz="1400" dirty="0">
                <a:solidFill>
                  <a:schemeClr val="bg1"/>
                </a:solidFill>
              </a:rPr>
              <a:t>EPOLLOUT/ERR/HUP--&gt;AE_WRITABLE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根据事件类型，派发给对应事件处理函数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事件驱动模型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504" y="1759005"/>
            <a:ext cx="5529738" cy="40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485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633489" cy="224768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69" y="2966050"/>
            <a:ext cx="5313066" cy="2247686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文件事件处理函数类型主要分</a:t>
            </a:r>
            <a:r>
              <a:rPr kumimoji="1" lang="en-US" altLang="zh-CN" sz="1400" dirty="0">
                <a:solidFill>
                  <a:schemeClr val="bg1"/>
                </a:solidFill>
              </a:rPr>
              <a:t>3</a:t>
            </a:r>
            <a:r>
              <a:rPr kumimoji="1" lang="zh-CN" altLang="en-US" sz="1400" dirty="0">
                <a:solidFill>
                  <a:schemeClr val="bg1"/>
                </a:solidFill>
              </a:rPr>
              <a:t>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新连接进入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 err="1">
                <a:solidFill>
                  <a:schemeClr val="bg1"/>
                </a:solidFill>
              </a:rPr>
              <a:t>acceptCommonHandler</a:t>
            </a:r>
            <a:r>
              <a:rPr kumimoji="1" lang="zh-CN" altLang="en-US" sz="1400" dirty="0">
                <a:solidFill>
                  <a:schemeClr val="bg1"/>
                </a:solidFill>
              </a:rPr>
              <a:t> 处理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en-US" altLang="zh-CN" sz="1400" dirty="0">
                <a:solidFill>
                  <a:schemeClr val="bg1"/>
                </a:solidFill>
              </a:rPr>
              <a:t>accept</a:t>
            </a:r>
            <a:r>
              <a:rPr kumimoji="1" lang="zh-CN" altLang="en-US" sz="1400" dirty="0">
                <a:solidFill>
                  <a:schemeClr val="bg1"/>
                </a:solidFill>
              </a:rPr>
              <a:t>新连接，获取调用方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ip</a:t>
            </a:r>
            <a:r>
              <a:rPr kumimoji="1" lang="zh-CN" altLang="en-US" sz="1400" dirty="0">
                <a:solidFill>
                  <a:schemeClr val="bg1"/>
                </a:solidFill>
              </a:rPr>
              <a:t>及端口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r>
              <a:rPr kumimoji="1" lang="zh-CN" altLang="en-US" sz="1400" dirty="0">
                <a:solidFill>
                  <a:schemeClr val="bg1"/>
                </a:solidFill>
              </a:rPr>
              <a:t>创建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，并注册读事件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事件驱动模型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62" y="1690745"/>
            <a:ext cx="5792469" cy="423872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2CEB610-406B-4331-8729-8FDC9623CD18}"/>
              </a:ext>
            </a:extLst>
          </p:cNvPr>
          <p:cNvGrpSpPr/>
          <p:nvPr/>
        </p:nvGrpSpPr>
        <p:grpSpPr>
          <a:xfrm>
            <a:off x="1110820" y="2269898"/>
            <a:ext cx="2198438" cy="416366"/>
            <a:chOff x="1303393" y="3235029"/>
            <a:chExt cx="2198438" cy="41636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3583A93-ED02-469F-A5E6-898D76BDC99E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C40F9F-E822-4EFC-AFAB-5BC6A318F11E}"/>
                </a:ext>
              </a:extLst>
            </p:cNvPr>
            <p:cNvSpPr/>
            <p:nvPr/>
          </p:nvSpPr>
          <p:spPr>
            <a:xfrm>
              <a:off x="1588927" y="3262764"/>
              <a:ext cx="1627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文件事件处理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96469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20" y="2686264"/>
            <a:ext cx="4621766" cy="265265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269898"/>
            <a:ext cx="2198438" cy="416366"/>
            <a:chOff x="1303393" y="3235029"/>
            <a:chExt cx="2198438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617782" y="3262764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网络事件处理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3269" y="2917316"/>
            <a:ext cx="5313066" cy="249801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请求命令到达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readQueryFromClient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 处理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读取网络</a:t>
            </a:r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  <a:r>
              <a:rPr kumimoji="1" lang="zh-CN" altLang="en-US" sz="1400" dirty="0">
                <a:solidFill>
                  <a:schemeClr val="bg1"/>
                </a:solidFill>
              </a:rPr>
              <a:t>，存入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的</a:t>
            </a:r>
            <a:r>
              <a:rPr kumimoji="1" lang="en-US" altLang="zh-CN" sz="1400" dirty="0">
                <a:solidFill>
                  <a:schemeClr val="bg1"/>
                </a:solidFill>
              </a:rPr>
              <a:t>query</a:t>
            </a:r>
            <a:r>
              <a:rPr kumimoji="1" lang="zh-CN" altLang="en-US" sz="1400" dirty="0">
                <a:solidFill>
                  <a:schemeClr val="bg1"/>
                </a:solidFill>
              </a:rPr>
              <a:t>缓冲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解析命令，支持</a:t>
            </a:r>
            <a:r>
              <a:rPr kumimoji="1" lang="en-US" altLang="zh-CN" sz="1400" dirty="0">
                <a:solidFill>
                  <a:schemeClr val="bg1"/>
                </a:solidFill>
              </a:rPr>
              <a:t>2</a:t>
            </a:r>
            <a:r>
              <a:rPr kumimoji="1" lang="zh-CN" altLang="en-US" sz="1400" dirty="0">
                <a:solidFill>
                  <a:schemeClr val="bg1"/>
                </a:solidFill>
              </a:rPr>
              <a:t>种格式：</a:t>
            </a:r>
            <a:r>
              <a:rPr kumimoji="1" lang="en-US" altLang="zh-CN" sz="1400" dirty="0">
                <a:solidFill>
                  <a:schemeClr val="bg1"/>
                </a:solidFill>
              </a:rPr>
              <a:t>inline/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multibulk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从命令表获取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cmd</a:t>
            </a:r>
            <a:r>
              <a:rPr kumimoji="1" lang="zh-CN" altLang="en-US" sz="1400" dirty="0">
                <a:solidFill>
                  <a:schemeClr val="bg1"/>
                </a:solidFill>
              </a:rPr>
              <a:t>，校验 参数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存储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状态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命令执行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将响应写入写缓存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事件驱动模型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40A80D-3D76-45BE-9D6F-4E417A79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62" y="1690745"/>
            <a:ext cx="5792469" cy="42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01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20" y="2686264"/>
            <a:ext cx="4652794" cy="202641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269898"/>
            <a:ext cx="2198438" cy="416366"/>
            <a:chOff x="1303393" y="3235029"/>
            <a:chExt cx="2198438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617782" y="3252605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网络事件处理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3130" y="3045371"/>
            <a:ext cx="4652793" cy="2498014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响应回复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事件循环，按需注册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的写事件，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fd</a:t>
            </a:r>
            <a:r>
              <a:rPr kumimoji="1" lang="zh-CN" altLang="en-US" sz="1400" dirty="0">
                <a:solidFill>
                  <a:schemeClr val="bg1"/>
                </a:solidFill>
              </a:rPr>
              <a:t>与</a:t>
            </a:r>
            <a:r>
              <a:rPr kumimoji="1" lang="en-US" altLang="zh-CN" sz="1400" dirty="0">
                <a:solidFill>
                  <a:schemeClr val="bg1"/>
                </a:solidFill>
              </a:rPr>
              <a:t>AE_WRITABLE</a:t>
            </a:r>
            <a:r>
              <a:rPr kumimoji="1" lang="zh-CN" altLang="en-US" sz="1400" dirty="0">
                <a:solidFill>
                  <a:schemeClr val="bg1"/>
                </a:solidFill>
              </a:rPr>
              <a:t>间接关联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写事件触发，将</a:t>
            </a:r>
            <a:r>
              <a:rPr kumimoji="1" lang="en-US" altLang="zh-CN" sz="1400" dirty="0">
                <a:solidFill>
                  <a:schemeClr val="bg1"/>
                </a:solidFill>
              </a:rPr>
              <a:t>client</a:t>
            </a:r>
            <a:r>
              <a:rPr kumimoji="1" lang="zh-CN" altLang="en-US" sz="1400" dirty="0">
                <a:solidFill>
                  <a:schemeClr val="bg1"/>
                </a:solidFill>
              </a:rPr>
              <a:t>的写缓冲中的数据写往网络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事件驱动模型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D346F4-8783-44EB-8943-E168D0F0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62" y="1690745"/>
            <a:ext cx="5792469" cy="42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57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832781" cy="265265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82934" y="2825147"/>
            <a:ext cx="5313066" cy="2498014"/>
          </a:xfrm>
        </p:spPr>
        <p:txBody>
          <a:bodyPr>
            <a:normAutofit lnSpcReduction="10000"/>
          </a:bodyPr>
          <a:lstStyle/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时间事件在特定时间执行的事件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时间事件构建链表，在</a:t>
            </a:r>
            <a:r>
              <a:rPr kumimoji="1" lang="en-US" altLang="zh-CN" sz="1400" dirty="0">
                <a:solidFill>
                  <a:schemeClr val="bg1"/>
                </a:solidFill>
              </a:rPr>
              <a:t>ae</a:t>
            </a:r>
            <a:r>
              <a:rPr kumimoji="1" lang="zh-CN" altLang="en-US" sz="1400" dirty="0">
                <a:solidFill>
                  <a:schemeClr val="bg1"/>
                </a:solidFill>
              </a:rPr>
              <a:t>事件机制循环中轮询执行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核心处理函数有</a:t>
            </a:r>
            <a:r>
              <a:rPr kumimoji="1" lang="en-US" altLang="zh-CN" sz="1400" dirty="0">
                <a:solidFill>
                  <a:schemeClr val="bg1"/>
                </a:solidFill>
              </a:rPr>
              <a:t>2</a:t>
            </a:r>
            <a:r>
              <a:rPr kumimoji="1" lang="zh-CN" altLang="en-US" sz="1400" dirty="0">
                <a:solidFill>
                  <a:schemeClr val="bg1"/>
                </a:solidFill>
              </a:rPr>
              <a:t>个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serverCron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moduleTimerHandler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时间事件分类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单次事件，执行完毕事件结束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周期性事件，执行完毕后继续设置下次执行时间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3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800" dirty="0"/>
          </a:p>
          <a:p>
            <a:pPr lvl="2"/>
            <a:endParaRPr kumimoji="1" lang="en-US" altLang="zh-CN" sz="2000" dirty="0"/>
          </a:p>
          <a:p>
            <a:pPr lvl="2"/>
            <a:endParaRPr kumimoji="1"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事件驱动模型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45" y="3483063"/>
            <a:ext cx="6833126" cy="22030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DD07DFB-4F22-48BE-970C-CF171FA7FABF}"/>
              </a:ext>
            </a:extLst>
          </p:cNvPr>
          <p:cNvGrpSpPr/>
          <p:nvPr/>
        </p:nvGrpSpPr>
        <p:grpSpPr>
          <a:xfrm>
            <a:off x="1110819" y="2269898"/>
            <a:ext cx="1662860" cy="416366"/>
            <a:chOff x="1303393" y="3235029"/>
            <a:chExt cx="1662860" cy="41636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2CAB366-D1FD-4D0A-98C5-259794757ADB}"/>
                </a:ext>
              </a:extLst>
            </p:cNvPr>
            <p:cNvSpPr/>
            <p:nvPr/>
          </p:nvSpPr>
          <p:spPr>
            <a:xfrm>
              <a:off x="1303393" y="3235029"/>
              <a:ext cx="1662860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3C1464A-83B9-4AAE-841A-9246149B724B}"/>
                </a:ext>
              </a:extLst>
            </p:cNvPr>
            <p:cNvSpPr/>
            <p:nvPr/>
          </p:nvSpPr>
          <p:spPr>
            <a:xfrm>
              <a:off x="1580825" y="3261827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时间事件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58423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d5421be-95bd-4932-827e-b88a0449d1ee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10146</TotalTime>
  <Words>493</Words>
  <Application>Microsoft Office PowerPoint</Application>
  <PresentationFormat>宽屏</PresentationFormat>
  <Paragraphs>199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思源黑体 CN Bold</vt:lpstr>
      <vt:lpstr>思源黑体 CN Heavy</vt:lpstr>
      <vt:lpstr>思源黑体 CN Regular</vt:lpstr>
      <vt:lpstr>微软雅黑</vt:lpstr>
      <vt:lpstr>微软雅黑</vt:lpstr>
      <vt:lpstr>Arial</vt:lpstr>
      <vt:lpstr>Office 主题​​</vt:lpstr>
      <vt:lpstr>PowerPoint 演示文稿</vt:lpstr>
      <vt:lpstr>Redis事件驱动模型</vt:lpstr>
      <vt:lpstr>Redis事件驱动模型</vt:lpstr>
      <vt:lpstr>Redis事件驱动模型</vt:lpstr>
      <vt:lpstr>Redis事件驱动模型</vt:lpstr>
      <vt:lpstr>Redis事件驱动模型</vt:lpstr>
      <vt:lpstr>Redis事件驱动模型</vt:lpstr>
      <vt:lpstr>Redis事件驱动模型</vt:lpstr>
      <vt:lpstr>Redis事件驱动模型</vt:lpstr>
      <vt:lpstr>Redis事件驱动模型</vt:lpstr>
      <vt:lpstr>Redis事件驱动模型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2822</cp:revision>
  <dcterms:created xsi:type="dcterms:W3CDTF">2019-05-27T05:35:00Z</dcterms:created>
  <dcterms:modified xsi:type="dcterms:W3CDTF">2019-10-21T09:37:13Z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