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61" r:id="rId2"/>
    <p:sldId id="586" r:id="rId3"/>
    <p:sldId id="587" r:id="rId4"/>
    <p:sldId id="600" r:id="rId5"/>
    <p:sldId id="588" r:id="rId6"/>
    <p:sldId id="589" r:id="rId7"/>
    <p:sldId id="591" r:id="rId8"/>
    <p:sldId id="590" r:id="rId9"/>
    <p:sldId id="604" r:id="rId10"/>
    <p:sldId id="594" r:id="rId11"/>
    <p:sldId id="595" r:id="rId12"/>
    <p:sldId id="592" r:id="rId13"/>
    <p:sldId id="605" r:id="rId14"/>
    <p:sldId id="598" r:id="rId15"/>
    <p:sldId id="602" r:id="rId16"/>
    <p:sldId id="601" r:id="rId17"/>
    <p:sldId id="603" r:id="rId18"/>
    <p:sldId id="52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F"/>
    <a:srgbClr val="FFC000"/>
    <a:srgbClr val="CCCCFF"/>
    <a:srgbClr val="292933"/>
    <a:srgbClr val="000000"/>
    <a:srgbClr val="99FFFF"/>
    <a:srgbClr val="26A599"/>
    <a:srgbClr val="12A983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9" autoAdjust="0"/>
    <p:restoredTop sz="87143"/>
  </p:normalViewPr>
  <p:slideViewPr>
    <p:cSldViewPr snapToGrid="0" snapToObjects="1">
      <p:cViewPr>
        <p:scale>
          <a:sx n="100" d="100"/>
          <a:sy n="100" d="100"/>
        </p:scale>
        <p:origin x="0" y="366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781175" y="2540000"/>
            <a:ext cx="910971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Redis 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协议解析及处理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22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2D4E8AE4-1733-4181-AC02-AB711A9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ext Box 7">
            <a:extLst>
              <a:ext uri="{FF2B5EF4-FFF2-40B4-BE49-F238E27FC236}">
                <a16:creationId xmlns:a16="http://schemas.microsoft.com/office/drawing/2014/main" id="{1E519A52-735A-47B2-AD1F-1397ABCCD67C}"/>
              </a:ext>
            </a:extLst>
          </p:cNvPr>
          <p:cNvSpPr txBox="1"/>
          <p:nvPr/>
        </p:nvSpPr>
        <p:spPr>
          <a:xfrm>
            <a:off x="1806575" y="3865562"/>
            <a:ext cx="5075238" cy="18158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RedisDb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redisOdject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dict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sds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ziplist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quicklist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zskiplist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932626" y="3429000"/>
            <a:ext cx="4985182" cy="248517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932627" y="3053728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压缩列表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ziplist</a:t>
              </a:r>
              <a:endPara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85076" y="3627138"/>
            <a:ext cx="5421828" cy="2455718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数据节点</a:t>
            </a:r>
            <a:r>
              <a:rPr kumimoji="1" lang="en-US" altLang="zh-CN" sz="1400" dirty="0">
                <a:solidFill>
                  <a:schemeClr val="bg1"/>
                </a:solidFill>
              </a:rPr>
              <a:t>entry</a:t>
            </a:r>
            <a:r>
              <a:rPr kumimoji="1" lang="zh-CN" altLang="en-US" sz="1400" dirty="0">
                <a:solidFill>
                  <a:schemeClr val="bg1"/>
                </a:solidFill>
              </a:rPr>
              <a:t>结构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prevRawLen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</a:rPr>
              <a:t>前置节点的长度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preRawLenSize</a:t>
            </a:r>
            <a:r>
              <a:rPr kumimoji="1" lang="zh-CN" altLang="en-US" sz="1400" dirty="0">
                <a:solidFill>
                  <a:schemeClr val="bg1"/>
                </a:solidFill>
              </a:rPr>
              <a:t> 编码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preRawLen</a:t>
            </a:r>
            <a:r>
              <a:rPr kumimoji="1" lang="zh-CN" altLang="en-US" sz="1400" dirty="0">
                <a:solidFill>
                  <a:schemeClr val="bg1"/>
                </a:solidFill>
              </a:rPr>
              <a:t>需要的字节数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len</a:t>
            </a:r>
            <a:r>
              <a:rPr kumimoji="1" lang="zh-CN" altLang="en-US" sz="1400" dirty="0">
                <a:solidFill>
                  <a:schemeClr val="bg1"/>
                </a:solidFill>
              </a:rPr>
              <a:t> 当前节点的长度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lensize</a:t>
            </a:r>
            <a:r>
              <a:rPr kumimoji="1" lang="zh-CN" altLang="en-US" sz="1400" dirty="0">
                <a:solidFill>
                  <a:schemeClr val="bg1"/>
                </a:solidFill>
              </a:rPr>
              <a:t> 编码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len</a:t>
            </a:r>
            <a:r>
              <a:rPr kumimoji="1" lang="zh-CN" altLang="en-US" sz="1400" dirty="0">
                <a:solidFill>
                  <a:schemeClr val="bg1"/>
                </a:solidFill>
              </a:rPr>
              <a:t>所需要的字节数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encoding</a:t>
            </a:r>
            <a:r>
              <a:rPr kumimoji="1" lang="zh-CN" altLang="en-US" sz="1400" dirty="0">
                <a:solidFill>
                  <a:schemeClr val="bg1"/>
                </a:solidFill>
              </a:rPr>
              <a:t>  当前节点所用的编码类型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entryData</a:t>
            </a:r>
            <a:r>
              <a:rPr kumimoji="1" lang="zh-CN" altLang="en-US" sz="1400" dirty="0">
                <a:solidFill>
                  <a:schemeClr val="bg1"/>
                </a:solidFill>
              </a:rPr>
              <a:t> 当前节点数据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98" y="1389824"/>
            <a:ext cx="7532115" cy="2418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76898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5905209" y="2111433"/>
            <a:ext cx="4896086" cy="299708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557659" y="2140891"/>
            <a:ext cx="5243636" cy="299114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存放数据类型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 哈希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Zset</a:t>
            </a:r>
            <a:r>
              <a:rPr kumimoji="1" lang="zh-CN" altLang="en-US" sz="1400" dirty="0">
                <a:solidFill>
                  <a:schemeClr val="bg1"/>
                </a:solidFill>
              </a:rPr>
              <a:t> 有序集合 有限制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 使用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 限制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hash_max_ziplist_entries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</a:rPr>
              <a:t>默认 </a:t>
            </a:r>
            <a:r>
              <a:rPr kumimoji="1" lang="en-US" altLang="zh-CN" sz="1400" dirty="0">
                <a:solidFill>
                  <a:schemeClr val="bg1"/>
                </a:solidFill>
              </a:rPr>
              <a:t>512</a:t>
            </a: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hash_max_ziplist_value</a:t>
            </a:r>
            <a:r>
              <a:rPr kumimoji="1" lang="zh-CN" altLang="en-US" sz="1400" dirty="0">
                <a:solidFill>
                  <a:schemeClr val="bg1"/>
                </a:solidFill>
              </a:rPr>
              <a:t>   默认</a:t>
            </a:r>
            <a:r>
              <a:rPr kumimoji="1" lang="en-US" altLang="zh-CN" sz="1400" dirty="0">
                <a:solidFill>
                  <a:schemeClr val="bg1"/>
                </a:solidFill>
              </a:rPr>
              <a:t>64</a:t>
            </a: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Zset</a:t>
            </a:r>
            <a:r>
              <a:rPr kumimoji="1" lang="zh-CN" altLang="en-US" sz="1400" dirty="0">
                <a:solidFill>
                  <a:schemeClr val="bg1"/>
                </a:solidFill>
              </a:rPr>
              <a:t> 使用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 限制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zset_max_ziplist_entries</a:t>
            </a:r>
            <a:r>
              <a:rPr kumimoji="1" lang="zh-CN" altLang="en-US" sz="1400" dirty="0">
                <a:solidFill>
                  <a:schemeClr val="bg1"/>
                </a:solidFill>
              </a:rPr>
              <a:t>  默认</a:t>
            </a:r>
            <a:r>
              <a:rPr kumimoji="1" lang="en-US" altLang="zh-CN" sz="1400" dirty="0">
                <a:solidFill>
                  <a:schemeClr val="bg1"/>
                </a:solidFill>
              </a:rPr>
              <a:t>128</a:t>
            </a: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zset_max_ziplist_value</a:t>
            </a:r>
            <a:r>
              <a:rPr kumimoji="1" lang="zh-CN" altLang="en-US" sz="1400" dirty="0">
                <a:solidFill>
                  <a:schemeClr val="bg1"/>
                </a:solidFill>
              </a:rPr>
              <a:t>    默认</a:t>
            </a:r>
            <a:r>
              <a:rPr kumimoji="1" lang="en-US" altLang="zh-CN" sz="1400" dirty="0">
                <a:solidFill>
                  <a:schemeClr val="bg1"/>
                </a:solidFill>
              </a:rPr>
              <a:t>64</a:t>
            </a: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05" y="1857314"/>
            <a:ext cx="7600895" cy="4197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A6FCD12-8A1F-483F-AAE9-2752E9CF28DC}"/>
              </a:ext>
            </a:extLst>
          </p:cNvPr>
          <p:cNvGrpSpPr/>
          <p:nvPr/>
        </p:nvGrpSpPr>
        <p:grpSpPr>
          <a:xfrm>
            <a:off x="5905210" y="1736161"/>
            <a:ext cx="2198438" cy="375272"/>
            <a:chOff x="1303393" y="3252605"/>
            <a:chExt cx="2198438" cy="3752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EEB64A-CA8E-4AA1-8256-7878E883FC44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压缩列表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ziplist</a:t>
              </a:r>
              <a:endPara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57E10A7-49C3-4B16-AEFF-98E61CFC18C3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4994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913130" y="2447874"/>
            <a:ext cx="4507661" cy="322685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5581" y="2595990"/>
            <a:ext cx="4723131" cy="3085638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Linkedlist</a:t>
            </a:r>
            <a:r>
              <a:rPr kumimoji="1" lang="zh-CN" altLang="en-US" sz="1400" dirty="0">
                <a:solidFill>
                  <a:schemeClr val="bg1"/>
                </a:solidFill>
              </a:rPr>
              <a:t> 每个节点前后指针占</a:t>
            </a:r>
            <a:r>
              <a:rPr kumimoji="1" lang="en-US" altLang="zh-CN" sz="1400" dirty="0">
                <a:solidFill>
                  <a:schemeClr val="bg1"/>
                </a:solidFill>
              </a:rPr>
              <a:t>16</a:t>
            </a:r>
            <a:r>
              <a:rPr kumimoji="1" lang="zh-CN" altLang="en-US" sz="1400" dirty="0">
                <a:solidFill>
                  <a:schemeClr val="bg1"/>
                </a:solidFill>
              </a:rPr>
              <a:t>字节，且独立分配内存，加剧碎片化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 不适合元素太多太大的存储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快速列表是基于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的双向链表，将数据分段存到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，然后用双向指针连接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Quicklist</a:t>
            </a:r>
            <a:r>
              <a:rPr kumimoji="1" lang="zh-CN" altLang="en-US" sz="1400" dirty="0">
                <a:solidFill>
                  <a:schemeClr val="bg1"/>
                </a:solidFill>
              </a:rPr>
              <a:t> 结构主要字段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Head/tail</a:t>
            </a:r>
            <a:r>
              <a:rPr kumimoji="1" lang="zh-CN" altLang="en-US" sz="1400" dirty="0">
                <a:solidFill>
                  <a:schemeClr val="bg1"/>
                </a:solidFill>
              </a:rPr>
              <a:t>：头尾的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节点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Count</a:t>
            </a:r>
            <a:r>
              <a:rPr kumimoji="1" lang="zh-CN" altLang="en-US" sz="1400" dirty="0">
                <a:solidFill>
                  <a:schemeClr val="bg1"/>
                </a:solidFill>
              </a:rPr>
              <a:t>：元素总个数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Len</a:t>
            </a:r>
            <a:r>
              <a:rPr kumimoji="1" lang="zh-CN" altLang="en-US" sz="1400" dirty="0">
                <a:solidFill>
                  <a:schemeClr val="bg1"/>
                </a:solidFill>
              </a:rPr>
              <a:t>：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节点的个数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Compress</a:t>
            </a:r>
            <a:r>
              <a:rPr kumimoji="1" lang="zh-CN" altLang="en-US" sz="1400" dirty="0">
                <a:solidFill>
                  <a:schemeClr val="bg1"/>
                </a:solidFill>
              </a:rPr>
              <a:t>：</a:t>
            </a:r>
            <a:r>
              <a:rPr kumimoji="1" lang="en-US" altLang="zh-CN" sz="1400" dirty="0">
                <a:solidFill>
                  <a:schemeClr val="bg1"/>
                </a:solidFill>
              </a:rPr>
              <a:t>LZF</a:t>
            </a:r>
            <a:r>
              <a:rPr kumimoji="1" lang="zh-CN" altLang="en-US" sz="1400" dirty="0">
                <a:solidFill>
                  <a:schemeClr val="bg1"/>
                </a:solidFill>
              </a:rPr>
              <a:t>算法压缩深度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0096CFD-E13E-48BC-B5E5-9DF275FF5E74}"/>
              </a:ext>
            </a:extLst>
          </p:cNvPr>
          <p:cNvGrpSpPr/>
          <p:nvPr/>
        </p:nvGrpSpPr>
        <p:grpSpPr>
          <a:xfrm>
            <a:off x="913131" y="2072602"/>
            <a:ext cx="2198438" cy="375272"/>
            <a:chOff x="1303393" y="3252605"/>
            <a:chExt cx="2198438" cy="3752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ED2501-5A70-4568-8CE6-E0ECC88572CC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快速列表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quicklist</a:t>
              </a:r>
              <a:endPara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83B8E9-87C1-4DDD-B2F4-FFCDEE0473FB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FDD19AAB-F37E-48D6-A009-25874978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12" y="1495108"/>
            <a:ext cx="6022248" cy="4829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4078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951650" y="2692206"/>
            <a:ext cx="4456861" cy="196701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951651" y="2316934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快速列表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quicklist</a:t>
              </a:r>
              <a:endPara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380" y="2793295"/>
            <a:ext cx="4723131" cy="1764838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quicklistNode</a:t>
            </a:r>
            <a:r>
              <a:rPr kumimoji="1" lang="zh-CN" altLang="en-US" sz="1400" dirty="0">
                <a:solidFill>
                  <a:schemeClr val="bg1"/>
                </a:solidFill>
              </a:rPr>
              <a:t> 结构主要字段：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Prev</a:t>
            </a:r>
            <a:r>
              <a:rPr kumimoji="1" lang="en-US" altLang="zh-CN" sz="1400" dirty="0">
                <a:solidFill>
                  <a:schemeClr val="bg1"/>
                </a:solidFill>
              </a:rPr>
              <a:t>/next</a:t>
            </a:r>
            <a:r>
              <a:rPr kumimoji="1" lang="zh-CN" altLang="en-US" sz="1400" dirty="0">
                <a:solidFill>
                  <a:schemeClr val="bg1"/>
                </a:solidFill>
              </a:rPr>
              <a:t> 双向指针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Zl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 节点，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存放多个元素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头尾读写数据很快，</a:t>
            </a:r>
            <a:r>
              <a:rPr kumimoji="1" lang="en-US" altLang="zh-CN" sz="1400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支持中间任意位置读写，但时间复杂度 </a:t>
            </a:r>
            <a:r>
              <a:rPr kumimoji="1" lang="en-US" altLang="zh-CN" sz="1400" dirty="0">
                <a:solidFill>
                  <a:schemeClr val="bg1"/>
                </a:solidFill>
              </a:rPr>
              <a:t>O(n)</a:t>
            </a: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91D2A9-6B48-40C9-B156-7D2B2062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12" y="1495108"/>
            <a:ext cx="6022248" cy="4829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036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252936" cy="268837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325721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跳跃表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zskiplist</a:t>
              </a:r>
              <a:endPara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52364" y="2891444"/>
            <a:ext cx="5243636" cy="299114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有序数据结构，是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zset</a:t>
            </a:r>
            <a:r>
              <a:rPr kumimoji="1" lang="zh-CN" altLang="en-US" sz="1400" dirty="0">
                <a:solidFill>
                  <a:schemeClr val="bg1"/>
                </a:solidFill>
              </a:rPr>
              <a:t>的一种内部数据结构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Zskiplist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 由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zskiplist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 和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zskiplistNode</a:t>
            </a:r>
            <a:r>
              <a:rPr kumimoji="1" lang="zh-CN" altLang="en-US" sz="1400" dirty="0">
                <a:solidFill>
                  <a:schemeClr val="bg1"/>
                </a:solidFill>
              </a:rPr>
              <a:t> 构成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Zskiplist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 结构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Header</a:t>
            </a:r>
            <a:r>
              <a:rPr kumimoji="1" lang="zh-CN" altLang="en-US" sz="1400" dirty="0">
                <a:solidFill>
                  <a:schemeClr val="bg1"/>
                </a:solidFill>
              </a:rPr>
              <a:t> 指向跳跃表的表头节点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Tail</a:t>
            </a:r>
            <a:r>
              <a:rPr kumimoji="1" lang="zh-CN" altLang="en-US" sz="1400" dirty="0">
                <a:solidFill>
                  <a:schemeClr val="bg1"/>
                </a:solidFill>
              </a:rPr>
              <a:t> 指向跳跃表的表尾节点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Length</a:t>
            </a:r>
            <a:r>
              <a:rPr kumimoji="1" lang="zh-CN" altLang="en-US" sz="1400" dirty="0">
                <a:solidFill>
                  <a:schemeClr val="bg1"/>
                </a:solidFill>
              </a:rPr>
              <a:t> 跳跃表不包含表头的长度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Level</a:t>
            </a:r>
            <a:r>
              <a:rPr kumimoji="1" lang="zh-CN" altLang="en-US" sz="1400" dirty="0">
                <a:solidFill>
                  <a:schemeClr val="bg1"/>
                </a:solidFill>
              </a:rPr>
              <a:t> 非表头节点的最大层数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36B814-79C6-44F6-88B6-16B181F1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481363"/>
            <a:ext cx="5139554" cy="4978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7283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19" y="2310992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跳跃表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zskiplist</a:t>
              </a:r>
              <a:endPara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896086" cy="299708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69" y="2715722"/>
            <a:ext cx="5243636" cy="2991144"/>
          </a:xfrm>
        </p:spPr>
        <p:txBody>
          <a:bodyPr>
            <a:normAutofit lnSpcReduction="10000"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每个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zskiplistNode</a:t>
            </a:r>
            <a:r>
              <a:rPr kumimoji="1" lang="zh-CN" altLang="en-US" sz="1400" dirty="0">
                <a:solidFill>
                  <a:schemeClr val="bg1"/>
                </a:solidFill>
              </a:rPr>
              <a:t>会指向</a:t>
            </a:r>
            <a:r>
              <a:rPr kumimoji="1" lang="en-US" altLang="zh-CN" sz="1400" dirty="0">
                <a:solidFill>
                  <a:schemeClr val="bg1"/>
                </a:solidFill>
              </a:rPr>
              <a:t>N</a:t>
            </a:r>
            <a:r>
              <a:rPr kumimoji="1" lang="zh-CN" altLang="en-US" sz="1400" dirty="0">
                <a:solidFill>
                  <a:schemeClr val="bg1"/>
                </a:solidFill>
              </a:rPr>
              <a:t>个其他节点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zskiplistNode</a:t>
            </a:r>
            <a:r>
              <a:rPr kumimoji="1" lang="zh-CN" altLang="en-US" sz="1400" dirty="0">
                <a:solidFill>
                  <a:schemeClr val="bg1"/>
                </a:solidFill>
              </a:rPr>
              <a:t> 结构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ele</a:t>
            </a:r>
            <a:r>
              <a:rPr kumimoji="1" lang="zh-CN" altLang="en-US" sz="1400" dirty="0">
                <a:solidFill>
                  <a:schemeClr val="bg1"/>
                </a:solidFill>
              </a:rPr>
              <a:t> 节点对应的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sds</a:t>
            </a:r>
            <a:r>
              <a:rPr kumimoji="1" lang="zh-CN" altLang="en-US" sz="1400" dirty="0">
                <a:solidFill>
                  <a:schemeClr val="bg1"/>
                </a:solidFill>
              </a:rPr>
              <a:t>值，即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zset</a:t>
            </a:r>
            <a:r>
              <a:rPr kumimoji="1" lang="zh-CN" altLang="en-US" sz="1400" dirty="0">
                <a:solidFill>
                  <a:schemeClr val="bg1"/>
                </a:solidFill>
              </a:rPr>
              <a:t>里的</a:t>
            </a:r>
            <a:r>
              <a:rPr kumimoji="1" lang="en-US" altLang="zh-CN" sz="1400" dirty="0">
                <a:solidFill>
                  <a:schemeClr val="bg1"/>
                </a:solidFill>
              </a:rPr>
              <a:t>field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Score</a:t>
            </a:r>
            <a:r>
              <a:rPr kumimoji="1" lang="zh-CN" altLang="en-US" sz="1400" dirty="0">
                <a:solidFill>
                  <a:schemeClr val="bg1"/>
                </a:solidFill>
              </a:rPr>
              <a:t> 节点的分数，节点按分数自小到大排列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Backward</a:t>
            </a:r>
            <a:r>
              <a:rPr kumimoji="1" lang="zh-CN" altLang="en-US" sz="1400" dirty="0">
                <a:solidFill>
                  <a:schemeClr val="bg1"/>
                </a:solidFill>
              </a:rPr>
              <a:t> 指向当前节点的前一个节点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Level </a:t>
            </a:r>
            <a:r>
              <a:rPr kumimoji="1" lang="zh-CN" altLang="en-US" sz="1400" dirty="0">
                <a:solidFill>
                  <a:schemeClr val="bg1"/>
                </a:solidFill>
              </a:rPr>
              <a:t>节点中各个层，每个节点有多个</a:t>
            </a:r>
            <a:r>
              <a:rPr kumimoji="1" lang="en-US" altLang="zh-CN" sz="1400" dirty="0">
                <a:solidFill>
                  <a:schemeClr val="bg1"/>
                </a:solidFill>
              </a:rPr>
              <a:t>level</a:t>
            </a: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Level</a:t>
            </a:r>
            <a:r>
              <a:rPr kumimoji="1" lang="zh-CN" altLang="en-US" sz="1400" dirty="0">
                <a:solidFill>
                  <a:schemeClr val="bg1"/>
                </a:solidFill>
              </a:rPr>
              <a:t>由</a:t>
            </a:r>
            <a:r>
              <a:rPr kumimoji="1" lang="en-US" altLang="zh-CN" sz="1400" dirty="0">
                <a:solidFill>
                  <a:schemeClr val="bg1"/>
                </a:solidFill>
              </a:rPr>
              <a:t>forward </a:t>
            </a:r>
            <a:r>
              <a:rPr kumimoji="1" lang="zh-CN" altLang="en-US" sz="1400" dirty="0">
                <a:solidFill>
                  <a:schemeClr val="bg1"/>
                </a:solidFill>
              </a:rPr>
              <a:t>和 </a:t>
            </a:r>
            <a:r>
              <a:rPr kumimoji="1" lang="en-US" altLang="zh-CN" sz="1400" dirty="0">
                <a:solidFill>
                  <a:schemeClr val="bg1"/>
                </a:solidFill>
              </a:rPr>
              <a:t>span</a:t>
            </a:r>
            <a:r>
              <a:rPr kumimoji="1" lang="zh-CN" altLang="en-US" sz="1400" dirty="0">
                <a:solidFill>
                  <a:schemeClr val="bg1"/>
                </a:solidFill>
              </a:rPr>
              <a:t>组成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>
                <a:solidFill>
                  <a:schemeClr val="bg1"/>
                </a:solidFill>
              </a:rPr>
              <a:t>Forward</a:t>
            </a:r>
            <a:r>
              <a:rPr kumimoji="1" lang="zh-CN" altLang="en-US" sz="1400" dirty="0">
                <a:solidFill>
                  <a:schemeClr val="bg1"/>
                </a:solidFill>
              </a:rPr>
              <a:t> 指向前进方向的节点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>
                <a:solidFill>
                  <a:schemeClr val="bg1"/>
                </a:solidFill>
              </a:rPr>
              <a:t>Span</a:t>
            </a:r>
            <a:r>
              <a:rPr kumimoji="1" lang="zh-CN" altLang="en-US" sz="1400" dirty="0">
                <a:solidFill>
                  <a:schemeClr val="bg1"/>
                </a:solidFill>
              </a:rPr>
              <a:t> 跨度，</a:t>
            </a:r>
            <a:r>
              <a:rPr kumimoji="1" lang="en-US" altLang="zh-CN" sz="1400" dirty="0">
                <a:solidFill>
                  <a:schemeClr val="bg1"/>
                </a:solidFill>
              </a:rPr>
              <a:t>forward</a:t>
            </a:r>
            <a:r>
              <a:rPr kumimoji="1" lang="zh-CN" altLang="en-US" sz="1400" dirty="0">
                <a:solidFill>
                  <a:schemeClr val="bg1"/>
                </a:solidFill>
              </a:rPr>
              <a:t>指向的节点到当前节点的距离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9ADAB5-2E8D-4A80-9C01-732CD489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481363"/>
            <a:ext cx="5139554" cy="4978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8252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3059395"/>
            <a:ext cx="4896086" cy="299708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01995" y="2684123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跳跃表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zskiplist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7440" y="3210773"/>
            <a:ext cx="5243636" cy="299114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如图示例跳跃表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共有</a:t>
            </a:r>
            <a:r>
              <a:rPr kumimoji="1" lang="en-US" altLang="zh-CN" sz="1400" dirty="0">
                <a:solidFill>
                  <a:schemeClr val="bg1"/>
                </a:solidFill>
              </a:rPr>
              <a:t>3</a:t>
            </a:r>
            <a:r>
              <a:rPr kumimoji="1" lang="zh-CN" altLang="en-US" sz="1400" dirty="0">
                <a:solidFill>
                  <a:schemeClr val="bg1"/>
                </a:solidFill>
              </a:rPr>
              <a:t>个节点，</a:t>
            </a:r>
            <a:r>
              <a:rPr kumimoji="1" lang="en-US" altLang="zh-CN" sz="1400" dirty="0">
                <a:solidFill>
                  <a:schemeClr val="bg1"/>
                </a:solidFill>
              </a:rPr>
              <a:t>S1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S2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S3</a:t>
            </a: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S3</a:t>
            </a:r>
            <a:r>
              <a:rPr kumimoji="1" lang="zh-CN" altLang="en-US" sz="1400" dirty="0">
                <a:solidFill>
                  <a:schemeClr val="bg1"/>
                </a:solidFill>
              </a:rPr>
              <a:t>有</a:t>
            </a:r>
            <a:r>
              <a:rPr kumimoji="1" lang="en-US" altLang="zh-CN" sz="1400" dirty="0">
                <a:solidFill>
                  <a:schemeClr val="bg1"/>
                </a:solidFill>
              </a:rPr>
              <a:t>5</a:t>
            </a:r>
            <a:r>
              <a:rPr kumimoji="1" lang="zh-CN" altLang="en-US" sz="1400" dirty="0">
                <a:solidFill>
                  <a:schemeClr val="bg1"/>
                </a:solidFill>
              </a:rPr>
              <a:t>个</a:t>
            </a:r>
            <a:r>
              <a:rPr kumimoji="1" lang="en-US" altLang="zh-CN" sz="1400" dirty="0">
                <a:solidFill>
                  <a:schemeClr val="bg1"/>
                </a:solidFill>
              </a:rPr>
              <a:t>level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在查到元素时，累加路径上跨度即得到元素位置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跳跃表中，元素必须唯一，但</a:t>
            </a:r>
            <a:r>
              <a:rPr kumimoji="1" lang="en-US" altLang="zh-CN" sz="1400" dirty="0">
                <a:solidFill>
                  <a:schemeClr val="bg1"/>
                </a:solidFill>
              </a:rPr>
              <a:t>score</a:t>
            </a:r>
            <a:r>
              <a:rPr kumimoji="1" lang="zh-CN" altLang="en-US" sz="1400" dirty="0">
                <a:solidFill>
                  <a:schemeClr val="bg1"/>
                </a:solidFill>
              </a:rPr>
              <a:t>可以相同，</a:t>
            </a:r>
            <a:r>
              <a:rPr kumimoji="1" lang="en-US" altLang="zh-CN" sz="1400" dirty="0">
                <a:solidFill>
                  <a:schemeClr val="bg1"/>
                </a:solidFill>
              </a:rPr>
              <a:t>score</a:t>
            </a:r>
            <a:r>
              <a:rPr kumimoji="1" lang="zh-CN" altLang="en-US" sz="1400" dirty="0">
                <a:solidFill>
                  <a:schemeClr val="bg1"/>
                </a:solidFill>
              </a:rPr>
              <a:t>相同元素按字典序排序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存放数据类型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超过阀值的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zset</a:t>
            </a:r>
            <a:r>
              <a:rPr kumimoji="1" lang="zh-CN" altLang="en-US" sz="1400" dirty="0">
                <a:solidFill>
                  <a:schemeClr val="bg1"/>
                </a:solidFill>
              </a:rPr>
              <a:t> （元素数</a:t>
            </a:r>
            <a:r>
              <a:rPr kumimoji="1" lang="en-US" altLang="zh-CN" sz="1400" dirty="0">
                <a:solidFill>
                  <a:schemeClr val="bg1"/>
                </a:solidFill>
              </a:rPr>
              <a:t>&gt;128</a:t>
            </a:r>
            <a:r>
              <a:rPr kumimoji="1" lang="zh-CN" altLang="en-US" sz="1400" dirty="0">
                <a:solidFill>
                  <a:schemeClr val="bg1"/>
                </a:solidFill>
              </a:rPr>
              <a:t> 或 </a:t>
            </a:r>
            <a:r>
              <a:rPr kumimoji="1" lang="en-US" altLang="zh-CN" sz="1400" dirty="0">
                <a:solidFill>
                  <a:schemeClr val="bg1"/>
                </a:solidFill>
              </a:rPr>
              <a:t>value</a:t>
            </a:r>
            <a:r>
              <a:rPr kumimoji="1" lang="zh-CN" altLang="en-US" sz="1400" dirty="0">
                <a:solidFill>
                  <a:schemeClr val="bg1"/>
                </a:solidFill>
              </a:rPr>
              <a:t>长度</a:t>
            </a:r>
            <a:r>
              <a:rPr kumimoji="1" lang="en-US" altLang="zh-CN" sz="1400" dirty="0">
                <a:solidFill>
                  <a:schemeClr val="bg1"/>
                </a:solidFill>
              </a:rPr>
              <a:t> &gt; 64</a:t>
            </a:r>
            <a:r>
              <a:rPr kumimoji="1" lang="zh-CN" altLang="en-US" sz="1400" dirty="0">
                <a:solidFill>
                  <a:schemeClr val="bg1"/>
                </a:solidFill>
              </a:rPr>
              <a:t>）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超过阀值的</a:t>
            </a:r>
            <a:r>
              <a:rPr kumimoji="1" lang="en-US" altLang="zh-CN" sz="1400" dirty="0">
                <a:solidFill>
                  <a:schemeClr val="bg1"/>
                </a:solidFill>
              </a:rPr>
              <a:t>geo</a:t>
            </a:r>
            <a:r>
              <a:rPr kumimoji="1" lang="zh-CN" altLang="en-US" sz="1400" dirty="0">
                <a:solidFill>
                  <a:schemeClr val="bg1"/>
                </a:solidFill>
              </a:rPr>
              <a:t> （元素数</a:t>
            </a:r>
            <a:r>
              <a:rPr kumimoji="1" lang="en-US" altLang="zh-CN" sz="1400" dirty="0">
                <a:solidFill>
                  <a:schemeClr val="bg1"/>
                </a:solidFill>
              </a:rPr>
              <a:t>&gt;128</a:t>
            </a:r>
            <a:r>
              <a:rPr kumimoji="1" lang="zh-CN" altLang="en-US" sz="1400" dirty="0">
                <a:solidFill>
                  <a:schemeClr val="bg1"/>
                </a:solidFill>
              </a:rPr>
              <a:t> 或 </a:t>
            </a:r>
            <a:r>
              <a:rPr kumimoji="1" lang="en-US" altLang="zh-CN" sz="1400" dirty="0">
                <a:solidFill>
                  <a:schemeClr val="bg1"/>
                </a:solidFill>
              </a:rPr>
              <a:t>value</a:t>
            </a:r>
            <a:r>
              <a:rPr kumimoji="1" lang="zh-CN" altLang="en-US" sz="1400" dirty="0">
                <a:solidFill>
                  <a:schemeClr val="bg1"/>
                </a:solidFill>
              </a:rPr>
              <a:t>长度</a:t>
            </a:r>
            <a:r>
              <a:rPr kumimoji="1" lang="en-US" altLang="zh-CN" sz="1400" dirty="0">
                <a:solidFill>
                  <a:schemeClr val="bg1"/>
                </a:solidFill>
              </a:rPr>
              <a:t> &gt; 64 </a:t>
            </a:r>
            <a:r>
              <a:rPr kumimoji="1" lang="zh-CN" altLang="en-US" sz="1400" dirty="0">
                <a:solidFill>
                  <a:schemeClr val="bg1"/>
                </a:solidFill>
              </a:rPr>
              <a:t>）</a:t>
            </a:r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35" y="1722686"/>
            <a:ext cx="6999235" cy="3939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4636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F34C2F-2805-41DB-A4B7-6141310DC5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1395" y="1876108"/>
            <a:ext cx="10864173" cy="39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125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68098" y="2856380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23《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</a:rPr>
              <a:t>Redis 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</a:rPr>
              <a:t>淘汰策略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3074356"/>
            <a:ext cx="4613705" cy="132556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19" y="2699084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RedisDB</a:t>
              </a:r>
              <a:endParaRPr kumimoji="1"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59282" y="3262198"/>
            <a:ext cx="5581260" cy="1459769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redisServer</a:t>
            </a:r>
            <a:r>
              <a:rPr kumimoji="1" lang="zh-CN" altLang="en-US" sz="1400" dirty="0">
                <a:solidFill>
                  <a:schemeClr val="bg1"/>
                </a:solidFill>
              </a:rPr>
              <a:t> 数据都存储在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redisDB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redisServer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</a:rPr>
              <a:t>包含多个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redisDb</a:t>
            </a:r>
            <a:r>
              <a:rPr kumimoji="1" lang="zh-CN" altLang="en-US" sz="1400" dirty="0">
                <a:solidFill>
                  <a:schemeClr val="bg1"/>
                </a:solidFill>
              </a:rPr>
              <a:t>，默认有</a:t>
            </a:r>
            <a:r>
              <a:rPr kumimoji="1" lang="en-US" altLang="zh-CN" sz="1400" dirty="0">
                <a:solidFill>
                  <a:schemeClr val="bg1"/>
                </a:solidFill>
              </a:rPr>
              <a:t>16</a:t>
            </a:r>
            <a:r>
              <a:rPr kumimoji="1" lang="zh-CN" altLang="en-US" sz="1400" dirty="0">
                <a:solidFill>
                  <a:schemeClr val="bg1"/>
                </a:solidFill>
              </a:rPr>
              <a:t>个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默认使用</a:t>
            </a:r>
            <a:r>
              <a:rPr kumimoji="1" lang="en-US" altLang="zh-CN" sz="1400" dirty="0">
                <a:solidFill>
                  <a:schemeClr val="bg1"/>
                </a:solidFill>
              </a:rPr>
              <a:t>0</a:t>
            </a:r>
            <a:r>
              <a:rPr kumimoji="1" lang="zh-CN" altLang="en-US" sz="1400" dirty="0">
                <a:solidFill>
                  <a:schemeClr val="bg1"/>
                </a:solidFill>
              </a:rPr>
              <a:t>号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db</a:t>
            </a:r>
            <a:r>
              <a:rPr kumimoji="1" lang="zh-CN" altLang="en-US" sz="1400" dirty="0">
                <a:solidFill>
                  <a:schemeClr val="bg1"/>
                </a:solidFill>
              </a:rPr>
              <a:t>，通过</a:t>
            </a:r>
            <a:r>
              <a:rPr kumimoji="1" lang="en-US" altLang="zh-CN" sz="1400" dirty="0">
                <a:solidFill>
                  <a:schemeClr val="bg1"/>
                </a:solidFill>
              </a:rPr>
              <a:t>Select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$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db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</a:rPr>
              <a:t>切换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db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70" y="971551"/>
            <a:ext cx="3848100" cy="5628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1087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5211400" cy="330496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310992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RedisDB</a:t>
              </a:r>
              <a:endParaRPr kumimoji="1"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84600" y="2903535"/>
            <a:ext cx="5332731" cy="3592515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每个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db</a:t>
            </a:r>
            <a:r>
              <a:rPr kumimoji="1" lang="zh-CN" altLang="en-US" sz="1400" dirty="0">
                <a:solidFill>
                  <a:schemeClr val="bg1"/>
                </a:solidFill>
              </a:rPr>
              <a:t>，包含</a:t>
            </a:r>
            <a:r>
              <a:rPr kumimoji="1" lang="en-US" altLang="zh-CN" sz="1400" dirty="0">
                <a:solidFill>
                  <a:schemeClr val="bg1"/>
                </a:solidFill>
              </a:rPr>
              <a:t>2</a:t>
            </a:r>
            <a:r>
              <a:rPr kumimoji="1" lang="zh-CN" altLang="en-US" sz="1400" dirty="0">
                <a:solidFill>
                  <a:schemeClr val="bg1"/>
                </a:solidFill>
              </a:rPr>
              <a:t>个核心存储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字典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主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：存储当前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db</a:t>
            </a:r>
            <a:r>
              <a:rPr kumimoji="1" lang="zh-CN" altLang="en-US" sz="1400" dirty="0">
                <a:solidFill>
                  <a:schemeClr val="bg1"/>
                </a:solidFill>
              </a:rPr>
              <a:t>的所有</a:t>
            </a:r>
            <a:r>
              <a:rPr kumimoji="1" lang="en-US" altLang="zh-CN" sz="1400" dirty="0">
                <a:solidFill>
                  <a:schemeClr val="bg1"/>
                </a:solidFill>
              </a:rPr>
              <a:t>key/value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过期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：存储带过期时间的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每个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db</a:t>
            </a:r>
            <a:r>
              <a:rPr kumimoji="1" lang="zh-CN" altLang="en-US" sz="1400" dirty="0">
                <a:solidFill>
                  <a:schemeClr val="bg1"/>
                </a:solidFill>
              </a:rPr>
              <a:t>，包含</a:t>
            </a:r>
            <a:r>
              <a:rPr kumimoji="1" lang="en-US" altLang="zh-CN" sz="1400" dirty="0">
                <a:solidFill>
                  <a:schemeClr val="bg1"/>
                </a:solidFill>
              </a:rPr>
              <a:t>3</a:t>
            </a:r>
            <a:r>
              <a:rPr kumimoji="1" lang="zh-CN" altLang="en-US" sz="1400" dirty="0">
                <a:solidFill>
                  <a:schemeClr val="bg1"/>
                </a:solidFill>
              </a:rPr>
              <a:t>个非核心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阻塞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：存储阻塞等待的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及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clients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解除阻塞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：存储解除阻塞的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及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clients</a:t>
            </a: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watched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：被</a:t>
            </a:r>
            <a:r>
              <a:rPr kumimoji="1" lang="en-US" altLang="zh-CN" sz="1400" dirty="0">
                <a:solidFill>
                  <a:schemeClr val="bg1"/>
                </a:solidFill>
              </a:rPr>
              <a:t>watch</a:t>
            </a:r>
            <a:r>
              <a:rPr kumimoji="1" lang="zh-CN" altLang="en-US" sz="1400" dirty="0">
                <a:solidFill>
                  <a:schemeClr val="bg1"/>
                </a:solidFill>
              </a:rPr>
              <a:t>命令监控的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及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clients</a:t>
            </a: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RedisDb</a:t>
            </a:r>
            <a:r>
              <a:rPr kumimoji="1" lang="zh-CN" altLang="en-US" sz="1400" dirty="0">
                <a:solidFill>
                  <a:schemeClr val="bg1"/>
                </a:solidFill>
              </a:rPr>
              <a:t> 中所有数据类型都存放在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redisObject</a:t>
            </a:r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24" y="2153026"/>
            <a:ext cx="1944661" cy="3322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F8C2E1-2C81-41E1-9A23-E9BB7B7B13FD}"/>
              </a:ext>
            </a:extLst>
          </p:cNvPr>
          <p:cNvGrpSpPr/>
          <p:nvPr/>
        </p:nvGrpSpPr>
        <p:grpSpPr>
          <a:xfrm>
            <a:off x="6748463" y="2153026"/>
            <a:ext cx="1719262" cy="3757237"/>
            <a:chOff x="6748463" y="2153026"/>
            <a:chExt cx="1719262" cy="37572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3093" r="2604" b="2380"/>
            <a:stretch/>
          </p:blipFill>
          <p:spPr>
            <a:xfrm>
              <a:off x="6748463" y="2153026"/>
              <a:ext cx="1719262" cy="375723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1F7BA9-09AD-469C-8117-9529F8A20EF6}"/>
                </a:ext>
              </a:extLst>
            </p:cNvPr>
            <p:cNvSpPr/>
            <p:nvPr/>
          </p:nvSpPr>
          <p:spPr>
            <a:xfrm>
              <a:off x="6865144" y="2249755"/>
              <a:ext cx="1485900" cy="369330"/>
            </a:xfrm>
            <a:prstGeom prst="rect">
              <a:avLst/>
            </a:prstGeom>
            <a:solidFill>
              <a:srgbClr val="FFFFB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78B1067-DC40-42D1-B1B5-03F2B078A771}"/>
                </a:ext>
              </a:extLst>
            </p:cNvPr>
            <p:cNvSpPr txBox="1"/>
            <p:nvPr/>
          </p:nvSpPr>
          <p:spPr>
            <a:xfrm>
              <a:off x="7091363" y="2286156"/>
              <a:ext cx="125968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微软雅黑" panose="020B0503020204020204" charset="-122"/>
                </a:rPr>
                <a:t>redisDb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2042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985181" cy="243437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325721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RedisObject</a:t>
              </a:r>
              <a:endParaRPr kumimoji="1"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45596"/>
            <a:ext cx="5581260" cy="2623194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redisObject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</a:rPr>
              <a:t> 结构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Type</a:t>
            </a:r>
            <a:r>
              <a:rPr kumimoji="1" lang="zh-CN" altLang="en-US" sz="1400" dirty="0">
                <a:solidFill>
                  <a:schemeClr val="bg1"/>
                </a:solidFill>
              </a:rPr>
              <a:t> 数据类型，目前支持</a:t>
            </a:r>
            <a:r>
              <a:rPr kumimoji="1" lang="en-US" altLang="zh-CN" sz="1400" dirty="0">
                <a:solidFill>
                  <a:schemeClr val="bg1"/>
                </a:solidFill>
              </a:rPr>
              <a:t>7</a:t>
            </a:r>
            <a:r>
              <a:rPr kumimoji="1" lang="zh-CN" altLang="en-US" sz="1400" dirty="0">
                <a:solidFill>
                  <a:schemeClr val="bg1"/>
                </a:solidFill>
              </a:rPr>
              <a:t>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Encoding</a:t>
            </a:r>
            <a:r>
              <a:rPr kumimoji="1" lang="zh-CN" altLang="en-US" sz="1400" dirty="0">
                <a:solidFill>
                  <a:schemeClr val="bg1"/>
                </a:solidFill>
              </a:rPr>
              <a:t> 数据编码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内部结构类型，目前支持</a:t>
            </a:r>
            <a:r>
              <a:rPr kumimoji="1" lang="en-US" altLang="zh-CN" sz="1400" dirty="0">
                <a:solidFill>
                  <a:schemeClr val="bg1"/>
                </a:solidFill>
              </a:rPr>
              <a:t>10</a:t>
            </a:r>
            <a:r>
              <a:rPr kumimoji="1" lang="zh-CN" altLang="en-US" sz="1400" dirty="0">
                <a:solidFill>
                  <a:schemeClr val="bg1"/>
                </a:solidFill>
              </a:rPr>
              <a:t>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 淘汰数据用的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时间、</a:t>
            </a:r>
            <a:r>
              <a:rPr kumimoji="1" lang="en-US" altLang="zh-CN" sz="1400" dirty="0">
                <a:solidFill>
                  <a:schemeClr val="bg1"/>
                </a:solidFill>
              </a:rPr>
              <a:t>LFU</a:t>
            </a:r>
            <a:r>
              <a:rPr kumimoji="1" lang="zh-CN" altLang="en-US" sz="1400" dirty="0">
                <a:solidFill>
                  <a:schemeClr val="bg1"/>
                </a:solidFill>
              </a:rPr>
              <a:t>频率及时间数据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Refcount</a:t>
            </a:r>
            <a:r>
              <a:rPr kumimoji="1" lang="zh-CN" altLang="en-US" sz="1400" dirty="0">
                <a:solidFill>
                  <a:schemeClr val="bg1"/>
                </a:solidFill>
              </a:rPr>
              <a:t> 对象的引用计数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Ptr</a:t>
            </a:r>
            <a:r>
              <a:rPr kumimoji="1" lang="zh-CN" altLang="en-US" sz="1400" dirty="0">
                <a:solidFill>
                  <a:schemeClr val="bg1"/>
                </a:solidFill>
              </a:rPr>
              <a:t> 指向真正的内部存储结构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9951"/>
            <a:ext cx="4876800" cy="58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7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881818" y="2079710"/>
            <a:ext cx="4256828" cy="212324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881819" y="1704438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Dict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实现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8769" y="2293672"/>
            <a:ext cx="4604378" cy="1915655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 类似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memcached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hashtable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用于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的快速插入、更新及定位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dictht</a:t>
            </a:r>
            <a:r>
              <a:rPr kumimoji="1" lang="zh-CN" altLang="en-US" sz="1400" dirty="0">
                <a:solidFill>
                  <a:schemeClr val="bg1"/>
                </a:solidFill>
              </a:rPr>
              <a:t>中每个桶采用单向链表解决</a:t>
            </a: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冲突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每个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有</a:t>
            </a:r>
            <a:r>
              <a:rPr kumimoji="1" lang="en-US" altLang="zh-CN" sz="1400" dirty="0">
                <a:solidFill>
                  <a:schemeClr val="bg1"/>
                </a:solidFill>
              </a:rPr>
              <a:t>2</a:t>
            </a:r>
            <a:r>
              <a:rPr kumimoji="1" lang="zh-CN" altLang="en-US" sz="1400" dirty="0">
                <a:solidFill>
                  <a:schemeClr val="bg1"/>
                </a:solidFill>
              </a:rPr>
              <a:t>个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dictht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ht</a:t>
            </a:r>
            <a:r>
              <a:rPr kumimoji="1" lang="en-US" altLang="zh-CN" sz="1400" dirty="0">
                <a:solidFill>
                  <a:schemeClr val="bg1"/>
                </a:solidFill>
              </a:rPr>
              <a:t>[0]</a:t>
            </a:r>
            <a:r>
              <a:rPr kumimoji="1" lang="zh-CN" altLang="en-US" sz="1400" dirty="0">
                <a:solidFill>
                  <a:schemeClr val="bg1"/>
                </a:solidFill>
              </a:rPr>
              <a:t>  日常访问，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ht</a:t>
            </a:r>
            <a:r>
              <a:rPr kumimoji="1" lang="en-US" altLang="zh-CN" sz="1400" dirty="0">
                <a:solidFill>
                  <a:schemeClr val="bg1"/>
                </a:solidFill>
              </a:rPr>
              <a:t>[1]</a:t>
            </a:r>
            <a:r>
              <a:rPr kumimoji="1" lang="zh-CN" altLang="en-US" sz="1400" dirty="0">
                <a:solidFill>
                  <a:schemeClr val="bg1"/>
                </a:solidFill>
              </a:rPr>
              <a:t> 用于</a:t>
            </a:r>
            <a:r>
              <a:rPr kumimoji="1" lang="en-US" altLang="zh-CN" sz="1400" dirty="0">
                <a:solidFill>
                  <a:schemeClr val="bg1"/>
                </a:solidFill>
              </a:rPr>
              <a:t>rehash</a:t>
            </a: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105" y="2574348"/>
            <a:ext cx="7079126" cy="3697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814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816642" cy="306742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19" y="2310992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Dict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数据存储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7043" y="2822600"/>
            <a:ext cx="4990418" cy="3037964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dictEntry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为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sds</a:t>
            </a:r>
            <a:r>
              <a:rPr kumimoji="1" lang="zh-CN" altLang="en-US" sz="1400" dirty="0">
                <a:solidFill>
                  <a:schemeClr val="bg1"/>
                </a:solidFill>
              </a:rPr>
              <a:t> 字串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Value</a:t>
            </a:r>
            <a:r>
              <a:rPr kumimoji="1" lang="zh-CN" altLang="en-US" sz="1400" dirty="0">
                <a:solidFill>
                  <a:schemeClr val="bg1"/>
                </a:solidFill>
              </a:rPr>
              <a:t>存为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redisObject</a:t>
            </a:r>
            <a:r>
              <a:rPr kumimoji="1" lang="zh-CN" altLang="en-US" sz="1400" dirty="0">
                <a:solidFill>
                  <a:schemeClr val="bg1"/>
                </a:solidFill>
              </a:rPr>
              <a:t>结构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redisDb</a:t>
            </a:r>
            <a:r>
              <a:rPr kumimoji="1" lang="zh-CN" altLang="en-US" sz="1400" dirty="0">
                <a:solidFill>
                  <a:schemeClr val="bg1"/>
                </a:solidFill>
              </a:rPr>
              <a:t> 中的全局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用于存储数据及辅助信息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 还可以存放数据类型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set</a:t>
            </a:r>
            <a:r>
              <a:rPr kumimoji="1" lang="zh-CN" altLang="en-US" sz="1400" dirty="0">
                <a:solidFill>
                  <a:schemeClr val="bg1"/>
                </a:solidFill>
              </a:rPr>
              <a:t> 集合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 哈希，元素数或</a:t>
            </a:r>
            <a:r>
              <a:rPr kumimoji="1" lang="en-US" altLang="zh-CN" sz="1400" dirty="0">
                <a:solidFill>
                  <a:schemeClr val="bg1"/>
                </a:solidFill>
              </a:rPr>
              <a:t>value</a:t>
            </a:r>
            <a:r>
              <a:rPr kumimoji="1" lang="zh-CN" altLang="en-US" sz="1400" dirty="0">
                <a:solidFill>
                  <a:schemeClr val="bg1"/>
                </a:solidFill>
              </a:rPr>
              <a:t>超过阀值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hash_max_ziplist_entries</a:t>
            </a:r>
            <a:r>
              <a:rPr kumimoji="1" lang="zh-CN" altLang="en-US" sz="1400" dirty="0">
                <a:solidFill>
                  <a:schemeClr val="bg1"/>
                </a:solidFill>
              </a:rPr>
              <a:t> 默认</a:t>
            </a:r>
            <a:r>
              <a:rPr kumimoji="1" lang="en-US" altLang="zh-CN" sz="1400" dirty="0">
                <a:solidFill>
                  <a:schemeClr val="bg1"/>
                </a:solidFill>
              </a:rPr>
              <a:t>512</a:t>
            </a: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hash_max_ziplist_value</a:t>
            </a:r>
            <a:r>
              <a:rPr kumimoji="1" lang="zh-CN" altLang="en-US" sz="1400" dirty="0">
                <a:solidFill>
                  <a:schemeClr val="bg1"/>
                </a:solidFill>
              </a:rPr>
              <a:t>   默认</a:t>
            </a:r>
            <a:r>
              <a:rPr kumimoji="1" lang="en-US" altLang="zh-CN" sz="1400" dirty="0">
                <a:solidFill>
                  <a:schemeClr val="bg1"/>
                </a:solidFill>
              </a:rPr>
              <a:t>64</a:t>
            </a: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320" y="1447800"/>
            <a:ext cx="4642865" cy="51071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4625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030141" cy="190605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310992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简单动态字符串</a:t>
              </a:r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sds</a:t>
              </a:r>
              <a:endParaRPr kumimoji="1"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860140"/>
            <a:ext cx="4301100" cy="262319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本质是</a:t>
            </a:r>
            <a:r>
              <a:rPr kumimoji="1" lang="en-US" altLang="zh-CN" sz="1400" dirty="0">
                <a:solidFill>
                  <a:schemeClr val="bg1"/>
                </a:solidFill>
              </a:rPr>
              <a:t>char</a:t>
            </a:r>
            <a:r>
              <a:rPr kumimoji="1" lang="zh-CN" altLang="en-US" sz="1400" dirty="0">
                <a:solidFill>
                  <a:schemeClr val="bg1"/>
                </a:solidFill>
              </a:rPr>
              <a:t>*，内部通过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sdshdr</a:t>
            </a:r>
            <a:r>
              <a:rPr kumimoji="1" lang="zh-CN" altLang="en-US" sz="1400" dirty="0">
                <a:solidFill>
                  <a:schemeClr val="bg1"/>
                </a:solidFill>
              </a:rPr>
              <a:t>管理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存储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buf</a:t>
            </a:r>
            <a:r>
              <a:rPr kumimoji="1" lang="zh-CN" altLang="en-US" sz="1400" dirty="0">
                <a:solidFill>
                  <a:schemeClr val="bg1"/>
                </a:solidFill>
              </a:rPr>
              <a:t> 带有扩展区，修改高效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存储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buf</a:t>
            </a:r>
            <a:r>
              <a:rPr kumimoji="1" lang="zh-CN" altLang="en-US" sz="1400" dirty="0">
                <a:solidFill>
                  <a:schemeClr val="bg1"/>
                </a:solidFill>
              </a:rPr>
              <a:t> 可动态扩展或收缩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二进制安全，可存任何二进制数据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Sdshdr</a:t>
            </a:r>
            <a:r>
              <a:rPr kumimoji="1" lang="zh-CN" altLang="en-US" sz="1400" dirty="0">
                <a:solidFill>
                  <a:schemeClr val="bg1"/>
                </a:solidFill>
              </a:rPr>
              <a:t>常规结构：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len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alloc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flags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buf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15" y="2183677"/>
            <a:ext cx="6190519" cy="24906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9852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141901" cy="265265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310992"/>
            <a:ext cx="2198438" cy="375272"/>
            <a:chOff x="1303393" y="3252605"/>
            <a:chExt cx="2198438" cy="375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简单动态字符串</a:t>
              </a:r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sds</a:t>
              </a:r>
              <a:endParaRPr kumimoji="1"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69" y="2860140"/>
            <a:ext cx="4301100" cy="262319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获取长度</a:t>
            </a:r>
            <a:r>
              <a:rPr kumimoji="1" lang="en-US" altLang="zh-CN" sz="1400" dirty="0">
                <a:solidFill>
                  <a:schemeClr val="bg1"/>
                </a:solidFill>
              </a:rPr>
              <a:t>O(1)</a:t>
            </a:r>
            <a:r>
              <a:rPr kumimoji="1" lang="zh-CN" altLang="en-US" sz="1400" dirty="0">
                <a:solidFill>
                  <a:schemeClr val="bg1"/>
                </a:solidFill>
              </a:rPr>
              <a:t>，传统字符串</a:t>
            </a:r>
            <a:r>
              <a:rPr kumimoji="1" lang="en-US" altLang="zh-CN" sz="1400" dirty="0">
                <a:solidFill>
                  <a:schemeClr val="bg1"/>
                </a:solidFill>
              </a:rPr>
              <a:t>O(n)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内存效率考虑，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sdsdr</a:t>
            </a:r>
            <a:r>
              <a:rPr kumimoji="1" lang="zh-CN" altLang="en-US" sz="1400" dirty="0">
                <a:solidFill>
                  <a:schemeClr val="bg1"/>
                </a:solidFill>
              </a:rPr>
              <a:t>结构分为</a:t>
            </a:r>
            <a:r>
              <a:rPr kumimoji="1" lang="en-US" altLang="zh-CN" sz="1400" dirty="0">
                <a:solidFill>
                  <a:schemeClr val="bg1"/>
                </a:solidFill>
              </a:rPr>
              <a:t>5</a:t>
            </a:r>
            <a:r>
              <a:rPr kumimoji="1" lang="zh-CN" altLang="en-US" sz="1400" dirty="0">
                <a:solidFill>
                  <a:schemeClr val="bg1"/>
                </a:solidFill>
              </a:rPr>
              <a:t>种子类型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sdshdr5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sdshdr8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sdshdr16</a:t>
            </a: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sdshdr32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sdshdr64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存放数据类型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string</a:t>
            </a:r>
            <a:r>
              <a:rPr kumimoji="1" lang="zh-CN" altLang="en-US" sz="1400" dirty="0">
                <a:solidFill>
                  <a:schemeClr val="bg1"/>
                </a:solidFill>
              </a:rPr>
              <a:t>字符串、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hyperloglog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bitmap</a:t>
            </a: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682813"/>
            <a:ext cx="6418719" cy="4305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35923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178634" cy="265265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897109"/>
            <a:ext cx="4301100" cy="262319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连续内存块组成的顺序型内存结构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sz="1400" dirty="0">
                <a:solidFill>
                  <a:schemeClr val="bg1"/>
                </a:solidFill>
              </a:rPr>
              <a:t>结构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Zlbytes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</a:rPr>
              <a:t>压缩列表占用的总内存字节数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Zltail</a:t>
            </a:r>
            <a:r>
              <a:rPr kumimoji="1" lang="zh-CN" altLang="en-US" sz="1400" dirty="0">
                <a:solidFill>
                  <a:schemeClr val="bg1"/>
                </a:solidFill>
              </a:rPr>
              <a:t>    尾节点到起始位置的字节数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Zllen</a:t>
            </a:r>
            <a:r>
              <a:rPr kumimoji="1" lang="zh-CN" altLang="en-US" sz="1400" dirty="0">
                <a:solidFill>
                  <a:schemeClr val="bg1"/>
                </a:solidFill>
              </a:rPr>
              <a:t>     总共包含的节点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内存块数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Entry1...</a:t>
            </a:r>
            <a:r>
              <a:rPr kumimoji="1" lang="zh-CN" altLang="en-US" sz="1400" dirty="0">
                <a:solidFill>
                  <a:schemeClr val="bg1"/>
                </a:solidFill>
              </a:rPr>
              <a:t>保存的数据节点，长度不定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Zlend</a:t>
            </a:r>
            <a:r>
              <a:rPr kumimoji="1" lang="zh-CN" altLang="en-US" sz="1400" dirty="0">
                <a:solidFill>
                  <a:schemeClr val="bg1"/>
                </a:solidFill>
              </a:rPr>
              <a:t>    魔数</a:t>
            </a:r>
            <a:r>
              <a:rPr kumimoji="1" lang="en-US" altLang="zh-CN" sz="1400" dirty="0">
                <a:solidFill>
                  <a:schemeClr val="bg1"/>
                </a:solidFill>
              </a:rPr>
              <a:t>255</a:t>
            </a:r>
            <a:r>
              <a:rPr kumimoji="1" lang="zh-CN" altLang="en-US" sz="1400" dirty="0">
                <a:solidFill>
                  <a:schemeClr val="bg1"/>
                </a:solidFill>
              </a:rPr>
              <a:t>，标记压缩列表结束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内部数据结构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18" y="3067441"/>
            <a:ext cx="5866952" cy="469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53" y="4012590"/>
            <a:ext cx="6194180" cy="16891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14B6F08-E7D5-4479-8503-0C45E6B66797}"/>
              </a:ext>
            </a:extLst>
          </p:cNvPr>
          <p:cNvGrpSpPr/>
          <p:nvPr/>
        </p:nvGrpSpPr>
        <p:grpSpPr>
          <a:xfrm>
            <a:off x="1110819" y="2310992"/>
            <a:ext cx="2198438" cy="375272"/>
            <a:chOff x="1303393" y="3252605"/>
            <a:chExt cx="2198438" cy="3752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89AE1F3-1D4A-4061-BB02-9C6D03A78A01}"/>
                </a:ext>
              </a:extLst>
            </p:cNvPr>
            <p:cNvSpPr/>
            <p:nvPr/>
          </p:nvSpPr>
          <p:spPr>
            <a:xfrm>
              <a:off x="1303393" y="3258547"/>
              <a:ext cx="2198438" cy="369330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压缩列表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ziplist</a:t>
              </a:r>
              <a:endPara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2654DE7-237E-49A9-814E-CFE1BDD24AA4}"/>
                </a:ext>
              </a:extLst>
            </p:cNvPr>
            <p:cNvSpPr/>
            <p:nvPr/>
          </p:nvSpPr>
          <p:spPr>
            <a:xfrm>
              <a:off x="1504549" y="32526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950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10191</TotalTime>
  <Words>947</Words>
  <Application>Microsoft Office PowerPoint</Application>
  <PresentationFormat>宽屏</PresentationFormat>
  <Paragraphs>437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思源黑体 CN Bold</vt:lpstr>
      <vt:lpstr>思源黑体 CN Heavy</vt:lpstr>
      <vt:lpstr>思源黑体 CN Regular</vt:lpstr>
      <vt:lpstr>微软雅黑</vt:lpstr>
      <vt:lpstr>微软雅黑</vt:lpstr>
      <vt:lpstr>Arial</vt:lpstr>
      <vt:lpstr>Office 主题​​</vt:lpstr>
      <vt:lpstr>PowerPoint 演示文稿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Redis内部数据结构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2825</cp:revision>
  <dcterms:created xsi:type="dcterms:W3CDTF">2019-05-27T05:35:00Z</dcterms:created>
  <dcterms:modified xsi:type="dcterms:W3CDTF">2019-11-01T10:22:37Z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