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61" r:id="rId2"/>
    <p:sldId id="570" r:id="rId3"/>
    <p:sldId id="596" r:id="rId4"/>
    <p:sldId id="576" r:id="rId5"/>
    <p:sldId id="575" r:id="rId6"/>
    <p:sldId id="571" r:id="rId7"/>
    <p:sldId id="572" r:id="rId8"/>
    <p:sldId id="574" r:id="rId9"/>
    <p:sldId id="573" r:id="rId10"/>
    <p:sldId id="52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CCCFF"/>
    <a:srgbClr val="292933"/>
    <a:srgbClr val="000000"/>
    <a:srgbClr val="99FFFF"/>
    <a:srgbClr val="26A599"/>
    <a:srgbClr val="12A983"/>
    <a:srgbClr val="44B0A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3" autoAdjust="0"/>
    <p:restoredTop sz="87143"/>
  </p:normalViewPr>
  <p:slideViewPr>
    <p:cSldViewPr snapToGrid="0" snapToObjects="1">
      <p:cViewPr varScale="1">
        <p:scale>
          <a:sx n="94" d="100"/>
          <a:sy n="94" d="100"/>
        </p:scale>
        <p:origin x="78" y="552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2019/11/8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D55A-8B3E-4DA1-B190-78890DC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77FD-9075-40CE-B27C-A7878942C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25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781175" y="2540000"/>
            <a:ext cx="910971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Redis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是如何淘汰</a:t>
            </a:r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key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的？</a:t>
            </a:r>
            <a:endParaRPr lang="zh-CN" altLang="en-US" sz="44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23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2D4E8AE4-1733-4181-AC02-AB711A9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Text Box 7">
            <a:extLst>
              <a:ext uri="{FF2B5EF4-FFF2-40B4-BE49-F238E27FC236}">
                <a16:creationId xmlns:a16="http://schemas.microsoft.com/office/drawing/2014/main" id="{1E519A52-735A-47B2-AD1F-1397ABCCD67C}"/>
              </a:ext>
            </a:extLst>
          </p:cNvPr>
          <p:cNvSpPr txBox="1"/>
          <p:nvPr/>
        </p:nvSpPr>
        <p:spPr>
          <a:xfrm>
            <a:off x="1806575" y="3865562"/>
            <a:ext cx="5075238" cy="15696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淘汰原理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淘汰方式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淘汰策略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09162" y="2870480"/>
            <a:ext cx="337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24《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</a:rPr>
              <a:t>Redis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</a:rPr>
              <a:t>持久化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3"/>
            <a:ext cx="4083481" cy="2241337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269898"/>
            <a:ext cx="1416480" cy="416366"/>
            <a:chOff x="1303393" y="3235029"/>
            <a:chExt cx="1416480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35029"/>
              <a:ext cx="141648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457635" y="327865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淘汰原理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966049"/>
            <a:ext cx="5016500" cy="1961551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Redis</a:t>
            </a:r>
            <a:r>
              <a:rPr kumimoji="1" lang="zh-CN" altLang="en-US" sz="1400" dirty="0">
                <a:solidFill>
                  <a:schemeClr val="bg1"/>
                </a:solidFill>
              </a:rPr>
              <a:t>通过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maxmemory</a:t>
            </a:r>
            <a:r>
              <a:rPr kumimoji="1" lang="zh-CN" altLang="en-US" sz="1400" dirty="0">
                <a:solidFill>
                  <a:schemeClr val="bg1"/>
                </a:solidFill>
              </a:rPr>
              <a:t>设指定最大内存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当内存占用超过阀值，按策略进行数据淘汰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淘汰策略通过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maxmemory</a:t>
            </a:r>
            <a:r>
              <a:rPr kumimoji="1" lang="en-US" altLang="zh-CN" sz="1400" dirty="0">
                <a:solidFill>
                  <a:schemeClr val="bg1"/>
                </a:solidFill>
              </a:rPr>
              <a:t>-policy</a:t>
            </a:r>
            <a:r>
              <a:rPr kumimoji="1" lang="zh-CN" altLang="en-US" sz="1400" dirty="0">
                <a:solidFill>
                  <a:schemeClr val="bg1"/>
                </a:solidFill>
              </a:rPr>
              <a:t>设置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淘汰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时机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定期执行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serverCron</a:t>
            </a:r>
            <a:r>
              <a:rPr kumimoji="1" lang="zh-CN" altLang="en-US" sz="1400" dirty="0">
                <a:solidFill>
                  <a:schemeClr val="bg1"/>
                </a:solidFill>
              </a:rPr>
              <a:t> 时淘汰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执行命令时检测淘汰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淘汰策略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18" y="2251718"/>
            <a:ext cx="5177320" cy="33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99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3"/>
            <a:ext cx="4668951" cy="2932871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907860"/>
            <a:ext cx="5016500" cy="2653085"/>
          </a:xfrm>
        </p:spPr>
        <p:txBody>
          <a:bodyPr>
            <a:normAutofit lnSpcReduction="10000"/>
          </a:bodyPr>
          <a:lstStyle/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serverCron</a:t>
            </a:r>
            <a:r>
              <a:rPr kumimoji="1" lang="zh-CN" altLang="en-US" sz="1400" dirty="0">
                <a:solidFill>
                  <a:schemeClr val="bg1"/>
                </a:solidFill>
              </a:rPr>
              <a:t> 淘汰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轮询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db</a:t>
            </a:r>
            <a:r>
              <a:rPr kumimoji="1" lang="zh-CN" altLang="en-US" sz="1400" dirty="0">
                <a:solidFill>
                  <a:schemeClr val="bg1"/>
                </a:solidFill>
              </a:rPr>
              <a:t>，检查</a:t>
            </a:r>
            <a:r>
              <a:rPr kumimoji="1" lang="en-US" altLang="zh-CN" sz="1400" dirty="0">
                <a:solidFill>
                  <a:schemeClr val="bg1"/>
                </a:solidFill>
              </a:rPr>
              <a:t>expire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随机取样</a:t>
            </a:r>
            <a:r>
              <a:rPr kumimoji="1" lang="en-US" altLang="zh-CN" sz="1400" dirty="0">
                <a:solidFill>
                  <a:schemeClr val="bg1"/>
                </a:solidFill>
              </a:rPr>
              <a:t>20</a:t>
            </a:r>
            <a:r>
              <a:rPr kumimoji="1" lang="zh-CN" altLang="en-US" sz="1400" dirty="0">
                <a:solidFill>
                  <a:schemeClr val="bg1"/>
                </a:solidFill>
              </a:rPr>
              <a:t>个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，过期则淘汰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如果过期样本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大于</a:t>
            </a:r>
            <a:r>
              <a:rPr kumimoji="1" lang="en-US" altLang="zh-CN" sz="1400" dirty="0">
                <a:solidFill>
                  <a:schemeClr val="bg1"/>
                </a:solidFill>
              </a:rPr>
              <a:t>5</a:t>
            </a:r>
            <a:r>
              <a:rPr kumimoji="1" lang="zh-CN" altLang="en-US" sz="1400" dirty="0">
                <a:solidFill>
                  <a:schemeClr val="bg1"/>
                </a:solidFill>
              </a:rPr>
              <a:t>，继续检查该</a:t>
            </a:r>
            <a:r>
              <a:rPr kumimoji="1" lang="en-US" altLang="zh-CN" sz="1400" dirty="0">
                <a:solidFill>
                  <a:schemeClr val="bg1"/>
                </a:solidFill>
              </a:rPr>
              <a:t>expire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过期淘汰超过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timelimit</a:t>
            </a:r>
            <a:r>
              <a:rPr kumimoji="1" lang="zh-CN" altLang="en-US" sz="1400" dirty="0">
                <a:solidFill>
                  <a:schemeClr val="bg1"/>
                </a:solidFill>
              </a:rPr>
              <a:t>，则停止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执行命令时淘汰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执行命令时，检查内存占用是否超过阀值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超过阀值，按设置的淘汰策略删除淘汰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淘汰策略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31A1FA-3BF4-4512-ABBD-260D65FF05DA}"/>
              </a:ext>
            </a:extLst>
          </p:cNvPr>
          <p:cNvGrpSpPr/>
          <p:nvPr/>
        </p:nvGrpSpPr>
        <p:grpSpPr>
          <a:xfrm>
            <a:off x="1110820" y="2269898"/>
            <a:ext cx="1416480" cy="416366"/>
            <a:chOff x="1303393" y="3235029"/>
            <a:chExt cx="1416480" cy="41636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160407A-9D92-408D-8CE5-4C05F130B738}"/>
                </a:ext>
              </a:extLst>
            </p:cNvPr>
            <p:cNvSpPr/>
            <p:nvPr/>
          </p:nvSpPr>
          <p:spPr>
            <a:xfrm>
              <a:off x="1303393" y="3235029"/>
              <a:ext cx="141648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72DA947-F006-4F08-B51C-91FA18C6B5EB}"/>
                </a:ext>
              </a:extLst>
            </p:cNvPr>
            <p:cNvSpPr/>
            <p:nvPr/>
          </p:nvSpPr>
          <p:spPr>
            <a:xfrm>
              <a:off x="1457635" y="327865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淘汰原理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4" name="ea6a958a-1289-43f6-9493-5d2d209bffe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34D66D1-98C1-427F-9448-F5323927065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53472" y="2269898"/>
            <a:ext cx="4668289" cy="3522108"/>
            <a:chOff x="2528888" y="950913"/>
            <a:chExt cx="6562725" cy="4951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îśļîdê">
              <a:extLst>
                <a:ext uri="{FF2B5EF4-FFF2-40B4-BE49-F238E27FC236}">
                  <a16:creationId xmlns:a16="http://schemas.microsoft.com/office/drawing/2014/main" id="{19996EAD-A151-4602-9AC8-A308375161E3}"/>
                </a:ext>
              </a:extLst>
            </p:cNvPr>
            <p:cNvSpPr/>
            <p:nvPr/>
          </p:nvSpPr>
          <p:spPr bwMode="auto">
            <a:xfrm>
              <a:off x="2528888" y="950913"/>
              <a:ext cx="6562725" cy="4951413"/>
            </a:xfrm>
            <a:custGeom>
              <a:avLst/>
              <a:gdLst>
                <a:gd name="T0" fmla="*/ 472 w 1702"/>
                <a:gd name="T1" fmla="*/ 72 h 1286"/>
                <a:gd name="T2" fmla="*/ 311 w 1702"/>
                <a:gd name="T3" fmla="*/ 374 h 1286"/>
                <a:gd name="T4" fmla="*/ 359 w 1702"/>
                <a:gd name="T5" fmla="*/ 1188 h 1286"/>
                <a:gd name="T6" fmla="*/ 677 w 1702"/>
                <a:gd name="T7" fmla="*/ 1281 h 1286"/>
                <a:gd name="T8" fmla="*/ 1250 w 1702"/>
                <a:gd name="T9" fmla="*/ 1247 h 1286"/>
                <a:gd name="T10" fmla="*/ 1546 w 1702"/>
                <a:gd name="T11" fmla="*/ 1213 h 1286"/>
                <a:gd name="T12" fmla="*/ 1687 w 1702"/>
                <a:gd name="T13" fmla="*/ 892 h 1286"/>
                <a:gd name="T14" fmla="*/ 1600 w 1702"/>
                <a:gd name="T15" fmla="*/ 535 h 1286"/>
                <a:gd name="T16" fmla="*/ 1557 w 1702"/>
                <a:gd name="T17" fmla="*/ 272 h 1286"/>
                <a:gd name="T18" fmla="*/ 1259 w 1702"/>
                <a:gd name="T19" fmla="*/ 77 h 1286"/>
                <a:gd name="T20" fmla="*/ 877 w 1702"/>
                <a:gd name="T21" fmla="*/ 53 h 1286"/>
                <a:gd name="T22" fmla="*/ 696 w 1702"/>
                <a:gd name="T23" fmla="*/ 8 h 1286"/>
                <a:gd name="T24" fmla="*/ 472 w 1702"/>
                <a:gd name="T25" fmla="*/ 72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2" h="1286">
                  <a:moveTo>
                    <a:pt x="472" y="72"/>
                  </a:moveTo>
                  <a:cubicBezTo>
                    <a:pt x="409" y="117"/>
                    <a:pt x="355" y="313"/>
                    <a:pt x="311" y="374"/>
                  </a:cubicBezTo>
                  <a:cubicBezTo>
                    <a:pt x="0" y="804"/>
                    <a:pt x="249" y="1099"/>
                    <a:pt x="359" y="1188"/>
                  </a:cubicBezTo>
                  <a:cubicBezTo>
                    <a:pt x="444" y="1256"/>
                    <a:pt x="563" y="1278"/>
                    <a:pt x="677" y="1281"/>
                  </a:cubicBezTo>
                  <a:cubicBezTo>
                    <a:pt x="869" y="1286"/>
                    <a:pt x="1059" y="1246"/>
                    <a:pt x="1250" y="1247"/>
                  </a:cubicBezTo>
                  <a:cubicBezTo>
                    <a:pt x="1351" y="1247"/>
                    <a:pt x="1459" y="1257"/>
                    <a:pt x="1546" y="1213"/>
                  </a:cubicBezTo>
                  <a:cubicBezTo>
                    <a:pt x="1665" y="1153"/>
                    <a:pt x="1702" y="1013"/>
                    <a:pt x="1687" y="892"/>
                  </a:cubicBezTo>
                  <a:cubicBezTo>
                    <a:pt x="1671" y="771"/>
                    <a:pt x="1617" y="656"/>
                    <a:pt x="1600" y="535"/>
                  </a:cubicBezTo>
                  <a:cubicBezTo>
                    <a:pt x="1589" y="447"/>
                    <a:pt x="1597" y="354"/>
                    <a:pt x="1557" y="272"/>
                  </a:cubicBezTo>
                  <a:cubicBezTo>
                    <a:pt x="1506" y="168"/>
                    <a:pt x="1383" y="103"/>
                    <a:pt x="1259" y="77"/>
                  </a:cubicBezTo>
                  <a:cubicBezTo>
                    <a:pt x="1135" y="51"/>
                    <a:pt x="1005" y="56"/>
                    <a:pt x="877" y="53"/>
                  </a:cubicBezTo>
                  <a:cubicBezTo>
                    <a:pt x="807" y="51"/>
                    <a:pt x="763" y="14"/>
                    <a:pt x="696" y="8"/>
                  </a:cubicBezTo>
                  <a:cubicBezTo>
                    <a:pt x="619" y="0"/>
                    <a:pt x="531" y="30"/>
                    <a:pt x="472" y="72"/>
                  </a:cubicBezTo>
                  <a:close/>
                </a:path>
              </a:pathLst>
            </a:custGeom>
            <a:solidFill>
              <a:srgbClr val="68E1FD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ṡḻïḍe">
              <a:extLst>
                <a:ext uri="{FF2B5EF4-FFF2-40B4-BE49-F238E27FC236}">
                  <a16:creationId xmlns:a16="http://schemas.microsoft.com/office/drawing/2014/main" id="{DB377F10-193A-4E24-B96B-0D40E236B66B}"/>
                </a:ext>
              </a:extLst>
            </p:cNvPr>
            <p:cNvSpPr/>
            <p:nvPr/>
          </p:nvSpPr>
          <p:spPr bwMode="auto">
            <a:xfrm>
              <a:off x="3775075" y="1625600"/>
              <a:ext cx="4587875" cy="3911600"/>
            </a:xfrm>
            <a:custGeom>
              <a:avLst/>
              <a:gdLst>
                <a:gd name="T0" fmla="*/ 41 w 1190"/>
                <a:gd name="T1" fmla="*/ 246 h 1016"/>
                <a:gd name="T2" fmla="*/ 34 w 1190"/>
                <a:gd name="T3" fmla="*/ 573 h 1016"/>
                <a:gd name="T4" fmla="*/ 5 w 1190"/>
                <a:gd name="T5" fmla="*/ 685 h 1016"/>
                <a:gd name="T6" fmla="*/ 38 w 1190"/>
                <a:gd name="T7" fmla="*/ 791 h 1016"/>
                <a:gd name="T8" fmla="*/ 96 w 1190"/>
                <a:gd name="T9" fmla="*/ 822 h 1016"/>
                <a:gd name="T10" fmla="*/ 132 w 1190"/>
                <a:gd name="T11" fmla="*/ 873 h 1016"/>
                <a:gd name="T12" fmla="*/ 126 w 1190"/>
                <a:gd name="T13" fmla="*/ 912 h 1016"/>
                <a:gd name="T14" fmla="*/ 180 w 1190"/>
                <a:gd name="T15" fmla="*/ 949 h 1016"/>
                <a:gd name="T16" fmla="*/ 1037 w 1190"/>
                <a:gd name="T17" fmla="*/ 997 h 1016"/>
                <a:gd name="T18" fmla="*/ 1165 w 1190"/>
                <a:gd name="T19" fmla="*/ 947 h 1016"/>
                <a:gd name="T20" fmla="*/ 1147 w 1190"/>
                <a:gd name="T21" fmla="*/ 826 h 1016"/>
                <a:gd name="T22" fmla="*/ 1125 w 1190"/>
                <a:gd name="T23" fmla="*/ 802 h 1016"/>
                <a:gd name="T24" fmla="*/ 1144 w 1190"/>
                <a:gd name="T25" fmla="*/ 728 h 1016"/>
                <a:gd name="T26" fmla="*/ 1158 w 1190"/>
                <a:gd name="T27" fmla="*/ 535 h 1016"/>
                <a:gd name="T28" fmla="*/ 1128 w 1190"/>
                <a:gd name="T29" fmla="*/ 432 h 1016"/>
                <a:gd name="T30" fmla="*/ 1043 w 1190"/>
                <a:gd name="T31" fmla="*/ 364 h 1016"/>
                <a:gd name="T32" fmla="*/ 600 w 1190"/>
                <a:gd name="T33" fmla="*/ 158 h 1016"/>
                <a:gd name="T34" fmla="*/ 41 w 1190"/>
                <a:gd name="T35" fmla="*/ 24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0" h="1016">
                  <a:moveTo>
                    <a:pt x="41" y="246"/>
                  </a:moveTo>
                  <a:cubicBezTo>
                    <a:pt x="30" y="355"/>
                    <a:pt x="59" y="467"/>
                    <a:pt x="34" y="573"/>
                  </a:cubicBezTo>
                  <a:cubicBezTo>
                    <a:pt x="25" y="611"/>
                    <a:pt x="10" y="647"/>
                    <a:pt x="5" y="685"/>
                  </a:cubicBezTo>
                  <a:cubicBezTo>
                    <a:pt x="0" y="724"/>
                    <a:pt x="8" y="767"/>
                    <a:pt x="38" y="791"/>
                  </a:cubicBezTo>
                  <a:cubicBezTo>
                    <a:pt x="55" y="805"/>
                    <a:pt x="76" y="812"/>
                    <a:pt x="96" y="822"/>
                  </a:cubicBezTo>
                  <a:cubicBezTo>
                    <a:pt x="115" y="833"/>
                    <a:pt x="133" y="851"/>
                    <a:pt x="132" y="873"/>
                  </a:cubicBezTo>
                  <a:cubicBezTo>
                    <a:pt x="131" y="886"/>
                    <a:pt x="124" y="899"/>
                    <a:pt x="126" y="912"/>
                  </a:cubicBezTo>
                  <a:cubicBezTo>
                    <a:pt x="129" y="935"/>
                    <a:pt x="157" y="945"/>
                    <a:pt x="180" y="949"/>
                  </a:cubicBezTo>
                  <a:cubicBezTo>
                    <a:pt x="463" y="1000"/>
                    <a:pt x="750" y="1016"/>
                    <a:pt x="1037" y="997"/>
                  </a:cubicBezTo>
                  <a:cubicBezTo>
                    <a:pt x="1084" y="994"/>
                    <a:pt x="1138" y="986"/>
                    <a:pt x="1165" y="947"/>
                  </a:cubicBezTo>
                  <a:cubicBezTo>
                    <a:pt x="1190" y="910"/>
                    <a:pt x="1180" y="856"/>
                    <a:pt x="1147" y="826"/>
                  </a:cubicBezTo>
                  <a:cubicBezTo>
                    <a:pt x="1139" y="819"/>
                    <a:pt x="1130" y="812"/>
                    <a:pt x="1125" y="802"/>
                  </a:cubicBezTo>
                  <a:cubicBezTo>
                    <a:pt x="1113" y="778"/>
                    <a:pt x="1132" y="751"/>
                    <a:pt x="1144" y="728"/>
                  </a:cubicBezTo>
                  <a:cubicBezTo>
                    <a:pt x="1175" y="670"/>
                    <a:pt x="1167" y="600"/>
                    <a:pt x="1158" y="535"/>
                  </a:cubicBezTo>
                  <a:cubicBezTo>
                    <a:pt x="1153" y="499"/>
                    <a:pt x="1148" y="462"/>
                    <a:pt x="1128" y="432"/>
                  </a:cubicBezTo>
                  <a:cubicBezTo>
                    <a:pt x="1108" y="401"/>
                    <a:pt x="1075" y="382"/>
                    <a:pt x="1043" y="364"/>
                  </a:cubicBezTo>
                  <a:cubicBezTo>
                    <a:pt x="900" y="284"/>
                    <a:pt x="755" y="208"/>
                    <a:pt x="600" y="158"/>
                  </a:cubicBezTo>
                  <a:cubicBezTo>
                    <a:pt x="452" y="110"/>
                    <a:pt x="64" y="0"/>
                    <a:pt x="41" y="246"/>
                  </a:cubicBezTo>
                  <a:close/>
                </a:path>
              </a:pathLst>
            </a:custGeom>
            <a:solidFill>
              <a:srgbClr val="68E1FD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ŝļidé">
              <a:extLst>
                <a:ext uri="{FF2B5EF4-FFF2-40B4-BE49-F238E27FC236}">
                  <a16:creationId xmlns:a16="http://schemas.microsoft.com/office/drawing/2014/main" id="{93D88121-99DD-4F3B-BA57-AAC240719C9C}"/>
                </a:ext>
              </a:extLst>
            </p:cNvPr>
            <p:cNvSpPr/>
            <p:nvPr/>
          </p:nvSpPr>
          <p:spPr bwMode="auto">
            <a:xfrm>
              <a:off x="4217988" y="1590675"/>
              <a:ext cx="1955800" cy="1066800"/>
            </a:xfrm>
            <a:custGeom>
              <a:avLst/>
              <a:gdLst>
                <a:gd name="T0" fmla="*/ 389 w 507"/>
                <a:gd name="T1" fmla="*/ 0 h 277"/>
                <a:gd name="T2" fmla="*/ 87 w 507"/>
                <a:gd name="T3" fmla="*/ 0 h 277"/>
                <a:gd name="T4" fmla="*/ 0 w 507"/>
                <a:gd name="T5" fmla="*/ 87 h 277"/>
                <a:gd name="T6" fmla="*/ 0 w 507"/>
                <a:gd name="T7" fmla="*/ 87 h 277"/>
                <a:gd name="T8" fmla="*/ 0 w 507"/>
                <a:gd name="T9" fmla="*/ 277 h 277"/>
                <a:gd name="T10" fmla="*/ 507 w 507"/>
                <a:gd name="T11" fmla="*/ 277 h 277"/>
                <a:gd name="T12" fmla="*/ 507 w 507"/>
                <a:gd name="T13" fmla="*/ 98 h 277"/>
                <a:gd name="T14" fmla="*/ 389 w 507"/>
                <a:gd name="T1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277">
                  <a:moveTo>
                    <a:pt x="389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98"/>
                    <a:pt x="507" y="98"/>
                    <a:pt x="507" y="98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šļíḍé">
              <a:extLst>
                <a:ext uri="{FF2B5EF4-FFF2-40B4-BE49-F238E27FC236}">
                  <a16:creationId xmlns:a16="http://schemas.microsoft.com/office/drawing/2014/main" id="{707D59E1-81E4-4801-9BE4-10E71E758650}"/>
                </a:ext>
              </a:extLst>
            </p:cNvPr>
            <p:cNvSpPr/>
            <p:nvPr/>
          </p:nvSpPr>
          <p:spPr bwMode="auto">
            <a:xfrm>
              <a:off x="4217988" y="1590675"/>
              <a:ext cx="1955800" cy="1066800"/>
            </a:xfrm>
            <a:custGeom>
              <a:avLst/>
              <a:gdLst>
                <a:gd name="T0" fmla="*/ 389 w 507"/>
                <a:gd name="T1" fmla="*/ 0 h 277"/>
                <a:gd name="T2" fmla="*/ 87 w 507"/>
                <a:gd name="T3" fmla="*/ 0 h 277"/>
                <a:gd name="T4" fmla="*/ 0 w 507"/>
                <a:gd name="T5" fmla="*/ 87 h 277"/>
                <a:gd name="T6" fmla="*/ 0 w 507"/>
                <a:gd name="T7" fmla="*/ 87 h 277"/>
                <a:gd name="T8" fmla="*/ 0 w 507"/>
                <a:gd name="T9" fmla="*/ 277 h 277"/>
                <a:gd name="T10" fmla="*/ 507 w 507"/>
                <a:gd name="T11" fmla="*/ 277 h 277"/>
                <a:gd name="T12" fmla="*/ 507 w 507"/>
                <a:gd name="T13" fmla="*/ 98 h 277"/>
                <a:gd name="T14" fmla="*/ 389 w 507"/>
                <a:gd name="T1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277">
                  <a:moveTo>
                    <a:pt x="389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98"/>
                    <a:pt x="507" y="98"/>
                    <a:pt x="507" y="98"/>
                  </a:cubicBezTo>
                  <a:lnTo>
                    <a:pt x="389" y="0"/>
                  </a:ln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ṧ1íḍê">
              <a:extLst>
                <a:ext uri="{FF2B5EF4-FFF2-40B4-BE49-F238E27FC236}">
                  <a16:creationId xmlns:a16="http://schemas.microsoft.com/office/drawing/2014/main" id="{3758D8A6-C0AC-45F4-B0E6-B4FB6B87CA9D}"/>
                </a:ext>
              </a:extLst>
            </p:cNvPr>
            <p:cNvSpPr/>
            <p:nvPr/>
          </p:nvSpPr>
          <p:spPr bwMode="auto">
            <a:xfrm>
              <a:off x="4217988" y="1982788"/>
              <a:ext cx="3959225" cy="2768600"/>
            </a:xfrm>
            <a:custGeom>
              <a:avLst/>
              <a:gdLst>
                <a:gd name="T0" fmla="*/ 113 w 1027"/>
                <a:gd name="T1" fmla="*/ 0 h 719"/>
                <a:gd name="T2" fmla="*/ 914 w 1027"/>
                <a:gd name="T3" fmla="*/ 0 h 719"/>
                <a:gd name="T4" fmla="*/ 1027 w 1027"/>
                <a:gd name="T5" fmla="*/ 113 h 719"/>
                <a:gd name="T6" fmla="*/ 1027 w 1027"/>
                <a:gd name="T7" fmla="*/ 605 h 719"/>
                <a:gd name="T8" fmla="*/ 914 w 1027"/>
                <a:gd name="T9" fmla="*/ 719 h 719"/>
                <a:gd name="T10" fmla="*/ 113 w 1027"/>
                <a:gd name="T11" fmla="*/ 719 h 719"/>
                <a:gd name="T12" fmla="*/ 0 w 1027"/>
                <a:gd name="T13" fmla="*/ 605 h 719"/>
                <a:gd name="T14" fmla="*/ 0 w 1027"/>
                <a:gd name="T15" fmla="*/ 113 h 719"/>
                <a:gd name="T16" fmla="*/ 113 w 1027"/>
                <a:gd name="T1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7" h="719">
                  <a:moveTo>
                    <a:pt x="113" y="0"/>
                  </a:moveTo>
                  <a:cubicBezTo>
                    <a:pt x="914" y="0"/>
                    <a:pt x="914" y="0"/>
                    <a:pt x="914" y="0"/>
                  </a:cubicBezTo>
                  <a:cubicBezTo>
                    <a:pt x="977" y="0"/>
                    <a:pt x="1027" y="50"/>
                    <a:pt x="1027" y="113"/>
                  </a:cubicBezTo>
                  <a:cubicBezTo>
                    <a:pt x="1027" y="605"/>
                    <a:pt x="1027" y="605"/>
                    <a:pt x="1027" y="605"/>
                  </a:cubicBezTo>
                  <a:cubicBezTo>
                    <a:pt x="1027" y="668"/>
                    <a:pt x="977" y="719"/>
                    <a:pt x="914" y="719"/>
                  </a:cubicBezTo>
                  <a:cubicBezTo>
                    <a:pt x="113" y="719"/>
                    <a:pt x="113" y="719"/>
                    <a:pt x="113" y="719"/>
                  </a:cubicBezTo>
                  <a:cubicBezTo>
                    <a:pt x="51" y="719"/>
                    <a:pt x="0" y="668"/>
                    <a:pt x="0" y="60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50"/>
                    <a:pt x="51" y="0"/>
                    <a:pt x="113" y="0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lïḑé">
              <a:extLst>
                <a:ext uri="{FF2B5EF4-FFF2-40B4-BE49-F238E27FC236}">
                  <a16:creationId xmlns:a16="http://schemas.microsoft.com/office/drawing/2014/main" id="{55109A0D-2A77-4760-BA51-E7126102FC7B}"/>
                </a:ext>
              </a:extLst>
            </p:cNvPr>
            <p:cNvSpPr/>
            <p:nvPr/>
          </p:nvSpPr>
          <p:spPr bwMode="auto">
            <a:xfrm>
              <a:off x="5178425" y="2376488"/>
              <a:ext cx="1978025" cy="1970088"/>
            </a:xfrm>
            <a:custGeom>
              <a:avLst/>
              <a:gdLst>
                <a:gd name="T0" fmla="*/ 1 w 513"/>
                <a:gd name="T1" fmla="*/ 175 h 512"/>
                <a:gd name="T2" fmla="*/ 11 w 513"/>
                <a:gd name="T3" fmla="*/ 143 h 512"/>
                <a:gd name="T4" fmla="*/ 40 w 513"/>
                <a:gd name="T5" fmla="*/ 121 h 512"/>
                <a:gd name="T6" fmla="*/ 89 w 513"/>
                <a:gd name="T7" fmla="*/ 123 h 512"/>
                <a:gd name="T8" fmla="*/ 121 w 513"/>
                <a:gd name="T9" fmla="*/ 44 h 512"/>
                <a:gd name="T10" fmla="*/ 134 w 513"/>
                <a:gd name="T11" fmla="*/ 18 h 512"/>
                <a:gd name="T12" fmla="*/ 202 w 513"/>
                <a:gd name="T13" fmla="*/ 14 h 512"/>
                <a:gd name="T14" fmla="*/ 236 w 513"/>
                <a:gd name="T15" fmla="*/ 49 h 512"/>
                <a:gd name="T16" fmla="*/ 318 w 513"/>
                <a:gd name="T17" fmla="*/ 4 h 512"/>
                <a:gd name="T18" fmla="*/ 356 w 513"/>
                <a:gd name="T19" fmla="*/ 8 h 512"/>
                <a:gd name="T20" fmla="*/ 389 w 513"/>
                <a:gd name="T21" fmla="*/ 47 h 512"/>
                <a:gd name="T22" fmla="*/ 383 w 513"/>
                <a:gd name="T23" fmla="*/ 69 h 512"/>
                <a:gd name="T24" fmla="*/ 467 w 513"/>
                <a:gd name="T25" fmla="*/ 122 h 512"/>
                <a:gd name="T26" fmla="*/ 497 w 513"/>
                <a:gd name="T27" fmla="*/ 135 h 512"/>
                <a:gd name="T28" fmla="*/ 500 w 513"/>
                <a:gd name="T29" fmla="*/ 201 h 512"/>
                <a:gd name="T30" fmla="*/ 479 w 513"/>
                <a:gd name="T31" fmla="*/ 299 h 512"/>
                <a:gd name="T32" fmla="*/ 503 w 513"/>
                <a:gd name="T33" fmla="*/ 314 h 512"/>
                <a:gd name="T34" fmla="*/ 492 w 513"/>
                <a:gd name="T35" fmla="*/ 381 h 512"/>
                <a:gd name="T36" fmla="*/ 423 w 513"/>
                <a:gd name="T37" fmla="*/ 387 h 512"/>
                <a:gd name="T38" fmla="*/ 387 w 513"/>
                <a:gd name="T39" fmla="*/ 416 h 512"/>
                <a:gd name="T40" fmla="*/ 390 w 513"/>
                <a:gd name="T41" fmla="*/ 475 h 512"/>
                <a:gd name="T42" fmla="*/ 330 w 513"/>
                <a:gd name="T43" fmla="*/ 512 h 512"/>
                <a:gd name="T44" fmla="*/ 309 w 513"/>
                <a:gd name="T45" fmla="*/ 498 h 512"/>
                <a:gd name="T46" fmla="*/ 228 w 513"/>
                <a:gd name="T47" fmla="*/ 466 h 512"/>
                <a:gd name="T48" fmla="*/ 185 w 513"/>
                <a:gd name="T49" fmla="*/ 511 h 512"/>
                <a:gd name="T50" fmla="*/ 135 w 513"/>
                <a:gd name="T51" fmla="*/ 497 h 512"/>
                <a:gd name="T52" fmla="*/ 113 w 513"/>
                <a:gd name="T53" fmla="*/ 465 h 512"/>
                <a:gd name="T54" fmla="*/ 106 w 513"/>
                <a:gd name="T55" fmla="*/ 398 h 512"/>
                <a:gd name="T56" fmla="*/ 46 w 513"/>
                <a:gd name="T57" fmla="*/ 390 h 512"/>
                <a:gd name="T58" fmla="*/ 4 w 513"/>
                <a:gd name="T59" fmla="*/ 350 h 512"/>
                <a:gd name="T60" fmla="*/ 0 w 513"/>
                <a:gd name="T61" fmla="*/ 329 h 512"/>
                <a:gd name="T62" fmla="*/ 13 w 513"/>
                <a:gd name="T63" fmla="*/ 310 h 512"/>
                <a:gd name="T64" fmla="*/ 42 w 513"/>
                <a:gd name="T65" fmla="*/ 223 h 512"/>
                <a:gd name="T66" fmla="*/ 4 w 513"/>
                <a:gd name="T67" fmla="*/ 192 h 512"/>
                <a:gd name="T68" fmla="*/ 375 w 513"/>
                <a:gd name="T69" fmla="*/ 255 h 512"/>
                <a:gd name="T70" fmla="*/ 137 w 513"/>
                <a:gd name="T71" fmla="*/ 256 h 512"/>
                <a:gd name="T72" fmla="*/ 375 w 513"/>
                <a:gd name="T73" fmla="*/ 256 h 512"/>
                <a:gd name="T74" fmla="*/ 375 w 513"/>
                <a:gd name="T75" fmla="*/ 25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3" h="512">
                  <a:moveTo>
                    <a:pt x="1" y="183"/>
                  </a:move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1" y="174"/>
                    <a:pt x="1" y="174"/>
                  </a:cubicBezTo>
                  <a:cubicBezTo>
                    <a:pt x="3" y="163"/>
                    <a:pt x="6" y="153"/>
                    <a:pt x="11" y="143"/>
                  </a:cubicBezTo>
                  <a:cubicBezTo>
                    <a:pt x="13" y="136"/>
                    <a:pt x="18" y="130"/>
                    <a:pt x="23" y="125"/>
                  </a:cubicBezTo>
                  <a:cubicBezTo>
                    <a:pt x="27" y="120"/>
                    <a:pt x="34" y="118"/>
                    <a:pt x="40" y="121"/>
                  </a:cubicBezTo>
                  <a:cubicBezTo>
                    <a:pt x="43" y="121"/>
                    <a:pt x="45" y="122"/>
                    <a:pt x="47" y="123"/>
                  </a:cubicBezTo>
                  <a:cubicBezTo>
                    <a:pt x="60" y="128"/>
                    <a:pt x="75" y="128"/>
                    <a:pt x="89" y="123"/>
                  </a:cubicBezTo>
                  <a:cubicBezTo>
                    <a:pt x="103" y="119"/>
                    <a:pt x="114" y="110"/>
                    <a:pt x="119" y="95"/>
                  </a:cubicBezTo>
                  <a:cubicBezTo>
                    <a:pt x="125" y="79"/>
                    <a:pt x="126" y="61"/>
                    <a:pt x="121" y="44"/>
                  </a:cubicBezTo>
                  <a:cubicBezTo>
                    <a:pt x="119" y="37"/>
                    <a:pt x="121" y="30"/>
                    <a:pt x="126" y="24"/>
                  </a:cubicBezTo>
                  <a:cubicBezTo>
                    <a:pt x="128" y="22"/>
                    <a:pt x="131" y="20"/>
                    <a:pt x="134" y="18"/>
                  </a:cubicBezTo>
                  <a:cubicBezTo>
                    <a:pt x="148" y="9"/>
                    <a:pt x="164" y="3"/>
                    <a:pt x="181" y="1"/>
                  </a:cubicBezTo>
                  <a:cubicBezTo>
                    <a:pt x="192" y="0"/>
                    <a:pt x="198" y="4"/>
                    <a:pt x="202" y="14"/>
                  </a:cubicBezTo>
                  <a:cubicBezTo>
                    <a:pt x="202" y="14"/>
                    <a:pt x="202" y="15"/>
                    <a:pt x="202" y="15"/>
                  </a:cubicBezTo>
                  <a:cubicBezTo>
                    <a:pt x="209" y="30"/>
                    <a:pt x="219" y="43"/>
                    <a:pt x="236" y="49"/>
                  </a:cubicBezTo>
                  <a:cubicBezTo>
                    <a:pt x="265" y="60"/>
                    <a:pt x="297" y="45"/>
                    <a:pt x="308" y="17"/>
                  </a:cubicBezTo>
                  <a:cubicBezTo>
                    <a:pt x="311" y="12"/>
                    <a:pt x="314" y="8"/>
                    <a:pt x="318" y="4"/>
                  </a:cubicBezTo>
                  <a:cubicBezTo>
                    <a:pt x="320" y="2"/>
                    <a:pt x="323" y="1"/>
                    <a:pt x="327" y="1"/>
                  </a:cubicBezTo>
                  <a:cubicBezTo>
                    <a:pt x="337" y="2"/>
                    <a:pt x="347" y="4"/>
                    <a:pt x="356" y="8"/>
                  </a:cubicBezTo>
                  <a:cubicBezTo>
                    <a:pt x="368" y="12"/>
                    <a:pt x="378" y="19"/>
                    <a:pt x="385" y="28"/>
                  </a:cubicBezTo>
                  <a:cubicBezTo>
                    <a:pt x="390" y="33"/>
                    <a:pt x="391" y="41"/>
                    <a:pt x="389" y="47"/>
                  </a:cubicBezTo>
                  <a:cubicBezTo>
                    <a:pt x="388" y="48"/>
                    <a:pt x="388" y="49"/>
                    <a:pt x="387" y="50"/>
                  </a:cubicBezTo>
                  <a:cubicBezTo>
                    <a:pt x="385" y="56"/>
                    <a:pt x="383" y="62"/>
                    <a:pt x="383" y="69"/>
                  </a:cubicBezTo>
                  <a:cubicBezTo>
                    <a:pt x="380" y="91"/>
                    <a:pt x="391" y="111"/>
                    <a:pt x="411" y="122"/>
                  </a:cubicBezTo>
                  <a:cubicBezTo>
                    <a:pt x="429" y="132"/>
                    <a:pt x="449" y="130"/>
                    <a:pt x="467" y="122"/>
                  </a:cubicBezTo>
                  <a:cubicBezTo>
                    <a:pt x="475" y="118"/>
                    <a:pt x="483" y="119"/>
                    <a:pt x="489" y="125"/>
                  </a:cubicBezTo>
                  <a:cubicBezTo>
                    <a:pt x="492" y="128"/>
                    <a:pt x="494" y="131"/>
                    <a:pt x="497" y="135"/>
                  </a:cubicBezTo>
                  <a:cubicBezTo>
                    <a:pt x="505" y="149"/>
                    <a:pt x="510" y="164"/>
                    <a:pt x="512" y="180"/>
                  </a:cubicBezTo>
                  <a:cubicBezTo>
                    <a:pt x="513" y="189"/>
                    <a:pt x="508" y="198"/>
                    <a:pt x="500" y="201"/>
                  </a:cubicBezTo>
                  <a:cubicBezTo>
                    <a:pt x="489" y="205"/>
                    <a:pt x="479" y="212"/>
                    <a:pt x="472" y="221"/>
                  </a:cubicBezTo>
                  <a:cubicBezTo>
                    <a:pt x="452" y="244"/>
                    <a:pt x="455" y="279"/>
                    <a:pt x="479" y="299"/>
                  </a:cubicBezTo>
                  <a:cubicBezTo>
                    <a:pt x="483" y="303"/>
                    <a:pt x="488" y="306"/>
                    <a:pt x="493" y="308"/>
                  </a:cubicBezTo>
                  <a:cubicBezTo>
                    <a:pt x="497" y="309"/>
                    <a:pt x="500" y="311"/>
                    <a:pt x="503" y="314"/>
                  </a:cubicBezTo>
                  <a:cubicBezTo>
                    <a:pt x="508" y="318"/>
                    <a:pt x="511" y="324"/>
                    <a:pt x="511" y="331"/>
                  </a:cubicBezTo>
                  <a:cubicBezTo>
                    <a:pt x="510" y="349"/>
                    <a:pt x="504" y="367"/>
                    <a:pt x="492" y="381"/>
                  </a:cubicBezTo>
                  <a:cubicBezTo>
                    <a:pt x="485" y="390"/>
                    <a:pt x="473" y="394"/>
                    <a:pt x="461" y="390"/>
                  </a:cubicBezTo>
                  <a:cubicBezTo>
                    <a:pt x="449" y="386"/>
                    <a:pt x="436" y="385"/>
                    <a:pt x="423" y="387"/>
                  </a:cubicBezTo>
                  <a:cubicBezTo>
                    <a:pt x="415" y="388"/>
                    <a:pt x="407" y="392"/>
                    <a:pt x="401" y="397"/>
                  </a:cubicBezTo>
                  <a:cubicBezTo>
                    <a:pt x="395" y="402"/>
                    <a:pt x="390" y="409"/>
                    <a:pt x="387" y="416"/>
                  </a:cubicBezTo>
                  <a:cubicBezTo>
                    <a:pt x="381" y="432"/>
                    <a:pt x="381" y="449"/>
                    <a:pt x="388" y="464"/>
                  </a:cubicBezTo>
                  <a:cubicBezTo>
                    <a:pt x="390" y="468"/>
                    <a:pt x="390" y="471"/>
                    <a:pt x="390" y="475"/>
                  </a:cubicBezTo>
                  <a:cubicBezTo>
                    <a:pt x="390" y="481"/>
                    <a:pt x="387" y="487"/>
                    <a:pt x="381" y="491"/>
                  </a:cubicBezTo>
                  <a:cubicBezTo>
                    <a:pt x="366" y="502"/>
                    <a:pt x="349" y="510"/>
                    <a:pt x="330" y="512"/>
                  </a:cubicBezTo>
                  <a:cubicBezTo>
                    <a:pt x="326" y="512"/>
                    <a:pt x="321" y="511"/>
                    <a:pt x="318" y="509"/>
                  </a:cubicBezTo>
                  <a:cubicBezTo>
                    <a:pt x="314" y="506"/>
                    <a:pt x="311" y="502"/>
                    <a:pt x="309" y="498"/>
                  </a:cubicBezTo>
                  <a:cubicBezTo>
                    <a:pt x="306" y="489"/>
                    <a:pt x="300" y="480"/>
                    <a:pt x="293" y="474"/>
                  </a:cubicBezTo>
                  <a:cubicBezTo>
                    <a:pt x="276" y="456"/>
                    <a:pt x="249" y="453"/>
                    <a:pt x="228" y="466"/>
                  </a:cubicBezTo>
                  <a:cubicBezTo>
                    <a:pt x="216" y="473"/>
                    <a:pt x="207" y="485"/>
                    <a:pt x="201" y="498"/>
                  </a:cubicBezTo>
                  <a:cubicBezTo>
                    <a:pt x="199" y="505"/>
                    <a:pt x="193" y="510"/>
                    <a:pt x="185" y="511"/>
                  </a:cubicBezTo>
                  <a:cubicBezTo>
                    <a:pt x="182" y="511"/>
                    <a:pt x="179" y="511"/>
                    <a:pt x="176" y="511"/>
                  </a:cubicBezTo>
                  <a:cubicBezTo>
                    <a:pt x="161" y="509"/>
                    <a:pt x="147" y="504"/>
                    <a:pt x="135" y="497"/>
                  </a:cubicBezTo>
                  <a:cubicBezTo>
                    <a:pt x="128" y="494"/>
                    <a:pt x="122" y="489"/>
                    <a:pt x="117" y="484"/>
                  </a:cubicBezTo>
                  <a:cubicBezTo>
                    <a:pt x="113" y="479"/>
                    <a:pt x="111" y="472"/>
                    <a:pt x="113" y="465"/>
                  </a:cubicBezTo>
                  <a:cubicBezTo>
                    <a:pt x="115" y="462"/>
                    <a:pt x="116" y="459"/>
                    <a:pt x="117" y="455"/>
                  </a:cubicBezTo>
                  <a:cubicBezTo>
                    <a:pt x="126" y="436"/>
                    <a:pt x="121" y="413"/>
                    <a:pt x="106" y="398"/>
                  </a:cubicBezTo>
                  <a:cubicBezTo>
                    <a:pt x="101" y="393"/>
                    <a:pt x="96" y="390"/>
                    <a:pt x="90" y="389"/>
                  </a:cubicBezTo>
                  <a:cubicBezTo>
                    <a:pt x="75" y="385"/>
                    <a:pt x="60" y="386"/>
                    <a:pt x="46" y="390"/>
                  </a:cubicBezTo>
                  <a:cubicBezTo>
                    <a:pt x="34" y="394"/>
                    <a:pt x="24" y="390"/>
                    <a:pt x="17" y="379"/>
                  </a:cubicBezTo>
                  <a:cubicBezTo>
                    <a:pt x="11" y="370"/>
                    <a:pt x="7" y="360"/>
                    <a:pt x="4" y="350"/>
                  </a:cubicBezTo>
                  <a:cubicBezTo>
                    <a:pt x="2" y="344"/>
                    <a:pt x="1" y="338"/>
                    <a:pt x="0" y="3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28"/>
                    <a:pt x="1" y="327"/>
                    <a:pt x="1" y="326"/>
                  </a:cubicBezTo>
                  <a:cubicBezTo>
                    <a:pt x="1" y="319"/>
                    <a:pt x="6" y="312"/>
                    <a:pt x="13" y="310"/>
                  </a:cubicBezTo>
                  <a:cubicBezTo>
                    <a:pt x="25" y="305"/>
                    <a:pt x="36" y="296"/>
                    <a:pt x="44" y="285"/>
                  </a:cubicBezTo>
                  <a:cubicBezTo>
                    <a:pt x="59" y="266"/>
                    <a:pt x="58" y="241"/>
                    <a:pt x="42" y="223"/>
                  </a:cubicBezTo>
                  <a:cubicBezTo>
                    <a:pt x="34" y="213"/>
                    <a:pt x="24" y="206"/>
                    <a:pt x="12" y="201"/>
                  </a:cubicBezTo>
                  <a:cubicBezTo>
                    <a:pt x="9" y="199"/>
                    <a:pt x="6" y="196"/>
                    <a:pt x="4" y="192"/>
                  </a:cubicBezTo>
                  <a:cubicBezTo>
                    <a:pt x="3" y="190"/>
                    <a:pt x="2" y="186"/>
                    <a:pt x="1" y="183"/>
                  </a:cubicBezTo>
                  <a:close/>
                  <a:moveTo>
                    <a:pt x="375" y="255"/>
                  </a:moveTo>
                  <a:cubicBezTo>
                    <a:pt x="375" y="190"/>
                    <a:pt x="321" y="136"/>
                    <a:pt x="256" y="137"/>
                  </a:cubicBezTo>
                  <a:cubicBezTo>
                    <a:pt x="190" y="137"/>
                    <a:pt x="136" y="190"/>
                    <a:pt x="137" y="256"/>
                  </a:cubicBezTo>
                  <a:cubicBezTo>
                    <a:pt x="137" y="322"/>
                    <a:pt x="190" y="375"/>
                    <a:pt x="256" y="375"/>
                  </a:cubicBezTo>
                  <a:cubicBezTo>
                    <a:pt x="321" y="375"/>
                    <a:pt x="375" y="322"/>
                    <a:pt x="375" y="256"/>
                  </a:cubicBezTo>
                  <a:cubicBezTo>
                    <a:pt x="375" y="256"/>
                    <a:pt x="375" y="256"/>
                    <a:pt x="375" y="256"/>
                  </a:cubicBezTo>
                  <a:lnTo>
                    <a:pt x="375" y="255"/>
                  </a:lnTo>
                  <a:close/>
                </a:path>
              </a:pathLst>
            </a:custGeom>
            <a:solidFill>
              <a:srgbClr val="039DC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ṥľîḓe">
              <a:extLst>
                <a:ext uri="{FF2B5EF4-FFF2-40B4-BE49-F238E27FC236}">
                  <a16:creationId xmlns:a16="http://schemas.microsoft.com/office/drawing/2014/main" id="{1B3318D5-0FBC-447B-BE25-70F720874F34}"/>
                </a:ext>
              </a:extLst>
            </p:cNvPr>
            <p:cNvSpPr/>
            <p:nvPr/>
          </p:nvSpPr>
          <p:spPr bwMode="auto">
            <a:xfrm>
              <a:off x="4110038" y="5086350"/>
              <a:ext cx="2803525" cy="111125"/>
            </a:xfrm>
            <a:custGeom>
              <a:avLst/>
              <a:gdLst>
                <a:gd name="T0" fmla="*/ 727 w 727"/>
                <a:gd name="T1" fmla="*/ 29 h 29"/>
                <a:gd name="T2" fmla="*/ 62 w 727"/>
                <a:gd name="T3" fmla="*/ 29 h 29"/>
                <a:gd name="T4" fmla="*/ 0 w 727"/>
                <a:gd name="T5" fmla="*/ 15 h 29"/>
                <a:gd name="T6" fmla="*/ 0 w 727"/>
                <a:gd name="T7" fmla="*/ 15 h 29"/>
                <a:gd name="T8" fmla="*/ 62 w 727"/>
                <a:gd name="T9" fmla="*/ 0 h 29"/>
                <a:gd name="T10" fmla="*/ 727 w 727"/>
                <a:gd name="T11" fmla="*/ 0 h 29"/>
                <a:gd name="T12" fmla="*/ 727 w 727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29">
                  <a:moveTo>
                    <a:pt x="727" y="29"/>
                  </a:moveTo>
                  <a:cubicBezTo>
                    <a:pt x="62" y="29"/>
                    <a:pt x="62" y="29"/>
                    <a:pt x="62" y="29"/>
                  </a:cubicBezTo>
                  <a:cubicBezTo>
                    <a:pt x="51" y="29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51" y="0"/>
                    <a:pt x="62" y="0"/>
                  </a:cubicBezTo>
                  <a:cubicBezTo>
                    <a:pt x="727" y="0"/>
                    <a:pt x="727" y="0"/>
                    <a:pt x="727" y="0"/>
                  </a:cubicBezTo>
                  <a:lnTo>
                    <a:pt x="727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ṩ1ïḑé">
              <a:extLst>
                <a:ext uri="{FF2B5EF4-FFF2-40B4-BE49-F238E27FC236}">
                  <a16:creationId xmlns:a16="http://schemas.microsoft.com/office/drawing/2014/main" id="{E42F9CBD-723D-4A2B-8665-00166E59D674}"/>
                </a:ext>
              </a:extLst>
            </p:cNvPr>
            <p:cNvSpPr/>
            <p:nvPr/>
          </p:nvSpPr>
          <p:spPr bwMode="auto">
            <a:xfrm>
              <a:off x="6303963" y="4889500"/>
              <a:ext cx="2001838" cy="523875"/>
            </a:xfrm>
            <a:custGeom>
              <a:avLst/>
              <a:gdLst>
                <a:gd name="T0" fmla="*/ 519 w 519"/>
                <a:gd name="T1" fmla="*/ 63 h 136"/>
                <a:gd name="T2" fmla="*/ 519 w 519"/>
                <a:gd name="T3" fmla="*/ 73 h 136"/>
                <a:gd name="T4" fmla="*/ 456 w 519"/>
                <a:gd name="T5" fmla="*/ 136 h 136"/>
                <a:gd name="T6" fmla="*/ 63 w 519"/>
                <a:gd name="T7" fmla="*/ 136 h 136"/>
                <a:gd name="T8" fmla="*/ 3 w 519"/>
                <a:gd name="T9" fmla="*/ 91 h 136"/>
                <a:gd name="T10" fmla="*/ 0 w 519"/>
                <a:gd name="T11" fmla="*/ 73 h 136"/>
                <a:gd name="T12" fmla="*/ 0 w 519"/>
                <a:gd name="T13" fmla="*/ 63 h 136"/>
                <a:gd name="T14" fmla="*/ 6 w 519"/>
                <a:gd name="T15" fmla="*/ 36 h 136"/>
                <a:gd name="T16" fmla="*/ 63 w 519"/>
                <a:gd name="T17" fmla="*/ 0 h 136"/>
                <a:gd name="T18" fmla="*/ 456 w 519"/>
                <a:gd name="T19" fmla="*/ 0 h 136"/>
                <a:gd name="T20" fmla="*/ 519 w 519"/>
                <a:gd name="T21" fmla="*/ 6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9" h="136">
                  <a:moveTo>
                    <a:pt x="519" y="63"/>
                  </a:moveTo>
                  <a:cubicBezTo>
                    <a:pt x="519" y="73"/>
                    <a:pt x="519" y="73"/>
                    <a:pt x="519" y="73"/>
                  </a:cubicBezTo>
                  <a:cubicBezTo>
                    <a:pt x="519" y="108"/>
                    <a:pt x="491" y="136"/>
                    <a:pt x="456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35" y="136"/>
                    <a:pt x="11" y="117"/>
                    <a:pt x="3" y="91"/>
                  </a:cubicBezTo>
                  <a:cubicBezTo>
                    <a:pt x="1" y="85"/>
                    <a:pt x="0" y="79"/>
                    <a:pt x="0" y="7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3"/>
                    <a:pt x="2" y="44"/>
                    <a:pt x="6" y="36"/>
                  </a:cubicBezTo>
                  <a:cubicBezTo>
                    <a:pt x="17" y="14"/>
                    <a:pt x="39" y="0"/>
                    <a:pt x="63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491" y="0"/>
                    <a:pt x="519" y="28"/>
                    <a:pt x="519" y="63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şḻîḋé">
              <a:extLst>
                <a:ext uri="{FF2B5EF4-FFF2-40B4-BE49-F238E27FC236}">
                  <a16:creationId xmlns:a16="http://schemas.microsoft.com/office/drawing/2014/main" id="{88EF5B38-4518-44E7-A294-AB44057C12D0}"/>
                </a:ext>
              </a:extLst>
            </p:cNvPr>
            <p:cNvSpPr/>
            <p:nvPr/>
          </p:nvSpPr>
          <p:spPr bwMode="auto">
            <a:xfrm>
              <a:off x="6315075" y="5229225"/>
              <a:ext cx="938213" cy="184150"/>
            </a:xfrm>
            <a:custGeom>
              <a:avLst/>
              <a:gdLst>
                <a:gd name="T0" fmla="*/ 243 w 243"/>
                <a:gd name="T1" fmla="*/ 31 h 48"/>
                <a:gd name="T2" fmla="*/ 243 w 243"/>
                <a:gd name="T3" fmla="*/ 48 h 48"/>
                <a:gd name="T4" fmla="*/ 60 w 243"/>
                <a:gd name="T5" fmla="*/ 48 h 48"/>
                <a:gd name="T6" fmla="*/ 0 w 243"/>
                <a:gd name="T7" fmla="*/ 3 h 48"/>
                <a:gd name="T8" fmla="*/ 13 w 243"/>
                <a:gd name="T9" fmla="*/ 0 h 48"/>
                <a:gd name="T10" fmla="*/ 54 w 243"/>
                <a:gd name="T11" fmla="*/ 31 h 48"/>
                <a:gd name="T12" fmla="*/ 243 w 243"/>
                <a:gd name="T13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">
                  <a:moveTo>
                    <a:pt x="243" y="31"/>
                  </a:moveTo>
                  <a:cubicBezTo>
                    <a:pt x="243" y="48"/>
                    <a:pt x="243" y="48"/>
                    <a:pt x="243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32" y="48"/>
                    <a:pt x="8" y="30"/>
                    <a:pt x="0" y="3"/>
                  </a:cubicBezTo>
                  <a:cubicBezTo>
                    <a:pt x="4" y="1"/>
                    <a:pt x="9" y="1"/>
                    <a:pt x="13" y="0"/>
                  </a:cubicBezTo>
                  <a:cubicBezTo>
                    <a:pt x="13" y="0"/>
                    <a:pt x="31" y="31"/>
                    <a:pt x="54" y="31"/>
                  </a:cubicBezTo>
                  <a:lnTo>
                    <a:pt x="243" y="31"/>
                  </a:ln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ḻïďè">
              <a:extLst>
                <a:ext uri="{FF2B5EF4-FFF2-40B4-BE49-F238E27FC236}">
                  <a16:creationId xmlns:a16="http://schemas.microsoft.com/office/drawing/2014/main" id="{95E47F8C-33B5-4B8F-A4FB-E7084F476403}"/>
                </a:ext>
              </a:extLst>
            </p:cNvPr>
            <p:cNvSpPr/>
            <p:nvPr/>
          </p:nvSpPr>
          <p:spPr bwMode="auto">
            <a:xfrm>
              <a:off x="6080125" y="4948238"/>
              <a:ext cx="134938" cy="384175"/>
            </a:xfrm>
            <a:custGeom>
              <a:avLst/>
              <a:gdLst>
                <a:gd name="T0" fmla="*/ 35 w 35"/>
                <a:gd name="T1" fmla="*/ 18 h 100"/>
                <a:gd name="T2" fmla="*/ 35 w 35"/>
                <a:gd name="T3" fmla="*/ 82 h 100"/>
                <a:gd name="T4" fmla="*/ 20 w 35"/>
                <a:gd name="T5" fmla="*/ 100 h 100"/>
                <a:gd name="T6" fmla="*/ 18 w 35"/>
                <a:gd name="T7" fmla="*/ 100 h 100"/>
                <a:gd name="T8" fmla="*/ 0 w 35"/>
                <a:gd name="T9" fmla="*/ 82 h 100"/>
                <a:gd name="T10" fmla="*/ 0 w 35"/>
                <a:gd name="T11" fmla="*/ 82 h 100"/>
                <a:gd name="T12" fmla="*/ 0 w 35"/>
                <a:gd name="T13" fmla="*/ 18 h 100"/>
                <a:gd name="T14" fmla="*/ 18 w 35"/>
                <a:gd name="T15" fmla="*/ 0 h 100"/>
                <a:gd name="T16" fmla="*/ 20 w 35"/>
                <a:gd name="T17" fmla="*/ 0 h 100"/>
                <a:gd name="T18" fmla="*/ 35 w 35"/>
                <a:gd name="T19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0">
                  <a:moveTo>
                    <a:pt x="35" y="18"/>
                  </a:moveTo>
                  <a:cubicBezTo>
                    <a:pt x="35" y="82"/>
                    <a:pt x="35" y="82"/>
                    <a:pt x="35" y="82"/>
                  </a:cubicBezTo>
                  <a:cubicBezTo>
                    <a:pt x="35" y="91"/>
                    <a:pt x="29" y="98"/>
                    <a:pt x="20" y="100"/>
                  </a:cubicBezTo>
                  <a:cubicBezTo>
                    <a:pt x="19" y="100"/>
                    <a:pt x="18" y="100"/>
                    <a:pt x="18" y="100"/>
                  </a:cubicBezTo>
                  <a:cubicBezTo>
                    <a:pt x="8" y="100"/>
                    <a:pt x="0" y="9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9" y="2"/>
                    <a:pt x="35" y="9"/>
                    <a:pt x="35" y="18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ṡḻiḓé">
              <a:extLst>
                <a:ext uri="{FF2B5EF4-FFF2-40B4-BE49-F238E27FC236}">
                  <a16:creationId xmlns:a16="http://schemas.microsoft.com/office/drawing/2014/main" id="{6A8F7ADF-DA27-4475-A77B-3C188A859D00}"/>
                </a:ext>
              </a:extLst>
            </p:cNvPr>
            <p:cNvSpPr/>
            <p:nvPr/>
          </p:nvSpPr>
          <p:spPr bwMode="auto">
            <a:xfrm>
              <a:off x="6327775" y="4889500"/>
              <a:ext cx="1101725" cy="204788"/>
            </a:xfrm>
            <a:custGeom>
              <a:avLst/>
              <a:gdLst>
                <a:gd name="T0" fmla="*/ 286 w 286"/>
                <a:gd name="T1" fmla="*/ 20 h 53"/>
                <a:gd name="T2" fmla="*/ 47 w 286"/>
                <a:gd name="T3" fmla="*/ 20 h 53"/>
                <a:gd name="T4" fmla="*/ 8 w 286"/>
                <a:gd name="T5" fmla="*/ 53 h 53"/>
                <a:gd name="T6" fmla="*/ 0 w 286"/>
                <a:gd name="T7" fmla="*/ 36 h 53"/>
                <a:gd name="T8" fmla="*/ 57 w 286"/>
                <a:gd name="T9" fmla="*/ 0 h 53"/>
                <a:gd name="T10" fmla="*/ 285 w 286"/>
                <a:gd name="T11" fmla="*/ 0 h 53"/>
                <a:gd name="T12" fmla="*/ 286 w 286"/>
                <a:gd name="T13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53">
                  <a:moveTo>
                    <a:pt x="286" y="20"/>
                  </a:moveTo>
                  <a:cubicBezTo>
                    <a:pt x="286" y="20"/>
                    <a:pt x="72" y="17"/>
                    <a:pt x="47" y="20"/>
                  </a:cubicBezTo>
                  <a:cubicBezTo>
                    <a:pt x="22" y="23"/>
                    <a:pt x="8" y="53"/>
                    <a:pt x="8" y="53"/>
                  </a:cubicBezTo>
                  <a:cubicBezTo>
                    <a:pt x="5" y="48"/>
                    <a:pt x="2" y="42"/>
                    <a:pt x="0" y="36"/>
                  </a:cubicBezTo>
                  <a:cubicBezTo>
                    <a:pt x="11" y="14"/>
                    <a:pt x="33" y="0"/>
                    <a:pt x="57" y="0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286" y="20"/>
                  </a:ln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ś1iďé">
              <a:extLst>
                <a:ext uri="{FF2B5EF4-FFF2-40B4-BE49-F238E27FC236}">
                  <a16:creationId xmlns:a16="http://schemas.microsoft.com/office/drawing/2014/main" id="{F8B30274-492D-4B02-9D61-B5FD0573A9FB}"/>
                </a:ext>
              </a:extLst>
            </p:cNvPr>
            <p:cNvSpPr/>
            <p:nvPr/>
          </p:nvSpPr>
          <p:spPr bwMode="auto">
            <a:xfrm>
              <a:off x="6169025" y="5021263"/>
              <a:ext cx="288925" cy="242888"/>
            </a:xfrm>
            <a:prstGeom prst="rect">
              <a:avLst/>
            </a:pr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ṧ1îḍê">
              <a:extLst>
                <a:ext uri="{FF2B5EF4-FFF2-40B4-BE49-F238E27FC236}">
                  <a16:creationId xmlns:a16="http://schemas.microsoft.com/office/drawing/2014/main" id="{4A85DD8C-E140-4164-B257-C3EC826CAEEF}"/>
                </a:ext>
              </a:extLst>
            </p:cNvPr>
            <p:cNvSpPr/>
            <p:nvPr/>
          </p:nvSpPr>
          <p:spPr bwMode="auto">
            <a:xfrm>
              <a:off x="6335713" y="5110163"/>
              <a:ext cx="1004888" cy="95250"/>
            </a:xfrm>
            <a:custGeom>
              <a:avLst/>
              <a:gdLst>
                <a:gd name="T0" fmla="*/ 13 w 261"/>
                <a:gd name="T1" fmla="*/ 0 h 25"/>
                <a:gd name="T2" fmla="*/ 248 w 261"/>
                <a:gd name="T3" fmla="*/ 0 h 25"/>
                <a:gd name="T4" fmla="*/ 261 w 261"/>
                <a:gd name="T5" fmla="*/ 13 h 25"/>
                <a:gd name="T6" fmla="*/ 261 w 261"/>
                <a:gd name="T7" fmla="*/ 13 h 25"/>
                <a:gd name="T8" fmla="*/ 248 w 261"/>
                <a:gd name="T9" fmla="*/ 25 h 25"/>
                <a:gd name="T10" fmla="*/ 13 w 261"/>
                <a:gd name="T11" fmla="*/ 25 h 25"/>
                <a:gd name="T12" fmla="*/ 0 w 261"/>
                <a:gd name="T13" fmla="*/ 13 h 25"/>
                <a:gd name="T14" fmla="*/ 0 w 261"/>
                <a:gd name="T15" fmla="*/ 13 h 25"/>
                <a:gd name="T16" fmla="*/ 13 w 261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5">
                  <a:moveTo>
                    <a:pt x="13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55" y="0"/>
                    <a:pt x="261" y="5"/>
                    <a:pt x="261" y="13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61" y="20"/>
                    <a:pt x="255" y="25"/>
                    <a:pt x="248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5" y="25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ṧ1íḑè">
              <a:extLst>
                <a:ext uri="{FF2B5EF4-FFF2-40B4-BE49-F238E27FC236}">
                  <a16:creationId xmlns:a16="http://schemas.microsoft.com/office/drawing/2014/main" id="{D0C9590D-5FE3-4129-A428-A30491656AAA}"/>
                </a:ext>
              </a:extLst>
            </p:cNvPr>
            <p:cNvSpPr/>
            <p:nvPr/>
          </p:nvSpPr>
          <p:spPr bwMode="auto">
            <a:xfrm>
              <a:off x="7299325" y="5110163"/>
              <a:ext cx="1006475" cy="95250"/>
            </a:xfrm>
            <a:custGeom>
              <a:avLst/>
              <a:gdLst>
                <a:gd name="T0" fmla="*/ 13 w 261"/>
                <a:gd name="T1" fmla="*/ 0 h 25"/>
                <a:gd name="T2" fmla="*/ 248 w 261"/>
                <a:gd name="T3" fmla="*/ 0 h 25"/>
                <a:gd name="T4" fmla="*/ 261 w 261"/>
                <a:gd name="T5" fmla="*/ 13 h 25"/>
                <a:gd name="T6" fmla="*/ 261 w 261"/>
                <a:gd name="T7" fmla="*/ 13 h 25"/>
                <a:gd name="T8" fmla="*/ 248 w 261"/>
                <a:gd name="T9" fmla="*/ 25 h 25"/>
                <a:gd name="T10" fmla="*/ 13 w 261"/>
                <a:gd name="T11" fmla="*/ 25 h 25"/>
                <a:gd name="T12" fmla="*/ 0 w 261"/>
                <a:gd name="T13" fmla="*/ 13 h 25"/>
                <a:gd name="T14" fmla="*/ 0 w 261"/>
                <a:gd name="T15" fmla="*/ 13 h 25"/>
                <a:gd name="T16" fmla="*/ 13 w 261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5">
                  <a:moveTo>
                    <a:pt x="13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55" y="0"/>
                    <a:pt x="261" y="5"/>
                    <a:pt x="261" y="13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61" y="20"/>
                    <a:pt x="255" y="25"/>
                    <a:pt x="248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6" y="25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ľîḑè">
              <a:extLst>
                <a:ext uri="{FF2B5EF4-FFF2-40B4-BE49-F238E27FC236}">
                  <a16:creationId xmlns:a16="http://schemas.microsoft.com/office/drawing/2014/main" id="{9D644701-9CFA-407B-A8D2-8DC8DCC986F6}"/>
                </a:ext>
              </a:extLst>
            </p:cNvPr>
            <p:cNvSpPr/>
            <p:nvPr/>
          </p:nvSpPr>
          <p:spPr bwMode="auto">
            <a:xfrm>
              <a:off x="6157913" y="4948238"/>
              <a:ext cx="57150" cy="384175"/>
            </a:xfrm>
            <a:custGeom>
              <a:avLst/>
              <a:gdLst>
                <a:gd name="T0" fmla="*/ 15 w 15"/>
                <a:gd name="T1" fmla="*/ 18 h 100"/>
                <a:gd name="T2" fmla="*/ 15 w 15"/>
                <a:gd name="T3" fmla="*/ 82 h 100"/>
                <a:gd name="T4" fmla="*/ 0 w 15"/>
                <a:gd name="T5" fmla="*/ 100 h 100"/>
                <a:gd name="T6" fmla="*/ 0 w 15"/>
                <a:gd name="T7" fmla="*/ 0 h 100"/>
                <a:gd name="T8" fmla="*/ 15 w 15"/>
                <a:gd name="T9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0">
                  <a:moveTo>
                    <a:pt x="15" y="18"/>
                  </a:moveTo>
                  <a:cubicBezTo>
                    <a:pt x="15" y="82"/>
                    <a:pt x="15" y="82"/>
                    <a:pt x="15" y="82"/>
                  </a:cubicBezTo>
                  <a:cubicBezTo>
                    <a:pt x="15" y="91"/>
                    <a:pt x="9" y="98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5" y="9"/>
                    <a:pt x="15" y="18"/>
                  </a:cubicBez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$ļiďè">
              <a:extLst>
                <a:ext uri="{FF2B5EF4-FFF2-40B4-BE49-F238E27FC236}">
                  <a16:creationId xmlns:a16="http://schemas.microsoft.com/office/drawing/2014/main" id="{D2F39FB0-96D5-443F-8735-FFE315A97FFE}"/>
                </a:ext>
              </a:extLst>
            </p:cNvPr>
            <p:cNvSpPr/>
            <p:nvPr/>
          </p:nvSpPr>
          <p:spPr bwMode="auto">
            <a:xfrm>
              <a:off x="4010025" y="5024438"/>
              <a:ext cx="423863" cy="227013"/>
            </a:xfrm>
            <a:custGeom>
              <a:avLst/>
              <a:gdLst>
                <a:gd name="T0" fmla="*/ 267 w 267"/>
                <a:gd name="T1" fmla="*/ 39 h 143"/>
                <a:gd name="T2" fmla="*/ 226 w 267"/>
                <a:gd name="T3" fmla="*/ 0 h 143"/>
                <a:gd name="T4" fmla="*/ 0 w 267"/>
                <a:gd name="T5" fmla="*/ 32 h 143"/>
                <a:gd name="T6" fmla="*/ 0 w 267"/>
                <a:gd name="T7" fmla="*/ 105 h 143"/>
                <a:gd name="T8" fmla="*/ 204 w 267"/>
                <a:gd name="T9" fmla="*/ 143 h 143"/>
                <a:gd name="T10" fmla="*/ 265 w 267"/>
                <a:gd name="T11" fmla="*/ 107 h 143"/>
                <a:gd name="T12" fmla="*/ 267 w 267"/>
                <a:gd name="T13" fmla="*/ 3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143">
                  <a:moveTo>
                    <a:pt x="267" y="39"/>
                  </a:moveTo>
                  <a:lnTo>
                    <a:pt x="226" y="0"/>
                  </a:lnTo>
                  <a:lnTo>
                    <a:pt x="0" y="32"/>
                  </a:lnTo>
                  <a:lnTo>
                    <a:pt x="0" y="105"/>
                  </a:lnTo>
                  <a:lnTo>
                    <a:pt x="204" y="143"/>
                  </a:lnTo>
                  <a:lnTo>
                    <a:pt x="265" y="107"/>
                  </a:lnTo>
                  <a:lnTo>
                    <a:pt x="26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ṧḷíďè">
              <a:extLst>
                <a:ext uri="{FF2B5EF4-FFF2-40B4-BE49-F238E27FC236}">
                  <a16:creationId xmlns:a16="http://schemas.microsoft.com/office/drawing/2014/main" id="{B3C59A33-BD04-4C1B-B115-524F81F7B149}"/>
                </a:ext>
              </a:extLst>
            </p:cNvPr>
            <p:cNvSpPr/>
            <p:nvPr/>
          </p:nvSpPr>
          <p:spPr bwMode="auto">
            <a:xfrm>
              <a:off x="4010025" y="5156200"/>
              <a:ext cx="2070100" cy="95250"/>
            </a:xfrm>
            <a:custGeom>
              <a:avLst/>
              <a:gdLst>
                <a:gd name="T0" fmla="*/ 1304 w 1304"/>
                <a:gd name="T1" fmla="*/ 2 h 60"/>
                <a:gd name="T2" fmla="*/ 257 w 1304"/>
                <a:gd name="T3" fmla="*/ 0 h 60"/>
                <a:gd name="T4" fmla="*/ 187 w 1304"/>
                <a:gd name="T5" fmla="*/ 31 h 60"/>
                <a:gd name="T6" fmla="*/ 5 w 1304"/>
                <a:gd name="T7" fmla="*/ 12 h 60"/>
                <a:gd name="T8" fmla="*/ 0 w 1304"/>
                <a:gd name="T9" fmla="*/ 22 h 60"/>
                <a:gd name="T10" fmla="*/ 204 w 1304"/>
                <a:gd name="T11" fmla="*/ 60 h 60"/>
                <a:gd name="T12" fmla="*/ 260 w 1304"/>
                <a:gd name="T13" fmla="*/ 26 h 60"/>
                <a:gd name="T14" fmla="*/ 1304 w 1304"/>
                <a:gd name="T15" fmla="*/ 31 h 60"/>
                <a:gd name="T16" fmla="*/ 1304 w 1304"/>
                <a:gd name="T17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60">
                  <a:moveTo>
                    <a:pt x="1304" y="2"/>
                  </a:moveTo>
                  <a:lnTo>
                    <a:pt x="257" y="0"/>
                  </a:lnTo>
                  <a:lnTo>
                    <a:pt x="187" y="31"/>
                  </a:lnTo>
                  <a:lnTo>
                    <a:pt x="5" y="12"/>
                  </a:lnTo>
                  <a:lnTo>
                    <a:pt x="0" y="22"/>
                  </a:lnTo>
                  <a:lnTo>
                    <a:pt x="204" y="60"/>
                  </a:lnTo>
                  <a:lnTo>
                    <a:pt x="260" y="26"/>
                  </a:lnTo>
                  <a:lnTo>
                    <a:pt x="1304" y="31"/>
                  </a:lnTo>
                  <a:lnTo>
                    <a:pt x="1304" y="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07337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807843" cy="2467628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966049"/>
            <a:ext cx="5155392" cy="1930147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淘汰方式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同步删除 ：直接从内存删除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异步删除：开启延迟删除，集合类元素大于</a:t>
            </a:r>
            <a:r>
              <a:rPr kumimoji="1" lang="en-US" altLang="zh-CN" sz="1400" dirty="0">
                <a:solidFill>
                  <a:schemeClr val="bg1"/>
                </a:solidFill>
              </a:rPr>
              <a:t>64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延迟删除配置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 err="1">
                <a:solidFill>
                  <a:schemeClr val="bg1"/>
                </a:solidFill>
              </a:rPr>
              <a:t>lazyfree_lazy_expire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 err="1">
                <a:solidFill>
                  <a:schemeClr val="bg1"/>
                </a:solidFill>
              </a:rPr>
              <a:t>lazyfree_lazy_eviction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淘汰策略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84" y="2116937"/>
            <a:ext cx="4278254" cy="381834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C518DE6-A01A-4666-ABA7-134EE09A7F40}"/>
              </a:ext>
            </a:extLst>
          </p:cNvPr>
          <p:cNvGrpSpPr/>
          <p:nvPr/>
        </p:nvGrpSpPr>
        <p:grpSpPr>
          <a:xfrm>
            <a:off x="1110820" y="2269898"/>
            <a:ext cx="1416480" cy="416366"/>
            <a:chOff x="1303393" y="3235029"/>
            <a:chExt cx="1416480" cy="41636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871E76-7788-45DE-93AA-7A5A020FAD79}"/>
                </a:ext>
              </a:extLst>
            </p:cNvPr>
            <p:cNvSpPr/>
            <p:nvPr/>
          </p:nvSpPr>
          <p:spPr>
            <a:xfrm>
              <a:off x="1303393" y="3235029"/>
              <a:ext cx="141648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59790B-1061-46AE-8824-4D9D8B9E84B2}"/>
                </a:ext>
              </a:extLst>
            </p:cNvPr>
            <p:cNvSpPr/>
            <p:nvPr/>
          </p:nvSpPr>
          <p:spPr>
            <a:xfrm>
              <a:off x="1457635" y="327865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淘汰原理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7686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20" y="2686264"/>
            <a:ext cx="4550148" cy="240112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966049"/>
            <a:ext cx="5230206" cy="2038213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r>
              <a:rPr kumimoji="1" lang="zh-CN" altLang="en-US" sz="1400" dirty="0">
                <a:solidFill>
                  <a:schemeClr val="bg1"/>
                </a:solidFill>
              </a:rPr>
              <a:t> 提供八种淘汰策略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新引入基于样本的 </a:t>
            </a:r>
            <a:r>
              <a:rPr kumimoji="1" lang="en-US" altLang="zh-CN" sz="1400" dirty="0">
                <a:solidFill>
                  <a:schemeClr val="bg1"/>
                </a:solidFill>
              </a:rPr>
              <a:t>Eviction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pool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只对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LFU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expire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ttl</a:t>
            </a:r>
            <a:r>
              <a:rPr kumimoji="1" lang="zh-CN" altLang="en-US" sz="1400" dirty="0">
                <a:solidFill>
                  <a:schemeClr val="bg1"/>
                </a:solidFill>
              </a:rPr>
              <a:t>生效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随机选择</a:t>
            </a:r>
            <a:r>
              <a:rPr kumimoji="1" lang="en-US" altLang="zh-CN" sz="1400" dirty="0">
                <a:solidFill>
                  <a:schemeClr val="bg1"/>
                </a:solidFill>
              </a:rPr>
              <a:t>N</a:t>
            </a:r>
            <a:r>
              <a:rPr kumimoji="1" lang="zh-CN" altLang="en-US" sz="1400" dirty="0">
                <a:solidFill>
                  <a:schemeClr val="bg1"/>
                </a:solidFill>
              </a:rPr>
              <a:t>个样本，计算</a:t>
            </a:r>
            <a:r>
              <a:rPr kumimoji="1" lang="en-US" altLang="zh-CN" sz="1400" dirty="0">
                <a:solidFill>
                  <a:schemeClr val="bg1"/>
                </a:solidFill>
              </a:rPr>
              <a:t>Idle</a:t>
            </a:r>
            <a:r>
              <a:rPr kumimoji="1" lang="zh-CN" altLang="en-US" sz="1400" dirty="0">
                <a:solidFill>
                  <a:schemeClr val="bg1"/>
                </a:solidFill>
              </a:rPr>
              <a:t>，插入剔除池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样本默认数为</a:t>
            </a:r>
            <a:r>
              <a:rPr kumimoji="1" lang="en-US" altLang="zh-CN" sz="1400" dirty="0">
                <a:solidFill>
                  <a:schemeClr val="bg1"/>
                </a:solidFill>
              </a:rPr>
              <a:t>5</a:t>
            </a:r>
            <a:r>
              <a:rPr kumimoji="1" lang="zh-CN" altLang="en-US" sz="1400" dirty="0">
                <a:solidFill>
                  <a:schemeClr val="bg1"/>
                </a:solidFill>
              </a:rPr>
              <a:t>，元素按</a:t>
            </a:r>
            <a:r>
              <a:rPr kumimoji="1" lang="en-US" altLang="zh-CN" sz="1400" dirty="0">
                <a:solidFill>
                  <a:schemeClr val="bg1"/>
                </a:solidFill>
              </a:rPr>
              <a:t>Idle</a:t>
            </a:r>
            <a:r>
              <a:rPr kumimoji="1" lang="zh-CN" altLang="en-US" sz="1400" dirty="0">
                <a:solidFill>
                  <a:schemeClr val="bg1"/>
                </a:solidFill>
              </a:rPr>
              <a:t>由小到大排列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删除</a:t>
            </a:r>
            <a:r>
              <a:rPr kumimoji="1" lang="en-US" altLang="zh-CN" sz="1400" dirty="0">
                <a:solidFill>
                  <a:schemeClr val="bg1"/>
                </a:solidFill>
              </a:rPr>
              <a:t>eviction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pool</a:t>
            </a:r>
            <a:r>
              <a:rPr kumimoji="1" lang="zh-CN" altLang="en-US" sz="1400" dirty="0">
                <a:solidFill>
                  <a:schemeClr val="bg1"/>
                </a:solidFill>
              </a:rPr>
              <a:t>最后那个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淘汰策略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47" y="2031685"/>
            <a:ext cx="6257983" cy="441466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D3AA414-0D1F-4015-936B-5B067C1C3D52}"/>
              </a:ext>
            </a:extLst>
          </p:cNvPr>
          <p:cNvGrpSpPr/>
          <p:nvPr/>
        </p:nvGrpSpPr>
        <p:grpSpPr>
          <a:xfrm>
            <a:off x="1110820" y="2269898"/>
            <a:ext cx="1416480" cy="416366"/>
            <a:chOff x="1303393" y="3235029"/>
            <a:chExt cx="1416480" cy="41636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36B62E1-D70A-4B67-A839-97A5DC7D0600}"/>
                </a:ext>
              </a:extLst>
            </p:cNvPr>
            <p:cNvSpPr/>
            <p:nvPr/>
          </p:nvSpPr>
          <p:spPr>
            <a:xfrm>
              <a:off x="1303393" y="3235029"/>
              <a:ext cx="141648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70EB41F-A25C-4398-8E6C-6801E5E5D53A}"/>
                </a:ext>
              </a:extLst>
            </p:cNvPr>
            <p:cNvSpPr/>
            <p:nvPr/>
          </p:nvSpPr>
          <p:spPr>
            <a:xfrm>
              <a:off x="1457635" y="327865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淘汰原理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4728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3"/>
            <a:ext cx="4877026" cy="277063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966050"/>
            <a:ext cx="5016500" cy="2247686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不淘汰任何数据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noeviction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不做任何清理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内存超限，写操作返回错误</a:t>
            </a:r>
            <a:r>
              <a:rPr kumimoji="1" lang="en-US" altLang="zh-CN" sz="1400" dirty="0">
                <a:solidFill>
                  <a:schemeClr val="bg1"/>
                </a:solidFill>
              </a:rPr>
              <a:t>,</a:t>
            </a:r>
            <a:r>
              <a:rPr kumimoji="1" lang="zh-CN" altLang="en-US" sz="1400" dirty="0">
                <a:solidFill>
                  <a:schemeClr val="bg1"/>
                </a:solidFill>
              </a:rPr>
              <a:t> 读操作正常执行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适合场景：数据量不大，做 </a:t>
            </a:r>
            <a:r>
              <a:rPr kumimoji="1" lang="en-US" altLang="zh-CN" sz="1400" dirty="0">
                <a:solidFill>
                  <a:schemeClr val="bg1"/>
                </a:solidFill>
              </a:rPr>
              <a:t>DB</a:t>
            </a:r>
            <a:r>
              <a:rPr kumimoji="1" lang="zh-CN" altLang="en-US" sz="1400" dirty="0">
                <a:solidFill>
                  <a:schemeClr val="bg1"/>
                </a:solidFill>
              </a:rPr>
              <a:t> 存储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volatile-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 最近最少使用算法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>
                <a:solidFill>
                  <a:schemeClr val="bg1"/>
                </a:solidFill>
              </a:rPr>
              <a:t>expire</a:t>
            </a:r>
            <a:r>
              <a:rPr kumimoji="1" lang="zh-CN" altLang="en-US" sz="140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中</a:t>
            </a:r>
            <a:r>
              <a:rPr kumimoji="1" lang="en-US" altLang="zh-CN" sz="1400" dirty="0">
                <a:solidFill>
                  <a:schemeClr val="bg1"/>
                </a:solidFill>
              </a:rPr>
              <a:t>,</a:t>
            </a:r>
            <a:r>
              <a:rPr kumimoji="1" lang="zh-CN" altLang="en-US" sz="1400" dirty="0">
                <a:solidFill>
                  <a:schemeClr val="bg1"/>
                </a:solidFill>
              </a:rPr>
              <a:t> 淘汰最近最久空闲的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适合场景：带过期时间，有冷热区分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淘汰策略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276744-5AF6-4D66-909E-806EC7B5A014}"/>
              </a:ext>
            </a:extLst>
          </p:cNvPr>
          <p:cNvGrpSpPr/>
          <p:nvPr/>
        </p:nvGrpSpPr>
        <p:grpSpPr>
          <a:xfrm>
            <a:off x="1110820" y="2269898"/>
            <a:ext cx="1416480" cy="416366"/>
            <a:chOff x="1303393" y="3235029"/>
            <a:chExt cx="1416480" cy="41636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1E2B05-B81A-4675-BE03-552D68D003DE}"/>
                </a:ext>
              </a:extLst>
            </p:cNvPr>
            <p:cNvSpPr/>
            <p:nvPr/>
          </p:nvSpPr>
          <p:spPr>
            <a:xfrm>
              <a:off x="1303393" y="3235029"/>
              <a:ext cx="141648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1C488A9-DA9E-4B9B-B92F-9E0B01F68291}"/>
                </a:ext>
              </a:extLst>
            </p:cNvPr>
            <p:cNvSpPr/>
            <p:nvPr/>
          </p:nvSpPr>
          <p:spPr>
            <a:xfrm>
              <a:off x="1457635" y="327865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淘汰策略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FF47956-CA90-4A43-B7D9-EA721BAC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48" y="2313528"/>
            <a:ext cx="5547092" cy="33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68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668951" cy="243466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966050"/>
            <a:ext cx="5016500" cy="2247686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volatile-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lfu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</a:rPr>
              <a:t>最近最不经常使用算法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expires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中，淘汰最近使用频次最小的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适合场景：带过期时间，有冷热区分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volatile-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ttl</a:t>
            </a:r>
            <a:r>
              <a:rPr kumimoji="1" lang="en-US" altLang="zh-CN" sz="1400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expires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中，淘汰过期时间最早的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适合场景：按时间区分冷热的数据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淘汰策略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48" y="2313528"/>
            <a:ext cx="5547092" cy="3324756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872ACC-738C-41D1-97DC-633F35CF5B9E}"/>
              </a:ext>
            </a:extLst>
          </p:cNvPr>
          <p:cNvGrpSpPr/>
          <p:nvPr/>
        </p:nvGrpSpPr>
        <p:grpSpPr>
          <a:xfrm>
            <a:off x="1110820" y="2269898"/>
            <a:ext cx="1416480" cy="416366"/>
            <a:chOff x="1303393" y="3235029"/>
            <a:chExt cx="1416480" cy="4163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C1B250D-4DB4-406E-A68D-CBE8BE4CBE7B}"/>
                </a:ext>
              </a:extLst>
            </p:cNvPr>
            <p:cNvSpPr/>
            <p:nvPr/>
          </p:nvSpPr>
          <p:spPr>
            <a:xfrm>
              <a:off x="1303393" y="3235029"/>
              <a:ext cx="141648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FFE0B8-1F2F-4DB8-9C3C-3AB7A9EFDABB}"/>
                </a:ext>
              </a:extLst>
            </p:cNvPr>
            <p:cNvSpPr/>
            <p:nvPr/>
          </p:nvSpPr>
          <p:spPr>
            <a:xfrm>
              <a:off x="1457635" y="327865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淘汰策略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8774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668951" cy="243466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966050"/>
            <a:ext cx="5016500" cy="2247686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volatile-random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在</a:t>
            </a:r>
            <a:r>
              <a:rPr kumimoji="1" lang="en-US" altLang="zh-CN" sz="1400" dirty="0">
                <a:solidFill>
                  <a:schemeClr val="bg1"/>
                </a:solidFill>
              </a:rPr>
              <a:t>expires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中，随机淘汰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适合场景：带过期时间，随机访问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allkeys-lru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在主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中，淘汰最近最久空闲的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适合场景：所有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，数据有冷热区分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zh-CN" altLang="en-US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淘汰策略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9A5C829-544D-48B5-8F6E-0E28D2EA3F93}"/>
              </a:ext>
            </a:extLst>
          </p:cNvPr>
          <p:cNvGrpSpPr/>
          <p:nvPr/>
        </p:nvGrpSpPr>
        <p:grpSpPr>
          <a:xfrm>
            <a:off x="1110820" y="2269898"/>
            <a:ext cx="1416480" cy="416366"/>
            <a:chOff x="1303393" y="3235029"/>
            <a:chExt cx="1416480" cy="41636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7F1DDE1-1853-4137-BED9-E7E6BC1ECE4B}"/>
                </a:ext>
              </a:extLst>
            </p:cNvPr>
            <p:cNvSpPr/>
            <p:nvPr/>
          </p:nvSpPr>
          <p:spPr>
            <a:xfrm>
              <a:off x="1303393" y="3235029"/>
              <a:ext cx="141648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C635BD-4292-4113-B9F9-EE69F1FE874F}"/>
                </a:ext>
              </a:extLst>
            </p:cNvPr>
            <p:cNvSpPr/>
            <p:nvPr/>
          </p:nvSpPr>
          <p:spPr>
            <a:xfrm>
              <a:off x="1457635" y="327865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淘汰策略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7E4A7E68-995E-457B-B08F-E5490FA8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45" y="2540001"/>
            <a:ext cx="5625985" cy="26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546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668951" cy="243466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966050"/>
            <a:ext cx="5016500" cy="2247686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allkeys-lfu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在主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中，淘汰最近访问频次最小的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适合场景：所有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，数据有冷热区分</a:t>
            </a: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allkeys</a:t>
            </a:r>
            <a:r>
              <a:rPr kumimoji="1" lang="en-US" altLang="zh-CN" sz="1400" dirty="0">
                <a:solidFill>
                  <a:schemeClr val="bg1"/>
                </a:solidFill>
              </a:rPr>
              <a:t>-random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在主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dict</a:t>
            </a:r>
            <a:r>
              <a:rPr kumimoji="1" lang="zh-CN" altLang="en-US" sz="1400" dirty="0">
                <a:solidFill>
                  <a:schemeClr val="bg1"/>
                </a:solidFill>
              </a:rPr>
              <a:t>中，随机淘汰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适合场景：所有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，随机访问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淘汰策略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45" y="2540001"/>
            <a:ext cx="5625985" cy="267373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84593066-126D-435E-8C5D-7F02ECC9160E}"/>
              </a:ext>
            </a:extLst>
          </p:cNvPr>
          <p:cNvGrpSpPr/>
          <p:nvPr/>
        </p:nvGrpSpPr>
        <p:grpSpPr>
          <a:xfrm>
            <a:off x="1110820" y="2269898"/>
            <a:ext cx="1416480" cy="416366"/>
            <a:chOff x="1303393" y="3235029"/>
            <a:chExt cx="1416480" cy="4163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E8A85DA-799B-407C-8C22-D668A5CA641C}"/>
                </a:ext>
              </a:extLst>
            </p:cNvPr>
            <p:cNvSpPr/>
            <p:nvPr/>
          </p:nvSpPr>
          <p:spPr>
            <a:xfrm>
              <a:off x="1303393" y="3235029"/>
              <a:ext cx="141648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C94C113-16AE-4BB9-95A3-A7306B89B9CA}"/>
                </a:ext>
              </a:extLst>
            </p:cNvPr>
            <p:cNvSpPr/>
            <p:nvPr/>
          </p:nvSpPr>
          <p:spPr>
            <a:xfrm>
              <a:off x="1457635" y="327865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淘汰策略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74034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a6a958a-1289-43f6-9493-5d2d209bffe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12317</TotalTime>
  <Words>443</Words>
  <Application>Microsoft Office PowerPoint</Application>
  <PresentationFormat>宽屏</PresentationFormat>
  <Paragraphs>117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思源黑体 CN Bold</vt:lpstr>
      <vt:lpstr>思源黑体 CN Heavy</vt:lpstr>
      <vt:lpstr>思源黑体 CN Regular</vt:lpstr>
      <vt:lpstr>微软雅黑</vt:lpstr>
      <vt:lpstr>微软雅黑</vt:lpstr>
      <vt:lpstr>Arial</vt:lpstr>
      <vt:lpstr>Office 主题​​</vt:lpstr>
      <vt:lpstr>PowerPoint 演示文稿</vt:lpstr>
      <vt:lpstr>Redis 淘汰策略</vt:lpstr>
      <vt:lpstr>Redis 淘汰策略</vt:lpstr>
      <vt:lpstr>Redis 淘汰策略</vt:lpstr>
      <vt:lpstr>Redis 淘汰策略</vt:lpstr>
      <vt:lpstr>Redis 淘汰策略</vt:lpstr>
      <vt:lpstr>Redis 淘汰策略</vt:lpstr>
      <vt:lpstr>Redis 淘汰策略</vt:lpstr>
      <vt:lpstr>Redis 淘汰策略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2702</cp:revision>
  <dcterms:created xsi:type="dcterms:W3CDTF">2019-05-27T05:35:00Z</dcterms:created>
  <dcterms:modified xsi:type="dcterms:W3CDTF">2019-11-08T08:28:30Z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