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555" r:id="rId2"/>
    <p:sldId id="514" r:id="rId3"/>
    <p:sldId id="515" r:id="rId4"/>
    <p:sldId id="549" r:id="rId5"/>
    <p:sldId id="538" r:id="rId6"/>
    <p:sldId id="545" r:id="rId7"/>
    <p:sldId id="516" r:id="rId8"/>
    <p:sldId id="550" r:id="rId9"/>
    <p:sldId id="540" r:id="rId10"/>
    <p:sldId id="546" r:id="rId11"/>
    <p:sldId id="518" r:id="rId12"/>
    <p:sldId id="551" r:id="rId13"/>
    <p:sldId id="552" r:id="rId14"/>
    <p:sldId id="553" r:id="rId15"/>
    <p:sldId id="554" r:id="rId16"/>
    <p:sldId id="521" r:id="rId17"/>
    <p:sldId id="548" r:id="rId18"/>
    <p:sldId id="509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2295" initials="H" lastIdx="1" clrIdx="0"/>
  <p:cmAuthor id="2" name="郭 昊坤" initials="郭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919191"/>
    <a:srgbClr val="45B1A7"/>
    <a:srgbClr val="009688"/>
    <a:srgbClr val="FFDD71"/>
    <a:srgbClr val="FEBF00"/>
    <a:srgbClr val="FF2600"/>
    <a:srgbClr val="BFFFFF"/>
    <a:srgbClr val="BFFFBF"/>
    <a:srgbClr val="FFD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72" autoAdjust="0"/>
    <p:restoredTop sz="87143"/>
  </p:normalViewPr>
  <p:slideViewPr>
    <p:cSldViewPr snapToGrid="0" snapToObjects="1">
      <p:cViewPr varScale="1">
        <p:scale>
          <a:sx n="100" d="100"/>
          <a:sy n="100" d="100"/>
        </p:scale>
        <p:origin x="78" y="420"/>
      </p:cViewPr>
      <p:guideLst>
        <p:guide orient="horz" pos="2159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微软雅黑" panose="020B0503020204020204" charset="-122"/>
      </a:defRPr>
    </a:lvl1pPr>
    <a:lvl2pPr indent="228600" latinLnBrk="0">
      <a:defRPr sz="1200">
        <a:latin typeface="+mn-lt"/>
        <a:ea typeface="+mn-ea"/>
        <a:cs typeface="+mn-cs"/>
        <a:sym typeface="微软雅黑" panose="020B0503020204020204" charset="-122"/>
      </a:defRPr>
    </a:lvl2pPr>
    <a:lvl3pPr indent="457200" latinLnBrk="0">
      <a:defRPr sz="1200">
        <a:latin typeface="+mn-lt"/>
        <a:ea typeface="+mn-ea"/>
        <a:cs typeface="+mn-cs"/>
        <a:sym typeface="微软雅黑" panose="020B0503020204020204" charset="-122"/>
      </a:defRPr>
    </a:lvl3pPr>
    <a:lvl4pPr indent="685800" latinLnBrk="0">
      <a:defRPr sz="1200">
        <a:latin typeface="+mn-lt"/>
        <a:ea typeface="+mn-ea"/>
        <a:cs typeface="+mn-cs"/>
        <a:sym typeface="微软雅黑" panose="020B0503020204020204" charset="-122"/>
      </a:defRPr>
    </a:lvl4pPr>
    <a:lvl5pPr indent="914400" latinLnBrk="0">
      <a:defRPr sz="1200">
        <a:latin typeface="+mn-lt"/>
        <a:ea typeface="+mn-ea"/>
        <a:cs typeface="+mn-cs"/>
        <a:sym typeface="微软雅黑" panose="020B0503020204020204" charset="-122"/>
      </a:defRPr>
    </a:lvl5pPr>
    <a:lvl6pPr indent="1143000" latinLnBrk="0">
      <a:defRPr sz="1200">
        <a:latin typeface="+mn-lt"/>
        <a:ea typeface="+mn-ea"/>
        <a:cs typeface="+mn-cs"/>
        <a:sym typeface="微软雅黑" panose="020B0503020204020204" charset="-122"/>
      </a:defRPr>
    </a:lvl6pPr>
    <a:lvl7pPr indent="1371600" latinLnBrk="0">
      <a:defRPr sz="1200">
        <a:latin typeface="+mn-lt"/>
        <a:ea typeface="+mn-ea"/>
        <a:cs typeface="+mn-cs"/>
        <a:sym typeface="微软雅黑" panose="020B0503020204020204" charset="-122"/>
      </a:defRPr>
    </a:lvl7pPr>
    <a:lvl8pPr indent="1600200" latinLnBrk="0">
      <a:defRPr sz="1200">
        <a:latin typeface="+mn-lt"/>
        <a:ea typeface="+mn-ea"/>
        <a:cs typeface="+mn-cs"/>
        <a:sym typeface="微软雅黑" panose="020B0503020204020204" charset="-122"/>
      </a:defRPr>
    </a:lvl8pPr>
    <a:lvl9pPr indent="1828800" latinLnBrk="0">
      <a:defRPr sz="1200">
        <a:latin typeface="+mn-lt"/>
        <a:ea typeface="+mn-ea"/>
        <a:cs typeface="+mn-cs"/>
        <a:sym typeface="微软雅黑" panose="020B0503020204020204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0736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70917" y="6391592"/>
            <a:ext cx="282884" cy="2946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5AFBA-730B-A243-AE33-C2EAF653A5E2}" type="datetime1">
              <a:rPr lang="zh-CN" altLang="en-US"/>
              <a:t>2019/9/25</a:t>
            </a:fld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25E50-3657-C140-B2CD-2B1140AFD163}" type="slidenum">
              <a:rPr lang="zh-CN" altLang="en-US"/>
              <a:t>‹#›</a:t>
            </a:fld>
            <a:endParaRPr lang="en-US" altLang="zh-CN" dirty="0"/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>
          <a:xfrm>
            <a:off x="0" y="58420"/>
            <a:ext cx="12192000" cy="6854826"/>
          </a:xfrm>
          <a:prstGeom prst="rect">
            <a:avLst/>
          </a:pr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/>
          </a:p>
        </p:txBody>
      </p:sp>
      <p:sp>
        <p:nvSpPr>
          <p:cNvPr id="4" name="标题文本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.xml"/><Relationship Id="rId1" Type="http://schemas.openxmlformats.org/officeDocument/2006/relationships/themeOverride" Target="../theme/themeOverride2.xml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2"/>
          <p:cNvSpPr/>
          <p:nvPr/>
        </p:nvSpPr>
        <p:spPr>
          <a:xfrm>
            <a:off x="-1589" y="0"/>
            <a:ext cx="12190415" cy="6854825"/>
          </a:xfrm>
          <a:prstGeom prst="rect">
            <a:avLst/>
          </a:prstGeom>
          <a:solidFill>
            <a:srgbClr val="12A98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/>
          </a:p>
        </p:txBody>
      </p:sp>
      <p:grpSp>
        <p:nvGrpSpPr>
          <p:cNvPr id="216" name="Rectangle 4"/>
          <p:cNvGrpSpPr/>
          <p:nvPr/>
        </p:nvGrpSpPr>
        <p:grpSpPr>
          <a:xfrm>
            <a:off x="1879600" y="1859279"/>
            <a:ext cx="1879600" cy="485142"/>
            <a:chOff x="0" y="12699"/>
            <a:chExt cx="1879600" cy="485141"/>
          </a:xfrm>
        </p:grpSpPr>
        <p:sp>
          <p:nvSpPr>
            <p:cNvPr id="214" name="矩形"/>
            <p:cNvSpPr/>
            <p:nvPr/>
          </p:nvSpPr>
          <p:spPr>
            <a:xfrm>
              <a:off x="0" y="39369"/>
              <a:ext cx="1879600" cy="431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endParaRPr/>
            </a:p>
          </p:txBody>
        </p:sp>
        <p:sp>
          <p:nvSpPr>
            <p:cNvPr id="215" name="课时1"/>
            <p:cNvSpPr txBox="1"/>
            <p:nvPr/>
          </p:nvSpPr>
          <p:spPr>
            <a:xfrm>
              <a:off x="488945" y="12699"/>
              <a:ext cx="901710" cy="485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r>
                <a:t>课时1</a:t>
              </a:r>
            </a:p>
          </p:txBody>
        </p:sp>
      </p:grpSp>
      <p:sp>
        <p:nvSpPr>
          <p:cNvPr id="217" name="Rectangle 5"/>
          <p:cNvSpPr/>
          <p:nvPr/>
        </p:nvSpPr>
        <p:spPr>
          <a:xfrm>
            <a:off x="1878330" y="3484245"/>
            <a:ext cx="8528685" cy="76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/>
          </a:p>
        </p:txBody>
      </p:sp>
      <p:sp>
        <p:nvSpPr>
          <p:cNvPr id="218" name="Text Box 6"/>
          <p:cNvSpPr txBox="1"/>
          <p:nvPr/>
        </p:nvSpPr>
        <p:spPr>
          <a:xfrm>
            <a:off x="1781175" y="2540000"/>
            <a:ext cx="9109710" cy="82994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缓存相关问题</a:t>
            </a:r>
            <a:endParaRPr lang="zh-CN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19" name="Text Box 7"/>
          <p:cNvSpPr txBox="1"/>
          <p:nvPr/>
        </p:nvSpPr>
        <p:spPr>
          <a:xfrm>
            <a:off x="1806575" y="3865562"/>
            <a:ext cx="5075238" cy="33855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</p:txBody>
      </p:sp>
      <p:grpSp>
        <p:nvGrpSpPr>
          <p:cNvPr id="2" name="Rectangle 4"/>
          <p:cNvGrpSpPr/>
          <p:nvPr/>
        </p:nvGrpSpPr>
        <p:grpSpPr>
          <a:xfrm>
            <a:off x="1905000" y="1871018"/>
            <a:ext cx="1879600" cy="461663"/>
            <a:chOff x="0" y="24438"/>
            <a:chExt cx="1879600" cy="461662"/>
          </a:xfrm>
        </p:grpSpPr>
        <p:sp>
          <p:nvSpPr>
            <p:cNvPr id="3" name="矩形"/>
            <p:cNvSpPr/>
            <p:nvPr/>
          </p:nvSpPr>
          <p:spPr>
            <a:xfrm>
              <a:off x="0" y="39369"/>
              <a:ext cx="1879600" cy="431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endParaRPr/>
            </a:p>
          </p:txBody>
        </p:sp>
        <p:sp>
          <p:nvSpPr>
            <p:cNvPr id="4" name="课时1"/>
            <p:cNvSpPr txBox="1"/>
            <p:nvPr/>
          </p:nvSpPr>
          <p:spPr>
            <a:xfrm>
              <a:off x="491281" y="24438"/>
              <a:ext cx="897039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r>
                <a:rPr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课时</a:t>
              </a:r>
              <a:r>
                <a:rPr lang="en-US" altLang="zh-CN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4</a:t>
              </a:r>
              <a:endParaRPr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  <p:sp>
        <p:nvSpPr>
          <p:cNvPr id="5" name="Text Box 6"/>
          <p:cNvSpPr txBox="1"/>
          <p:nvPr/>
        </p:nvSpPr>
        <p:spPr>
          <a:xfrm>
            <a:off x="1806575" y="2540000"/>
            <a:ext cx="9109710" cy="82994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4800" b="1">
                <a:solidFill>
                  <a:srgbClr val="FFFFFF"/>
                </a:solidFill>
              </a:defRPr>
            </a:lvl1pPr>
          </a:lstStyle>
          <a:p>
            <a:endParaRPr lang="zh-CN" dirty="0"/>
          </a:p>
        </p:txBody>
      </p:sp>
      <p:sp>
        <p:nvSpPr>
          <p:cNvPr id="8" name="Text Box 22"/>
          <p:cNvSpPr txBox="1">
            <a:spLocks noChangeArrowheads="1"/>
          </p:cNvSpPr>
          <p:nvPr userDrawn="1"/>
        </p:nvSpPr>
        <p:spPr bwMode="auto">
          <a:xfrm>
            <a:off x="5159058" y="6479540"/>
            <a:ext cx="1402080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互联网人实战大学</a:t>
            </a:r>
          </a:p>
        </p:txBody>
      </p:sp>
      <p:pic>
        <p:nvPicPr>
          <p:cNvPr id="15" name="Picture 3" descr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13A783"/>
              </a:clrFrom>
              <a:clrTo>
                <a:srgbClr val="13A78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4300" y="3674745"/>
            <a:ext cx="10512562" cy="316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" name="Text Box 7"/>
          <p:cNvSpPr txBox="1"/>
          <p:nvPr/>
        </p:nvSpPr>
        <p:spPr>
          <a:xfrm>
            <a:off x="1806575" y="3865562"/>
            <a:ext cx="5075238" cy="107721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微软雅黑" panose="020B0503020204020204" charset="-122"/>
              </a:rPr>
              <a:t>缓存失效</a:t>
            </a:r>
            <a:endParaRPr lang="en-US" altLang="zh-CN" dirty="0">
              <a:latin typeface="思源黑体 CN Regular" panose="020B0500000000000000" pitchFamily="34" charset="-122"/>
              <a:ea typeface="思源黑体 CN Regular" panose="020B0500000000000000" pitchFamily="34" charset="-122"/>
              <a:sym typeface="微软雅黑" panose="020B0503020204020204" charset="-122"/>
            </a:endParaRPr>
          </a:p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缓存</a:t>
            </a: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微软雅黑" panose="020B0503020204020204" charset="-122"/>
              </a:rPr>
              <a:t>穿透</a:t>
            </a:r>
            <a:endParaRPr lang="en-US" altLang="zh-CN" dirty="0">
              <a:latin typeface="思源黑体 CN Regular" panose="020B0500000000000000" pitchFamily="34" charset="-122"/>
              <a:ea typeface="思源黑体 CN Regular" panose="020B0500000000000000" pitchFamily="34" charset="-122"/>
              <a:sym typeface="微软雅黑" panose="020B0503020204020204" charset="-122"/>
            </a:endParaRPr>
          </a:p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微软雅黑" panose="020B0503020204020204" charset="-122"/>
              </a:rPr>
              <a:t>缓存雪崩</a:t>
            </a:r>
            <a:endParaRPr dirty="0">
              <a:latin typeface="思源黑体 CN Regular" panose="020B0500000000000000" pitchFamily="34" charset="-122"/>
              <a:ea typeface="思源黑体 CN Regular" panose="020B0500000000000000" pitchFamily="34" charset="-122"/>
              <a:sym typeface="微软雅黑" panose="020B0503020204020204" charset="-122"/>
            </a:endParaRPr>
          </a:p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28522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箭头: 下 131"/>
          <p:cNvSpPr/>
          <p:nvPr/>
        </p:nvSpPr>
        <p:spPr>
          <a:xfrm>
            <a:off x="8552331" y="1545121"/>
            <a:ext cx="206592" cy="463775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31" name="箭头: 下 130"/>
          <p:cNvSpPr/>
          <p:nvPr/>
        </p:nvSpPr>
        <p:spPr>
          <a:xfrm>
            <a:off x="10706682" y="1557324"/>
            <a:ext cx="206592" cy="463775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81354" y="2875707"/>
            <a:ext cx="4660620" cy="1611351"/>
          </a:xfrm>
          <a:prstGeom prst="rect">
            <a:avLst/>
          </a:prstGeom>
          <a:solidFill>
            <a:srgbClr val="009688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1354" y="612314"/>
            <a:ext cx="2457146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zh-CN" altLang="en-US" sz="2400" dirty="0">
                <a:solidFill>
                  <a:srgbClr val="12A98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缓存穿透</a:t>
            </a:r>
          </a:p>
        </p:txBody>
      </p:sp>
      <p:sp>
        <p:nvSpPr>
          <p:cNvPr id="15" name="矩形 14"/>
          <p:cNvSpPr/>
          <p:nvPr/>
        </p:nvSpPr>
        <p:spPr>
          <a:xfrm>
            <a:off x="781352" y="2875707"/>
            <a:ext cx="1152221" cy="461663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5578" y="2727178"/>
            <a:ext cx="1352246" cy="56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解决方案</a:t>
            </a:r>
            <a:endParaRPr lang="en-US" altLang="zh-CN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6" name="文本占位符 2"/>
          <p:cNvSpPr txBox="1"/>
          <p:nvPr/>
        </p:nvSpPr>
        <p:spPr>
          <a:xfrm>
            <a:off x="537104" y="3410525"/>
            <a:ext cx="4810125" cy="1782763"/>
          </a:xfrm>
          <a:prstGeom prst="rect">
            <a:avLst/>
          </a:prstGeom>
          <a:noFill/>
          <a:ln w="12700">
            <a:miter lim="400000"/>
          </a:ln>
          <a:effectLst/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 marL="457200" lvl="1" indent="0" hangingPunct="1">
              <a:lnSpc>
                <a:spcPct val="150000"/>
              </a:lnSpc>
              <a:buNone/>
            </a:pP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方案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1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：不存在的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key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，在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cache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中缓存一个默认值</a:t>
            </a:r>
            <a:endParaRPr lang="en-US" altLang="zh-CN" sz="14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indent="0" hangingPunct="1">
              <a:lnSpc>
                <a:spcPct val="150000"/>
              </a:lnSpc>
              <a:buNone/>
            </a:pP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方案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2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：构建</a:t>
            </a:r>
            <a:r>
              <a:rPr lang="en-US" altLang="zh-CN" sz="1400" dirty="0" err="1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BloomFilter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过滤器，过滤器非法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key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访问</a:t>
            </a:r>
            <a:endParaRPr lang="en-US" altLang="zh-CN" sz="14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5493938" y="1419146"/>
            <a:ext cx="2382411" cy="4875482"/>
            <a:chOff x="9368786" y="796108"/>
            <a:chExt cx="2439609" cy="4992534"/>
          </a:xfrm>
        </p:grpSpPr>
        <p:grpSp>
          <p:nvGrpSpPr>
            <p:cNvPr id="9" name="组合 8"/>
            <p:cNvGrpSpPr/>
            <p:nvPr/>
          </p:nvGrpSpPr>
          <p:grpSpPr>
            <a:xfrm>
              <a:off x="9368786" y="1542282"/>
              <a:ext cx="2041682" cy="4246360"/>
              <a:chOff x="9286995" y="1516155"/>
              <a:chExt cx="2041682" cy="4246360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9358633" y="1516155"/>
                <a:ext cx="1696200" cy="2926288"/>
                <a:chOff x="9440602" y="892139"/>
                <a:chExt cx="1696200" cy="2926288"/>
              </a:xfrm>
            </p:grpSpPr>
            <p:sp>
              <p:nvSpPr>
                <p:cNvPr id="19" name="矩形 18"/>
                <p:cNvSpPr/>
                <p:nvPr/>
              </p:nvSpPr>
              <p:spPr>
                <a:xfrm>
                  <a:off x="9440602" y="892139"/>
                  <a:ext cx="1574962" cy="2926288"/>
                </a:xfrm>
                <a:prstGeom prst="rect">
                  <a:avLst/>
                </a:prstGeom>
                <a:solidFill>
                  <a:srgbClr val="75C3BC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9521537" y="1242155"/>
                  <a:ext cx="663133" cy="345996"/>
                </a:xfrm>
                <a:prstGeom prst="ellipse">
                  <a:avLst/>
                </a:prstGeom>
                <a:solidFill>
                  <a:srgbClr val="BFFFF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9532227" y="1641118"/>
                  <a:ext cx="663133" cy="345996"/>
                </a:xfrm>
                <a:prstGeom prst="ellipse">
                  <a:avLst/>
                </a:prstGeom>
                <a:solidFill>
                  <a:srgbClr val="BFFFB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10254493" y="1641118"/>
                  <a:ext cx="663133" cy="345996"/>
                </a:xfrm>
                <a:prstGeom prst="ellipse">
                  <a:avLst/>
                </a:prstGeom>
                <a:solidFill>
                  <a:srgbClr val="BFFFB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>
                  <a:off x="10232559" y="1231664"/>
                  <a:ext cx="663133" cy="345996"/>
                </a:xfrm>
                <a:prstGeom prst="ellipse">
                  <a:avLst/>
                </a:prstGeom>
                <a:solidFill>
                  <a:srgbClr val="BFFFF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24" name="椭圆 23"/>
                <p:cNvSpPr/>
                <p:nvPr/>
              </p:nvSpPr>
              <p:spPr>
                <a:xfrm>
                  <a:off x="9528419" y="2040081"/>
                  <a:ext cx="663133" cy="345996"/>
                </a:xfrm>
                <a:prstGeom prst="ellipse">
                  <a:avLst/>
                </a:prstGeom>
                <a:solidFill>
                  <a:srgbClr val="BFFFF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9539109" y="2439044"/>
                  <a:ext cx="663133" cy="345996"/>
                </a:xfrm>
                <a:prstGeom prst="ellipse">
                  <a:avLst/>
                </a:prstGeom>
                <a:solidFill>
                  <a:srgbClr val="BFFFB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10254492" y="2439058"/>
                  <a:ext cx="663133" cy="345996"/>
                </a:xfrm>
                <a:prstGeom prst="ellipse">
                  <a:avLst/>
                </a:prstGeom>
                <a:solidFill>
                  <a:srgbClr val="BFFFB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10262440" y="2038818"/>
                  <a:ext cx="663133" cy="345996"/>
                </a:xfrm>
                <a:prstGeom prst="ellipse">
                  <a:avLst/>
                </a:prstGeom>
                <a:solidFill>
                  <a:srgbClr val="BFFFF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28" name="椭圆 27"/>
                <p:cNvSpPr/>
                <p:nvPr/>
              </p:nvSpPr>
              <p:spPr>
                <a:xfrm>
                  <a:off x="9526724" y="3142544"/>
                  <a:ext cx="663133" cy="345996"/>
                </a:xfrm>
                <a:prstGeom prst="ellipse">
                  <a:avLst/>
                </a:prstGeom>
                <a:solidFill>
                  <a:srgbClr val="BFFFF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10254493" y="3135321"/>
                  <a:ext cx="663133" cy="345996"/>
                </a:xfrm>
                <a:prstGeom prst="ellipse">
                  <a:avLst/>
                </a:prstGeom>
                <a:solidFill>
                  <a:srgbClr val="BFFFF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9625199" y="1254823"/>
                  <a:ext cx="747561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1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25000"/>
                        </a:schemeClr>
                      </a:solidFill>
                      <a:effectLst/>
                      <a:uFillTx/>
                    </a:rPr>
                    <a:t>key1</a:t>
                  </a:r>
                  <a:endParaRPr kumimoji="0" lang="zh-CN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31" name="文本框 30"/>
                <p:cNvSpPr txBox="1"/>
                <p:nvPr/>
              </p:nvSpPr>
              <p:spPr>
                <a:xfrm>
                  <a:off x="10375489" y="1663873"/>
                  <a:ext cx="747562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lang="en-US" altLang="zh-CN" sz="1100" dirty="0">
                      <a:solidFill>
                        <a:schemeClr val="bg2">
                          <a:lumMod val="25000"/>
                        </a:schemeClr>
                      </a:solidFill>
                    </a:rPr>
                    <a:t>k</a:t>
                  </a:r>
                  <a:r>
                    <a:rPr kumimoji="0" lang="en-US" altLang="zh-CN" sz="11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25000"/>
                        </a:schemeClr>
                      </a:solidFill>
                      <a:effectLst/>
                      <a:uFillTx/>
                    </a:rPr>
                    <a:t>ey4</a:t>
                  </a:r>
                  <a:endParaRPr kumimoji="0" lang="zh-CN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32" name="文本框 31"/>
                <p:cNvSpPr txBox="1"/>
                <p:nvPr/>
              </p:nvSpPr>
              <p:spPr>
                <a:xfrm>
                  <a:off x="9636781" y="1660553"/>
                  <a:ext cx="746277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r>
                    <a:rPr lang="en-US" altLang="zh-CN" sz="1100" dirty="0">
                      <a:solidFill>
                        <a:schemeClr val="bg2">
                          <a:lumMod val="25000"/>
                        </a:schemeClr>
                      </a:solidFill>
                    </a:rPr>
                    <a:t>key3</a:t>
                  </a:r>
                  <a:endParaRPr lang="zh-CN" altLang="en-US" sz="11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33" name="文本框 32"/>
                <p:cNvSpPr txBox="1"/>
                <p:nvPr/>
              </p:nvSpPr>
              <p:spPr>
                <a:xfrm>
                  <a:off x="10370419" y="1254547"/>
                  <a:ext cx="747561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1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25000"/>
                        </a:schemeClr>
                      </a:solidFill>
                      <a:effectLst/>
                      <a:uFillTx/>
                    </a:rPr>
                    <a:t>key2</a:t>
                  </a:r>
                  <a:endParaRPr kumimoji="0" lang="zh-CN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34" name="文本框 33"/>
                <p:cNvSpPr txBox="1"/>
                <p:nvPr/>
              </p:nvSpPr>
              <p:spPr>
                <a:xfrm>
                  <a:off x="9631381" y="2054350"/>
                  <a:ext cx="747561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1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25000"/>
                        </a:schemeClr>
                      </a:solidFill>
                      <a:effectLst/>
                      <a:uFillTx/>
                    </a:rPr>
                    <a:t>key5</a:t>
                  </a:r>
                  <a:endParaRPr kumimoji="0" lang="zh-CN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35" name="文本框 34"/>
                <p:cNvSpPr txBox="1"/>
                <p:nvPr/>
              </p:nvSpPr>
              <p:spPr>
                <a:xfrm>
                  <a:off x="10389240" y="2468534"/>
                  <a:ext cx="747562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lang="en-US" altLang="zh-CN" sz="1100" dirty="0">
                      <a:solidFill>
                        <a:schemeClr val="bg2">
                          <a:lumMod val="25000"/>
                        </a:schemeClr>
                      </a:solidFill>
                    </a:rPr>
                    <a:t>k</a:t>
                  </a:r>
                  <a:r>
                    <a:rPr kumimoji="0" lang="en-US" altLang="zh-CN" sz="11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25000"/>
                        </a:schemeClr>
                      </a:solidFill>
                      <a:effectLst/>
                      <a:uFillTx/>
                    </a:rPr>
                    <a:t>ey8</a:t>
                  </a:r>
                  <a:endParaRPr kumimoji="0" lang="zh-CN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36" name="文本框 35"/>
                <p:cNvSpPr txBox="1"/>
                <p:nvPr/>
              </p:nvSpPr>
              <p:spPr>
                <a:xfrm>
                  <a:off x="9642963" y="2454123"/>
                  <a:ext cx="746277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r>
                    <a:rPr lang="en-US" altLang="zh-CN" sz="1100" dirty="0">
                      <a:solidFill>
                        <a:schemeClr val="bg2">
                          <a:lumMod val="25000"/>
                        </a:schemeClr>
                      </a:solidFill>
                    </a:rPr>
                    <a:t>key7</a:t>
                  </a:r>
                  <a:endParaRPr lang="zh-CN" altLang="en-US" sz="11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>
                  <a:off x="10380673" y="2076200"/>
                  <a:ext cx="747561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1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25000"/>
                        </a:schemeClr>
                      </a:solidFill>
                      <a:effectLst/>
                      <a:uFillTx/>
                    </a:rPr>
                    <a:t>key6</a:t>
                  </a:r>
                  <a:endParaRPr kumimoji="0" lang="zh-CN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9618435" y="3172848"/>
                  <a:ext cx="746277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r>
                    <a:rPr lang="en-US" altLang="zh-CN" sz="1100" dirty="0" err="1">
                      <a:solidFill>
                        <a:schemeClr val="bg2">
                          <a:lumMod val="25000"/>
                        </a:schemeClr>
                      </a:solidFill>
                    </a:rPr>
                    <a:t>keyM</a:t>
                  </a:r>
                  <a:endParaRPr lang="zh-CN" altLang="en-US" sz="11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10364712" y="3172848"/>
                  <a:ext cx="746277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r>
                    <a:rPr lang="en-US" altLang="zh-CN" sz="1100" dirty="0" err="1">
                      <a:solidFill>
                        <a:schemeClr val="bg2">
                          <a:lumMod val="25000"/>
                        </a:schemeClr>
                      </a:solidFill>
                    </a:rPr>
                    <a:t>keyN</a:t>
                  </a:r>
                  <a:endParaRPr lang="zh-CN" altLang="en-US" sz="11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9736540" y="2763326"/>
                  <a:ext cx="412162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r>
                    <a:rPr lang="en-US" altLang="zh-CN" sz="1100" dirty="0">
                      <a:solidFill>
                        <a:schemeClr val="bg2">
                          <a:lumMod val="25000"/>
                        </a:schemeClr>
                      </a:solidFill>
                    </a:rPr>
                    <a:t>…</a:t>
                  </a:r>
                  <a:endParaRPr lang="zh-CN" altLang="en-US" sz="11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0471596" y="2759828"/>
                  <a:ext cx="412162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r>
                    <a:rPr lang="en-US" altLang="zh-CN" sz="1100" dirty="0">
                      <a:solidFill>
                        <a:schemeClr val="bg2">
                          <a:lumMod val="25000"/>
                        </a:schemeClr>
                      </a:solidFill>
                    </a:rPr>
                    <a:t>…</a:t>
                  </a:r>
                  <a:endParaRPr lang="zh-CN" altLang="en-US" sz="11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9286995" y="4743850"/>
                <a:ext cx="2041682" cy="1018665"/>
                <a:chOff x="10834720" y="4665459"/>
                <a:chExt cx="2006455" cy="1001089"/>
              </a:xfrm>
            </p:grpSpPr>
            <p:sp>
              <p:nvSpPr>
                <p:cNvPr id="43" name="流程图: 磁盘 42"/>
                <p:cNvSpPr/>
                <p:nvPr/>
              </p:nvSpPr>
              <p:spPr>
                <a:xfrm>
                  <a:off x="11577486" y="4665459"/>
                  <a:ext cx="558073" cy="715035"/>
                </a:xfrm>
                <a:prstGeom prst="flowChartMagneticDisk">
                  <a:avLst/>
                </a:prstGeom>
                <a:solidFill>
                  <a:srgbClr val="BFFFF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44" name="流程图: 磁盘 43"/>
                <p:cNvSpPr/>
                <p:nvPr/>
              </p:nvSpPr>
              <p:spPr>
                <a:xfrm>
                  <a:off x="11819372" y="4793873"/>
                  <a:ext cx="558073" cy="715035"/>
                </a:xfrm>
                <a:prstGeom prst="flowChartMagneticDisk">
                  <a:avLst/>
                </a:prstGeom>
                <a:solidFill>
                  <a:srgbClr val="BFFFB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45" name="流程图: 磁盘 44"/>
                <p:cNvSpPr/>
                <p:nvPr/>
              </p:nvSpPr>
              <p:spPr>
                <a:xfrm>
                  <a:off x="12051237" y="4922289"/>
                  <a:ext cx="558073" cy="715035"/>
                </a:xfrm>
                <a:prstGeom prst="flowChartMagneticDisk">
                  <a:avLst/>
                </a:prstGeom>
                <a:solidFill>
                  <a:srgbClr val="BFFFF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46" name="流程图: 磁盘 45"/>
                <p:cNvSpPr/>
                <p:nvPr/>
              </p:nvSpPr>
              <p:spPr>
                <a:xfrm>
                  <a:off x="10834720" y="4694679"/>
                  <a:ext cx="558073" cy="715035"/>
                </a:xfrm>
                <a:prstGeom prst="flowChartMagneticDisk">
                  <a:avLst/>
                </a:prstGeom>
                <a:solidFill>
                  <a:srgbClr val="BFFFF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47" name="流程图: 磁盘 46"/>
                <p:cNvSpPr/>
                <p:nvPr/>
              </p:nvSpPr>
              <p:spPr>
                <a:xfrm>
                  <a:off x="11076606" y="4823095"/>
                  <a:ext cx="558073" cy="715035"/>
                </a:xfrm>
                <a:prstGeom prst="flowChartMagneticDisk">
                  <a:avLst/>
                </a:prstGeom>
                <a:solidFill>
                  <a:srgbClr val="BFFFB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48" name="流程图: 磁盘 47"/>
                <p:cNvSpPr/>
                <p:nvPr/>
              </p:nvSpPr>
              <p:spPr>
                <a:xfrm>
                  <a:off x="11308471" y="4951513"/>
                  <a:ext cx="558073" cy="715035"/>
                </a:xfrm>
                <a:prstGeom prst="flowChartMagneticDisk">
                  <a:avLst/>
                </a:prstGeom>
                <a:solidFill>
                  <a:srgbClr val="BFFFF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1475406" y="5266512"/>
                  <a:ext cx="623002" cy="32121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1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25000"/>
                        </a:schemeClr>
                      </a:solidFill>
                      <a:effectLst/>
                      <a:uFillTx/>
                    </a:rPr>
                    <a:t>DB</a:t>
                  </a:r>
                  <a:endParaRPr kumimoji="0" lang="zh-CN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12218173" y="5253915"/>
                  <a:ext cx="623002" cy="32121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1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25000"/>
                        </a:schemeClr>
                      </a:solidFill>
                      <a:effectLst/>
                      <a:uFillTx/>
                    </a:rPr>
                    <a:t>DB</a:t>
                  </a:r>
                  <a:endParaRPr kumimoji="0" lang="zh-CN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endParaRPr>
                </a:p>
              </p:txBody>
            </p:sp>
          </p:grpSp>
        </p:grpSp>
        <p:sp>
          <p:nvSpPr>
            <p:cNvPr id="51" name="闪电形 50"/>
            <p:cNvSpPr/>
            <p:nvPr/>
          </p:nvSpPr>
          <p:spPr>
            <a:xfrm rot="350300">
              <a:off x="9944164" y="1325820"/>
              <a:ext cx="549590" cy="3264263"/>
            </a:xfrm>
            <a:prstGeom prst="lightningBol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52" name="矩形: 圆角 51"/>
            <p:cNvSpPr/>
            <p:nvPr/>
          </p:nvSpPr>
          <p:spPr>
            <a:xfrm>
              <a:off x="9706150" y="796108"/>
              <a:ext cx="1057210" cy="38753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9980267" y="843145"/>
              <a:ext cx="66175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rPr>
                <a:t>client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0408529" y="1210770"/>
              <a:ext cx="1399866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rPr>
                <a:t>查询</a:t>
              </a:r>
              <a:r>
                <a:rPr kumimoji="0" lang="en-US" altLang="zh-CN" sz="105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rPr>
                <a:t>key_not</a:t>
              </a:r>
              <a:r>
                <a:rPr lang="en-US" altLang="zh-CN" sz="1050" dirty="0" err="1"/>
                <a:t>_exist</a:t>
              </a:r>
              <a:endParaRPr kumimoji="0" lang="zh-CN" alt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7796524" y="1393387"/>
            <a:ext cx="2362187" cy="4875482"/>
            <a:chOff x="9368786" y="796108"/>
            <a:chExt cx="2418899" cy="4992534"/>
          </a:xfrm>
        </p:grpSpPr>
        <p:grpSp>
          <p:nvGrpSpPr>
            <p:cNvPr id="57" name="组合 56"/>
            <p:cNvGrpSpPr/>
            <p:nvPr/>
          </p:nvGrpSpPr>
          <p:grpSpPr>
            <a:xfrm>
              <a:off x="9368786" y="1542282"/>
              <a:ext cx="2041682" cy="4246360"/>
              <a:chOff x="9286995" y="1516155"/>
              <a:chExt cx="2041682" cy="4246360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9358633" y="1516155"/>
                <a:ext cx="1682449" cy="2926288"/>
                <a:chOff x="9440602" y="892139"/>
                <a:chExt cx="1682449" cy="2926288"/>
              </a:xfrm>
            </p:grpSpPr>
            <p:sp>
              <p:nvSpPr>
                <p:cNvPr id="72" name="矩形 71"/>
                <p:cNvSpPr/>
                <p:nvPr/>
              </p:nvSpPr>
              <p:spPr>
                <a:xfrm>
                  <a:off x="9440602" y="892139"/>
                  <a:ext cx="1574962" cy="2926288"/>
                </a:xfrm>
                <a:prstGeom prst="rect">
                  <a:avLst/>
                </a:prstGeom>
                <a:solidFill>
                  <a:srgbClr val="75C3BC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73" name="椭圆 72"/>
                <p:cNvSpPr/>
                <p:nvPr/>
              </p:nvSpPr>
              <p:spPr>
                <a:xfrm>
                  <a:off x="9521537" y="1242155"/>
                  <a:ext cx="663133" cy="345996"/>
                </a:xfrm>
                <a:prstGeom prst="ellipse">
                  <a:avLst/>
                </a:prstGeom>
                <a:solidFill>
                  <a:srgbClr val="BFFFF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74" name="椭圆 73"/>
                <p:cNvSpPr/>
                <p:nvPr/>
              </p:nvSpPr>
              <p:spPr>
                <a:xfrm>
                  <a:off x="9532227" y="1641118"/>
                  <a:ext cx="663133" cy="345996"/>
                </a:xfrm>
                <a:prstGeom prst="ellipse">
                  <a:avLst/>
                </a:prstGeom>
                <a:solidFill>
                  <a:srgbClr val="BFFFB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75" name="椭圆 74"/>
                <p:cNvSpPr/>
                <p:nvPr/>
              </p:nvSpPr>
              <p:spPr>
                <a:xfrm>
                  <a:off x="10254493" y="1641118"/>
                  <a:ext cx="663133" cy="345996"/>
                </a:xfrm>
                <a:prstGeom prst="ellipse">
                  <a:avLst/>
                </a:prstGeom>
                <a:solidFill>
                  <a:srgbClr val="BFFFB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76" name="椭圆 75"/>
                <p:cNvSpPr/>
                <p:nvPr/>
              </p:nvSpPr>
              <p:spPr>
                <a:xfrm>
                  <a:off x="10232559" y="1231664"/>
                  <a:ext cx="663133" cy="345996"/>
                </a:xfrm>
                <a:prstGeom prst="ellipse">
                  <a:avLst/>
                </a:prstGeom>
                <a:solidFill>
                  <a:srgbClr val="BFFFF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81" name="椭圆 80"/>
                <p:cNvSpPr/>
                <p:nvPr/>
              </p:nvSpPr>
              <p:spPr>
                <a:xfrm>
                  <a:off x="9526724" y="3142544"/>
                  <a:ext cx="663133" cy="345996"/>
                </a:xfrm>
                <a:prstGeom prst="ellipse">
                  <a:avLst/>
                </a:prstGeom>
                <a:solidFill>
                  <a:srgbClr val="BFFFF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82" name="椭圆 81"/>
                <p:cNvSpPr/>
                <p:nvPr/>
              </p:nvSpPr>
              <p:spPr>
                <a:xfrm>
                  <a:off x="10254493" y="3135321"/>
                  <a:ext cx="663133" cy="345996"/>
                </a:xfrm>
                <a:prstGeom prst="ellipse">
                  <a:avLst/>
                </a:prstGeom>
                <a:solidFill>
                  <a:srgbClr val="BFFFF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83" name="文本框 82"/>
                <p:cNvSpPr txBox="1"/>
                <p:nvPr/>
              </p:nvSpPr>
              <p:spPr>
                <a:xfrm>
                  <a:off x="9625199" y="1254823"/>
                  <a:ext cx="747561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1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25000"/>
                        </a:schemeClr>
                      </a:solidFill>
                      <a:effectLst/>
                      <a:uFillTx/>
                    </a:rPr>
                    <a:t>key1</a:t>
                  </a:r>
                  <a:endParaRPr kumimoji="0" lang="zh-CN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84" name="文本框 83"/>
                <p:cNvSpPr txBox="1"/>
                <p:nvPr/>
              </p:nvSpPr>
              <p:spPr>
                <a:xfrm>
                  <a:off x="10375489" y="1663873"/>
                  <a:ext cx="747562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lang="en-US" altLang="zh-CN" sz="1100" dirty="0">
                      <a:solidFill>
                        <a:schemeClr val="bg2">
                          <a:lumMod val="25000"/>
                        </a:schemeClr>
                      </a:solidFill>
                    </a:rPr>
                    <a:t>k</a:t>
                  </a:r>
                  <a:r>
                    <a:rPr kumimoji="0" lang="en-US" altLang="zh-CN" sz="11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25000"/>
                        </a:schemeClr>
                      </a:solidFill>
                      <a:effectLst/>
                      <a:uFillTx/>
                    </a:rPr>
                    <a:t>ey4</a:t>
                  </a:r>
                  <a:endParaRPr kumimoji="0" lang="zh-CN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85" name="文本框 84"/>
                <p:cNvSpPr txBox="1"/>
                <p:nvPr/>
              </p:nvSpPr>
              <p:spPr>
                <a:xfrm>
                  <a:off x="9636781" y="1660553"/>
                  <a:ext cx="746277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r>
                    <a:rPr lang="en-US" altLang="zh-CN" sz="1100" dirty="0">
                      <a:solidFill>
                        <a:schemeClr val="bg2">
                          <a:lumMod val="25000"/>
                        </a:schemeClr>
                      </a:solidFill>
                    </a:rPr>
                    <a:t>key3</a:t>
                  </a:r>
                  <a:endParaRPr lang="zh-CN" altLang="en-US" sz="11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10370419" y="1254547"/>
                  <a:ext cx="747561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1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25000"/>
                        </a:schemeClr>
                      </a:solidFill>
                      <a:effectLst/>
                      <a:uFillTx/>
                    </a:rPr>
                    <a:t>key2</a:t>
                  </a:r>
                  <a:endParaRPr kumimoji="0" lang="zh-CN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618435" y="3172848"/>
                  <a:ext cx="746277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r>
                    <a:rPr lang="en-US" altLang="zh-CN" sz="1100" dirty="0" err="1">
                      <a:solidFill>
                        <a:schemeClr val="bg2">
                          <a:lumMod val="25000"/>
                        </a:schemeClr>
                      </a:solidFill>
                    </a:rPr>
                    <a:t>keyM</a:t>
                  </a:r>
                  <a:endParaRPr lang="zh-CN" altLang="en-US" sz="11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364712" y="3172848"/>
                  <a:ext cx="746277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r>
                    <a:rPr lang="en-US" altLang="zh-CN" sz="1100" dirty="0" err="1">
                      <a:solidFill>
                        <a:schemeClr val="bg2">
                          <a:lumMod val="25000"/>
                        </a:schemeClr>
                      </a:solidFill>
                    </a:rPr>
                    <a:t>keyN</a:t>
                  </a:r>
                  <a:endParaRPr lang="zh-CN" altLang="en-US" sz="11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9736540" y="2763326"/>
                  <a:ext cx="412162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r>
                    <a:rPr lang="en-US" altLang="zh-CN" sz="1100" dirty="0">
                      <a:solidFill>
                        <a:schemeClr val="bg2">
                          <a:lumMod val="25000"/>
                        </a:schemeClr>
                      </a:solidFill>
                    </a:rPr>
                    <a:t>…</a:t>
                  </a:r>
                  <a:endParaRPr lang="zh-CN" altLang="en-US" sz="11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471596" y="2759828"/>
                  <a:ext cx="412162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r>
                    <a:rPr lang="en-US" altLang="zh-CN" sz="1100" dirty="0">
                      <a:solidFill>
                        <a:schemeClr val="bg2">
                          <a:lumMod val="25000"/>
                        </a:schemeClr>
                      </a:solidFill>
                    </a:rPr>
                    <a:t>…</a:t>
                  </a:r>
                  <a:endParaRPr lang="zh-CN" altLang="en-US" sz="11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63" name="组合 62"/>
              <p:cNvGrpSpPr/>
              <p:nvPr/>
            </p:nvGrpSpPr>
            <p:grpSpPr>
              <a:xfrm>
                <a:off x="9286995" y="4743850"/>
                <a:ext cx="2041682" cy="1018665"/>
                <a:chOff x="10834720" y="4665459"/>
                <a:chExt cx="2006455" cy="1001089"/>
              </a:xfrm>
            </p:grpSpPr>
            <p:sp>
              <p:nvSpPr>
                <p:cNvPr id="64" name="流程图: 磁盘 63"/>
                <p:cNvSpPr/>
                <p:nvPr/>
              </p:nvSpPr>
              <p:spPr>
                <a:xfrm>
                  <a:off x="11577486" y="4665459"/>
                  <a:ext cx="558073" cy="715035"/>
                </a:xfrm>
                <a:prstGeom prst="flowChartMagneticDisk">
                  <a:avLst/>
                </a:prstGeom>
                <a:solidFill>
                  <a:srgbClr val="BFFFF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65" name="流程图: 磁盘 64"/>
                <p:cNvSpPr/>
                <p:nvPr/>
              </p:nvSpPr>
              <p:spPr>
                <a:xfrm>
                  <a:off x="11819372" y="4793873"/>
                  <a:ext cx="558073" cy="715035"/>
                </a:xfrm>
                <a:prstGeom prst="flowChartMagneticDisk">
                  <a:avLst/>
                </a:prstGeom>
                <a:solidFill>
                  <a:srgbClr val="BFFFB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66" name="流程图: 磁盘 65"/>
                <p:cNvSpPr/>
                <p:nvPr/>
              </p:nvSpPr>
              <p:spPr>
                <a:xfrm>
                  <a:off x="12051237" y="4922289"/>
                  <a:ext cx="558073" cy="715035"/>
                </a:xfrm>
                <a:prstGeom prst="flowChartMagneticDisk">
                  <a:avLst/>
                </a:prstGeom>
                <a:solidFill>
                  <a:srgbClr val="BFFFF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67" name="流程图: 磁盘 66"/>
                <p:cNvSpPr/>
                <p:nvPr/>
              </p:nvSpPr>
              <p:spPr>
                <a:xfrm>
                  <a:off x="10834720" y="4694679"/>
                  <a:ext cx="558073" cy="715035"/>
                </a:xfrm>
                <a:prstGeom prst="flowChartMagneticDisk">
                  <a:avLst/>
                </a:prstGeom>
                <a:solidFill>
                  <a:srgbClr val="BFFFF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68" name="流程图: 磁盘 67"/>
                <p:cNvSpPr/>
                <p:nvPr/>
              </p:nvSpPr>
              <p:spPr>
                <a:xfrm>
                  <a:off x="11076606" y="4823095"/>
                  <a:ext cx="558073" cy="715035"/>
                </a:xfrm>
                <a:prstGeom prst="flowChartMagneticDisk">
                  <a:avLst/>
                </a:prstGeom>
                <a:solidFill>
                  <a:srgbClr val="BFFFB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69" name="流程图: 磁盘 68"/>
                <p:cNvSpPr/>
                <p:nvPr/>
              </p:nvSpPr>
              <p:spPr>
                <a:xfrm>
                  <a:off x="11308471" y="4951513"/>
                  <a:ext cx="558073" cy="715035"/>
                </a:xfrm>
                <a:prstGeom prst="flowChartMagneticDisk">
                  <a:avLst/>
                </a:prstGeom>
                <a:solidFill>
                  <a:srgbClr val="BFFFF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70" name="文本框 69"/>
                <p:cNvSpPr txBox="1"/>
                <p:nvPr/>
              </p:nvSpPr>
              <p:spPr>
                <a:xfrm>
                  <a:off x="11475406" y="5266512"/>
                  <a:ext cx="623002" cy="32121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1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25000"/>
                        </a:schemeClr>
                      </a:solidFill>
                      <a:effectLst/>
                      <a:uFillTx/>
                    </a:rPr>
                    <a:t>DB</a:t>
                  </a:r>
                  <a:endParaRPr kumimoji="0" lang="zh-CN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71" name="文本框 70"/>
                <p:cNvSpPr txBox="1"/>
                <p:nvPr/>
              </p:nvSpPr>
              <p:spPr>
                <a:xfrm>
                  <a:off x="12218173" y="5253915"/>
                  <a:ext cx="623002" cy="32121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1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25000"/>
                        </a:schemeClr>
                      </a:solidFill>
                      <a:effectLst/>
                      <a:uFillTx/>
                    </a:rPr>
                    <a:t>DB</a:t>
                  </a:r>
                  <a:endParaRPr kumimoji="0" lang="zh-CN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endParaRPr>
                </a:p>
              </p:txBody>
            </p:sp>
          </p:grpSp>
        </p:grpSp>
        <p:sp>
          <p:nvSpPr>
            <p:cNvPr id="59" name="矩形: 圆角 58"/>
            <p:cNvSpPr/>
            <p:nvPr/>
          </p:nvSpPr>
          <p:spPr>
            <a:xfrm>
              <a:off x="9706150" y="796108"/>
              <a:ext cx="1057210" cy="38753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9980267" y="843145"/>
              <a:ext cx="66175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rPr>
                <a:t>client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0408529" y="1227626"/>
              <a:ext cx="1379156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rPr>
                <a:t>查询</a:t>
              </a:r>
              <a:r>
                <a:rPr kumimoji="0" lang="en-US" altLang="zh-CN" sz="105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rPr>
                <a:t>key_not</a:t>
              </a:r>
              <a:r>
                <a:rPr lang="en-US" altLang="zh-CN" sz="1050" dirty="0" err="1"/>
                <a:t>_exist</a:t>
              </a:r>
              <a:endParaRPr kumimoji="0" lang="zh-CN" alt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</p:grpSp>
      <p:sp>
        <p:nvSpPr>
          <p:cNvPr id="96" name="椭圆 95"/>
          <p:cNvSpPr/>
          <p:nvPr/>
        </p:nvSpPr>
        <p:spPr>
          <a:xfrm>
            <a:off x="7977735" y="3363951"/>
            <a:ext cx="1322428" cy="513417"/>
          </a:xfrm>
          <a:prstGeom prst="ellipse">
            <a:avLst/>
          </a:prstGeom>
          <a:solidFill>
            <a:srgbClr val="FFDD71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8152848" y="3424884"/>
            <a:ext cx="1045282" cy="4001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rPr>
              <a:t>Key not exist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000" dirty="0"/>
              <a:t>Value:{</a:t>
            </a:r>
            <a:r>
              <a:rPr lang="en-US" altLang="zh-CN" sz="1000" dirty="0" err="1"/>
              <a:t>bad_req</a:t>
            </a:r>
            <a:r>
              <a:rPr lang="en-US" altLang="zh-CN" sz="1000" dirty="0"/>
              <a:t>}</a:t>
            </a:r>
            <a:endParaRPr kumimoji="0" lang="zh-CN" alt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10015182" y="1383244"/>
            <a:ext cx="1658845" cy="3547392"/>
            <a:chOff x="9440423" y="796108"/>
            <a:chExt cx="1698671" cy="3632559"/>
          </a:xfrm>
        </p:grpSpPr>
        <p:grpSp>
          <p:nvGrpSpPr>
            <p:cNvPr id="104" name="组合 103"/>
            <p:cNvGrpSpPr/>
            <p:nvPr/>
          </p:nvGrpSpPr>
          <p:grpSpPr>
            <a:xfrm>
              <a:off x="9440423" y="2398271"/>
              <a:ext cx="1698671" cy="2030396"/>
              <a:chOff x="9440601" y="1748128"/>
              <a:chExt cx="1698671" cy="2030396"/>
            </a:xfrm>
          </p:grpSpPr>
          <p:sp>
            <p:nvSpPr>
              <p:cNvPr id="114" name="矩形 113"/>
              <p:cNvSpPr/>
              <p:nvPr/>
            </p:nvSpPr>
            <p:spPr>
              <a:xfrm>
                <a:off x="9440601" y="1748128"/>
                <a:ext cx="1584241" cy="2030396"/>
              </a:xfrm>
              <a:prstGeom prst="rect">
                <a:avLst/>
              </a:prstGeom>
              <a:solidFill>
                <a:srgbClr val="75C3BC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115" name="椭圆 114"/>
              <p:cNvSpPr/>
              <p:nvPr/>
            </p:nvSpPr>
            <p:spPr>
              <a:xfrm>
                <a:off x="9537758" y="2036070"/>
                <a:ext cx="663133" cy="345996"/>
              </a:xfrm>
              <a:prstGeom prst="ellipse">
                <a:avLst/>
              </a:prstGeom>
              <a:solidFill>
                <a:srgbClr val="B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116" name="椭圆 115"/>
              <p:cNvSpPr/>
              <p:nvPr/>
            </p:nvSpPr>
            <p:spPr>
              <a:xfrm>
                <a:off x="9539797" y="2425345"/>
                <a:ext cx="663133" cy="345996"/>
              </a:xfrm>
              <a:prstGeom prst="ellipse">
                <a:avLst/>
              </a:prstGeom>
              <a:solidFill>
                <a:srgbClr val="BFFFB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117" name="椭圆 116"/>
              <p:cNvSpPr/>
              <p:nvPr/>
            </p:nvSpPr>
            <p:spPr>
              <a:xfrm>
                <a:off x="10262063" y="2425345"/>
                <a:ext cx="663133" cy="345996"/>
              </a:xfrm>
              <a:prstGeom prst="ellipse">
                <a:avLst/>
              </a:prstGeom>
              <a:solidFill>
                <a:srgbClr val="BFFFB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118" name="椭圆 117"/>
              <p:cNvSpPr/>
              <p:nvPr/>
            </p:nvSpPr>
            <p:spPr>
              <a:xfrm>
                <a:off x="10240129" y="2038917"/>
                <a:ext cx="663133" cy="345996"/>
              </a:xfrm>
              <a:prstGeom prst="ellipse">
                <a:avLst/>
              </a:prstGeom>
              <a:solidFill>
                <a:srgbClr val="B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9526724" y="3142544"/>
                <a:ext cx="663133" cy="345996"/>
              </a:xfrm>
              <a:prstGeom prst="ellipse">
                <a:avLst/>
              </a:prstGeom>
              <a:solidFill>
                <a:srgbClr val="B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10254493" y="3135321"/>
                <a:ext cx="663133" cy="345996"/>
              </a:xfrm>
              <a:prstGeom prst="ellipse">
                <a:avLst/>
              </a:prstGeom>
              <a:solidFill>
                <a:srgbClr val="B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9641420" y="2048738"/>
                <a:ext cx="747561" cy="2616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rPr>
                  <a:t>key1</a:t>
                </a:r>
                <a:endParaRPr kumimoji="0" lang="zh-CN" altLang="en-US" sz="11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FillTx/>
                </a:endParaRP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10391710" y="2457788"/>
                <a:ext cx="747562" cy="2616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100" dirty="0">
                    <a:solidFill>
                      <a:schemeClr val="bg2">
                        <a:lumMod val="25000"/>
                      </a:schemeClr>
                    </a:solidFill>
                  </a:rPr>
                  <a:t>k</a:t>
                </a:r>
                <a:r>
                  <a:rPr kumimoji="0" lang="en-US" altLang="zh-CN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rPr>
                  <a:t>ey4</a:t>
                </a:r>
                <a:endParaRPr kumimoji="0" lang="zh-CN" altLang="en-US" sz="11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FillTx/>
                </a:endParaRPr>
              </a:p>
            </p:txBody>
          </p:sp>
          <p:sp>
            <p:nvSpPr>
              <p:cNvPr id="123" name="文本框 122"/>
              <p:cNvSpPr txBox="1"/>
              <p:nvPr/>
            </p:nvSpPr>
            <p:spPr>
              <a:xfrm>
                <a:off x="9653002" y="2454468"/>
                <a:ext cx="746277" cy="2616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2">
                        <a:lumMod val="25000"/>
                      </a:schemeClr>
                    </a:solidFill>
                  </a:rPr>
                  <a:t>key3</a:t>
                </a:r>
                <a:endParaRPr lang="zh-CN" altLang="en-US" sz="11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10386640" y="2048462"/>
                <a:ext cx="747561" cy="2616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rPr>
                  <a:t>key2</a:t>
                </a:r>
                <a:endParaRPr kumimoji="0" lang="zh-CN" altLang="en-US" sz="11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FillTx/>
                </a:endParaRPr>
              </a:p>
            </p:txBody>
          </p:sp>
          <p:sp>
            <p:nvSpPr>
              <p:cNvPr id="125" name="文本框 124"/>
              <p:cNvSpPr txBox="1"/>
              <p:nvPr/>
            </p:nvSpPr>
            <p:spPr>
              <a:xfrm>
                <a:off x="9618435" y="3172848"/>
                <a:ext cx="746277" cy="2616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r>
                  <a:rPr lang="en-US" altLang="zh-CN" sz="1100" dirty="0" err="1">
                    <a:solidFill>
                      <a:schemeClr val="bg2">
                        <a:lumMod val="25000"/>
                      </a:schemeClr>
                    </a:solidFill>
                  </a:rPr>
                  <a:t>keyM</a:t>
                </a:r>
                <a:endParaRPr lang="zh-CN" altLang="en-US" sz="11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26" name="文本框 125"/>
              <p:cNvSpPr txBox="1"/>
              <p:nvPr/>
            </p:nvSpPr>
            <p:spPr>
              <a:xfrm>
                <a:off x="10364712" y="3172848"/>
                <a:ext cx="746277" cy="2616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r>
                  <a:rPr lang="en-US" altLang="zh-CN" sz="1100" dirty="0" err="1">
                    <a:solidFill>
                      <a:schemeClr val="bg2">
                        <a:lumMod val="25000"/>
                      </a:schemeClr>
                    </a:solidFill>
                  </a:rPr>
                  <a:t>keyN</a:t>
                </a:r>
                <a:endParaRPr lang="zh-CN" altLang="en-US" sz="11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27" name="文本框 126"/>
              <p:cNvSpPr txBox="1"/>
              <p:nvPr/>
            </p:nvSpPr>
            <p:spPr>
              <a:xfrm>
                <a:off x="9736540" y="2763326"/>
                <a:ext cx="412162" cy="2616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2">
                        <a:lumMod val="25000"/>
                      </a:schemeClr>
                    </a:solidFill>
                  </a:rPr>
                  <a:t>…</a:t>
                </a:r>
                <a:endParaRPr lang="zh-CN" altLang="en-US" sz="11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28" name="文本框 127"/>
              <p:cNvSpPr txBox="1"/>
              <p:nvPr/>
            </p:nvSpPr>
            <p:spPr>
              <a:xfrm>
                <a:off x="10471596" y="2759828"/>
                <a:ext cx="412162" cy="2616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2">
                        <a:lumMod val="25000"/>
                      </a:schemeClr>
                    </a:solidFill>
                  </a:rPr>
                  <a:t>…</a:t>
                </a:r>
                <a:endParaRPr lang="zh-CN" altLang="en-US" sz="11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sp>
          <p:nvSpPr>
            <p:cNvPr id="101" name="矩形: 圆角 100"/>
            <p:cNvSpPr/>
            <p:nvPr/>
          </p:nvSpPr>
          <p:spPr>
            <a:xfrm>
              <a:off x="9706150" y="796108"/>
              <a:ext cx="1057210" cy="38753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9980267" y="843145"/>
              <a:ext cx="66175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rPr>
                <a:t>client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</p:grpSp>
      <p:sp>
        <p:nvSpPr>
          <p:cNvPr id="129" name="矩形 128"/>
          <p:cNvSpPr/>
          <p:nvPr/>
        </p:nvSpPr>
        <p:spPr>
          <a:xfrm>
            <a:off x="10011549" y="2138186"/>
            <a:ext cx="1547099" cy="425616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10364162" y="2205638"/>
            <a:ext cx="1011058" cy="27699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</a:rPr>
              <a:t>BloomFilter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íṣľîḑê"/>
          <p:cNvSpPr/>
          <p:nvPr/>
        </p:nvSpPr>
        <p:spPr>
          <a:xfrm>
            <a:off x="923925" y="1613051"/>
            <a:ext cx="10344150" cy="531014"/>
          </a:xfrm>
          <a:prstGeom prst="rect">
            <a:avLst/>
          </a:prstGeom>
          <a:solidFill>
            <a:srgbClr val="00968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r>
              <a:rPr kumimoji="1" lang="en-US" altLang="zh-CN" sz="2000" dirty="0" err="1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BloomFilter</a:t>
            </a:r>
            <a:endParaRPr kumimoji="1" lang="en-US" altLang="zh-CN" sz="20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6" name="iṩļiďè"/>
          <p:cNvGrpSpPr/>
          <p:nvPr/>
        </p:nvGrpSpPr>
        <p:grpSpPr>
          <a:xfrm>
            <a:off x="1484231" y="3365045"/>
            <a:ext cx="3028726" cy="1895754"/>
            <a:chOff x="660400" y="3658249"/>
            <a:chExt cx="1775128" cy="2234406"/>
          </a:xfrm>
        </p:grpSpPr>
        <p:sp>
          <p:nvSpPr>
            <p:cNvPr id="21" name="ïśľíḓê"/>
            <p:cNvSpPr/>
            <p:nvPr/>
          </p:nvSpPr>
          <p:spPr bwMode="auto">
            <a:xfrm>
              <a:off x="660401" y="4053019"/>
              <a:ext cx="1775127" cy="1839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bg2">
                      <a:lumMod val="2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bit</a:t>
              </a:r>
              <a:r>
                <a:rPr lang="zh-CN" altLang="zh-CN" sz="1200" dirty="0">
                  <a:solidFill>
                    <a:schemeClr val="bg2">
                      <a:lumMod val="2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数组来表示一个集合，</a:t>
              </a:r>
              <a:r>
                <a:rPr lang="zh-CN" altLang="en-US" sz="1200" dirty="0">
                  <a:solidFill>
                    <a:schemeClr val="bg2">
                      <a:lumMod val="2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多次</a:t>
              </a:r>
              <a:r>
                <a:rPr lang="en-US" altLang="zh-CN" sz="1200" dirty="0">
                  <a:solidFill>
                    <a:schemeClr val="bg2">
                      <a:lumMod val="2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hash</a:t>
              </a:r>
              <a:r>
                <a:rPr lang="zh-CN" altLang="en-US" sz="1200" dirty="0">
                  <a:solidFill>
                    <a:schemeClr val="bg2">
                      <a:lumMod val="2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 </a:t>
              </a:r>
              <a:r>
                <a:rPr lang="en-US" altLang="zh-CN" sz="1200" dirty="0">
                  <a:solidFill>
                    <a:schemeClr val="bg2">
                      <a:lumMod val="2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check</a:t>
              </a:r>
              <a:r>
                <a:rPr lang="zh-CN" altLang="en-US" sz="1200" dirty="0">
                  <a:solidFill>
                    <a:schemeClr val="bg2">
                      <a:lumMod val="2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，全部为</a:t>
              </a:r>
              <a:r>
                <a:rPr lang="en-US" altLang="zh-CN" sz="1200" dirty="0">
                  <a:solidFill>
                    <a:schemeClr val="bg2">
                      <a:lumMod val="2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1</a:t>
              </a:r>
              <a:r>
                <a:rPr lang="zh-CN" altLang="en-US" sz="1200" dirty="0">
                  <a:solidFill>
                    <a:schemeClr val="bg2">
                      <a:lumMod val="2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表示存在，否则表示不存在</a:t>
              </a:r>
              <a:endPara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22" name="ïŝľíḍe"/>
            <p:cNvSpPr txBox="1"/>
            <p:nvPr/>
          </p:nvSpPr>
          <p:spPr bwMode="auto">
            <a:xfrm>
              <a:off x="660400" y="3658249"/>
              <a:ext cx="1760291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原理</a:t>
              </a:r>
              <a:endPara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7" name="išliḓè"/>
          <p:cNvGrpSpPr/>
          <p:nvPr/>
        </p:nvGrpSpPr>
        <p:grpSpPr>
          <a:xfrm>
            <a:off x="4588908" y="3365046"/>
            <a:ext cx="3028724" cy="1624252"/>
            <a:chOff x="2480042" y="3658249"/>
            <a:chExt cx="1775127" cy="1914404"/>
          </a:xfrm>
        </p:grpSpPr>
        <p:sp>
          <p:nvSpPr>
            <p:cNvPr id="19" name="îṥļïdé"/>
            <p:cNvSpPr/>
            <p:nvPr/>
          </p:nvSpPr>
          <p:spPr bwMode="auto">
            <a:xfrm>
              <a:off x="2494878" y="4045846"/>
              <a:ext cx="1760291" cy="1526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2">
                      <a:lumMod val="2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内存</a:t>
              </a:r>
              <a:r>
                <a:rPr lang="en-US" altLang="zh-CN" sz="1200" dirty="0">
                  <a:solidFill>
                    <a:schemeClr val="bg2">
                      <a:lumMod val="2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bit</a:t>
              </a:r>
              <a:r>
                <a:rPr lang="zh-CN" altLang="en-US" sz="1200" dirty="0">
                  <a:solidFill>
                    <a:schemeClr val="bg2">
                      <a:lumMod val="2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数组，初期值全为零；</a:t>
              </a:r>
              <a:endPara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2">
                      <a:lumMod val="2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加入元素，采用</a:t>
              </a:r>
              <a:r>
                <a:rPr lang="en-US" altLang="zh-CN" sz="1200" dirty="0">
                  <a:solidFill>
                    <a:schemeClr val="bg2">
                      <a:lumMod val="2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k</a:t>
              </a:r>
              <a:r>
                <a:rPr lang="zh-CN" altLang="en-US" sz="1200" dirty="0">
                  <a:solidFill>
                    <a:schemeClr val="bg2">
                      <a:lumMod val="2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个相互独立的</a:t>
              </a:r>
              <a:r>
                <a:rPr lang="en-US" altLang="zh-CN" sz="1200" dirty="0">
                  <a:solidFill>
                    <a:schemeClr val="bg2">
                      <a:lumMod val="2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hash</a:t>
              </a:r>
              <a:r>
                <a:rPr lang="zh-CN" altLang="en-US" sz="1200" dirty="0">
                  <a:solidFill>
                    <a:schemeClr val="bg2">
                      <a:lumMod val="2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函数计算，将元素</a:t>
              </a:r>
              <a:r>
                <a:rPr lang="en-US" altLang="zh-CN" sz="1200" dirty="0">
                  <a:solidFill>
                    <a:schemeClr val="bg2">
                      <a:lumMod val="2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hash</a:t>
              </a:r>
              <a:r>
                <a:rPr lang="zh-CN" altLang="en-US" sz="1200" dirty="0">
                  <a:solidFill>
                    <a:schemeClr val="bg2">
                      <a:lumMod val="2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映射的</a:t>
              </a:r>
              <a:r>
                <a:rPr lang="en-US" altLang="zh-CN" sz="1200" dirty="0">
                  <a:solidFill>
                    <a:schemeClr val="bg2">
                      <a:lumMod val="2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K</a:t>
              </a:r>
              <a:r>
                <a:rPr lang="zh-CN" altLang="en-US" sz="1200" dirty="0">
                  <a:solidFill>
                    <a:schemeClr val="bg2">
                      <a:lumMod val="2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个位置设置为</a:t>
              </a:r>
              <a:r>
                <a:rPr lang="en-US" altLang="zh-CN" sz="1200" dirty="0">
                  <a:solidFill>
                    <a:schemeClr val="bg2">
                      <a:lumMod val="2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1</a:t>
              </a:r>
              <a:r>
                <a:rPr lang="zh-CN" altLang="en-US" sz="1200" dirty="0">
                  <a:solidFill>
                    <a:schemeClr val="bg2">
                      <a:lumMod val="2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。</a:t>
              </a:r>
              <a:endPara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20" name="íṩliďè"/>
            <p:cNvSpPr txBox="1"/>
            <p:nvPr/>
          </p:nvSpPr>
          <p:spPr bwMode="auto">
            <a:xfrm>
              <a:off x="2480042" y="3658249"/>
              <a:ext cx="1760291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算法</a:t>
              </a:r>
              <a:endPara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8" name="îṧľîḓê"/>
          <p:cNvGrpSpPr/>
          <p:nvPr/>
        </p:nvGrpSpPr>
        <p:grpSpPr>
          <a:xfrm>
            <a:off x="7693579" y="3365045"/>
            <a:ext cx="3688795" cy="1315667"/>
            <a:chOff x="4299684" y="3658249"/>
            <a:chExt cx="2161993" cy="1550694"/>
          </a:xfrm>
        </p:grpSpPr>
        <p:sp>
          <p:nvSpPr>
            <p:cNvPr id="17" name="is1îďe"/>
            <p:cNvSpPr/>
            <p:nvPr/>
          </p:nvSpPr>
          <p:spPr bwMode="auto">
            <a:xfrm>
              <a:off x="4701386" y="4025790"/>
              <a:ext cx="1760291" cy="1183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2">
                      <a:lumMod val="2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全内存操作，性能高</a:t>
              </a:r>
              <a:endPara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2">
                      <a:lumMod val="2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空间效率高，误判率极低</a:t>
              </a:r>
              <a:endPara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8" name="îŝḷíḓè"/>
            <p:cNvSpPr txBox="1"/>
            <p:nvPr/>
          </p:nvSpPr>
          <p:spPr bwMode="auto">
            <a:xfrm>
              <a:off x="4299684" y="3658249"/>
              <a:ext cx="1760291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优势</a:t>
              </a:r>
              <a:endPara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cxnSp>
        <p:nvCxnSpPr>
          <p:cNvPr id="9" name="直接连接符 8"/>
          <p:cNvCxnSpPr/>
          <p:nvPr/>
        </p:nvCxnSpPr>
        <p:spPr>
          <a:xfrm flipH="1">
            <a:off x="4538276" y="3523617"/>
            <a:ext cx="0" cy="1015539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7642950" y="3523617"/>
            <a:ext cx="0" cy="1015539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ïṡľïďe"/>
          <p:cNvSpPr/>
          <p:nvPr/>
        </p:nvSpPr>
        <p:spPr>
          <a:xfrm flipV="1">
            <a:off x="7637932" y="2298807"/>
            <a:ext cx="3081868" cy="880510"/>
          </a:xfrm>
          <a:custGeom>
            <a:avLst/>
            <a:gdLst>
              <a:gd name="connsiteX0" fmla="*/ 0 w 3390900"/>
              <a:gd name="connsiteY0" fmla="*/ 0 h 1695450"/>
              <a:gd name="connsiteX1" fmla="*/ 3390900 w 3390900"/>
              <a:gd name="connsiteY1" fmla="*/ 0 h 1695450"/>
              <a:gd name="connsiteX2" fmla="*/ 1695450 w 3390900"/>
              <a:gd name="connsiteY2" fmla="*/ 1695450 h 1695450"/>
              <a:gd name="connsiteX3" fmla="*/ 0 w 3390900"/>
              <a:gd name="connsiteY3" fmla="*/ 0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0900" h="1695450">
                <a:moveTo>
                  <a:pt x="0" y="0"/>
                </a:moveTo>
                <a:lnTo>
                  <a:pt x="3390900" y="0"/>
                </a:lnTo>
                <a:cubicBezTo>
                  <a:pt x="3390900" y="936371"/>
                  <a:pt x="2631821" y="1695450"/>
                  <a:pt x="1695450" y="1695450"/>
                </a:cubicBezTo>
                <a:cubicBezTo>
                  <a:pt x="759079" y="1695450"/>
                  <a:pt x="0" y="936371"/>
                  <a:pt x="0" y="0"/>
                </a:cubicBezTo>
                <a:close/>
              </a:path>
            </a:pathLst>
          </a:custGeom>
          <a:solidFill>
            <a:schemeClr val="bg1">
              <a:lumMod val="50000"/>
              <a:alpha val="85000"/>
            </a:schemeClr>
          </a:solidFill>
          <a:ln w="76200"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sz="1600"/>
          </a:p>
        </p:txBody>
      </p:sp>
      <p:sp>
        <p:nvSpPr>
          <p:cNvPr id="12" name="iṣľíďê"/>
          <p:cNvSpPr/>
          <p:nvPr/>
        </p:nvSpPr>
        <p:spPr>
          <a:xfrm flipV="1">
            <a:off x="4535765" y="2298807"/>
            <a:ext cx="3081867" cy="880510"/>
          </a:xfrm>
          <a:custGeom>
            <a:avLst/>
            <a:gdLst>
              <a:gd name="connsiteX0" fmla="*/ 0 w 3390900"/>
              <a:gd name="connsiteY0" fmla="*/ 0 h 1695450"/>
              <a:gd name="connsiteX1" fmla="*/ 3390900 w 3390900"/>
              <a:gd name="connsiteY1" fmla="*/ 0 h 1695450"/>
              <a:gd name="connsiteX2" fmla="*/ 1695450 w 3390900"/>
              <a:gd name="connsiteY2" fmla="*/ 1695450 h 1695450"/>
              <a:gd name="connsiteX3" fmla="*/ 0 w 3390900"/>
              <a:gd name="connsiteY3" fmla="*/ 0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0900" h="1695450">
                <a:moveTo>
                  <a:pt x="0" y="0"/>
                </a:moveTo>
                <a:lnTo>
                  <a:pt x="3390900" y="0"/>
                </a:lnTo>
                <a:cubicBezTo>
                  <a:pt x="3390900" y="936371"/>
                  <a:pt x="2631821" y="1695450"/>
                  <a:pt x="1695450" y="1695450"/>
                </a:cubicBezTo>
                <a:cubicBezTo>
                  <a:pt x="759079" y="1695450"/>
                  <a:pt x="0" y="936371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 w="76200"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sz="1600"/>
          </a:p>
        </p:txBody>
      </p:sp>
      <p:sp>
        <p:nvSpPr>
          <p:cNvPr id="13" name="ïṡļïḋe"/>
          <p:cNvSpPr/>
          <p:nvPr/>
        </p:nvSpPr>
        <p:spPr>
          <a:xfrm flipV="1">
            <a:off x="1484233" y="2306757"/>
            <a:ext cx="3054043" cy="872560"/>
          </a:xfrm>
          <a:custGeom>
            <a:avLst/>
            <a:gdLst>
              <a:gd name="connsiteX0" fmla="*/ 0 w 3390900"/>
              <a:gd name="connsiteY0" fmla="*/ 0 h 1695450"/>
              <a:gd name="connsiteX1" fmla="*/ 3390900 w 3390900"/>
              <a:gd name="connsiteY1" fmla="*/ 0 h 1695450"/>
              <a:gd name="connsiteX2" fmla="*/ 1695450 w 3390900"/>
              <a:gd name="connsiteY2" fmla="*/ 1695450 h 1695450"/>
              <a:gd name="connsiteX3" fmla="*/ 0 w 3390900"/>
              <a:gd name="connsiteY3" fmla="*/ 0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0900" h="1695450">
                <a:moveTo>
                  <a:pt x="0" y="0"/>
                </a:moveTo>
                <a:lnTo>
                  <a:pt x="3390900" y="0"/>
                </a:lnTo>
                <a:cubicBezTo>
                  <a:pt x="3390900" y="936371"/>
                  <a:pt x="2631821" y="1695450"/>
                  <a:pt x="1695450" y="1695450"/>
                </a:cubicBezTo>
                <a:cubicBezTo>
                  <a:pt x="759079" y="1695450"/>
                  <a:pt x="0" y="936371"/>
                  <a:pt x="0" y="0"/>
                </a:cubicBezTo>
                <a:close/>
              </a:path>
            </a:pathLst>
          </a:custGeom>
          <a:solidFill>
            <a:schemeClr val="bg1">
              <a:lumMod val="50000"/>
              <a:alpha val="85000"/>
            </a:schemeClr>
          </a:solidFill>
          <a:ln w="76200"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sz="1600" dirty="0"/>
          </a:p>
        </p:txBody>
      </p:sp>
      <p:sp>
        <p:nvSpPr>
          <p:cNvPr id="14" name="îšľïḋé"/>
          <p:cNvSpPr/>
          <p:nvPr/>
        </p:nvSpPr>
        <p:spPr bwMode="auto">
          <a:xfrm>
            <a:off x="8997505" y="2680920"/>
            <a:ext cx="367739" cy="310766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92500" lnSpcReduction="10000"/>
          </a:bodyPr>
          <a:lstStyle/>
          <a:p>
            <a:pPr algn="ctr"/>
            <a:endParaRPr sz="1600"/>
          </a:p>
        </p:txBody>
      </p:sp>
      <p:sp>
        <p:nvSpPr>
          <p:cNvPr id="15" name="îSḷíḑé"/>
          <p:cNvSpPr/>
          <p:nvPr/>
        </p:nvSpPr>
        <p:spPr bwMode="auto">
          <a:xfrm>
            <a:off x="5915638" y="2713809"/>
            <a:ext cx="367739" cy="310766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92500" lnSpcReduction="10000"/>
          </a:bodyPr>
          <a:lstStyle/>
          <a:p>
            <a:pPr algn="ctr"/>
            <a:endParaRPr sz="1600"/>
          </a:p>
        </p:txBody>
      </p:sp>
      <p:sp>
        <p:nvSpPr>
          <p:cNvPr id="16" name="í$ḷidê"/>
          <p:cNvSpPr/>
          <p:nvPr/>
        </p:nvSpPr>
        <p:spPr bwMode="auto">
          <a:xfrm>
            <a:off x="2775733" y="2739384"/>
            <a:ext cx="367739" cy="310766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92500" lnSpcReduction="10000"/>
          </a:bodyPr>
          <a:lstStyle/>
          <a:p>
            <a:pPr algn="ctr"/>
            <a:endParaRPr sz="1600"/>
          </a:p>
        </p:txBody>
      </p:sp>
      <p:sp>
        <p:nvSpPr>
          <p:cNvPr id="28" name="文本框 27"/>
          <p:cNvSpPr txBox="1"/>
          <p:nvPr/>
        </p:nvSpPr>
        <p:spPr>
          <a:xfrm>
            <a:off x="781354" y="612314"/>
            <a:ext cx="6316620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zh-CN" altLang="en-US" sz="2400" dirty="0">
                <a:solidFill>
                  <a:srgbClr val="12A98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缓存穿透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509050" y="5862869"/>
          <a:ext cx="7213752" cy="418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52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52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52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2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52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52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52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52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52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52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182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103119" marR="103119" marT="51560" marB="51560" anchor="ctr">
                    <a:solidFill>
                      <a:srgbClr val="45B1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103119" marR="103119" marT="51560" marB="51560" anchor="ctr">
                    <a:solidFill>
                      <a:srgbClr val="45B1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103119" marR="103119" marT="51560" marB="51560" anchor="ctr">
                    <a:solidFill>
                      <a:srgbClr val="9191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103119" marR="103119" marT="51560" marB="51560" anchor="ctr">
                    <a:solidFill>
                      <a:srgbClr val="45B1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103119" marR="103119" marT="51560" marB="51560" anchor="ctr">
                    <a:solidFill>
                      <a:srgbClr val="9191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103119" marR="103119" marT="51560" marB="51560" anchor="ctr">
                    <a:solidFill>
                      <a:srgbClr val="9191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103119" marR="103119" marT="51560" marB="51560" anchor="ctr">
                    <a:solidFill>
                      <a:srgbClr val="45B1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103119" marR="103119" marT="51560" marB="51560" anchor="ctr">
                    <a:solidFill>
                      <a:srgbClr val="45B1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103119" marR="103119" marT="51560" marB="51560" anchor="ctr">
                    <a:solidFill>
                      <a:srgbClr val="9191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103119" marR="103119" marT="51560" marB="51560" anchor="ctr">
                    <a:solidFill>
                      <a:srgbClr val="45B1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103119" marR="103119" marT="51560" marB="51560" anchor="ctr">
                    <a:solidFill>
                      <a:srgbClr val="45B1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103119" marR="103119" marT="51560" marB="51560" anchor="ctr">
                    <a:solidFill>
                      <a:srgbClr val="9191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103119" marR="103119" marT="51560" marB="51560" anchor="ctr">
                    <a:solidFill>
                      <a:srgbClr val="45B1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103119" marR="103119" marT="51560" marB="51560" anchor="ctr">
                    <a:solidFill>
                      <a:srgbClr val="45B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5" name="组合 44"/>
          <p:cNvGrpSpPr/>
          <p:nvPr/>
        </p:nvGrpSpPr>
        <p:grpSpPr>
          <a:xfrm>
            <a:off x="3791659" y="4923257"/>
            <a:ext cx="4607230" cy="948941"/>
            <a:chOff x="3791659" y="4923257"/>
            <a:chExt cx="4607230" cy="948941"/>
          </a:xfrm>
        </p:grpSpPr>
        <p:sp>
          <p:nvSpPr>
            <p:cNvPr id="23" name="文本框 22"/>
            <p:cNvSpPr txBox="1"/>
            <p:nvPr/>
          </p:nvSpPr>
          <p:spPr>
            <a:xfrm>
              <a:off x="7312939" y="4923257"/>
              <a:ext cx="598612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rPr>
                <a:t>X2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558202" y="4932586"/>
              <a:ext cx="598612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rPr>
                <a:t>X1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>
            <a:xfrm flipH="1">
              <a:off x="6916027" y="5301916"/>
              <a:ext cx="495299" cy="560953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7658976" y="5311245"/>
              <a:ext cx="739913" cy="542295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2" name="直接箭头连接符 31"/>
            <p:cNvCxnSpPr/>
            <p:nvPr/>
          </p:nvCxnSpPr>
          <p:spPr>
            <a:xfrm flipH="1">
              <a:off x="4918914" y="5286736"/>
              <a:ext cx="2446636" cy="566804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6" name="直接箭头连接符 35"/>
            <p:cNvCxnSpPr/>
            <p:nvPr/>
          </p:nvCxnSpPr>
          <p:spPr>
            <a:xfrm flipH="1">
              <a:off x="3791659" y="5284759"/>
              <a:ext cx="842488" cy="560953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8" name="直接箭头连接符 37"/>
            <p:cNvCxnSpPr/>
            <p:nvPr/>
          </p:nvCxnSpPr>
          <p:spPr>
            <a:xfrm>
              <a:off x="4725141" y="5341108"/>
              <a:ext cx="132367" cy="53109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4881797" y="5301916"/>
              <a:ext cx="1988454" cy="543796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í$ḷîḓé"/>
          <p:cNvSpPr/>
          <p:nvPr/>
        </p:nvSpPr>
        <p:spPr bwMode="auto">
          <a:xfrm>
            <a:off x="4293941" y="5564319"/>
            <a:ext cx="1728826" cy="663185"/>
          </a:xfrm>
          <a:custGeom>
            <a:avLst/>
            <a:gdLst>
              <a:gd name="T0" fmla="*/ 36 w 622"/>
              <a:gd name="T1" fmla="*/ 187 h 239"/>
              <a:gd name="T2" fmla="*/ 40 w 622"/>
              <a:gd name="T3" fmla="*/ 187 h 239"/>
              <a:gd name="T4" fmla="*/ 40 w 622"/>
              <a:gd name="T5" fmla="*/ 182 h 239"/>
              <a:gd name="T6" fmla="*/ 71 w 622"/>
              <a:gd name="T7" fmla="*/ 150 h 239"/>
              <a:gd name="T8" fmla="*/ 94 w 622"/>
              <a:gd name="T9" fmla="*/ 159 h 239"/>
              <a:gd name="T10" fmla="*/ 121 w 622"/>
              <a:gd name="T11" fmla="*/ 145 h 239"/>
              <a:gd name="T12" fmla="*/ 148 w 622"/>
              <a:gd name="T13" fmla="*/ 158 h 239"/>
              <a:gd name="T14" fmla="*/ 163 w 622"/>
              <a:gd name="T15" fmla="*/ 152 h 239"/>
              <a:gd name="T16" fmla="*/ 164 w 622"/>
              <a:gd name="T17" fmla="*/ 152 h 239"/>
              <a:gd name="T18" fmla="*/ 163 w 622"/>
              <a:gd name="T19" fmla="*/ 149 h 239"/>
              <a:gd name="T20" fmla="*/ 196 w 622"/>
              <a:gd name="T21" fmla="*/ 116 h 239"/>
              <a:gd name="T22" fmla="*/ 216 w 622"/>
              <a:gd name="T23" fmla="*/ 123 h 239"/>
              <a:gd name="T24" fmla="*/ 242 w 622"/>
              <a:gd name="T25" fmla="*/ 102 h 239"/>
              <a:gd name="T26" fmla="*/ 255 w 622"/>
              <a:gd name="T27" fmla="*/ 105 h 239"/>
              <a:gd name="T28" fmla="*/ 255 w 622"/>
              <a:gd name="T29" fmla="*/ 100 h 239"/>
              <a:gd name="T30" fmla="*/ 306 w 622"/>
              <a:gd name="T31" fmla="*/ 49 h 239"/>
              <a:gd name="T32" fmla="*/ 328 w 622"/>
              <a:gd name="T33" fmla="*/ 54 h 239"/>
              <a:gd name="T34" fmla="*/ 388 w 622"/>
              <a:gd name="T35" fmla="*/ 0 h 239"/>
              <a:gd name="T36" fmla="*/ 448 w 622"/>
              <a:gd name="T37" fmla="*/ 59 h 239"/>
              <a:gd name="T38" fmla="*/ 452 w 622"/>
              <a:gd name="T39" fmla="*/ 59 h 239"/>
              <a:gd name="T40" fmla="*/ 498 w 622"/>
              <a:gd name="T41" fmla="*/ 91 h 239"/>
              <a:gd name="T42" fmla="*/ 531 w 622"/>
              <a:gd name="T43" fmla="*/ 126 h 239"/>
              <a:gd name="T44" fmla="*/ 530 w 622"/>
              <a:gd name="T45" fmla="*/ 136 h 239"/>
              <a:gd name="T46" fmla="*/ 542 w 622"/>
              <a:gd name="T47" fmla="*/ 134 h 239"/>
              <a:gd name="T48" fmla="*/ 582 w 622"/>
              <a:gd name="T49" fmla="*/ 174 h 239"/>
              <a:gd name="T50" fmla="*/ 579 w 622"/>
              <a:gd name="T51" fmla="*/ 188 h 239"/>
              <a:gd name="T52" fmla="*/ 586 w 622"/>
              <a:gd name="T53" fmla="*/ 187 h 239"/>
              <a:gd name="T54" fmla="*/ 622 w 622"/>
              <a:gd name="T55" fmla="*/ 213 h 239"/>
              <a:gd name="T56" fmla="*/ 592 w 622"/>
              <a:gd name="T57" fmla="*/ 239 h 239"/>
              <a:gd name="T58" fmla="*/ 592 w 622"/>
              <a:gd name="T59" fmla="*/ 239 h 239"/>
              <a:gd name="T60" fmla="*/ 36 w 622"/>
              <a:gd name="T61" fmla="*/ 239 h 239"/>
              <a:gd name="T62" fmla="*/ 0 w 622"/>
              <a:gd name="T63" fmla="*/ 213 h 239"/>
              <a:gd name="T64" fmla="*/ 36 w 622"/>
              <a:gd name="T65" fmla="*/ 187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22" h="239">
                <a:moveTo>
                  <a:pt x="36" y="187"/>
                </a:moveTo>
                <a:cubicBezTo>
                  <a:pt x="38" y="187"/>
                  <a:pt x="39" y="187"/>
                  <a:pt x="40" y="187"/>
                </a:cubicBezTo>
                <a:cubicBezTo>
                  <a:pt x="40" y="186"/>
                  <a:pt x="40" y="184"/>
                  <a:pt x="40" y="182"/>
                </a:cubicBezTo>
                <a:cubicBezTo>
                  <a:pt x="40" y="164"/>
                  <a:pt x="54" y="150"/>
                  <a:pt x="71" y="150"/>
                </a:cubicBezTo>
                <a:cubicBezTo>
                  <a:pt x="80" y="150"/>
                  <a:pt x="88" y="154"/>
                  <a:pt x="94" y="159"/>
                </a:cubicBezTo>
                <a:cubicBezTo>
                  <a:pt x="100" y="151"/>
                  <a:pt x="110" y="145"/>
                  <a:pt x="121" y="145"/>
                </a:cubicBezTo>
                <a:cubicBezTo>
                  <a:pt x="132" y="145"/>
                  <a:pt x="142" y="150"/>
                  <a:pt x="148" y="158"/>
                </a:cubicBezTo>
                <a:cubicBezTo>
                  <a:pt x="152" y="155"/>
                  <a:pt x="157" y="152"/>
                  <a:pt x="163" y="152"/>
                </a:cubicBezTo>
                <a:cubicBezTo>
                  <a:pt x="163" y="152"/>
                  <a:pt x="163" y="152"/>
                  <a:pt x="164" y="152"/>
                </a:cubicBezTo>
                <a:cubicBezTo>
                  <a:pt x="164" y="151"/>
                  <a:pt x="163" y="150"/>
                  <a:pt x="163" y="149"/>
                </a:cubicBezTo>
                <a:cubicBezTo>
                  <a:pt x="163" y="131"/>
                  <a:pt x="178" y="116"/>
                  <a:pt x="196" y="116"/>
                </a:cubicBezTo>
                <a:cubicBezTo>
                  <a:pt x="203" y="116"/>
                  <a:pt x="210" y="119"/>
                  <a:pt x="216" y="123"/>
                </a:cubicBezTo>
                <a:cubicBezTo>
                  <a:pt x="219" y="111"/>
                  <a:pt x="229" y="102"/>
                  <a:pt x="242" y="102"/>
                </a:cubicBezTo>
                <a:cubicBezTo>
                  <a:pt x="247" y="102"/>
                  <a:pt x="251" y="103"/>
                  <a:pt x="255" y="105"/>
                </a:cubicBezTo>
                <a:cubicBezTo>
                  <a:pt x="255" y="103"/>
                  <a:pt x="255" y="101"/>
                  <a:pt x="255" y="100"/>
                </a:cubicBezTo>
                <a:cubicBezTo>
                  <a:pt x="255" y="71"/>
                  <a:pt x="277" y="49"/>
                  <a:pt x="306" y="49"/>
                </a:cubicBezTo>
                <a:cubicBezTo>
                  <a:pt x="314" y="49"/>
                  <a:pt x="321" y="51"/>
                  <a:pt x="328" y="54"/>
                </a:cubicBezTo>
                <a:cubicBezTo>
                  <a:pt x="331" y="24"/>
                  <a:pt x="357" y="0"/>
                  <a:pt x="388" y="0"/>
                </a:cubicBezTo>
                <a:cubicBezTo>
                  <a:pt x="421" y="0"/>
                  <a:pt x="448" y="27"/>
                  <a:pt x="448" y="59"/>
                </a:cubicBezTo>
                <a:cubicBezTo>
                  <a:pt x="450" y="59"/>
                  <a:pt x="451" y="59"/>
                  <a:pt x="452" y="59"/>
                </a:cubicBezTo>
                <a:cubicBezTo>
                  <a:pt x="473" y="59"/>
                  <a:pt x="491" y="72"/>
                  <a:pt x="498" y="91"/>
                </a:cubicBezTo>
                <a:cubicBezTo>
                  <a:pt x="516" y="92"/>
                  <a:pt x="531" y="107"/>
                  <a:pt x="531" y="126"/>
                </a:cubicBezTo>
                <a:cubicBezTo>
                  <a:pt x="531" y="129"/>
                  <a:pt x="530" y="133"/>
                  <a:pt x="530" y="136"/>
                </a:cubicBezTo>
                <a:cubicBezTo>
                  <a:pt x="534" y="135"/>
                  <a:pt x="538" y="134"/>
                  <a:pt x="542" y="134"/>
                </a:cubicBezTo>
                <a:cubicBezTo>
                  <a:pt x="564" y="134"/>
                  <a:pt x="582" y="152"/>
                  <a:pt x="582" y="174"/>
                </a:cubicBezTo>
                <a:cubicBezTo>
                  <a:pt x="582" y="179"/>
                  <a:pt x="581" y="183"/>
                  <a:pt x="579" y="188"/>
                </a:cubicBezTo>
                <a:cubicBezTo>
                  <a:pt x="581" y="187"/>
                  <a:pt x="584" y="187"/>
                  <a:pt x="586" y="187"/>
                </a:cubicBezTo>
                <a:cubicBezTo>
                  <a:pt x="606" y="187"/>
                  <a:pt x="622" y="199"/>
                  <a:pt x="622" y="213"/>
                </a:cubicBezTo>
                <a:cubicBezTo>
                  <a:pt x="622" y="226"/>
                  <a:pt x="609" y="237"/>
                  <a:pt x="592" y="239"/>
                </a:cubicBezTo>
                <a:cubicBezTo>
                  <a:pt x="592" y="239"/>
                  <a:pt x="592" y="239"/>
                  <a:pt x="592" y="239"/>
                </a:cubicBezTo>
                <a:cubicBezTo>
                  <a:pt x="36" y="239"/>
                  <a:pt x="36" y="239"/>
                  <a:pt x="36" y="239"/>
                </a:cubicBezTo>
                <a:cubicBezTo>
                  <a:pt x="16" y="239"/>
                  <a:pt x="0" y="228"/>
                  <a:pt x="0" y="213"/>
                </a:cubicBezTo>
                <a:cubicBezTo>
                  <a:pt x="0" y="199"/>
                  <a:pt x="16" y="187"/>
                  <a:pt x="36" y="18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33" name="ïślïḋê"/>
          <p:cNvSpPr/>
          <p:nvPr/>
        </p:nvSpPr>
        <p:spPr bwMode="auto">
          <a:xfrm>
            <a:off x="4077336" y="5724767"/>
            <a:ext cx="1311662" cy="502737"/>
          </a:xfrm>
          <a:custGeom>
            <a:avLst/>
            <a:gdLst>
              <a:gd name="T0" fmla="*/ 445 w 472"/>
              <a:gd name="T1" fmla="*/ 142 h 181"/>
              <a:gd name="T2" fmla="*/ 442 w 472"/>
              <a:gd name="T3" fmla="*/ 142 h 181"/>
              <a:gd name="T4" fmla="*/ 442 w 472"/>
              <a:gd name="T5" fmla="*/ 138 h 181"/>
              <a:gd name="T6" fmla="*/ 418 w 472"/>
              <a:gd name="T7" fmla="*/ 114 h 181"/>
              <a:gd name="T8" fmla="*/ 401 w 472"/>
              <a:gd name="T9" fmla="*/ 120 h 181"/>
              <a:gd name="T10" fmla="*/ 380 w 472"/>
              <a:gd name="T11" fmla="*/ 110 h 181"/>
              <a:gd name="T12" fmla="*/ 360 w 472"/>
              <a:gd name="T13" fmla="*/ 120 h 181"/>
              <a:gd name="T14" fmla="*/ 349 w 472"/>
              <a:gd name="T15" fmla="*/ 115 h 181"/>
              <a:gd name="T16" fmla="*/ 348 w 472"/>
              <a:gd name="T17" fmla="*/ 115 h 181"/>
              <a:gd name="T18" fmla="*/ 348 w 472"/>
              <a:gd name="T19" fmla="*/ 112 h 181"/>
              <a:gd name="T20" fmla="*/ 324 w 472"/>
              <a:gd name="T21" fmla="*/ 88 h 181"/>
              <a:gd name="T22" fmla="*/ 308 w 472"/>
              <a:gd name="T23" fmla="*/ 93 h 181"/>
              <a:gd name="T24" fmla="*/ 288 w 472"/>
              <a:gd name="T25" fmla="*/ 77 h 181"/>
              <a:gd name="T26" fmla="*/ 279 w 472"/>
              <a:gd name="T27" fmla="*/ 79 h 181"/>
              <a:gd name="T28" fmla="*/ 279 w 472"/>
              <a:gd name="T29" fmla="*/ 75 h 181"/>
              <a:gd name="T30" fmla="*/ 240 w 472"/>
              <a:gd name="T31" fmla="*/ 36 h 181"/>
              <a:gd name="T32" fmla="*/ 223 w 472"/>
              <a:gd name="T33" fmla="*/ 40 h 181"/>
              <a:gd name="T34" fmla="*/ 178 w 472"/>
              <a:gd name="T35" fmla="*/ 0 h 181"/>
              <a:gd name="T36" fmla="*/ 132 w 472"/>
              <a:gd name="T37" fmla="*/ 45 h 181"/>
              <a:gd name="T38" fmla="*/ 129 w 472"/>
              <a:gd name="T39" fmla="*/ 44 h 181"/>
              <a:gd name="T40" fmla="*/ 94 w 472"/>
              <a:gd name="T41" fmla="*/ 69 h 181"/>
              <a:gd name="T42" fmla="*/ 69 w 472"/>
              <a:gd name="T43" fmla="*/ 95 h 181"/>
              <a:gd name="T44" fmla="*/ 70 w 472"/>
              <a:gd name="T45" fmla="*/ 103 h 181"/>
              <a:gd name="T46" fmla="*/ 61 w 472"/>
              <a:gd name="T47" fmla="*/ 101 h 181"/>
              <a:gd name="T48" fmla="*/ 30 w 472"/>
              <a:gd name="T49" fmla="*/ 131 h 181"/>
              <a:gd name="T50" fmla="*/ 32 w 472"/>
              <a:gd name="T51" fmla="*/ 142 h 181"/>
              <a:gd name="T52" fmla="*/ 27 w 472"/>
              <a:gd name="T53" fmla="*/ 142 h 181"/>
              <a:gd name="T54" fmla="*/ 0 w 472"/>
              <a:gd name="T55" fmla="*/ 162 h 181"/>
              <a:gd name="T56" fmla="*/ 22 w 472"/>
              <a:gd name="T57" fmla="*/ 181 h 181"/>
              <a:gd name="T58" fmla="*/ 22 w 472"/>
              <a:gd name="T59" fmla="*/ 181 h 181"/>
              <a:gd name="T60" fmla="*/ 445 w 472"/>
              <a:gd name="T61" fmla="*/ 181 h 181"/>
              <a:gd name="T62" fmla="*/ 472 w 472"/>
              <a:gd name="T63" fmla="*/ 162 h 181"/>
              <a:gd name="T64" fmla="*/ 445 w 472"/>
              <a:gd name="T65" fmla="*/ 142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72" h="181">
                <a:moveTo>
                  <a:pt x="445" y="142"/>
                </a:moveTo>
                <a:cubicBezTo>
                  <a:pt x="444" y="142"/>
                  <a:pt x="443" y="142"/>
                  <a:pt x="442" y="142"/>
                </a:cubicBezTo>
                <a:cubicBezTo>
                  <a:pt x="442" y="140"/>
                  <a:pt x="442" y="139"/>
                  <a:pt x="442" y="138"/>
                </a:cubicBezTo>
                <a:cubicBezTo>
                  <a:pt x="442" y="124"/>
                  <a:pt x="432" y="114"/>
                  <a:pt x="418" y="114"/>
                </a:cubicBezTo>
                <a:cubicBezTo>
                  <a:pt x="412" y="114"/>
                  <a:pt x="406" y="116"/>
                  <a:pt x="401" y="120"/>
                </a:cubicBezTo>
                <a:cubicBezTo>
                  <a:pt x="397" y="114"/>
                  <a:pt x="389" y="110"/>
                  <a:pt x="380" y="110"/>
                </a:cubicBezTo>
                <a:cubicBezTo>
                  <a:pt x="372" y="110"/>
                  <a:pt x="364" y="114"/>
                  <a:pt x="360" y="120"/>
                </a:cubicBezTo>
                <a:cubicBezTo>
                  <a:pt x="357" y="117"/>
                  <a:pt x="353" y="115"/>
                  <a:pt x="349" y="115"/>
                </a:cubicBezTo>
                <a:cubicBezTo>
                  <a:pt x="348" y="115"/>
                  <a:pt x="348" y="115"/>
                  <a:pt x="348" y="115"/>
                </a:cubicBezTo>
                <a:cubicBezTo>
                  <a:pt x="348" y="114"/>
                  <a:pt x="348" y="113"/>
                  <a:pt x="348" y="112"/>
                </a:cubicBezTo>
                <a:cubicBezTo>
                  <a:pt x="348" y="99"/>
                  <a:pt x="337" y="88"/>
                  <a:pt x="324" y="88"/>
                </a:cubicBezTo>
                <a:cubicBezTo>
                  <a:pt x="318" y="88"/>
                  <a:pt x="313" y="90"/>
                  <a:pt x="308" y="93"/>
                </a:cubicBezTo>
                <a:cubicBezTo>
                  <a:pt x="306" y="84"/>
                  <a:pt x="298" y="77"/>
                  <a:pt x="288" y="77"/>
                </a:cubicBezTo>
                <a:cubicBezTo>
                  <a:pt x="285" y="77"/>
                  <a:pt x="282" y="78"/>
                  <a:pt x="279" y="79"/>
                </a:cubicBezTo>
                <a:cubicBezTo>
                  <a:pt x="279" y="78"/>
                  <a:pt x="279" y="77"/>
                  <a:pt x="279" y="75"/>
                </a:cubicBezTo>
                <a:cubicBezTo>
                  <a:pt x="279" y="54"/>
                  <a:pt x="262" y="36"/>
                  <a:pt x="240" y="36"/>
                </a:cubicBezTo>
                <a:cubicBezTo>
                  <a:pt x="234" y="36"/>
                  <a:pt x="228" y="38"/>
                  <a:pt x="223" y="40"/>
                </a:cubicBezTo>
                <a:cubicBezTo>
                  <a:pt x="221" y="18"/>
                  <a:pt x="201" y="0"/>
                  <a:pt x="178" y="0"/>
                </a:cubicBezTo>
                <a:cubicBezTo>
                  <a:pt x="153" y="0"/>
                  <a:pt x="132" y="20"/>
                  <a:pt x="132" y="45"/>
                </a:cubicBezTo>
                <a:cubicBezTo>
                  <a:pt x="131" y="45"/>
                  <a:pt x="130" y="44"/>
                  <a:pt x="129" y="44"/>
                </a:cubicBezTo>
                <a:cubicBezTo>
                  <a:pt x="113" y="44"/>
                  <a:pt x="99" y="54"/>
                  <a:pt x="94" y="69"/>
                </a:cubicBezTo>
                <a:cubicBezTo>
                  <a:pt x="80" y="69"/>
                  <a:pt x="69" y="81"/>
                  <a:pt x="69" y="95"/>
                </a:cubicBezTo>
                <a:cubicBezTo>
                  <a:pt x="69" y="98"/>
                  <a:pt x="69" y="100"/>
                  <a:pt x="70" y="103"/>
                </a:cubicBezTo>
                <a:cubicBezTo>
                  <a:pt x="67" y="102"/>
                  <a:pt x="64" y="101"/>
                  <a:pt x="61" y="101"/>
                </a:cubicBezTo>
                <a:cubicBezTo>
                  <a:pt x="44" y="101"/>
                  <a:pt x="30" y="115"/>
                  <a:pt x="30" y="131"/>
                </a:cubicBezTo>
                <a:cubicBezTo>
                  <a:pt x="30" y="135"/>
                  <a:pt x="31" y="139"/>
                  <a:pt x="32" y="142"/>
                </a:cubicBezTo>
                <a:cubicBezTo>
                  <a:pt x="31" y="142"/>
                  <a:pt x="29" y="142"/>
                  <a:pt x="27" y="142"/>
                </a:cubicBezTo>
                <a:cubicBezTo>
                  <a:pt x="12" y="142"/>
                  <a:pt x="0" y="151"/>
                  <a:pt x="0" y="162"/>
                </a:cubicBezTo>
                <a:cubicBezTo>
                  <a:pt x="0" y="171"/>
                  <a:pt x="10" y="179"/>
                  <a:pt x="22" y="181"/>
                </a:cubicBezTo>
                <a:cubicBezTo>
                  <a:pt x="22" y="181"/>
                  <a:pt x="22" y="181"/>
                  <a:pt x="22" y="181"/>
                </a:cubicBezTo>
                <a:cubicBezTo>
                  <a:pt x="445" y="181"/>
                  <a:pt x="445" y="181"/>
                  <a:pt x="445" y="181"/>
                </a:cubicBezTo>
                <a:cubicBezTo>
                  <a:pt x="460" y="181"/>
                  <a:pt x="472" y="172"/>
                  <a:pt x="472" y="162"/>
                </a:cubicBezTo>
                <a:cubicBezTo>
                  <a:pt x="472" y="151"/>
                  <a:pt x="460" y="142"/>
                  <a:pt x="445" y="1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34" name="ïšļiḋé"/>
          <p:cNvSpPr/>
          <p:nvPr/>
        </p:nvSpPr>
        <p:spPr bwMode="auto">
          <a:xfrm>
            <a:off x="1614462" y="5948056"/>
            <a:ext cx="734049" cy="279447"/>
          </a:xfrm>
          <a:custGeom>
            <a:avLst/>
            <a:gdLst>
              <a:gd name="T0" fmla="*/ 249 w 264"/>
              <a:gd name="T1" fmla="*/ 79 h 101"/>
              <a:gd name="T2" fmla="*/ 247 w 264"/>
              <a:gd name="T3" fmla="*/ 79 h 101"/>
              <a:gd name="T4" fmla="*/ 248 w 264"/>
              <a:gd name="T5" fmla="*/ 77 h 101"/>
              <a:gd name="T6" fmla="*/ 234 w 264"/>
              <a:gd name="T7" fmla="*/ 63 h 101"/>
              <a:gd name="T8" fmla="*/ 225 w 264"/>
              <a:gd name="T9" fmla="*/ 67 h 101"/>
              <a:gd name="T10" fmla="*/ 213 w 264"/>
              <a:gd name="T11" fmla="*/ 61 h 101"/>
              <a:gd name="T12" fmla="*/ 202 w 264"/>
              <a:gd name="T13" fmla="*/ 67 h 101"/>
              <a:gd name="T14" fmla="*/ 195 w 264"/>
              <a:gd name="T15" fmla="*/ 64 h 101"/>
              <a:gd name="T16" fmla="*/ 195 w 264"/>
              <a:gd name="T17" fmla="*/ 64 h 101"/>
              <a:gd name="T18" fmla="*/ 195 w 264"/>
              <a:gd name="T19" fmla="*/ 63 h 101"/>
              <a:gd name="T20" fmla="*/ 181 w 264"/>
              <a:gd name="T21" fmla="*/ 49 h 101"/>
              <a:gd name="T22" fmla="*/ 173 w 264"/>
              <a:gd name="T23" fmla="*/ 52 h 101"/>
              <a:gd name="T24" fmla="*/ 162 w 264"/>
              <a:gd name="T25" fmla="*/ 43 h 101"/>
              <a:gd name="T26" fmla="*/ 156 w 264"/>
              <a:gd name="T27" fmla="*/ 44 h 101"/>
              <a:gd name="T28" fmla="*/ 156 w 264"/>
              <a:gd name="T29" fmla="*/ 42 h 101"/>
              <a:gd name="T30" fmla="*/ 135 w 264"/>
              <a:gd name="T31" fmla="*/ 20 h 101"/>
              <a:gd name="T32" fmla="*/ 125 w 264"/>
              <a:gd name="T33" fmla="*/ 23 h 101"/>
              <a:gd name="T34" fmla="*/ 100 w 264"/>
              <a:gd name="T35" fmla="*/ 0 h 101"/>
              <a:gd name="T36" fmla="*/ 74 w 264"/>
              <a:gd name="T37" fmla="*/ 25 h 101"/>
              <a:gd name="T38" fmla="*/ 72 w 264"/>
              <a:gd name="T39" fmla="*/ 25 h 101"/>
              <a:gd name="T40" fmla="*/ 53 w 264"/>
              <a:gd name="T41" fmla="*/ 38 h 101"/>
              <a:gd name="T42" fmla="*/ 39 w 264"/>
              <a:gd name="T43" fmla="*/ 53 h 101"/>
              <a:gd name="T44" fmla="*/ 40 w 264"/>
              <a:gd name="T45" fmla="*/ 57 h 101"/>
              <a:gd name="T46" fmla="*/ 34 w 264"/>
              <a:gd name="T47" fmla="*/ 56 h 101"/>
              <a:gd name="T48" fmla="*/ 17 w 264"/>
              <a:gd name="T49" fmla="*/ 73 h 101"/>
              <a:gd name="T50" fmla="*/ 18 w 264"/>
              <a:gd name="T51" fmla="*/ 79 h 101"/>
              <a:gd name="T52" fmla="*/ 16 w 264"/>
              <a:gd name="T53" fmla="*/ 79 h 101"/>
              <a:gd name="T54" fmla="*/ 0 w 264"/>
              <a:gd name="T55" fmla="*/ 90 h 101"/>
              <a:gd name="T56" fmla="*/ 13 w 264"/>
              <a:gd name="T57" fmla="*/ 101 h 101"/>
              <a:gd name="T58" fmla="*/ 13 w 264"/>
              <a:gd name="T59" fmla="*/ 101 h 101"/>
              <a:gd name="T60" fmla="*/ 249 w 264"/>
              <a:gd name="T61" fmla="*/ 101 h 101"/>
              <a:gd name="T62" fmla="*/ 264 w 264"/>
              <a:gd name="T63" fmla="*/ 90 h 101"/>
              <a:gd name="T64" fmla="*/ 249 w 264"/>
              <a:gd name="T65" fmla="*/ 79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64" h="101">
                <a:moveTo>
                  <a:pt x="249" y="79"/>
                </a:moveTo>
                <a:cubicBezTo>
                  <a:pt x="249" y="79"/>
                  <a:pt x="248" y="79"/>
                  <a:pt x="247" y="79"/>
                </a:cubicBezTo>
                <a:cubicBezTo>
                  <a:pt x="248" y="78"/>
                  <a:pt x="248" y="78"/>
                  <a:pt x="248" y="77"/>
                </a:cubicBezTo>
                <a:cubicBezTo>
                  <a:pt x="248" y="69"/>
                  <a:pt x="242" y="63"/>
                  <a:pt x="234" y="63"/>
                </a:cubicBezTo>
                <a:cubicBezTo>
                  <a:pt x="231" y="63"/>
                  <a:pt x="227" y="65"/>
                  <a:pt x="225" y="67"/>
                </a:cubicBezTo>
                <a:cubicBezTo>
                  <a:pt x="222" y="64"/>
                  <a:pt x="218" y="61"/>
                  <a:pt x="213" y="61"/>
                </a:cubicBezTo>
                <a:cubicBezTo>
                  <a:pt x="208" y="61"/>
                  <a:pt x="204" y="63"/>
                  <a:pt x="202" y="67"/>
                </a:cubicBezTo>
                <a:cubicBezTo>
                  <a:pt x="200" y="65"/>
                  <a:pt x="198" y="64"/>
                  <a:pt x="195" y="64"/>
                </a:cubicBezTo>
                <a:cubicBezTo>
                  <a:pt x="195" y="64"/>
                  <a:pt x="195" y="64"/>
                  <a:pt x="195" y="64"/>
                </a:cubicBezTo>
                <a:cubicBezTo>
                  <a:pt x="195" y="64"/>
                  <a:pt x="195" y="63"/>
                  <a:pt x="195" y="63"/>
                </a:cubicBezTo>
                <a:cubicBezTo>
                  <a:pt x="195" y="55"/>
                  <a:pt x="189" y="49"/>
                  <a:pt x="181" y="49"/>
                </a:cubicBezTo>
                <a:cubicBezTo>
                  <a:pt x="178" y="49"/>
                  <a:pt x="175" y="50"/>
                  <a:pt x="173" y="52"/>
                </a:cubicBezTo>
                <a:cubicBezTo>
                  <a:pt x="172" y="47"/>
                  <a:pt x="167" y="43"/>
                  <a:pt x="162" y="43"/>
                </a:cubicBezTo>
                <a:cubicBezTo>
                  <a:pt x="160" y="43"/>
                  <a:pt x="158" y="43"/>
                  <a:pt x="156" y="44"/>
                </a:cubicBezTo>
                <a:cubicBezTo>
                  <a:pt x="156" y="43"/>
                  <a:pt x="156" y="43"/>
                  <a:pt x="156" y="42"/>
                </a:cubicBezTo>
                <a:cubicBezTo>
                  <a:pt x="156" y="30"/>
                  <a:pt x="147" y="20"/>
                  <a:pt x="135" y="20"/>
                </a:cubicBezTo>
                <a:cubicBezTo>
                  <a:pt x="131" y="20"/>
                  <a:pt x="128" y="21"/>
                  <a:pt x="125" y="23"/>
                </a:cubicBezTo>
                <a:cubicBezTo>
                  <a:pt x="124" y="10"/>
                  <a:pt x="113" y="0"/>
                  <a:pt x="100" y="0"/>
                </a:cubicBezTo>
                <a:cubicBezTo>
                  <a:pt x="86" y="0"/>
                  <a:pt x="74" y="11"/>
                  <a:pt x="74" y="25"/>
                </a:cubicBezTo>
                <a:cubicBezTo>
                  <a:pt x="73" y="25"/>
                  <a:pt x="73" y="25"/>
                  <a:pt x="72" y="25"/>
                </a:cubicBezTo>
                <a:cubicBezTo>
                  <a:pt x="63" y="25"/>
                  <a:pt x="56" y="30"/>
                  <a:pt x="53" y="38"/>
                </a:cubicBezTo>
                <a:cubicBezTo>
                  <a:pt x="45" y="39"/>
                  <a:pt x="39" y="45"/>
                  <a:pt x="39" y="53"/>
                </a:cubicBezTo>
                <a:cubicBezTo>
                  <a:pt x="39" y="55"/>
                  <a:pt x="39" y="56"/>
                  <a:pt x="40" y="57"/>
                </a:cubicBezTo>
                <a:cubicBezTo>
                  <a:pt x="38" y="57"/>
                  <a:pt x="36" y="56"/>
                  <a:pt x="34" y="56"/>
                </a:cubicBezTo>
                <a:cubicBezTo>
                  <a:pt x="25" y="56"/>
                  <a:pt x="17" y="64"/>
                  <a:pt x="17" y="73"/>
                </a:cubicBezTo>
                <a:cubicBezTo>
                  <a:pt x="17" y="75"/>
                  <a:pt x="18" y="78"/>
                  <a:pt x="18" y="79"/>
                </a:cubicBezTo>
                <a:cubicBezTo>
                  <a:pt x="18" y="79"/>
                  <a:pt x="17" y="79"/>
                  <a:pt x="16" y="79"/>
                </a:cubicBezTo>
                <a:cubicBezTo>
                  <a:pt x="7" y="79"/>
                  <a:pt x="0" y="84"/>
                  <a:pt x="0" y="90"/>
                </a:cubicBezTo>
                <a:cubicBezTo>
                  <a:pt x="0" y="96"/>
                  <a:pt x="6" y="100"/>
                  <a:pt x="13" y="101"/>
                </a:cubicBezTo>
                <a:cubicBezTo>
                  <a:pt x="13" y="101"/>
                  <a:pt x="13" y="101"/>
                  <a:pt x="13" y="101"/>
                </a:cubicBezTo>
                <a:cubicBezTo>
                  <a:pt x="249" y="101"/>
                  <a:pt x="249" y="101"/>
                  <a:pt x="249" y="101"/>
                </a:cubicBezTo>
                <a:cubicBezTo>
                  <a:pt x="258" y="101"/>
                  <a:pt x="264" y="96"/>
                  <a:pt x="264" y="90"/>
                </a:cubicBezTo>
                <a:cubicBezTo>
                  <a:pt x="264" y="84"/>
                  <a:pt x="258" y="79"/>
                  <a:pt x="249" y="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85000" lnSpcReduction="20000"/>
          </a:bodyPr>
          <a:lstStyle/>
          <a:p>
            <a:pPr algn="ctr"/>
            <a:endParaRPr/>
          </a:p>
        </p:txBody>
      </p:sp>
      <p:sp>
        <p:nvSpPr>
          <p:cNvPr id="35" name="íṧ1ídê"/>
          <p:cNvSpPr/>
          <p:nvPr/>
        </p:nvSpPr>
        <p:spPr bwMode="auto">
          <a:xfrm>
            <a:off x="1925998" y="2105330"/>
            <a:ext cx="3821333" cy="2690176"/>
          </a:xfrm>
          <a:custGeom>
            <a:avLst/>
            <a:gdLst>
              <a:gd name="T0" fmla="*/ 1292 w 1375"/>
              <a:gd name="T1" fmla="*/ 63 h 969"/>
              <a:gd name="T2" fmla="*/ 75 w 1375"/>
              <a:gd name="T3" fmla="*/ 106 h 969"/>
              <a:gd name="T4" fmla="*/ 17 w 1375"/>
              <a:gd name="T5" fmla="*/ 212 h 969"/>
              <a:gd name="T6" fmla="*/ 238 w 1375"/>
              <a:gd name="T7" fmla="*/ 803 h 969"/>
              <a:gd name="T8" fmla="*/ 313 w 1375"/>
              <a:gd name="T9" fmla="*/ 855 h 969"/>
              <a:gd name="T10" fmla="*/ 600 w 1375"/>
              <a:gd name="T11" fmla="*/ 855 h 969"/>
              <a:gd name="T12" fmla="*/ 582 w 1375"/>
              <a:gd name="T13" fmla="*/ 945 h 969"/>
              <a:gd name="T14" fmla="*/ 594 w 1375"/>
              <a:gd name="T15" fmla="*/ 968 h 969"/>
              <a:gd name="T16" fmla="*/ 780 w 1375"/>
              <a:gd name="T17" fmla="*/ 855 h 969"/>
              <a:gd name="T18" fmla="*/ 1076 w 1375"/>
              <a:gd name="T19" fmla="*/ 855 h 969"/>
              <a:gd name="T20" fmla="*/ 1152 w 1375"/>
              <a:gd name="T21" fmla="*/ 800 h 969"/>
              <a:gd name="T22" fmla="*/ 1359 w 1375"/>
              <a:gd name="T23" fmla="*/ 167 h 969"/>
              <a:gd name="T24" fmla="*/ 1292 w 1375"/>
              <a:gd name="T25" fmla="*/ 63 h 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969">
                <a:moveTo>
                  <a:pt x="1292" y="63"/>
                </a:moveTo>
                <a:cubicBezTo>
                  <a:pt x="1079" y="40"/>
                  <a:pt x="554" y="0"/>
                  <a:pt x="75" y="106"/>
                </a:cubicBezTo>
                <a:cubicBezTo>
                  <a:pt x="27" y="116"/>
                  <a:pt x="0" y="166"/>
                  <a:pt x="17" y="212"/>
                </a:cubicBezTo>
                <a:cubicBezTo>
                  <a:pt x="238" y="803"/>
                  <a:pt x="238" y="803"/>
                  <a:pt x="238" y="803"/>
                </a:cubicBezTo>
                <a:cubicBezTo>
                  <a:pt x="250" y="835"/>
                  <a:pt x="280" y="855"/>
                  <a:pt x="313" y="855"/>
                </a:cubicBezTo>
                <a:cubicBezTo>
                  <a:pt x="600" y="855"/>
                  <a:pt x="600" y="855"/>
                  <a:pt x="600" y="855"/>
                </a:cubicBezTo>
                <a:cubicBezTo>
                  <a:pt x="600" y="855"/>
                  <a:pt x="628" y="892"/>
                  <a:pt x="582" y="945"/>
                </a:cubicBezTo>
                <a:cubicBezTo>
                  <a:pt x="574" y="955"/>
                  <a:pt x="582" y="969"/>
                  <a:pt x="594" y="968"/>
                </a:cubicBezTo>
                <a:cubicBezTo>
                  <a:pt x="636" y="965"/>
                  <a:pt x="713" y="946"/>
                  <a:pt x="780" y="855"/>
                </a:cubicBezTo>
                <a:cubicBezTo>
                  <a:pt x="1076" y="855"/>
                  <a:pt x="1076" y="855"/>
                  <a:pt x="1076" y="855"/>
                </a:cubicBezTo>
                <a:cubicBezTo>
                  <a:pt x="1110" y="855"/>
                  <a:pt x="1141" y="833"/>
                  <a:pt x="1152" y="800"/>
                </a:cubicBezTo>
                <a:cubicBezTo>
                  <a:pt x="1359" y="167"/>
                  <a:pt x="1359" y="167"/>
                  <a:pt x="1359" y="167"/>
                </a:cubicBezTo>
                <a:cubicBezTo>
                  <a:pt x="1375" y="119"/>
                  <a:pt x="1343" y="69"/>
                  <a:pt x="1292" y="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t">
            <a:normAutofit/>
          </a:bodyPr>
          <a:lstStyle/>
          <a:p>
            <a:pPr algn="ctr">
              <a:lnSpc>
                <a:spcPct val="150000"/>
              </a:lnSpc>
              <a:buSzPct val="25000"/>
            </a:pPr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36" name="íşḻídé"/>
          <p:cNvSpPr/>
          <p:nvPr/>
        </p:nvSpPr>
        <p:spPr bwMode="auto">
          <a:xfrm>
            <a:off x="1578361" y="2079926"/>
            <a:ext cx="414490" cy="319559"/>
          </a:xfrm>
          <a:custGeom>
            <a:avLst/>
            <a:gdLst>
              <a:gd name="T0" fmla="*/ 142 w 149"/>
              <a:gd name="T1" fmla="*/ 113 h 115"/>
              <a:gd name="T2" fmla="*/ 53 w 149"/>
              <a:gd name="T3" fmla="*/ 77 h 115"/>
              <a:gd name="T4" fmla="*/ 35 w 149"/>
              <a:gd name="T5" fmla="*/ 12 h 115"/>
              <a:gd name="T6" fmla="*/ 148 w 149"/>
              <a:gd name="T7" fmla="*/ 108 h 115"/>
              <a:gd name="T8" fmla="*/ 142 w 149"/>
              <a:gd name="T9" fmla="*/ 113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" h="115">
                <a:moveTo>
                  <a:pt x="142" y="113"/>
                </a:moveTo>
                <a:cubicBezTo>
                  <a:pt x="128" y="104"/>
                  <a:pt x="101" y="89"/>
                  <a:pt x="53" y="77"/>
                </a:cubicBezTo>
                <a:cubicBezTo>
                  <a:pt x="0" y="60"/>
                  <a:pt x="14" y="21"/>
                  <a:pt x="35" y="12"/>
                </a:cubicBezTo>
                <a:cubicBezTo>
                  <a:pt x="62" y="0"/>
                  <a:pt x="127" y="33"/>
                  <a:pt x="148" y="108"/>
                </a:cubicBezTo>
                <a:cubicBezTo>
                  <a:pt x="149" y="112"/>
                  <a:pt x="145" y="115"/>
                  <a:pt x="142" y="113"/>
                </a:cubicBezTo>
                <a:close/>
              </a:path>
            </a:pathLst>
          </a:custGeom>
          <a:solidFill>
            <a:schemeClr val="accent1">
              <a:alpha val="62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92500" lnSpcReduction="20000"/>
          </a:bodyPr>
          <a:lstStyle/>
          <a:p>
            <a:pPr algn="ctr"/>
            <a:endParaRPr/>
          </a:p>
        </p:txBody>
      </p:sp>
      <p:sp>
        <p:nvSpPr>
          <p:cNvPr id="37" name="i$ḷíḍè"/>
          <p:cNvSpPr/>
          <p:nvPr/>
        </p:nvSpPr>
        <p:spPr bwMode="auto">
          <a:xfrm>
            <a:off x="1562316" y="2374080"/>
            <a:ext cx="288806" cy="175156"/>
          </a:xfrm>
          <a:custGeom>
            <a:avLst/>
            <a:gdLst>
              <a:gd name="T0" fmla="*/ 101 w 104"/>
              <a:gd name="T1" fmla="*/ 34 h 63"/>
              <a:gd name="T2" fmla="*/ 42 w 104"/>
              <a:gd name="T3" fmla="*/ 51 h 63"/>
              <a:gd name="T4" fmla="*/ 7 w 104"/>
              <a:gd name="T5" fmla="*/ 25 h 63"/>
              <a:gd name="T6" fmla="*/ 102 w 104"/>
              <a:gd name="T7" fmla="*/ 29 h 63"/>
              <a:gd name="T8" fmla="*/ 101 w 104"/>
              <a:gd name="T9" fmla="*/ 34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63">
                <a:moveTo>
                  <a:pt x="101" y="34"/>
                </a:moveTo>
                <a:cubicBezTo>
                  <a:pt x="91" y="35"/>
                  <a:pt x="71" y="38"/>
                  <a:pt x="42" y="51"/>
                </a:cubicBezTo>
                <a:cubicBezTo>
                  <a:pt x="9" y="63"/>
                  <a:pt x="0" y="38"/>
                  <a:pt x="7" y="25"/>
                </a:cubicBezTo>
                <a:cubicBezTo>
                  <a:pt x="16" y="8"/>
                  <a:pt x="62" y="0"/>
                  <a:pt x="102" y="29"/>
                </a:cubicBezTo>
                <a:cubicBezTo>
                  <a:pt x="104" y="31"/>
                  <a:pt x="103" y="34"/>
                  <a:pt x="101" y="34"/>
                </a:cubicBezTo>
                <a:close/>
              </a:path>
            </a:pathLst>
          </a:custGeom>
          <a:solidFill>
            <a:srgbClr val="75C3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32500" lnSpcReduction="20000"/>
          </a:bodyPr>
          <a:lstStyle/>
          <a:p>
            <a:pPr algn="ctr"/>
            <a:endParaRPr/>
          </a:p>
        </p:txBody>
      </p:sp>
      <p:sp>
        <p:nvSpPr>
          <p:cNvPr id="38" name="ísļiḑé"/>
          <p:cNvSpPr/>
          <p:nvPr/>
        </p:nvSpPr>
        <p:spPr bwMode="auto">
          <a:xfrm>
            <a:off x="4991889" y="4542801"/>
            <a:ext cx="391761" cy="350311"/>
          </a:xfrm>
          <a:custGeom>
            <a:avLst/>
            <a:gdLst>
              <a:gd name="T0" fmla="*/ 8 w 141"/>
              <a:gd name="T1" fmla="*/ 3 h 126"/>
              <a:gd name="T2" fmla="*/ 91 w 141"/>
              <a:gd name="T3" fmla="*/ 51 h 126"/>
              <a:gd name="T4" fmla="*/ 98 w 141"/>
              <a:gd name="T5" fmla="*/ 118 h 126"/>
              <a:gd name="T6" fmla="*/ 1 w 141"/>
              <a:gd name="T7" fmla="*/ 7 h 126"/>
              <a:gd name="T8" fmla="*/ 8 w 141"/>
              <a:gd name="T9" fmla="*/ 3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" h="126">
                <a:moveTo>
                  <a:pt x="8" y="3"/>
                </a:moveTo>
                <a:cubicBezTo>
                  <a:pt x="20" y="13"/>
                  <a:pt x="45" y="33"/>
                  <a:pt x="91" y="51"/>
                </a:cubicBezTo>
                <a:cubicBezTo>
                  <a:pt x="141" y="75"/>
                  <a:pt x="121" y="112"/>
                  <a:pt x="98" y="118"/>
                </a:cubicBezTo>
                <a:cubicBezTo>
                  <a:pt x="70" y="126"/>
                  <a:pt x="11" y="83"/>
                  <a:pt x="1" y="7"/>
                </a:cubicBezTo>
                <a:cubicBezTo>
                  <a:pt x="0" y="2"/>
                  <a:pt x="5" y="0"/>
                  <a:pt x="8" y="3"/>
                </a:cubicBezTo>
                <a:close/>
              </a:path>
            </a:pathLst>
          </a:custGeom>
          <a:solidFill>
            <a:srgbClr val="75C3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  <a:endParaRPr/>
          </a:p>
        </p:txBody>
      </p:sp>
      <p:sp>
        <p:nvSpPr>
          <p:cNvPr id="39" name="iṩliḓê"/>
          <p:cNvSpPr/>
          <p:nvPr/>
        </p:nvSpPr>
        <p:spPr bwMode="auto">
          <a:xfrm>
            <a:off x="5141640" y="4450543"/>
            <a:ext cx="288806" cy="153763"/>
          </a:xfrm>
          <a:custGeom>
            <a:avLst/>
            <a:gdLst>
              <a:gd name="T0" fmla="*/ 4 w 104"/>
              <a:gd name="T1" fmla="*/ 15 h 55"/>
              <a:gd name="T2" fmla="*/ 65 w 104"/>
              <a:gd name="T3" fmla="*/ 7 h 55"/>
              <a:gd name="T4" fmla="*/ 95 w 104"/>
              <a:gd name="T5" fmla="*/ 38 h 55"/>
              <a:gd name="T6" fmla="*/ 2 w 104"/>
              <a:gd name="T7" fmla="*/ 20 h 55"/>
              <a:gd name="T8" fmla="*/ 4 w 104"/>
              <a:gd name="T9" fmla="*/ 1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55">
                <a:moveTo>
                  <a:pt x="4" y="15"/>
                </a:moveTo>
                <a:cubicBezTo>
                  <a:pt x="15" y="16"/>
                  <a:pt x="35" y="16"/>
                  <a:pt x="65" y="7"/>
                </a:cubicBezTo>
                <a:cubicBezTo>
                  <a:pt x="100" y="0"/>
                  <a:pt x="104" y="26"/>
                  <a:pt x="95" y="38"/>
                </a:cubicBezTo>
                <a:cubicBezTo>
                  <a:pt x="84" y="54"/>
                  <a:pt x="37" y="55"/>
                  <a:pt x="2" y="20"/>
                </a:cubicBezTo>
                <a:cubicBezTo>
                  <a:pt x="0" y="18"/>
                  <a:pt x="2" y="15"/>
                  <a:pt x="4" y="15"/>
                </a:cubicBezTo>
                <a:close/>
              </a:path>
            </a:pathLst>
          </a:custGeom>
          <a:solidFill>
            <a:srgbClr val="75C3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63" name="文本框 62"/>
          <p:cNvSpPr txBox="1"/>
          <p:nvPr/>
        </p:nvSpPr>
        <p:spPr>
          <a:xfrm>
            <a:off x="781354" y="612314"/>
            <a:ext cx="6316620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zh-CN" altLang="en-US" sz="2400" dirty="0">
                <a:solidFill>
                  <a:srgbClr val="12A98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缓存雪崩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16153" y="2132386"/>
            <a:ext cx="3241021" cy="273920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>
              <a:lnSpc>
                <a:spcPct val="200000"/>
              </a:lnSpc>
              <a:buSzPct val="25000"/>
            </a:pPr>
            <a:r>
              <a:rPr lang="zh-CN" altLang="en-US" sz="2000" b="1" dirty="0">
                <a:solidFill>
                  <a:schemeClr val="bg1"/>
                </a:solidFill>
              </a:rPr>
              <a:t>问题描述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zh-CN" altLang="en-US" sz="1600" b="1" dirty="0">
                <a:solidFill>
                  <a:schemeClr val="bg1"/>
                </a:solidFill>
              </a:rPr>
              <a:t>部分缓存节点不可用，导致整个</a:t>
            </a:r>
            <a:endParaRPr lang="en-US" altLang="zh-CN" sz="1600" b="1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zh-CN" altLang="en-US" sz="1600" b="1" dirty="0">
                <a:solidFill>
                  <a:schemeClr val="bg1"/>
                </a:solidFill>
              </a:rPr>
              <a:t>缓存体系、服务系统</a:t>
            </a:r>
            <a:endParaRPr lang="en-US" altLang="zh-CN" sz="1600" b="1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zh-CN" altLang="en-US" sz="1600" b="1" dirty="0">
                <a:solidFill>
                  <a:schemeClr val="bg1"/>
                </a:solidFill>
              </a:rPr>
              <a:t>不可用的情况</a:t>
            </a:r>
            <a:endParaRPr lang="en-US" altLang="zh-CN" sz="1600" b="1" dirty="0">
              <a:solidFill>
                <a:schemeClr val="bg1"/>
              </a:solidFill>
            </a:endParaRPr>
          </a:p>
          <a:p>
            <a:pPr marL="0" marR="0" indent="0" algn="ctr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</a:endParaRPr>
          </a:p>
        </p:txBody>
      </p:sp>
      <p:grpSp>
        <p:nvGrpSpPr>
          <p:cNvPr id="43" name="8e58817a-0478-4465-ba19-2f2d46c6d64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984586" y="4717956"/>
            <a:ext cx="698881" cy="1620073"/>
            <a:chOff x="5194050" y="1547746"/>
            <a:chExt cx="1803899" cy="4181608"/>
          </a:xfrm>
        </p:grpSpPr>
        <p:sp>
          <p:nvSpPr>
            <p:cNvPr id="44" name="iS1ïdê"/>
            <p:cNvSpPr/>
            <p:nvPr/>
          </p:nvSpPr>
          <p:spPr bwMode="auto">
            <a:xfrm>
              <a:off x="6425855" y="4853174"/>
              <a:ext cx="355626" cy="532579"/>
            </a:xfrm>
            <a:custGeom>
              <a:avLst/>
              <a:gdLst>
                <a:gd name="T0" fmla="*/ 0 w 172"/>
                <a:gd name="T1" fmla="*/ 115 h 258"/>
                <a:gd name="T2" fmla="*/ 32 w 172"/>
                <a:gd name="T3" fmla="*/ 172 h 258"/>
                <a:gd name="T4" fmla="*/ 46 w 172"/>
                <a:gd name="T5" fmla="*/ 213 h 258"/>
                <a:gd name="T6" fmla="*/ 107 w 172"/>
                <a:gd name="T7" fmla="*/ 248 h 258"/>
                <a:gd name="T8" fmla="*/ 137 w 172"/>
                <a:gd name="T9" fmla="*/ 55 h 258"/>
                <a:gd name="T10" fmla="*/ 59 w 172"/>
                <a:gd name="T11" fmla="*/ 0 h 258"/>
                <a:gd name="T12" fmla="*/ 20 w 172"/>
                <a:gd name="T13" fmla="*/ 40 h 258"/>
                <a:gd name="T14" fmla="*/ 0 w 172"/>
                <a:gd name="T15" fmla="*/ 115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258">
                  <a:moveTo>
                    <a:pt x="0" y="115"/>
                  </a:moveTo>
                  <a:cubicBezTo>
                    <a:pt x="0" y="115"/>
                    <a:pt x="16" y="148"/>
                    <a:pt x="32" y="172"/>
                  </a:cubicBezTo>
                  <a:cubicBezTo>
                    <a:pt x="32" y="172"/>
                    <a:pt x="43" y="190"/>
                    <a:pt x="46" y="213"/>
                  </a:cubicBezTo>
                  <a:cubicBezTo>
                    <a:pt x="48" y="236"/>
                    <a:pt x="83" y="258"/>
                    <a:pt x="107" y="248"/>
                  </a:cubicBezTo>
                  <a:cubicBezTo>
                    <a:pt x="131" y="239"/>
                    <a:pt x="172" y="91"/>
                    <a:pt x="137" y="55"/>
                  </a:cubicBezTo>
                  <a:cubicBezTo>
                    <a:pt x="102" y="18"/>
                    <a:pt x="59" y="0"/>
                    <a:pt x="59" y="0"/>
                  </a:cubicBezTo>
                  <a:cubicBezTo>
                    <a:pt x="20" y="40"/>
                    <a:pt x="20" y="40"/>
                    <a:pt x="20" y="40"/>
                  </a:cubicBezTo>
                  <a:lnTo>
                    <a:pt x="0" y="11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išḻïďé"/>
            <p:cNvSpPr/>
            <p:nvPr/>
          </p:nvSpPr>
          <p:spPr bwMode="auto">
            <a:xfrm>
              <a:off x="5530778" y="5232852"/>
              <a:ext cx="649404" cy="496502"/>
            </a:xfrm>
            <a:custGeom>
              <a:avLst/>
              <a:gdLst>
                <a:gd name="T0" fmla="*/ 262 w 314"/>
                <a:gd name="T1" fmla="*/ 88 h 240"/>
                <a:gd name="T2" fmla="*/ 249 w 314"/>
                <a:gd name="T3" fmla="*/ 209 h 240"/>
                <a:gd name="T4" fmla="*/ 11 w 314"/>
                <a:gd name="T5" fmla="*/ 70 h 240"/>
                <a:gd name="T6" fmla="*/ 157 w 314"/>
                <a:gd name="T7" fmla="*/ 43 h 240"/>
                <a:gd name="T8" fmla="*/ 222 w 314"/>
                <a:gd name="T9" fmla="*/ 114 h 240"/>
                <a:gd name="T10" fmla="*/ 262 w 314"/>
                <a:gd name="T11" fmla="*/ 8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4" h="240">
                  <a:moveTo>
                    <a:pt x="262" y="88"/>
                  </a:moveTo>
                  <a:cubicBezTo>
                    <a:pt x="262" y="88"/>
                    <a:pt x="272" y="208"/>
                    <a:pt x="249" y="209"/>
                  </a:cubicBezTo>
                  <a:cubicBezTo>
                    <a:pt x="227" y="210"/>
                    <a:pt x="31" y="240"/>
                    <a:pt x="11" y="70"/>
                  </a:cubicBezTo>
                  <a:cubicBezTo>
                    <a:pt x="11" y="70"/>
                    <a:pt x="0" y="0"/>
                    <a:pt x="157" y="43"/>
                  </a:cubicBezTo>
                  <a:cubicBezTo>
                    <a:pt x="314" y="86"/>
                    <a:pt x="224" y="116"/>
                    <a:pt x="222" y="114"/>
                  </a:cubicBezTo>
                  <a:cubicBezTo>
                    <a:pt x="220" y="112"/>
                    <a:pt x="262" y="88"/>
                    <a:pt x="262" y="8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išľîḓê"/>
            <p:cNvSpPr/>
            <p:nvPr/>
          </p:nvSpPr>
          <p:spPr bwMode="auto">
            <a:xfrm>
              <a:off x="5719758" y="4904714"/>
              <a:ext cx="352190" cy="578966"/>
            </a:xfrm>
            <a:custGeom>
              <a:avLst/>
              <a:gdLst>
                <a:gd name="T0" fmla="*/ 0 w 171"/>
                <a:gd name="T1" fmla="*/ 27 h 280"/>
                <a:gd name="T2" fmla="*/ 66 w 171"/>
                <a:gd name="T3" fmla="*/ 243 h 280"/>
                <a:gd name="T4" fmla="*/ 171 w 171"/>
                <a:gd name="T5" fmla="*/ 243 h 280"/>
                <a:gd name="T6" fmla="*/ 134 w 171"/>
                <a:gd name="T7" fmla="*/ 11 h 280"/>
                <a:gd name="T8" fmla="*/ 0 w 171"/>
                <a:gd name="T9" fmla="*/ 2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280">
                  <a:moveTo>
                    <a:pt x="0" y="27"/>
                  </a:moveTo>
                  <a:cubicBezTo>
                    <a:pt x="0" y="27"/>
                    <a:pt x="74" y="111"/>
                    <a:pt x="66" y="243"/>
                  </a:cubicBezTo>
                  <a:cubicBezTo>
                    <a:pt x="66" y="243"/>
                    <a:pt x="126" y="280"/>
                    <a:pt x="171" y="243"/>
                  </a:cubicBezTo>
                  <a:cubicBezTo>
                    <a:pt x="171" y="243"/>
                    <a:pt x="169" y="46"/>
                    <a:pt x="134" y="11"/>
                  </a:cubicBezTo>
                  <a:cubicBezTo>
                    <a:pt x="134" y="11"/>
                    <a:pt x="0" y="0"/>
                    <a:pt x="0" y="27"/>
                  </a:cubicBezTo>
                  <a:close/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ṥ1iďè"/>
            <p:cNvSpPr/>
            <p:nvPr/>
          </p:nvSpPr>
          <p:spPr bwMode="auto">
            <a:xfrm>
              <a:off x="6599373" y="2648983"/>
              <a:ext cx="285188" cy="226776"/>
            </a:xfrm>
            <a:custGeom>
              <a:avLst/>
              <a:gdLst>
                <a:gd name="T0" fmla="*/ 59 w 138"/>
                <a:gd name="T1" fmla="*/ 0 h 110"/>
                <a:gd name="T2" fmla="*/ 0 w 138"/>
                <a:gd name="T3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8" h="110">
                  <a:moveTo>
                    <a:pt x="59" y="0"/>
                  </a:moveTo>
                  <a:cubicBezTo>
                    <a:pt x="59" y="0"/>
                    <a:pt x="138" y="56"/>
                    <a:pt x="0" y="110"/>
                  </a:cubicBezTo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íṣlíḓê"/>
            <p:cNvSpPr/>
            <p:nvPr/>
          </p:nvSpPr>
          <p:spPr bwMode="auto">
            <a:xfrm>
              <a:off x="5352106" y="2648983"/>
              <a:ext cx="247392" cy="226776"/>
            </a:xfrm>
            <a:custGeom>
              <a:avLst/>
              <a:gdLst>
                <a:gd name="T0" fmla="*/ 76 w 120"/>
                <a:gd name="T1" fmla="*/ 0 h 110"/>
                <a:gd name="T2" fmla="*/ 120 w 120"/>
                <a:gd name="T3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0" h="110">
                  <a:moveTo>
                    <a:pt x="76" y="0"/>
                  </a:moveTo>
                  <a:cubicBezTo>
                    <a:pt x="76" y="0"/>
                    <a:pt x="0" y="52"/>
                    <a:pt x="120" y="110"/>
                  </a:cubicBezTo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ṣļïďe"/>
            <p:cNvSpPr/>
            <p:nvPr/>
          </p:nvSpPr>
          <p:spPr bwMode="auto">
            <a:xfrm>
              <a:off x="6621707" y="3473622"/>
              <a:ext cx="376242" cy="1077185"/>
            </a:xfrm>
            <a:custGeom>
              <a:avLst/>
              <a:gdLst>
                <a:gd name="T0" fmla="*/ 148 w 182"/>
                <a:gd name="T1" fmla="*/ 340 h 522"/>
                <a:gd name="T2" fmla="*/ 179 w 182"/>
                <a:gd name="T3" fmla="*/ 385 h 522"/>
                <a:gd name="T4" fmla="*/ 181 w 182"/>
                <a:gd name="T5" fmla="*/ 450 h 522"/>
                <a:gd name="T6" fmla="*/ 94 w 182"/>
                <a:gd name="T7" fmla="*/ 510 h 522"/>
                <a:gd name="T8" fmla="*/ 153 w 182"/>
                <a:gd name="T9" fmla="*/ 443 h 522"/>
                <a:gd name="T10" fmla="*/ 141 w 182"/>
                <a:gd name="T11" fmla="*/ 393 h 522"/>
                <a:gd name="T12" fmla="*/ 98 w 182"/>
                <a:gd name="T13" fmla="*/ 388 h 522"/>
                <a:gd name="T14" fmla="*/ 93 w 182"/>
                <a:gd name="T15" fmla="*/ 484 h 522"/>
                <a:gd name="T16" fmla="*/ 46 w 182"/>
                <a:gd name="T17" fmla="*/ 392 h 522"/>
                <a:gd name="T18" fmla="*/ 61 w 182"/>
                <a:gd name="T19" fmla="*/ 345 h 522"/>
                <a:gd name="T20" fmla="*/ 81 w 182"/>
                <a:gd name="T21" fmla="*/ 309 h 522"/>
                <a:gd name="T22" fmla="*/ 0 w 182"/>
                <a:gd name="T23" fmla="*/ 62 h 522"/>
                <a:gd name="T24" fmla="*/ 104 w 182"/>
                <a:gd name="T25" fmla="*/ 0 h 522"/>
                <a:gd name="T26" fmla="*/ 148 w 182"/>
                <a:gd name="T27" fmla="*/ 34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2" h="522">
                  <a:moveTo>
                    <a:pt x="148" y="340"/>
                  </a:moveTo>
                  <a:cubicBezTo>
                    <a:pt x="148" y="340"/>
                    <a:pt x="182" y="365"/>
                    <a:pt x="179" y="385"/>
                  </a:cubicBezTo>
                  <a:cubicBezTo>
                    <a:pt x="175" y="405"/>
                    <a:pt x="181" y="432"/>
                    <a:pt x="181" y="450"/>
                  </a:cubicBezTo>
                  <a:cubicBezTo>
                    <a:pt x="181" y="468"/>
                    <a:pt x="103" y="522"/>
                    <a:pt x="94" y="510"/>
                  </a:cubicBezTo>
                  <a:cubicBezTo>
                    <a:pt x="85" y="498"/>
                    <a:pt x="131" y="444"/>
                    <a:pt x="153" y="443"/>
                  </a:cubicBezTo>
                  <a:cubicBezTo>
                    <a:pt x="153" y="443"/>
                    <a:pt x="141" y="429"/>
                    <a:pt x="141" y="393"/>
                  </a:cubicBezTo>
                  <a:cubicBezTo>
                    <a:pt x="141" y="393"/>
                    <a:pt x="107" y="379"/>
                    <a:pt x="98" y="388"/>
                  </a:cubicBezTo>
                  <a:cubicBezTo>
                    <a:pt x="88" y="398"/>
                    <a:pt x="114" y="485"/>
                    <a:pt x="93" y="484"/>
                  </a:cubicBezTo>
                  <a:cubicBezTo>
                    <a:pt x="72" y="483"/>
                    <a:pt x="47" y="450"/>
                    <a:pt x="46" y="392"/>
                  </a:cubicBezTo>
                  <a:cubicBezTo>
                    <a:pt x="46" y="392"/>
                    <a:pt x="47" y="365"/>
                    <a:pt x="61" y="345"/>
                  </a:cubicBezTo>
                  <a:cubicBezTo>
                    <a:pt x="75" y="326"/>
                    <a:pt x="88" y="333"/>
                    <a:pt x="81" y="309"/>
                  </a:cubicBezTo>
                  <a:cubicBezTo>
                    <a:pt x="81" y="309"/>
                    <a:pt x="87" y="113"/>
                    <a:pt x="0" y="6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73" y="166"/>
                    <a:pt x="148" y="340"/>
                  </a:cubicBezTo>
                  <a:close/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îśľîďê"/>
            <p:cNvSpPr/>
            <p:nvPr/>
          </p:nvSpPr>
          <p:spPr bwMode="auto">
            <a:xfrm>
              <a:off x="6781481" y="4241567"/>
              <a:ext cx="182108" cy="233648"/>
            </a:xfrm>
            <a:custGeom>
              <a:avLst/>
              <a:gdLst>
                <a:gd name="T0" fmla="*/ 45 w 88"/>
                <a:gd name="T1" fmla="*/ 15 h 113"/>
                <a:gd name="T2" fmla="*/ 23 w 88"/>
                <a:gd name="T3" fmla="*/ 70 h 113"/>
                <a:gd name="T4" fmla="*/ 34 w 88"/>
                <a:gd name="T5" fmla="*/ 110 h 113"/>
                <a:gd name="T6" fmla="*/ 88 w 88"/>
                <a:gd name="T7" fmla="*/ 76 h 113"/>
                <a:gd name="T8" fmla="*/ 81 w 88"/>
                <a:gd name="T9" fmla="*/ 11 h 113"/>
                <a:gd name="T10" fmla="*/ 45 w 88"/>
                <a:gd name="T11" fmla="*/ 0 h 113"/>
                <a:gd name="T12" fmla="*/ 45 w 88"/>
                <a:gd name="T13" fmla="*/ 1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13">
                  <a:moveTo>
                    <a:pt x="45" y="15"/>
                  </a:moveTo>
                  <a:cubicBezTo>
                    <a:pt x="45" y="15"/>
                    <a:pt x="45" y="60"/>
                    <a:pt x="23" y="70"/>
                  </a:cubicBezTo>
                  <a:cubicBezTo>
                    <a:pt x="0" y="79"/>
                    <a:pt x="21" y="113"/>
                    <a:pt x="34" y="110"/>
                  </a:cubicBezTo>
                  <a:cubicBezTo>
                    <a:pt x="47" y="107"/>
                    <a:pt x="88" y="76"/>
                    <a:pt x="88" y="76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45" y="0"/>
                    <a:pt x="45" y="0"/>
                    <a:pt x="45" y="0"/>
                  </a:cubicBezTo>
                  <a:lnTo>
                    <a:pt x="45" y="15"/>
                  </a:lnTo>
                  <a:close/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íśḻîďê"/>
            <p:cNvSpPr/>
            <p:nvPr/>
          </p:nvSpPr>
          <p:spPr bwMode="auto">
            <a:xfrm>
              <a:off x="6905177" y="4373853"/>
              <a:ext cx="89336" cy="163210"/>
            </a:xfrm>
            <a:custGeom>
              <a:avLst/>
              <a:gdLst>
                <a:gd name="T0" fmla="*/ 0 w 43"/>
                <a:gd name="T1" fmla="*/ 58 h 79"/>
                <a:gd name="T2" fmla="*/ 24 w 43"/>
                <a:gd name="T3" fmla="*/ 39 h 79"/>
                <a:gd name="T4" fmla="*/ 10 w 43"/>
                <a:gd name="T5" fmla="*/ 34 h 79"/>
                <a:gd name="T6" fmla="*/ 0 w 43"/>
                <a:gd name="T7" fmla="*/ 5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79">
                  <a:moveTo>
                    <a:pt x="0" y="58"/>
                  </a:moveTo>
                  <a:cubicBezTo>
                    <a:pt x="0" y="58"/>
                    <a:pt x="5" y="79"/>
                    <a:pt x="24" y="39"/>
                  </a:cubicBezTo>
                  <a:cubicBezTo>
                    <a:pt x="43" y="0"/>
                    <a:pt x="10" y="34"/>
                    <a:pt x="10" y="34"/>
                  </a:cubicBezTo>
                  <a:lnTo>
                    <a:pt x="0" y="58"/>
                  </a:lnTo>
                  <a:close/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iš1îḋe"/>
            <p:cNvSpPr/>
            <p:nvPr/>
          </p:nvSpPr>
          <p:spPr bwMode="auto">
            <a:xfrm>
              <a:off x="6432727" y="3466750"/>
              <a:ext cx="431218" cy="414038"/>
            </a:xfrm>
            <a:custGeom>
              <a:avLst/>
              <a:gdLst>
                <a:gd name="T0" fmla="*/ 209 w 209"/>
                <a:gd name="T1" fmla="*/ 39 h 200"/>
                <a:gd name="T2" fmla="*/ 164 w 209"/>
                <a:gd name="T3" fmla="*/ 200 h 200"/>
                <a:gd name="T4" fmla="*/ 80 w 209"/>
                <a:gd name="T5" fmla="*/ 57 h 200"/>
                <a:gd name="T6" fmla="*/ 197 w 209"/>
                <a:gd name="T7" fmla="*/ 0 h 200"/>
                <a:gd name="T8" fmla="*/ 209 w 209"/>
                <a:gd name="T9" fmla="*/ 3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00">
                  <a:moveTo>
                    <a:pt x="209" y="39"/>
                  </a:moveTo>
                  <a:cubicBezTo>
                    <a:pt x="209" y="39"/>
                    <a:pt x="152" y="51"/>
                    <a:pt x="164" y="200"/>
                  </a:cubicBezTo>
                  <a:cubicBezTo>
                    <a:pt x="164" y="200"/>
                    <a:pt x="160" y="108"/>
                    <a:pt x="80" y="57"/>
                  </a:cubicBezTo>
                  <a:cubicBezTo>
                    <a:pt x="0" y="7"/>
                    <a:pt x="197" y="0"/>
                    <a:pt x="197" y="0"/>
                  </a:cubicBezTo>
                  <a:lnTo>
                    <a:pt x="209" y="39"/>
                  </a:lnTo>
                  <a:close/>
                </a:path>
              </a:pathLst>
            </a:custGeom>
            <a:solidFill>
              <a:srgbClr val="EA965E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ïş1ïḍè"/>
            <p:cNvSpPr/>
            <p:nvPr/>
          </p:nvSpPr>
          <p:spPr bwMode="auto">
            <a:xfrm>
              <a:off x="5194050" y="3437544"/>
              <a:ext cx="405448" cy="367652"/>
            </a:xfrm>
            <a:custGeom>
              <a:avLst/>
              <a:gdLst>
                <a:gd name="T0" fmla="*/ 65 w 196"/>
                <a:gd name="T1" fmla="*/ 0 h 178"/>
                <a:gd name="T2" fmla="*/ 65 w 196"/>
                <a:gd name="T3" fmla="*/ 146 h 178"/>
                <a:gd name="T4" fmla="*/ 175 w 196"/>
                <a:gd name="T5" fmla="*/ 92 h 178"/>
                <a:gd name="T6" fmla="*/ 196 w 196"/>
                <a:gd name="T7" fmla="*/ 56 h 178"/>
                <a:gd name="T8" fmla="*/ 65 w 196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178">
                  <a:moveTo>
                    <a:pt x="65" y="0"/>
                  </a:moveTo>
                  <a:cubicBezTo>
                    <a:pt x="65" y="0"/>
                    <a:pt x="0" y="114"/>
                    <a:pt x="65" y="146"/>
                  </a:cubicBezTo>
                  <a:cubicBezTo>
                    <a:pt x="130" y="178"/>
                    <a:pt x="175" y="92"/>
                    <a:pt x="175" y="92"/>
                  </a:cubicBezTo>
                  <a:cubicBezTo>
                    <a:pt x="196" y="56"/>
                    <a:pt x="196" y="56"/>
                    <a:pt x="196" y="56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îṧliḑè"/>
            <p:cNvSpPr/>
            <p:nvPr/>
          </p:nvSpPr>
          <p:spPr bwMode="auto">
            <a:xfrm>
              <a:off x="5319463" y="3415210"/>
              <a:ext cx="261136" cy="331574"/>
            </a:xfrm>
            <a:custGeom>
              <a:avLst/>
              <a:gdLst>
                <a:gd name="T0" fmla="*/ 0 w 127"/>
                <a:gd name="T1" fmla="*/ 20 h 160"/>
                <a:gd name="T2" fmla="*/ 56 w 127"/>
                <a:gd name="T3" fmla="*/ 160 h 160"/>
                <a:gd name="T4" fmla="*/ 127 w 127"/>
                <a:gd name="T5" fmla="*/ 87 h 160"/>
                <a:gd name="T6" fmla="*/ 12 w 127"/>
                <a:gd name="T7" fmla="*/ 0 h 160"/>
                <a:gd name="T8" fmla="*/ 0 w 127"/>
                <a:gd name="T9" fmla="*/ 2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60">
                  <a:moveTo>
                    <a:pt x="0" y="20"/>
                  </a:moveTo>
                  <a:cubicBezTo>
                    <a:pt x="0" y="20"/>
                    <a:pt x="113" y="106"/>
                    <a:pt x="56" y="160"/>
                  </a:cubicBezTo>
                  <a:cubicBezTo>
                    <a:pt x="56" y="160"/>
                    <a:pt x="100" y="147"/>
                    <a:pt x="127" y="87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EA965E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iśḻídè"/>
            <p:cNvSpPr/>
            <p:nvPr/>
          </p:nvSpPr>
          <p:spPr bwMode="auto">
            <a:xfrm>
              <a:off x="6425855" y="3052712"/>
              <a:ext cx="487912" cy="565222"/>
            </a:xfrm>
            <a:custGeom>
              <a:avLst/>
              <a:gdLst>
                <a:gd name="T0" fmla="*/ 0 w 236"/>
                <a:gd name="T1" fmla="*/ 0 h 274"/>
                <a:gd name="T2" fmla="*/ 236 w 236"/>
                <a:gd name="T3" fmla="*/ 178 h 274"/>
                <a:gd name="T4" fmla="*/ 96 w 236"/>
                <a:gd name="T5" fmla="*/ 26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274">
                  <a:moveTo>
                    <a:pt x="0" y="0"/>
                  </a:moveTo>
                  <a:cubicBezTo>
                    <a:pt x="0" y="0"/>
                    <a:pt x="140" y="44"/>
                    <a:pt x="236" y="178"/>
                  </a:cubicBezTo>
                  <a:cubicBezTo>
                    <a:pt x="236" y="178"/>
                    <a:pt x="165" y="274"/>
                    <a:pt x="96" y="26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íṧļiḓé"/>
            <p:cNvSpPr/>
            <p:nvPr/>
          </p:nvSpPr>
          <p:spPr bwMode="auto">
            <a:xfrm>
              <a:off x="5300566" y="3035532"/>
              <a:ext cx="486194" cy="565222"/>
            </a:xfrm>
            <a:custGeom>
              <a:avLst/>
              <a:gdLst>
                <a:gd name="T0" fmla="*/ 236 w 236"/>
                <a:gd name="T1" fmla="*/ 0 h 274"/>
                <a:gd name="T2" fmla="*/ 0 w 236"/>
                <a:gd name="T3" fmla="*/ 178 h 274"/>
                <a:gd name="T4" fmla="*/ 140 w 236"/>
                <a:gd name="T5" fmla="*/ 26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274">
                  <a:moveTo>
                    <a:pt x="236" y="0"/>
                  </a:moveTo>
                  <a:cubicBezTo>
                    <a:pt x="236" y="0"/>
                    <a:pt x="96" y="44"/>
                    <a:pt x="0" y="178"/>
                  </a:cubicBezTo>
                  <a:cubicBezTo>
                    <a:pt x="0" y="178"/>
                    <a:pt x="71" y="274"/>
                    <a:pt x="140" y="26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íṧḷíḋê"/>
            <p:cNvSpPr/>
            <p:nvPr/>
          </p:nvSpPr>
          <p:spPr bwMode="auto">
            <a:xfrm>
              <a:off x="5539367" y="4294825"/>
              <a:ext cx="1113263" cy="781690"/>
            </a:xfrm>
            <a:custGeom>
              <a:avLst/>
              <a:gdLst>
                <a:gd name="T0" fmla="*/ 12 w 539"/>
                <a:gd name="T1" fmla="*/ 0 h 378"/>
                <a:gd name="T2" fmla="*/ 69 w 539"/>
                <a:gd name="T3" fmla="*/ 346 h 378"/>
                <a:gd name="T4" fmla="*/ 243 w 539"/>
                <a:gd name="T5" fmla="*/ 346 h 378"/>
                <a:gd name="T6" fmla="*/ 293 w 539"/>
                <a:gd name="T7" fmla="*/ 180 h 378"/>
                <a:gd name="T8" fmla="*/ 381 w 539"/>
                <a:gd name="T9" fmla="*/ 282 h 378"/>
                <a:gd name="T10" fmla="*/ 539 w 539"/>
                <a:gd name="T11" fmla="*/ 248 h 378"/>
                <a:gd name="T12" fmla="*/ 528 w 539"/>
                <a:gd name="T13" fmla="*/ 154 h 378"/>
                <a:gd name="T14" fmla="*/ 527 w 539"/>
                <a:gd name="T15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9" h="378">
                  <a:moveTo>
                    <a:pt x="12" y="0"/>
                  </a:moveTo>
                  <a:cubicBezTo>
                    <a:pt x="12" y="0"/>
                    <a:pt x="0" y="120"/>
                    <a:pt x="69" y="346"/>
                  </a:cubicBezTo>
                  <a:cubicBezTo>
                    <a:pt x="69" y="346"/>
                    <a:pt x="157" y="378"/>
                    <a:pt x="243" y="346"/>
                  </a:cubicBezTo>
                  <a:cubicBezTo>
                    <a:pt x="243" y="346"/>
                    <a:pt x="288" y="267"/>
                    <a:pt x="293" y="180"/>
                  </a:cubicBezTo>
                  <a:cubicBezTo>
                    <a:pt x="293" y="180"/>
                    <a:pt x="344" y="248"/>
                    <a:pt x="381" y="282"/>
                  </a:cubicBezTo>
                  <a:cubicBezTo>
                    <a:pt x="381" y="282"/>
                    <a:pt x="509" y="280"/>
                    <a:pt x="539" y="248"/>
                  </a:cubicBezTo>
                  <a:cubicBezTo>
                    <a:pt x="539" y="248"/>
                    <a:pt x="531" y="189"/>
                    <a:pt x="528" y="154"/>
                  </a:cubicBezTo>
                  <a:cubicBezTo>
                    <a:pt x="525" y="120"/>
                    <a:pt x="539" y="40"/>
                    <a:pt x="527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ṥľíde"/>
            <p:cNvSpPr/>
            <p:nvPr/>
          </p:nvSpPr>
          <p:spPr bwMode="auto">
            <a:xfrm>
              <a:off x="5499854" y="2989147"/>
              <a:ext cx="1178547" cy="1405322"/>
            </a:xfrm>
            <a:custGeom>
              <a:avLst/>
              <a:gdLst>
                <a:gd name="T0" fmla="*/ 427 w 570"/>
                <a:gd name="T1" fmla="*/ 0 h 680"/>
                <a:gd name="T2" fmla="*/ 540 w 570"/>
                <a:gd name="T3" fmla="*/ 273 h 680"/>
                <a:gd name="T4" fmla="*/ 546 w 570"/>
                <a:gd name="T5" fmla="*/ 632 h 680"/>
                <a:gd name="T6" fmla="*/ 288 w 570"/>
                <a:gd name="T7" fmla="*/ 680 h 680"/>
                <a:gd name="T8" fmla="*/ 31 w 570"/>
                <a:gd name="T9" fmla="*/ 632 h 680"/>
                <a:gd name="T10" fmla="*/ 30 w 570"/>
                <a:gd name="T11" fmla="*/ 285 h 680"/>
                <a:gd name="T12" fmla="*/ 150 w 570"/>
                <a:gd name="T13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0" h="680">
                  <a:moveTo>
                    <a:pt x="427" y="0"/>
                  </a:moveTo>
                  <a:cubicBezTo>
                    <a:pt x="427" y="0"/>
                    <a:pt x="510" y="82"/>
                    <a:pt x="540" y="273"/>
                  </a:cubicBezTo>
                  <a:cubicBezTo>
                    <a:pt x="570" y="464"/>
                    <a:pt x="546" y="632"/>
                    <a:pt x="546" y="632"/>
                  </a:cubicBezTo>
                  <a:cubicBezTo>
                    <a:pt x="546" y="632"/>
                    <a:pt x="478" y="680"/>
                    <a:pt x="288" y="680"/>
                  </a:cubicBezTo>
                  <a:cubicBezTo>
                    <a:pt x="99" y="680"/>
                    <a:pt x="31" y="632"/>
                    <a:pt x="31" y="632"/>
                  </a:cubicBezTo>
                  <a:cubicBezTo>
                    <a:pt x="31" y="632"/>
                    <a:pt x="0" y="476"/>
                    <a:pt x="30" y="285"/>
                  </a:cubicBezTo>
                  <a:cubicBezTo>
                    <a:pt x="61" y="94"/>
                    <a:pt x="150" y="0"/>
                    <a:pt x="15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ïšḷïde"/>
            <p:cNvSpPr/>
            <p:nvPr/>
          </p:nvSpPr>
          <p:spPr bwMode="auto">
            <a:xfrm>
              <a:off x="5759271" y="3002891"/>
              <a:ext cx="731868" cy="326420"/>
            </a:xfrm>
            <a:custGeom>
              <a:avLst/>
              <a:gdLst>
                <a:gd name="T0" fmla="*/ 0 w 355"/>
                <a:gd name="T1" fmla="*/ 26 h 158"/>
                <a:gd name="T2" fmla="*/ 355 w 355"/>
                <a:gd name="T3" fmla="*/ 74 h 158"/>
                <a:gd name="T4" fmla="*/ 323 w 355"/>
                <a:gd name="T5" fmla="*/ 19 h 158"/>
                <a:gd name="T6" fmla="*/ 19 w 355"/>
                <a:gd name="T7" fmla="*/ 0 h 158"/>
                <a:gd name="T8" fmla="*/ 0 w 355"/>
                <a:gd name="T9" fmla="*/ 2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5" h="158">
                  <a:moveTo>
                    <a:pt x="0" y="26"/>
                  </a:moveTo>
                  <a:cubicBezTo>
                    <a:pt x="0" y="26"/>
                    <a:pt x="140" y="158"/>
                    <a:pt x="355" y="74"/>
                  </a:cubicBezTo>
                  <a:cubicBezTo>
                    <a:pt x="355" y="74"/>
                    <a:pt x="335" y="35"/>
                    <a:pt x="323" y="19"/>
                  </a:cubicBezTo>
                  <a:cubicBezTo>
                    <a:pt x="311" y="3"/>
                    <a:pt x="19" y="0"/>
                    <a:pt x="19" y="0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îsḷîḍé"/>
            <p:cNvSpPr/>
            <p:nvPr/>
          </p:nvSpPr>
          <p:spPr bwMode="auto">
            <a:xfrm>
              <a:off x="5475802" y="3044123"/>
              <a:ext cx="290342" cy="542887"/>
            </a:xfrm>
            <a:custGeom>
              <a:avLst/>
              <a:gdLst>
                <a:gd name="T0" fmla="*/ 141 w 141"/>
                <a:gd name="T1" fmla="*/ 0 h 263"/>
                <a:gd name="T2" fmla="*/ 0 w 141"/>
                <a:gd name="T3" fmla="*/ 250 h 263"/>
                <a:gd name="T4" fmla="*/ 42 w 141"/>
                <a:gd name="T5" fmla="*/ 262 h 263"/>
                <a:gd name="T6" fmla="*/ 141 w 141"/>
                <a:gd name="T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263">
                  <a:moveTo>
                    <a:pt x="141" y="0"/>
                  </a:moveTo>
                  <a:cubicBezTo>
                    <a:pt x="141" y="0"/>
                    <a:pt x="20" y="159"/>
                    <a:pt x="0" y="250"/>
                  </a:cubicBezTo>
                  <a:cubicBezTo>
                    <a:pt x="0" y="250"/>
                    <a:pt x="30" y="263"/>
                    <a:pt x="42" y="262"/>
                  </a:cubicBezTo>
                  <a:cubicBezTo>
                    <a:pt x="42" y="262"/>
                    <a:pt x="98" y="48"/>
                    <a:pt x="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ïŝḻïḋè"/>
            <p:cNvSpPr/>
            <p:nvPr/>
          </p:nvSpPr>
          <p:spPr bwMode="auto">
            <a:xfrm>
              <a:off x="6434445" y="3056148"/>
              <a:ext cx="274880" cy="549759"/>
            </a:xfrm>
            <a:custGeom>
              <a:avLst/>
              <a:gdLst>
                <a:gd name="T0" fmla="*/ 0 w 133"/>
                <a:gd name="T1" fmla="*/ 0 h 266"/>
                <a:gd name="T2" fmla="*/ 133 w 133"/>
                <a:gd name="T3" fmla="*/ 256 h 266"/>
                <a:gd name="T4" fmla="*/ 91 w 133"/>
                <a:gd name="T5" fmla="*/ 263 h 266"/>
                <a:gd name="T6" fmla="*/ 0 w 133"/>
                <a:gd name="T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" h="266">
                  <a:moveTo>
                    <a:pt x="0" y="0"/>
                  </a:moveTo>
                  <a:cubicBezTo>
                    <a:pt x="0" y="0"/>
                    <a:pt x="131" y="177"/>
                    <a:pt x="133" y="256"/>
                  </a:cubicBezTo>
                  <a:cubicBezTo>
                    <a:pt x="133" y="256"/>
                    <a:pt x="116" y="266"/>
                    <a:pt x="91" y="263"/>
                  </a:cubicBezTo>
                  <a:cubicBezTo>
                    <a:pt x="91" y="263"/>
                    <a:pt x="50" y="7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îṧ1îḍé"/>
            <p:cNvSpPr/>
            <p:nvPr/>
          </p:nvSpPr>
          <p:spPr bwMode="auto">
            <a:xfrm>
              <a:off x="5559983" y="2978839"/>
              <a:ext cx="304086" cy="659711"/>
            </a:xfrm>
            <a:custGeom>
              <a:avLst/>
              <a:gdLst>
                <a:gd name="T0" fmla="*/ 69 w 147"/>
                <a:gd name="T1" fmla="*/ 169 h 319"/>
                <a:gd name="T2" fmla="*/ 110 w 147"/>
                <a:gd name="T3" fmla="*/ 23 h 319"/>
                <a:gd name="T4" fmla="*/ 100 w 147"/>
                <a:gd name="T5" fmla="*/ 11 h 319"/>
                <a:gd name="T6" fmla="*/ 34 w 147"/>
                <a:gd name="T7" fmla="*/ 203 h 319"/>
                <a:gd name="T8" fmla="*/ 69 w 147"/>
                <a:gd name="T9" fmla="*/ 16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319">
                  <a:moveTo>
                    <a:pt x="69" y="169"/>
                  </a:moveTo>
                  <a:cubicBezTo>
                    <a:pt x="69" y="169"/>
                    <a:pt x="73" y="47"/>
                    <a:pt x="110" y="23"/>
                  </a:cubicBezTo>
                  <a:cubicBezTo>
                    <a:pt x="147" y="0"/>
                    <a:pt x="100" y="11"/>
                    <a:pt x="100" y="11"/>
                  </a:cubicBezTo>
                  <a:cubicBezTo>
                    <a:pt x="100" y="11"/>
                    <a:pt x="0" y="86"/>
                    <a:pt x="34" y="203"/>
                  </a:cubicBezTo>
                  <a:cubicBezTo>
                    <a:pt x="67" y="319"/>
                    <a:pt x="69" y="169"/>
                    <a:pt x="69" y="169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$ļíḑê"/>
            <p:cNvSpPr/>
            <p:nvPr/>
          </p:nvSpPr>
          <p:spPr bwMode="auto">
            <a:xfrm>
              <a:off x="6331365" y="3002891"/>
              <a:ext cx="302368" cy="657994"/>
            </a:xfrm>
            <a:custGeom>
              <a:avLst/>
              <a:gdLst>
                <a:gd name="T0" fmla="*/ 79 w 147"/>
                <a:gd name="T1" fmla="*/ 169 h 319"/>
                <a:gd name="T2" fmla="*/ 38 w 147"/>
                <a:gd name="T3" fmla="*/ 24 h 319"/>
                <a:gd name="T4" fmla="*/ 48 w 147"/>
                <a:gd name="T5" fmla="*/ 12 h 319"/>
                <a:gd name="T6" fmla="*/ 114 w 147"/>
                <a:gd name="T7" fmla="*/ 203 h 319"/>
                <a:gd name="T8" fmla="*/ 79 w 147"/>
                <a:gd name="T9" fmla="*/ 16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319">
                  <a:moveTo>
                    <a:pt x="79" y="169"/>
                  </a:moveTo>
                  <a:cubicBezTo>
                    <a:pt x="79" y="169"/>
                    <a:pt x="75" y="47"/>
                    <a:pt x="38" y="24"/>
                  </a:cubicBezTo>
                  <a:cubicBezTo>
                    <a:pt x="0" y="0"/>
                    <a:pt x="48" y="12"/>
                    <a:pt x="48" y="12"/>
                  </a:cubicBezTo>
                  <a:cubicBezTo>
                    <a:pt x="48" y="12"/>
                    <a:pt x="147" y="87"/>
                    <a:pt x="114" y="203"/>
                  </a:cubicBezTo>
                  <a:cubicBezTo>
                    <a:pt x="81" y="319"/>
                    <a:pt x="79" y="169"/>
                    <a:pt x="79" y="169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ṧlïḍe"/>
            <p:cNvSpPr/>
            <p:nvPr/>
          </p:nvSpPr>
          <p:spPr bwMode="auto">
            <a:xfrm>
              <a:off x="5278231" y="1911962"/>
              <a:ext cx="1580559" cy="1236958"/>
            </a:xfrm>
            <a:custGeom>
              <a:avLst/>
              <a:gdLst>
                <a:gd name="T0" fmla="*/ 234 w 766"/>
                <a:gd name="T1" fmla="*/ 32 h 599"/>
                <a:gd name="T2" fmla="*/ 232 w 766"/>
                <a:gd name="T3" fmla="*/ 33 h 599"/>
                <a:gd name="T4" fmla="*/ 77 w 766"/>
                <a:gd name="T5" fmla="*/ 380 h 599"/>
                <a:gd name="T6" fmla="*/ 81 w 766"/>
                <a:gd name="T7" fmla="*/ 394 h 599"/>
                <a:gd name="T8" fmla="*/ 104 w 766"/>
                <a:gd name="T9" fmla="*/ 379 h 599"/>
                <a:gd name="T10" fmla="*/ 168 w 766"/>
                <a:gd name="T11" fmla="*/ 501 h 599"/>
                <a:gd name="T12" fmla="*/ 183 w 766"/>
                <a:gd name="T13" fmla="*/ 501 h 599"/>
                <a:gd name="T14" fmla="*/ 422 w 766"/>
                <a:gd name="T15" fmla="*/ 586 h 599"/>
                <a:gd name="T16" fmla="*/ 700 w 766"/>
                <a:gd name="T17" fmla="*/ 350 h 599"/>
                <a:gd name="T18" fmla="*/ 716 w 766"/>
                <a:gd name="T19" fmla="*/ 360 h 599"/>
                <a:gd name="T20" fmla="*/ 734 w 766"/>
                <a:gd name="T21" fmla="*/ 139 h 599"/>
                <a:gd name="T22" fmla="*/ 645 w 766"/>
                <a:gd name="T23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6" h="599">
                  <a:moveTo>
                    <a:pt x="234" y="32"/>
                  </a:moveTo>
                  <a:cubicBezTo>
                    <a:pt x="234" y="32"/>
                    <a:pt x="234" y="32"/>
                    <a:pt x="232" y="33"/>
                  </a:cubicBezTo>
                  <a:cubicBezTo>
                    <a:pt x="209" y="40"/>
                    <a:pt x="0" y="113"/>
                    <a:pt x="77" y="380"/>
                  </a:cubicBezTo>
                  <a:cubicBezTo>
                    <a:pt x="78" y="385"/>
                    <a:pt x="80" y="389"/>
                    <a:pt x="81" y="394"/>
                  </a:cubicBezTo>
                  <a:cubicBezTo>
                    <a:pt x="81" y="394"/>
                    <a:pt x="95" y="371"/>
                    <a:pt x="104" y="379"/>
                  </a:cubicBezTo>
                  <a:cubicBezTo>
                    <a:pt x="113" y="388"/>
                    <a:pt x="134" y="466"/>
                    <a:pt x="168" y="501"/>
                  </a:cubicBezTo>
                  <a:cubicBezTo>
                    <a:pt x="168" y="501"/>
                    <a:pt x="177" y="492"/>
                    <a:pt x="183" y="501"/>
                  </a:cubicBezTo>
                  <a:cubicBezTo>
                    <a:pt x="189" y="509"/>
                    <a:pt x="280" y="599"/>
                    <a:pt x="422" y="586"/>
                  </a:cubicBezTo>
                  <a:cubicBezTo>
                    <a:pt x="565" y="573"/>
                    <a:pt x="680" y="499"/>
                    <a:pt x="700" y="350"/>
                  </a:cubicBezTo>
                  <a:cubicBezTo>
                    <a:pt x="700" y="350"/>
                    <a:pt x="714" y="351"/>
                    <a:pt x="716" y="360"/>
                  </a:cubicBezTo>
                  <a:cubicBezTo>
                    <a:pt x="716" y="360"/>
                    <a:pt x="766" y="205"/>
                    <a:pt x="734" y="139"/>
                  </a:cubicBezTo>
                  <a:cubicBezTo>
                    <a:pt x="703" y="72"/>
                    <a:pt x="658" y="1"/>
                    <a:pt x="645" y="0"/>
                  </a:cubicBezTo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îṥḷíḋé"/>
            <p:cNvSpPr/>
            <p:nvPr/>
          </p:nvSpPr>
          <p:spPr bwMode="auto">
            <a:xfrm>
              <a:off x="5395055" y="1547746"/>
              <a:ext cx="1439683" cy="934591"/>
            </a:xfrm>
            <a:custGeom>
              <a:avLst/>
              <a:gdLst>
                <a:gd name="T0" fmla="*/ 633 w 697"/>
                <a:gd name="T1" fmla="*/ 233 h 452"/>
                <a:gd name="T2" fmla="*/ 697 w 697"/>
                <a:gd name="T3" fmla="*/ 100 h 452"/>
                <a:gd name="T4" fmla="*/ 532 w 697"/>
                <a:gd name="T5" fmla="*/ 148 h 452"/>
                <a:gd name="T6" fmla="*/ 588 w 697"/>
                <a:gd name="T7" fmla="*/ 0 h 452"/>
                <a:gd name="T8" fmla="*/ 392 w 697"/>
                <a:gd name="T9" fmla="*/ 67 h 452"/>
                <a:gd name="T10" fmla="*/ 180 w 697"/>
                <a:gd name="T11" fmla="*/ 75 h 452"/>
                <a:gd name="T12" fmla="*/ 35 w 697"/>
                <a:gd name="T13" fmla="*/ 320 h 452"/>
                <a:gd name="T14" fmla="*/ 257 w 697"/>
                <a:gd name="T15" fmla="*/ 378 h 452"/>
                <a:gd name="T16" fmla="*/ 220 w 697"/>
                <a:gd name="T17" fmla="*/ 340 h 452"/>
                <a:gd name="T18" fmla="*/ 363 w 697"/>
                <a:gd name="T19" fmla="*/ 332 h 452"/>
                <a:gd name="T20" fmla="*/ 633 w 697"/>
                <a:gd name="T21" fmla="*/ 233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7" h="452">
                  <a:moveTo>
                    <a:pt x="633" y="233"/>
                  </a:moveTo>
                  <a:cubicBezTo>
                    <a:pt x="661" y="201"/>
                    <a:pt x="680" y="154"/>
                    <a:pt x="697" y="100"/>
                  </a:cubicBezTo>
                  <a:cubicBezTo>
                    <a:pt x="697" y="100"/>
                    <a:pt x="582" y="162"/>
                    <a:pt x="532" y="148"/>
                  </a:cubicBezTo>
                  <a:cubicBezTo>
                    <a:pt x="532" y="148"/>
                    <a:pt x="610" y="69"/>
                    <a:pt x="588" y="0"/>
                  </a:cubicBezTo>
                  <a:cubicBezTo>
                    <a:pt x="588" y="0"/>
                    <a:pt x="484" y="114"/>
                    <a:pt x="392" y="67"/>
                  </a:cubicBezTo>
                  <a:cubicBezTo>
                    <a:pt x="293" y="15"/>
                    <a:pt x="198" y="68"/>
                    <a:pt x="180" y="75"/>
                  </a:cubicBezTo>
                  <a:cubicBezTo>
                    <a:pt x="180" y="75"/>
                    <a:pt x="0" y="211"/>
                    <a:pt x="35" y="320"/>
                  </a:cubicBezTo>
                  <a:cubicBezTo>
                    <a:pt x="35" y="320"/>
                    <a:pt x="123" y="452"/>
                    <a:pt x="257" y="378"/>
                  </a:cubicBezTo>
                  <a:cubicBezTo>
                    <a:pt x="257" y="378"/>
                    <a:pt x="183" y="372"/>
                    <a:pt x="220" y="340"/>
                  </a:cubicBezTo>
                  <a:cubicBezTo>
                    <a:pt x="257" y="308"/>
                    <a:pt x="281" y="314"/>
                    <a:pt x="363" y="332"/>
                  </a:cubicBezTo>
                  <a:cubicBezTo>
                    <a:pt x="446" y="351"/>
                    <a:pt x="583" y="291"/>
                    <a:pt x="633" y="23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ïṧľiḍé"/>
            <p:cNvSpPr/>
            <p:nvPr/>
          </p:nvSpPr>
          <p:spPr bwMode="auto">
            <a:xfrm>
              <a:off x="5834863" y="4626398"/>
              <a:ext cx="312676" cy="340164"/>
            </a:xfrm>
            <a:custGeom>
              <a:avLst/>
              <a:gdLst>
                <a:gd name="T0" fmla="*/ 0 w 151"/>
                <a:gd name="T1" fmla="*/ 0 h 165"/>
                <a:gd name="T2" fmla="*/ 111 w 151"/>
                <a:gd name="T3" fmla="*/ 165 h 165"/>
                <a:gd name="T4" fmla="*/ 150 w 151"/>
                <a:gd name="T5" fmla="*/ 25 h 165"/>
                <a:gd name="T6" fmla="*/ 0 w 151"/>
                <a:gd name="T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65">
                  <a:moveTo>
                    <a:pt x="0" y="0"/>
                  </a:moveTo>
                  <a:cubicBezTo>
                    <a:pt x="0" y="0"/>
                    <a:pt x="119" y="79"/>
                    <a:pt x="111" y="165"/>
                  </a:cubicBezTo>
                  <a:cubicBezTo>
                    <a:pt x="111" y="165"/>
                    <a:pt x="151" y="68"/>
                    <a:pt x="150" y="25"/>
                  </a:cubicBezTo>
                  <a:cubicBezTo>
                    <a:pt x="150" y="25"/>
                    <a:pt x="14" y="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ïšľiḓe"/>
            <p:cNvSpPr/>
            <p:nvPr/>
          </p:nvSpPr>
          <p:spPr bwMode="auto">
            <a:xfrm>
              <a:off x="6152693" y="4580013"/>
              <a:ext cx="314394" cy="173518"/>
            </a:xfrm>
            <a:custGeom>
              <a:avLst/>
              <a:gdLst>
                <a:gd name="T0" fmla="*/ 0 w 152"/>
                <a:gd name="T1" fmla="*/ 47 h 84"/>
                <a:gd name="T2" fmla="*/ 30 w 152"/>
                <a:gd name="T3" fmla="*/ 84 h 84"/>
                <a:gd name="T4" fmla="*/ 152 w 152"/>
                <a:gd name="T5" fmla="*/ 0 h 84"/>
                <a:gd name="T6" fmla="*/ 0 w 152"/>
                <a:gd name="T7" fmla="*/ 4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84">
                  <a:moveTo>
                    <a:pt x="0" y="47"/>
                  </a:moveTo>
                  <a:cubicBezTo>
                    <a:pt x="30" y="84"/>
                    <a:pt x="30" y="84"/>
                    <a:pt x="30" y="84"/>
                  </a:cubicBezTo>
                  <a:cubicBezTo>
                    <a:pt x="30" y="84"/>
                    <a:pt x="144" y="21"/>
                    <a:pt x="152" y="0"/>
                  </a:cubicBezTo>
                  <a:cubicBezTo>
                    <a:pt x="152" y="0"/>
                    <a:pt x="64" y="61"/>
                    <a:pt x="0" y="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śļidê"/>
            <p:cNvSpPr/>
            <p:nvPr/>
          </p:nvSpPr>
          <p:spPr bwMode="auto">
            <a:xfrm>
              <a:off x="5762707" y="4574858"/>
              <a:ext cx="712970" cy="115106"/>
            </a:xfrm>
            <a:custGeom>
              <a:avLst/>
              <a:gdLst>
                <a:gd name="T0" fmla="*/ 0 w 345"/>
                <a:gd name="T1" fmla="*/ 10 h 56"/>
                <a:gd name="T2" fmla="*/ 54 w 345"/>
                <a:gd name="T3" fmla="*/ 26 h 56"/>
                <a:gd name="T4" fmla="*/ 80 w 345"/>
                <a:gd name="T5" fmla="*/ 32 h 56"/>
                <a:gd name="T6" fmla="*/ 110 w 345"/>
                <a:gd name="T7" fmla="*/ 37 h 56"/>
                <a:gd name="T8" fmla="*/ 142 w 345"/>
                <a:gd name="T9" fmla="*/ 42 h 56"/>
                <a:gd name="T10" fmla="*/ 175 w 345"/>
                <a:gd name="T11" fmla="*/ 44 h 56"/>
                <a:gd name="T12" fmla="*/ 192 w 345"/>
                <a:gd name="T13" fmla="*/ 44 h 56"/>
                <a:gd name="T14" fmla="*/ 208 w 345"/>
                <a:gd name="T15" fmla="*/ 43 h 56"/>
                <a:gd name="T16" fmla="*/ 240 w 345"/>
                <a:gd name="T17" fmla="*/ 40 h 56"/>
                <a:gd name="T18" fmla="*/ 248 w 345"/>
                <a:gd name="T19" fmla="*/ 39 h 56"/>
                <a:gd name="T20" fmla="*/ 255 w 345"/>
                <a:gd name="T21" fmla="*/ 37 h 56"/>
                <a:gd name="T22" fmla="*/ 262 w 345"/>
                <a:gd name="T23" fmla="*/ 36 h 56"/>
                <a:gd name="T24" fmla="*/ 269 w 345"/>
                <a:gd name="T25" fmla="*/ 34 h 56"/>
                <a:gd name="T26" fmla="*/ 276 w 345"/>
                <a:gd name="T27" fmla="*/ 32 h 56"/>
                <a:gd name="T28" fmla="*/ 283 w 345"/>
                <a:gd name="T29" fmla="*/ 30 h 56"/>
                <a:gd name="T30" fmla="*/ 295 w 345"/>
                <a:gd name="T31" fmla="*/ 26 h 56"/>
                <a:gd name="T32" fmla="*/ 316 w 345"/>
                <a:gd name="T33" fmla="*/ 17 h 56"/>
                <a:gd name="T34" fmla="*/ 332 w 345"/>
                <a:gd name="T35" fmla="*/ 8 h 56"/>
                <a:gd name="T36" fmla="*/ 345 w 345"/>
                <a:gd name="T37" fmla="*/ 0 h 56"/>
                <a:gd name="T38" fmla="*/ 333 w 345"/>
                <a:gd name="T39" fmla="*/ 10 h 56"/>
                <a:gd name="T40" fmla="*/ 318 w 345"/>
                <a:gd name="T41" fmla="*/ 21 h 56"/>
                <a:gd name="T42" fmla="*/ 309 w 345"/>
                <a:gd name="T43" fmla="*/ 26 h 56"/>
                <a:gd name="T44" fmla="*/ 298 w 345"/>
                <a:gd name="T45" fmla="*/ 32 h 56"/>
                <a:gd name="T46" fmla="*/ 286 w 345"/>
                <a:gd name="T47" fmla="*/ 37 h 56"/>
                <a:gd name="T48" fmla="*/ 279 w 345"/>
                <a:gd name="T49" fmla="*/ 40 h 56"/>
                <a:gd name="T50" fmla="*/ 272 w 345"/>
                <a:gd name="T51" fmla="*/ 42 h 56"/>
                <a:gd name="T52" fmla="*/ 265 w 345"/>
                <a:gd name="T53" fmla="*/ 45 h 56"/>
                <a:gd name="T54" fmla="*/ 258 w 345"/>
                <a:gd name="T55" fmla="*/ 47 h 56"/>
                <a:gd name="T56" fmla="*/ 250 w 345"/>
                <a:gd name="T57" fmla="*/ 49 h 56"/>
                <a:gd name="T58" fmla="*/ 242 w 345"/>
                <a:gd name="T59" fmla="*/ 50 h 56"/>
                <a:gd name="T60" fmla="*/ 226 w 345"/>
                <a:gd name="T61" fmla="*/ 53 h 56"/>
                <a:gd name="T62" fmla="*/ 209 w 345"/>
                <a:gd name="T63" fmla="*/ 55 h 56"/>
                <a:gd name="T64" fmla="*/ 192 w 345"/>
                <a:gd name="T65" fmla="*/ 56 h 56"/>
                <a:gd name="T66" fmla="*/ 175 w 345"/>
                <a:gd name="T67" fmla="*/ 56 h 56"/>
                <a:gd name="T68" fmla="*/ 141 w 345"/>
                <a:gd name="T69" fmla="*/ 53 h 56"/>
                <a:gd name="T70" fmla="*/ 108 w 345"/>
                <a:gd name="T71" fmla="*/ 48 h 56"/>
                <a:gd name="T72" fmla="*/ 52 w 345"/>
                <a:gd name="T73" fmla="*/ 32 h 56"/>
                <a:gd name="T74" fmla="*/ 14 w 345"/>
                <a:gd name="T75" fmla="*/ 17 h 56"/>
                <a:gd name="T76" fmla="*/ 0 w 345"/>
                <a:gd name="T77" fmla="*/ 1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5" h="56">
                  <a:moveTo>
                    <a:pt x="0" y="10"/>
                  </a:moveTo>
                  <a:cubicBezTo>
                    <a:pt x="0" y="10"/>
                    <a:pt x="21" y="18"/>
                    <a:pt x="54" y="26"/>
                  </a:cubicBezTo>
                  <a:cubicBezTo>
                    <a:pt x="62" y="28"/>
                    <a:pt x="71" y="30"/>
                    <a:pt x="80" y="32"/>
                  </a:cubicBezTo>
                  <a:cubicBezTo>
                    <a:pt x="90" y="34"/>
                    <a:pt x="100" y="36"/>
                    <a:pt x="110" y="37"/>
                  </a:cubicBezTo>
                  <a:cubicBezTo>
                    <a:pt x="121" y="39"/>
                    <a:pt x="131" y="41"/>
                    <a:pt x="142" y="42"/>
                  </a:cubicBezTo>
                  <a:cubicBezTo>
                    <a:pt x="153" y="43"/>
                    <a:pt x="164" y="43"/>
                    <a:pt x="175" y="44"/>
                  </a:cubicBezTo>
                  <a:cubicBezTo>
                    <a:pt x="181" y="44"/>
                    <a:pt x="186" y="44"/>
                    <a:pt x="192" y="44"/>
                  </a:cubicBezTo>
                  <a:cubicBezTo>
                    <a:pt x="197" y="44"/>
                    <a:pt x="203" y="44"/>
                    <a:pt x="208" y="43"/>
                  </a:cubicBezTo>
                  <a:cubicBezTo>
                    <a:pt x="219" y="43"/>
                    <a:pt x="230" y="42"/>
                    <a:pt x="240" y="40"/>
                  </a:cubicBezTo>
                  <a:cubicBezTo>
                    <a:pt x="243" y="40"/>
                    <a:pt x="245" y="39"/>
                    <a:pt x="248" y="39"/>
                  </a:cubicBezTo>
                  <a:cubicBezTo>
                    <a:pt x="250" y="38"/>
                    <a:pt x="253" y="38"/>
                    <a:pt x="255" y="37"/>
                  </a:cubicBezTo>
                  <a:cubicBezTo>
                    <a:pt x="258" y="37"/>
                    <a:pt x="260" y="36"/>
                    <a:pt x="262" y="36"/>
                  </a:cubicBezTo>
                  <a:cubicBezTo>
                    <a:pt x="265" y="35"/>
                    <a:pt x="267" y="34"/>
                    <a:pt x="269" y="34"/>
                  </a:cubicBezTo>
                  <a:cubicBezTo>
                    <a:pt x="272" y="33"/>
                    <a:pt x="274" y="33"/>
                    <a:pt x="276" y="32"/>
                  </a:cubicBezTo>
                  <a:cubicBezTo>
                    <a:pt x="278" y="31"/>
                    <a:pt x="281" y="31"/>
                    <a:pt x="283" y="30"/>
                  </a:cubicBezTo>
                  <a:cubicBezTo>
                    <a:pt x="287" y="29"/>
                    <a:pt x="291" y="27"/>
                    <a:pt x="295" y="26"/>
                  </a:cubicBezTo>
                  <a:cubicBezTo>
                    <a:pt x="303" y="23"/>
                    <a:pt x="310" y="19"/>
                    <a:pt x="316" y="17"/>
                  </a:cubicBezTo>
                  <a:cubicBezTo>
                    <a:pt x="322" y="14"/>
                    <a:pt x="327" y="11"/>
                    <a:pt x="332" y="8"/>
                  </a:cubicBezTo>
                  <a:cubicBezTo>
                    <a:pt x="340" y="3"/>
                    <a:pt x="345" y="0"/>
                    <a:pt x="345" y="0"/>
                  </a:cubicBezTo>
                  <a:cubicBezTo>
                    <a:pt x="345" y="0"/>
                    <a:pt x="341" y="4"/>
                    <a:pt x="333" y="10"/>
                  </a:cubicBezTo>
                  <a:cubicBezTo>
                    <a:pt x="329" y="13"/>
                    <a:pt x="324" y="17"/>
                    <a:pt x="318" y="21"/>
                  </a:cubicBezTo>
                  <a:cubicBezTo>
                    <a:pt x="315" y="22"/>
                    <a:pt x="312" y="24"/>
                    <a:pt x="309" y="26"/>
                  </a:cubicBezTo>
                  <a:cubicBezTo>
                    <a:pt x="305" y="28"/>
                    <a:pt x="302" y="30"/>
                    <a:pt x="298" y="32"/>
                  </a:cubicBezTo>
                  <a:cubicBezTo>
                    <a:pt x="294" y="34"/>
                    <a:pt x="290" y="36"/>
                    <a:pt x="286" y="37"/>
                  </a:cubicBezTo>
                  <a:cubicBezTo>
                    <a:pt x="283" y="38"/>
                    <a:pt x="281" y="39"/>
                    <a:pt x="279" y="40"/>
                  </a:cubicBezTo>
                  <a:cubicBezTo>
                    <a:pt x="277" y="41"/>
                    <a:pt x="274" y="42"/>
                    <a:pt x="272" y="42"/>
                  </a:cubicBezTo>
                  <a:cubicBezTo>
                    <a:pt x="270" y="43"/>
                    <a:pt x="267" y="44"/>
                    <a:pt x="265" y="45"/>
                  </a:cubicBezTo>
                  <a:cubicBezTo>
                    <a:pt x="262" y="45"/>
                    <a:pt x="260" y="46"/>
                    <a:pt x="258" y="47"/>
                  </a:cubicBezTo>
                  <a:cubicBezTo>
                    <a:pt x="255" y="47"/>
                    <a:pt x="252" y="48"/>
                    <a:pt x="250" y="49"/>
                  </a:cubicBezTo>
                  <a:cubicBezTo>
                    <a:pt x="247" y="49"/>
                    <a:pt x="245" y="50"/>
                    <a:pt x="242" y="50"/>
                  </a:cubicBezTo>
                  <a:cubicBezTo>
                    <a:pt x="237" y="52"/>
                    <a:pt x="231" y="52"/>
                    <a:pt x="226" y="53"/>
                  </a:cubicBezTo>
                  <a:cubicBezTo>
                    <a:pt x="220" y="54"/>
                    <a:pt x="215" y="54"/>
                    <a:pt x="209" y="55"/>
                  </a:cubicBezTo>
                  <a:cubicBezTo>
                    <a:pt x="204" y="55"/>
                    <a:pt x="198" y="55"/>
                    <a:pt x="192" y="56"/>
                  </a:cubicBezTo>
                  <a:cubicBezTo>
                    <a:pt x="186" y="56"/>
                    <a:pt x="181" y="56"/>
                    <a:pt x="175" y="56"/>
                  </a:cubicBezTo>
                  <a:cubicBezTo>
                    <a:pt x="163" y="55"/>
                    <a:pt x="152" y="55"/>
                    <a:pt x="141" y="53"/>
                  </a:cubicBezTo>
                  <a:cubicBezTo>
                    <a:pt x="130" y="52"/>
                    <a:pt x="119" y="50"/>
                    <a:pt x="108" y="48"/>
                  </a:cubicBezTo>
                  <a:cubicBezTo>
                    <a:pt x="87" y="44"/>
                    <a:pt x="68" y="38"/>
                    <a:pt x="52" y="32"/>
                  </a:cubicBezTo>
                  <a:cubicBezTo>
                    <a:pt x="36" y="27"/>
                    <a:pt x="23" y="21"/>
                    <a:pt x="14" y="17"/>
                  </a:cubicBezTo>
                  <a:cubicBezTo>
                    <a:pt x="5" y="13"/>
                    <a:pt x="0" y="10"/>
                    <a:pt x="0" y="1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îśļïḓé"/>
            <p:cNvSpPr/>
            <p:nvPr/>
          </p:nvSpPr>
          <p:spPr bwMode="auto">
            <a:xfrm>
              <a:off x="5515315" y="3853299"/>
              <a:ext cx="1154495" cy="345318"/>
            </a:xfrm>
            <a:custGeom>
              <a:avLst/>
              <a:gdLst>
                <a:gd name="T0" fmla="*/ 0 w 559"/>
                <a:gd name="T1" fmla="*/ 79 h 167"/>
                <a:gd name="T2" fmla="*/ 559 w 559"/>
                <a:gd name="T3" fmla="*/ 86 h 167"/>
                <a:gd name="T4" fmla="*/ 559 w 559"/>
                <a:gd name="T5" fmla="*/ 10 h 167"/>
                <a:gd name="T6" fmla="*/ 0 w 559"/>
                <a:gd name="T7" fmla="*/ 0 h 167"/>
                <a:gd name="T8" fmla="*/ 0 w 559"/>
                <a:gd name="T9" fmla="*/ 79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9" h="167">
                  <a:moveTo>
                    <a:pt x="0" y="79"/>
                  </a:moveTo>
                  <a:cubicBezTo>
                    <a:pt x="0" y="79"/>
                    <a:pt x="324" y="167"/>
                    <a:pt x="559" y="86"/>
                  </a:cubicBezTo>
                  <a:cubicBezTo>
                    <a:pt x="559" y="10"/>
                    <a:pt x="559" y="10"/>
                    <a:pt x="559" y="10"/>
                  </a:cubicBezTo>
                  <a:cubicBezTo>
                    <a:pt x="559" y="10"/>
                    <a:pt x="144" y="62"/>
                    <a:pt x="0" y="0"/>
                  </a:cubicBezTo>
                  <a:lnTo>
                    <a:pt x="0" y="79"/>
                  </a:lnTo>
                  <a:close/>
                </a:path>
              </a:pathLst>
            </a:custGeom>
            <a:solidFill>
              <a:srgbClr val="E874A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íSlîḋé"/>
            <p:cNvSpPr/>
            <p:nvPr/>
          </p:nvSpPr>
          <p:spPr bwMode="auto">
            <a:xfrm>
              <a:off x="5565138" y="4294825"/>
              <a:ext cx="1073750" cy="360780"/>
            </a:xfrm>
            <a:custGeom>
              <a:avLst/>
              <a:gdLst>
                <a:gd name="T0" fmla="*/ 0 w 520"/>
                <a:gd name="T1" fmla="*/ 0 h 174"/>
                <a:gd name="T2" fmla="*/ 0 w 520"/>
                <a:gd name="T3" fmla="*/ 24 h 174"/>
                <a:gd name="T4" fmla="*/ 520 w 520"/>
                <a:gd name="T5" fmla="*/ 50 h 174"/>
                <a:gd name="T6" fmla="*/ 515 w 520"/>
                <a:gd name="T7" fmla="*/ 0 h 174"/>
                <a:gd name="T8" fmla="*/ 0 w 520"/>
                <a:gd name="T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0" h="174">
                  <a:moveTo>
                    <a:pt x="0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286" y="174"/>
                    <a:pt x="520" y="50"/>
                  </a:cubicBezTo>
                  <a:cubicBezTo>
                    <a:pt x="520" y="50"/>
                    <a:pt x="519" y="13"/>
                    <a:pt x="515" y="0"/>
                  </a:cubicBezTo>
                  <a:cubicBezTo>
                    <a:pt x="515" y="0"/>
                    <a:pt x="273" y="10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$ľíḓé"/>
            <p:cNvSpPr/>
            <p:nvPr/>
          </p:nvSpPr>
          <p:spPr bwMode="auto">
            <a:xfrm>
              <a:off x="5855479" y="5365137"/>
              <a:ext cx="216468" cy="120260"/>
            </a:xfrm>
            <a:custGeom>
              <a:avLst/>
              <a:gdLst>
                <a:gd name="T0" fmla="*/ 1 w 105"/>
                <a:gd name="T1" fmla="*/ 0 h 58"/>
                <a:gd name="T2" fmla="*/ 104 w 105"/>
                <a:gd name="T3" fmla="*/ 0 h 58"/>
                <a:gd name="T4" fmla="*/ 105 w 105"/>
                <a:gd name="T5" fmla="*/ 24 h 58"/>
                <a:gd name="T6" fmla="*/ 0 w 105"/>
                <a:gd name="T7" fmla="*/ 24 h 58"/>
                <a:gd name="T8" fmla="*/ 1 w 105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58">
                  <a:moveTo>
                    <a:pt x="1" y="0"/>
                  </a:moveTo>
                  <a:cubicBezTo>
                    <a:pt x="1" y="0"/>
                    <a:pt x="73" y="24"/>
                    <a:pt x="104" y="0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4"/>
                    <a:pt x="69" y="58"/>
                    <a:pt x="0" y="2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iṣḷiḑé"/>
            <p:cNvSpPr/>
            <p:nvPr/>
          </p:nvSpPr>
          <p:spPr bwMode="auto">
            <a:xfrm>
              <a:off x="6307313" y="4720889"/>
              <a:ext cx="402012" cy="369370"/>
            </a:xfrm>
            <a:custGeom>
              <a:avLst/>
              <a:gdLst>
                <a:gd name="T0" fmla="*/ 57 w 194"/>
                <a:gd name="T1" fmla="*/ 179 h 179"/>
                <a:gd name="T2" fmla="*/ 81 w 194"/>
                <a:gd name="T3" fmla="*/ 36 h 179"/>
                <a:gd name="T4" fmla="*/ 194 w 194"/>
                <a:gd name="T5" fmla="*/ 119 h 179"/>
                <a:gd name="T6" fmla="*/ 116 w 194"/>
                <a:gd name="T7" fmla="*/ 104 h 179"/>
                <a:gd name="T8" fmla="*/ 57 w 194"/>
                <a:gd name="T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79">
                  <a:moveTo>
                    <a:pt x="57" y="179"/>
                  </a:moveTo>
                  <a:cubicBezTo>
                    <a:pt x="57" y="179"/>
                    <a:pt x="0" y="73"/>
                    <a:pt x="81" y="36"/>
                  </a:cubicBezTo>
                  <a:cubicBezTo>
                    <a:pt x="162" y="0"/>
                    <a:pt x="194" y="97"/>
                    <a:pt x="194" y="119"/>
                  </a:cubicBezTo>
                  <a:cubicBezTo>
                    <a:pt x="194" y="119"/>
                    <a:pt x="144" y="86"/>
                    <a:pt x="116" y="104"/>
                  </a:cubicBezTo>
                  <a:cubicBezTo>
                    <a:pt x="87" y="122"/>
                    <a:pt x="56" y="167"/>
                    <a:pt x="57" y="179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ṧḻide"/>
            <p:cNvSpPr/>
            <p:nvPr/>
          </p:nvSpPr>
          <p:spPr bwMode="auto">
            <a:xfrm>
              <a:off x="5762707" y="5014666"/>
              <a:ext cx="285188" cy="101362"/>
            </a:xfrm>
            <a:custGeom>
              <a:avLst/>
              <a:gdLst>
                <a:gd name="T0" fmla="*/ 3 w 138"/>
                <a:gd name="T1" fmla="*/ 9 h 49"/>
                <a:gd name="T2" fmla="*/ 15 w 138"/>
                <a:gd name="T3" fmla="*/ 31 h 49"/>
                <a:gd name="T4" fmla="*/ 138 w 138"/>
                <a:gd name="T5" fmla="*/ 34 h 49"/>
                <a:gd name="T6" fmla="*/ 131 w 138"/>
                <a:gd name="T7" fmla="*/ 0 h 49"/>
                <a:gd name="T8" fmla="*/ 3 w 138"/>
                <a:gd name="T9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49">
                  <a:moveTo>
                    <a:pt x="3" y="9"/>
                  </a:moveTo>
                  <a:cubicBezTo>
                    <a:pt x="0" y="8"/>
                    <a:pt x="15" y="31"/>
                    <a:pt x="15" y="31"/>
                  </a:cubicBezTo>
                  <a:cubicBezTo>
                    <a:pt x="15" y="31"/>
                    <a:pt x="99" y="49"/>
                    <a:pt x="138" y="34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0"/>
                    <a:pt x="67" y="20"/>
                    <a:pt x="3" y="9"/>
                  </a:cubicBezTo>
                  <a:close/>
                </a:path>
              </a:pathLst>
            </a:custGeom>
            <a:solidFill>
              <a:srgbClr val="EA965E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îṡľïḓe"/>
            <p:cNvSpPr/>
            <p:nvPr/>
          </p:nvSpPr>
          <p:spPr bwMode="auto">
            <a:xfrm>
              <a:off x="5407082" y="3774271"/>
              <a:ext cx="159774" cy="335010"/>
            </a:xfrm>
            <a:custGeom>
              <a:avLst/>
              <a:gdLst>
                <a:gd name="T0" fmla="*/ 46 w 77"/>
                <a:gd name="T1" fmla="*/ 162 h 162"/>
                <a:gd name="T2" fmla="*/ 18 w 77"/>
                <a:gd name="T3" fmla="*/ 0 h 162"/>
                <a:gd name="T4" fmla="*/ 77 w 77"/>
                <a:gd name="T5" fmla="*/ 5 h 162"/>
                <a:gd name="T6" fmla="*/ 46 w 77"/>
                <a:gd name="T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162">
                  <a:moveTo>
                    <a:pt x="46" y="162"/>
                  </a:moveTo>
                  <a:cubicBezTo>
                    <a:pt x="46" y="162"/>
                    <a:pt x="0" y="88"/>
                    <a:pt x="18" y="0"/>
                  </a:cubicBezTo>
                  <a:cubicBezTo>
                    <a:pt x="77" y="5"/>
                    <a:pt x="77" y="5"/>
                    <a:pt x="77" y="5"/>
                  </a:cubicBezTo>
                  <a:lnTo>
                    <a:pt x="46" y="16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is1ïḓè"/>
            <p:cNvSpPr/>
            <p:nvPr/>
          </p:nvSpPr>
          <p:spPr bwMode="auto">
            <a:xfrm>
              <a:off x="5417390" y="3678063"/>
              <a:ext cx="128850" cy="158056"/>
            </a:xfrm>
            <a:custGeom>
              <a:avLst/>
              <a:gdLst>
                <a:gd name="T0" fmla="*/ 62 w 62"/>
                <a:gd name="T1" fmla="*/ 0 h 77"/>
                <a:gd name="T2" fmla="*/ 0 w 62"/>
                <a:gd name="T3" fmla="*/ 66 h 77"/>
                <a:gd name="T4" fmla="*/ 53 w 62"/>
                <a:gd name="T5" fmla="*/ 77 h 77"/>
                <a:gd name="T6" fmla="*/ 62 w 62"/>
                <a:gd name="T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77">
                  <a:moveTo>
                    <a:pt x="62" y="0"/>
                  </a:moveTo>
                  <a:cubicBezTo>
                    <a:pt x="62" y="0"/>
                    <a:pt x="8" y="10"/>
                    <a:pt x="0" y="66"/>
                  </a:cubicBezTo>
                  <a:cubicBezTo>
                    <a:pt x="53" y="77"/>
                    <a:pt x="53" y="77"/>
                    <a:pt x="53" y="77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í$ḷïḍé"/>
            <p:cNvSpPr/>
            <p:nvPr/>
          </p:nvSpPr>
          <p:spPr bwMode="auto">
            <a:xfrm>
              <a:off x="6623425" y="3782862"/>
              <a:ext cx="159774" cy="333292"/>
            </a:xfrm>
            <a:custGeom>
              <a:avLst/>
              <a:gdLst>
                <a:gd name="T0" fmla="*/ 31 w 77"/>
                <a:gd name="T1" fmla="*/ 161 h 161"/>
                <a:gd name="T2" fmla="*/ 59 w 77"/>
                <a:gd name="T3" fmla="*/ 0 h 161"/>
                <a:gd name="T4" fmla="*/ 0 w 77"/>
                <a:gd name="T5" fmla="*/ 5 h 161"/>
                <a:gd name="T6" fmla="*/ 31 w 77"/>
                <a:gd name="T7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161">
                  <a:moveTo>
                    <a:pt x="31" y="161"/>
                  </a:moveTo>
                  <a:cubicBezTo>
                    <a:pt x="31" y="161"/>
                    <a:pt x="77" y="88"/>
                    <a:pt x="59" y="0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31" y="161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îṩļïďé"/>
            <p:cNvSpPr/>
            <p:nvPr/>
          </p:nvSpPr>
          <p:spPr bwMode="auto">
            <a:xfrm>
              <a:off x="6644041" y="3686654"/>
              <a:ext cx="128850" cy="156338"/>
            </a:xfrm>
            <a:custGeom>
              <a:avLst/>
              <a:gdLst>
                <a:gd name="T0" fmla="*/ 0 w 62"/>
                <a:gd name="T1" fmla="*/ 0 h 76"/>
                <a:gd name="T2" fmla="*/ 62 w 62"/>
                <a:gd name="T3" fmla="*/ 66 h 76"/>
                <a:gd name="T4" fmla="*/ 9 w 62"/>
                <a:gd name="T5" fmla="*/ 76 h 76"/>
                <a:gd name="T6" fmla="*/ 0 w 62"/>
                <a:gd name="T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76">
                  <a:moveTo>
                    <a:pt x="0" y="0"/>
                  </a:moveTo>
                  <a:cubicBezTo>
                    <a:pt x="0" y="0"/>
                    <a:pt x="54" y="10"/>
                    <a:pt x="62" y="66"/>
                  </a:cubicBezTo>
                  <a:cubicBezTo>
                    <a:pt x="9" y="76"/>
                    <a:pt x="9" y="76"/>
                    <a:pt x="9" y="7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iṥḷïdê"/>
            <p:cNvSpPr/>
            <p:nvPr/>
          </p:nvSpPr>
          <p:spPr bwMode="auto">
            <a:xfrm>
              <a:off x="5472366" y="3172972"/>
              <a:ext cx="1257575" cy="1243830"/>
            </a:xfrm>
            <a:custGeom>
              <a:avLst/>
              <a:gdLst>
                <a:gd name="T0" fmla="*/ 304 w 609"/>
                <a:gd name="T1" fmla="*/ 602 h 602"/>
                <a:gd name="T2" fmla="*/ 413 w 609"/>
                <a:gd name="T3" fmla="*/ 602 h 602"/>
                <a:gd name="T4" fmla="*/ 594 w 609"/>
                <a:gd name="T5" fmla="*/ 453 h 602"/>
                <a:gd name="T6" fmla="*/ 561 w 609"/>
                <a:gd name="T7" fmla="*/ 154 h 602"/>
                <a:gd name="T8" fmla="*/ 304 w 609"/>
                <a:gd name="T9" fmla="*/ 17 h 602"/>
                <a:gd name="T10" fmla="*/ 48 w 609"/>
                <a:gd name="T11" fmla="*/ 154 h 602"/>
                <a:gd name="T12" fmla="*/ 15 w 609"/>
                <a:gd name="T13" fmla="*/ 453 h 602"/>
                <a:gd name="T14" fmla="*/ 196 w 609"/>
                <a:gd name="T15" fmla="*/ 602 h 602"/>
                <a:gd name="T16" fmla="*/ 304 w 609"/>
                <a:gd name="T17" fmla="*/ 60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9" h="602">
                  <a:moveTo>
                    <a:pt x="304" y="602"/>
                  </a:moveTo>
                  <a:cubicBezTo>
                    <a:pt x="413" y="602"/>
                    <a:pt x="413" y="602"/>
                    <a:pt x="413" y="602"/>
                  </a:cubicBezTo>
                  <a:cubicBezTo>
                    <a:pt x="609" y="602"/>
                    <a:pt x="594" y="453"/>
                    <a:pt x="594" y="453"/>
                  </a:cubicBezTo>
                  <a:cubicBezTo>
                    <a:pt x="594" y="453"/>
                    <a:pt x="583" y="308"/>
                    <a:pt x="561" y="154"/>
                  </a:cubicBezTo>
                  <a:cubicBezTo>
                    <a:pt x="539" y="0"/>
                    <a:pt x="304" y="17"/>
                    <a:pt x="304" y="17"/>
                  </a:cubicBezTo>
                  <a:cubicBezTo>
                    <a:pt x="304" y="17"/>
                    <a:pt x="70" y="0"/>
                    <a:pt x="48" y="154"/>
                  </a:cubicBezTo>
                  <a:cubicBezTo>
                    <a:pt x="26" y="308"/>
                    <a:pt x="15" y="453"/>
                    <a:pt x="15" y="453"/>
                  </a:cubicBezTo>
                  <a:cubicBezTo>
                    <a:pt x="15" y="453"/>
                    <a:pt x="0" y="602"/>
                    <a:pt x="196" y="602"/>
                  </a:cubicBezTo>
                  <a:lnTo>
                    <a:pt x="304" y="60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îṡ1idê"/>
            <p:cNvSpPr/>
            <p:nvPr/>
          </p:nvSpPr>
          <p:spPr bwMode="auto">
            <a:xfrm>
              <a:off x="5652755" y="3128304"/>
              <a:ext cx="955207" cy="860717"/>
            </a:xfrm>
            <a:custGeom>
              <a:avLst/>
              <a:gdLst>
                <a:gd name="T0" fmla="*/ 0 w 462"/>
                <a:gd name="T1" fmla="*/ 295 h 417"/>
                <a:gd name="T2" fmla="*/ 0 w 462"/>
                <a:gd name="T3" fmla="*/ 318 h 417"/>
                <a:gd name="T4" fmla="*/ 460 w 462"/>
                <a:gd name="T5" fmla="*/ 343 h 417"/>
                <a:gd name="T6" fmla="*/ 436 w 462"/>
                <a:gd name="T7" fmla="*/ 93 h 417"/>
                <a:gd name="T8" fmla="*/ 0 w 462"/>
                <a:gd name="T9" fmla="*/ 295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2" h="417">
                  <a:moveTo>
                    <a:pt x="0" y="295"/>
                  </a:moveTo>
                  <a:cubicBezTo>
                    <a:pt x="0" y="318"/>
                    <a:pt x="0" y="318"/>
                    <a:pt x="0" y="318"/>
                  </a:cubicBezTo>
                  <a:cubicBezTo>
                    <a:pt x="0" y="318"/>
                    <a:pt x="228" y="417"/>
                    <a:pt x="460" y="343"/>
                  </a:cubicBezTo>
                  <a:cubicBezTo>
                    <a:pt x="460" y="343"/>
                    <a:pt x="462" y="186"/>
                    <a:pt x="436" y="93"/>
                  </a:cubicBezTo>
                  <a:cubicBezTo>
                    <a:pt x="410" y="0"/>
                    <a:pt x="0" y="295"/>
                    <a:pt x="0" y="295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išľíḋé"/>
            <p:cNvSpPr/>
            <p:nvPr/>
          </p:nvSpPr>
          <p:spPr bwMode="auto">
            <a:xfrm>
              <a:off x="6016971" y="3813786"/>
              <a:ext cx="164928" cy="190698"/>
            </a:xfrm>
            <a:custGeom>
              <a:avLst/>
              <a:gdLst>
                <a:gd name="T0" fmla="*/ 0 w 96"/>
                <a:gd name="T1" fmla="*/ 1 h 111"/>
                <a:gd name="T2" fmla="*/ 0 w 96"/>
                <a:gd name="T3" fmla="*/ 77 h 111"/>
                <a:gd name="T4" fmla="*/ 48 w 96"/>
                <a:gd name="T5" fmla="*/ 111 h 111"/>
                <a:gd name="T6" fmla="*/ 95 w 96"/>
                <a:gd name="T7" fmla="*/ 83 h 111"/>
                <a:gd name="T8" fmla="*/ 96 w 96"/>
                <a:gd name="T9" fmla="*/ 0 h 111"/>
                <a:gd name="T10" fmla="*/ 0 w 96"/>
                <a:gd name="T11" fmla="*/ 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111">
                  <a:moveTo>
                    <a:pt x="0" y="1"/>
                  </a:moveTo>
                  <a:lnTo>
                    <a:pt x="0" y="77"/>
                  </a:lnTo>
                  <a:lnTo>
                    <a:pt x="48" y="111"/>
                  </a:lnTo>
                  <a:lnTo>
                    <a:pt x="95" y="83"/>
                  </a:lnTo>
                  <a:lnTo>
                    <a:pt x="9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ṡḻíḓè"/>
            <p:cNvSpPr/>
            <p:nvPr/>
          </p:nvSpPr>
          <p:spPr bwMode="auto">
            <a:xfrm>
              <a:off x="6030715" y="3813786"/>
              <a:ext cx="134004" cy="175236"/>
            </a:xfrm>
            <a:custGeom>
              <a:avLst/>
              <a:gdLst>
                <a:gd name="T0" fmla="*/ 0 w 78"/>
                <a:gd name="T1" fmla="*/ 0 h 102"/>
                <a:gd name="T2" fmla="*/ 0 w 78"/>
                <a:gd name="T3" fmla="*/ 75 h 102"/>
                <a:gd name="T4" fmla="*/ 40 w 78"/>
                <a:gd name="T5" fmla="*/ 102 h 102"/>
                <a:gd name="T6" fmla="*/ 78 w 78"/>
                <a:gd name="T7" fmla="*/ 82 h 102"/>
                <a:gd name="T8" fmla="*/ 78 w 78"/>
                <a:gd name="T9" fmla="*/ 0 h 102"/>
                <a:gd name="T10" fmla="*/ 0 w 78"/>
                <a:gd name="T1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102">
                  <a:moveTo>
                    <a:pt x="0" y="0"/>
                  </a:moveTo>
                  <a:lnTo>
                    <a:pt x="0" y="75"/>
                  </a:lnTo>
                  <a:lnTo>
                    <a:pt x="40" y="102"/>
                  </a:lnTo>
                  <a:lnTo>
                    <a:pt x="78" y="82"/>
                  </a:lnTo>
                  <a:lnTo>
                    <a:pt x="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ïšľíḋé"/>
            <p:cNvSpPr/>
            <p:nvPr/>
          </p:nvSpPr>
          <p:spPr bwMode="auto">
            <a:xfrm>
              <a:off x="5986047" y="3160947"/>
              <a:ext cx="214750" cy="68720"/>
            </a:xfrm>
            <a:custGeom>
              <a:avLst/>
              <a:gdLst>
                <a:gd name="T0" fmla="*/ 0 w 104"/>
                <a:gd name="T1" fmla="*/ 29 h 33"/>
                <a:gd name="T2" fmla="*/ 51 w 104"/>
                <a:gd name="T3" fmla="*/ 0 h 33"/>
                <a:gd name="T4" fmla="*/ 104 w 104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" h="33">
                  <a:moveTo>
                    <a:pt x="0" y="29"/>
                  </a:moveTo>
                  <a:cubicBezTo>
                    <a:pt x="0" y="29"/>
                    <a:pt x="8" y="0"/>
                    <a:pt x="51" y="0"/>
                  </a:cubicBezTo>
                  <a:cubicBezTo>
                    <a:pt x="95" y="0"/>
                    <a:pt x="104" y="33"/>
                    <a:pt x="104" y="33"/>
                  </a:cubicBezTo>
                </a:path>
              </a:pathLst>
            </a:custGeom>
            <a:noFill/>
            <a:ln w="30163" cap="flat">
              <a:solidFill>
                <a:schemeClr val="tx2"/>
              </a:solidFill>
              <a:prstDash val="solid"/>
              <a:miter lim="8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ṣľïḑe"/>
            <p:cNvSpPr/>
            <p:nvPr/>
          </p:nvSpPr>
          <p:spPr bwMode="auto">
            <a:xfrm>
              <a:off x="5597779" y="3207332"/>
              <a:ext cx="1005030" cy="604735"/>
            </a:xfrm>
            <a:custGeom>
              <a:avLst/>
              <a:gdLst>
                <a:gd name="T0" fmla="*/ 446 w 487"/>
                <a:gd name="T1" fmla="*/ 39 h 293"/>
                <a:gd name="T2" fmla="*/ 472 w 487"/>
                <a:gd name="T3" fmla="*/ 249 h 293"/>
                <a:gd name="T4" fmla="*/ 243 w 487"/>
                <a:gd name="T5" fmla="*/ 293 h 293"/>
                <a:gd name="T6" fmla="*/ 15 w 487"/>
                <a:gd name="T7" fmla="*/ 249 h 293"/>
                <a:gd name="T8" fmla="*/ 41 w 487"/>
                <a:gd name="T9" fmla="*/ 39 h 293"/>
                <a:gd name="T10" fmla="*/ 57 w 487"/>
                <a:gd name="T11" fmla="*/ 0 h 293"/>
                <a:gd name="T12" fmla="*/ 426 w 487"/>
                <a:gd name="T13" fmla="*/ 0 h 293"/>
                <a:gd name="T14" fmla="*/ 446 w 487"/>
                <a:gd name="T15" fmla="*/ 39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7" h="293">
                  <a:moveTo>
                    <a:pt x="446" y="39"/>
                  </a:moveTo>
                  <a:cubicBezTo>
                    <a:pt x="446" y="39"/>
                    <a:pt x="487" y="233"/>
                    <a:pt x="472" y="249"/>
                  </a:cubicBezTo>
                  <a:cubicBezTo>
                    <a:pt x="457" y="265"/>
                    <a:pt x="345" y="293"/>
                    <a:pt x="243" y="293"/>
                  </a:cubicBezTo>
                  <a:cubicBezTo>
                    <a:pt x="142" y="293"/>
                    <a:pt x="30" y="265"/>
                    <a:pt x="15" y="249"/>
                  </a:cubicBezTo>
                  <a:cubicBezTo>
                    <a:pt x="0" y="233"/>
                    <a:pt x="41" y="39"/>
                    <a:pt x="41" y="39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426" y="0"/>
                    <a:pt x="426" y="0"/>
                    <a:pt x="426" y="0"/>
                  </a:cubicBezTo>
                  <a:lnTo>
                    <a:pt x="446" y="39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isḻiḋè"/>
            <p:cNvSpPr/>
            <p:nvPr/>
          </p:nvSpPr>
          <p:spPr bwMode="auto">
            <a:xfrm>
              <a:off x="5609806" y="3293232"/>
              <a:ext cx="979259" cy="537734"/>
            </a:xfrm>
            <a:custGeom>
              <a:avLst/>
              <a:gdLst>
                <a:gd name="T0" fmla="*/ 28 w 474"/>
                <a:gd name="T1" fmla="*/ 6 h 260"/>
                <a:gd name="T2" fmla="*/ 2 w 474"/>
                <a:gd name="T3" fmla="*/ 162 h 260"/>
                <a:gd name="T4" fmla="*/ 2 w 474"/>
                <a:gd name="T5" fmla="*/ 199 h 260"/>
                <a:gd name="T6" fmla="*/ 9 w 474"/>
                <a:gd name="T7" fmla="*/ 213 h 260"/>
                <a:gd name="T8" fmla="*/ 82 w 474"/>
                <a:gd name="T9" fmla="*/ 240 h 260"/>
                <a:gd name="T10" fmla="*/ 309 w 474"/>
                <a:gd name="T11" fmla="*/ 252 h 260"/>
                <a:gd name="T12" fmla="*/ 439 w 474"/>
                <a:gd name="T13" fmla="*/ 226 h 260"/>
                <a:gd name="T14" fmla="*/ 460 w 474"/>
                <a:gd name="T15" fmla="*/ 217 h 260"/>
                <a:gd name="T16" fmla="*/ 474 w 474"/>
                <a:gd name="T17" fmla="*/ 173 h 260"/>
                <a:gd name="T18" fmla="*/ 467 w 474"/>
                <a:gd name="T19" fmla="*/ 126 h 260"/>
                <a:gd name="T20" fmla="*/ 458 w 474"/>
                <a:gd name="T21" fmla="*/ 70 h 260"/>
                <a:gd name="T22" fmla="*/ 447 w 474"/>
                <a:gd name="T23" fmla="*/ 6 h 260"/>
                <a:gd name="T24" fmla="*/ 437 w 474"/>
                <a:gd name="T25" fmla="*/ 9 h 260"/>
                <a:gd name="T26" fmla="*/ 451 w 474"/>
                <a:gd name="T27" fmla="*/ 90 h 260"/>
                <a:gd name="T28" fmla="*/ 461 w 474"/>
                <a:gd name="T29" fmla="*/ 152 h 260"/>
                <a:gd name="T30" fmla="*/ 455 w 474"/>
                <a:gd name="T31" fmla="*/ 207 h 260"/>
                <a:gd name="T32" fmla="*/ 445 w 474"/>
                <a:gd name="T33" fmla="*/ 214 h 260"/>
                <a:gd name="T34" fmla="*/ 434 w 474"/>
                <a:gd name="T35" fmla="*/ 217 h 260"/>
                <a:gd name="T36" fmla="*/ 369 w 474"/>
                <a:gd name="T37" fmla="*/ 234 h 260"/>
                <a:gd name="T38" fmla="*/ 253 w 474"/>
                <a:gd name="T39" fmla="*/ 246 h 260"/>
                <a:gd name="T40" fmla="*/ 30 w 474"/>
                <a:gd name="T41" fmla="*/ 212 h 260"/>
                <a:gd name="T42" fmla="*/ 12 w 474"/>
                <a:gd name="T43" fmla="*/ 203 h 260"/>
                <a:gd name="T44" fmla="*/ 13 w 474"/>
                <a:gd name="T45" fmla="*/ 203 h 260"/>
                <a:gd name="T46" fmla="*/ 12 w 474"/>
                <a:gd name="T47" fmla="*/ 198 h 260"/>
                <a:gd name="T48" fmla="*/ 11 w 474"/>
                <a:gd name="T49" fmla="*/ 181 h 260"/>
                <a:gd name="T50" fmla="*/ 23 w 474"/>
                <a:gd name="T51" fmla="*/ 83 h 260"/>
                <a:gd name="T52" fmla="*/ 38 w 474"/>
                <a:gd name="T53" fmla="*/ 9 h 260"/>
                <a:gd name="T54" fmla="*/ 28 w 474"/>
                <a:gd name="T55" fmla="*/ 6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4" h="260">
                  <a:moveTo>
                    <a:pt x="28" y="6"/>
                  </a:moveTo>
                  <a:cubicBezTo>
                    <a:pt x="17" y="58"/>
                    <a:pt x="7" y="110"/>
                    <a:pt x="2" y="162"/>
                  </a:cubicBezTo>
                  <a:cubicBezTo>
                    <a:pt x="1" y="175"/>
                    <a:pt x="0" y="187"/>
                    <a:pt x="2" y="199"/>
                  </a:cubicBezTo>
                  <a:cubicBezTo>
                    <a:pt x="3" y="205"/>
                    <a:pt x="4" y="210"/>
                    <a:pt x="9" y="213"/>
                  </a:cubicBezTo>
                  <a:cubicBezTo>
                    <a:pt x="32" y="225"/>
                    <a:pt x="57" y="233"/>
                    <a:pt x="82" y="240"/>
                  </a:cubicBezTo>
                  <a:cubicBezTo>
                    <a:pt x="156" y="260"/>
                    <a:pt x="233" y="259"/>
                    <a:pt x="309" y="252"/>
                  </a:cubicBezTo>
                  <a:cubicBezTo>
                    <a:pt x="353" y="248"/>
                    <a:pt x="398" y="241"/>
                    <a:pt x="439" y="226"/>
                  </a:cubicBezTo>
                  <a:cubicBezTo>
                    <a:pt x="446" y="223"/>
                    <a:pt x="453" y="222"/>
                    <a:pt x="460" y="217"/>
                  </a:cubicBezTo>
                  <a:cubicBezTo>
                    <a:pt x="472" y="206"/>
                    <a:pt x="474" y="188"/>
                    <a:pt x="474" y="173"/>
                  </a:cubicBezTo>
                  <a:cubicBezTo>
                    <a:pt x="473" y="157"/>
                    <a:pt x="470" y="141"/>
                    <a:pt x="467" y="126"/>
                  </a:cubicBezTo>
                  <a:cubicBezTo>
                    <a:pt x="464" y="107"/>
                    <a:pt x="461" y="89"/>
                    <a:pt x="458" y="70"/>
                  </a:cubicBezTo>
                  <a:cubicBezTo>
                    <a:pt x="454" y="49"/>
                    <a:pt x="451" y="28"/>
                    <a:pt x="447" y="6"/>
                  </a:cubicBezTo>
                  <a:cubicBezTo>
                    <a:pt x="446" y="0"/>
                    <a:pt x="436" y="3"/>
                    <a:pt x="437" y="9"/>
                  </a:cubicBezTo>
                  <a:cubicBezTo>
                    <a:pt x="442" y="36"/>
                    <a:pt x="447" y="63"/>
                    <a:pt x="451" y="90"/>
                  </a:cubicBezTo>
                  <a:cubicBezTo>
                    <a:pt x="455" y="111"/>
                    <a:pt x="458" y="131"/>
                    <a:pt x="461" y="152"/>
                  </a:cubicBezTo>
                  <a:cubicBezTo>
                    <a:pt x="464" y="169"/>
                    <a:pt x="468" y="192"/>
                    <a:pt x="455" y="207"/>
                  </a:cubicBezTo>
                  <a:cubicBezTo>
                    <a:pt x="453" y="210"/>
                    <a:pt x="449" y="212"/>
                    <a:pt x="445" y="214"/>
                  </a:cubicBezTo>
                  <a:cubicBezTo>
                    <a:pt x="440" y="215"/>
                    <a:pt x="440" y="215"/>
                    <a:pt x="434" y="217"/>
                  </a:cubicBezTo>
                  <a:cubicBezTo>
                    <a:pt x="413" y="225"/>
                    <a:pt x="391" y="230"/>
                    <a:pt x="369" y="234"/>
                  </a:cubicBezTo>
                  <a:cubicBezTo>
                    <a:pt x="331" y="241"/>
                    <a:pt x="292" y="244"/>
                    <a:pt x="253" y="246"/>
                  </a:cubicBezTo>
                  <a:cubicBezTo>
                    <a:pt x="177" y="249"/>
                    <a:pt x="101" y="242"/>
                    <a:pt x="30" y="212"/>
                  </a:cubicBezTo>
                  <a:cubicBezTo>
                    <a:pt x="24" y="209"/>
                    <a:pt x="18" y="206"/>
                    <a:pt x="12" y="203"/>
                  </a:cubicBezTo>
                  <a:cubicBezTo>
                    <a:pt x="11" y="203"/>
                    <a:pt x="14" y="206"/>
                    <a:pt x="13" y="203"/>
                  </a:cubicBezTo>
                  <a:cubicBezTo>
                    <a:pt x="12" y="201"/>
                    <a:pt x="12" y="200"/>
                    <a:pt x="12" y="198"/>
                  </a:cubicBezTo>
                  <a:cubicBezTo>
                    <a:pt x="11" y="192"/>
                    <a:pt x="11" y="187"/>
                    <a:pt x="11" y="181"/>
                  </a:cubicBezTo>
                  <a:cubicBezTo>
                    <a:pt x="12" y="148"/>
                    <a:pt x="18" y="115"/>
                    <a:pt x="23" y="83"/>
                  </a:cubicBezTo>
                  <a:cubicBezTo>
                    <a:pt x="28" y="58"/>
                    <a:pt x="32" y="33"/>
                    <a:pt x="38" y="9"/>
                  </a:cubicBezTo>
                  <a:cubicBezTo>
                    <a:pt x="39" y="3"/>
                    <a:pt x="29" y="0"/>
                    <a:pt x="28" y="6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ís1ïḑè"/>
            <p:cNvSpPr/>
            <p:nvPr/>
          </p:nvSpPr>
          <p:spPr bwMode="auto">
            <a:xfrm>
              <a:off x="5740374" y="4014791"/>
              <a:ext cx="879616" cy="362498"/>
            </a:xfrm>
            <a:custGeom>
              <a:avLst/>
              <a:gdLst>
                <a:gd name="T0" fmla="*/ 0 w 426"/>
                <a:gd name="T1" fmla="*/ 143 h 176"/>
                <a:gd name="T2" fmla="*/ 166 w 426"/>
                <a:gd name="T3" fmla="*/ 160 h 176"/>
                <a:gd name="T4" fmla="*/ 406 w 426"/>
                <a:gd name="T5" fmla="*/ 123 h 176"/>
                <a:gd name="T6" fmla="*/ 406 w 426"/>
                <a:gd name="T7" fmla="*/ 0 h 176"/>
                <a:gd name="T8" fmla="*/ 0 w 426"/>
                <a:gd name="T9" fmla="*/ 143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176">
                  <a:moveTo>
                    <a:pt x="0" y="143"/>
                  </a:moveTo>
                  <a:cubicBezTo>
                    <a:pt x="0" y="143"/>
                    <a:pt x="43" y="159"/>
                    <a:pt x="166" y="160"/>
                  </a:cubicBezTo>
                  <a:cubicBezTo>
                    <a:pt x="290" y="161"/>
                    <a:pt x="386" y="176"/>
                    <a:pt x="406" y="123"/>
                  </a:cubicBezTo>
                  <a:cubicBezTo>
                    <a:pt x="426" y="70"/>
                    <a:pt x="406" y="0"/>
                    <a:pt x="406" y="0"/>
                  </a:cubicBezTo>
                  <a:lnTo>
                    <a:pt x="0" y="143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i$1iḍé"/>
            <p:cNvSpPr/>
            <p:nvPr/>
          </p:nvSpPr>
          <p:spPr bwMode="auto">
            <a:xfrm>
              <a:off x="5592626" y="4004483"/>
              <a:ext cx="1039390" cy="319548"/>
            </a:xfrm>
            <a:custGeom>
              <a:avLst/>
              <a:gdLst>
                <a:gd name="T0" fmla="*/ 14 w 503"/>
                <a:gd name="T1" fmla="*/ 0 h 155"/>
                <a:gd name="T2" fmla="*/ 107 w 503"/>
                <a:gd name="T3" fmla="*/ 155 h 155"/>
                <a:gd name="T4" fmla="*/ 419 w 503"/>
                <a:gd name="T5" fmla="*/ 155 h 155"/>
                <a:gd name="T6" fmla="*/ 477 w 503"/>
                <a:gd name="T7" fmla="*/ 5 h 155"/>
                <a:gd name="T8" fmla="*/ 14 w 503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3" h="155">
                  <a:moveTo>
                    <a:pt x="14" y="0"/>
                  </a:moveTo>
                  <a:cubicBezTo>
                    <a:pt x="14" y="0"/>
                    <a:pt x="0" y="155"/>
                    <a:pt x="107" y="155"/>
                  </a:cubicBezTo>
                  <a:cubicBezTo>
                    <a:pt x="214" y="155"/>
                    <a:pt x="419" y="155"/>
                    <a:pt x="419" y="155"/>
                  </a:cubicBezTo>
                  <a:cubicBezTo>
                    <a:pt x="419" y="155"/>
                    <a:pt x="503" y="146"/>
                    <a:pt x="477" y="5"/>
                  </a:cubicBezTo>
                  <a:cubicBezTo>
                    <a:pt x="477" y="5"/>
                    <a:pt x="264" y="32"/>
                    <a:pt x="14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88" name="ïṡ1íḑè">
            <a:extLst>
              <a:ext uri="{FF2B5EF4-FFF2-40B4-BE49-F238E27FC236}">
                <a16:creationId xmlns:a16="http://schemas.microsoft.com/office/drawing/2014/main" id="{51778F8C-6CCA-4020-8E72-1CE1D0963766}"/>
              </a:ext>
            </a:extLst>
          </p:cNvPr>
          <p:cNvSpPr/>
          <p:nvPr/>
        </p:nvSpPr>
        <p:spPr bwMode="auto">
          <a:xfrm flipH="1">
            <a:off x="6333011" y="3250790"/>
            <a:ext cx="287425" cy="274149"/>
          </a:xfrm>
          <a:custGeom>
            <a:avLst/>
            <a:gdLst>
              <a:gd name="connsiteX0" fmla="*/ 0 w 574179"/>
              <a:gd name="connsiteY0" fmla="*/ 451358 h 547653"/>
              <a:gd name="connsiteX1" fmla="*/ 574179 w 574179"/>
              <a:gd name="connsiteY1" fmla="*/ 451358 h 547653"/>
              <a:gd name="connsiteX2" fmla="*/ 574179 w 574179"/>
              <a:gd name="connsiteY2" fmla="*/ 475432 h 547653"/>
              <a:gd name="connsiteX3" fmla="*/ 531137 w 574179"/>
              <a:gd name="connsiteY3" fmla="*/ 547653 h 547653"/>
              <a:gd name="connsiteX4" fmla="*/ 42181 w 574179"/>
              <a:gd name="connsiteY4" fmla="*/ 547653 h 547653"/>
              <a:gd name="connsiteX5" fmla="*/ 0 w 574179"/>
              <a:gd name="connsiteY5" fmla="*/ 475432 h 547653"/>
              <a:gd name="connsiteX6" fmla="*/ 392503 w 574179"/>
              <a:gd name="connsiteY6" fmla="*/ 318175 h 547653"/>
              <a:gd name="connsiteX7" fmla="*/ 416711 w 574179"/>
              <a:gd name="connsiteY7" fmla="*/ 337076 h 547653"/>
              <a:gd name="connsiteX8" fmla="*/ 419305 w 574179"/>
              <a:gd name="connsiteY8" fmla="*/ 345668 h 547653"/>
              <a:gd name="connsiteX9" fmla="*/ 395097 w 574179"/>
              <a:gd name="connsiteY9" fmla="*/ 343091 h 547653"/>
              <a:gd name="connsiteX10" fmla="*/ 298695 w 574179"/>
              <a:gd name="connsiteY10" fmla="*/ 263188 h 547653"/>
              <a:gd name="connsiteX11" fmla="*/ 320244 w 574179"/>
              <a:gd name="connsiteY11" fmla="*/ 272640 h 547653"/>
              <a:gd name="connsiteX12" fmla="*/ 330588 w 574179"/>
              <a:gd name="connsiteY12" fmla="*/ 270062 h 547653"/>
              <a:gd name="connsiteX13" fmla="*/ 377997 w 574179"/>
              <a:gd name="connsiteY13" fmla="*/ 307013 h 547653"/>
              <a:gd name="connsiteX14" fmla="*/ 377997 w 574179"/>
              <a:gd name="connsiteY14" fmla="*/ 341385 h 547653"/>
              <a:gd name="connsiteX15" fmla="*/ 308177 w 574179"/>
              <a:gd name="connsiteY15" fmla="*/ 338807 h 547653"/>
              <a:gd name="connsiteX16" fmla="*/ 320247 w 574179"/>
              <a:gd name="connsiteY16" fmla="*/ 224505 h 547653"/>
              <a:gd name="connsiteX17" fmla="*/ 336603 w 574179"/>
              <a:gd name="connsiteY17" fmla="*/ 241694 h 547653"/>
              <a:gd name="connsiteX18" fmla="*/ 335742 w 574179"/>
              <a:gd name="connsiteY18" fmla="*/ 246851 h 547653"/>
              <a:gd name="connsiteX19" fmla="*/ 433876 w 574179"/>
              <a:gd name="connsiteY19" fmla="*/ 324202 h 547653"/>
              <a:gd name="connsiteX20" fmla="*/ 435597 w 574179"/>
              <a:gd name="connsiteY20" fmla="*/ 325921 h 547653"/>
              <a:gd name="connsiteX21" fmla="*/ 446788 w 574179"/>
              <a:gd name="connsiteY21" fmla="*/ 364597 h 547653"/>
              <a:gd name="connsiteX22" fmla="*/ 499298 w 574179"/>
              <a:gd name="connsiteY22" fmla="*/ 380926 h 547653"/>
              <a:gd name="connsiteX23" fmla="*/ 499298 w 574179"/>
              <a:gd name="connsiteY23" fmla="*/ 438510 h 547653"/>
              <a:gd name="connsiteX24" fmla="*/ 74052 w 574179"/>
              <a:gd name="connsiteY24" fmla="*/ 438510 h 547653"/>
              <a:gd name="connsiteX25" fmla="*/ 74052 w 574179"/>
              <a:gd name="connsiteY25" fmla="*/ 380926 h 547653"/>
              <a:gd name="connsiteX26" fmla="*/ 286675 w 574179"/>
              <a:gd name="connsiteY26" fmla="*/ 352564 h 547653"/>
              <a:gd name="connsiteX27" fmla="*/ 439040 w 574179"/>
              <a:gd name="connsiteY27" fmla="*/ 362878 h 547653"/>
              <a:gd name="connsiteX28" fmla="*/ 428711 w 574179"/>
              <a:gd name="connsiteY28" fmla="*/ 329359 h 547653"/>
              <a:gd name="connsiteX29" fmla="*/ 332299 w 574179"/>
              <a:gd name="connsiteY29" fmla="*/ 252867 h 547653"/>
              <a:gd name="connsiteX30" fmla="*/ 320247 w 574179"/>
              <a:gd name="connsiteY30" fmla="*/ 258024 h 547653"/>
              <a:gd name="connsiteX31" fmla="*/ 303031 w 574179"/>
              <a:gd name="connsiteY31" fmla="*/ 241694 h 547653"/>
              <a:gd name="connsiteX32" fmla="*/ 320247 w 574179"/>
              <a:gd name="connsiteY32" fmla="*/ 224505 h 547653"/>
              <a:gd name="connsiteX33" fmla="*/ 299567 w 574179"/>
              <a:gd name="connsiteY33" fmla="*/ 186650 h 547653"/>
              <a:gd name="connsiteX34" fmla="*/ 427837 w 574179"/>
              <a:gd name="connsiteY34" fmla="*/ 215021 h 547653"/>
              <a:gd name="connsiteX35" fmla="*/ 433002 w 574179"/>
              <a:gd name="connsiteY35" fmla="*/ 217600 h 547653"/>
              <a:gd name="connsiteX36" fmla="*/ 438168 w 574179"/>
              <a:gd name="connsiteY36" fmla="*/ 220179 h 547653"/>
              <a:gd name="connsiteX37" fmla="*/ 442472 w 574179"/>
              <a:gd name="connsiteY37" fmla="*/ 225337 h 547653"/>
              <a:gd name="connsiteX38" fmla="*/ 445915 w 574179"/>
              <a:gd name="connsiteY38" fmla="*/ 230496 h 547653"/>
              <a:gd name="connsiteX39" fmla="*/ 447637 w 574179"/>
              <a:gd name="connsiteY39" fmla="*/ 237374 h 547653"/>
              <a:gd name="connsiteX40" fmla="*/ 449359 w 574179"/>
              <a:gd name="connsiteY40" fmla="*/ 241672 h 547653"/>
              <a:gd name="connsiteX41" fmla="*/ 462272 w 574179"/>
              <a:gd name="connsiteY41" fmla="*/ 352576 h 547653"/>
              <a:gd name="connsiteX42" fmla="*/ 457968 w 574179"/>
              <a:gd name="connsiteY42" fmla="*/ 351716 h 547653"/>
              <a:gd name="connsiteX43" fmla="*/ 448498 w 574179"/>
              <a:gd name="connsiteY43" fmla="*/ 321626 h 547653"/>
              <a:gd name="connsiteX44" fmla="*/ 446776 w 574179"/>
              <a:gd name="connsiteY44" fmla="*/ 315608 h 547653"/>
              <a:gd name="connsiteX45" fmla="*/ 351219 w 574179"/>
              <a:gd name="connsiteY45" fmla="*/ 240812 h 547653"/>
              <a:gd name="connsiteX46" fmla="*/ 320228 w 574179"/>
              <a:gd name="connsiteY46" fmla="*/ 210722 h 547653"/>
              <a:gd name="connsiteX47" fmla="*/ 293541 w 574179"/>
              <a:gd name="connsiteY47" fmla="*/ 226197 h 547653"/>
              <a:gd name="connsiteX48" fmla="*/ 290958 w 574179"/>
              <a:gd name="connsiteY48" fmla="*/ 203844 h 547653"/>
              <a:gd name="connsiteX49" fmla="*/ 274612 w 574179"/>
              <a:gd name="connsiteY49" fmla="*/ 186650 h 547653"/>
              <a:gd name="connsiteX50" fmla="*/ 282360 w 574179"/>
              <a:gd name="connsiteY50" fmla="*/ 203844 h 547653"/>
              <a:gd name="connsiteX51" fmla="*/ 283221 w 574179"/>
              <a:gd name="connsiteY51" fmla="*/ 203844 h 547653"/>
              <a:gd name="connsiteX52" fmla="*/ 265143 w 574179"/>
              <a:gd name="connsiteY52" fmla="*/ 338820 h 547653"/>
              <a:gd name="connsiteX53" fmla="*/ 195412 w 574179"/>
              <a:gd name="connsiteY53" fmla="*/ 341400 h 547653"/>
              <a:gd name="connsiteX54" fmla="*/ 195412 w 574179"/>
              <a:gd name="connsiteY54" fmla="*/ 266604 h 547653"/>
              <a:gd name="connsiteX55" fmla="*/ 186803 w 574179"/>
              <a:gd name="connsiteY55" fmla="*/ 269183 h 547653"/>
              <a:gd name="connsiteX56" fmla="*/ 178194 w 574179"/>
              <a:gd name="connsiteY56" fmla="*/ 343119 h 547653"/>
              <a:gd name="connsiteX57" fmla="*/ 111907 w 574179"/>
              <a:gd name="connsiteY57" fmla="*/ 352576 h 547653"/>
              <a:gd name="connsiteX58" fmla="*/ 124820 w 574179"/>
              <a:gd name="connsiteY58" fmla="*/ 241672 h 547653"/>
              <a:gd name="connsiteX59" fmla="*/ 125681 w 574179"/>
              <a:gd name="connsiteY59" fmla="*/ 237373 h 547653"/>
              <a:gd name="connsiteX60" fmla="*/ 128264 w 574179"/>
              <a:gd name="connsiteY60" fmla="*/ 230496 h 547653"/>
              <a:gd name="connsiteX61" fmla="*/ 131707 w 574179"/>
              <a:gd name="connsiteY61" fmla="*/ 226197 h 547653"/>
              <a:gd name="connsiteX62" fmla="*/ 136011 w 574179"/>
              <a:gd name="connsiteY62" fmla="*/ 220179 h 547653"/>
              <a:gd name="connsiteX63" fmla="*/ 141177 w 574179"/>
              <a:gd name="connsiteY63" fmla="*/ 217600 h 547653"/>
              <a:gd name="connsiteX64" fmla="*/ 145481 w 574179"/>
              <a:gd name="connsiteY64" fmla="*/ 215021 h 547653"/>
              <a:gd name="connsiteX65" fmla="*/ 274612 w 574179"/>
              <a:gd name="connsiteY65" fmla="*/ 186650 h 547653"/>
              <a:gd name="connsiteX66" fmla="*/ 287089 w 574179"/>
              <a:gd name="connsiteY66" fmla="*/ 0 h 547653"/>
              <a:gd name="connsiteX67" fmla="*/ 369292 w 574179"/>
              <a:gd name="connsiteY67" fmla="*/ 89871 h 547653"/>
              <a:gd name="connsiteX68" fmla="*/ 287089 w 574179"/>
              <a:gd name="connsiteY68" fmla="*/ 179742 h 547653"/>
              <a:gd name="connsiteX69" fmla="*/ 204886 w 574179"/>
              <a:gd name="connsiteY69" fmla="*/ 89871 h 547653"/>
              <a:gd name="connsiteX70" fmla="*/ 287089 w 574179"/>
              <a:gd name="connsiteY70" fmla="*/ 0 h 547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74179" h="547653">
                <a:moveTo>
                  <a:pt x="0" y="451358"/>
                </a:moveTo>
                <a:lnTo>
                  <a:pt x="574179" y="451358"/>
                </a:lnTo>
                <a:lnTo>
                  <a:pt x="574179" y="475432"/>
                </a:lnTo>
                <a:lnTo>
                  <a:pt x="531137" y="547653"/>
                </a:lnTo>
                <a:lnTo>
                  <a:pt x="42181" y="547653"/>
                </a:lnTo>
                <a:lnTo>
                  <a:pt x="0" y="475432"/>
                </a:lnTo>
                <a:close/>
                <a:moveTo>
                  <a:pt x="392503" y="318175"/>
                </a:moveTo>
                <a:lnTo>
                  <a:pt x="416711" y="337076"/>
                </a:lnTo>
                <a:lnTo>
                  <a:pt x="419305" y="345668"/>
                </a:lnTo>
                <a:cubicBezTo>
                  <a:pt x="411524" y="344809"/>
                  <a:pt x="403743" y="343950"/>
                  <a:pt x="395097" y="343091"/>
                </a:cubicBezTo>
                <a:close/>
                <a:moveTo>
                  <a:pt x="298695" y="263188"/>
                </a:moveTo>
                <a:cubicBezTo>
                  <a:pt x="304729" y="269203"/>
                  <a:pt x="311625" y="272640"/>
                  <a:pt x="320244" y="272640"/>
                </a:cubicBezTo>
                <a:cubicBezTo>
                  <a:pt x="323692" y="272640"/>
                  <a:pt x="327140" y="271781"/>
                  <a:pt x="330588" y="270062"/>
                </a:cubicBezTo>
                <a:lnTo>
                  <a:pt x="377997" y="307013"/>
                </a:lnTo>
                <a:lnTo>
                  <a:pt x="377997" y="341385"/>
                </a:lnTo>
                <a:cubicBezTo>
                  <a:pt x="356448" y="339666"/>
                  <a:pt x="333174" y="338807"/>
                  <a:pt x="308177" y="338807"/>
                </a:cubicBezTo>
                <a:close/>
                <a:moveTo>
                  <a:pt x="320247" y="224505"/>
                </a:moveTo>
                <a:cubicBezTo>
                  <a:pt x="329716" y="224505"/>
                  <a:pt x="336603" y="232240"/>
                  <a:pt x="336603" y="241694"/>
                </a:cubicBezTo>
                <a:cubicBezTo>
                  <a:pt x="336603" y="243413"/>
                  <a:pt x="336603" y="245132"/>
                  <a:pt x="335742" y="246851"/>
                </a:cubicBezTo>
                <a:lnTo>
                  <a:pt x="433876" y="324202"/>
                </a:lnTo>
                <a:cubicBezTo>
                  <a:pt x="434736" y="325062"/>
                  <a:pt x="434736" y="325062"/>
                  <a:pt x="435597" y="325921"/>
                </a:cubicBezTo>
                <a:lnTo>
                  <a:pt x="446788" y="364597"/>
                </a:lnTo>
                <a:cubicBezTo>
                  <a:pt x="488107" y="372332"/>
                  <a:pt x="499298" y="380926"/>
                  <a:pt x="499298" y="380926"/>
                </a:cubicBezTo>
                <a:lnTo>
                  <a:pt x="499298" y="438510"/>
                </a:lnTo>
                <a:lnTo>
                  <a:pt x="74052" y="438510"/>
                </a:lnTo>
                <a:lnTo>
                  <a:pt x="74052" y="380926"/>
                </a:lnTo>
                <a:cubicBezTo>
                  <a:pt x="74052" y="380926"/>
                  <a:pt x="109346" y="352564"/>
                  <a:pt x="286675" y="352564"/>
                </a:cubicBezTo>
                <a:cubicBezTo>
                  <a:pt x="358984" y="352564"/>
                  <a:pt x="406329" y="357721"/>
                  <a:pt x="439040" y="362878"/>
                </a:cubicBezTo>
                <a:lnTo>
                  <a:pt x="428711" y="329359"/>
                </a:lnTo>
                <a:lnTo>
                  <a:pt x="332299" y="252867"/>
                </a:lnTo>
                <a:cubicBezTo>
                  <a:pt x="328855" y="256305"/>
                  <a:pt x="324551" y="258024"/>
                  <a:pt x="320247" y="258024"/>
                </a:cubicBezTo>
                <a:cubicBezTo>
                  <a:pt x="310778" y="258024"/>
                  <a:pt x="303031" y="250289"/>
                  <a:pt x="303031" y="241694"/>
                </a:cubicBezTo>
                <a:cubicBezTo>
                  <a:pt x="303031" y="232240"/>
                  <a:pt x="310778" y="224505"/>
                  <a:pt x="320247" y="224505"/>
                </a:cubicBezTo>
                <a:close/>
                <a:moveTo>
                  <a:pt x="299567" y="186650"/>
                </a:moveTo>
                <a:cubicBezTo>
                  <a:pt x="359828" y="190089"/>
                  <a:pt x="425254" y="213301"/>
                  <a:pt x="427837" y="215021"/>
                </a:cubicBezTo>
                <a:cubicBezTo>
                  <a:pt x="430420" y="215021"/>
                  <a:pt x="431281" y="216740"/>
                  <a:pt x="433002" y="217600"/>
                </a:cubicBezTo>
                <a:cubicBezTo>
                  <a:pt x="434724" y="218460"/>
                  <a:pt x="436446" y="219319"/>
                  <a:pt x="438168" y="220179"/>
                </a:cubicBezTo>
                <a:cubicBezTo>
                  <a:pt x="439889" y="221899"/>
                  <a:pt x="440750" y="223618"/>
                  <a:pt x="442472" y="225337"/>
                </a:cubicBezTo>
                <a:cubicBezTo>
                  <a:pt x="443333" y="227057"/>
                  <a:pt x="445055" y="228776"/>
                  <a:pt x="445915" y="230496"/>
                </a:cubicBezTo>
                <a:cubicBezTo>
                  <a:pt x="446776" y="232215"/>
                  <a:pt x="447637" y="234794"/>
                  <a:pt x="447637" y="237374"/>
                </a:cubicBezTo>
                <a:cubicBezTo>
                  <a:pt x="448498" y="238233"/>
                  <a:pt x="449359" y="239953"/>
                  <a:pt x="449359" y="241672"/>
                </a:cubicBezTo>
                <a:lnTo>
                  <a:pt x="462272" y="352576"/>
                </a:lnTo>
                <a:cubicBezTo>
                  <a:pt x="460550" y="352576"/>
                  <a:pt x="459689" y="352576"/>
                  <a:pt x="457968" y="351716"/>
                </a:cubicBezTo>
                <a:lnTo>
                  <a:pt x="448498" y="321626"/>
                </a:lnTo>
                <a:lnTo>
                  <a:pt x="446776" y="315608"/>
                </a:lnTo>
                <a:lnTo>
                  <a:pt x="351219" y="240812"/>
                </a:lnTo>
                <a:cubicBezTo>
                  <a:pt x="351219" y="224478"/>
                  <a:pt x="337445" y="210722"/>
                  <a:pt x="320228" y="210722"/>
                </a:cubicBezTo>
                <a:cubicBezTo>
                  <a:pt x="309036" y="210722"/>
                  <a:pt x="299567" y="216740"/>
                  <a:pt x="293541" y="226197"/>
                </a:cubicBezTo>
                <a:lnTo>
                  <a:pt x="290958" y="203844"/>
                </a:lnTo>
                <a:close/>
                <a:moveTo>
                  <a:pt x="274612" y="186650"/>
                </a:moveTo>
                <a:lnTo>
                  <a:pt x="282360" y="203844"/>
                </a:lnTo>
                <a:lnTo>
                  <a:pt x="283221" y="203844"/>
                </a:lnTo>
                <a:lnTo>
                  <a:pt x="265143" y="338820"/>
                </a:lnTo>
                <a:cubicBezTo>
                  <a:pt x="239316" y="338820"/>
                  <a:pt x="216073" y="340540"/>
                  <a:pt x="195412" y="341400"/>
                </a:cubicBezTo>
                <a:lnTo>
                  <a:pt x="195412" y="266604"/>
                </a:lnTo>
                <a:cubicBezTo>
                  <a:pt x="192829" y="268323"/>
                  <a:pt x="189386" y="269183"/>
                  <a:pt x="186803" y="269183"/>
                </a:cubicBezTo>
                <a:lnTo>
                  <a:pt x="178194" y="343119"/>
                </a:lnTo>
                <a:cubicBezTo>
                  <a:pt x="149785" y="345698"/>
                  <a:pt x="128264" y="349137"/>
                  <a:pt x="111907" y="352576"/>
                </a:cubicBezTo>
                <a:lnTo>
                  <a:pt x="124820" y="241672"/>
                </a:lnTo>
                <a:cubicBezTo>
                  <a:pt x="124820" y="239953"/>
                  <a:pt x="125681" y="239093"/>
                  <a:pt x="125681" y="237373"/>
                </a:cubicBezTo>
                <a:cubicBezTo>
                  <a:pt x="126542" y="234794"/>
                  <a:pt x="126542" y="232215"/>
                  <a:pt x="128264" y="230496"/>
                </a:cubicBezTo>
                <a:cubicBezTo>
                  <a:pt x="129124" y="228776"/>
                  <a:pt x="129985" y="227057"/>
                  <a:pt x="131707" y="226197"/>
                </a:cubicBezTo>
                <a:cubicBezTo>
                  <a:pt x="132568" y="223618"/>
                  <a:pt x="134290" y="221899"/>
                  <a:pt x="136011" y="220179"/>
                </a:cubicBezTo>
                <a:cubicBezTo>
                  <a:pt x="137733" y="219319"/>
                  <a:pt x="139455" y="218460"/>
                  <a:pt x="141177" y="217600"/>
                </a:cubicBezTo>
                <a:cubicBezTo>
                  <a:pt x="142898" y="216740"/>
                  <a:pt x="143759" y="215021"/>
                  <a:pt x="145481" y="215021"/>
                </a:cubicBezTo>
                <a:cubicBezTo>
                  <a:pt x="148925" y="213301"/>
                  <a:pt x="214351" y="190089"/>
                  <a:pt x="274612" y="186650"/>
                </a:cubicBezTo>
                <a:close/>
                <a:moveTo>
                  <a:pt x="287089" y="0"/>
                </a:moveTo>
                <a:cubicBezTo>
                  <a:pt x="332488" y="0"/>
                  <a:pt x="369292" y="40237"/>
                  <a:pt x="369292" y="89871"/>
                </a:cubicBezTo>
                <a:cubicBezTo>
                  <a:pt x="369292" y="139505"/>
                  <a:pt x="332488" y="179742"/>
                  <a:pt x="287089" y="179742"/>
                </a:cubicBezTo>
                <a:cubicBezTo>
                  <a:pt x="241690" y="179742"/>
                  <a:pt x="204886" y="139505"/>
                  <a:pt x="204886" y="89871"/>
                </a:cubicBezTo>
                <a:cubicBezTo>
                  <a:pt x="204886" y="40237"/>
                  <a:pt x="241690" y="0"/>
                  <a:pt x="287089" y="0"/>
                </a:cubicBezTo>
                <a:close/>
              </a:path>
            </a:pathLst>
          </a:custGeom>
          <a:solidFill>
            <a:srgbClr val="26A599"/>
          </a:solidFill>
          <a:ln w="3175">
            <a:noFill/>
            <a:prstDash val="solid"/>
            <a:round/>
          </a:ln>
          <a:effectLst/>
        </p:spPr>
        <p:txBody>
          <a:bodyPr wrap="square" lIns="91440" tIns="45720" rIns="91440" bIns="45720" anchor="ctr">
            <a:normAutofit fontScale="77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89" name="ïslïḋê">
            <a:extLst>
              <a:ext uri="{FF2B5EF4-FFF2-40B4-BE49-F238E27FC236}">
                <a16:creationId xmlns:a16="http://schemas.microsoft.com/office/drawing/2014/main" id="{015669F1-149B-4A90-B55B-B1B051F2C248}"/>
              </a:ext>
            </a:extLst>
          </p:cNvPr>
          <p:cNvSpPr txBox="1"/>
          <p:nvPr/>
        </p:nvSpPr>
        <p:spPr>
          <a:xfrm>
            <a:off x="6620436" y="3250790"/>
            <a:ext cx="3954770" cy="269755"/>
          </a:xfrm>
          <a:prstGeom prst="rect">
            <a:avLst/>
          </a:prstGeom>
          <a:noFill/>
        </p:spPr>
        <p:txBody>
          <a:bodyPr wrap="square" lIns="91440" tIns="45720" rIns="91440" bIns="45720" anchor="b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01.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缓存不支持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rehash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导致的系统雪崩不可用</a:t>
            </a: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9D22482F-2AE7-44E4-938E-6232BE5F6EF5}"/>
              </a:ext>
            </a:extLst>
          </p:cNvPr>
          <p:cNvCxnSpPr/>
          <p:nvPr/>
        </p:nvCxnSpPr>
        <p:spPr>
          <a:xfrm>
            <a:off x="6283966" y="3678378"/>
            <a:ext cx="5123638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iŝļíḓe">
            <a:extLst>
              <a:ext uri="{FF2B5EF4-FFF2-40B4-BE49-F238E27FC236}">
                <a16:creationId xmlns:a16="http://schemas.microsoft.com/office/drawing/2014/main" id="{7A972D8C-0CC7-4CB4-B7B1-939B8141C461}"/>
              </a:ext>
            </a:extLst>
          </p:cNvPr>
          <p:cNvSpPr/>
          <p:nvPr/>
        </p:nvSpPr>
        <p:spPr bwMode="auto">
          <a:xfrm flipH="1">
            <a:off x="6333011" y="3951175"/>
            <a:ext cx="287425" cy="274149"/>
          </a:xfrm>
          <a:custGeom>
            <a:avLst/>
            <a:gdLst>
              <a:gd name="connsiteX0" fmla="*/ 0 w 574179"/>
              <a:gd name="connsiteY0" fmla="*/ 451358 h 547653"/>
              <a:gd name="connsiteX1" fmla="*/ 574179 w 574179"/>
              <a:gd name="connsiteY1" fmla="*/ 451358 h 547653"/>
              <a:gd name="connsiteX2" fmla="*/ 574179 w 574179"/>
              <a:gd name="connsiteY2" fmla="*/ 475432 h 547653"/>
              <a:gd name="connsiteX3" fmla="*/ 531137 w 574179"/>
              <a:gd name="connsiteY3" fmla="*/ 547653 h 547653"/>
              <a:gd name="connsiteX4" fmla="*/ 42181 w 574179"/>
              <a:gd name="connsiteY4" fmla="*/ 547653 h 547653"/>
              <a:gd name="connsiteX5" fmla="*/ 0 w 574179"/>
              <a:gd name="connsiteY5" fmla="*/ 475432 h 547653"/>
              <a:gd name="connsiteX6" fmla="*/ 392503 w 574179"/>
              <a:gd name="connsiteY6" fmla="*/ 318175 h 547653"/>
              <a:gd name="connsiteX7" fmla="*/ 416711 w 574179"/>
              <a:gd name="connsiteY7" fmla="*/ 337076 h 547653"/>
              <a:gd name="connsiteX8" fmla="*/ 419305 w 574179"/>
              <a:gd name="connsiteY8" fmla="*/ 345668 h 547653"/>
              <a:gd name="connsiteX9" fmla="*/ 395097 w 574179"/>
              <a:gd name="connsiteY9" fmla="*/ 343091 h 547653"/>
              <a:gd name="connsiteX10" fmla="*/ 298695 w 574179"/>
              <a:gd name="connsiteY10" fmla="*/ 263188 h 547653"/>
              <a:gd name="connsiteX11" fmla="*/ 320244 w 574179"/>
              <a:gd name="connsiteY11" fmla="*/ 272640 h 547653"/>
              <a:gd name="connsiteX12" fmla="*/ 330588 w 574179"/>
              <a:gd name="connsiteY12" fmla="*/ 270062 h 547653"/>
              <a:gd name="connsiteX13" fmla="*/ 377997 w 574179"/>
              <a:gd name="connsiteY13" fmla="*/ 307013 h 547653"/>
              <a:gd name="connsiteX14" fmla="*/ 377997 w 574179"/>
              <a:gd name="connsiteY14" fmla="*/ 341385 h 547653"/>
              <a:gd name="connsiteX15" fmla="*/ 308177 w 574179"/>
              <a:gd name="connsiteY15" fmla="*/ 338807 h 547653"/>
              <a:gd name="connsiteX16" fmla="*/ 320247 w 574179"/>
              <a:gd name="connsiteY16" fmla="*/ 224505 h 547653"/>
              <a:gd name="connsiteX17" fmla="*/ 336603 w 574179"/>
              <a:gd name="connsiteY17" fmla="*/ 241694 h 547653"/>
              <a:gd name="connsiteX18" fmla="*/ 335742 w 574179"/>
              <a:gd name="connsiteY18" fmla="*/ 246851 h 547653"/>
              <a:gd name="connsiteX19" fmla="*/ 433876 w 574179"/>
              <a:gd name="connsiteY19" fmla="*/ 324202 h 547653"/>
              <a:gd name="connsiteX20" fmla="*/ 435597 w 574179"/>
              <a:gd name="connsiteY20" fmla="*/ 325921 h 547653"/>
              <a:gd name="connsiteX21" fmla="*/ 446788 w 574179"/>
              <a:gd name="connsiteY21" fmla="*/ 364597 h 547653"/>
              <a:gd name="connsiteX22" fmla="*/ 499298 w 574179"/>
              <a:gd name="connsiteY22" fmla="*/ 380926 h 547653"/>
              <a:gd name="connsiteX23" fmla="*/ 499298 w 574179"/>
              <a:gd name="connsiteY23" fmla="*/ 438510 h 547653"/>
              <a:gd name="connsiteX24" fmla="*/ 74052 w 574179"/>
              <a:gd name="connsiteY24" fmla="*/ 438510 h 547653"/>
              <a:gd name="connsiteX25" fmla="*/ 74052 w 574179"/>
              <a:gd name="connsiteY25" fmla="*/ 380926 h 547653"/>
              <a:gd name="connsiteX26" fmla="*/ 286675 w 574179"/>
              <a:gd name="connsiteY26" fmla="*/ 352564 h 547653"/>
              <a:gd name="connsiteX27" fmla="*/ 439040 w 574179"/>
              <a:gd name="connsiteY27" fmla="*/ 362878 h 547653"/>
              <a:gd name="connsiteX28" fmla="*/ 428711 w 574179"/>
              <a:gd name="connsiteY28" fmla="*/ 329359 h 547653"/>
              <a:gd name="connsiteX29" fmla="*/ 332299 w 574179"/>
              <a:gd name="connsiteY29" fmla="*/ 252867 h 547653"/>
              <a:gd name="connsiteX30" fmla="*/ 320247 w 574179"/>
              <a:gd name="connsiteY30" fmla="*/ 258024 h 547653"/>
              <a:gd name="connsiteX31" fmla="*/ 303031 w 574179"/>
              <a:gd name="connsiteY31" fmla="*/ 241694 h 547653"/>
              <a:gd name="connsiteX32" fmla="*/ 320247 w 574179"/>
              <a:gd name="connsiteY32" fmla="*/ 224505 h 547653"/>
              <a:gd name="connsiteX33" fmla="*/ 299567 w 574179"/>
              <a:gd name="connsiteY33" fmla="*/ 186650 h 547653"/>
              <a:gd name="connsiteX34" fmla="*/ 427837 w 574179"/>
              <a:gd name="connsiteY34" fmla="*/ 215021 h 547653"/>
              <a:gd name="connsiteX35" fmla="*/ 433002 w 574179"/>
              <a:gd name="connsiteY35" fmla="*/ 217600 h 547653"/>
              <a:gd name="connsiteX36" fmla="*/ 438168 w 574179"/>
              <a:gd name="connsiteY36" fmla="*/ 220179 h 547653"/>
              <a:gd name="connsiteX37" fmla="*/ 442472 w 574179"/>
              <a:gd name="connsiteY37" fmla="*/ 225337 h 547653"/>
              <a:gd name="connsiteX38" fmla="*/ 445915 w 574179"/>
              <a:gd name="connsiteY38" fmla="*/ 230496 h 547653"/>
              <a:gd name="connsiteX39" fmla="*/ 447637 w 574179"/>
              <a:gd name="connsiteY39" fmla="*/ 237374 h 547653"/>
              <a:gd name="connsiteX40" fmla="*/ 449359 w 574179"/>
              <a:gd name="connsiteY40" fmla="*/ 241672 h 547653"/>
              <a:gd name="connsiteX41" fmla="*/ 462272 w 574179"/>
              <a:gd name="connsiteY41" fmla="*/ 352576 h 547653"/>
              <a:gd name="connsiteX42" fmla="*/ 457968 w 574179"/>
              <a:gd name="connsiteY42" fmla="*/ 351716 h 547653"/>
              <a:gd name="connsiteX43" fmla="*/ 448498 w 574179"/>
              <a:gd name="connsiteY43" fmla="*/ 321626 h 547653"/>
              <a:gd name="connsiteX44" fmla="*/ 446776 w 574179"/>
              <a:gd name="connsiteY44" fmla="*/ 315608 h 547653"/>
              <a:gd name="connsiteX45" fmla="*/ 351219 w 574179"/>
              <a:gd name="connsiteY45" fmla="*/ 240812 h 547653"/>
              <a:gd name="connsiteX46" fmla="*/ 320228 w 574179"/>
              <a:gd name="connsiteY46" fmla="*/ 210722 h 547653"/>
              <a:gd name="connsiteX47" fmla="*/ 293541 w 574179"/>
              <a:gd name="connsiteY47" fmla="*/ 226197 h 547653"/>
              <a:gd name="connsiteX48" fmla="*/ 290958 w 574179"/>
              <a:gd name="connsiteY48" fmla="*/ 203844 h 547653"/>
              <a:gd name="connsiteX49" fmla="*/ 274612 w 574179"/>
              <a:gd name="connsiteY49" fmla="*/ 186650 h 547653"/>
              <a:gd name="connsiteX50" fmla="*/ 282360 w 574179"/>
              <a:gd name="connsiteY50" fmla="*/ 203844 h 547653"/>
              <a:gd name="connsiteX51" fmla="*/ 283221 w 574179"/>
              <a:gd name="connsiteY51" fmla="*/ 203844 h 547653"/>
              <a:gd name="connsiteX52" fmla="*/ 265143 w 574179"/>
              <a:gd name="connsiteY52" fmla="*/ 338820 h 547653"/>
              <a:gd name="connsiteX53" fmla="*/ 195412 w 574179"/>
              <a:gd name="connsiteY53" fmla="*/ 341400 h 547653"/>
              <a:gd name="connsiteX54" fmla="*/ 195412 w 574179"/>
              <a:gd name="connsiteY54" fmla="*/ 266604 h 547653"/>
              <a:gd name="connsiteX55" fmla="*/ 186803 w 574179"/>
              <a:gd name="connsiteY55" fmla="*/ 269183 h 547653"/>
              <a:gd name="connsiteX56" fmla="*/ 178194 w 574179"/>
              <a:gd name="connsiteY56" fmla="*/ 343119 h 547653"/>
              <a:gd name="connsiteX57" fmla="*/ 111907 w 574179"/>
              <a:gd name="connsiteY57" fmla="*/ 352576 h 547653"/>
              <a:gd name="connsiteX58" fmla="*/ 124820 w 574179"/>
              <a:gd name="connsiteY58" fmla="*/ 241672 h 547653"/>
              <a:gd name="connsiteX59" fmla="*/ 125681 w 574179"/>
              <a:gd name="connsiteY59" fmla="*/ 237373 h 547653"/>
              <a:gd name="connsiteX60" fmla="*/ 128264 w 574179"/>
              <a:gd name="connsiteY60" fmla="*/ 230496 h 547653"/>
              <a:gd name="connsiteX61" fmla="*/ 131707 w 574179"/>
              <a:gd name="connsiteY61" fmla="*/ 226197 h 547653"/>
              <a:gd name="connsiteX62" fmla="*/ 136011 w 574179"/>
              <a:gd name="connsiteY62" fmla="*/ 220179 h 547653"/>
              <a:gd name="connsiteX63" fmla="*/ 141177 w 574179"/>
              <a:gd name="connsiteY63" fmla="*/ 217600 h 547653"/>
              <a:gd name="connsiteX64" fmla="*/ 145481 w 574179"/>
              <a:gd name="connsiteY64" fmla="*/ 215021 h 547653"/>
              <a:gd name="connsiteX65" fmla="*/ 274612 w 574179"/>
              <a:gd name="connsiteY65" fmla="*/ 186650 h 547653"/>
              <a:gd name="connsiteX66" fmla="*/ 287089 w 574179"/>
              <a:gd name="connsiteY66" fmla="*/ 0 h 547653"/>
              <a:gd name="connsiteX67" fmla="*/ 369292 w 574179"/>
              <a:gd name="connsiteY67" fmla="*/ 89871 h 547653"/>
              <a:gd name="connsiteX68" fmla="*/ 287089 w 574179"/>
              <a:gd name="connsiteY68" fmla="*/ 179742 h 547653"/>
              <a:gd name="connsiteX69" fmla="*/ 204886 w 574179"/>
              <a:gd name="connsiteY69" fmla="*/ 89871 h 547653"/>
              <a:gd name="connsiteX70" fmla="*/ 287089 w 574179"/>
              <a:gd name="connsiteY70" fmla="*/ 0 h 547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74179" h="547653">
                <a:moveTo>
                  <a:pt x="0" y="451358"/>
                </a:moveTo>
                <a:lnTo>
                  <a:pt x="574179" y="451358"/>
                </a:lnTo>
                <a:lnTo>
                  <a:pt x="574179" y="475432"/>
                </a:lnTo>
                <a:lnTo>
                  <a:pt x="531137" y="547653"/>
                </a:lnTo>
                <a:lnTo>
                  <a:pt x="42181" y="547653"/>
                </a:lnTo>
                <a:lnTo>
                  <a:pt x="0" y="475432"/>
                </a:lnTo>
                <a:close/>
                <a:moveTo>
                  <a:pt x="392503" y="318175"/>
                </a:moveTo>
                <a:lnTo>
                  <a:pt x="416711" y="337076"/>
                </a:lnTo>
                <a:lnTo>
                  <a:pt x="419305" y="345668"/>
                </a:lnTo>
                <a:cubicBezTo>
                  <a:pt x="411524" y="344809"/>
                  <a:pt x="403743" y="343950"/>
                  <a:pt x="395097" y="343091"/>
                </a:cubicBezTo>
                <a:close/>
                <a:moveTo>
                  <a:pt x="298695" y="263188"/>
                </a:moveTo>
                <a:cubicBezTo>
                  <a:pt x="304729" y="269203"/>
                  <a:pt x="311625" y="272640"/>
                  <a:pt x="320244" y="272640"/>
                </a:cubicBezTo>
                <a:cubicBezTo>
                  <a:pt x="323692" y="272640"/>
                  <a:pt x="327140" y="271781"/>
                  <a:pt x="330588" y="270062"/>
                </a:cubicBezTo>
                <a:lnTo>
                  <a:pt x="377997" y="307013"/>
                </a:lnTo>
                <a:lnTo>
                  <a:pt x="377997" y="341385"/>
                </a:lnTo>
                <a:cubicBezTo>
                  <a:pt x="356448" y="339666"/>
                  <a:pt x="333174" y="338807"/>
                  <a:pt x="308177" y="338807"/>
                </a:cubicBezTo>
                <a:close/>
                <a:moveTo>
                  <a:pt x="320247" y="224505"/>
                </a:moveTo>
                <a:cubicBezTo>
                  <a:pt x="329716" y="224505"/>
                  <a:pt x="336603" y="232240"/>
                  <a:pt x="336603" y="241694"/>
                </a:cubicBezTo>
                <a:cubicBezTo>
                  <a:pt x="336603" y="243413"/>
                  <a:pt x="336603" y="245132"/>
                  <a:pt x="335742" y="246851"/>
                </a:cubicBezTo>
                <a:lnTo>
                  <a:pt x="433876" y="324202"/>
                </a:lnTo>
                <a:cubicBezTo>
                  <a:pt x="434736" y="325062"/>
                  <a:pt x="434736" y="325062"/>
                  <a:pt x="435597" y="325921"/>
                </a:cubicBezTo>
                <a:lnTo>
                  <a:pt x="446788" y="364597"/>
                </a:lnTo>
                <a:cubicBezTo>
                  <a:pt x="488107" y="372332"/>
                  <a:pt x="499298" y="380926"/>
                  <a:pt x="499298" y="380926"/>
                </a:cubicBezTo>
                <a:lnTo>
                  <a:pt x="499298" y="438510"/>
                </a:lnTo>
                <a:lnTo>
                  <a:pt x="74052" y="438510"/>
                </a:lnTo>
                <a:lnTo>
                  <a:pt x="74052" y="380926"/>
                </a:lnTo>
                <a:cubicBezTo>
                  <a:pt x="74052" y="380926"/>
                  <a:pt x="109346" y="352564"/>
                  <a:pt x="286675" y="352564"/>
                </a:cubicBezTo>
                <a:cubicBezTo>
                  <a:pt x="358984" y="352564"/>
                  <a:pt x="406329" y="357721"/>
                  <a:pt x="439040" y="362878"/>
                </a:cubicBezTo>
                <a:lnTo>
                  <a:pt x="428711" y="329359"/>
                </a:lnTo>
                <a:lnTo>
                  <a:pt x="332299" y="252867"/>
                </a:lnTo>
                <a:cubicBezTo>
                  <a:pt x="328855" y="256305"/>
                  <a:pt x="324551" y="258024"/>
                  <a:pt x="320247" y="258024"/>
                </a:cubicBezTo>
                <a:cubicBezTo>
                  <a:pt x="310778" y="258024"/>
                  <a:pt x="303031" y="250289"/>
                  <a:pt x="303031" y="241694"/>
                </a:cubicBezTo>
                <a:cubicBezTo>
                  <a:pt x="303031" y="232240"/>
                  <a:pt x="310778" y="224505"/>
                  <a:pt x="320247" y="224505"/>
                </a:cubicBezTo>
                <a:close/>
                <a:moveTo>
                  <a:pt x="299567" y="186650"/>
                </a:moveTo>
                <a:cubicBezTo>
                  <a:pt x="359828" y="190089"/>
                  <a:pt x="425254" y="213301"/>
                  <a:pt x="427837" y="215021"/>
                </a:cubicBezTo>
                <a:cubicBezTo>
                  <a:pt x="430420" y="215021"/>
                  <a:pt x="431281" y="216740"/>
                  <a:pt x="433002" y="217600"/>
                </a:cubicBezTo>
                <a:cubicBezTo>
                  <a:pt x="434724" y="218460"/>
                  <a:pt x="436446" y="219319"/>
                  <a:pt x="438168" y="220179"/>
                </a:cubicBezTo>
                <a:cubicBezTo>
                  <a:pt x="439889" y="221899"/>
                  <a:pt x="440750" y="223618"/>
                  <a:pt x="442472" y="225337"/>
                </a:cubicBezTo>
                <a:cubicBezTo>
                  <a:pt x="443333" y="227057"/>
                  <a:pt x="445055" y="228776"/>
                  <a:pt x="445915" y="230496"/>
                </a:cubicBezTo>
                <a:cubicBezTo>
                  <a:pt x="446776" y="232215"/>
                  <a:pt x="447637" y="234794"/>
                  <a:pt x="447637" y="237374"/>
                </a:cubicBezTo>
                <a:cubicBezTo>
                  <a:pt x="448498" y="238233"/>
                  <a:pt x="449359" y="239953"/>
                  <a:pt x="449359" y="241672"/>
                </a:cubicBezTo>
                <a:lnTo>
                  <a:pt x="462272" y="352576"/>
                </a:lnTo>
                <a:cubicBezTo>
                  <a:pt x="460550" y="352576"/>
                  <a:pt x="459689" y="352576"/>
                  <a:pt x="457968" y="351716"/>
                </a:cubicBezTo>
                <a:lnTo>
                  <a:pt x="448498" y="321626"/>
                </a:lnTo>
                <a:lnTo>
                  <a:pt x="446776" y="315608"/>
                </a:lnTo>
                <a:lnTo>
                  <a:pt x="351219" y="240812"/>
                </a:lnTo>
                <a:cubicBezTo>
                  <a:pt x="351219" y="224478"/>
                  <a:pt x="337445" y="210722"/>
                  <a:pt x="320228" y="210722"/>
                </a:cubicBezTo>
                <a:cubicBezTo>
                  <a:pt x="309036" y="210722"/>
                  <a:pt x="299567" y="216740"/>
                  <a:pt x="293541" y="226197"/>
                </a:cubicBezTo>
                <a:lnTo>
                  <a:pt x="290958" y="203844"/>
                </a:lnTo>
                <a:close/>
                <a:moveTo>
                  <a:pt x="274612" y="186650"/>
                </a:moveTo>
                <a:lnTo>
                  <a:pt x="282360" y="203844"/>
                </a:lnTo>
                <a:lnTo>
                  <a:pt x="283221" y="203844"/>
                </a:lnTo>
                <a:lnTo>
                  <a:pt x="265143" y="338820"/>
                </a:lnTo>
                <a:cubicBezTo>
                  <a:pt x="239316" y="338820"/>
                  <a:pt x="216073" y="340540"/>
                  <a:pt x="195412" y="341400"/>
                </a:cubicBezTo>
                <a:lnTo>
                  <a:pt x="195412" y="266604"/>
                </a:lnTo>
                <a:cubicBezTo>
                  <a:pt x="192829" y="268323"/>
                  <a:pt x="189386" y="269183"/>
                  <a:pt x="186803" y="269183"/>
                </a:cubicBezTo>
                <a:lnTo>
                  <a:pt x="178194" y="343119"/>
                </a:lnTo>
                <a:cubicBezTo>
                  <a:pt x="149785" y="345698"/>
                  <a:pt x="128264" y="349137"/>
                  <a:pt x="111907" y="352576"/>
                </a:cubicBezTo>
                <a:lnTo>
                  <a:pt x="124820" y="241672"/>
                </a:lnTo>
                <a:cubicBezTo>
                  <a:pt x="124820" y="239953"/>
                  <a:pt x="125681" y="239093"/>
                  <a:pt x="125681" y="237373"/>
                </a:cubicBezTo>
                <a:cubicBezTo>
                  <a:pt x="126542" y="234794"/>
                  <a:pt x="126542" y="232215"/>
                  <a:pt x="128264" y="230496"/>
                </a:cubicBezTo>
                <a:cubicBezTo>
                  <a:pt x="129124" y="228776"/>
                  <a:pt x="129985" y="227057"/>
                  <a:pt x="131707" y="226197"/>
                </a:cubicBezTo>
                <a:cubicBezTo>
                  <a:pt x="132568" y="223618"/>
                  <a:pt x="134290" y="221899"/>
                  <a:pt x="136011" y="220179"/>
                </a:cubicBezTo>
                <a:cubicBezTo>
                  <a:pt x="137733" y="219319"/>
                  <a:pt x="139455" y="218460"/>
                  <a:pt x="141177" y="217600"/>
                </a:cubicBezTo>
                <a:cubicBezTo>
                  <a:pt x="142898" y="216740"/>
                  <a:pt x="143759" y="215021"/>
                  <a:pt x="145481" y="215021"/>
                </a:cubicBezTo>
                <a:cubicBezTo>
                  <a:pt x="148925" y="213301"/>
                  <a:pt x="214351" y="190089"/>
                  <a:pt x="274612" y="186650"/>
                </a:cubicBezTo>
                <a:close/>
                <a:moveTo>
                  <a:pt x="287089" y="0"/>
                </a:moveTo>
                <a:cubicBezTo>
                  <a:pt x="332488" y="0"/>
                  <a:pt x="369292" y="40237"/>
                  <a:pt x="369292" y="89871"/>
                </a:cubicBezTo>
                <a:cubicBezTo>
                  <a:pt x="369292" y="139505"/>
                  <a:pt x="332488" y="179742"/>
                  <a:pt x="287089" y="179742"/>
                </a:cubicBezTo>
                <a:cubicBezTo>
                  <a:pt x="241690" y="179742"/>
                  <a:pt x="204886" y="139505"/>
                  <a:pt x="204886" y="89871"/>
                </a:cubicBezTo>
                <a:cubicBezTo>
                  <a:pt x="204886" y="40237"/>
                  <a:pt x="241690" y="0"/>
                  <a:pt x="287089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175">
            <a:noFill/>
            <a:prstDash val="solid"/>
            <a:round/>
          </a:ln>
          <a:effectLst/>
        </p:spPr>
        <p:txBody>
          <a:bodyPr wrap="square" lIns="91440" tIns="45720" rIns="91440" bIns="45720" anchor="ctr">
            <a:normAutofit fontScale="77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92" name="iSlîḋé">
            <a:extLst>
              <a:ext uri="{FF2B5EF4-FFF2-40B4-BE49-F238E27FC236}">
                <a16:creationId xmlns:a16="http://schemas.microsoft.com/office/drawing/2014/main" id="{AD0BE246-73EC-4DE9-B4E0-6E87A00E1C8E}"/>
              </a:ext>
            </a:extLst>
          </p:cNvPr>
          <p:cNvSpPr txBox="1"/>
          <p:nvPr/>
        </p:nvSpPr>
        <p:spPr>
          <a:xfrm>
            <a:off x="6620435" y="3951175"/>
            <a:ext cx="4883763" cy="269755"/>
          </a:xfrm>
          <a:prstGeom prst="rect">
            <a:avLst/>
          </a:prstGeom>
          <a:noFill/>
        </p:spPr>
        <p:txBody>
          <a:bodyPr wrap="square" lIns="91440" tIns="45720" rIns="91440" bIns="45720" anchor="b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02.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缓存支持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rehash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导致的缓存雪崩不可用</a:t>
            </a:r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F8E9EED2-40EC-461B-9857-CC7EE6DC8908}"/>
              </a:ext>
            </a:extLst>
          </p:cNvPr>
          <p:cNvCxnSpPr/>
          <p:nvPr/>
        </p:nvCxnSpPr>
        <p:spPr>
          <a:xfrm>
            <a:off x="6283966" y="4378764"/>
            <a:ext cx="5123638" cy="29426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6293736" y="3615785"/>
            <a:ext cx="5121520" cy="135580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293735" y="3615785"/>
            <a:ext cx="5121521" cy="406643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02597" y="3615785"/>
            <a:ext cx="5121520" cy="135580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10" name="íşliḑé"/>
          <p:cNvSpPr/>
          <p:nvPr/>
        </p:nvSpPr>
        <p:spPr>
          <a:xfrm>
            <a:off x="902597" y="2535679"/>
            <a:ext cx="5109263" cy="974204"/>
          </a:xfrm>
          <a:prstGeom prst="rect">
            <a:avLst/>
          </a:prstGeom>
          <a:blipFill>
            <a:blip r:embed="rId2"/>
            <a:stretch>
              <a:fillRect t="-303683" b="-296137"/>
            </a:stretch>
          </a:blipFill>
          <a:ln w="28575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12" name="iṩļïďê"/>
          <p:cNvSpPr/>
          <p:nvPr/>
        </p:nvSpPr>
        <p:spPr bwMode="auto">
          <a:xfrm>
            <a:off x="914854" y="4106532"/>
            <a:ext cx="5109263" cy="759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缓存不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rehash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，雪崩跟较多缓存节点不可用有关</a:t>
            </a:r>
            <a:endParaRPr lang="en-US" altLang="zh-CN" sz="14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大量请求穿透，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DB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过载不可用，进而导致整个服务异常</a:t>
            </a:r>
            <a:endParaRPr lang="en-US" altLang="zh-CN" sz="14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6" name="iṩḷîďé"/>
          <p:cNvSpPr/>
          <p:nvPr/>
        </p:nvSpPr>
        <p:spPr>
          <a:xfrm>
            <a:off x="6273255" y="2535679"/>
            <a:ext cx="5109262" cy="974204"/>
          </a:xfrm>
          <a:prstGeom prst="rect">
            <a:avLst/>
          </a:prstGeom>
          <a:blipFill>
            <a:blip r:embed="rId3"/>
            <a:stretch>
              <a:fillRect t="-126390" b="-123247"/>
            </a:stretch>
          </a:blipFill>
          <a:ln w="28575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8" name="íṡḻïḋê"/>
          <p:cNvSpPr/>
          <p:nvPr/>
        </p:nvSpPr>
        <p:spPr bwMode="auto">
          <a:xfrm>
            <a:off x="6305993" y="4096487"/>
            <a:ext cx="5109263" cy="974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缓存支持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rehash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，雪崩跟流量洪峰有关</a:t>
            </a:r>
            <a:endParaRPr lang="en-US" altLang="zh-CN" sz="14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部分缓存节点过载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crash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，过载扩散，引发整个缓存异常不可用</a:t>
            </a:r>
            <a:endParaRPr lang="en-US" altLang="zh-CN" sz="14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9" name="îŝľíďé"/>
          <p:cNvSpPr txBox="1"/>
          <p:nvPr/>
        </p:nvSpPr>
        <p:spPr bwMode="auto">
          <a:xfrm>
            <a:off x="8424836" y="3607516"/>
            <a:ext cx="806100" cy="40664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情况</a:t>
            </a:r>
            <a:r>
              <a:rPr lang="en-US" altLang="zh-CN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2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19EC357-3B88-4628-98E7-281D445663EB}"/>
              </a:ext>
            </a:extLst>
          </p:cNvPr>
          <p:cNvSpPr/>
          <p:nvPr/>
        </p:nvSpPr>
        <p:spPr>
          <a:xfrm>
            <a:off x="902597" y="3615784"/>
            <a:ext cx="5133777" cy="406643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81354" y="612314"/>
            <a:ext cx="1952321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12A98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缓存雪崩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12A983"/>
              </a:solidFill>
              <a:effectLst/>
              <a:uFillTx/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3" name="iṧlíďè"/>
          <p:cNvSpPr txBox="1"/>
          <p:nvPr/>
        </p:nvSpPr>
        <p:spPr bwMode="auto">
          <a:xfrm>
            <a:off x="3027739" y="3615785"/>
            <a:ext cx="2581243" cy="40664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情况</a:t>
            </a:r>
            <a:r>
              <a:rPr lang="en-US" altLang="zh-CN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1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í$ḷîḓé"/>
          <p:cNvSpPr/>
          <p:nvPr/>
        </p:nvSpPr>
        <p:spPr bwMode="auto">
          <a:xfrm>
            <a:off x="4293941" y="5564319"/>
            <a:ext cx="1728826" cy="663185"/>
          </a:xfrm>
          <a:custGeom>
            <a:avLst/>
            <a:gdLst>
              <a:gd name="T0" fmla="*/ 36 w 622"/>
              <a:gd name="T1" fmla="*/ 187 h 239"/>
              <a:gd name="T2" fmla="*/ 40 w 622"/>
              <a:gd name="T3" fmla="*/ 187 h 239"/>
              <a:gd name="T4" fmla="*/ 40 w 622"/>
              <a:gd name="T5" fmla="*/ 182 h 239"/>
              <a:gd name="T6" fmla="*/ 71 w 622"/>
              <a:gd name="T7" fmla="*/ 150 h 239"/>
              <a:gd name="T8" fmla="*/ 94 w 622"/>
              <a:gd name="T9" fmla="*/ 159 h 239"/>
              <a:gd name="T10" fmla="*/ 121 w 622"/>
              <a:gd name="T11" fmla="*/ 145 h 239"/>
              <a:gd name="T12" fmla="*/ 148 w 622"/>
              <a:gd name="T13" fmla="*/ 158 h 239"/>
              <a:gd name="T14" fmla="*/ 163 w 622"/>
              <a:gd name="T15" fmla="*/ 152 h 239"/>
              <a:gd name="T16" fmla="*/ 164 w 622"/>
              <a:gd name="T17" fmla="*/ 152 h 239"/>
              <a:gd name="T18" fmla="*/ 163 w 622"/>
              <a:gd name="T19" fmla="*/ 149 h 239"/>
              <a:gd name="T20" fmla="*/ 196 w 622"/>
              <a:gd name="T21" fmla="*/ 116 h 239"/>
              <a:gd name="T22" fmla="*/ 216 w 622"/>
              <a:gd name="T23" fmla="*/ 123 h 239"/>
              <a:gd name="T24" fmla="*/ 242 w 622"/>
              <a:gd name="T25" fmla="*/ 102 h 239"/>
              <a:gd name="T26" fmla="*/ 255 w 622"/>
              <a:gd name="T27" fmla="*/ 105 h 239"/>
              <a:gd name="T28" fmla="*/ 255 w 622"/>
              <a:gd name="T29" fmla="*/ 100 h 239"/>
              <a:gd name="T30" fmla="*/ 306 w 622"/>
              <a:gd name="T31" fmla="*/ 49 h 239"/>
              <a:gd name="T32" fmla="*/ 328 w 622"/>
              <a:gd name="T33" fmla="*/ 54 h 239"/>
              <a:gd name="T34" fmla="*/ 388 w 622"/>
              <a:gd name="T35" fmla="*/ 0 h 239"/>
              <a:gd name="T36" fmla="*/ 448 w 622"/>
              <a:gd name="T37" fmla="*/ 59 h 239"/>
              <a:gd name="T38" fmla="*/ 452 w 622"/>
              <a:gd name="T39" fmla="*/ 59 h 239"/>
              <a:gd name="T40" fmla="*/ 498 w 622"/>
              <a:gd name="T41" fmla="*/ 91 h 239"/>
              <a:gd name="T42" fmla="*/ 531 w 622"/>
              <a:gd name="T43" fmla="*/ 126 h 239"/>
              <a:gd name="T44" fmla="*/ 530 w 622"/>
              <a:gd name="T45" fmla="*/ 136 h 239"/>
              <a:gd name="T46" fmla="*/ 542 w 622"/>
              <a:gd name="T47" fmla="*/ 134 h 239"/>
              <a:gd name="T48" fmla="*/ 582 w 622"/>
              <a:gd name="T49" fmla="*/ 174 h 239"/>
              <a:gd name="T50" fmla="*/ 579 w 622"/>
              <a:gd name="T51" fmla="*/ 188 h 239"/>
              <a:gd name="T52" fmla="*/ 586 w 622"/>
              <a:gd name="T53" fmla="*/ 187 h 239"/>
              <a:gd name="T54" fmla="*/ 622 w 622"/>
              <a:gd name="T55" fmla="*/ 213 h 239"/>
              <a:gd name="T56" fmla="*/ 592 w 622"/>
              <a:gd name="T57" fmla="*/ 239 h 239"/>
              <a:gd name="T58" fmla="*/ 592 w 622"/>
              <a:gd name="T59" fmla="*/ 239 h 239"/>
              <a:gd name="T60" fmla="*/ 36 w 622"/>
              <a:gd name="T61" fmla="*/ 239 h 239"/>
              <a:gd name="T62" fmla="*/ 0 w 622"/>
              <a:gd name="T63" fmla="*/ 213 h 239"/>
              <a:gd name="T64" fmla="*/ 36 w 622"/>
              <a:gd name="T65" fmla="*/ 187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22" h="239">
                <a:moveTo>
                  <a:pt x="36" y="187"/>
                </a:moveTo>
                <a:cubicBezTo>
                  <a:pt x="38" y="187"/>
                  <a:pt x="39" y="187"/>
                  <a:pt x="40" y="187"/>
                </a:cubicBezTo>
                <a:cubicBezTo>
                  <a:pt x="40" y="186"/>
                  <a:pt x="40" y="184"/>
                  <a:pt x="40" y="182"/>
                </a:cubicBezTo>
                <a:cubicBezTo>
                  <a:pt x="40" y="164"/>
                  <a:pt x="54" y="150"/>
                  <a:pt x="71" y="150"/>
                </a:cubicBezTo>
                <a:cubicBezTo>
                  <a:pt x="80" y="150"/>
                  <a:pt x="88" y="154"/>
                  <a:pt x="94" y="159"/>
                </a:cubicBezTo>
                <a:cubicBezTo>
                  <a:pt x="100" y="151"/>
                  <a:pt x="110" y="145"/>
                  <a:pt x="121" y="145"/>
                </a:cubicBezTo>
                <a:cubicBezTo>
                  <a:pt x="132" y="145"/>
                  <a:pt x="142" y="150"/>
                  <a:pt x="148" y="158"/>
                </a:cubicBezTo>
                <a:cubicBezTo>
                  <a:pt x="152" y="155"/>
                  <a:pt x="157" y="152"/>
                  <a:pt x="163" y="152"/>
                </a:cubicBezTo>
                <a:cubicBezTo>
                  <a:pt x="163" y="152"/>
                  <a:pt x="163" y="152"/>
                  <a:pt x="164" y="152"/>
                </a:cubicBezTo>
                <a:cubicBezTo>
                  <a:pt x="164" y="151"/>
                  <a:pt x="163" y="150"/>
                  <a:pt x="163" y="149"/>
                </a:cubicBezTo>
                <a:cubicBezTo>
                  <a:pt x="163" y="131"/>
                  <a:pt x="178" y="116"/>
                  <a:pt x="196" y="116"/>
                </a:cubicBezTo>
                <a:cubicBezTo>
                  <a:pt x="203" y="116"/>
                  <a:pt x="210" y="119"/>
                  <a:pt x="216" y="123"/>
                </a:cubicBezTo>
                <a:cubicBezTo>
                  <a:pt x="219" y="111"/>
                  <a:pt x="229" y="102"/>
                  <a:pt x="242" y="102"/>
                </a:cubicBezTo>
                <a:cubicBezTo>
                  <a:pt x="247" y="102"/>
                  <a:pt x="251" y="103"/>
                  <a:pt x="255" y="105"/>
                </a:cubicBezTo>
                <a:cubicBezTo>
                  <a:pt x="255" y="103"/>
                  <a:pt x="255" y="101"/>
                  <a:pt x="255" y="100"/>
                </a:cubicBezTo>
                <a:cubicBezTo>
                  <a:pt x="255" y="71"/>
                  <a:pt x="277" y="49"/>
                  <a:pt x="306" y="49"/>
                </a:cubicBezTo>
                <a:cubicBezTo>
                  <a:pt x="314" y="49"/>
                  <a:pt x="321" y="51"/>
                  <a:pt x="328" y="54"/>
                </a:cubicBezTo>
                <a:cubicBezTo>
                  <a:pt x="331" y="24"/>
                  <a:pt x="357" y="0"/>
                  <a:pt x="388" y="0"/>
                </a:cubicBezTo>
                <a:cubicBezTo>
                  <a:pt x="421" y="0"/>
                  <a:pt x="448" y="27"/>
                  <a:pt x="448" y="59"/>
                </a:cubicBezTo>
                <a:cubicBezTo>
                  <a:pt x="450" y="59"/>
                  <a:pt x="451" y="59"/>
                  <a:pt x="452" y="59"/>
                </a:cubicBezTo>
                <a:cubicBezTo>
                  <a:pt x="473" y="59"/>
                  <a:pt x="491" y="72"/>
                  <a:pt x="498" y="91"/>
                </a:cubicBezTo>
                <a:cubicBezTo>
                  <a:pt x="516" y="92"/>
                  <a:pt x="531" y="107"/>
                  <a:pt x="531" y="126"/>
                </a:cubicBezTo>
                <a:cubicBezTo>
                  <a:pt x="531" y="129"/>
                  <a:pt x="530" y="133"/>
                  <a:pt x="530" y="136"/>
                </a:cubicBezTo>
                <a:cubicBezTo>
                  <a:pt x="534" y="135"/>
                  <a:pt x="538" y="134"/>
                  <a:pt x="542" y="134"/>
                </a:cubicBezTo>
                <a:cubicBezTo>
                  <a:pt x="564" y="134"/>
                  <a:pt x="582" y="152"/>
                  <a:pt x="582" y="174"/>
                </a:cubicBezTo>
                <a:cubicBezTo>
                  <a:pt x="582" y="179"/>
                  <a:pt x="581" y="183"/>
                  <a:pt x="579" y="188"/>
                </a:cubicBezTo>
                <a:cubicBezTo>
                  <a:pt x="581" y="187"/>
                  <a:pt x="584" y="187"/>
                  <a:pt x="586" y="187"/>
                </a:cubicBezTo>
                <a:cubicBezTo>
                  <a:pt x="606" y="187"/>
                  <a:pt x="622" y="199"/>
                  <a:pt x="622" y="213"/>
                </a:cubicBezTo>
                <a:cubicBezTo>
                  <a:pt x="622" y="226"/>
                  <a:pt x="609" y="237"/>
                  <a:pt x="592" y="239"/>
                </a:cubicBezTo>
                <a:cubicBezTo>
                  <a:pt x="592" y="239"/>
                  <a:pt x="592" y="239"/>
                  <a:pt x="592" y="239"/>
                </a:cubicBezTo>
                <a:cubicBezTo>
                  <a:pt x="36" y="239"/>
                  <a:pt x="36" y="239"/>
                  <a:pt x="36" y="239"/>
                </a:cubicBezTo>
                <a:cubicBezTo>
                  <a:pt x="16" y="239"/>
                  <a:pt x="0" y="228"/>
                  <a:pt x="0" y="213"/>
                </a:cubicBezTo>
                <a:cubicBezTo>
                  <a:pt x="0" y="199"/>
                  <a:pt x="16" y="187"/>
                  <a:pt x="36" y="18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33" name="ïślïḋê"/>
          <p:cNvSpPr/>
          <p:nvPr/>
        </p:nvSpPr>
        <p:spPr bwMode="auto">
          <a:xfrm>
            <a:off x="4077336" y="5724767"/>
            <a:ext cx="1311662" cy="502737"/>
          </a:xfrm>
          <a:custGeom>
            <a:avLst/>
            <a:gdLst>
              <a:gd name="T0" fmla="*/ 445 w 472"/>
              <a:gd name="T1" fmla="*/ 142 h 181"/>
              <a:gd name="T2" fmla="*/ 442 w 472"/>
              <a:gd name="T3" fmla="*/ 142 h 181"/>
              <a:gd name="T4" fmla="*/ 442 w 472"/>
              <a:gd name="T5" fmla="*/ 138 h 181"/>
              <a:gd name="T6" fmla="*/ 418 w 472"/>
              <a:gd name="T7" fmla="*/ 114 h 181"/>
              <a:gd name="T8" fmla="*/ 401 w 472"/>
              <a:gd name="T9" fmla="*/ 120 h 181"/>
              <a:gd name="T10" fmla="*/ 380 w 472"/>
              <a:gd name="T11" fmla="*/ 110 h 181"/>
              <a:gd name="T12" fmla="*/ 360 w 472"/>
              <a:gd name="T13" fmla="*/ 120 h 181"/>
              <a:gd name="T14" fmla="*/ 349 w 472"/>
              <a:gd name="T15" fmla="*/ 115 h 181"/>
              <a:gd name="T16" fmla="*/ 348 w 472"/>
              <a:gd name="T17" fmla="*/ 115 h 181"/>
              <a:gd name="T18" fmla="*/ 348 w 472"/>
              <a:gd name="T19" fmla="*/ 112 h 181"/>
              <a:gd name="T20" fmla="*/ 324 w 472"/>
              <a:gd name="T21" fmla="*/ 88 h 181"/>
              <a:gd name="T22" fmla="*/ 308 w 472"/>
              <a:gd name="T23" fmla="*/ 93 h 181"/>
              <a:gd name="T24" fmla="*/ 288 w 472"/>
              <a:gd name="T25" fmla="*/ 77 h 181"/>
              <a:gd name="T26" fmla="*/ 279 w 472"/>
              <a:gd name="T27" fmla="*/ 79 h 181"/>
              <a:gd name="T28" fmla="*/ 279 w 472"/>
              <a:gd name="T29" fmla="*/ 75 h 181"/>
              <a:gd name="T30" fmla="*/ 240 w 472"/>
              <a:gd name="T31" fmla="*/ 36 h 181"/>
              <a:gd name="T32" fmla="*/ 223 w 472"/>
              <a:gd name="T33" fmla="*/ 40 h 181"/>
              <a:gd name="T34" fmla="*/ 178 w 472"/>
              <a:gd name="T35" fmla="*/ 0 h 181"/>
              <a:gd name="T36" fmla="*/ 132 w 472"/>
              <a:gd name="T37" fmla="*/ 45 h 181"/>
              <a:gd name="T38" fmla="*/ 129 w 472"/>
              <a:gd name="T39" fmla="*/ 44 h 181"/>
              <a:gd name="T40" fmla="*/ 94 w 472"/>
              <a:gd name="T41" fmla="*/ 69 h 181"/>
              <a:gd name="T42" fmla="*/ 69 w 472"/>
              <a:gd name="T43" fmla="*/ 95 h 181"/>
              <a:gd name="T44" fmla="*/ 70 w 472"/>
              <a:gd name="T45" fmla="*/ 103 h 181"/>
              <a:gd name="T46" fmla="*/ 61 w 472"/>
              <a:gd name="T47" fmla="*/ 101 h 181"/>
              <a:gd name="T48" fmla="*/ 30 w 472"/>
              <a:gd name="T49" fmla="*/ 131 h 181"/>
              <a:gd name="T50" fmla="*/ 32 w 472"/>
              <a:gd name="T51" fmla="*/ 142 h 181"/>
              <a:gd name="T52" fmla="*/ 27 w 472"/>
              <a:gd name="T53" fmla="*/ 142 h 181"/>
              <a:gd name="T54" fmla="*/ 0 w 472"/>
              <a:gd name="T55" fmla="*/ 162 h 181"/>
              <a:gd name="T56" fmla="*/ 22 w 472"/>
              <a:gd name="T57" fmla="*/ 181 h 181"/>
              <a:gd name="T58" fmla="*/ 22 w 472"/>
              <a:gd name="T59" fmla="*/ 181 h 181"/>
              <a:gd name="T60" fmla="*/ 445 w 472"/>
              <a:gd name="T61" fmla="*/ 181 h 181"/>
              <a:gd name="T62" fmla="*/ 472 w 472"/>
              <a:gd name="T63" fmla="*/ 162 h 181"/>
              <a:gd name="T64" fmla="*/ 445 w 472"/>
              <a:gd name="T65" fmla="*/ 142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72" h="181">
                <a:moveTo>
                  <a:pt x="445" y="142"/>
                </a:moveTo>
                <a:cubicBezTo>
                  <a:pt x="444" y="142"/>
                  <a:pt x="443" y="142"/>
                  <a:pt x="442" y="142"/>
                </a:cubicBezTo>
                <a:cubicBezTo>
                  <a:pt x="442" y="140"/>
                  <a:pt x="442" y="139"/>
                  <a:pt x="442" y="138"/>
                </a:cubicBezTo>
                <a:cubicBezTo>
                  <a:pt x="442" y="124"/>
                  <a:pt x="432" y="114"/>
                  <a:pt x="418" y="114"/>
                </a:cubicBezTo>
                <a:cubicBezTo>
                  <a:pt x="412" y="114"/>
                  <a:pt x="406" y="116"/>
                  <a:pt x="401" y="120"/>
                </a:cubicBezTo>
                <a:cubicBezTo>
                  <a:pt x="397" y="114"/>
                  <a:pt x="389" y="110"/>
                  <a:pt x="380" y="110"/>
                </a:cubicBezTo>
                <a:cubicBezTo>
                  <a:pt x="372" y="110"/>
                  <a:pt x="364" y="114"/>
                  <a:pt x="360" y="120"/>
                </a:cubicBezTo>
                <a:cubicBezTo>
                  <a:pt x="357" y="117"/>
                  <a:pt x="353" y="115"/>
                  <a:pt x="349" y="115"/>
                </a:cubicBezTo>
                <a:cubicBezTo>
                  <a:pt x="348" y="115"/>
                  <a:pt x="348" y="115"/>
                  <a:pt x="348" y="115"/>
                </a:cubicBezTo>
                <a:cubicBezTo>
                  <a:pt x="348" y="114"/>
                  <a:pt x="348" y="113"/>
                  <a:pt x="348" y="112"/>
                </a:cubicBezTo>
                <a:cubicBezTo>
                  <a:pt x="348" y="99"/>
                  <a:pt x="337" y="88"/>
                  <a:pt x="324" y="88"/>
                </a:cubicBezTo>
                <a:cubicBezTo>
                  <a:pt x="318" y="88"/>
                  <a:pt x="313" y="90"/>
                  <a:pt x="308" y="93"/>
                </a:cubicBezTo>
                <a:cubicBezTo>
                  <a:pt x="306" y="84"/>
                  <a:pt x="298" y="77"/>
                  <a:pt x="288" y="77"/>
                </a:cubicBezTo>
                <a:cubicBezTo>
                  <a:pt x="285" y="77"/>
                  <a:pt x="282" y="78"/>
                  <a:pt x="279" y="79"/>
                </a:cubicBezTo>
                <a:cubicBezTo>
                  <a:pt x="279" y="78"/>
                  <a:pt x="279" y="77"/>
                  <a:pt x="279" y="75"/>
                </a:cubicBezTo>
                <a:cubicBezTo>
                  <a:pt x="279" y="54"/>
                  <a:pt x="262" y="36"/>
                  <a:pt x="240" y="36"/>
                </a:cubicBezTo>
                <a:cubicBezTo>
                  <a:pt x="234" y="36"/>
                  <a:pt x="228" y="38"/>
                  <a:pt x="223" y="40"/>
                </a:cubicBezTo>
                <a:cubicBezTo>
                  <a:pt x="221" y="18"/>
                  <a:pt x="201" y="0"/>
                  <a:pt x="178" y="0"/>
                </a:cubicBezTo>
                <a:cubicBezTo>
                  <a:pt x="153" y="0"/>
                  <a:pt x="132" y="20"/>
                  <a:pt x="132" y="45"/>
                </a:cubicBezTo>
                <a:cubicBezTo>
                  <a:pt x="131" y="45"/>
                  <a:pt x="130" y="44"/>
                  <a:pt x="129" y="44"/>
                </a:cubicBezTo>
                <a:cubicBezTo>
                  <a:pt x="113" y="44"/>
                  <a:pt x="99" y="54"/>
                  <a:pt x="94" y="69"/>
                </a:cubicBezTo>
                <a:cubicBezTo>
                  <a:pt x="80" y="69"/>
                  <a:pt x="69" y="81"/>
                  <a:pt x="69" y="95"/>
                </a:cubicBezTo>
                <a:cubicBezTo>
                  <a:pt x="69" y="98"/>
                  <a:pt x="69" y="100"/>
                  <a:pt x="70" y="103"/>
                </a:cubicBezTo>
                <a:cubicBezTo>
                  <a:pt x="67" y="102"/>
                  <a:pt x="64" y="101"/>
                  <a:pt x="61" y="101"/>
                </a:cubicBezTo>
                <a:cubicBezTo>
                  <a:pt x="44" y="101"/>
                  <a:pt x="30" y="115"/>
                  <a:pt x="30" y="131"/>
                </a:cubicBezTo>
                <a:cubicBezTo>
                  <a:pt x="30" y="135"/>
                  <a:pt x="31" y="139"/>
                  <a:pt x="32" y="142"/>
                </a:cubicBezTo>
                <a:cubicBezTo>
                  <a:pt x="31" y="142"/>
                  <a:pt x="29" y="142"/>
                  <a:pt x="27" y="142"/>
                </a:cubicBezTo>
                <a:cubicBezTo>
                  <a:pt x="12" y="142"/>
                  <a:pt x="0" y="151"/>
                  <a:pt x="0" y="162"/>
                </a:cubicBezTo>
                <a:cubicBezTo>
                  <a:pt x="0" y="171"/>
                  <a:pt x="10" y="179"/>
                  <a:pt x="22" y="181"/>
                </a:cubicBezTo>
                <a:cubicBezTo>
                  <a:pt x="22" y="181"/>
                  <a:pt x="22" y="181"/>
                  <a:pt x="22" y="181"/>
                </a:cubicBezTo>
                <a:cubicBezTo>
                  <a:pt x="445" y="181"/>
                  <a:pt x="445" y="181"/>
                  <a:pt x="445" y="181"/>
                </a:cubicBezTo>
                <a:cubicBezTo>
                  <a:pt x="460" y="181"/>
                  <a:pt x="472" y="172"/>
                  <a:pt x="472" y="162"/>
                </a:cubicBezTo>
                <a:cubicBezTo>
                  <a:pt x="472" y="151"/>
                  <a:pt x="460" y="142"/>
                  <a:pt x="445" y="1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34" name="ïšļiḋé"/>
          <p:cNvSpPr/>
          <p:nvPr/>
        </p:nvSpPr>
        <p:spPr bwMode="auto">
          <a:xfrm>
            <a:off x="1614462" y="5948056"/>
            <a:ext cx="734049" cy="279447"/>
          </a:xfrm>
          <a:custGeom>
            <a:avLst/>
            <a:gdLst>
              <a:gd name="T0" fmla="*/ 249 w 264"/>
              <a:gd name="T1" fmla="*/ 79 h 101"/>
              <a:gd name="T2" fmla="*/ 247 w 264"/>
              <a:gd name="T3" fmla="*/ 79 h 101"/>
              <a:gd name="T4" fmla="*/ 248 w 264"/>
              <a:gd name="T5" fmla="*/ 77 h 101"/>
              <a:gd name="T6" fmla="*/ 234 w 264"/>
              <a:gd name="T7" fmla="*/ 63 h 101"/>
              <a:gd name="T8" fmla="*/ 225 w 264"/>
              <a:gd name="T9" fmla="*/ 67 h 101"/>
              <a:gd name="T10" fmla="*/ 213 w 264"/>
              <a:gd name="T11" fmla="*/ 61 h 101"/>
              <a:gd name="T12" fmla="*/ 202 w 264"/>
              <a:gd name="T13" fmla="*/ 67 h 101"/>
              <a:gd name="T14" fmla="*/ 195 w 264"/>
              <a:gd name="T15" fmla="*/ 64 h 101"/>
              <a:gd name="T16" fmla="*/ 195 w 264"/>
              <a:gd name="T17" fmla="*/ 64 h 101"/>
              <a:gd name="T18" fmla="*/ 195 w 264"/>
              <a:gd name="T19" fmla="*/ 63 h 101"/>
              <a:gd name="T20" fmla="*/ 181 w 264"/>
              <a:gd name="T21" fmla="*/ 49 h 101"/>
              <a:gd name="T22" fmla="*/ 173 w 264"/>
              <a:gd name="T23" fmla="*/ 52 h 101"/>
              <a:gd name="T24" fmla="*/ 162 w 264"/>
              <a:gd name="T25" fmla="*/ 43 h 101"/>
              <a:gd name="T26" fmla="*/ 156 w 264"/>
              <a:gd name="T27" fmla="*/ 44 h 101"/>
              <a:gd name="T28" fmla="*/ 156 w 264"/>
              <a:gd name="T29" fmla="*/ 42 h 101"/>
              <a:gd name="T30" fmla="*/ 135 w 264"/>
              <a:gd name="T31" fmla="*/ 20 h 101"/>
              <a:gd name="T32" fmla="*/ 125 w 264"/>
              <a:gd name="T33" fmla="*/ 23 h 101"/>
              <a:gd name="T34" fmla="*/ 100 w 264"/>
              <a:gd name="T35" fmla="*/ 0 h 101"/>
              <a:gd name="T36" fmla="*/ 74 w 264"/>
              <a:gd name="T37" fmla="*/ 25 h 101"/>
              <a:gd name="T38" fmla="*/ 72 w 264"/>
              <a:gd name="T39" fmla="*/ 25 h 101"/>
              <a:gd name="T40" fmla="*/ 53 w 264"/>
              <a:gd name="T41" fmla="*/ 38 h 101"/>
              <a:gd name="T42" fmla="*/ 39 w 264"/>
              <a:gd name="T43" fmla="*/ 53 h 101"/>
              <a:gd name="T44" fmla="*/ 40 w 264"/>
              <a:gd name="T45" fmla="*/ 57 h 101"/>
              <a:gd name="T46" fmla="*/ 34 w 264"/>
              <a:gd name="T47" fmla="*/ 56 h 101"/>
              <a:gd name="T48" fmla="*/ 17 w 264"/>
              <a:gd name="T49" fmla="*/ 73 h 101"/>
              <a:gd name="T50" fmla="*/ 18 w 264"/>
              <a:gd name="T51" fmla="*/ 79 h 101"/>
              <a:gd name="T52" fmla="*/ 16 w 264"/>
              <a:gd name="T53" fmla="*/ 79 h 101"/>
              <a:gd name="T54" fmla="*/ 0 w 264"/>
              <a:gd name="T55" fmla="*/ 90 h 101"/>
              <a:gd name="T56" fmla="*/ 13 w 264"/>
              <a:gd name="T57" fmla="*/ 101 h 101"/>
              <a:gd name="T58" fmla="*/ 13 w 264"/>
              <a:gd name="T59" fmla="*/ 101 h 101"/>
              <a:gd name="T60" fmla="*/ 249 w 264"/>
              <a:gd name="T61" fmla="*/ 101 h 101"/>
              <a:gd name="T62" fmla="*/ 264 w 264"/>
              <a:gd name="T63" fmla="*/ 90 h 101"/>
              <a:gd name="T64" fmla="*/ 249 w 264"/>
              <a:gd name="T65" fmla="*/ 79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64" h="101">
                <a:moveTo>
                  <a:pt x="249" y="79"/>
                </a:moveTo>
                <a:cubicBezTo>
                  <a:pt x="249" y="79"/>
                  <a:pt x="248" y="79"/>
                  <a:pt x="247" y="79"/>
                </a:cubicBezTo>
                <a:cubicBezTo>
                  <a:pt x="248" y="78"/>
                  <a:pt x="248" y="78"/>
                  <a:pt x="248" y="77"/>
                </a:cubicBezTo>
                <a:cubicBezTo>
                  <a:pt x="248" y="69"/>
                  <a:pt x="242" y="63"/>
                  <a:pt x="234" y="63"/>
                </a:cubicBezTo>
                <a:cubicBezTo>
                  <a:pt x="231" y="63"/>
                  <a:pt x="227" y="65"/>
                  <a:pt x="225" y="67"/>
                </a:cubicBezTo>
                <a:cubicBezTo>
                  <a:pt x="222" y="64"/>
                  <a:pt x="218" y="61"/>
                  <a:pt x="213" y="61"/>
                </a:cubicBezTo>
                <a:cubicBezTo>
                  <a:pt x="208" y="61"/>
                  <a:pt x="204" y="63"/>
                  <a:pt x="202" y="67"/>
                </a:cubicBezTo>
                <a:cubicBezTo>
                  <a:pt x="200" y="65"/>
                  <a:pt x="198" y="64"/>
                  <a:pt x="195" y="64"/>
                </a:cubicBezTo>
                <a:cubicBezTo>
                  <a:pt x="195" y="64"/>
                  <a:pt x="195" y="64"/>
                  <a:pt x="195" y="64"/>
                </a:cubicBezTo>
                <a:cubicBezTo>
                  <a:pt x="195" y="64"/>
                  <a:pt x="195" y="63"/>
                  <a:pt x="195" y="63"/>
                </a:cubicBezTo>
                <a:cubicBezTo>
                  <a:pt x="195" y="55"/>
                  <a:pt x="189" y="49"/>
                  <a:pt x="181" y="49"/>
                </a:cubicBezTo>
                <a:cubicBezTo>
                  <a:pt x="178" y="49"/>
                  <a:pt x="175" y="50"/>
                  <a:pt x="173" y="52"/>
                </a:cubicBezTo>
                <a:cubicBezTo>
                  <a:pt x="172" y="47"/>
                  <a:pt x="167" y="43"/>
                  <a:pt x="162" y="43"/>
                </a:cubicBezTo>
                <a:cubicBezTo>
                  <a:pt x="160" y="43"/>
                  <a:pt x="158" y="43"/>
                  <a:pt x="156" y="44"/>
                </a:cubicBezTo>
                <a:cubicBezTo>
                  <a:pt x="156" y="43"/>
                  <a:pt x="156" y="43"/>
                  <a:pt x="156" y="42"/>
                </a:cubicBezTo>
                <a:cubicBezTo>
                  <a:pt x="156" y="30"/>
                  <a:pt x="147" y="20"/>
                  <a:pt x="135" y="20"/>
                </a:cubicBezTo>
                <a:cubicBezTo>
                  <a:pt x="131" y="20"/>
                  <a:pt x="128" y="21"/>
                  <a:pt x="125" y="23"/>
                </a:cubicBezTo>
                <a:cubicBezTo>
                  <a:pt x="124" y="10"/>
                  <a:pt x="113" y="0"/>
                  <a:pt x="100" y="0"/>
                </a:cubicBezTo>
                <a:cubicBezTo>
                  <a:pt x="86" y="0"/>
                  <a:pt x="74" y="11"/>
                  <a:pt x="74" y="25"/>
                </a:cubicBezTo>
                <a:cubicBezTo>
                  <a:pt x="73" y="25"/>
                  <a:pt x="73" y="25"/>
                  <a:pt x="72" y="25"/>
                </a:cubicBezTo>
                <a:cubicBezTo>
                  <a:pt x="63" y="25"/>
                  <a:pt x="56" y="30"/>
                  <a:pt x="53" y="38"/>
                </a:cubicBezTo>
                <a:cubicBezTo>
                  <a:pt x="45" y="39"/>
                  <a:pt x="39" y="45"/>
                  <a:pt x="39" y="53"/>
                </a:cubicBezTo>
                <a:cubicBezTo>
                  <a:pt x="39" y="55"/>
                  <a:pt x="39" y="56"/>
                  <a:pt x="40" y="57"/>
                </a:cubicBezTo>
                <a:cubicBezTo>
                  <a:pt x="38" y="57"/>
                  <a:pt x="36" y="56"/>
                  <a:pt x="34" y="56"/>
                </a:cubicBezTo>
                <a:cubicBezTo>
                  <a:pt x="25" y="56"/>
                  <a:pt x="17" y="64"/>
                  <a:pt x="17" y="73"/>
                </a:cubicBezTo>
                <a:cubicBezTo>
                  <a:pt x="17" y="75"/>
                  <a:pt x="18" y="78"/>
                  <a:pt x="18" y="79"/>
                </a:cubicBezTo>
                <a:cubicBezTo>
                  <a:pt x="18" y="79"/>
                  <a:pt x="17" y="79"/>
                  <a:pt x="16" y="79"/>
                </a:cubicBezTo>
                <a:cubicBezTo>
                  <a:pt x="7" y="79"/>
                  <a:pt x="0" y="84"/>
                  <a:pt x="0" y="90"/>
                </a:cubicBezTo>
                <a:cubicBezTo>
                  <a:pt x="0" y="96"/>
                  <a:pt x="6" y="100"/>
                  <a:pt x="13" y="101"/>
                </a:cubicBezTo>
                <a:cubicBezTo>
                  <a:pt x="13" y="101"/>
                  <a:pt x="13" y="101"/>
                  <a:pt x="13" y="101"/>
                </a:cubicBezTo>
                <a:cubicBezTo>
                  <a:pt x="249" y="101"/>
                  <a:pt x="249" y="101"/>
                  <a:pt x="249" y="101"/>
                </a:cubicBezTo>
                <a:cubicBezTo>
                  <a:pt x="258" y="101"/>
                  <a:pt x="264" y="96"/>
                  <a:pt x="264" y="90"/>
                </a:cubicBezTo>
                <a:cubicBezTo>
                  <a:pt x="264" y="84"/>
                  <a:pt x="258" y="79"/>
                  <a:pt x="249" y="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85000" lnSpcReduction="20000"/>
          </a:bodyPr>
          <a:lstStyle/>
          <a:p>
            <a:pPr algn="ctr"/>
            <a:endParaRPr/>
          </a:p>
        </p:txBody>
      </p:sp>
      <p:sp>
        <p:nvSpPr>
          <p:cNvPr id="35" name="íṧ1ídê"/>
          <p:cNvSpPr/>
          <p:nvPr/>
        </p:nvSpPr>
        <p:spPr bwMode="auto">
          <a:xfrm>
            <a:off x="1925998" y="2105330"/>
            <a:ext cx="3821333" cy="2690176"/>
          </a:xfrm>
          <a:custGeom>
            <a:avLst/>
            <a:gdLst>
              <a:gd name="T0" fmla="*/ 1292 w 1375"/>
              <a:gd name="T1" fmla="*/ 63 h 969"/>
              <a:gd name="T2" fmla="*/ 75 w 1375"/>
              <a:gd name="T3" fmla="*/ 106 h 969"/>
              <a:gd name="T4" fmla="*/ 17 w 1375"/>
              <a:gd name="T5" fmla="*/ 212 h 969"/>
              <a:gd name="T6" fmla="*/ 238 w 1375"/>
              <a:gd name="T7" fmla="*/ 803 h 969"/>
              <a:gd name="T8" fmla="*/ 313 w 1375"/>
              <a:gd name="T9" fmla="*/ 855 h 969"/>
              <a:gd name="T10" fmla="*/ 600 w 1375"/>
              <a:gd name="T11" fmla="*/ 855 h 969"/>
              <a:gd name="T12" fmla="*/ 582 w 1375"/>
              <a:gd name="T13" fmla="*/ 945 h 969"/>
              <a:gd name="T14" fmla="*/ 594 w 1375"/>
              <a:gd name="T15" fmla="*/ 968 h 969"/>
              <a:gd name="T16" fmla="*/ 780 w 1375"/>
              <a:gd name="T17" fmla="*/ 855 h 969"/>
              <a:gd name="T18" fmla="*/ 1076 w 1375"/>
              <a:gd name="T19" fmla="*/ 855 h 969"/>
              <a:gd name="T20" fmla="*/ 1152 w 1375"/>
              <a:gd name="T21" fmla="*/ 800 h 969"/>
              <a:gd name="T22" fmla="*/ 1359 w 1375"/>
              <a:gd name="T23" fmla="*/ 167 h 969"/>
              <a:gd name="T24" fmla="*/ 1292 w 1375"/>
              <a:gd name="T25" fmla="*/ 63 h 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969">
                <a:moveTo>
                  <a:pt x="1292" y="63"/>
                </a:moveTo>
                <a:cubicBezTo>
                  <a:pt x="1079" y="40"/>
                  <a:pt x="554" y="0"/>
                  <a:pt x="75" y="106"/>
                </a:cubicBezTo>
                <a:cubicBezTo>
                  <a:pt x="27" y="116"/>
                  <a:pt x="0" y="166"/>
                  <a:pt x="17" y="212"/>
                </a:cubicBezTo>
                <a:cubicBezTo>
                  <a:pt x="238" y="803"/>
                  <a:pt x="238" y="803"/>
                  <a:pt x="238" y="803"/>
                </a:cubicBezTo>
                <a:cubicBezTo>
                  <a:pt x="250" y="835"/>
                  <a:pt x="280" y="855"/>
                  <a:pt x="313" y="855"/>
                </a:cubicBezTo>
                <a:cubicBezTo>
                  <a:pt x="600" y="855"/>
                  <a:pt x="600" y="855"/>
                  <a:pt x="600" y="855"/>
                </a:cubicBezTo>
                <a:cubicBezTo>
                  <a:pt x="600" y="855"/>
                  <a:pt x="628" y="892"/>
                  <a:pt x="582" y="945"/>
                </a:cubicBezTo>
                <a:cubicBezTo>
                  <a:pt x="574" y="955"/>
                  <a:pt x="582" y="969"/>
                  <a:pt x="594" y="968"/>
                </a:cubicBezTo>
                <a:cubicBezTo>
                  <a:pt x="636" y="965"/>
                  <a:pt x="713" y="946"/>
                  <a:pt x="780" y="855"/>
                </a:cubicBezTo>
                <a:cubicBezTo>
                  <a:pt x="1076" y="855"/>
                  <a:pt x="1076" y="855"/>
                  <a:pt x="1076" y="855"/>
                </a:cubicBezTo>
                <a:cubicBezTo>
                  <a:pt x="1110" y="855"/>
                  <a:pt x="1141" y="833"/>
                  <a:pt x="1152" y="800"/>
                </a:cubicBezTo>
                <a:cubicBezTo>
                  <a:pt x="1359" y="167"/>
                  <a:pt x="1359" y="167"/>
                  <a:pt x="1359" y="167"/>
                </a:cubicBezTo>
                <a:cubicBezTo>
                  <a:pt x="1375" y="119"/>
                  <a:pt x="1343" y="69"/>
                  <a:pt x="1292" y="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t">
            <a:normAutofit/>
          </a:bodyPr>
          <a:lstStyle/>
          <a:p>
            <a:pPr algn="ctr">
              <a:lnSpc>
                <a:spcPct val="150000"/>
              </a:lnSpc>
              <a:buSzPct val="25000"/>
            </a:pPr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36" name="íşḻídé"/>
          <p:cNvSpPr/>
          <p:nvPr/>
        </p:nvSpPr>
        <p:spPr bwMode="auto">
          <a:xfrm>
            <a:off x="1578361" y="2079926"/>
            <a:ext cx="414490" cy="319559"/>
          </a:xfrm>
          <a:custGeom>
            <a:avLst/>
            <a:gdLst>
              <a:gd name="T0" fmla="*/ 142 w 149"/>
              <a:gd name="T1" fmla="*/ 113 h 115"/>
              <a:gd name="T2" fmla="*/ 53 w 149"/>
              <a:gd name="T3" fmla="*/ 77 h 115"/>
              <a:gd name="T4" fmla="*/ 35 w 149"/>
              <a:gd name="T5" fmla="*/ 12 h 115"/>
              <a:gd name="T6" fmla="*/ 148 w 149"/>
              <a:gd name="T7" fmla="*/ 108 h 115"/>
              <a:gd name="T8" fmla="*/ 142 w 149"/>
              <a:gd name="T9" fmla="*/ 113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" h="115">
                <a:moveTo>
                  <a:pt x="142" y="113"/>
                </a:moveTo>
                <a:cubicBezTo>
                  <a:pt x="128" y="104"/>
                  <a:pt x="101" y="89"/>
                  <a:pt x="53" y="77"/>
                </a:cubicBezTo>
                <a:cubicBezTo>
                  <a:pt x="0" y="60"/>
                  <a:pt x="14" y="21"/>
                  <a:pt x="35" y="12"/>
                </a:cubicBezTo>
                <a:cubicBezTo>
                  <a:pt x="62" y="0"/>
                  <a:pt x="127" y="33"/>
                  <a:pt x="148" y="108"/>
                </a:cubicBezTo>
                <a:cubicBezTo>
                  <a:pt x="149" y="112"/>
                  <a:pt x="145" y="115"/>
                  <a:pt x="142" y="113"/>
                </a:cubicBezTo>
                <a:close/>
              </a:path>
            </a:pathLst>
          </a:custGeom>
          <a:solidFill>
            <a:schemeClr val="accent1">
              <a:alpha val="62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92500" lnSpcReduction="20000"/>
          </a:bodyPr>
          <a:lstStyle/>
          <a:p>
            <a:pPr algn="ctr"/>
            <a:endParaRPr/>
          </a:p>
        </p:txBody>
      </p:sp>
      <p:sp>
        <p:nvSpPr>
          <p:cNvPr id="37" name="i$ḷíḍè"/>
          <p:cNvSpPr/>
          <p:nvPr/>
        </p:nvSpPr>
        <p:spPr bwMode="auto">
          <a:xfrm>
            <a:off x="1562316" y="2374080"/>
            <a:ext cx="288806" cy="175156"/>
          </a:xfrm>
          <a:custGeom>
            <a:avLst/>
            <a:gdLst>
              <a:gd name="T0" fmla="*/ 101 w 104"/>
              <a:gd name="T1" fmla="*/ 34 h 63"/>
              <a:gd name="T2" fmla="*/ 42 w 104"/>
              <a:gd name="T3" fmla="*/ 51 h 63"/>
              <a:gd name="T4" fmla="*/ 7 w 104"/>
              <a:gd name="T5" fmla="*/ 25 h 63"/>
              <a:gd name="T6" fmla="*/ 102 w 104"/>
              <a:gd name="T7" fmla="*/ 29 h 63"/>
              <a:gd name="T8" fmla="*/ 101 w 104"/>
              <a:gd name="T9" fmla="*/ 34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63">
                <a:moveTo>
                  <a:pt x="101" y="34"/>
                </a:moveTo>
                <a:cubicBezTo>
                  <a:pt x="91" y="35"/>
                  <a:pt x="71" y="38"/>
                  <a:pt x="42" y="51"/>
                </a:cubicBezTo>
                <a:cubicBezTo>
                  <a:pt x="9" y="63"/>
                  <a:pt x="0" y="38"/>
                  <a:pt x="7" y="25"/>
                </a:cubicBezTo>
                <a:cubicBezTo>
                  <a:pt x="16" y="8"/>
                  <a:pt x="62" y="0"/>
                  <a:pt x="102" y="29"/>
                </a:cubicBezTo>
                <a:cubicBezTo>
                  <a:pt x="104" y="31"/>
                  <a:pt x="103" y="34"/>
                  <a:pt x="101" y="34"/>
                </a:cubicBezTo>
                <a:close/>
              </a:path>
            </a:pathLst>
          </a:custGeom>
          <a:solidFill>
            <a:srgbClr val="75C3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32500" lnSpcReduction="20000"/>
          </a:bodyPr>
          <a:lstStyle/>
          <a:p>
            <a:pPr algn="ctr"/>
            <a:endParaRPr/>
          </a:p>
        </p:txBody>
      </p:sp>
      <p:sp>
        <p:nvSpPr>
          <p:cNvPr id="38" name="ísļiḑé"/>
          <p:cNvSpPr/>
          <p:nvPr/>
        </p:nvSpPr>
        <p:spPr bwMode="auto">
          <a:xfrm>
            <a:off x="4991889" y="4542801"/>
            <a:ext cx="391761" cy="350311"/>
          </a:xfrm>
          <a:custGeom>
            <a:avLst/>
            <a:gdLst>
              <a:gd name="T0" fmla="*/ 8 w 141"/>
              <a:gd name="T1" fmla="*/ 3 h 126"/>
              <a:gd name="T2" fmla="*/ 91 w 141"/>
              <a:gd name="T3" fmla="*/ 51 h 126"/>
              <a:gd name="T4" fmla="*/ 98 w 141"/>
              <a:gd name="T5" fmla="*/ 118 h 126"/>
              <a:gd name="T6" fmla="*/ 1 w 141"/>
              <a:gd name="T7" fmla="*/ 7 h 126"/>
              <a:gd name="T8" fmla="*/ 8 w 141"/>
              <a:gd name="T9" fmla="*/ 3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" h="126">
                <a:moveTo>
                  <a:pt x="8" y="3"/>
                </a:moveTo>
                <a:cubicBezTo>
                  <a:pt x="20" y="13"/>
                  <a:pt x="45" y="33"/>
                  <a:pt x="91" y="51"/>
                </a:cubicBezTo>
                <a:cubicBezTo>
                  <a:pt x="141" y="75"/>
                  <a:pt x="121" y="112"/>
                  <a:pt x="98" y="118"/>
                </a:cubicBezTo>
                <a:cubicBezTo>
                  <a:pt x="70" y="126"/>
                  <a:pt x="11" y="83"/>
                  <a:pt x="1" y="7"/>
                </a:cubicBezTo>
                <a:cubicBezTo>
                  <a:pt x="0" y="2"/>
                  <a:pt x="5" y="0"/>
                  <a:pt x="8" y="3"/>
                </a:cubicBezTo>
                <a:close/>
              </a:path>
            </a:pathLst>
          </a:custGeom>
          <a:solidFill>
            <a:srgbClr val="75C3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  <a:endParaRPr/>
          </a:p>
        </p:txBody>
      </p:sp>
      <p:sp>
        <p:nvSpPr>
          <p:cNvPr id="39" name="iṩliḓê"/>
          <p:cNvSpPr/>
          <p:nvPr/>
        </p:nvSpPr>
        <p:spPr bwMode="auto">
          <a:xfrm>
            <a:off x="5141640" y="4450543"/>
            <a:ext cx="288806" cy="153763"/>
          </a:xfrm>
          <a:custGeom>
            <a:avLst/>
            <a:gdLst>
              <a:gd name="T0" fmla="*/ 4 w 104"/>
              <a:gd name="T1" fmla="*/ 15 h 55"/>
              <a:gd name="T2" fmla="*/ 65 w 104"/>
              <a:gd name="T3" fmla="*/ 7 h 55"/>
              <a:gd name="T4" fmla="*/ 95 w 104"/>
              <a:gd name="T5" fmla="*/ 38 h 55"/>
              <a:gd name="T6" fmla="*/ 2 w 104"/>
              <a:gd name="T7" fmla="*/ 20 h 55"/>
              <a:gd name="T8" fmla="*/ 4 w 104"/>
              <a:gd name="T9" fmla="*/ 1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55">
                <a:moveTo>
                  <a:pt x="4" y="15"/>
                </a:moveTo>
                <a:cubicBezTo>
                  <a:pt x="15" y="16"/>
                  <a:pt x="35" y="16"/>
                  <a:pt x="65" y="7"/>
                </a:cubicBezTo>
                <a:cubicBezTo>
                  <a:pt x="100" y="0"/>
                  <a:pt x="104" y="26"/>
                  <a:pt x="95" y="38"/>
                </a:cubicBezTo>
                <a:cubicBezTo>
                  <a:pt x="84" y="54"/>
                  <a:pt x="37" y="55"/>
                  <a:pt x="2" y="20"/>
                </a:cubicBezTo>
                <a:cubicBezTo>
                  <a:pt x="0" y="18"/>
                  <a:pt x="2" y="15"/>
                  <a:pt x="4" y="15"/>
                </a:cubicBezTo>
                <a:close/>
              </a:path>
            </a:pathLst>
          </a:custGeom>
          <a:solidFill>
            <a:srgbClr val="75C3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63" name="文本框 62"/>
          <p:cNvSpPr txBox="1"/>
          <p:nvPr/>
        </p:nvSpPr>
        <p:spPr>
          <a:xfrm>
            <a:off x="781354" y="612314"/>
            <a:ext cx="6316620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zh-CN" altLang="en-US" sz="2400" dirty="0">
                <a:solidFill>
                  <a:srgbClr val="12A98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缓存雪崩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80276" y="2151851"/>
            <a:ext cx="3241021" cy="224676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>
              <a:lnSpc>
                <a:spcPct val="200000"/>
              </a:lnSpc>
              <a:buSzPct val="25000"/>
            </a:pPr>
            <a:r>
              <a:rPr lang="zh-CN" altLang="en-US" sz="20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问题描述</a:t>
            </a:r>
            <a:endParaRPr lang="en-US" altLang="zh-CN" sz="20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algn="ctr">
              <a:lnSpc>
                <a:spcPct val="200000"/>
              </a:lnSpc>
              <a:buSzPct val="25000"/>
            </a:pPr>
            <a:r>
              <a:rPr lang="zh-CN" altLang="en-US" sz="16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较多缓存节点异常</a:t>
            </a:r>
            <a:endParaRPr lang="en-US" altLang="zh-CN" sz="16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algn="ctr">
              <a:lnSpc>
                <a:spcPct val="200000"/>
              </a:lnSpc>
              <a:buSzPct val="25000"/>
            </a:pPr>
            <a:r>
              <a:rPr lang="zh-CN" altLang="en-US" sz="16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引发</a:t>
            </a:r>
            <a:r>
              <a:rPr lang="en-US" altLang="zh-CN" sz="16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DB</a:t>
            </a:r>
            <a:r>
              <a:rPr lang="zh-CN" altLang="en-US" sz="16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过载，整个服务异常</a:t>
            </a:r>
            <a:endParaRPr lang="en-US" altLang="zh-CN" sz="16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0" marR="0" indent="0" algn="ctr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40" name="8e58817a-0478-4465-ba19-2f2d46c6d64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984586" y="4717956"/>
            <a:ext cx="698881" cy="1620073"/>
            <a:chOff x="5194050" y="1547746"/>
            <a:chExt cx="1803899" cy="4181608"/>
          </a:xfrm>
        </p:grpSpPr>
        <p:sp>
          <p:nvSpPr>
            <p:cNvPr id="43" name="iS1ïdê"/>
            <p:cNvSpPr/>
            <p:nvPr/>
          </p:nvSpPr>
          <p:spPr bwMode="auto">
            <a:xfrm>
              <a:off x="6425855" y="4853174"/>
              <a:ext cx="355626" cy="532579"/>
            </a:xfrm>
            <a:custGeom>
              <a:avLst/>
              <a:gdLst>
                <a:gd name="T0" fmla="*/ 0 w 172"/>
                <a:gd name="T1" fmla="*/ 115 h 258"/>
                <a:gd name="T2" fmla="*/ 32 w 172"/>
                <a:gd name="T3" fmla="*/ 172 h 258"/>
                <a:gd name="T4" fmla="*/ 46 w 172"/>
                <a:gd name="T5" fmla="*/ 213 h 258"/>
                <a:gd name="T6" fmla="*/ 107 w 172"/>
                <a:gd name="T7" fmla="*/ 248 h 258"/>
                <a:gd name="T8" fmla="*/ 137 w 172"/>
                <a:gd name="T9" fmla="*/ 55 h 258"/>
                <a:gd name="T10" fmla="*/ 59 w 172"/>
                <a:gd name="T11" fmla="*/ 0 h 258"/>
                <a:gd name="T12" fmla="*/ 20 w 172"/>
                <a:gd name="T13" fmla="*/ 40 h 258"/>
                <a:gd name="T14" fmla="*/ 0 w 172"/>
                <a:gd name="T15" fmla="*/ 115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258">
                  <a:moveTo>
                    <a:pt x="0" y="115"/>
                  </a:moveTo>
                  <a:cubicBezTo>
                    <a:pt x="0" y="115"/>
                    <a:pt x="16" y="148"/>
                    <a:pt x="32" y="172"/>
                  </a:cubicBezTo>
                  <a:cubicBezTo>
                    <a:pt x="32" y="172"/>
                    <a:pt x="43" y="190"/>
                    <a:pt x="46" y="213"/>
                  </a:cubicBezTo>
                  <a:cubicBezTo>
                    <a:pt x="48" y="236"/>
                    <a:pt x="83" y="258"/>
                    <a:pt x="107" y="248"/>
                  </a:cubicBezTo>
                  <a:cubicBezTo>
                    <a:pt x="131" y="239"/>
                    <a:pt x="172" y="91"/>
                    <a:pt x="137" y="55"/>
                  </a:cubicBezTo>
                  <a:cubicBezTo>
                    <a:pt x="102" y="18"/>
                    <a:pt x="59" y="0"/>
                    <a:pt x="59" y="0"/>
                  </a:cubicBezTo>
                  <a:cubicBezTo>
                    <a:pt x="20" y="40"/>
                    <a:pt x="20" y="40"/>
                    <a:pt x="20" y="40"/>
                  </a:cubicBezTo>
                  <a:lnTo>
                    <a:pt x="0" y="11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išḻïďé"/>
            <p:cNvSpPr/>
            <p:nvPr/>
          </p:nvSpPr>
          <p:spPr bwMode="auto">
            <a:xfrm>
              <a:off x="5530778" y="5232852"/>
              <a:ext cx="649404" cy="496502"/>
            </a:xfrm>
            <a:custGeom>
              <a:avLst/>
              <a:gdLst>
                <a:gd name="T0" fmla="*/ 262 w 314"/>
                <a:gd name="T1" fmla="*/ 88 h 240"/>
                <a:gd name="T2" fmla="*/ 249 w 314"/>
                <a:gd name="T3" fmla="*/ 209 h 240"/>
                <a:gd name="T4" fmla="*/ 11 w 314"/>
                <a:gd name="T5" fmla="*/ 70 h 240"/>
                <a:gd name="T6" fmla="*/ 157 w 314"/>
                <a:gd name="T7" fmla="*/ 43 h 240"/>
                <a:gd name="T8" fmla="*/ 222 w 314"/>
                <a:gd name="T9" fmla="*/ 114 h 240"/>
                <a:gd name="T10" fmla="*/ 262 w 314"/>
                <a:gd name="T11" fmla="*/ 8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4" h="240">
                  <a:moveTo>
                    <a:pt x="262" y="88"/>
                  </a:moveTo>
                  <a:cubicBezTo>
                    <a:pt x="262" y="88"/>
                    <a:pt x="272" y="208"/>
                    <a:pt x="249" y="209"/>
                  </a:cubicBezTo>
                  <a:cubicBezTo>
                    <a:pt x="227" y="210"/>
                    <a:pt x="31" y="240"/>
                    <a:pt x="11" y="70"/>
                  </a:cubicBezTo>
                  <a:cubicBezTo>
                    <a:pt x="11" y="70"/>
                    <a:pt x="0" y="0"/>
                    <a:pt x="157" y="43"/>
                  </a:cubicBezTo>
                  <a:cubicBezTo>
                    <a:pt x="314" y="86"/>
                    <a:pt x="224" y="116"/>
                    <a:pt x="222" y="114"/>
                  </a:cubicBezTo>
                  <a:cubicBezTo>
                    <a:pt x="220" y="112"/>
                    <a:pt x="262" y="88"/>
                    <a:pt x="262" y="8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išľîḓê"/>
            <p:cNvSpPr/>
            <p:nvPr/>
          </p:nvSpPr>
          <p:spPr bwMode="auto">
            <a:xfrm>
              <a:off x="5719758" y="4904714"/>
              <a:ext cx="352190" cy="578966"/>
            </a:xfrm>
            <a:custGeom>
              <a:avLst/>
              <a:gdLst>
                <a:gd name="T0" fmla="*/ 0 w 171"/>
                <a:gd name="T1" fmla="*/ 27 h 280"/>
                <a:gd name="T2" fmla="*/ 66 w 171"/>
                <a:gd name="T3" fmla="*/ 243 h 280"/>
                <a:gd name="T4" fmla="*/ 171 w 171"/>
                <a:gd name="T5" fmla="*/ 243 h 280"/>
                <a:gd name="T6" fmla="*/ 134 w 171"/>
                <a:gd name="T7" fmla="*/ 11 h 280"/>
                <a:gd name="T8" fmla="*/ 0 w 171"/>
                <a:gd name="T9" fmla="*/ 2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280">
                  <a:moveTo>
                    <a:pt x="0" y="27"/>
                  </a:moveTo>
                  <a:cubicBezTo>
                    <a:pt x="0" y="27"/>
                    <a:pt x="74" y="111"/>
                    <a:pt x="66" y="243"/>
                  </a:cubicBezTo>
                  <a:cubicBezTo>
                    <a:pt x="66" y="243"/>
                    <a:pt x="126" y="280"/>
                    <a:pt x="171" y="243"/>
                  </a:cubicBezTo>
                  <a:cubicBezTo>
                    <a:pt x="171" y="243"/>
                    <a:pt x="169" y="46"/>
                    <a:pt x="134" y="11"/>
                  </a:cubicBezTo>
                  <a:cubicBezTo>
                    <a:pt x="134" y="11"/>
                    <a:pt x="0" y="0"/>
                    <a:pt x="0" y="27"/>
                  </a:cubicBezTo>
                  <a:close/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ṥ1iďè"/>
            <p:cNvSpPr/>
            <p:nvPr/>
          </p:nvSpPr>
          <p:spPr bwMode="auto">
            <a:xfrm>
              <a:off x="6599373" y="2648983"/>
              <a:ext cx="285188" cy="226776"/>
            </a:xfrm>
            <a:custGeom>
              <a:avLst/>
              <a:gdLst>
                <a:gd name="T0" fmla="*/ 59 w 138"/>
                <a:gd name="T1" fmla="*/ 0 h 110"/>
                <a:gd name="T2" fmla="*/ 0 w 138"/>
                <a:gd name="T3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8" h="110">
                  <a:moveTo>
                    <a:pt x="59" y="0"/>
                  </a:moveTo>
                  <a:cubicBezTo>
                    <a:pt x="59" y="0"/>
                    <a:pt x="138" y="56"/>
                    <a:pt x="0" y="110"/>
                  </a:cubicBezTo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ṣlíḓê"/>
            <p:cNvSpPr/>
            <p:nvPr/>
          </p:nvSpPr>
          <p:spPr bwMode="auto">
            <a:xfrm>
              <a:off x="5352106" y="2648983"/>
              <a:ext cx="247392" cy="226776"/>
            </a:xfrm>
            <a:custGeom>
              <a:avLst/>
              <a:gdLst>
                <a:gd name="T0" fmla="*/ 76 w 120"/>
                <a:gd name="T1" fmla="*/ 0 h 110"/>
                <a:gd name="T2" fmla="*/ 120 w 120"/>
                <a:gd name="T3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0" h="110">
                  <a:moveTo>
                    <a:pt x="76" y="0"/>
                  </a:moveTo>
                  <a:cubicBezTo>
                    <a:pt x="76" y="0"/>
                    <a:pt x="0" y="52"/>
                    <a:pt x="120" y="110"/>
                  </a:cubicBezTo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iṣļïďe"/>
            <p:cNvSpPr/>
            <p:nvPr/>
          </p:nvSpPr>
          <p:spPr bwMode="auto">
            <a:xfrm>
              <a:off x="6621707" y="3473622"/>
              <a:ext cx="376242" cy="1077185"/>
            </a:xfrm>
            <a:custGeom>
              <a:avLst/>
              <a:gdLst>
                <a:gd name="T0" fmla="*/ 148 w 182"/>
                <a:gd name="T1" fmla="*/ 340 h 522"/>
                <a:gd name="T2" fmla="*/ 179 w 182"/>
                <a:gd name="T3" fmla="*/ 385 h 522"/>
                <a:gd name="T4" fmla="*/ 181 w 182"/>
                <a:gd name="T5" fmla="*/ 450 h 522"/>
                <a:gd name="T6" fmla="*/ 94 w 182"/>
                <a:gd name="T7" fmla="*/ 510 h 522"/>
                <a:gd name="T8" fmla="*/ 153 w 182"/>
                <a:gd name="T9" fmla="*/ 443 h 522"/>
                <a:gd name="T10" fmla="*/ 141 w 182"/>
                <a:gd name="T11" fmla="*/ 393 h 522"/>
                <a:gd name="T12" fmla="*/ 98 w 182"/>
                <a:gd name="T13" fmla="*/ 388 h 522"/>
                <a:gd name="T14" fmla="*/ 93 w 182"/>
                <a:gd name="T15" fmla="*/ 484 h 522"/>
                <a:gd name="T16" fmla="*/ 46 w 182"/>
                <a:gd name="T17" fmla="*/ 392 h 522"/>
                <a:gd name="T18" fmla="*/ 61 w 182"/>
                <a:gd name="T19" fmla="*/ 345 h 522"/>
                <a:gd name="T20" fmla="*/ 81 w 182"/>
                <a:gd name="T21" fmla="*/ 309 h 522"/>
                <a:gd name="T22" fmla="*/ 0 w 182"/>
                <a:gd name="T23" fmla="*/ 62 h 522"/>
                <a:gd name="T24" fmla="*/ 104 w 182"/>
                <a:gd name="T25" fmla="*/ 0 h 522"/>
                <a:gd name="T26" fmla="*/ 148 w 182"/>
                <a:gd name="T27" fmla="*/ 34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2" h="522">
                  <a:moveTo>
                    <a:pt x="148" y="340"/>
                  </a:moveTo>
                  <a:cubicBezTo>
                    <a:pt x="148" y="340"/>
                    <a:pt x="182" y="365"/>
                    <a:pt x="179" y="385"/>
                  </a:cubicBezTo>
                  <a:cubicBezTo>
                    <a:pt x="175" y="405"/>
                    <a:pt x="181" y="432"/>
                    <a:pt x="181" y="450"/>
                  </a:cubicBezTo>
                  <a:cubicBezTo>
                    <a:pt x="181" y="468"/>
                    <a:pt x="103" y="522"/>
                    <a:pt x="94" y="510"/>
                  </a:cubicBezTo>
                  <a:cubicBezTo>
                    <a:pt x="85" y="498"/>
                    <a:pt x="131" y="444"/>
                    <a:pt x="153" y="443"/>
                  </a:cubicBezTo>
                  <a:cubicBezTo>
                    <a:pt x="153" y="443"/>
                    <a:pt x="141" y="429"/>
                    <a:pt x="141" y="393"/>
                  </a:cubicBezTo>
                  <a:cubicBezTo>
                    <a:pt x="141" y="393"/>
                    <a:pt x="107" y="379"/>
                    <a:pt x="98" y="388"/>
                  </a:cubicBezTo>
                  <a:cubicBezTo>
                    <a:pt x="88" y="398"/>
                    <a:pt x="114" y="485"/>
                    <a:pt x="93" y="484"/>
                  </a:cubicBezTo>
                  <a:cubicBezTo>
                    <a:pt x="72" y="483"/>
                    <a:pt x="47" y="450"/>
                    <a:pt x="46" y="392"/>
                  </a:cubicBezTo>
                  <a:cubicBezTo>
                    <a:pt x="46" y="392"/>
                    <a:pt x="47" y="365"/>
                    <a:pt x="61" y="345"/>
                  </a:cubicBezTo>
                  <a:cubicBezTo>
                    <a:pt x="75" y="326"/>
                    <a:pt x="88" y="333"/>
                    <a:pt x="81" y="309"/>
                  </a:cubicBezTo>
                  <a:cubicBezTo>
                    <a:pt x="81" y="309"/>
                    <a:pt x="87" y="113"/>
                    <a:pt x="0" y="6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73" y="166"/>
                    <a:pt x="148" y="340"/>
                  </a:cubicBezTo>
                  <a:close/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îśľîďê"/>
            <p:cNvSpPr/>
            <p:nvPr/>
          </p:nvSpPr>
          <p:spPr bwMode="auto">
            <a:xfrm>
              <a:off x="6781481" y="4241567"/>
              <a:ext cx="182108" cy="233648"/>
            </a:xfrm>
            <a:custGeom>
              <a:avLst/>
              <a:gdLst>
                <a:gd name="T0" fmla="*/ 45 w 88"/>
                <a:gd name="T1" fmla="*/ 15 h 113"/>
                <a:gd name="T2" fmla="*/ 23 w 88"/>
                <a:gd name="T3" fmla="*/ 70 h 113"/>
                <a:gd name="T4" fmla="*/ 34 w 88"/>
                <a:gd name="T5" fmla="*/ 110 h 113"/>
                <a:gd name="T6" fmla="*/ 88 w 88"/>
                <a:gd name="T7" fmla="*/ 76 h 113"/>
                <a:gd name="T8" fmla="*/ 81 w 88"/>
                <a:gd name="T9" fmla="*/ 11 h 113"/>
                <a:gd name="T10" fmla="*/ 45 w 88"/>
                <a:gd name="T11" fmla="*/ 0 h 113"/>
                <a:gd name="T12" fmla="*/ 45 w 88"/>
                <a:gd name="T13" fmla="*/ 1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13">
                  <a:moveTo>
                    <a:pt x="45" y="15"/>
                  </a:moveTo>
                  <a:cubicBezTo>
                    <a:pt x="45" y="15"/>
                    <a:pt x="45" y="60"/>
                    <a:pt x="23" y="70"/>
                  </a:cubicBezTo>
                  <a:cubicBezTo>
                    <a:pt x="0" y="79"/>
                    <a:pt x="21" y="113"/>
                    <a:pt x="34" y="110"/>
                  </a:cubicBezTo>
                  <a:cubicBezTo>
                    <a:pt x="47" y="107"/>
                    <a:pt x="88" y="76"/>
                    <a:pt x="88" y="76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45" y="0"/>
                    <a:pt x="45" y="0"/>
                    <a:pt x="45" y="0"/>
                  </a:cubicBezTo>
                  <a:lnTo>
                    <a:pt x="45" y="15"/>
                  </a:lnTo>
                  <a:close/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śḻîďê"/>
            <p:cNvSpPr/>
            <p:nvPr/>
          </p:nvSpPr>
          <p:spPr bwMode="auto">
            <a:xfrm>
              <a:off x="6905177" y="4373853"/>
              <a:ext cx="89336" cy="163210"/>
            </a:xfrm>
            <a:custGeom>
              <a:avLst/>
              <a:gdLst>
                <a:gd name="T0" fmla="*/ 0 w 43"/>
                <a:gd name="T1" fmla="*/ 58 h 79"/>
                <a:gd name="T2" fmla="*/ 24 w 43"/>
                <a:gd name="T3" fmla="*/ 39 h 79"/>
                <a:gd name="T4" fmla="*/ 10 w 43"/>
                <a:gd name="T5" fmla="*/ 34 h 79"/>
                <a:gd name="T6" fmla="*/ 0 w 43"/>
                <a:gd name="T7" fmla="*/ 5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79">
                  <a:moveTo>
                    <a:pt x="0" y="58"/>
                  </a:moveTo>
                  <a:cubicBezTo>
                    <a:pt x="0" y="58"/>
                    <a:pt x="5" y="79"/>
                    <a:pt x="24" y="39"/>
                  </a:cubicBezTo>
                  <a:cubicBezTo>
                    <a:pt x="43" y="0"/>
                    <a:pt x="10" y="34"/>
                    <a:pt x="10" y="34"/>
                  </a:cubicBezTo>
                  <a:lnTo>
                    <a:pt x="0" y="58"/>
                  </a:lnTo>
                  <a:close/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iš1îḋe"/>
            <p:cNvSpPr/>
            <p:nvPr/>
          </p:nvSpPr>
          <p:spPr bwMode="auto">
            <a:xfrm>
              <a:off x="6432727" y="3466750"/>
              <a:ext cx="431218" cy="414038"/>
            </a:xfrm>
            <a:custGeom>
              <a:avLst/>
              <a:gdLst>
                <a:gd name="T0" fmla="*/ 209 w 209"/>
                <a:gd name="T1" fmla="*/ 39 h 200"/>
                <a:gd name="T2" fmla="*/ 164 w 209"/>
                <a:gd name="T3" fmla="*/ 200 h 200"/>
                <a:gd name="T4" fmla="*/ 80 w 209"/>
                <a:gd name="T5" fmla="*/ 57 h 200"/>
                <a:gd name="T6" fmla="*/ 197 w 209"/>
                <a:gd name="T7" fmla="*/ 0 h 200"/>
                <a:gd name="T8" fmla="*/ 209 w 209"/>
                <a:gd name="T9" fmla="*/ 3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00">
                  <a:moveTo>
                    <a:pt x="209" y="39"/>
                  </a:moveTo>
                  <a:cubicBezTo>
                    <a:pt x="209" y="39"/>
                    <a:pt x="152" y="51"/>
                    <a:pt x="164" y="200"/>
                  </a:cubicBezTo>
                  <a:cubicBezTo>
                    <a:pt x="164" y="200"/>
                    <a:pt x="160" y="108"/>
                    <a:pt x="80" y="57"/>
                  </a:cubicBezTo>
                  <a:cubicBezTo>
                    <a:pt x="0" y="7"/>
                    <a:pt x="197" y="0"/>
                    <a:pt x="197" y="0"/>
                  </a:cubicBezTo>
                  <a:lnTo>
                    <a:pt x="209" y="39"/>
                  </a:lnTo>
                  <a:close/>
                </a:path>
              </a:pathLst>
            </a:custGeom>
            <a:solidFill>
              <a:srgbClr val="EA965E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ïş1ïḍè"/>
            <p:cNvSpPr/>
            <p:nvPr/>
          </p:nvSpPr>
          <p:spPr bwMode="auto">
            <a:xfrm>
              <a:off x="5194050" y="3437544"/>
              <a:ext cx="405448" cy="367652"/>
            </a:xfrm>
            <a:custGeom>
              <a:avLst/>
              <a:gdLst>
                <a:gd name="T0" fmla="*/ 65 w 196"/>
                <a:gd name="T1" fmla="*/ 0 h 178"/>
                <a:gd name="T2" fmla="*/ 65 w 196"/>
                <a:gd name="T3" fmla="*/ 146 h 178"/>
                <a:gd name="T4" fmla="*/ 175 w 196"/>
                <a:gd name="T5" fmla="*/ 92 h 178"/>
                <a:gd name="T6" fmla="*/ 196 w 196"/>
                <a:gd name="T7" fmla="*/ 56 h 178"/>
                <a:gd name="T8" fmla="*/ 65 w 196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178">
                  <a:moveTo>
                    <a:pt x="65" y="0"/>
                  </a:moveTo>
                  <a:cubicBezTo>
                    <a:pt x="65" y="0"/>
                    <a:pt x="0" y="114"/>
                    <a:pt x="65" y="146"/>
                  </a:cubicBezTo>
                  <a:cubicBezTo>
                    <a:pt x="130" y="178"/>
                    <a:pt x="175" y="92"/>
                    <a:pt x="175" y="92"/>
                  </a:cubicBezTo>
                  <a:cubicBezTo>
                    <a:pt x="196" y="56"/>
                    <a:pt x="196" y="56"/>
                    <a:pt x="196" y="56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îṧliḑè"/>
            <p:cNvSpPr/>
            <p:nvPr/>
          </p:nvSpPr>
          <p:spPr bwMode="auto">
            <a:xfrm>
              <a:off x="5319463" y="3415210"/>
              <a:ext cx="261136" cy="331574"/>
            </a:xfrm>
            <a:custGeom>
              <a:avLst/>
              <a:gdLst>
                <a:gd name="T0" fmla="*/ 0 w 127"/>
                <a:gd name="T1" fmla="*/ 20 h 160"/>
                <a:gd name="T2" fmla="*/ 56 w 127"/>
                <a:gd name="T3" fmla="*/ 160 h 160"/>
                <a:gd name="T4" fmla="*/ 127 w 127"/>
                <a:gd name="T5" fmla="*/ 87 h 160"/>
                <a:gd name="T6" fmla="*/ 12 w 127"/>
                <a:gd name="T7" fmla="*/ 0 h 160"/>
                <a:gd name="T8" fmla="*/ 0 w 127"/>
                <a:gd name="T9" fmla="*/ 2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60">
                  <a:moveTo>
                    <a:pt x="0" y="20"/>
                  </a:moveTo>
                  <a:cubicBezTo>
                    <a:pt x="0" y="20"/>
                    <a:pt x="113" y="106"/>
                    <a:pt x="56" y="160"/>
                  </a:cubicBezTo>
                  <a:cubicBezTo>
                    <a:pt x="56" y="160"/>
                    <a:pt x="100" y="147"/>
                    <a:pt x="127" y="87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EA965E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iśḻídè"/>
            <p:cNvSpPr/>
            <p:nvPr/>
          </p:nvSpPr>
          <p:spPr bwMode="auto">
            <a:xfrm>
              <a:off x="6425855" y="3052712"/>
              <a:ext cx="487912" cy="565222"/>
            </a:xfrm>
            <a:custGeom>
              <a:avLst/>
              <a:gdLst>
                <a:gd name="T0" fmla="*/ 0 w 236"/>
                <a:gd name="T1" fmla="*/ 0 h 274"/>
                <a:gd name="T2" fmla="*/ 236 w 236"/>
                <a:gd name="T3" fmla="*/ 178 h 274"/>
                <a:gd name="T4" fmla="*/ 96 w 236"/>
                <a:gd name="T5" fmla="*/ 26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274">
                  <a:moveTo>
                    <a:pt x="0" y="0"/>
                  </a:moveTo>
                  <a:cubicBezTo>
                    <a:pt x="0" y="0"/>
                    <a:pt x="140" y="44"/>
                    <a:pt x="236" y="178"/>
                  </a:cubicBezTo>
                  <a:cubicBezTo>
                    <a:pt x="236" y="178"/>
                    <a:pt x="165" y="274"/>
                    <a:pt x="96" y="26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íṧļiḓé"/>
            <p:cNvSpPr/>
            <p:nvPr/>
          </p:nvSpPr>
          <p:spPr bwMode="auto">
            <a:xfrm>
              <a:off x="5300566" y="3035532"/>
              <a:ext cx="486194" cy="565222"/>
            </a:xfrm>
            <a:custGeom>
              <a:avLst/>
              <a:gdLst>
                <a:gd name="T0" fmla="*/ 236 w 236"/>
                <a:gd name="T1" fmla="*/ 0 h 274"/>
                <a:gd name="T2" fmla="*/ 0 w 236"/>
                <a:gd name="T3" fmla="*/ 178 h 274"/>
                <a:gd name="T4" fmla="*/ 140 w 236"/>
                <a:gd name="T5" fmla="*/ 26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274">
                  <a:moveTo>
                    <a:pt x="236" y="0"/>
                  </a:moveTo>
                  <a:cubicBezTo>
                    <a:pt x="236" y="0"/>
                    <a:pt x="96" y="44"/>
                    <a:pt x="0" y="178"/>
                  </a:cubicBezTo>
                  <a:cubicBezTo>
                    <a:pt x="0" y="178"/>
                    <a:pt x="71" y="274"/>
                    <a:pt x="140" y="26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íṧḷíḋê"/>
            <p:cNvSpPr/>
            <p:nvPr/>
          </p:nvSpPr>
          <p:spPr bwMode="auto">
            <a:xfrm>
              <a:off x="5539367" y="4294825"/>
              <a:ext cx="1113263" cy="781690"/>
            </a:xfrm>
            <a:custGeom>
              <a:avLst/>
              <a:gdLst>
                <a:gd name="T0" fmla="*/ 12 w 539"/>
                <a:gd name="T1" fmla="*/ 0 h 378"/>
                <a:gd name="T2" fmla="*/ 69 w 539"/>
                <a:gd name="T3" fmla="*/ 346 h 378"/>
                <a:gd name="T4" fmla="*/ 243 w 539"/>
                <a:gd name="T5" fmla="*/ 346 h 378"/>
                <a:gd name="T6" fmla="*/ 293 w 539"/>
                <a:gd name="T7" fmla="*/ 180 h 378"/>
                <a:gd name="T8" fmla="*/ 381 w 539"/>
                <a:gd name="T9" fmla="*/ 282 h 378"/>
                <a:gd name="T10" fmla="*/ 539 w 539"/>
                <a:gd name="T11" fmla="*/ 248 h 378"/>
                <a:gd name="T12" fmla="*/ 528 w 539"/>
                <a:gd name="T13" fmla="*/ 154 h 378"/>
                <a:gd name="T14" fmla="*/ 527 w 539"/>
                <a:gd name="T15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9" h="378">
                  <a:moveTo>
                    <a:pt x="12" y="0"/>
                  </a:moveTo>
                  <a:cubicBezTo>
                    <a:pt x="12" y="0"/>
                    <a:pt x="0" y="120"/>
                    <a:pt x="69" y="346"/>
                  </a:cubicBezTo>
                  <a:cubicBezTo>
                    <a:pt x="69" y="346"/>
                    <a:pt x="157" y="378"/>
                    <a:pt x="243" y="346"/>
                  </a:cubicBezTo>
                  <a:cubicBezTo>
                    <a:pt x="243" y="346"/>
                    <a:pt x="288" y="267"/>
                    <a:pt x="293" y="180"/>
                  </a:cubicBezTo>
                  <a:cubicBezTo>
                    <a:pt x="293" y="180"/>
                    <a:pt x="344" y="248"/>
                    <a:pt x="381" y="282"/>
                  </a:cubicBezTo>
                  <a:cubicBezTo>
                    <a:pt x="381" y="282"/>
                    <a:pt x="509" y="280"/>
                    <a:pt x="539" y="248"/>
                  </a:cubicBezTo>
                  <a:cubicBezTo>
                    <a:pt x="539" y="248"/>
                    <a:pt x="531" y="189"/>
                    <a:pt x="528" y="154"/>
                  </a:cubicBezTo>
                  <a:cubicBezTo>
                    <a:pt x="525" y="120"/>
                    <a:pt x="539" y="40"/>
                    <a:pt x="527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îṥľíde"/>
            <p:cNvSpPr/>
            <p:nvPr/>
          </p:nvSpPr>
          <p:spPr bwMode="auto">
            <a:xfrm>
              <a:off x="5499854" y="2989147"/>
              <a:ext cx="1178547" cy="1405322"/>
            </a:xfrm>
            <a:custGeom>
              <a:avLst/>
              <a:gdLst>
                <a:gd name="T0" fmla="*/ 427 w 570"/>
                <a:gd name="T1" fmla="*/ 0 h 680"/>
                <a:gd name="T2" fmla="*/ 540 w 570"/>
                <a:gd name="T3" fmla="*/ 273 h 680"/>
                <a:gd name="T4" fmla="*/ 546 w 570"/>
                <a:gd name="T5" fmla="*/ 632 h 680"/>
                <a:gd name="T6" fmla="*/ 288 w 570"/>
                <a:gd name="T7" fmla="*/ 680 h 680"/>
                <a:gd name="T8" fmla="*/ 31 w 570"/>
                <a:gd name="T9" fmla="*/ 632 h 680"/>
                <a:gd name="T10" fmla="*/ 30 w 570"/>
                <a:gd name="T11" fmla="*/ 285 h 680"/>
                <a:gd name="T12" fmla="*/ 150 w 570"/>
                <a:gd name="T13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0" h="680">
                  <a:moveTo>
                    <a:pt x="427" y="0"/>
                  </a:moveTo>
                  <a:cubicBezTo>
                    <a:pt x="427" y="0"/>
                    <a:pt x="510" y="82"/>
                    <a:pt x="540" y="273"/>
                  </a:cubicBezTo>
                  <a:cubicBezTo>
                    <a:pt x="570" y="464"/>
                    <a:pt x="546" y="632"/>
                    <a:pt x="546" y="632"/>
                  </a:cubicBezTo>
                  <a:cubicBezTo>
                    <a:pt x="546" y="632"/>
                    <a:pt x="478" y="680"/>
                    <a:pt x="288" y="680"/>
                  </a:cubicBezTo>
                  <a:cubicBezTo>
                    <a:pt x="99" y="680"/>
                    <a:pt x="31" y="632"/>
                    <a:pt x="31" y="632"/>
                  </a:cubicBezTo>
                  <a:cubicBezTo>
                    <a:pt x="31" y="632"/>
                    <a:pt x="0" y="476"/>
                    <a:pt x="30" y="285"/>
                  </a:cubicBezTo>
                  <a:cubicBezTo>
                    <a:pt x="61" y="94"/>
                    <a:pt x="150" y="0"/>
                    <a:pt x="15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ïšḷïde"/>
            <p:cNvSpPr/>
            <p:nvPr/>
          </p:nvSpPr>
          <p:spPr bwMode="auto">
            <a:xfrm>
              <a:off x="5759271" y="3002891"/>
              <a:ext cx="731868" cy="326420"/>
            </a:xfrm>
            <a:custGeom>
              <a:avLst/>
              <a:gdLst>
                <a:gd name="T0" fmla="*/ 0 w 355"/>
                <a:gd name="T1" fmla="*/ 26 h 158"/>
                <a:gd name="T2" fmla="*/ 355 w 355"/>
                <a:gd name="T3" fmla="*/ 74 h 158"/>
                <a:gd name="T4" fmla="*/ 323 w 355"/>
                <a:gd name="T5" fmla="*/ 19 h 158"/>
                <a:gd name="T6" fmla="*/ 19 w 355"/>
                <a:gd name="T7" fmla="*/ 0 h 158"/>
                <a:gd name="T8" fmla="*/ 0 w 355"/>
                <a:gd name="T9" fmla="*/ 2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5" h="158">
                  <a:moveTo>
                    <a:pt x="0" y="26"/>
                  </a:moveTo>
                  <a:cubicBezTo>
                    <a:pt x="0" y="26"/>
                    <a:pt x="140" y="158"/>
                    <a:pt x="355" y="74"/>
                  </a:cubicBezTo>
                  <a:cubicBezTo>
                    <a:pt x="355" y="74"/>
                    <a:pt x="335" y="35"/>
                    <a:pt x="323" y="19"/>
                  </a:cubicBezTo>
                  <a:cubicBezTo>
                    <a:pt x="311" y="3"/>
                    <a:pt x="19" y="0"/>
                    <a:pt x="19" y="0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sḷîḍé"/>
            <p:cNvSpPr/>
            <p:nvPr/>
          </p:nvSpPr>
          <p:spPr bwMode="auto">
            <a:xfrm>
              <a:off x="5475802" y="3044123"/>
              <a:ext cx="290342" cy="542887"/>
            </a:xfrm>
            <a:custGeom>
              <a:avLst/>
              <a:gdLst>
                <a:gd name="T0" fmla="*/ 141 w 141"/>
                <a:gd name="T1" fmla="*/ 0 h 263"/>
                <a:gd name="T2" fmla="*/ 0 w 141"/>
                <a:gd name="T3" fmla="*/ 250 h 263"/>
                <a:gd name="T4" fmla="*/ 42 w 141"/>
                <a:gd name="T5" fmla="*/ 262 h 263"/>
                <a:gd name="T6" fmla="*/ 141 w 141"/>
                <a:gd name="T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263">
                  <a:moveTo>
                    <a:pt x="141" y="0"/>
                  </a:moveTo>
                  <a:cubicBezTo>
                    <a:pt x="141" y="0"/>
                    <a:pt x="20" y="159"/>
                    <a:pt x="0" y="250"/>
                  </a:cubicBezTo>
                  <a:cubicBezTo>
                    <a:pt x="0" y="250"/>
                    <a:pt x="30" y="263"/>
                    <a:pt x="42" y="262"/>
                  </a:cubicBezTo>
                  <a:cubicBezTo>
                    <a:pt x="42" y="262"/>
                    <a:pt x="98" y="48"/>
                    <a:pt x="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ŝḻïḋè"/>
            <p:cNvSpPr/>
            <p:nvPr/>
          </p:nvSpPr>
          <p:spPr bwMode="auto">
            <a:xfrm>
              <a:off x="6434445" y="3056148"/>
              <a:ext cx="274880" cy="549759"/>
            </a:xfrm>
            <a:custGeom>
              <a:avLst/>
              <a:gdLst>
                <a:gd name="T0" fmla="*/ 0 w 133"/>
                <a:gd name="T1" fmla="*/ 0 h 266"/>
                <a:gd name="T2" fmla="*/ 133 w 133"/>
                <a:gd name="T3" fmla="*/ 256 h 266"/>
                <a:gd name="T4" fmla="*/ 91 w 133"/>
                <a:gd name="T5" fmla="*/ 263 h 266"/>
                <a:gd name="T6" fmla="*/ 0 w 133"/>
                <a:gd name="T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" h="266">
                  <a:moveTo>
                    <a:pt x="0" y="0"/>
                  </a:moveTo>
                  <a:cubicBezTo>
                    <a:pt x="0" y="0"/>
                    <a:pt x="131" y="177"/>
                    <a:pt x="133" y="256"/>
                  </a:cubicBezTo>
                  <a:cubicBezTo>
                    <a:pt x="133" y="256"/>
                    <a:pt x="116" y="266"/>
                    <a:pt x="91" y="263"/>
                  </a:cubicBezTo>
                  <a:cubicBezTo>
                    <a:pt x="91" y="263"/>
                    <a:pt x="50" y="7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ṧ1îḍé"/>
            <p:cNvSpPr/>
            <p:nvPr/>
          </p:nvSpPr>
          <p:spPr bwMode="auto">
            <a:xfrm>
              <a:off x="5559983" y="2978839"/>
              <a:ext cx="304086" cy="659711"/>
            </a:xfrm>
            <a:custGeom>
              <a:avLst/>
              <a:gdLst>
                <a:gd name="T0" fmla="*/ 69 w 147"/>
                <a:gd name="T1" fmla="*/ 169 h 319"/>
                <a:gd name="T2" fmla="*/ 110 w 147"/>
                <a:gd name="T3" fmla="*/ 23 h 319"/>
                <a:gd name="T4" fmla="*/ 100 w 147"/>
                <a:gd name="T5" fmla="*/ 11 h 319"/>
                <a:gd name="T6" fmla="*/ 34 w 147"/>
                <a:gd name="T7" fmla="*/ 203 h 319"/>
                <a:gd name="T8" fmla="*/ 69 w 147"/>
                <a:gd name="T9" fmla="*/ 16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319">
                  <a:moveTo>
                    <a:pt x="69" y="169"/>
                  </a:moveTo>
                  <a:cubicBezTo>
                    <a:pt x="69" y="169"/>
                    <a:pt x="73" y="47"/>
                    <a:pt x="110" y="23"/>
                  </a:cubicBezTo>
                  <a:cubicBezTo>
                    <a:pt x="147" y="0"/>
                    <a:pt x="100" y="11"/>
                    <a:pt x="100" y="11"/>
                  </a:cubicBezTo>
                  <a:cubicBezTo>
                    <a:pt x="100" y="11"/>
                    <a:pt x="0" y="86"/>
                    <a:pt x="34" y="203"/>
                  </a:cubicBezTo>
                  <a:cubicBezTo>
                    <a:pt x="67" y="319"/>
                    <a:pt x="69" y="169"/>
                    <a:pt x="69" y="169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î$ļíḑê"/>
            <p:cNvSpPr/>
            <p:nvPr/>
          </p:nvSpPr>
          <p:spPr bwMode="auto">
            <a:xfrm>
              <a:off x="6331365" y="3002891"/>
              <a:ext cx="302368" cy="657994"/>
            </a:xfrm>
            <a:custGeom>
              <a:avLst/>
              <a:gdLst>
                <a:gd name="T0" fmla="*/ 79 w 147"/>
                <a:gd name="T1" fmla="*/ 169 h 319"/>
                <a:gd name="T2" fmla="*/ 38 w 147"/>
                <a:gd name="T3" fmla="*/ 24 h 319"/>
                <a:gd name="T4" fmla="*/ 48 w 147"/>
                <a:gd name="T5" fmla="*/ 12 h 319"/>
                <a:gd name="T6" fmla="*/ 114 w 147"/>
                <a:gd name="T7" fmla="*/ 203 h 319"/>
                <a:gd name="T8" fmla="*/ 79 w 147"/>
                <a:gd name="T9" fmla="*/ 16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319">
                  <a:moveTo>
                    <a:pt x="79" y="169"/>
                  </a:moveTo>
                  <a:cubicBezTo>
                    <a:pt x="79" y="169"/>
                    <a:pt x="75" y="47"/>
                    <a:pt x="38" y="24"/>
                  </a:cubicBezTo>
                  <a:cubicBezTo>
                    <a:pt x="0" y="0"/>
                    <a:pt x="48" y="12"/>
                    <a:pt x="48" y="12"/>
                  </a:cubicBezTo>
                  <a:cubicBezTo>
                    <a:pt x="48" y="12"/>
                    <a:pt x="147" y="87"/>
                    <a:pt x="114" y="203"/>
                  </a:cubicBezTo>
                  <a:cubicBezTo>
                    <a:pt x="81" y="319"/>
                    <a:pt x="79" y="169"/>
                    <a:pt x="79" y="169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ïṧlïḍe"/>
            <p:cNvSpPr/>
            <p:nvPr/>
          </p:nvSpPr>
          <p:spPr bwMode="auto">
            <a:xfrm>
              <a:off x="5278231" y="1911962"/>
              <a:ext cx="1580559" cy="1236958"/>
            </a:xfrm>
            <a:custGeom>
              <a:avLst/>
              <a:gdLst>
                <a:gd name="T0" fmla="*/ 234 w 766"/>
                <a:gd name="T1" fmla="*/ 32 h 599"/>
                <a:gd name="T2" fmla="*/ 232 w 766"/>
                <a:gd name="T3" fmla="*/ 33 h 599"/>
                <a:gd name="T4" fmla="*/ 77 w 766"/>
                <a:gd name="T5" fmla="*/ 380 h 599"/>
                <a:gd name="T6" fmla="*/ 81 w 766"/>
                <a:gd name="T7" fmla="*/ 394 h 599"/>
                <a:gd name="T8" fmla="*/ 104 w 766"/>
                <a:gd name="T9" fmla="*/ 379 h 599"/>
                <a:gd name="T10" fmla="*/ 168 w 766"/>
                <a:gd name="T11" fmla="*/ 501 h 599"/>
                <a:gd name="T12" fmla="*/ 183 w 766"/>
                <a:gd name="T13" fmla="*/ 501 h 599"/>
                <a:gd name="T14" fmla="*/ 422 w 766"/>
                <a:gd name="T15" fmla="*/ 586 h 599"/>
                <a:gd name="T16" fmla="*/ 700 w 766"/>
                <a:gd name="T17" fmla="*/ 350 h 599"/>
                <a:gd name="T18" fmla="*/ 716 w 766"/>
                <a:gd name="T19" fmla="*/ 360 h 599"/>
                <a:gd name="T20" fmla="*/ 734 w 766"/>
                <a:gd name="T21" fmla="*/ 139 h 599"/>
                <a:gd name="T22" fmla="*/ 645 w 766"/>
                <a:gd name="T23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6" h="599">
                  <a:moveTo>
                    <a:pt x="234" y="32"/>
                  </a:moveTo>
                  <a:cubicBezTo>
                    <a:pt x="234" y="32"/>
                    <a:pt x="234" y="32"/>
                    <a:pt x="232" y="33"/>
                  </a:cubicBezTo>
                  <a:cubicBezTo>
                    <a:pt x="209" y="40"/>
                    <a:pt x="0" y="113"/>
                    <a:pt x="77" y="380"/>
                  </a:cubicBezTo>
                  <a:cubicBezTo>
                    <a:pt x="78" y="385"/>
                    <a:pt x="80" y="389"/>
                    <a:pt x="81" y="394"/>
                  </a:cubicBezTo>
                  <a:cubicBezTo>
                    <a:pt x="81" y="394"/>
                    <a:pt x="95" y="371"/>
                    <a:pt x="104" y="379"/>
                  </a:cubicBezTo>
                  <a:cubicBezTo>
                    <a:pt x="113" y="388"/>
                    <a:pt x="134" y="466"/>
                    <a:pt x="168" y="501"/>
                  </a:cubicBezTo>
                  <a:cubicBezTo>
                    <a:pt x="168" y="501"/>
                    <a:pt x="177" y="492"/>
                    <a:pt x="183" y="501"/>
                  </a:cubicBezTo>
                  <a:cubicBezTo>
                    <a:pt x="189" y="509"/>
                    <a:pt x="280" y="599"/>
                    <a:pt x="422" y="586"/>
                  </a:cubicBezTo>
                  <a:cubicBezTo>
                    <a:pt x="565" y="573"/>
                    <a:pt x="680" y="499"/>
                    <a:pt x="700" y="350"/>
                  </a:cubicBezTo>
                  <a:cubicBezTo>
                    <a:pt x="700" y="350"/>
                    <a:pt x="714" y="351"/>
                    <a:pt x="716" y="360"/>
                  </a:cubicBezTo>
                  <a:cubicBezTo>
                    <a:pt x="716" y="360"/>
                    <a:pt x="766" y="205"/>
                    <a:pt x="734" y="139"/>
                  </a:cubicBezTo>
                  <a:cubicBezTo>
                    <a:pt x="703" y="72"/>
                    <a:pt x="658" y="1"/>
                    <a:pt x="645" y="0"/>
                  </a:cubicBezTo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îṥḷíḋé"/>
            <p:cNvSpPr/>
            <p:nvPr/>
          </p:nvSpPr>
          <p:spPr bwMode="auto">
            <a:xfrm>
              <a:off x="5395055" y="1547746"/>
              <a:ext cx="1439683" cy="934591"/>
            </a:xfrm>
            <a:custGeom>
              <a:avLst/>
              <a:gdLst>
                <a:gd name="T0" fmla="*/ 633 w 697"/>
                <a:gd name="T1" fmla="*/ 233 h 452"/>
                <a:gd name="T2" fmla="*/ 697 w 697"/>
                <a:gd name="T3" fmla="*/ 100 h 452"/>
                <a:gd name="T4" fmla="*/ 532 w 697"/>
                <a:gd name="T5" fmla="*/ 148 h 452"/>
                <a:gd name="T6" fmla="*/ 588 w 697"/>
                <a:gd name="T7" fmla="*/ 0 h 452"/>
                <a:gd name="T8" fmla="*/ 392 w 697"/>
                <a:gd name="T9" fmla="*/ 67 h 452"/>
                <a:gd name="T10" fmla="*/ 180 w 697"/>
                <a:gd name="T11" fmla="*/ 75 h 452"/>
                <a:gd name="T12" fmla="*/ 35 w 697"/>
                <a:gd name="T13" fmla="*/ 320 h 452"/>
                <a:gd name="T14" fmla="*/ 257 w 697"/>
                <a:gd name="T15" fmla="*/ 378 h 452"/>
                <a:gd name="T16" fmla="*/ 220 w 697"/>
                <a:gd name="T17" fmla="*/ 340 h 452"/>
                <a:gd name="T18" fmla="*/ 363 w 697"/>
                <a:gd name="T19" fmla="*/ 332 h 452"/>
                <a:gd name="T20" fmla="*/ 633 w 697"/>
                <a:gd name="T21" fmla="*/ 233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7" h="452">
                  <a:moveTo>
                    <a:pt x="633" y="233"/>
                  </a:moveTo>
                  <a:cubicBezTo>
                    <a:pt x="661" y="201"/>
                    <a:pt x="680" y="154"/>
                    <a:pt x="697" y="100"/>
                  </a:cubicBezTo>
                  <a:cubicBezTo>
                    <a:pt x="697" y="100"/>
                    <a:pt x="582" y="162"/>
                    <a:pt x="532" y="148"/>
                  </a:cubicBezTo>
                  <a:cubicBezTo>
                    <a:pt x="532" y="148"/>
                    <a:pt x="610" y="69"/>
                    <a:pt x="588" y="0"/>
                  </a:cubicBezTo>
                  <a:cubicBezTo>
                    <a:pt x="588" y="0"/>
                    <a:pt x="484" y="114"/>
                    <a:pt x="392" y="67"/>
                  </a:cubicBezTo>
                  <a:cubicBezTo>
                    <a:pt x="293" y="15"/>
                    <a:pt x="198" y="68"/>
                    <a:pt x="180" y="75"/>
                  </a:cubicBezTo>
                  <a:cubicBezTo>
                    <a:pt x="180" y="75"/>
                    <a:pt x="0" y="211"/>
                    <a:pt x="35" y="320"/>
                  </a:cubicBezTo>
                  <a:cubicBezTo>
                    <a:pt x="35" y="320"/>
                    <a:pt x="123" y="452"/>
                    <a:pt x="257" y="378"/>
                  </a:cubicBezTo>
                  <a:cubicBezTo>
                    <a:pt x="257" y="378"/>
                    <a:pt x="183" y="372"/>
                    <a:pt x="220" y="340"/>
                  </a:cubicBezTo>
                  <a:cubicBezTo>
                    <a:pt x="257" y="308"/>
                    <a:pt x="281" y="314"/>
                    <a:pt x="363" y="332"/>
                  </a:cubicBezTo>
                  <a:cubicBezTo>
                    <a:pt x="446" y="351"/>
                    <a:pt x="583" y="291"/>
                    <a:pt x="633" y="23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ïṧľiḍé"/>
            <p:cNvSpPr/>
            <p:nvPr/>
          </p:nvSpPr>
          <p:spPr bwMode="auto">
            <a:xfrm>
              <a:off x="5834863" y="4626398"/>
              <a:ext cx="312676" cy="340164"/>
            </a:xfrm>
            <a:custGeom>
              <a:avLst/>
              <a:gdLst>
                <a:gd name="T0" fmla="*/ 0 w 151"/>
                <a:gd name="T1" fmla="*/ 0 h 165"/>
                <a:gd name="T2" fmla="*/ 111 w 151"/>
                <a:gd name="T3" fmla="*/ 165 h 165"/>
                <a:gd name="T4" fmla="*/ 150 w 151"/>
                <a:gd name="T5" fmla="*/ 25 h 165"/>
                <a:gd name="T6" fmla="*/ 0 w 151"/>
                <a:gd name="T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65">
                  <a:moveTo>
                    <a:pt x="0" y="0"/>
                  </a:moveTo>
                  <a:cubicBezTo>
                    <a:pt x="0" y="0"/>
                    <a:pt x="119" y="79"/>
                    <a:pt x="111" y="165"/>
                  </a:cubicBezTo>
                  <a:cubicBezTo>
                    <a:pt x="111" y="165"/>
                    <a:pt x="151" y="68"/>
                    <a:pt x="150" y="25"/>
                  </a:cubicBezTo>
                  <a:cubicBezTo>
                    <a:pt x="150" y="25"/>
                    <a:pt x="14" y="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ïšľiḓe"/>
            <p:cNvSpPr/>
            <p:nvPr/>
          </p:nvSpPr>
          <p:spPr bwMode="auto">
            <a:xfrm>
              <a:off x="6152693" y="4580013"/>
              <a:ext cx="314394" cy="173518"/>
            </a:xfrm>
            <a:custGeom>
              <a:avLst/>
              <a:gdLst>
                <a:gd name="T0" fmla="*/ 0 w 152"/>
                <a:gd name="T1" fmla="*/ 47 h 84"/>
                <a:gd name="T2" fmla="*/ 30 w 152"/>
                <a:gd name="T3" fmla="*/ 84 h 84"/>
                <a:gd name="T4" fmla="*/ 152 w 152"/>
                <a:gd name="T5" fmla="*/ 0 h 84"/>
                <a:gd name="T6" fmla="*/ 0 w 152"/>
                <a:gd name="T7" fmla="*/ 4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84">
                  <a:moveTo>
                    <a:pt x="0" y="47"/>
                  </a:moveTo>
                  <a:cubicBezTo>
                    <a:pt x="30" y="84"/>
                    <a:pt x="30" y="84"/>
                    <a:pt x="30" y="84"/>
                  </a:cubicBezTo>
                  <a:cubicBezTo>
                    <a:pt x="30" y="84"/>
                    <a:pt x="144" y="21"/>
                    <a:pt x="152" y="0"/>
                  </a:cubicBezTo>
                  <a:cubicBezTo>
                    <a:pt x="152" y="0"/>
                    <a:pt x="64" y="61"/>
                    <a:pt x="0" y="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ïśļidê"/>
            <p:cNvSpPr/>
            <p:nvPr/>
          </p:nvSpPr>
          <p:spPr bwMode="auto">
            <a:xfrm>
              <a:off x="5762707" y="4574858"/>
              <a:ext cx="712970" cy="115106"/>
            </a:xfrm>
            <a:custGeom>
              <a:avLst/>
              <a:gdLst>
                <a:gd name="T0" fmla="*/ 0 w 345"/>
                <a:gd name="T1" fmla="*/ 10 h 56"/>
                <a:gd name="T2" fmla="*/ 54 w 345"/>
                <a:gd name="T3" fmla="*/ 26 h 56"/>
                <a:gd name="T4" fmla="*/ 80 w 345"/>
                <a:gd name="T5" fmla="*/ 32 h 56"/>
                <a:gd name="T6" fmla="*/ 110 w 345"/>
                <a:gd name="T7" fmla="*/ 37 h 56"/>
                <a:gd name="T8" fmla="*/ 142 w 345"/>
                <a:gd name="T9" fmla="*/ 42 h 56"/>
                <a:gd name="T10" fmla="*/ 175 w 345"/>
                <a:gd name="T11" fmla="*/ 44 h 56"/>
                <a:gd name="T12" fmla="*/ 192 w 345"/>
                <a:gd name="T13" fmla="*/ 44 h 56"/>
                <a:gd name="T14" fmla="*/ 208 w 345"/>
                <a:gd name="T15" fmla="*/ 43 h 56"/>
                <a:gd name="T16" fmla="*/ 240 w 345"/>
                <a:gd name="T17" fmla="*/ 40 h 56"/>
                <a:gd name="T18" fmla="*/ 248 w 345"/>
                <a:gd name="T19" fmla="*/ 39 h 56"/>
                <a:gd name="T20" fmla="*/ 255 w 345"/>
                <a:gd name="T21" fmla="*/ 37 h 56"/>
                <a:gd name="T22" fmla="*/ 262 w 345"/>
                <a:gd name="T23" fmla="*/ 36 h 56"/>
                <a:gd name="T24" fmla="*/ 269 w 345"/>
                <a:gd name="T25" fmla="*/ 34 h 56"/>
                <a:gd name="T26" fmla="*/ 276 w 345"/>
                <a:gd name="T27" fmla="*/ 32 h 56"/>
                <a:gd name="T28" fmla="*/ 283 w 345"/>
                <a:gd name="T29" fmla="*/ 30 h 56"/>
                <a:gd name="T30" fmla="*/ 295 w 345"/>
                <a:gd name="T31" fmla="*/ 26 h 56"/>
                <a:gd name="T32" fmla="*/ 316 w 345"/>
                <a:gd name="T33" fmla="*/ 17 h 56"/>
                <a:gd name="T34" fmla="*/ 332 w 345"/>
                <a:gd name="T35" fmla="*/ 8 h 56"/>
                <a:gd name="T36" fmla="*/ 345 w 345"/>
                <a:gd name="T37" fmla="*/ 0 h 56"/>
                <a:gd name="T38" fmla="*/ 333 w 345"/>
                <a:gd name="T39" fmla="*/ 10 h 56"/>
                <a:gd name="T40" fmla="*/ 318 w 345"/>
                <a:gd name="T41" fmla="*/ 21 h 56"/>
                <a:gd name="T42" fmla="*/ 309 w 345"/>
                <a:gd name="T43" fmla="*/ 26 h 56"/>
                <a:gd name="T44" fmla="*/ 298 w 345"/>
                <a:gd name="T45" fmla="*/ 32 h 56"/>
                <a:gd name="T46" fmla="*/ 286 w 345"/>
                <a:gd name="T47" fmla="*/ 37 h 56"/>
                <a:gd name="T48" fmla="*/ 279 w 345"/>
                <a:gd name="T49" fmla="*/ 40 h 56"/>
                <a:gd name="T50" fmla="*/ 272 w 345"/>
                <a:gd name="T51" fmla="*/ 42 h 56"/>
                <a:gd name="T52" fmla="*/ 265 w 345"/>
                <a:gd name="T53" fmla="*/ 45 h 56"/>
                <a:gd name="T54" fmla="*/ 258 w 345"/>
                <a:gd name="T55" fmla="*/ 47 h 56"/>
                <a:gd name="T56" fmla="*/ 250 w 345"/>
                <a:gd name="T57" fmla="*/ 49 h 56"/>
                <a:gd name="T58" fmla="*/ 242 w 345"/>
                <a:gd name="T59" fmla="*/ 50 h 56"/>
                <a:gd name="T60" fmla="*/ 226 w 345"/>
                <a:gd name="T61" fmla="*/ 53 h 56"/>
                <a:gd name="T62" fmla="*/ 209 w 345"/>
                <a:gd name="T63" fmla="*/ 55 h 56"/>
                <a:gd name="T64" fmla="*/ 192 w 345"/>
                <a:gd name="T65" fmla="*/ 56 h 56"/>
                <a:gd name="T66" fmla="*/ 175 w 345"/>
                <a:gd name="T67" fmla="*/ 56 h 56"/>
                <a:gd name="T68" fmla="*/ 141 w 345"/>
                <a:gd name="T69" fmla="*/ 53 h 56"/>
                <a:gd name="T70" fmla="*/ 108 w 345"/>
                <a:gd name="T71" fmla="*/ 48 h 56"/>
                <a:gd name="T72" fmla="*/ 52 w 345"/>
                <a:gd name="T73" fmla="*/ 32 h 56"/>
                <a:gd name="T74" fmla="*/ 14 w 345"/>
                <a:gd name="T75" fmla="*/ 17 h 56"/>
                <a:gd name="T76" fmla="*/ 0 w 345"/>
                <a:gd name="T77" fmla="*/ 1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5" h="56">
                  <a:moveTo>
                    <a:pt x="0" y="10"/>
                  </a:moveTo>
                  <a:cubicBezTo>
                    <a:pt x="0" y="10"/>
                    <a:pt x="21" y="18"/>
                    <a:pt x="54" y="26"/>
                  </a:cubicBezTo>
                  <a:cubicBezTo>
                    <a:pt x="62" y="28"/>
                    <a:pt x="71" y="30"/>
                    <a:pt x="80" y="32"/>
                  </a:cubicBezTo>
                  <a:cubicBezTo>
                    <a:pt x="90" y="34"/>
                    <a:pt x="100" y="36"/>
                    <a:pt x="110" y="37"/>
                  </a:cubicBezTo>
                  <a:cubicBezTo>
                    <a:pt x="121" y="39"/>
                    <a:pt x="131" y="41"/>
                    <a:pt x="142" y="42"/>
                  </a:cubicBezTo>
                  <a:cubicBezTo>
                    <a:pt x="153" y="43"/>
                    <a:pt x="164" y="43"/>
                    <a:pt x="175" y="44"/>
                  </a:cubicBezTo>
                  <a:cubicBezTo>
                    <a:pt x="181" y="44"/>
                    <a:pt x="186" y="44"/>
                    <a:pt x="192" y="44"/>
                  </a:cubicBezTo>
                  <a:cubicBezTo>
                    <a:pt x="197" y="44"/>
                    <a:pt x="203" y="44"/>
                    <a:pt x="208" y="43"/>
                  </a:cubicBezTo>
                  <a:cubicBezTo>
                    <a:pt x="219" y="43"/>
                    <a:pt x="230" y="42"/>
                    <a:pt x="240" y="40"/>
                  </a:cubicBezTo>
                  <a:cubicBezTo>
                    <a:pt x="243" y="40"/>
                    <a:pt x="245" y="39"/>
                    <a:pt x="248" y="39"/>
                  </a:cubicBezTo>
                  <a:cubicBezTo>
                    <a:pt x="250" y="38"/>
                    <a:pt x="253" y="38"/>
                    <a:pt x="255" y="37"/>
                  </a:cubicBezTo>
                  <a:cubicBezTo>
                    <a:pt x="258" y="37"/>
                    <a:pt x="260" y="36"/>
                    <a:pt x="262" y="36"/>
                  </a:cubicBezTo>
                  <a:cubicBezTo>
                    <a:pt x="265" y="35"/>
                    <a:pt x="267" y="34"/>
                    <a:pt x="269" y="34"/>
                  </a:cubicBezTo>
                  <a:cubicBezTo>
                    <a:pt x="272" y="33"/>
                    <a:pt x="274" y="33"/>
                    <a:pt x="276" y="32"/>
                  </a:cubicBezTo>
                  <a:cubicBezTo>
                    <a:pt x="278" y="31"/>
                    <a:pt x="281" y="31"/>
                    <a:pt x="283" y="30"/>
                  </a:cubicBezTo>
                  <a:cubicBezTo>
                    <a:pt x="287" y="29"/>
                    <a:pt x="291" y="27"/>
                    <a:pt x="295" y="26"/>
                  </a:cubicBezTo>
                  <a:cubicBezTo>
                    <a:pt x="303" y="23"/>
                    <a:pt x="310" y="19"/>
                    <a:pt x="316" y="17"/>
                  </a:cubicBezTo>
                  <a:cubicBezTo>
                    <a:pt x="322" y="14"/>
                    <a:pt x="327" y="11"/>
                    <a:pt x="332" y="8"/>
                  </a:cubicBezTo>
                  <a:cubicBezTo>
                    <a:pt x="340" y="3"/>
                    <a:pt x="345" y="0"/>
                    <a:pt x="345" y="0"/>
                  </a:cubicBezTo>
                  <a:cubicBezTo>
                    <a:pt x="345" y="0"/>
                    <a:pt x="341" y="4"/>
                    <a:pt x="333" y="10"/>
                  </a:cubicBezTo>
                  <a:cubicBezTo>
                    <a:pt x="329" y="13"/>
                    <a:pt x="324" y="17"/>
                    <a:pt x="318" y="21"/>
                  </a:cubicBezTo>
                  <a:cubicBezTo>
                    <a:pt x="315" y="22"/>
                    <a:pt x="312" y="24"/>
                    <a:pt x="309" y="26"/>
                  </a:cubicBezTo>
                  <a:cubicBezTo>
                    <a:pt x="305" y="28"/>
                    <a:pt x="302" y="30"/>
                    <a:pt x="298" y="32"/>
                  </a:cubicBezTo>
                  <a:cubicBezTo>
                    <a:pt x="294" y="34"/>
                    <a:pt x="290" y="36"/>
                    <a:pt x="286" y="37"/>
                  </a:cubicBezTo>
                  <a:cubicBezTo>
                    <a:pt x="283" y="38"/>
                    <a:pt x="281" y="39"/>
                    <a:pt x="279" y="40"/>
                  </a:cubicBezTo>
                  <a:cubicBezTo>
                    <a:pt x="277" y="41"/>
                    <a:pt x="274" y="42"/>
                    <a:pt x="272" y="42"/>
                  </a:cubicBezTo>
                  <a:cubicBezTo>
                    <a:pt x="270" y="43"/>
                    <a:pt x="267" y="44"/>
                    <a:pt x="265" y="45"/>
                  </a:cubicBezTo>
                  <a:cubicBezTo>
                    <a:pt x="262" y="45"/>
                    <a:pt x="260" y="46"/>
                    <a:pt x="258" y="47"/>
                  </a:cubicBezTo>
                  <a:cubicBezTo>
                    <a:pt x="255" y="47"/>
                    <a:pt x="252" y="48"/>
                    <a:pt x="250" y="49"/>
                  </a:cubicBezTo>
                  <a:cubicBezTo>
                    <a:pt x="247" y="49"/>
                    <a:pt x="245" y="50"/>
                    <a:pt x="242" y="50"/>
                  </a:cubicBezTo>
                  <a:cubicBezTo>
                    <a:pt x="237" y="52"/>
                    <a:pt x="231" y="52"/>
                    <a:pt x="226" y="53"/>
                  </a:cubicBezTo>
                  <a:cubicBezTo>
                    <a:pt x="220" y="54"/>
                    <a:pt x="215" y="54"/>
                    <a:pt x="209" y="55"/>
                  </a:cubicBezTo>
                  <a:cubicBezTo>
                    <a:pt x="204" y="55"/>
                    <a:pt x="198" y="55"/>
                    <a:pt x="192" y="56"/>
                  </a:cubicBezTo>
                  <a:cubicBezTo>
                    <a:pt x="186" y="56"/>
                    <a:pt x="181" y="56"/>
                    <a:pt x="175" y="56"/>
                  </a:cubicBezTo>
                  <a:cubicBezTo>
                    <a:pt x="163" y="55"/>
                    <a:pt x="152" y="55"/>
                    <a:pt x="141" y="53"/>
                  </a:cubicBezTo>
                  <a:cubicBezTo>
                    <a:pt x="130" y="52"/>
                    <a:pt x="119" y="50"/>
                    <a:pt x="108" y="48"/>
                  </a:cubicBezTo>
                  <a:cubicBezTo>
                    <a:pt x="87" y="44"/>
                    <a:pt x="68" y="38"/>
                    <a:pt x="52" y="32"/>
                  </a:cubicBezTo>
                  <a:cubicBezTo>
                    <a:pt x="36" y="27"/>
                    <a:pt x="23" y="21"/>
                    <a:pt x="14" y="17"/>
                  </a:cubicBezTo>
                  <a:cubicBezTo>
                    <a:pt x="5" y="13"/>
                    <a:pt x="0" y="10"/>
                    <a:pt x="0" y="1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îśļïḓé"/>
            <p:cNvSpPr/>
            <p:nvPr/>
          </p:nvSpPr>
          <p:spPr bwMode="auto">
            <a:xfrm>
              <a:off x="5515315" y="3853299"/>
              <a:ext cx="1154495" cy="345318"/>
            </a:xfrm>
            <a:custGeom>
              <a:avLst/>
              <a:gdLst>
                <a:gd name="T0" fmla="*/ 0 w 559"/>
                <a:gd name="T1" fmla="*/ 79 h 167"/>
                <a:gd name="T2" fmla="*/ 559 w 559"/>
                <a:gd name="T3" fmla="*/ 86 h 167"/>
                <a:gd name="T4" fmla="*/ 559 w 559"/>
                <a:gd name="T5" fmla="*/ 10 h 167"/>
                <a:gd name="T6" fmla="*/ 0 w 559"/>
                <a:gd name="T7" fmla="*/ 0 h 167"/>
                <a:gd name="T8" fmla="*/ 0 w 559"/>
                <a:gd name="T9" fmla="*/ 79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9" h="167">
                  <a:moveTo>
                    <a:pt x="0" y="79"/>
                  </a:moveTo>
                  <a:cubicBezTo>
                    <a:pt x="0" y="79"/>
                    <a:pt x="324" y="167"/>
                    <a:pt x="559" y="86"/>
                  </a:cubicBezTo>
                  <a:cubicBezTo>
                    <a:pt x="559" y="10"/>
                    <a:pt x="559" y="10"/>
                    <a:pt x="559" y="10"/>
                  </a:cubicBezTo>
                  <a:cubicBezTo>
                    <a:pt x="559" y="10"/>
                    <a:pt x="144" y="62"/>
                    <a:pt x="0" y="0"/>
                  </a:cubicBezTo>
                  <a:lnTo>
                    <a:pt x="0" y="79"/>
                  </a:lnTo>
                  <a:close/>
                </a:path>
              </a:pathLst>
            </a:custGeom>
            <a:solidFill>
              <a:srgbClr val="E874A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íSlîḋé"/>
            <p:cNvSpPr/>
            <p:nvPr/>
          </p:nvSpPr>
          <p:spPr bwMode="auto">
            <a:xfrm>
              <a:off x="5565138" y="4294825"/>
              <a:ext cx="1073750" cy="360780"/>
            </a:xfrm>
            <a:custGeom>
              <a:avLst/>
              <a:gdLst>
                <a:gd name="T0" fmla="*/ 0 w 520"/>
                <a:gd name="T1" fmla="*/ 0 h 174"/>
                <a:gd name="T2" fmla="*/ 0 w 520"/>
                <a:gd name="T3" fmla="*/ 24 h 174"/>
                <a:gd name="T4" fmla="*/ 520 w 520"/>
                <a:gd name="T5" fmla="*/ 50 h 174"/>
                <a:gd name="T6" fmla="*/ 515 w 520"/>
                <a:gd name="T7" fmla="*/ 0 h 174"/>
                <a:gd name="T8" fmla="*/ 0 w 520"/>
                <a:gd name="T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0" h="174">
                  <a:moveTo>
                    <a:pt x="0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286" y="174"/>
                    <a:pt x="520" y="50"/>
                  </a:cubicBezTo>
                  <a:cubicBezTo>
                    <a:pt x="520" y="50"/>
                    <a:pt x="519" y="13"/>
                    <a:pt x="515" y="0"/>
                  </a:cubicBezTo>
                  <a:cubicBezTo>
                    <a:pt x="515" y="0"/>
                    <a:pt x="273" y="10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$ľíḓé"/>
            <p:cNvSpPr/>
            <p:nvPr/>
          </p:nvSpPr>
          <p:spPr bwMode="auto">
            <a:xfrm>
              <a:off x="5855479" y="5365137"/>
              <a:ext cx="216468" cy="120260"/>
            </a:xfrm>
            <a:custGeom>
              <a:avLst/>
              <a:gdLst>
                <a:gd name="T0" fmla="*/ 1 w 105"/>
                <a:gd name="T1" fmla="*/ 0 h 58"/>
                <a:gd name="T2" fmla="*/ 104 w 105"/>
                <a:gd name="T3" fmla="*/ 0 h 58"/>
                <a:gd name="T4" fmla="*/ 105 w 105"/>
                <a:gd name="T5" fmla="*/ 24 h 58"/>
                <a:gd name="T6" fmla="*/ 0 w 105"/>
                <a:gd name="T7" fmla="*/ 24 h 58"/>
                <a:gd name="T8" fmla="*/ 1 w 105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58">
                  <a:moveTo>
                    <a:pt x="1" y="0"/>
                  </a:moveTo>
                  <a:cubicBezTo>
                    <a:pt x="1" y="0"/>
                    <a:pt x="73" y="24"/>
                    <a:pt x="104" y="0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4"/>
                    <a:pt x="69" y="58"/>
                    <a:pt x="0" y="2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iṣḷiḑé"/>
            <p:cNvSpPr/>
            <p:nvPr/>
          </p:nvSpPr>
          <p:spPr bwMode="auto">
            <a:xfrm>
              <a:off x="6307313" y="4720889"/>
              <a:ext cx="402012" cy="369370"/>
            </a:xfrm>
            <a:custGeom>
              <a:avLst/>
              <a:gdLst>
                <a:gd name="T0" fmla="*/ 57 w 194"/>
                <a:gd name="T1" fmla="*/ 179 h 179"/>
                <a:gd name="T2" fmla="*/ 81 w 194"/>
                <a:gd name="T3" fmla="*/ 36 h 179"/>
                <a:gd name="T4" fmla="*/ 194 w 194"/>
                <a:gd name="T5" fmla="*/ 119 h 179"/>
                <a:gd name="T6" fmla="*/ 116 w 194"/>
                <a:gd name="T7" fmla="*/ 104 h 179"/>
                <a:gd name="T8" fmla="*/ 57 w 194"/>
                <a:gd name="T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79">
                  <a:moveTo>
                    <a:pt x="57" y="179"/>
                  </a:moveTo>
                  <a:cubicBezTo>
                    <a:pt x="57" y="179"/>
                    <a:pt x="0" y="73"/>
                    <a:pt x="81" y="36"/>
                  </a:cubicBezTo>
                  <a:cubicBezTo>
                    <a:pt x="162" y="0"/>
                    <a:pt x="194" y="97"/>
                    <a:pt x="194" y="119"/>
                  </a:cubicBezTo>
                  <a:cubicBezTo>
                    <a:pt x="194" y="119"/>
                    <a:pt x="144" y="86"/>
                    <a:pt x="116" y="104"/>
                  </a:cubicBezTo>
                  <a:cubicBezTo>
                    <a:pt x="87" y="122"/>
                    <a:pt x="56" y="167"/>
                    <a:pt x="57" y="179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îṧḻide"/>
            <p:cNvSpPr/>
            <p:nvPr/>
          </p:nvSpPr>
          <p:spPr bwMode="auto">
            <a:xfrm>
              <a:off x="5762707" y="5014666"/>
              <a:ext cx="285188" cy="101362"/>
            </a:xfrm>
            <a:custGeom>
              <a:avLst/>
              <a:gdLst>
                <a:gd name="T0" fmla="*/ 3 w 138"/>
                <a:gd name="T1" fmla="*/ 9 h 49"/>
                <a:gd name="T2" fmla="*/ 15 w 138"/>
                <a:gd name="T3" fmla="*/ 31 h 49"/>
                <a:gd name="T4" fmla="*/ 138 w 138"/>
                <a:gd name="T5" fmla="*/ 34 h 49"/>
                <a:gd name="T6" fmla="*/ 131 w 138"/>
                <a:gd name="T7" fmla="*/ 0 h 49"/>
                <a:gd name="T8" fmla="*/ 3 w 138"/>
                <a:gd name="T9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49">
                  <a:moveTo>
                    <a:pt x="3" y="9"/>
                  </a:moveTo>
                  <a:cubicBezTo>
                    <a:pt x="0" y="8"/>
                    <a:pt x="15" y="31"/>
                    <a:pt x="15" y="31"/>
                  </a:cubicBezTo>
                  <a:cubicBezTo>
                    <a:pt x="15" y="31"/>
                    <a:pt x="99" y="49"/>
                    <a:pt x="138" y="34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0"/>
                    <a:pt x="67" y="20"/>
                    <a:pt x="3" y="9"/>
                  </a:cubicBezTo>
                  <a:close/>
                </a:path>
              </a:pathLst>
            </a:custGeom>
            <a:solidFill>
              <a:srgbClr val="EA965E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ṡľïḓe"/>
            <p:cNvSpPr/>
            <p:nvPr/>
          </p:nvSpPr>
          <p:spPr bwMode="auto">
            <a:xfrm>
              <a:off x="5407082" y="3774271"/>
              <a:ext cx="159774" cy="335010"/>
            </a:xfrm>
            <a:custGeom>
              <a:avLst/>
              <a:gdLst>
                <a:gd name="T0" fmla="*/ 46 w 77"/>
                <a:gd name="T1" fmla="*/ 162 h 162"/>
                <a:gd name="T2" fmla="*/ 18 w 77"/>
                <a:gd name="T3" fmla="*/ 0 h 162"/>
                <a:gd name="T4" fmla="*/ 77 w 77"/>
                <a:gd name="T5" fmla="*/ 5 h 162"/>
                <a:gd name="T6" fmla="*/ 46 w 77"/>
                <a:gd name="T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162">
                  <a:moveTo>
                    <a:pt x="46" y="162"/>
                  </a:moveTo>
                  <a:cubicBezTo>
                    <a:pt x="46" y="162"/>
                    <a:pt x="0" y="88"/>
                    <a:pt x="18" y="0"/>
                  </a:cubicBezTo>
                  <a:cubicBezTo>
                    <a:pt x="77" y="5"/>
                    <a:pt x="77" y="5"/>
                    <a:pt x="77" y="5"/>
                  </a:cubicBezTo>
                  <a:lnTo>
                    <a:pt x="46" y="16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is1ïḓè"/>
            <p:cNvSpPr/>
            <p:nvPr/>
          </p:nvSpPr>
          <p:spPr bwMode="auto">
            <a:xfrm>
              <a:off x="5417390" y="3678063"/>
              <a:ext cx="128850" cy="158056"/>
            </a:xfrm>
            <a:custGeom>
              <a:avLst/>
              <a:gdLst>
                <a:gd name="T0" fmla="*/ 62 w 62"/>
                <a:gd name="T1" fmla="*/ 0 h 77"/>
                <a:gd name="T2" fmla="*/ 0 w 62"/>
                <a:gd name="T3" fmla="*/ 66 h 77"/>
                <a:gd name="T4" fmla="*/ 53 w 62"/>
                <a:gd name="T5" fmla="*/ 77 h 77"/>
                <a:gd name="T6" fmla="*/ 62 w 62"/>
                <a:gd name="T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77">
                  <a:moveTo>
                    <a:pt x="62" y="0"/>
                  </a:moveTo>
                  <a:cubicBezTo>
                    <a:pt x="62" y="0"/>
                    <a:pt x="8" y="10"/>
                    <a:pt x="0" y="66"/>
                  </a:cubicBezTo>
                  <a:cubicBezTo>
                    <a:pt x="53" y="77"/>
                    <a:pt x="53" y="77"/>
                    <a:pt x="53" y="77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í$ḷïḍé"/>
            <p:cNvSpPr/>
            <p:nvPr/>
          </p:nvSpPr>
          <p:spPr bwMode="auto">
            <a:xfrm>
              <a:off x="6623425" y="3782862"/>
              <a:ext cx="159774" cy="333292"/>
            </a:xfrm>
            <a:custGeom>
              <a:avLst/>
              <a:gdLst>
                <a:gd name="T0" fmla="*/ 31 w 77"/>
                <a:gd name="T1" fmla="*/ 161 h 161"/>
                <a:gd name="T2" fmla="*/ 59 w 77"/>
                <a:gd name="T3" fmla="*/ 0 h 161"/>
                <a:gd name="T4" fmla="*/ 0 w 77"/>
                <a:gd name="T5" fmla="*/ 5 h 161"/>
                <a:gd name="T6" fmla="*/ 31 w 77"/>
                <a:gd name="T7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161">
                  <a:moveTo>
                    <a:pt x="31" y="161"/>
                  </a:moveTo>
                  <a:cubicBezTo>
                    <a:pt x="31" y="161"/>
                    <a:pt x="77" y="88"/>
                    <a:pt x="59" y="0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31" y="161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îṩļïďé"/>
            <p:cNvSpPr/>
            <p:nvPr/>
          </p:nvSpPr>
          <p:spPr bwMode="auto">
            <a:xfrm>
              <a:off x="6644041" y="3686654"/>
              <a:ext cx="128850" cy="156338"/>
            </a:xfrm>
            <a:custGeom>
              <a:avLst/>
              <a:gdLst>
                <a:gd name="T0" fmla="*/ 0 w 62"/>
                <a:gd name="T1" fmla="*/ 0 h 76"/>
                <a:gd name="T2" fmla="*/ 62 w 62"/>
                <a:gd name="T3" fmla="*/ 66 h 76"/>
                <a:gd name="T4" fmla="*/ 9 w 62"/>
                <a:gd name="T5" fmla="*/ 76 h 76"/>
                <a:gd name="T6" fmla="*/ 0 w 62"/>
                <a:gd name="T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76">
                  <a:moveTo>
                    <a:pt x="0" y="0"/>
                  </a:moveTo>
                  <a:cubicBezTo>
                    <a:pt x="0" y="0"/>
                    <a:pt x="54" y="10"/>
                    <a:pt x="62" y="66"/>
                  </a:cubicBezTo>
                  <a:cubicBezTo>
                    <a:pt x="9" y="76"/>
                    <a:pt x="9" y="76"/>
                    <a:pt x="9" y="7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iṥḷïdê"/>
            <p:cNvSpPr/>
            <p:nvPr/>
          </p:nvSpPr>
          <p:spPr bwMode="auto">
            <a:xfrm>
              <a:off x="5472366" y="3172972"/>
              <a:ext cx="1257575" cy="1243830"/>
            </a:xfrm>
            <a:custGeom>
              <a:avLst/>
              <a:gdLst>
                <a:gd name="T0" fmla="*/ 304 w 609"/>
                <a:gd name="T1" fmla="*/ 602 h 602"/>
                <a:gd name="T2" fmla="*/ 413 w 609"/>
                <a:gd name="T3" fmla="*/ 602 h 602"/>
                <a:gd name="T4" fmla="*/ 594 w 609"/>
                <a:gd name="T5" fmla="*/ 453 h 602"/>
                <a:gd name="T6" fmla="*/ 561 w 609"/>
                <a:gd name="T7" fmla="*/ 154 h 602"/>
                <a:gd name="T8" fmla="*/ 304 w 609"/>
                <a:gd name="T9" fmla="*/ 17 h 602"/>
                <a:gd name="T10" fmla="*/ 48 w 609"/>
                <a:gd name="T11" fmla="*/ 154 h 602"/>
                <a:gd name="T12" fmla="*/ 15 w 609"/>
                <a:gd name="T13" fmla="*/ 453 h 602"/>
                <a:gd name="T14" fmla="*/ 196 w 609"/>
                <a:gd name="T15" fmla="*/ 602 h 602"/>
                <a:gd name="T16" fmla="*/ 304 w 609"/>
                <a:gd name="T17" fmla="*/ 60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9" h="602">
                  <a:moveTo>
                    <a:pt x="304" y="602"/>
                  </a:moveTo>
                  <a:cubicBezTo>
                    <a:pt x="413" y="602"/>
                    <a:pt x="413" y="602"/>
                    <a:pt x="413" y="602"/>
                  </a:cubicBezTo>
                  <a:cubicBezTo>
                    <a:pt x="609" y="602"/>
                    <a:pt x="594" y="453"/>
                    <a:pt x="594" y="453"/>
                  </a:cubicBezTo>
                  <a:cubicBezTo>
                    <a:pt x="594" y="453"/>
                    <a:pt x="583" y="308"/>
                    <a:pt x="561" y="154"/>
                  </a:cubicBezTo>
                  <a:cubicBezTo>
                    <a:pt x="539" y="0"/>
                    <a:pt x="304" y="17"/>
                    <a:pt x="304" y="17"/>
                  </a:cubicBezTo>
                  <a:cubicBezTo>
                    <a:pt x="304" y="17"/>
                    <a:pt x="70" y="0"/>
                    <a:pt x="48" y="154"/>
                  </a:cubicBezTo>
                  <a:cubicBezTo>
                    <a:pt x="26" y="308"/>
                    <a:pt x="15" y="453"/>
                    <a:pt x="15" y="453"/>
                  </a:cubicBezTo>
                  <a:cubicBezTo>
                    <a:pt x="15" y="453"/>
                    <a:pt x="0" y="602"/>
                    <a:pt x="196" y="602"/>
                  </a:cubicBezTo>
                  <a:lnTo>
                    <a:pt x="304" y="60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îṡ1idê"/>
            <p:cNvSpPr/>
            <p:nvPr/>
          </p:nvSpPr>
          <p:spPr bwMode="auto">
            <a:xfrm>
              <a:off x="5652755" y="3128304"/>
              <a:ext cx="955207" cy="860717"/>
            </a:xfrm>
            <a:custGeom>
              <a:avLst/>
              <a:gdLst>
                <a:gd name="T0" fmla="*/ 0 w 462"/>
                <a:gd name="T1" fmla="*/ 295 h 417"/>
                <a:gd name="T2" fmla="*/ 0 w 462"/>
                <a:gd name="T3" fmla="*/ 318 h 417"/>
                <a:gd name="T4" fmla="*/ 460 w 462"/>
                <a:gd name="T5" fmla="*/ 343 h 417"/>
                <a:gd name="T6" fmla="*/ 436 w 462"/>
                <a:gd name="T7" fmla="*/ 93 h 417"/>
                <a:gd name="T8" fmla="*/ 0 w 462"/>
                <a:gd name="T9" fmla="*/ 295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2" h="417">
                  <a:moveTo>
                    <a:pt x="0" y="295"/>
                  </a:moveTo>
                  <a:cubicBezTo>
                    <a:pt x="0" y="318"/>
                    <a:pt x="0" y="318"/>
                    <a:pt x="0" y="318"/>
                  </a:cubicBezTo>
                  <a:cubicBezTo>
                    <a:pt x="0" y="318"/>
                    <a:pt x="228" y="417"/>
                    <a:pt x="460" y="343"/>
                  </a:cubicBezTo>
                  <a:cubicBezTo>
                    <a:pt x="460" y="343"/>
                    <a:pt x="462" y="186"/>
                    <a:pt x="436" y="93"/>
                  </a:cubicBezTo>
                  <a:cubicBezTo>
                    <a:pt x="410" y="0"/>
                    <a:pt x="0" y="295"/>
                    <a:pt x="0" y="295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išľíḋé"/>
            <p:cNvSpPr/>
            <p:nvPr/>
          </p:nvSpPr>
          <p:spPr bwMode="auto">
            <a:xfrm>
              <a:off x="6016971" y="3813786"/>
              <a:ext cx="164928" cy="190698"/>
            </a:xfrm>
            <a:custGeom>
              <a:avLst/>
              <a:gdLst>
                <a:gd name="T0" fmla="*/ 0 w 96"/>
                <a:gd name="T1" fmla="*/ 1 h 111"/>
                <a:gd name="T2" fmla="*/ 0 w 96"/>
                <a:gd name="T3" fmla="*/ 77 h 111"/>
                <a:gd name="T4" fmla="*/ 48 w 96"/>
                <a:gd name="T5" fmla="*/ 111 h 111"/>
                <a:gd name="T6" fmla="*/ 95 w 96"/>
                <a:gd name="T7" fmla="*/ 83 h 111"/>
                <a:gd name="T8" fmla="*/ 96 w 96"/>
                <a:gd name="T9" fmla="*/ 0 h 111"/>
                <a:gd name="T10" fmla="*/ 0 w 96"/>
                <a:gd name="T11" fmla="*/ 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111">
                  <a:moveTo>
                    <a:pt x="0" y="1"/>
                  </a:moveTo>
                  <a:lnTo>
                    <a:pt x="0" y="77"/>
                  </a:lnTo>
                  <a:lnTo>
                    <a:pt x="48" y="111"/>
                  </a:lnTo>
                  <a:lnTo>
                    <a:pt x="95" y="83"/>
                  </a:lnTo>
                  <a:lnTo>
                    <a:pt x="9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îṡḻíḓè"/>
            <p:cNvSpPr/>
            <p:nvPr/>
          </p:nvSpPr>
          <p:spPr bwMode="auto">
            <a:xfrm>
              <a:off x="6030715" y="3813786"/>
              <a:ext cx="134004" cy="175236"/>
            </a:xfrm>
            <a:custGeom>
              <a:avLst/>
              <a:gdLst>
                <a:gd name="T0" fmla="*/ 0 w 78"/>
                <a:gd name="T1" fmla="*/ 0 h 102"/>
                <a:gd name="T2" fmla="*/ 0 w 78"/>
                <a:gd name="T3" fmla="*/ 75 h 102"/>
                <a:gd name="T4" fmla="*/ 40 w 78"/>
                <a:gd name="T5" fmla="*/ 102 h 102"/>
                <a:gd name="T6" fmla="*/ 78 w 78"/>
                <a:gd name="T7" fmla="*/ 82 h 102"/>
                <a:gd name="T8" fmla="*/ 78 w 78"/>
                <a:gd name="T9" fmla="*/ 0 h 102"/>
                <a:gd name="T10" fmla="*/ 0 w 78"/>
                <a:gd name="T1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102">
                  <a:moveTo>
                    <a:pt x="0" y="0"/>
                  </a:moveTo>
                  <a:lnTo>
                    <a:pt x="0" y="75"/>
                  </a:lnTo>
                  <a:lnTo>
                    <a:pt x="40" y="102"/>
                  </a:lnTo>
                  <a:lnTo>
                    <a:pt x="78" y="82"/>
                  </a:lnTo>
                  <a:lnTo>
                    <a:pt x="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ïšľíḋé"/>
            <p:cNvSpPr/>
            <p:nvPr/>
          </p:nvSpPr>
          <p:spPr bwMode="auto">
            <a:xfrm>
              <a:off x="5986047" y="3160947"/>
              <a:ext cx="214750" cy="68720"/>
            </a:xfrm>
            <a:custGeom>
              <a:avLst/>
              <a:gdLst>
                <a:gd name="T0" fmla="*/ 0 w 104"/>
                <a:gd name="T1" fmla="*/ 29 h 33"/>
                <a:gd name="T2" fmla="*/ 51 w 104"/>
                <a:gd name="T3" fmla="*/ 0 h 33"/>
                <a:gd name="T4" fmla="*/ 104 w 104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" h="33">
                  <a:moveTo>
                    <a:pt x="0" y="29"/>
                  </a:moveTo>
                  <a:cubicBezTo>
                    <a:pt x="0" y="29"/>
                    <a:pt x="8" y="0"/>
                    <a:pt x="51" y="0"/>
                  </a:cubicBezTo>
                  <a:cubicBezTo>
                    <a:pt x="95" y="0"/>
                    <a:pt x="104" y="33"/>
                    <a:pt x="104" y="33"/>
                  </a:cubicBezTo>
                </a:path>
              </a:pathLst>
            </a:custGeom>
            <a:noFill/>
            <a:ln w="30163" cap="flat">
              <a:solidFill>
                <a:schemeClr val="tx2"/>
              </a:solidFill>
              <a:prstDash val="solid"/>
              <a:miter lim="8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îṣľïḑe"/>
            <p:cNvSpPr/>
            <p:nvPr/>
          </p:nvSpPr>
          <p:spPr bwMode="auto">
            <a:xfrm>
              <a:off x="5597779" y="3207332"/>
              <a:ext cx="1005030" cy="604735"/>
            </a:xfrm>
            <a:custGeom>
              <a:avLst/>
              <a:gdLst>
                <a:gd name="T0" fmla="*/ 446 w 487"/>
                <a:gd name="T1" fmla="*/ 39 h 293"/>
                <a:gd name="T2" fmla="*/ 472 w 487"/>
                <a:gd name="T3" fmla="*/ 249 h 293"/>
                <a:gd name="T4" fmla="*/ 243 w 487"/>
                <a:gd name="T5" fmla="*/ 293 h 293"/>
                <a:gd name="T6" fmla="*/ 15 w 487"/>
                <a:gd name="T7" fmla="*/ 249 h 293"/>
                <a:gd name="T8" fmla="*/ 41 w 487"/>
                <a:gd name="T9" fmla="*/ 39 h 293"/>
                <a:gd name="T10" fmla="*/ 57 w 487"/>
                <a:gd name="T11" fmla="*/ 0 h 293"/>
                <a:gd name="T12" fmla="*/ 426 w 487"/>
                <a:gd name="T13" fmla="*/ 0 h 293"/>
                <a:gd name="T14" fmla="*/ 446 w 487"/>
                <a:gd name="T15" fmla="*/ 39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7" h="293">
                  <a:moveTo>
                    <a:pt x="446" y="39"/>
                  </a:moveTo>
                  <a:cubicBezTo>
                    <a:pt x="446" y="39"/>
                    <a:pt x="487" y="233"/>
                    <a:pt x="472" y="249"/>
                  </a:cubicBezTo>
                  <a:cubicBezTo>
                    <a:pt x="457" y="265"/>
                    <a:pt x="345" y="293"/>
                    <a:pt x="243" y="293"/>
                  </a:cubicBezTo>
                  <a:cubicBezTo>
                    <a:pt x="142" y="293"/>
                    <a:pt x="30" y="265"/>
                    <a:pt x="15" y="249"/>
                  </a:cubicBezTo>
                  <a:cubicBezTo>
                    <a:pt x="0" y="233"/>
                    <a:pt x="41" y="39"/>
                    <a:pt x="41" y="39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426" y="0"/>
                    <a:pt x="426" y="0"/>
                    <a:pt x="426" y="0"/>
                  </a:cubicBezTo>
                  <a:lnTo>
                    <a:pt x="446" y="39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isḻiḋè"/>
            <p:cNvSpPr/>
            <p:nvPr/>
          </p:nvSpPr>
          <p:spPr bwMode="auto">
            <a:xfrm>
              <a:off x="5609806" y="3293232"/>
              <a:ext cx="979259" cy="537734"/>
            </a:xfrm>
            <a:custGeom>
              <a:avLst/>
              <a:gdLst>
                <a:gd name="T0" fmla="*/ 28 w 474"/>
                <a:gd name="T1" fmla="*/ 6 h 260"/>
                <a:gd name="T2" fmla="*/ 2 w 474"/>
                <a:gd name="T3" fmla="*/ 162 h 260"/>
                <a:gd name="T4" fmla="*/ 2 w 474"/>
                <a:gd name="T5" fmla="*/ 199 h 260"/>
                <a:gd name="T6" fmla="*/ 9 w 474"/>
                <a:gd name="T7" fmla="*/ 213 h 260"/>
                <a:gd name="T8" fmla="*/ 82 w 474"/>
                <a:gd name="T9" fmla="*/ 240 h 260"/>
                <a:gd name="T10" fmla="*/ 309 w 474"/>
                <a:gd name="T11" fmla="*/ 252 h 260"/>
                <a:gd name="T12" fmla="*/ 439 w 474"/>
                <a:gd name="T13" fmla="*/ 226 h 260"/>
                <a:gd name="T14" fmla="*/ 460 w 474"/>
                <a:gd name="T15" fmla="*/ 217 h 260"/>
                <a:gd name="T16" fmla="*/ 474 w 474"/>
                <a:gd name="T17" fmla="*/ 173 h 260"/>
                <a:gd name="T18" fmla="*/ 467 w 474"/>
                <a:gd name="T19" fmla="*/ 126 h 260"/>
                <a:gd name="T20" fmla="*/ 458 w 474"/>
                <a:gd name="T21" fmla="*/ 70 h 260"/>
                <a:gd name="T22" fmla="*/ 447 w 474"/>
                <a:gd name="T23" fmla="*/ 6 h 260"/>
                <a:gd name="T24" fmla="*/ 437 w 474"/>
                <a:gd name="T25" fmla="*/ 9 h 260"/>
                <a:gd name="T26" fmla="*/ 451 w 474"/>
                <a:gd name="T27" fmla="*/ 90 h 260"/>
                <a:gd name="T28" fmla="*/ 461 w 474"/>
                <a:gd name="T29" fmla="*/ 152 h 260"/>
                <a:gd name="T30" fmla="*/ 455 w 474"/>
                <a:gd name="T31" fmla="*/ 207 h 260"/>
                <a:gd name="T32" fmla="*/ 445 w 474"/>
                <a:gd name="T33" fmla="*/ 214 h 260"/>
                <a:gd name="T34" fmla="*/ 434 w 474"/>
                <a:gd name="T35" fmla="*/ 217 h 260"/>
                <a:gd name="T36" fmla="*/ 369 w 474"/>
                <a:gd name="T37" fmla="*/ 234 h 260"/>
                <a:gd name="T38" fmla="*/ 253 w 474"/>
                <a:gd name="T39" fmla="*/ 246 h 260"/>
                <a:gd name="T40" fmla="*/ 30 w 474"/>
                <a:gd name="T41" fmla="*/ 212 h 260"/>
                <a:gd name="T42" fmla="*/ 12 w 474"/>
                <a:gd name="T43" fmla="*/ 203 h 260"/>
                <a:gd name="T44" fmla="*/ 13 w 474"/>
                <a:gd name="T45" fmla="*/ 203 h 260"/>
                <a:gd name="T46" fmla="*/ 12 w 474"/>
                <a:gd name="T47" fmla="*/ 198 h 260"/>
                <a:gd name="T48" fmla="*/ 11 w 474"/>
                <a:gd name="T49" fmla="*/ 181 h 260"/>
                <a:gd name="T50" fmla="*/ 23 w 474"/>
                <a:gd name="T51" fmla="*/ 83 h 260"/>
                <a:gd name="T52" fmla="*/ 38 w 474"/>
                <a:gd name="T53" fmla="*/ 9 h 260"/>
                <a:gd name="T54" fmla="*/ 28 w 474"/>
                <a:gd name="T55" fmla="*/ 6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4" h="260">
                  <a:moveTo>
                    <a:pt x="28" y="6"/>
                  </a:moveTo>
                  <a:cubicBezTo>
                    <a:pt x="17" y="58"/>
                    <a:pt x="7" y="110"/>
                    <a:pt x="2" y="162"/>
                  </a:cubicBezTo>
                  <a:cubicBezTo>
                    <a:pt x="1" y="175"/>
                    <a:pt x="0" y="187"/>
                    <a:pt x="2" y="199"/>
                  </a:cubicBezTo>
                  <a:cubicBezTo>
                    <a:pt x="3" y="205"/>
                    <a:pt x="4" y="210"/>
                    <a:pt x="9" y="213"/>
                  </a:cubicBezTo>
                  <a:cubicBezTo>
                    <a:pt x="32" y="225"/>
                    <a:pt x="57" y="233"/>
                    <a:pt x="82" y="240"/>
                  </a:cubicBezTo>
                  <a:cubicBezTo>
                    <a:pt x="156" y="260"/>
                    <a:pt x="233" y="259"/>
                    <a:pt x="309" y="252"/>
                  </a:cubicBezTo>
                  <a:cubicBezTo>
                    <a:pt x="353" y="248"/>
                    <a:pt x="398" y="241"/>
                    <a:pt x="439" y="226"/>
                  </a:cubicBezTo>
                  <a:cubicBezTo>
                    <a:pt x="446" y="223"/>
                    <a:pt x="453" y="222"/>
                    <a:pt x="460" y="217"/>
                  </a:cubicBezTo>
                  <a:cubicBezTo>
                    <a:pt x="472" y="206"/>
                    <a:pt x="474" y="188"/>
                    <a:pt x="474" y="173"/>
                  </a:cubicBezTo>
                  <a:cubicBezTo>
                    <a:pt x="473" y="157"/>
                    <a:pt x="470" y="141"/>
                    <a:pt x="467" y="126"/>
                  </a:cubicBezTo>
                  <a:cubicBezTo>
                    <a:pt x="464" y="107"/>
                    <a:pt x="461" y="89"/>
                    <a:pt x="458" y="70"/>
                  </a:cubicBezTo>
                  <a:cubicBezTo>
                    <a:pt x="454" y="49"/>
                    <a:pt x="451" y="28"/>
                    <a:pt x="447" y="6"/>
                  </a:cubicBezTo>
                  <a:cubicBezTo>
                    <a:pt x="446" y="0"/>
                    <a:pt x="436" y="3"/>
                    <a:pt x="437" y="9"/>
                  </a:cubicBezTo>
                  <a:cubicBezTo>
                    <a:pt x="442" y="36"/>
                    <a:pt x="447" y="63"/>
                    <a:pt x="451" y="90"/>
                  </a:cubicBezTo>
                  <a:cubicBezTo>
                    <a:pt x="455" y="111"/>
                    <a:pt x="458" y="131"/>
                    <a:pt x="461" y="152"/>
                  </a:cubicBezTo>
                  <a:cubicBezTo>
                    <a:pt x="464" y="169"/>
                    <a:pt x="468" y="192"/>
                    <a:pt x="455" y="207"/>
                  </a:cubicBezTo>
                  <a:cubicBezTo>
                    <a:pt x="453" y="210"/>
                    <a:pt x="449" y="212"/>
                    <a:pt x="445" y="214"/>
                  </a:cubicBezTo>
                  <a:cubicBezTo>
                    <a:pt x="440" y="215"/>
                    <a:pt x="440" y="215"/>
                    <a:pt x="434" y="217"/>
                  </a:cubicBezTo>
                  <a:cubicBezTo>
                    <a:pt x="413" y="225"/>
                    <a:pt x="391" y="230"/>
                    <a:pt x="369" y="234"/>
                  </a:cubicBezTo>
                  <a:cubicBezTo>
                    <a:pt x="331" y="241"/>
                    <a:pt x="292" y="244"/>
                    <a:pt x="253" y="246"/>
                  </a:cubicBezTo>
                  <a:cubicBezTo>
                    <a:pt x="177" y="249"/>
                    <a:pt x="101" y="242"/>
                    <a:pt x="30" y="212"/>
                  </a:cubicBezTo>
                  <a:cubicBezTo>
                    <a:pt x="24" y="209"/>
                    <a:pt x="18" y="206"/>
                    <a:pt x="12" y="203"/>
                  </a:cubicBezTo>
                  <a:cubicBezTo>
                    <a:pt x="11" y="203"/>
                    <a:pt x="14" y="206"/>
                    <a:pt x="13" y="203"/>
                  </a:cubicBezTo>
                  <a:cubicBezTo>
                    <a:pt x="12" y="201"/>
                    <a:pt x="12" y="200"/>
                    <a:pt x="12" y="198"/>
                  </a:cubicBezTo>
                  <a:cubicBezTo>
                    <a:pt x="11" y="192"/>
                    <a:pt x="11" y="187"/>
                    <a:pt x="11" y="181"/>
                  </a:cubicBezTo>
                  <a:cubicBezTo>
                    <a:pt x="12" y="148"/>
                    <a:pt x="18" y="115"/>
                    <a:pt x="23" y="83"/>
                  </a:cubicBezTo>
                  <a:cubicBezTo>
                    <a:pt x="28" y="58"/>
                    <a:pt x="32" y="33"/>
                    <a:pt x="38" y="9"/>
                  </a:cubicBezTo>
                  <a:cubicBezTo>
                    <a:pt x="39" y="3"/>
                    <a:pt x="29" y="0"/>
                    <a:pt x="28" y="6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ís1ïḑè"/>
            <p:cNvSpPr/>
            <p:nvPr/>
          </p:nvSpPr>
          <p:spPr bwMode="auto">
            <a:xfrm>
              <a:off x="5740374" y="4014791"/>
              <a:ext cx="879616" cy="362498"/>
            </a:xfrm>
            <a:custGeom>
              <a:avLst/>
              <a:gdLst>
                <a:gd name="T0" fmla="*/ 0 w 426"/>
                <a:gd name="T1" fmla="*/ 143 h 176"/>
                <a:gd name="T2" fmla="*/ 166 w 426"/>
                <a:gd name="T3" fmla="*/ 160 h 176"/>
                <a:gd name="T4" fmla="*/ 406 w 426"/>
                <a:gd name="T5" fmla="*/ 123 h 176"/>
                <a:gd name="T6" fmla="*/ 406 w 426"/>
                <a:gd name="T7" fmla="*/ 0 h 176"/>
                <a:gd name="T8" fmla="*/ 0 w 426"/>
                <a:gd name="T9" fmla="*/ 143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176">
                  <a:moveTo>
                    <a:pt x="0" y="143"/>
                  </a:moveTo>
                  <a:cubicBezTo>
                    <a:pt x="0" y="143"/>
                    <a:pt x="43" y="159"/>
                    <a:pt x="166" y="160"/>
                  </a:cubicBezTo>
                  <a:cubicBezTo>
                    <a:pt x="290" y="161"/>
                    <a:pt x="386" y="176"/>
                    <a:pt x="406" y="123"/>
                  </a:cubicBezTo>
                  <a:cubicBezTo>
                    <a:pt x="426" y="70"/>
                    <a:pt x="406" y="0"/>
                    <a:pt x="406" y="0"/>
                  </a:cubicBezTo>
                  <a:lnTo>
                    <a:pt x="0" y="143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i$1iḍé"/>
            <p:cNvSpPr/>
            <p:nvPr/>
          </p:nvSpPr>
          <p:spPr bwMode="auto">
            <a:xfrm>
              <a:off x="5592626" y="4004483"/>
              <a:ext cx="1039390" cy="319548"/>
            </a:xfrm>
            <a:custGeom>
              <a:avLst/>
              <a:gdLst>
                <a:gd name="T0" fmla="*/ 14 w 503"/>
                <a:gd name="T1" fmla="*/ 0 h 155"/>
                <a:gd name="T2" fmla="*/ 107 w 503"/>
                <a:gd name="T3" fmla="*/ 155 h 155"/>
                <a:gd name="T4" fmla="*/ 419 w 503"/>
                <a:gd name="T5" fmla="*/ 155 h 155"/>
                <a:gd name="T6" fmla="*/ 477 w 503"/>
                <a:gd name="T7" fmla="*/ 5 h 155"/>
                <a:gd name="T8" fmla="*/ 14 w 503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3" h="155">
                  <a:moveTo>
                    <a:pt x="14" y="0"/>
                  </a:moveTo>
                  <a:cubicBezTo>
                    <a:pt x="14" y="0"/>
                    <a:pt x="0" y="155"/>
                    <a:pt x="107" y="155"/>
                  </a:cubicBezTo>
                  <a:cubicBezTo>
                    <a:pt x="214" y="155"/>
                    <a:pt x="419" y="155"/>
                    <a:pt x="419" y="155"/>
                  </a:cubicBezTo>
                  <a:cubicBezTo>
                    <a:pt x="419" y="155"/>
                    <a:pt x="503" y="146"/>
                    <a:pt x="477" y="5"/>
                  </a:cubicBezTo>
                  <a:cubicBezTo>
                    <a:pt x="477" y="5"/>
                    <a:pt x="264" y="32"/>
                    <a:pt x="14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87" name="ïṡ1íḑè">
            <a:extLst>
              <a:ext uri="{FF2B5EF4-FFF2-40B4-BE49-F238E27FC236}">
                <a16:creationId xmlns:a16="http://schemas.microsoft.com/office/drawing/2014/main" id="{17E704B9-1D16-460E-8460-A3805A2C0931}"/>
              </a:ext>
            </a:extLst>
          </p:cNvPr>
          <p:cNvSpPr/>
          <p:nvPr/>
        </p:nvSpPr>
        <p:spPr bwMode="auto">
          <a:xfrm flipH="1">
            <a:off x="6333011" y="2559471"/>
            <a:ext cx="287425" cy="274149"/>
          </a:xfrm>
          <a:custGeom>
            <a:avLst/>
            <a:gdLst>
              <a:gd name="connsiteX0" fmla="*/ 0 w 574179"/>
              <a:gd name="connsiteY0" fmla="*/ 451358 h 547653"/>
              <a:gd name="connsiteX1" fmla="*/ 574179 w 574179"/>
              <a:gd name="connsiteY1" fmla="*/ 451358 h 547653"/>
              <a:gd name="connsiteX2" fmla="*/ 574179 w 574179"/>
              <a:gd name="connsiteY2" fmla="*/ 475432 h 547653"/>
              <a:gd name="connsiteX3" fmla="*/ 531137 w 574179"/>
              <a:gd name="connsiteY3" fmla="*/ 547653 h 547653"/>
              <a:gd name="connsiteX4" fmla="*/ 42181 w 574179"/>
              <a:gd name="connsiteY4" fmla="*/ 547653 h 547653"/>
              <a:gd name="connsiteX5" fmla="*/ 0 w 574179"/>
              <a:gd name="connsiteY5" fmla="*/ 475432 h 547653"/>
              <a:gd name="connsiteX6" fmla="*/ 392503 w 574179"/>
              <a:gd name="connsiteY6" fmla="*/ 318175 h 547653"/>
              <a:gd name="connsiteX7" fmla="*/ 416711 w 574179"/>
              <a:gd name="connsiteY7" fmla="*/ 337076 h 547653"/>
              <a:gd name="connsiteX8" fmla="*/ 419305 w 574179"/>
              <a:gd name="connsiteY8" fmla="*/ 345668 h 547653"/>
              <a:gd name="connsiteX9" fmla="*/ 395097 w 574179"/>
              <a:gd name="connsiteY9" fmla="*/ 343091 h 547653"/>
              <a:gd name="connsiteX10" fmla="*/ 298695 w 574179"/>
              <a:gd name="connsiteY10" fmla="*/ 263188 h 547653"/>
              <a:gd name="connsiteX11" fmla="*/ 320244 w 574179"/>
              <a:gd name="connsiteY11" fmla="*/ 272640 h 547653"/>
              <a:gd name="connsiteX12" fmla="*/ 330588 w 574179"/>
              <a:gd name="connsiteY12" fmla="*/ 270062 h 547653"/>
              <a:gd name="connsiteX13" fmla="*/ 377997 w 574179"/>
              <a:gd name="connsiteY13" fmla="*/ 307013 h 547653"/>
              <a:gd name="connsiteX14" fmla="*/ 377997 w 574179"/>
              <a:gd name="connsiteY14" fmla="*/ 341385 h 547653"/>
              <a:gd name="connsiteX15" fmla="*/ 308177 w 574179"/>
              <a:gd name="connsiteY15" fmla="*/ 338807 h 547653"/>
              <a:gd name="connsiteX16" fmla="*/ 320247 w 574179"/>
              <a:gd name="connsiteY16" fmla="*/ 224505 h 547653"/>
              <a:gd name="connsiteX17" fmla="*/ 336603 w 574179"/>
              <a:gd name="connsiteY17" fmla="*/ 241694 h 547653"/>
              <a:gd name="connsiteX18" fmla="*/ 335742 w 574179"/>
              <a:gd name="connsiteY18" fmla="*/ 246851 h 547653"/>
              <a:gd name="connsiteX19" fmla="*/ 433876 w 574179"/>
              <a:gd name="connsiteY19" fmla="*/ 324202 h 547653"/>
              <a:gd name="connsiteX20" fmla="*/ 435597 w 574179"/>
              <a:gd name="connsiteY20" fmla="*/ 325921 h 547653"/>
              <a:gd name="connsiteX21" fmla="*/ 446788 w 574179"/>
              <a:gd name="connsiteY21" fmla="*/ 364597 h 547653"/>
              <a:gd name="connsiteX22" fmla="*/ 499298 w 574179"/>
              <a:gd name="connsiteY22" fmla="*/ 380926 h 547653"/>
              <a:gd name="connsiteX23" fmla="*/ 499298 w 574179"/>
              <a:gd name="connsiteY23" fmla="*/ 438510 h 547653"/>
              <a:gd name="connsiteX24" fmla="*/ 74052 w 574179"/>
              <a:gd name="connsiteY24" fmla="*/ 438510 h 547653"/>
              <a:gd name="connsiteX25" fmla="*/ 74052 w 574179"/>
              <a:gd name="connsiteY25" fmla="*/ 380926 h 547653"/>
              <a:gd name="connsiteX26" fmla="*/ 286675 w 574179"/>
              <a:gd name="connsiteY26" fmla="*/ 352564 h 547653"/>
              <a:gd name="connsiteX27" fmla="*/ 439040 w 574179"/>
              <a:gd name="connsiteY27" fmla="*/ 362878 h 547653"/>
              <a:gd name="connsiteX28" fmla="*/ 428711 w 574179"/>
              <a:gd name="connsiteY28" fmla="*/ 329359 h 547653"/>
              <a:gd name="connsiteX29" fmla="*/ 332299 w 574179"/>
              <a:gd name="connsiteY29" fmla="*/ 252867 h 547653"/>
              <a:gd name="connsiteX30" fmla="*/ 320247 w 574179"/>
              <a:gd name="connsiteY30" fmla="*/ 258024 h 547653"/>
              <a:gd name="connsiteX31" fmla="*/ 303031 w 574179"/>
              <a:gd name="connsiteY31" fmla="*/ 241694 h 547653"/>
              <a:gd name="connsiteX32" fmla="*/ 320247 w 574179"/>
              <a:gd name="connsiteY32" fmla="*/ 224505 h 547653"/>
              <a:gd name="connsiteX33" fmla="*/ 299567 w 574179"/>
              <a:gd name="connsiteY33" fmla="*/ 186650 h 547653"/>
              <a:gd name="connsiteX34" fmla="*/ 427837 w 574179"/>
              <a:gd name="connsiteY34" fmla="*/ 215021 h 547653"/>
              <a:gd name="connsiteX35" fmla="*/ 433002 w 574179"/>
              <a:gd name="connsiteY35" fmla="*/ 217600 h 547653"/>
              <a:gd name="connsiteX36" fmla="*/ 438168 w 574179"/>
              <a:gd name="connsiteY36" fmla="*/ 220179 h 547653"/>
              <a:gd name="connsiteX37" fmla="*/ 442472 w 574179"/>
              <a:gd name="connsiteY37" fmla="*/ 225337 h 547653"/>
              <a:gd name="connsiteX38" fmla="*/ 445915 w 574179"/>
              <a:gd name="connsiteY38" fmla="*/ 230496 h 547653"/>
              <a:gd name="connsiteX39" fmla="*/ 447637 w 574179"/>
              <a:gd name="connsiteY39" fmla="*/ 237374 h 547653"/>
              <a:gd name="connsiteX40" fmla="*/ 449359 w 574179"/>
              <a:gd name="connsiteY40" fmla="*/ 241672 h 547653"/>
              <a:gd name="connsiteX41" fmla="*/ 462272 w 574179"/>
              <a:gd name="connsiteY41" fmla="*/ 352576 h 547653"/>
              <a:gd name="connsiteX42" fmla="*/ 457968 w 574179"/>
              <a:gd name="connsiteY42" fmla="*/ 351716 h 547653"/>
              <a:gd name="connsiteX43" fmla="*/ 448498 w 574179"/>
              <a:gd name="connsiteY43" fmla="*/ 321626 h 547653"/>
              <a:gd name="connsiteX44" fmla="*/ 446776 w 574179"/>
              <a:gd name="connsiteY44" fmla="*/ 315608 h 547653"/>
              <a:gd name="connsiteX45" fmla="*/ 351219 w 574179"/>
              <a:gd name="connsiteY45" fmla="*/ 240812 h 547653"/>
              <a:gd name="connsiteX46" fmla="*/ 320228 w 574179"/>
              <a:gd name="connsiteY46" fmla="*/ 210722 h 547653"/>
              <a:gd name="connsiteX47" fmla="*/ 293541 w 574179"/>
              <a:gd name="connsiteY47" fmla="*/ 226197 h 547653"/>
              <a:gd name="connsiteX48" fmla="*/ 290958 w 574179"/>
              <a:gd name="connsiteY48" fmla="*/ 203844 h 547653"/>
              <a:gd name="connsiteX49" fmla="*/ 274612 w 574179"/>
              <a:gd name="connsiteY49" fmla="*/ 186650 h 547653"/>
              <a:gd name="connsiteX50" fmla="*/ 282360 w 574179"/>
              <a:gd name="connsiteY50" fmla="*/ 203844 h 547653"/>
              <a:gd name="connsiteX51" fmla="*/ 283221 w 574179"/>
              <a:gd name="connsiteY51" fmla="*/ 203844 h 547653"/>
              <a:gd name="connsiteX52" fmla="*/ 265143 w 574179"/>
              <a:gd name="connsiteY52" fmla="*/ 338820 h 547653"/>
              <a:gd name="connsiteX53" fmla="*/ 195412 w 574179"/>
              <a:gd name="connsiteY53" fmla="*/ 341400 h 547653"/>
              <a:gd name="connsiteX54" fmla="*/ 195412 w 574179"/>
              <a:gd name="connsiteY54" fmla="*/ 266604 h 547653"/>
              <a:gd name="connsiteX55" fmla="*/ 186803 w 574179"/>
              <a:gd name="connsiteY55" fmla="*/ 269183 h 547653"/>
              <a:gd name="connsiteX56" fmla="*/ 178194 w 574179"/>
              <a:gd name="connsiteY56" fmla="*/ 343119 h 547653"/>
              <a:gd name="connsiteX57" fmla="*/ 111907 w 574179"/>
              <a:gd name="connsiteY57" fmla="*/ 352576 h 547653"/>
              <a:gd name="connsiteX58" fmla="*/ 124820 w 574179"/>
              <a:gd name="connsiteY58" fmla="*/ 241672 h 547653"/>
              <a:gd name="connsiteX59" fmla="*/ 125681 w 574179"/>
              <a:gd name="connsiteY59" fmla="*/ 237373 h 547653"/>
              <a:gd name="connsiteX60" fmla="*/ 128264 w 574179"/>
              <a:gd name="connsiteY60" fmla="*/ 230496 h 547653"/>
              <a:gd name="connsiteX61" fmla="*/ 131707 w 574179"/>
              <a:gd name="connsiteY61" fmla="*/ 226197 h 547653"/>
              <a:gd name="connsiteX62" fmla="*/ 136011 w 574179"/>
              <a:gd name="connsiteY62" fmla="*/ 220179 h 547653"/>
              <a:gd name="connsiteX63" fmla="*/ 141177 w 574179"/>
              <a:gd name="connsiteY63" fmla="*/ 217600 h 547653"/>
              <a:gd name="connsiteX64" fmla="*/ 145481 w 574179"/>
              <a:gd name="connsiteY64" fmla="*/ 215021 h 547653"/>
              <a:gd name="connsiteX65" fmla="*/ 274612 w 574179"/>
              <a:gd name="connsiteY65" fmla="*/ 186650 h 547653"/>
              <a:gd name="connsiteX66" fmla="*/ 287089 w 574179"/>
              <a:gd name="connsiteY66" fmla="*/ 0 h 547653"/>
              <a:gd name="connsiteX67" fmla="*/ 369292 w 574179"/>
              <a:gd name="connsiteY67" fmla="*/ 89871 h 547653"/>
              <a:gd name="connsiteX68" fmla="*/ 287089 w 574179"/>
              <a:gd name="connsiteY68" fmla="*/ 179742 h 547653"/>
              <a:gd name="connsiteX69" fmla="*/ 204886 w 574179"/>
              <a:gd name="connsiteY69" fmla="*/ 89871 h 547653"/>
              <a:gd name="connsiteX70" fmla="*/ 287089 w 574179"/>
              <a:gd name="connsiteY70" fmla="*/ 0 h 547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74179" h="547653">
                <a:moveTo>
                  <a:pt x="0" y="451358"/>
                </a:moveTo>
                <a:lnTo>
                  <a:pt x="574179" y="451358"/>
                </a:lnTo>
                <a:lnTo>
                  <a:pt x="574179" y="475432"/>
                </a:lnTo>
                <a:lnTo>
                  <a:pt x="531137" y="547653"/>
                </a:lnTo>
                <a:lnTo>
                  <a:pt x="42181" y="547653"/>
                </a:lnTo>
                <a:lnTo>
                  <a:pt x="0" y="475432"/>
                </a:lnTo>
                <a:close/>
                <a:moveTo>
                  <a:pt x="392503" y="318175"/>
                </a:moveTo>
                <a:lnTo>
                  <a:pt x="416711" y="337076"/>
                </a:lnTo>
                <a:lnTo>
                  <a:pt x="419305" y="345668"/>
                </a:lnTo>
                <a:cubicBezTo>
                  <a:pt x="411524" y="344809"/>
                  <a:pt x="403743" y="343950"/>
                  <a:pt x="395097" y="343091"/>
                </a:cubicBezTo>
                <a:close/>
                <a:moveTo>
                  <a:pt x="298695" y="263188"/>
                </a:moveTo>
                <a:cubicBezTo>
                  <a:pt x="304729" y="269203"/>
                  <a:pt x="311625" y="272640"/>
                  <a:pt x="320244" y="272640"/>
                </a:cubicBezTo>
                <a:cubicBezTo>
                  <a:pt x="323692" y="272640"/>
                  <a:pt x="327140" y="271781"/>
                  <a:pt x="330588" y="270062"/>
                </a:cubicBezTo>
                <a:lnTo>
                  <a:pt x="377997" y="307013"/>
                </a:lnTo>
                <a:lnTo>
                  <a:pt x="377997" y="341385"/>
                </a:lnTo>
                <a:cubicBezTo>
                  <a:pt x="356448" y="339666"/>
                  <a:pt x="333174" y="338807"/>
                  <a:pt x="308177" y="338807"/>
                </a:cubicBezTo>
                <a:close/>
                <a:moveTo>
                  <a:pt x="320247" y="224505"/>
                </a:moveTo>
                <a:cubicBezTo>
                  <a:pt x="329716" y="224505"/>
                  <a:pt x="336603" y="232240"/>
                  <a:pt x="336603" y="241694"/>
                </a:cubicBezTo>
                <a:cubicBezTo>
                  <a:pt x="336603" y="243413"/>
                  <a:pt x="336603" y="245132"/>
                  <a:pt x="335742" y="246851"/>
                </a:cubicBezTo>
                <a:lnTo>
                  <a:pt x="433876" y="324202"/>
                </a:lnTo>
                <a:cubicBezTo>
                  <a:pt x="434736" y="325062"/>
                  <a:pt x="434736" y="325062"/>
                  <a:pt x="435597" y="325921"/>
                </a:cubicBezTo>
                <a:lnTo>
                  <a:pt x="446788" y="364597"/>
                </a:lnTo>
                <a:cubicBezTo>
                  <a:pt x="488107" y="372332"/>
                  <a:pt x="499298" y="380926"/>
                  <a:pt x="499298" y="380926"/>
                </a:cubicBezTo>
                <a:lnTo>
                  <a:pt x="499298" y="438510"/>
                </a:lnTo>
                <a:lnTo>
                  <a:pt x="74052" y="438510"/>
                </a:lnTo>
                <a:lnTo>
                  <a:pt x="74052" y="380926"/>
                </a:lnTo>
                <a:cubicBezTo>
                  <a:pt x="74052" y="380926"/>
                  <a:pt x="109346" y="352564"/>
                  <a:pt x="286675" y="352564"/>
                </a:cubicBezTo>
                <a:cubicBezTo>
                  <a:pt x="358984" y="352564"/>
                  <a:pt x="406329" y="357721"/>
                  <a:pt x="439040" y="362878"/>
                </a:cubicBezTo>
                <a:lnTo>
                  <a:pt x="428711" y="329359"/>
                </a:lnTo>
                <a:lnTo>
                  <a:pt x="332299" y="252867"/>
                </a:lnTo>
                <a:cubicBezTo>
                  <a:pt x="328855" y="256305"/>
                  <a:pt x="324551" y="258024"/>
                  <a:pt x="320247" y="258024"/>
                </a:cubicBezTo>
                <a:cubicBezTo>
                  <a:pt x="310778" y="258024"/>
                  <a:pt x="303031" y="250289"/>
                  <a:pt x="303031" y="241694"/>
                </a:cubicBezTo>
                <a:cubicBezTo>
                  <a:pt x="303031" y="232240"/>
                  <a:pt x="310778" y="224505"/>
                  <a:pt x="320247" y="224505"/>
                </a:cubicBezTo>
                <a:close/>
                <a:moveTo>
                  <a:pt x="299567" y="186650"/>
                </a:moveTo>
                <a:cubicBezTo>
                  <a:pt x="359828" y="190089"/>
                  <a:pt x="425254" y="213301"/>
                  <a:pt x="427837" y="215021"/>
                </a:cubicBezTo>
                <a:cubicBezTo>
                  <a:pt x="430420" y="215021"/>
                  <a:pt x="431281" y="216740"/>
                  <a:pt x="433002" y="217600"/>
                </a:cubicBezTo>
                <a:cubicBezTo>
                  <a:pt x="434724" y="218460"/>
                  <a:pt x="436446" y="219319"/>
                  <a:pt x="438168" y="220179"/>
                </a:cubicBezTo>
                <a:cubicBezTo>
                  <a:pt x="439889" y="221899"/>
                  <a:pt x="440750" y="223618"/>
                  <a:pt x="442472" y="225337"/>
                </a:cubicBezTo>
                <a:cubicBezTo>
                  <a:pt x="443333" y="227057"/>
                  <a:pt x="445055" y="228776"/>
                  <a:pt x="445915" y="230496"/>
                </a:cubicBezTo>
                <a:cubicBezTo>
                  <a:pt x="446776" y="232215"/>
                  <a:pt x="447637" y="234794"/>
                  <a:pt x="447637" y="237374"/>
                </a:cubicBezTo>
                <a:cubicBezTo>
                  <a:pt x="448498" y="238233"/>
                  <a:pt x="449359" y="239953"/>
                  <a:pt x="449359" y="241672"/>
                </a:cubicBezTo>
                <a:lnTo>
                  <a:pt x="462272" y="352576"/>
                </a:lnTo>
                <a:cubicBezTo>
                  <a:pt x="460550" y="352576"/>
                  <a:pt x="459689" y="352576"/>
                  <a:pt x="457968" y="351716"/>
                </a:cubicBezTo>
                <a:lnTo>
                  <a:pt x="448498" y="321626"/>
                </a:lnTo>
                <a:lnTo>
                  <a:pt x="446776" y="315608"/>
                </a:lnTo>
                <a:lnTo>
                  <a:pt x="351219" y="240812"/>
                </a:lnTo>
                <a:cubicBezTo>
                  <a:pt x="351219" y="224478"/>
                  <a:pt x="337445" y="210722"/>
                  <a:pt x="320228" y="210722"/>
                </a:cubicBezTo>
                <a:cubicBezTo>
                  <a:pt x="309036" y="210722"/>
                  <a:pt x="299567" y="216740"/>
                  <a:pt x="293541" y="226197"/>
                </a:cubicBezTo>
                <a:lnTo>
                  <a:pt x="290958" y="203844"/>
                </a:lnTo>
                <a:close/>
                <a:moveTo>
                  <a:pt x="274612" y="186650"/>
                </a:moveTo>
                <a:lnTo>
                  <a:pt x="282360" y="203844"/>
                </a:lnTo>
                <a:lnTo>
                  <a:pt x="283221" y="203844"/>
                </a:lnTo>
                <a:lnTo>
                  <a:pt x="265143" y="338820"/>
                </a:lnTo>
                <a:cubicBezTo>
                  <a:pt x="239316" y="338820"/>
                  <a:pt x="216073" y="340540"/>
                  <a:pt x="195412" y="341400"/>
                </a:cubicBezTo>
                <a:lnTo>
                  <a:pt x="195412" y="266604"/>
                </a:lnTo>
                <a:cubicBezTo>
                  <a:pt x="192829" y="268323"/>
                  <a:pt x="189386" y="269183"/>
                  <a:pt x="186803" y="269183"/>
                </a:cubicBezTo>
                <a:lnTo>
                  <a:pt x="178194" y="343119"/>
                </a:lnTo>
                <a:cubicBezTo>
                  <a:pt x="149785" y="345698"/>
                  <a:pt x="128264" y="349137"/>
                  <a:pt x="111907" y="352576"/>
                </a:cubicBezTo>
                <a:lnTo>
                  <a:pt x="124820" y="241672"/>
                </a:lnTo>
                <a:cubicBezTo>
                  <a:pt x="124820" y="239953"/>
                  <a:pt x="125681" y="239093"/>
                  <a:pt x="125681" y="237373"/>
                </a:cubicBezTo>
                <a:cubicBezTo>
                  <a:pt x="126542" y="234794"/>
                  <a:pt x="126542" y="232215"/>
                  <a:pt x="128264" y="230496"/>
                </a:cubicBezTo>
                <a:cubicBezTo>
                  <a:pt x="129124" y="228776"/>
                  <a:pt x="129985" y="227057"/>
                  <a:pt x="131707" y="226197"/>
                </a:cubicBezTo>
                <a:cubicBezTo>
                  <a:pt x="132568" y="223618"/>
                  <a:pt x="134290" y="221899"/>
                  <a:pt x="136011" y="220179"/>
                </a:cubicBezTo>
                <a:cubicBezTo>
                  <a:pt x="137733" y="219319"/>
                  <a:pt x="139455" y="218460"/>
                  <a:pt x="141177" y="217600"/>
                </a:cubicBezTo>
                <a:cubicBezTo>
                  <a:pt x="142898" y="216740"/>
                  <a:pt x="143759" y="215021"/>
                  <a:pt x="145481" y="215021"/>
                </a:cubicBezTo>
                <a:cubicBezTo>
                  <a:pt x="148925" y="213301"/>
                  <a:pt x="214351" y="190089"/>
                  <a:pt x="274612" y="186650"/>
                </a:cubicBezTo>
                <a:close/>
                <a:moveTo>
                  <a:pt x="287089" y="0"/>
                </a:moveTo>
                <a:cubicBezTo>
                  <a:pt x="332488" y="0"/>
                  <a:pt x="369292" y="40237"/>
                  <a:pt x="369292" y="89871"/>
                </a:cubicBezTo>
                <a:cubicBezTo>
                  <a:pt x="369292" y="139505"/>
                  <a:pt x="332488" y="179742"/>
                  <a:pt x="287089" y="179742"/>
                </a:cubicBezTo>
                <a:cubicBezTo>
                  <a:pt x="241690" y="179742"/>
                  <a:pt x="204886" y="139505"/>
                  <a:pt x="204886" y="89871"/>
                </a:cubicBezTo>
                <a:cubicBezTo>
                  <a:pt x="204886" y="40237"/>
                  <a:pt x="241690" y="0"/>
                  <a:pt x="287089" y="0"/>
                </a:cubicBezTo>
                <a:close/>
              </a:path>
            </a:pathLst>
          </a:custGeom>
          <a:solidFill>
            <a:srgbClr val="26A599"/>
          </a:solidFill>
          <a:ln w="3175">
            <a:noFill/>
            <a:prstDash val="solid"/>
            <a:round/>
          </a:ln>
          <a:effectLst/>
        </p:spPr>
        <p:txBody>
          <a:bodyPr wrap="square" lIns="91440" tIns="45720" rIns="91440" bIns="45720" anchor="ctr">
            <a:normAutofit fontScale="77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88" name="ïslïḋê">
            <a:extLst>
              <a:ext uri="{FF2B5EF4-FFF2-40B4-BE49-F238E27FC236}">
                <a16:creationId xmlns:a16="http://schemas.microsoft.com/office/drawing/2014/main" id="{A861EDEF-D17B-4AC4-AD7B-984AE36DAE03}"/>
              </a:ext>
            </a:extLst>
          </p:cNvPr>
          <p:cNvSpPr txBox="1"/>
          <p:nvPr/>
        </p:nvSpPr>
        <p:spPr>
          <a:xfrm>
            <a:off x="6620436" y="2474976"/>
            <a:ext cx="4035836" cy="398165"/>
          </a:xfrm>
          <a:prstGeom prst="rect">
            <a:avLst/>
          </a:prstGeom>
          <a:noFill/>
        </p:spPr>
        <p:txBody>
          <a:bodyPr wrap="square" lIns="91440" tIns="45720" rIns="91440" bIns="45720" anchor="b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01.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缓存不支持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rehash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46F18449-6454-4674-8E25-6FD255482DAA}"/>
              </a:ext>
            </a:extLst>
          </p:cNvPr>
          <p:cNvCxnSpPr/>
          <p:nvPr/>
        </p:nvCxnSpPr>
        <p:spPr>
          <a:xfrm>
            <a:off x="6283966" y="2987059"/>
            <a:ext cx="5123638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iŝļíḓe">
            <a:extLst>
              <a:ext uri="{FF2B5EF4-FFF2-40B4-BE49-F238E27FC236}">
                <a16:creationId xmlns:a16="http://schemas.microsoft.com/office/drawing/2014/main" id="{877D1269-EEEF-434E-B254-7631E85FB2FB}"/>
              </a:ext>
            </a:extLst>
          </p:cNvPr>
          <p:cNvSpPr/>
          <p:nvPr/>
        </p:nvSpPr>
        <p:spPr bwMode="auto">
          <a:xfrm flipH="1">
            <a:off x="6333011" y="3259856"/>
            <a:ext cx="287425" cy="274149"/>
          </a:xfrm>
          <a:custGeom>
            <a:avLst/>
            <a:gdLst>
              <a:gd name="connsiteX0" fmla="*/ 0 w 574179"/>
              <a:gd name="connsiteY0" fmla="*/ 451358 h 547653"/>
              <a:gd name="connsiteX1" fmla="*/ 574179 w 574179"/>
              <a:gd name="connsiteY1" fmla="*/ 451358 h 547653"/>
              <a:gd name="connsiteX2" fmla="*/ 574179 w 574179"/>
              <a:gd name="connsiteY2" fmla="*/ 475432 h 547653"/>
              <a:gd name="connsiteX3" fmla="*/ 531137 w 574179"/>
              <a:gd name="connsiteY3" fmla="*/ 547653 h 547653"/>
              <a:gd name="connsiteX4" fmla="*/ 42181 w 574179"/>
              <a:gd name="connsiteY4" fmla="*/ 547653 h 547653"/>
              <a:gd name="connsiteX5" fmla="*/ 0 w 574179"/>
              <a:gd name="connsiteY5" fmla="*/ 475432 h 547653"/>
              <a:gd name="connsiteX6" fmla="*/ 392503 w 574179"/>
              <a:gd name="connsiteY6" fmla="*/ 318175 h 547653"/>
              <a:gd name="connsiteX7" fmla="*/ 416711 w 574179"/>
              <a:gd name="connsiteY7" fmla="*/ 337076 h 547653"/>
              <a:gd name="connsiteX8" fmla="*/ 419305 w 574179"/>
              <a:gd name="connsiteY8" fmla="*/ 345668 h 547653"/>
              <a:gd name="connsiteX9" fmla="*/ 395097 w 574179"/>
              <a:gd name="connsiteY9" fmla="*/ 343091 h 547653"/>
              <a:gd name="connsiteX10" fmla="*/ 298695 w 574179"/>
              <a:gd name="connsiteY10" fmla="*/ 263188 h 547653"/>
              <a:gd name="connsiteX11" fmla="*/ 320244 w 574179"/>
              <a:gd name="connsiteY11" fmla="*/ 272640 h 547653"/>
              <a:gd name="connsiteX12" fmla="*/ 330588 w 574179"/>
              <a:gd name="connsiteY12" fmla="*/ 270062 h 547653"/>
              <a:gd name="connsiteX13" fmla="*/ 377997 w 574179"/>
              <a:gd name="connsiteY13" fmla="*/ 307013 h 547653"/>
              <a:gd name="connsiteX14" fmla="*/ 377997 w 574179"/>
              <a:gd name="connsiteY14" fmla="*/ 341385 h 547653"/>
              <a:gd name="connsiteX15" fmla="*/ 308177 w 574179"/>
              <a:gd name="connsiteY15" fmla="*/ 338807 h 547653"/>
              <a:gd name="connsiteX16" fmla="*/ 320247 w 574179"/>
              <a:gd name="connsiteY16" fmla="*/ 224505 h 547653"/>
              <a:gd name="connsiteX17" fmla="*/ 336603 w 574179"/>
              <a:gd name="connsiteY17" fmla="*/ 241694 h 547653"/>
              <a:gd name="connsiteX18" fmla="*/ 335742 w 574179"/>
              <a:gd name="connsiteY18" fmla="*/ 246851 h 547653"/>
              <a:gd name="connsiteX19" fmla="*/ 433876 w 574179"/>
              <a:gd name="connsiteY19" fmla="*/ 324202 h 547653"/>
              <a:gd name="connsiteX20" fmla="*/ 435597 w 574179"/>
              <a:gd name="connsiteY20" fmla="*/ 325921 h 547653"/>
              <a:gd name="connsiteX21" fmla="*/ 446788 w 574179"/>
              <a:gd name="connsiteY21" fmla="*/ 364597 h 547653"/>
              <a:gd name="connsiteX22" fmla="*/ 499298 w 574179"/>
              <a:gd name="connsiteY22" fmla="*/ 380926 h 547653"/>
              <a:gd name="connsiteX23" fmla="*/ 499298 w 574179"/>
              <a:gd name="connsiteY23" fmla="*/ 438510 h 547653"/>
              <a:gd name="connsiteX24" fmla="*/ 74052 w 574179"/>
              <a:gd name="connsiteY24" fmla="*/ 438510 h 547653"/>
              <a:gd name="connsiteX25" fmla="*/ 74052 w 574179"/>
              <a:gd name="connsiteY25" fmla="*/ 380926 h 547653"/>
              <a:gd name="connsiteX26" fmla="*/ 286675 w 574179"/>
              <a:gd name="connsiteY26" fmla="*/ 352564 h 547653"/>
              <a:gd name="connsiteX27" fmla="*/ 439040 w 574179"/>
              <a:gd name="connsiteY27" fmla="*/ 362878 h 547653"/>
              <a:gd name="connsiteX28" fmla="*/ 428711 w 574179"/>
              <a:gd name="connsiteY28" fmla="*/ 329359 h 547653"/>
              <a:gd name="connsiteX29" fmla="*/ 332299 w 574179"/>
              <a:gd name="connsiteY29" fmla="*/ 252867 h 547653"/>
              <a:gd name="connsiteX30" fmla="*/ 320247 w 574179"/>
              <a:gd name="connsiteY30" fmla="*/ 258024 h 547653"/>
              <a:gd name="connsiteX31" fmla="*/ 303031 w 574179"/>
              <a:gd name="connsiteY31" fmla="*/ 241694 h 547653"/>
              <a:gd name="connsiteX32" fmla="*/ 320247 w 574179"/>
              <a:gd name="connsiteY32" fmla="*/ 224505 h 547653"/>
              <a:gd name="connsiteX33" fmla="*/ 299567 w 574179"/>
              <a:gd name="connsiteY33" fmla="*/ 186650 h 547653"/>
              <a:gd name="connsiteX34" fmla="*/ 427837 w 574179"/>
              <a:gd name="connsiteY34" fmla="*/ 215021 h 547653"/>
              <a:gd name="connsiteX35" fmla="*/ 433002 w 574179"/>
              <a:gd name="connsiteY35" fmla="*/ 217600 h 547653"/>
              <a:gd name="connsiteX36" fmla="*/ 438168 w 574179"/>
              <a:gd name="connsiteY36" fmla="*/ 220179 h 547653"/>
              <a:gd name="connsiteX37" fmla="*/ 442472 w 574179"/>
              <a:gd name="connsiteY37" fmla="*/ 225337 h 547653"/>
              <a:gd name="connsiteX38" fmla="*/ 445915 w 574179"/>
              <a:gd name="connsiteY38" fmla="*/ 230496 h 547653"/>
              <a:gd name="connsiteX39" fmla="*/ 447637 w 574179"/>
              <a:gd name="connsiteY39" fmla="*/ 237374 h 547653"/>
              <a:gd name="connsiteX40" fmla="*/ 449359 w 574179"/>
              <a:gd name="connsiteY40" fmla="*/ 241672 h 547653"/>
              <a:gd name="connsiteX41" fmla="*/ 462272 w 574179"/>
              <a:gd name="connsiteY41" fmla="*/ 352576 h 547653"/>
              <a:gd name="connsiteX42" fmla="*/ 457968 w 574179"/>
              <a:gd name="connsiteY42" fmla="*/ 351716 h 547653"/>
              <a:gd name="connsiteX43" fmla="*/ 448498 w 574179"/>
              <a:gd name="connsiteY43" fmla="*/ 321626 h 547653"/>
              <a:gd name="connsiteX44" fmla="*/ 446776 w 574179"/>
              <a:gd name="connsiteY44" fmla="*/ 315608 h 547653"/>
              <a:gd name="connsiteX45" fmla="*/ 351219 w 574179"/>
              <a:gd name="connsiteY45" fmla="*/ 240812 h 547653"/>
              <a:gd name="connsiteX46" fmla="*/ 320228 w 574179"/>
              <a:gd name="connsiteY46" fmla="*/ 210722 h 547653"/>
              <a:gd name="connsiteX47" fmla="*/ 293541 w 574179"/>
              <a:gd name="connsiteY47" fmla="*/ 226197 h 547653"/>
              <a:gd name="connsiteX48" fmla="*/ 290958 w 574179"/>
              <a:gd name="connsiteY48" fmla="*/ 203844 h 547653"/>
              <a:gd name="connsiteX49" fmla="*/ 274612 w 574179"/>
              <a:gd name="connsiteY49" fmla="*/ 186650 h 547653"/>
              <a:gd name="connsiteX50" fmla="*/ 282360 w 574179"/>
              <a:gd name="connsiteY50" fmla="*/ 203844 h 547653"/>
              <a:gd name="connsiteX51" fmla="*/ 283221 w 574179"/>
              <a:gd name="connsiteY51" fmla="*/ 203844 h 547653"/>
              <a:gd name="connsiteX52" fmla="*/ 265143 w 574179"/>
              <a:gd name="connsiteY52" fmla="*/ 338820 h 547653"/>
              <a:gd name="connsiteX53" fmla="*/ 195412 w 574179"/>
              <a:gd name="connsiteY53" fmla="*/ 341400 h 547653"/>
              <a:gd name="connsiteX54" fmla="*/ 195412 w 574179"/>
              <a:gd name="connsiteY54" fmla="*/ 266604 h 547653"/>
              <a:gd name="connsiteX55" fmla="*/ 186803 w 574179"/>
              <a:gd name="connsiteY55" fmla="*/ 269183 h 547653"/>
              <a:gd name="connsiteX56" fmla="*/ 178194 w 574179"/>
              <a:gd name="connsiteY56" fmla="*/ 343119 h 547653"/>
              <a:gd name="connsiteX57" fmla="*/ 111907 w 574179"/>
              <a:gd name="connsiteY57" fmla="*/ 352576 h 547653"/>
              <a:gd name="connsiteX58" fmla="*/ 124820 w 574179"/>
              <a:gd name="connsiteY58" fmla="*/ 241672 h 547653"/>
              <a:gd name="connsiteX59" fmla="*/ 125681 w 574179"/>
              <a:gd name="connsiteY59" fmla="*/ 237373 h 547653"/>
              <a:gd name="connsiteX60" fmla="*/ 128264 w 574179"/>
              <a:gd name="connsiteY60" fmla="*/ 230496 h 547653"/>
              <a:gd name="connsiteX61" fmla="*/ 131707 w 574179"/>
              <a:gd name="connsiteY61" fmla="*/ 226197 h 547653"/>
              <a:gd name="connsiteX62" fmla="*/ 136011 w 574179"/>
              <a:gd name="connsiteY62" fmla="*/ 220179 h 547653"/>
              <a:gd name="connsiteX63" fmla="*/ 141177 w 574179"/>
              <a:gd name="connsiteY63" fmla="*/ 217600 h 547653"/>
              <a:gd name="connsiteX64" fmla="*/ 145481 w 574179"/>
              <a:gd name="connsiteY64" fmla="*/ 215021 h 547653"/>
              <a:gd name="connsiteX65" fmla="*/ 274612 w 574179"/>
              <a:gd name="connsiteY65" fmla="*/ 186650 h 547653"/>
              <a:gd name="connsiteX66" fmla="*/ 287089 w 574179"/>
              <a:gd name="connsiteY66" fmla="*/ 0 h 547653"/>
              <a:gd name="connsiteX67" fmla="*/ 369292 w 574179"/>
              <a:gd name="connsiteY67" fmla="*/ 89871 h 547653"/>
              <a:gd name="connsiteX68" fmla="*/ 287089 w 574179"/>
              <a:gd name="connsiteY68" fmla="*/ 179742 h 547653"/>
              <a:gd name="connsiteX69" fmla="*/ 204886 w 574179"/>
              <a:gd name="connsiteY69" fmla="*/ 89871 h 547653"/>
              <a:gd name="connsiteX70" fmla="*/ 287089 w 574179"/>
              <a:gd name="connsiteY70" fmla="*/ 0 h 547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74179" h="547653">
                <a:moveTo>
                  <a:pt x="0" y="451358"/>
                </a:moveTo>
                <a:lnTo>
                  <a:pt x="574179" y="451358"/>
                </a:lnTo>
                <a:lnTo>
                  <a:pt x="574179" y="475432"/>
                </a:lnTo>
                <a:lnTo>
                  <a:pt x="531137" y="547653"/>
                </a:lnTo>
                <a:lnTo>
                  <a:pt x="42181" y="547653"/>
                </a:lnTo>
                <a:lnTo>
                  <a:pt x="0" y="475432"/>
                </a:lnTo>
                <a:close/>
                <a:moveTo>
                  <a:pt x="392503" y="318175"/>
                </a:moveTo>
                <a:lnTo>
                  <a:pt x="416711" y="337076"/>
                </a:lnTo>
                <a:lnTo>
                  <a:pt x="419305" y="345668"/>
                </a:lnTo>
                <a:cubicBezTo>
                  <a:pt x="411524" y="344809"/>
                  <a:pt x="403743" y="343950"/>
                  <a:pt x="395097" y="343091"/>
                </a:cubicBezTo>
                <a:close/>
                <a:moveTo>
                  <a:pt x="298695" y="263188"/>
                </a:moveTo>
                <a:cubicBezTo>
                  <a:pt x="304729" y="269203"/>
                  <a:pt x="311625" y="272640"/>
                  <a:pt x="320244" y="272640"/>
                </a:cubicBezTo>
                <a:cubicBezTo>
                  <a:pt x="323692" y="272640"/>
                  <a:pt x="327140" y="271781"/>
                  <a:pt x="330588" y="270062"/>
                </a:cubicBezTo>
                <a:lnTo>
                  <a:pt x="377997" y="307013"/>
                </a:lnTo>
                <a:lnTo>
                  <a:pt x="377997" y="341385"/>
                </a:lnTo>
                <a:cubicBezTo>
                  <a:pt x="356448" y="339666"/>
                  <a:pt x="333174" y="338807"/>
                  <a:pt x="308177" y="338807"/>
                </a:cubicBezTo>
                <a:close/>
                <a:moveTo>
                  <a:pt x="320247" y="224505"/>
                </a:moveTo>
                <a:cubicBezTo>
                  <a:pt x="329716" y="224505"/>
                  <a:pt x="336603" y="232240"/>
                  <a:pt x="336603" y="241694"/>
                </a:cubicBezTo>
                <a:cubicBezTo>
                  <a:pt x="336603" y="243413"/>
                  <a:pt x="336603" y="245132"/>
                  <a:pt x="335742" y="246851"/>
                </a:cubicBezTo>
                <a:lnTo>
                  <a:pt x="433876" y="324202"/>
                </a:lnTo>
                <a:cubicBezTo>
                  <a:pt x="434736" y="325062"/>
                  <a:pt x="434736" y="325062"/>
                  <a:pt x="435597" y="325921"/>
                </a:cubicBezTo>
                <a:lnTo>
                  <a:pt x="446788" y="364597"/>
                </a:lnTo>
                <a:cubicBezTo>
                  <a:pt x="488107" y="372332"/>
                  <a:pt x="499298" y="380926"/>
                  <a:pt x="499298" y="380926"/>
                </a:cubicBezTo>
                <a:lnTo>
                  <a:pt x="499298" y="438510"/>
                </a:lnTo>
                <a:lnTo>
                  <a:pt x="74052" y="438510"/>
                </a:lnTo>
                <a:lnTo>
                  <a:pt x="74052" y="380926"/>
                </a:lnTo>
                <a:cubicBezTo>
                  <a:pt x="74052" y="380926"/>
                  <a:pt x="109346" y="352564"/>
                  <a:pt x="286675" y="352564"/>
                </a:cubicBezTo>
                <a:cubicBezTo>
                  <a:pt x="358984" y="352564"/>
                  <a:pt x="406329" y="357721"/>
                  <a:pt x="439040" y="362878"/>
                </a:cubicBezTo>
                <a:lnTo>
                  <a:pt x="428711" y="329359"/>
                </a:lnTo>
                <a:lnTo>
                  <a:pt x="332299" y="252867"/>
                </a:lnTo>
                <a:cubicBezTo>
                  <a:pt x="328855" y="256305"/>
                  <a:pt x="324551" y="258024"/>
                  <a:pt x="320247" y="258024"/>
                </a:cubicBezTo>
                <a:cubicBezTo>
                  <a:pt x="310778" y="258024"/>
                  <a:pt x="303031" y="250289"/>
                  <a:pt x="303031" y="241694"/>
                </a:cubicBezTo>
                <a:cubicBezTo>
                  <a:pt x="303031" y="232240"/>
                  <a:pt x="310778" y="224505"/>
                  <a:pt x="320247" y="224505"/>
                </a:cubicBezTo>
                <a:close/>
                <a:moveTo>
                  <a:pt x="299567" y="186650"/>
                </a:moveTo>
                <a:cubicBezTo>
                  <a:pt x="359828" y="190089"/>
                  <a:pt x="425254" y="213301"/>
                  <a:pt x="427837" y="215021"/>
                </a:cubicBezTo>
                <a:cubicBezTo>
                  <a:pt x="430420" y="215021"/>
                  <a:pt x="431281" y="216740"/>
                  <a:pt x="433002" y="217600"/>
                </a:cubicBezTo>
                <a:cubicBezTo>
                  <a:pt x="434724" y="218460"/>
                  <a:pt x="436446" y="219319"/>
                  <a:pt x="438168" y="220179"/>
                </a:cubicBezTo>
                <a:cubicBezTo>
                  <a:pt x="439889" y="221899"/>
                  <a:pt x="440750" y="223618"/>
                  <a:pt x="442472" y="225337"/>
                </a:cubicBezTo>
                <a:cubicBezTo>
                  <a:pt x="443333" y="227057"/>
                  <a:pt x="445055" y="228776"/>
                  <a:pt x="445915" y="230496"/>
                </a:cubicBezTo>
                <a:cubicBezTo>
                  <a:pt x="446776" y="232215"/>
                  <a:pt x="447637" y="234794"/>
                  <a:pt x="447637" y="237374"/>
                </a:cubicBezTo>
                <a:cubicBezTo>
                  <a:pt x="448498" y="238233"/>
                  <a:pt x="449359" y="239953"/>
                  <a:pt x="449359" y="241672"/>
                </a:cubicBezTo>
                <a:lnTo>
                  <a:pt x="462272" y="352576"/>
                </a:lnTo>
                <a:cubicBezTo>
                  <a:pt x="460550" y="352576"/>
                  <a:pt x="459689" y="352576"/>
                  <a:pt x="457968" y="351716"/>
                </a:cubicBezTo>
                <a:lnTo>
                  <a:pt x="448498" y="321626"/>
                </a:lnTo>
                <a:lnTo>
                  <a:pt x="446776" y="315608"/>
                </a:lnTo>
                <a:lnTo>
                  <a:pt x="351219" y="240812"/>
                </a:lnTo>
                <a:cubicBezTo>
                  <a:pt x="351219" y="224478"/>
                  <a:pt x="337445" y="210722"/>
                  <a:pt x="320228" y="210722"/>
                </a:cubicBezTo>
                <a:cubicBezTo>
                  <a:pt x="309036" y="210722"/>
                  <a:pt x="299567" y="216740"/>
                  <a:pt x="293541" y="226197"/>
                </a:cubicBezTo>
                <a:lnTo>
                  <a:pt x="290958" y="203844"/>
                </a:lnTo>
                <a:close/>
                <a:moveTo>
                  <a:pt x="274612" y="186650"/>
                </a:moveTo>
                <a:lnTo>
                  <a:pt x="282360" y="203844"/>
                </a:lnTo>
                <a:lnTo>
                  <a:pt x="283221" y="203844"/>
                </a:lnTo>
                <a:lnTo>
                  <a:pt x="265143" y="338820"/>
                </a:lnTo>
                <a:cubicBezTo>
                  <a:pt x="239316" y="338820"/>
                  <a:pt x="216073" y="340540"/>
                  <a:pt x="195412" y="341400"/>
                </a:cubicBezTo>
                <a:lnTo>
                  <a:pt x="195412" y="266604"/>
                </a:lnTo>
                <a:cubicBezTo>
                  <a:pt x="192829" y="268323"/>
                  <a:pt x="189386" y="269183"/>
                  <a:pt x="186803" y="269183"/>
                </a:cubicBezTo>
                <a:lnTo>
                  <a:pt x="178194" y="343119"/>
                </a:lnTo>
                <a:cubicBezTo>
                  <a:pt x="149785" y="345698"/>
                  <a:pt x="128264" y="349137"/>
                  <a:pt x="111907" y="352576"/>
                </a:cubicBezTo>
                <a:lnTo>
                  <a:pt x="124820" y="241672"/>
                </a:lnTo>
                <a:cubicBezTo>
                  <a:pt x="124820" y="239953"/>
                  <a:pt x="125681" y="239093"/>
                  <a:pt x="125681" y="237373"/>
                </a:cubicBezTo>
                <a:cubicBezTo>
                  <a:pt x="126542" y="234794"/>
                  <a:pt x="126542" y="232215"/>
                  <a:pt x="128264" y="230496"/>
                </a:cubicBezTo>
                <a:cubicBezTo>
                  <a:pt x="129124" y="228776"/>
                  <a:pt x="129985" y="227057"/>
                  <a:pt x="131707" y="226197"/>
                </a:cubicBezTo>
                <a:cubicBezTo>
                  <a:pt x="132568" y="223618"/>
                  <a:pt x="134290" y="221899"/>
                  <a:pt x="136011" y="220179"/>
                </a:cubicBezTo>
                <a:cubicBezTo>
                  <a:pt x="137733" y="219319"/>
                  <a:pt x="139455" y="218460"/>
                  <a:pt x="141177" y="217600"/>
                </a:cubicBezTo>
                <a:cubicBezTo>
                  <a:pt x="142898" y="216740"/>
                  <a:pt x="143759" y="215021"/>
                  <a:pt x="145481" y="215021"/>
                </a:cubicBezTo>
                <a:cubicBezTo>
                  <a:pt x="148925" y="213301"/>
                  <a:pt x="214351" y="190089"/>
                  <a:pt x="274612" y="186650"/>
                </a:cubicBezTo>
                <a:close/>
                <a:moveTo>
                  <a:pt x="287089" y="0"/>
                </a:moveTo>
                <a:cubicBezTo>
                  <a:pt x="332488" y="0"/>
                  <a:pt x="369292" y="40237"/>
                  <a:pt x="369292" y="89871"/>
                </a:cubicBezTo>
                <a:cubicBezTo>
                  <a:pt x="369292" y="139505"/>
                  <a:pt x="332488" y="179742"/>
                  <a:pt x="287089" y="179742"/>
                </a:cubicBezTo>
                <a:cubicBezTo>
                  <a:pt x="241690" y="179742"/>
                  <a:pt x="204886" y="139505"/>
                  <a:pt x="204886" y="89871"/>
                </a:cubicBezTo>
                <a:cubicBezTo>
                  <a:pt x="204886" y="40237"/>
                  <a:pt x="241690" y="0"/>
                  <a:pt x="287089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175">
            <a:noFill/>
            <a:prstDash val="solid"/>
            <a:round/>
          </a:ln>
          <a:effectLst/>
        </p:spPr>
        <p:txBody>
          <a:bodyPr wrap="square" lIns="91440" tIns="45720" rIns="91440" bIns="45720" anchor="ctr">
            <a:normAutofit fontScale="77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91" name="iSlîḋé">
            <a:extLst>
              <a:ext uri="{FF2B5EF4-FFF2-40B4-BE49-F238E27FC236}">
                <a16:creationId xmlns:a16="http://schemas.microsoft.com/office/drawing/2014/main" id="{D69731E4-7CBF-444A-9CF2-4387C7299761}"/>
              </a:ext>
            </a:extLst>
          </p:cNvPr>
          <p:cNvSpPr txBox="1"/>
          <p:nvPr/>
        </p:nvSpPr>
        <p:spPr>
          <a:xfrm>
            <a:off x="6620435" y="3175361"/>
            <a:ext cx="4983872" cy="398165"/>
          </a:xfrm>
          <a:prstGeom prst="rect">
            <a:avLst/>
          </a:prstGeom>
          <a:noFill/>
        </p:spPr>
        <p:txBody>
          <a:bodyPr wrap="square" lIns="91440" tIns="45720" rIns="91440" bIns="45720" anchor="b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02.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较多缓存节点不可用</a:t>
            </a:r>
          </a:p>
        </p:txBody>
      </p: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3FE4ADB1-44FF-46E1-8034-4E579673430F}"/>
              </a:ext>
            </a:extLst>
          </p:cNvPr>
          <p:cNvCxnSpPr/>
          <p:nvPr/>
        </p:nvCxnSpPr>
        <p:spPr>
          <a:xfrm>
            <a:off x="6283966" y="3687445"/>
            <a:ext cx="5123638" cy="29426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îŝļíḍe">
            <a:extLst>
              <a:ext uri="{FF2B5EF4-FFF2-40B4-BE49-F238E27FC236}">
                <a16:creationId xmlns:a16="http://schemas.microsoft.com/office/drawing/2014/main" id="{780FAA7F-790C-4AC8-957A-5C01883E1080}"/>
              </a:ext>
            </a:extLst>
          </p:cNvPr>
          <p:cNvSpPr/>
          <p:nvPr/>
        </p:nvSpPr>
        <p:spPr bwMode="auto">
          <a:xfrm flipH="1">
            <a:off x="6333011" y="4660628"/>
            <a:ext cx="287425" cy="274149"/>
          </a:xfrm>
          <a:custGeom>
            <a:avLst/>
            <a:gdLst>
              <a:gd name="connsiteX0" fmla="*/ 0 w 574179"/>
              <a:gd name="connsiteY0" fmla="*/ 451358 h 547653"/>
              <a:gd name="connsiteX1" fmla="*/ 574179 w 574179"/>
              <a:gd name="connsiteY1" fmla="*/ 451358 h 547653"/>
              <a:gd name="connsiteX2" fmla="*/ 574179 w 574179"/>
              <a:gd name="connsiteY2" fmla="*/ 475432 h 547653"/>
              <a:gd name="connsiteX3" fmla="*/ 531137 w 574179"/>
              <a:gd name="connsiteY3" fmla="*/ 547653 h 547653"/>
              <a:gd name="connsiteX4" fmla="*/ 42181 w 574179"/>
              <a:gd name="connsiteY4" fmla="*/ 547653 h 547653"/>
              <a:gd name="connsiteX5" fmla="*/ 0 w 574179"/>
              <a:gd name="connsiteY5" fmla="*/ 475432 h 547653"/>
              <a:gd name="connsiteX6" fmla="*/ 392503 w 574179"/>
              <a:gd name="connsiteY6" fmla="*/ 318175 h 547653"/>
              <a:gd name="connsiteX7" fmla="*/ 416711 w 574179"/>
              <a:gd name="connsiteY7" fmla="*/ 337076 h 547653"/>
              <a:gd name="connsiteX8" fmla="*/ 419305 w 574179"/>
              <a:gd name="connsiteY8" fmla="*/ 345668 h 547653"/>
              <a:gd name="connsiteX9" fmla="*/ 395097 w 574179"/>
              <a:gd name="connsiteY9" fmla="*/ 343091 h 547653"/>
              <a:gd name="connsiteX10" fmla="*/ 298695 w 574179"/>
              <a:gd name="connsiteY10" fmla="*/ 263188 h 547653"/>
              <a:gd name="connsiteX11" fmla="*/ 320244 w 574179"/>
              <a:gd name="connsiteY11" fmla="*/ 272640 h 547653"/>
              <a:gd name="connsiteX12" fmla="*/ 330588 w 574179"/>
              <a:gd name="connsiteY12" fmla="*/ 270062 h 547653"/>
              <a:gd name="connsiteX13" fmla="*/ 377997 w 574179"/>
              <a:gd name="connsiteY13" fmla="*/ 307013 h 547653"/>
              <a:gd name="connsiteX14" fmla="*/ 377997 w 574179"/>
              <a:gd name="connsiteY14" fmla="*/ 341385 h 547653"/>
              <a:gd name="connsiteX15" fmla="*/ 308177 w 574179"/>
              <a:gd name="connsiteY15" fmla="*/ 338807 h 547653"/>
              <a:gd name="connsiteX16" fmla="*/ 320247 w 574179"/>
              <a:gd name="connsiteY16" fmla="*/ 224505 h 547653"/>
              <a:gd name="connsiteX17" fmla="*/ 336603 w 574179"/>
              <a:gd name="connsiteY17" fmla="*/ 241694 h 547653"/>
              <a:gd name="connsiteX18" fmla="*/ 335742 w 574179"/>
              <a:gd name="connsiteY18" fmla="*/ 246851 h 547653"/>
              <a:gd name="connsiteX19" fmla="*/ 433876 w 574179"/>
              <a:gd name="connsiteY19" fmla="*/ 324202 h 547653"/>
              <a:gd name="connsiteX20" fmla="*/ 435597 w 574179"/>
              <a:gd name="connsiteY20" fmla="*/ 325921 h 547653"/>
              <a:gd name="connsiteX21" fmla="*/ 446788 w 574179"/>
              <a:gd name="connsiteY21" fmla="*/ 364597 h 547653"/>
              <a:gd name="connsiteX22" fmla="*/ 499298 w 574179"/>
              <a:gd name="connsiteY22" fmla="*/ 380926 h 547653"/>
              <a:gd name="connsiteX23" fmla="*/ 499298 w 574179"/>
              <a:gd name="connsiteY23" fmla="*/ 438510 h 547653"/>
              <a:gd name="connsiteX24" fmla="*/ 74052 w 574179"/>
              <a:gd name="connsiteY24" fmla="*/ 438510 h 547653"/>
              <a:gd name="connsiteX25" fmla="*/ 74052 w 574179"/>
              <a:gd name="connsiteY25" fmla="*/ 380926 h 547653"/>
              <a:gd name="connsiteX26" fmla="*/ 286675 w 574179"/>
              <a:gd name="connsiteY26" fmla="*/ 352564 h 547653"/>
              <a:gd name="connsiteX27" fmla="*/ 439040 w 574179"/>
              <a:gd name="connsiteY27" fmla="*/ 362878 h 547653"/>
              <a:gd name="connsiteX28" fmla="*/ 428711 w 574179"/>
              <a:gd name="connsiteY28" fmla="*/ 329359 h 547653"/>
              <a:gd name="connsiteX29" fmla="*/ 332299 w 574179"/>
              <a:gd name="connsiteY29" fmla="*/ 252867 h 547653"/>
              <a:gd name="connsiteX30" fmla="*/ 320247 w 574179"/>
              <a:gd name="connsiteY30" fmla="*/ 258024 h 547653"/>
              <a:gd name="connsiteX31" fmla="*/ 303031 w 574179"/>
              <a:gd name="connsiteY31" fmla="*/ 241694 h 547653"/>
              <a:gd name="connsiteX32" fmla="*/ 320247 w 574179"/>
              <a:gd name="connsiteY32" fmla="*/ 224505 h 547653"/>
              <a:gd name="connsiteX33" fmla="*/ 299567 w 574179"/>
              <a:gd name="connsiteY33" fmla="*/ 186650 h 547653"/>
              <a:gd name="connsiteX34" fmla="*/ 427837 w 574179"/>
              <a:gd name="connsiteY34" fmla="*/ 215021 h 547653"/>
              <a:gd name="connsiteX35" fmla="*/ 433002 w 574179"/>
              <a:gd name="connsiteY35" fmla="*/ 217600 h 547653"/>
              <a:gd name="connsiteX36" fmla="*/ 438168 w 574179"/>
              <a:gd name="connsiteY36" fmla="*/ 220179 h 547653"/>
              <a:gd name="connsiteX37" fmla="*/ 442472 w 574179"/>
              <a:gd name="connsiteY37" fmla="*/ 225337 h 547653"/>
              <a:gd name="connsiteX38" fmla="*/ 445915 w 574179"/>
              <a:gd name="connsiteY38" fmla="*/ 230496 h 547653"/>
              <a:gd name="connsiteX39" fmla="*/ 447637 w 574179"/>
              <a:gd name="connsiteY39" fmla="*/ 237374 h 547653"/>
              <a:gd name="connsiteX40" fmla="*/ 449359 w 574179"/>
              <a:gd name="connsiteY40" fmla="*/ 241672 h 547653"/>
              <a:gd name="connsiteX41" fmla="*/ 462272 w 574179"/>
              <a:gd name="connsiteY41" fmla="*/ 352576 h 547653"/>
              <a:gd name="connsiteX42" fmla="*/ 457968 w 574179"/>
              <a:gd name="connsiteY42" fmla="*/ 351716 h 547653"/>
              <a:gd name="connsiteX43" fmla="*/ 448498 w 574179"/>
              <a:gd name="connsiteY43" fmla="*/ 321626 h 547653"/>
              <a:gd name="connsiteX44" fmla="*/ 446776 w 574179"/>
              <a:gd name="connsiteY44" fmla="*/ 315608 h 547653"/>
              <a:gd name="connsiteX45" fmla="*/ 351219 w 574179"/>
              <a:gd name="connsiteY45" fmla="*/ 240812 h 547653"/>
              <a:gd name="connsiteX46" fmla="*/ 320228 w 574179"/>
              <a:gd name="connsiteY46" fmla="*/ 210722 h 547653"/>
              <a:gd name="connsiteX47" fmla="*/ 293541 w 574179"/>
              <a:gd name="connsiteY47" fmla="*/ 226197 h 547653"/>
              <a:gd name="connsiteX48" fmla="*/ 290958 w 574179"/>
              <a:gd name="connsiteY48" fmla="*/ 203844 h 547653"/>
              <a:gd name="connsiteX49" fmla="*/ 274612 w 574179"/>
              <a:gd name="connsiteY49" fmla="*/ 186650 h 547653"/>
              <a:gd name="connsiteX50" fmla="*/ 282360 w 574179"/>
              <a:gd name="connsiteY50" fmla="*/ 203844 h 547653"/>
              <a:gd name="connsiteX51" fmla="*/ 283221 w 574179"/>
              <a:gd name="connsiteY51" fmla="*/ 203844 h 547653"/>
              <a:gd name="connsiteX52" fmla="*/ 265143 w 574179"/>
              <a:gd name="connsiteY52" fmla="*/ 338820 h 547653"/>
              <a:gd name="connsiteX53" fmla="*/ 195412 w 574179"/>
              <a:gd name="connsiteY53" fmla="*/ 341400 h 547653"/>
              <a:gd name="connsiteX54" fmla="*/ 195412 w 574179"/>
              <a:gd name="connsiteY54" fmla="*/ 266604 h 547653"/>
              <a:gd name="connsiteX55" fmla="*/ 186803 w 574179"/>
              <a:gd name="connsiteY55" fmla="*/ 269183 h 547653"/>
              <a:gd name="connsiteX56" fmla="*/ 178194 w 574179"/>
              <a:gd name="connsiteY56" fmla="*/ 343119 h 547653"/>
              <a:gd name="connsiteX57" fmla="*/ 111907 w 574179"/>
              <a:gd name="connsiteY57" fmla="*/ 352576 h 547653"/>
              <a:gd name="connsiteX58" fmla="*/ 124820 w 574179"/>
              <a:gd name="connsiteY58" fmla="*/ 241672 h 547653"/>
              <a:gd name="connsiteX59" fmla="*/ 125681 w 574179"/>
              <a:gd name="connsiteY59" fmla="*/ 237373 h 547653"/>
              <a:gd name="connsiteX60" fmla="*/ 128264 w 574179"/>
              <a:gd name="connsiteY60" fmla="*/ 230496 h 547653"/>
              <a:gd name="connsiteX61" fmla="*/ 131707 w 574179"/>
              <a:gd name="connsiteY61" fmla="*/ 226197 h 547653"/>
              <a:gd name="connsiteX62" fmla="*/ 136011 w 574179"/>
              <a:gd name="connsiteY62" fmla="*/ 220179 h 547653"/>
              <a:gd name="connsiteX63" fmla="*/ 141177 w 574179"/>
              <a:gd name="connsiteY63" fmla="*/ 217600 h 547653"/>
              <a:gd name="connsiteX64" fmla="*/ 145481 w 574179"/>
              <a:gd name="connsiteY64" fmla="*/ 215021 h 547653"/>
              <a:gd name="connsiteX65" fmla="*/ 274612 w 574179"/>
              <a:gd name="connsiteY65" fmla="*/ 186650 h 547653"/>
              <a:gd name="connsiteX66" fmla="*/ 287089 w 574179"/>
              <a:gd name="connsiteY66" fmla="*/ 0 h 547653"/>
              <a:gd name="connsiteX67" fmla="*/ 369292 w 574179"/>
              <a:gd name="connsiteY67" fmla="*/ 89871 h 547653"/>
              <a:gd name="connsiteX68" fmla="*/ 287089 w 574179"/>
              <a:gd name="connsiteY68" fmla="*/ 179742 h 547653"/>
              <a:gd name="connsiteX69" fmla="*/ 204886 w 574179"/>
              <a:gd name="connsiteY69" fmla="*/ 89871 h 547653"/>
              <a:gd name="connsiteX70" fmla="*/ 287089 w 574179"/>
              <a:gd name="connsiteY70" fmla="*/ 0 h 547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74179" h="547653">
                <a:moveTo>
                  <a:pt x="0" y="451358"/>
                </a:moveTo>
                <a:lnTo>
                  <a:pt x="574179" y="451358"/>
                </a:lnTo>
                <a:lnTo>
                  <a:pt x="574179" y="475432"/>
                </a:lnTo>
                <a:lnTo>
                  <a:pt x="531137" y="547653"/>
                </a:lnTo>
                <a:lnTo>
                  <a:pt x="42181" y="547653"/>
                </a:lnTo>
                <a:lnTo>
                  <a:pt x="0" y="475432"/>
                </a:lnTo>
                <a:close/>
                <a:moveTo>
                  <a:pt x="392503" y="318175"/>
                </a:moveTo>
                <a:lnTo>
                  <a:pt x="416711" y="337076"/>
                </a:lnTo>
                <a:lnTo>
                  <a:pt x="419305" y="345668"/>
                </a:lnTo>
                <a:cubicBezTo>
                  <a:pt x="411524" y="344809"/>
                  <a:pt x="403743" y="343950"/>
                  <a:pt x="395097" y="343091"/>
                </a:cubicBezTo>
                <a:close/>
                <a:moveTo>
                  <a:pt x="298695" y="263188"/>
                </a:moveTo>
                <a:cubicBezTo>
                  <a:pt x="304729" y="269203"/>
                  <a:pt x="311625" y="272640"/>
                  <a:pt x="320244" y="272640"/>
                </a:cubicBezTo>
                <a:cubicBezTo>
                  <a:pt x="323692" y="272640"/>
                  <a:pt x="327140" y="271781"/>
                  <a:pt x="330588" y="270062"/>
                </a:cubicBezTo>
                <a:lnTo>
                  <a:pt x="377997" y="307013"/>
                </a:lnTo>
                <a:lnTo>
                  <a:pt x="377997" y="341385"/>
                </a:lnTo>
                <a:cubicBezTo>
                  <a:pt x="356448" y="339666"/>
                  <a:pt x="333174" y="338807"/>
                  <a:pt x="308177" y="338807"/>
                </a:cubicBezTo>
                <a:close/>
                <a:moveTo>
                  <a:pt x="320247" y="224505"/>
                </a:moveTo>
                <a:cubicBezTo>
                  <a:pt x="329716" y="224505"/>
                  <a:pt x="336603" y="232240"/>
                  <a:pt x="336603" y="241694"/>
                </a:cubicBezTo>
                <a:cubicBezTo>
                  <a:pt x="336603" y="243413"/>
                  <a:pt x="336603" y="245132"/>
                  <a:pt x="335742" y="246851"/>
                </a:cubicBezTo>
                <a:lnTo>
                  <a:pt x="433876" y="324202"/>
                </a:lnTo>
                <a:cubicBezTo>
                  <a:pt x="434736" y="325062"/>
                  <a:pt x="434736" y="325062"/>
                  <a:pt x="435597" y="325921"/>
                </a:cubicBezTo>
                <a:lnTo>
                  <a:pt x="446788" y="364597"/>
                </a:lnTo>
                <a:cubicBezTo>
                  <a:pt x="488107" y="372332"/>
                  <a:pt x="499298" y="380926"/>
                  <a:pt x="499298" y="380926"/>
                </a:cubicBezTo>
                <a:lnTo>
                  <a:pt x="499298" y="438510"/>
                </a:lnTo>
                <a:lnTo>
                  <a:pt x="74052" y="438510"/>
                </a:lnTo>
                <a:lnTo>
                  <a:pt x="74052" y="380926"/>
                </a:lnTo>
                <a:cubicBezTo>
                  <a:pt x="74052" y="380926"/>
                  <a:pt x="109346" y="352564"/>
                  <a:pt x="286675" y="352564"/>
                </a:cubicBezTo>
                <a:cubicBezTo>
                  <a:pt x="358984" y="352564"/>
                  <a:pt x="406329" y="357721"/>
                  <a:pt x="439040" y="362878"/>
                </a:cubicBezTo>
                <a:lnTo>
                  <a:pt x="428711" y="329359"/>
                </a:lnTo>
                <a:lnTo>
                  <a:pt x="332299" y="252867"/>
                </a:lnTo>
                <a:cubicBezTo>
                  <a:pt x="328855" y="256305"/>
                  <a:pt x="324551" y="258024"/>
                  <a:pt x="320247" y="258024"/>
                </a:cubicBezTo>
                <a:cubicBezTo>
                  <a:pt x="310778" y="258024"/>
                  <a:pt x="303031" y="250289"/>
                  <a:pt x="303031" y="241694"/>
                </a:cubicBezTo>
                <a:cubicBezTo>
                  <a:pt x="303031" y="232240"/>
                  <a:pt x="310778" y="224505"/>
                  <a:pt x="320247" y="224505"/>
                </a:cubicBezTo>
                <a:close/>
                <a:moveTo>
                  <a:pt x="299567" y="186650"/>
                </a:moveTo>
                <a:cubicBezTo>
                  <a:pt x="359828" y="190089"/>
                  <a:pt x="425254" y="213301"/>
                  <a:pt x="427837" y="215021"/>
                </a:cubicBezTo>
                <a:cubicBezTo>
                  <a:pt x="430420" y="215021"/>
                  <a:pt x="431281" y="216740"/>
                  <a:pt x="433002" y="217600"/>
                </a:cubicBezTo>
                <a:cubicBezTo>
                  <a:pt x="434724" y="218460"/>
                  <a:pt x="436446" y="219319"/>
                  <a:pt x="438168" y="220179"/>
                </a:cubicBezTo>
                <a:cubicBezTo>
                  <a:pt x="439889" y="221899"/>
                  <a:pt x="440750" y="223618"/>
                  <a:pt x="442472" y="225337"/>
                </a:cubicBezTo>
                <a:cubicBezTo>
                  <a:pt x="443333" y="227057"/>
                  <a:pt x="445055" y="228776"/>
                  <a:pt x="445915" y="230496"/>
                </a:cubicBezTo>
                <a:cubicBezTo>
                  <a:pt x="446776" y="232215"/>
                  <a:pt x="447637" y="234794"/>
                  <a:pt x="447637" y="237374"/>
                </a:cubicBezTo>
                <a:cubicBezTo>
                  <a:pt x="448498" y="238233"/>
                  <a:pt x="449359" y="239953"/>
                  <a:pt x="449359" y="241672"/>
                </a:cubicBezTo>
                <a:lnTo>
                  <a:pt x="462272" y="352576"/>
                </a:lnTo>
                <a:cubicBezTo>
                  <a:pt x="460550" y="352576"/>
                  <a:pt x="459689" y="352576"/>
                  <a:pt x="457968" y="351716"/>
                </a:cubicBezTo>
                <a:lnTo>
                  <a:pt x="448498" y="321626"/>
                </a:lnTo>
                <a:lnTo>
                  <a:pt x="446776" y="315608"/>
                </a:lnTo>
                <a:lnTo>
                  <a:pt x="351219" y="240812"/>
                </a:lnTo>
                <a:cubicBezTo>
                  <a:pt x="351219" y="224478"/>
                  <a:pt x="337445" y="210722"/>
                  <a:pt x="320228" y="210722"/>
                </a:cubicBezTo>
                <a:cubicBezTo>
                  <a:pt x="309036" y="210722"/>
                  <a:pt x="299567" y="216740"/>
                  <a:pt x="293541" y="226197"/>
                </a:cubicBezTo>
                <a:lnTo>
                  <a:pt x="290958" y="203844"/>
                </a:lnTo>
                <a:close/>
                <a:moveTo>
                  <a:pt x="274612" y="186650"/>
                </a:moveTo>
                <a:lnTo>
                  <a:pt x="282360" y="203844"/>
                </a:lnTo>
                <a:lnTo>
                  <a:pt x="283221" y="203844"/>
                </a:lnTo>
                <a:lnTo>
                  <a:pt x="265143" y="338820"/>
                </a:lnTo>
                <a:cubicBezTo>
                  <a:pt x="239316" y="338820"/>
                  <a:pt x="216073" y="340540"/>
                  <a:pt x="195412" y="341400"/>
                </a:cubicBezTo>
                <a:lnTo>
                  <a:pt x="195412" y="266604"/>
                </a:lnTo>
                <a:cubicBezTo>
                  <a:pt x="192829" y="268323"/>
                  <a:pt x="189386" y="269183"/>
                  <a:pt x="186803" y="269183"/>
                </a:cubicBezTo>
                <a:lnTo>
                  <a:pt x="178194" y="343119"/>
                </a:lnTo>
                <a:cubicBezTo>
                  <a:pt x="149785" y="345698"/>
                  <a:pt x="128264" y="349137"/>
                  <a:pt x="111907" y="352576"/>
                </a:cubicBezTo>
                <a:lnTo>
                  <a:pt x="124820" y="241672"/>
                </a:lnTo>
                <a:cubicBezTo>
                  <a:pt x="124820" y="239953"/>
                  <a:pt x="125681" y="239093"/>
                  <a:pt x="125681" y="237373"/>
                </a:cubicBezTo>
                <a:cubicBezTo>
                  <a:pt x="126542" y="234794"/>
                  <a:pt x="126542" y="232215"/>
                  <a:pt x="128264" y="230496"/>
                </a:cubicBezTo>
                <a:cubicBezTo>
                  <a:pt x="129124" y="228776"/>
                  <a:pt x="129985" y="227057"/>
                  <a:pt x="131707" y="226197"/>
                </a:cubicBezTo>
                <a:cubicBezTo>
                  <a:pt x="132568" y="223618"/>
                  <a:pt x="134290" y="221899"/>
                  <a:pt x="136011" y="220179"/>
                </a:cubicBezTo>
                <a:cubicBezTo>
                  <a:pt x="137733" y="219319"/>
                  <a:pt x="139455" y="218460"/>
                  <a:pt x="141177" y="217600"/>
                </a:cubicBezTo>
                <a:cubicBezTo>
                  <a:pt x="142898" y="216740"/>
                  <a:pt x="143759" y="215021"/>
                  <a:pt x="145481" y="215021"/>
                </a:cubicBezTo>
                <a:cubicBezTo>
                  <a:pt x="148925" y="213301"/>
                  <a:pt x="214351" y="190089"/>
                  <a:pt x="274612" y="186650"/>
                </a:cubicBezTo>
                <a:close/>
                <a:moveTo>
                  <a:pt x="287089" y="0"/>
                </a:moveTo>
                <a:cubicBezTo>
                  <a:pt x="332488" y="0"/>
                  <a:pt x="369292" y="40237"/>
                  <a:pt x="369292" y="89871"/>
                </a:cubicBezTo>
                <a:cubicBezTo>
                  <a:pt x="369292" y="139505"/>
                  <a:pt x="332488" y="179742"/>
                  <a:pt x="287089" y="179742"/>
                </a:cubicBezTo>
                <a:cubicBezTo>
                  <a:pt x="241690" y="179742"/>
                  <a:pt x="204886" y="139505"/>
                  <a:pt x="204886" y="89871"/>
                </a:cubicBezTo>
                <a:cubicBezTo>
                  <a:pt x="204886" y="40237"/>
                  <a:pt x="241690" y="0"/>
                  <a:pt x="287089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175">
            <a:noFill/>
            <a:prstDash val="solid"/>
            <a:round/>
          </a:ln>
          <a:effectLst/>
        </p:spPr>
        <p:txBody>
          <a:bodyPr wrap="square" lIns="91440" tIns="45720" rIns="91440" bIns="45720" anchor="ctr">
            <a:normAutofit fontScale="77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94" name="iṡḻîḍe">
            <a:extLst>
              <a:ext uri="{FF2B5EF4-FFF2-40B4-BE49-F238E27FC236}">
                <a16:creationId xmlns:a16="http://schemas.microsoft.com/office/drawing/2014/main" id="{030C4896-4622-4986-AAFB-EDBF747ED205}"/>
              </a:ext>
            </a:extLst>
          </p:cNvPr>
          <p:cNvSpPr txBox="1"/>
          <p:nvPr/>
        </p:nvSpPr>
        <p:spPr>
          <a:xfrm>
            <a:off x="6620436" y="3875749"/>
            <a:ext cx="4035836" cy="398165"/>
          </a:xfrm>
          <a:prstGeom prst="rect">
            <a:avLst/>
          </a:prstGeom>
          <a:noFill/>
        </p:spPr>
        <p:txBody>
          <a:bodyPr wrap="square" lIns="91440" tIns="45720" rIns="91440" bIns="45720" anchor="b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03.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大量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Cache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访问失败，进一步访问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DB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D7FC64EE-4EEB-4824-AB57-82737849A2B9}"/>
              </a:ext>
            </a:extLst>
          </p:cNvPr>
          <p:cNvCxnSpPr/>
          <p:nvPr/>
        </p:nvCxnSpPr>
        <p:spPr>
          <a:xfrm>
            <a:off x="6283966" y="4387832"/>
            <a:ext cx="5123638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íṡḷïḍè">
            <a:extLst>
              <a:ext uri="{FF2B5EF4-FFF2-40B4-BE49-F238E27FC236}">
                <a16:creationId xmlns:a16="http://schemas.microsoft.com/office/drawing/2014/main" id="{0C7EC0A7-AA48-4B1E-B185-CFB17D6D193A}"/>
              </a:ext>
            </a:extLst>
          </p:cNvPr>
          <p:cNvSpPr/>
          <p:nvPr/>
        </p:nvSpPr>
        <p:spPr bwMode="auto">
          <a:xfrm flipH="1">
            <a:off x="6333011" y="3960244"/>
            <a:ext cx="287425" cy="274149"/>
          </a:xfrm>
          <a:custGeom>
            <a:avLst/>
            <a:gdLst>
              <a:gd name="connsiteX0" fmla="*/ 0 w 574179"/>
              <a:gd name="connsiteY0" fmla="*/ 451358 h 547653"/>
              <a:gd name="connsiteX1" fmla="*/ 574179 w 574179"/>
              <a:gd name="connsiteY1" fmla="*/ 451358 h 547653"/>
              <a:gd name="connsiteX2" fmla="*/ 574179 w 574179"/>
              <a:gd name="connsiteY2" fmla="*/ 475432 h 547653"/>
              <a:gd name="connsiteX3" fmla="*/ 531137 w 574179"/>
              <a:gd name="connsiteY3" fmla="*/ 547653 h 547653"/>
              <a:gd name="connsiteX4" fmla="*/ 42181 w 574179"/>
              <a:gd name="connsiteY4" fmla="*/ 547653 h 547653"/>
              <a:gd name="connsiteX5" fmla="*/ 0 w 574179"/>
              <a:gd name="connsiteY5" fmla="*/ 475432 h 547653"/>
              <a:gd name="connsiteX6" fmla="*/ 392503 w 574179"/>
              <a:gd name="connsiteY6" fmla="*/ 318175 h 547653"/>
              <a:gd name="connsiteX7" fmla="*/ 416711 w 574179"/>
              <a:gd name="connsiteY7" fmla="*/ 337076 h 547653"/>
              <a:gd name="connsiteX8" fmla="*/ 419305 w 574179"/>
              <a:gd name="connsiteY8" fmla="*/ 345668 h 547653"/>
              <a:gd name="connsiteX9" fmla="*/ 395097 w 574179"/>
              <a:gd name="connsiteY9" fmla="*/ 343091 h 547653"/>
              <a:gd name="connsiteX10" fmla="*/ 298695 w 574179"/>
              <a:gd name="connsiteY10" fmla="*/ 263188 h 547653"/>
              <a:gd name="connsiteX11" fmla="*/ 320244 w 574179"/>
              <a:gd name="connsiteY11" fmla="*/ 272640 h 547653"/>
              <a:gd name="connsiteX12" fmla="*/ 330588 w 574179"/>
              <a:gd name="connsiteY12" fmla="*/ 270062 h 547653"/>
              <a:gd name="connsiteX13" fmla="*/ 377997 w 574179"/>
              <a:gd name="connsiteY13" fmla="*/ 307013 h 547653"/>
              <a:gd name="connsiteX14" fmla="*/ 377997 w 574179"/>
              <a:gd name="connsiteY14" fmla="*/ 341385 h 547653"/>
              <a:gd name="connsiteX15" fmla="*/ 308177 w 574179"/>
              <a:gd name="connsiteY15" fmla="*/ 338807 h 547653"/>
              <a:gd name="connsiteX16" fmla="*/ 320247 w 574179"/>
              <a:gd name="connsiteY16" fmla="*/ 224505 h 547653"/>
              <a:gd name="connsiteX17" fmla="*/ 336603 w 574179"/>
              <a:gd name="connsiteY17" fmla="*/ 241694 h 547653"/>
              <a:gd name="connsiteX18" fmla="*/ 335742 w 574179"/>
              <a:gd name="connsiteY18" fmla="*/ 246851 h 547653"/>
              <a:gd name="connsiteX19" fmla="*/ 433876 w 574179"/>
              <a:gd name="connsiteY19" fmla="*/ 324202 h 547653"/>
              <a:gd name="connsiteX20" fmla="*/ 435597 w 574179"/>
              <a:gd name="connsiteY20" fmla="*/ 325921 h 547653"/>
              <a:gd name="connsiteX21" fmla="*/ 446788 w 574179"/>
              <a:gd name="connsiteY21" fmla="*/ 364597 h 547653"/>
              <a:gd name="connsiteX22" fmla="*/ 499298 w 574179"/>
              <a:gd name="connsiteY22" fmla="*/ 380926 h 547653"/>
              <a:gd name="connsiteX23" fmla="*/ 499298 w 574179"/>
              <a:gd name="connsiteY23" fmla="*/ 438510 h 547653"/>
              <a:gd name="connsiteX24" fmla="*/ 74052 w 574179"/>
              <a:gd name="connsiteY24" fmla="*/ 438510 h 547653"/>
              <a:gd name="connsiteX25" fmla="*/ 74052 w 574179"/>
              <a:gd name="connsiteY25" fmla="*/ 380926 h 547653"/>
              <a:gd name="connsiteX26" fmla="*/ 286675 w 574179"/>
              <a:gd name="connsiteY26" fmla="*/ 352564 h 547653"/>
              <a:gd name="connsiteX27" fmla="*/ 439040 w 574179"/>
              <a:gd name="connsiteY27" fmla="*/ 362878 h 547653"/>
              <a:gd name="connsiteX28" fmla="*/ 428711 w 574179"/>
              <a:gd name="connsiteY28" fmla="*/ 329359 h 547653"/>
              <a:gd name="connsiteX29" fmla="*/ 332299 w 574179"/>
              <a:gd name="connsiteY29" fmla="*/ 252867 h 547653"/>
              <a:gd name="connsiteX30" fmla="*/ 320247 w 574179"/>
              <a:gd name="connsiteY30" fmla="*/ 258024 h 547653"/>
              <a:gd name="connsiteX31" fmla="*/ 303031 w 574179"/>
              <a:gd name="connsiteY31" fmla="*/ 241694 h 547653"/>
              <a:gd name="connsiteX32" fmla="*/ 320247 w 574179"/>
              <a:gd name="connsiteY32" fmla="*/ 224505 h 547653"/>
              <a:gd name="connsiteX33" fmla="*/ 299567 w 574179"/>
              <a:gd name="connsiteY33" fmla="*/ 186650 h 547653"/>
              <a:gd name="connsiteX34" fmla="*/ 427837 w 574179"/>
              <a:gd name="connsiteY34" fmla="*/ 215021 h 547653"/>
              <a:gd name="connsiteX35" fmla="*/ 433002 w 574179"/>
              <a:gd name="connsiteY35" fmla="*/ 217600 h 547653"/>
              <a:gd name="connsiteX36" fmla="*/ 438168 w 574179"/>
              <a:gd name="connsiteY36" fmla="*/ 220179 h 547653"/>
              <a:gd name="connsiteX37" fmla="*/ 442472 w 574179"/>
              <a:gd name="connsiteY37" fmla="*/ 225337 h 547653"/>
              <a:gd name="connsiteX38" fmla="*/ 445915 w 574179"/>
              <a:gd name="connsiteY38" fmla="*/ 230496 h 547653"/>
              <a:gd name="connsiteX39" fmla="*/ 447637 w 574179"/>
              <a:gd name="connsiteY39" fmla="*/ 237374 h 547653"/>
              <a:gd name="connsiteX40" fmla="*/ 449359 w 574179"/>
              <a:gd name="connsiteY40" fmla="*/ 241672 h 547653"/>
              <a:gd name="connsiteX41" fmla="*/ 462272 w 574179"/>
              <a:gd name="connsiteY41" fmla="*/ 352576 h 547653"/>
              <a:gd name="connsiteX42" fmla="*/ 457968 w 574179"/>
              <a:gd name="connsiteY42" fmla="*/ 351716 h 547653"/>
              <a:gd name="connsiteX43" fmla="*/ 448498 w 574179"/>
              <a:gd name="connsiteY43" fmla="*/ 321626 h 547653"/>
              <a:gd name="connsiteX44" fmla="*/ 446776 w 574179"/>
              <a:gd name="connsiteY44" fmla="*/ 315608 h 547653"/>
              <a:gd name="connsiteX45" fmla="*/ 351219 w 574179"/>
              <a:gd name="connsiteY45" fmla="*/ 240812 h 547653"/>
              <a:gd name="connsiteX46" fmla="*/ 320228 w 574179"/>
              <a:gd name="connsiteY46" fmla="*/ 210722 h 547653"/>
              <a:gd name="connsiteX47" fmla="*/ 293541 w 574179"/>
              <a:gd name="connsiteY47" fmla="*/ 226197 h 547653"/>
              <a:gd name="connsiteX48" fmla="*/ 290958 w 574179"/>
              <a:gd name="connsiteY48" fmla="*/ 203844 h 547653"/>
              <a:gd name="connsiteX49" fmla="*/ 274612 w 574179"/>
              <a:gd name="connsiteY49" fmla="*/ 186650 h 547653"/>
              <a:gd name="connsiteX50" fmla="*/ 282360 w 574179"/>
              <a:gd name="connsiteY50" fmla="*/ 203844 h 547653"/>
              <a:gd name="connsiteX51" fmla="*/ 283221 w 574179"/>
              <a:gd name="connsiteY51" fmla="*/ 203844 h 547653"/>
              <a:gd name="connsiteX52" fmla="*/ 265143 w 574179"/>
              <a:gd name="connsiteY52" fmla="*/ 338820 h 547653"/>
              <a:gd name="connsiteX53" fmla="*/ 195412 w 574179"/>
              <a:gd name="connsiteY53" fmla="*/ 341400 h 547653"/>
              <a:gd name="connsiteX54" fmla="*/ 195412 w 574179"/>
              <a:gd name="connsiteY54" fmla="*/ 266604 h 547653"/>
              <a:gd name="connsiteX55" fmla="*/ 186803 w 574179"/>
              <a:gd name="connsiteY55" fmla="*/ 269183 h 547653"/>
              <a:gd name="connsiteX56" fmla="*/ 178194 w 574179"/>
              <a:gd name="connsiteY56" fmla="*/ 343119 h 547653"/>
              <a:gd name="connsiteX57" fmla="*/ 111907 w 574179"/>
              <a:gd name="connsiteY57" fmla="*/ 352576 h 547653"/>
              <a:gd name="connsiteX58" fmla="*/ 124820 w 574179"/>
              <a:gd name="connsiteY58" fmla="*/ 241672 h 547653"/>
              <a:gd name="connsiteX59" fmla="*/ 125681 w 574179"/>
              <a:gd name="connsiteY59" fmla="*/ 237373 h 547653"/>
              <a:gd name="connsiteX60" fmla="*/ 128264 w 574179"/>
              <a:gd name="connsiteY60" fmla="*/ 230496 h 547653"/>
              <a:gd name="connsiteX61" fmla="*/ 131707 w 574179"/>
              <a:gd name="connsiteY61" fmla="*/ 226197 h 547653"/>
              <a:gd name="connsiteX62" fmla="*/ 136011 w 574179"/>
              <a:gd name="connsiteY62" fmla="*/ 220179 h 547653"/>
              <a:gd name="connsiteX63" fmla="*/ 141177 w 574179"/>
              <a:gd name="connsiteY63" fmla="*/ 217600 h 547653"/>
              <a:gd name="connsiteX64" fmla="*/ 145481 w 574179"/>
              <a:gd name="connsiteY64" fmla="*/ 215021 h 547653"/>
              <a:gd name="connsiteX65" fmla="*/ 274612 w 574179"/>
              <a:gd name="connsiteY65" fmla="*/ 186650 h 547653"/>
              <a:gd name="connsiteX66" fmla="*/ 287089 w 574179"/>
              <a:gd name="connsiteY66" fmla="*/ 0 h 547653"/>
              <a:gd name="connsiteX67" fmla="*/ 369292 w 574179"/>
              <a:gd name="connsiteY67" fmla="*/ 89871 h 547653"/>
              <a:gd name="connsiteX68" fmla="*/ 287089 w 574179"/>
              <a:gd name="connsiteY68" fmla="*/ 179742 h 547653"/>
              <a:gd name="connsiteX69" fmla="*/ 204886 w 574179"/>
              <a:gd name="connsiteY69" fmla="*/ 89871 h 547653"/>
              <a:gd name="connsiteX70" fmla="*/ 287089 w 574179"/>
              <a:gd name="connsiteY70" fmla="*/ 0 h 547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74179" h="547653">
                <a:moveTo>
                  <a:pt x="0" y="451358"/>
                </a:moveTo>
                <a:lnTo>
                  <a:pt x="574179" y="451358"/>
                </a:lnTo>
                <a:lnTo>
                  <a:pt x="574179" y="475432"/>
                </a:lnTo>
                <a:lnTo>
                  <a:pt x="531137" y="547653"/>
                </a:lnTo>
                <a:lnTo>
                  <a:pt x="42181" y="547653"/>
                </a:lnTo>
                <a:lnTo>
                  <a:pt x="0" y="475432"/>
                </a:lnTo>
                <a:close/>
                <a:moveTo>
                  <a:pt x="392503" y="318175"/>
                </a:moveTo>
                <a:lnTo>
                  <a:pt x="416711" y="337076"/>
                </a:lnTo>
                <a:lnTo>
                  <a:pt x="419305" y="345668"/>
                </a:lnTo>
                <a:cubicBezTo>
                  <a:pt x="411524" y="344809"/>
                  <a:pt x="403743" y="343950"/>
                  <a:pt x="395097" y="343091"/>
                </a:cubicBezTo>
                <a:close/>
                <a:moveTo>
                  <a:pt x="298695" y="263188"/>
                </a:moveTo>
                <a:cubicBezTo>
                  <a:pt x="304729" y="269203"/>
                  <a:pt x="311625" y="272640"/>
                  <a:pt x="320244" y="272640"/>
                </a:cubicBezTo>
                <a:cubicBezTo>
                  <a:pt x="323692" y="272640"/>
                  <a:pt x="327140" y="271781"/>
                  <a:pt x="330588" y="270062"/>
                </a:cubicBezTo>
                <a:lnTo>
                  <a:pt x="377997" y="307013"/>
                </a:lnTo>
                <a:lnTo>
                  <a:pt x="377997" y="341385"/>
                </a:lnTo>
                <a:cubicBezTo>
                  <a:pt x="356448" y="339666"/>
                  <a:pt x="333174" y="338807"/>
                  <a:pt x="308177" y="338807"/>
                </a:cubicBezTo>
                <a:close/>
                <a:moveTo>
                  <a:pt x="320247" y="224505"/>
                </a:moveTo>
                <a:cubicBezTo>
                  <a:pt x="329716" y="224505"/>
                  <a:pt x="336603" y="232240"/>
                  <a:pt x="336603" y="241694"/>
                </a:cubicBezTo>
                <a:cubicBezTo>
                  <a:pt x="336603" y="243413"/>
                  <a:pt x="336603" y="245132"/>
                  <a:pt x="335742" y="246851"/>
                </a:cubicBezTo>
                <a:lnTo>
                  <a:pt x="433876" y="324202"/>
                </a:lnTo>
                <a:cubicBezTo>
                  <a:pt x="434736" y="325062"/>
                  <a:pt x="434736" y="325062"/>
                  <a:pt x="435597" y="325921"/>
                </a:cubicBezTo>
                <a:lnTo>
                  <a:pt x="446788" y="364597"/>
                </a:lnTo>
                <a:cubicBezTo>
                  <a:pt x="488107" y="372332"/>
                  <a:pt x="499298" y="380926"/>
                  <a:pt x="499298" y="380926"/>
                </a:cubicBezTo>
                <a:lnTo>
                  <a:pt x="499298" y="438510"/>
                </a:lnTo>
                <a:lnTo>
                  <a:pt x="74052" y="438510"/>
                </a:lnTo>
                <a:lnTo>
                  <a:pt x="74052" y="380926"/>
                </a:lnTo>
                <a:cubicBezTo>
                  <a:pt x="74052" y="380926"/>
                  <a:pt x="109346" y="352564"/>
                  <a:pt x="286675" y="352564"/>
                </a:cubicBezTo>
                <a:cubicBezTo>
                  <a:pt x="358984" y="352564"/>
                  <a:pt x="406329" y="357721"/>
                  <a:pt x="439040" y="362878"/>
                </a:cubicBezTo>
                <a:lnTo>
                  <a:pt x="428711" y="329359"/>
                </a:lnTo>
                <a:lnTo>
                  <a:pt x="332299" y="252867"/>
                </a:lnTo>
                <a:cubicBezTo>
                  <a:pt x="328855" y="256305"/>
                  <a:pt x="324551" y="258024"/>
                  <a:pt x="320247" y="258024"/>
                </a:cubicBezTo>
                <a:cubicBezTo>
                  <a:pt x="310778" y="258024"/>
                  <a:pt x="303031" y="250289"/>
                  <a:pt x="303031" y="241694"/>
                </a:cubicBezTo>
                <a:cubicBezTo>
                  <a:pt x="303031" y="232240"/>
                  <a:pt x="310778" y="224505"/>
                  <a:pt x="320247" y="224505"/>
                </a:cubicBezTo>
                <a:close/>
                <a:moveTo>
                  <a:pt x="299567" y="186650"/>
                </a:moveTo>
                <a:cubicBezTo>
                  <a:pt x="359828" y="190089"/>
                  <a:pt x="425254" y="213301"/>
                  <a:pt x="427837" y="215021"/>
                </a:cubicBezTo>
                <a:cubicBezTo>
                  <a:pt x="430420" y="215021"/>
                  <a:pt x="431281" y="216740"/>
                  <a:pt x="433002" y="217600"/>
                </a:cubicBezTo>
                <a:cubicBezTo>
                  <a:pt x="434724" y="218460"/>
                  <a:pt x="436446" y="219319"/>
                  <a:pt x="438168" y="220179"/>
                </a:cubicBezTo>
                <a:cubicBezTo>
                  <a:pt x="439889" y="221899"/>
                  <a:pt x="440750" y="223618"/>
                  <a:pt x="442472" y="225337"/>
                </a:cubicBezTo>
                <a:cubicBezTo>
                  <a:pt x="443333" y="227057"/>
                  <a:pt x="445055" y="228776"/>
                  <a:pt x="445915" y="230496"/>
                </a:cubicBezTo>
                <a:cubicBezTo>
                  <a:pt x="446776" y="232215"/>
                  <a:pt x="447637" y="234794"/>
                  <a:pt x="447637" y="237374"/>
                </a:cubicBezTo>
                <a:cubicBezTo>
                  <a:pt x="448498" y="238233"/>
                  <a:pt x="449359" y="239953"/>
                  <a:pt x="449359" y="241672"/>
                </a:cubicBezTo>
                <a:lnTo>
                  <a:pt x="462272" y="352576"/>
                </a:lnTo>
                <a:cubicBezTo>
                  <a:pt x="460550" y="352576"/>
                  <a:pt x="459689" y="352576"/>
                  <a:pt x="457968" y="351716"/>
                </a:cubicBezTo>
                <a:lnTo>
                  <a:pt x="448498" y="321626"/>
                </a:lnTo>
                <a:lnTo>
                  <a:pt x="446776" y="315608"/>
                </a:lnTo>
                <a:lnTo>
                  <a:pt x="351219" y="240812"/>
                </a:lnTo>
                <a:cubicBezTo>
                  <a:pt x="351219" y="224478"/>
                  <a:pt x="337445" y="210722"/>
                  <a:pt x="320228" y="210722"/>
                </a:cubicBezTo>
                <a:cubicBezTo>
                  <a:pt x="309036" y="210722"/>
                  <a:pt x="299567" y="216740"/>
                  <a:pt x="293541" y="226197"/>
                </a:cubicBezTo>
                <a:lnTo>
                  <a:pt x="290958" y="203844"/>
                </a:lnTo>
                <a:close/>
                <a:moveTo>
                  <a:pt x="274612" y="186650"/>
                </a:moveTo>
                <a:lnTo>
                  <a:pt x="282360" y="203844"/>
                </a:lnTo>
                <a:lnTo>
                  <a:pt x="283221" y="203844"/>
                </a:lnTo>
                <a:lnTo>
                  <a:pt x="265143" y="338820"/>
                </a:lnTo>
                <a:cubicBezTo>
                  <a:pt x="239316" y="338820"/>
                  <a:pt x="216073" y="340540"/>
                  <a:pt x="195412" y="341400"/>
                </a:cubicBezTo>
                <a:lnTo>
                  <a:pt x="195412" y="266604"/>
                </a:lnTo>
                <a:cubicBezTo>
                  <a:pt x="192829" y="268323"/>
                  <a:pt x="189386" y="269183"/>
                  <a:pt x="186803" y="269183"/>
                </a:cubicBezTo>
                <a:lnTo>
                  <a:pt x="178194" y="343119"/>
                </a:lnTo>
                <a:cubicBezTo>
                  <a:pt x="149785" y="345698"/>
                  <a:pt x="128264" y="349137"/>
                  <a:pt x="111907" y="352576"/>
                </a:cubicBezTo>
                <a:lnTo>
                  <a:pt x="124820" y="241672"/>
                </a:lnTo>
                <a:cubicBezTo>
                  <a:pt x="124820" y="239953"/>
                  <a:pt x="125681" y="239093"/>
                  <a:pt x="125681" y="237373"/>
                </a:cubicBezTo>
                <a:cubicBezTo>
                  <a:pt x="126542" y="234794"/>
                  <a:pt x="126542" y="232215"/>
                  <a:pt x="128264" y="230496"/>
                </a:cubicBezTo>
                <a:cubicBezTo>
                  <a:pt x="129124" y="228776"/>
                  <a:pt x="129985" y="227057"/>
                  <a:pt x="131707" y="226197"/>
                </a:cubicBezTo>
                <a:cubicBezTo>
                  <a:pt x="132568" y="223618"/>
                  <a:pt x="134290" y="221899"/>
                  <a:pt x="136011" y="220179"/>
                </a:cubicBezTo>
                <a:cubicBezTo>
                  <a:pt x="137733" y="219319"/>
                  <a:pt x="139455" y="218460"/>
                  <a:pt x="141177" y="217600"/>
                </a:cubicBezTo>
                <a:cubicBezTo>
                  <a:pt x="142898" y="216740"/>
                  <a:pt x="143759" y="215021"/>
                  <a:pt x="145481" y="215021"/>
                </a:cubicBezTo>
                <a:cubicBezTo>
                  <a:pt x="148925" y="213301"/>
                  <a:pt x="214351" y="190089"/>
                  <a:pt x="274612" y="186650"/>
                </a:cubicBezTo>
                <a:close/>
                <a:moveTo>
                  <a:pt x="287089" y="0"/>
                </a:moveTo>
                <a:cubicBezTo>
                  <a:pt x="332488" y="0"/>
                  <a:pt x="369292" y="40237"/>
                  <a:pt x="369292" y="89871"/>
                </a:cubicBezTo>
                <a:cubicBezTo>
                  <a:pt x="369292" y="139505"/>
                  <a:pt x="332488" y="179742"/>
                  <a:pt x="287089" y="179742"/>
                </a:cubicBezTo>
                <a:cubicBezTo>
                  <a:pt x="241690" y="179742"/>
                  <a:pt x="204886" y="139505"/>
                  <a:pt x="204886" y="89871"/>
                </a:cubicBezTo>
                <a:cubicBezTo>
                  <a:pt x="204886" y="40237"/>
                  <a:pt x="241690" y="0"/>
                  <a:pt x="287089" y="0"/>
                </a:cubicBezTo>
                <a:close/>
              </a:path>
            </a:pathLst>
          </a:custGeom>
          <a:solidFill>
            <a:schemeClr val="accent1"/>
          </a:solidFill>
          <a:ln w="3175">
            <a:noFill/>
            <a:prstDash val="solid"/>
            <a:round/>
          </a:ln>
          <a:effectLst/>
        </p:spPr>
        <p:txBody>
          <a:bodyPr wrap="square" lIns="91440" tIns="45720" rIns="91440" bIns="45720" anchor="ctr">
            <a:normAutofit fontScale="77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dirty="0"/>
          </a:p>
        </p:txBody>
      </p:sp>
      <p:sp>
        <p:nvSpPr>
          <p:cNvPr id="97" name="íśḻîḍê">
            <a:extLst>
              <a:ext uri="{FF2B5EF4-FFF2-40B4-BE49-F238E27FC236}">
                <a16:creationId xmlns:a16="http://schemas.microsoft.com/office/drawing/2014/main" id="{6A5772B2-972C-4969-8235-702506499039}"/>
              </a:ext>
            </a:extLst>
          </p:cNvPr>
          <p:cNvSpPr txBox="1"/>
          <p:nvPr/>
        </p:nvSpPr>
        <p:spPr>
          <a:xfrm>
            <a:off x="6620436" y="4576133"/>
            <a:ext cx="5228664" cy="398165"/>
          </a:xfrm>
          <a:prstGeom prst="rect">
            <a:avLst/>
          </a:prstGeom>
          <a:noFill/>
        </p:spPr>
        <p:txBody>
          <a:bodyPr wrap="square" lIns="91440" tIns="45720" rIns="91440" bIns="4572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04. DB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可承载的访问量只有缓存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1-2%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以下，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DB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过载，服务异常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í$ḷîḓé"/>
          <p:cNvSpPr/>
          <p:nvPr/>
        </p:nvSpPr>
        <p:spPr bwMode="auto">
          <a:xfrm>
            <a:off x="4293941" y="5564319"/>
            <a:ext cx="1728826" cy="663185"/>
          </a:xfrm>
          <a:custGeom>
            <a:avLst/>
            <a:gdLst>
              <a:gd name="T0" fmla="*/ 36 w 622"/>
              <a:gd name="T1" fmla="*/ 187 h 239"/>
              <a:gd name="T2" fmla="*/ 40 w 622"/>
              <a:gd name="T3" fmla="*/ 187 h 239"/>
              <a:gd name="T4" fmla="*/ 40 w 622"/>
              <a:gd name="T5" fmla="*/ 182 h 239"/>
              <a:gd name="T6" fmla="*/ 71 w 622"/>
              <a:gd name="T7" fmla="*/ 150 h 239"/>
              <a:gd name="T8" fmla="*/ 94 w 622"/>
              <a:gd name="T9" fmla="*/ 159 h 239"/>
              <a:gd name="T10" fmla="*/ 121 w 622"/>
              <a:gd name="T11" fmla="*/ 145 h 239"/>
              <a:gd name="T12" fmla="*/ 148 w 622"/>
              <a:gd name="T13" fmla="*/ 158 h 239"/>
              <a:gd name="T14" fmla="*/ 163 w 622"/>
              <a:gd name="T15" fmla="*/ 152 h 239"/>
              <a:gd name="T16" fmla="*/ 164 w 622"/>
              <a:gd name="T17" fmla="*/ 152 h 239"/>
              <a:gd name="T18" fmla="*/ 163 w 622"/>
              <a:gd name="T19" fmla="*/ 149 h 239"/>
              <a:gd name="T20" fmla="*/ 196 w 622"/>
              <a:gd name="T21" fmla="*/ 116 h 239"/>
              <a:gd name="T22" fmla="*/ 216 w 622"/>
              <a:gd name="T23" fmla="*/ 123 h 239"/>
              <a:gd name="T24" fmla="*/ 242 w 622"/>
              <a:gd name="T25" fmla="*/ 102 h 239"/>
              <a:gd name="T26" fmla="*/ 255 w 622"/>
              <a:gd name="T27" fmla="*/ 105 h 239"/>
              <a:gd name="T28" fmla="*/ 255 w 622"/>
              <a:gd name="T29" fmla="*/ 100 h 239"/>
              <a:gd name="T30" fmla="*/ 306 w 622"/>
              <a:gd name="T31" fmla="*/ 49 h 239"/>
              <a:gd name="T32" fmla="*/ 328 w 622"/>
              <a:gd name="T33" fmla="*/ 54 h 239"/>
              <a:gd name="T34" fmla="*/ 388 w 622"/>
              <a:gd name="T35" fmla="*/ 0 h 239"/>
              <a:gd name="T36" fmla="*/ 448 w 622"/>
              <a:gd name="T37" fmla="*/ 59 h 239"/>
              <a:gd name="T38" fmla="*/ 452 w 622"/>
              <a:gd name="T39" fmla="*/ 59 h 239"/>
              <a:gd name="T40" fmla="*/ 498 w 622"/>
              <a:gd name="T41" fmla="*/ 91 h 239"/>
              <a:gd name="T42" fmla="*/ 531 w 622"/>
              <a:gd name="T43" fmla="*/ 126 h 239"/>
              <a:gd name="T44" fmla="*/ 530 w 622"/>
              <a:gd name="T45" fmla="*/ 136 h 239"/>
              <a:gd name="T46" fmla="*/ 542 w 622"/>
              <a:gd name="T47" fmla="*/ 134 h 239"/>
              <a:gd name="T48" fmla="*/ 582 w 622"/>
              <a:gd name="T49" fmla="*/ 174 h 239"/>
              <a:gd name="T50" fmla="*/ 579 w 622"/>
              <a:gd name="T51" fmla="*/ 188 h 239"/>
              <a:gd name="T52" fmla="*/ 586 w 622"/>
              <a:gd name="T53" fmla="*/ 187 h 239"/>
              <a:gd name="T54" fmla="*/ 622 w 622"/>
              <a:gd name="T55" fmla="*/ 213 h 239"/>
              <a:gd name="T56" fmla="*/ 592 w 622"/>
              <a:gd name="T57" fmla="*/ 239 h 239"/>
              <a:gd name="T58" fmla="*/ 592 w 622"/>
              <a:gd name="T59" fmla="*/ 239 h 239"/>
              <a:gd name="T60" fmla="*/ 36 w 622"/>
              <a:gd name="T61" fmla="*/ 239 h 239"/>
              <a:gd name="T62" fmla="*/ 0 w 622"/>
              <a:gd name="T63" fmla="*/ 213 h 239"/>
              <a:gd name="T64" fmla="*/ 36 w 622"/>
              <a:gd name="T65" fmla="*/ 187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22" h="239">
                <a:moveTo>
                  <a:pt x="36" y="187"/>
                </a:moveTo>
                <a:cubicBezTo>
                  <a:pt x="38" y="187"/>
                  <a:pt x="39" y="187"/>
                  <a:pt x="40" y="187"/>
                </a:cubicBezTo>
                <a:cubicBezTo>
                  <a:pt x="40" y="186"/>
                  <a:pt x="40" y="184"/>
                  <a:pt x="40" y="182"/>
                </a:cubicBezTo>
                <a:cubicBezTo>
                  <a:pt x="40" y="164"/>
                  <a:pt x="54" y="150"/>
                  <a:pt x="71" y="150"/>
                </a:cubicBezTo>
                <a:cubicBezTo>
                  <a:pt x="80" y="150"/>
                  <a:pt x="88" y="154"/>
                  <a:pt x="94" y="159"/>
                </a:cubicBezTo>
                <a:cubicBezTo>
                  <a:pt x="100" y="151"/>
                  <a:pt x="110" y="145"/>
                  <a:pt x="121" y="145"/>
                </a:cubicBezTo>
                <a:cubicBezTo>
                  <a:pt x="132" y="145"/>
                  <a:pt x="142" y="150"/>
                  <a:pt x="148" y="158"/>
                </a:cubicBezTo>
                <a:cubicBezTo>
                  <a:pt x="152" y="155"/>
                  <a:pt x="157" y="152"/>
                  <a:pt x="163" y="152"/>
                </a:cubicBezTo>
                <a:cubicBezTo>
                  <a:pt x="163" y="152"/>
                  <a:pt x="163" y="152"/>
                  <a:pt x="164" y="152"/>
                </a:cubicBezTo>
                <a:cubicBezTo>
                  <a:pt x="164" y="151"/>
                  <a:pt x="163" y="150"/>
                  <a:pt x="163" y="149"/>
                </a:cubicBezTo>
                <a:cubicBezTo>
                  <a:pt x="163" y="131"/>
                  <a:pt x="178" y="116"/>
                  <a:pt x="196" y="116"/>
                </a:cubicBezTo>
                <a:cubicBezTo>
                  <a:pt x="203" y="116"/>
                  <a:pt x="210" y="119"/>
                  <a:pt x="216" y="123"/>
                </a:cubicBezTo>
                <a:cubicBezTo>
                  <a:pt x="219" y="111"/>
                  <a:pt x="229" y="102"/>
                  <a:pt x="242" y="102"/>
                </a:cubicBezTo>
                <a:cubicBezTo>
                  <a:pt x="247" y="102"/>
                  <a:pt x="251" y="103"/>
                  <a:pt x="255" y="105"/>
                </a:cubicBezTo>
                <a:cubicBezTo>
                  <a:pt x="255" y="103"/>
                  <a:pt x="255" y="101"/>
                  <a:pt x="255" y="100"/>
                </a:cubicBezTo>
                <a:cubicBezTo>
                  <a:pt x="255" y="71"/>
                  <a:pt x="277" y="49"/>
                  <a:pt x="306" y="49"/>
                </a:cubicBezTo>
                <a:cubicBezTo>
                  <a:pt x="314" y="49"/>
                  <a:pt x="321" y="51"/>
                  <a:pt x="328" y="54"/>
                </a:cubicBezTo>
                <a:cubicBezTo>
                  <a:pt x="331" y="24"/>
                  <a:pt x="357" y="0"/>
                  <a:pt x="388" y="0"/>
                </a:cubicBezTo>
                <a:cubicBezTo>
                  <a:pt x="421" y="0"/>
                  <a:pt x="448" y="27"/>
                  <a:pt x="448" y="59"/>
                </a:cubicBezTo>
                <a:cubicBezTo>
                  <a:pt x="450" y="59"/>
                  <a:pt x="451" y="59"/>
                  <a:pt x="452" y="59"/>
                </a:cubicBezTo>
                <a:cubicBezTo>
                  <a:pt x="473" y="59"/>
                  <a:pt x="491" y="72"/>
                  <a:pt x="498" y="91"/>
                </a:cubicBezTo>
                <a:cubicBezTo>
                  <a:pt x="516" y="92"/>
                  <a:pt x="531" y="107"/>
                  <a:pt x="531" y="126"/>
                </a:cubicBezTo>
                <a:cubicBezTo>
                  <a:pt x="531" y="129"/>
                  <a:pt x="530" y="133"/>
                  <a:pt x="530" y="136"/>
                </a:cubicBezTo>
                <a:cubicBezTo>
                  <a:pt x="534" y="135"/>
                  <a:pt x="538" y="134"/>
                  <a:pt x="542" y="134"/>
                </a:cubicBezTo>
                <a:cubicBezTo>
                  <a:pt x="564" y="134"/>
                  <a:pt x="582" y="152"/>
                  <a:pt x="582" y="174"/>
                </a:cubicBezTo>
                <a:cubicBezTo>
                  <a:pt x="582" y="179"/>
                  <a:pt x="581" y="183"/>
                  <a:pt x="579" y="188"/>
                </a:cubicBezTo>
                <a:cubicBezTo>
                  <a:pt x="581" y="187"/>
                  <a:pt x="584" y="187"/>
                  <a:pt x="586" y="187"/>
                </a:cubicBezTo>
                <a:cubicBezTo>
                  <a:pt x="606" y="187"/>
                  <a:pt x="622" y="199"/>
                  <a:pt x="622" y="213"/>
                </a:cubicBezTo>
                <a:cubicBezTo>
                  <a:pt x="622" y="226"/>
                  <a:pt x="609" y="237"/>
                  <a:pt x="592" y="239"/>
                </a:cubicBezTo>
                <a:cubicBezTo>
                  <a:pt x="592" y="239"/>
                  <a:pt x="592" y="239"/>
                  <a:pt x="592" y="239"/>
                </a:cubicBezTo>
                <a:cubicBezTo>
                  <a:pt x="36" y="239"/>
                  <a:pt x="36" y="239"/>
                  <a:pt x="36" y="239"/>
                </a:cubicBezTo>
                <a:cubicBezTo>
                  <a:pt x="16" y="239"/>
                  <a:pt x="0" y="228"/>
                  <a:pt x="0" y="213"/>
                </a:cubicBezTo>
                <a:cubicBezTo>
                  <a:pt x="0" y="199"/>
                  <a:pt x="16" y="187"/>
                  <a:pt x="36" y="18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33" name="ïślïḋê"/>
          <p:cNvSpPr/>
          <p:nvPr/>
        </p:nvSpPr>
        <p:spPr bwMode="auto">
          <a:xfrm>
            <a:off x="4077336" y="5724767"/>
            <a:ext cx="1311662" cy="502737"/>
          </a:xfrm>
          <a:custGeom>
            <a:avLst/>
            <a:gdLst>
              <a:gd name="T0" fmla="*/ 445 w 472"/>
              <a:gd name="T1" fmla="*/ 142 h 181"/>
              <a:gd name="T2" fmla="*/ 442 w 472"/>
              <a:gd name="T3" fmla="*/ 142 h 181"/>
              <a:gd name="T4" fmla="*/ 442 w 472"/>
              <a:gd name="T5" fmla="*/ 138 h 181"/>
              <a:gd name="T6" fmla="*/ 418 w 472"/>
              <a:gd name="T7" fmla="*/ 114 h 181"/>
              <a:gd name="T8" fmla="*/ 401 w 472"/>
              <a:gd name="T9" fmla="*/ 120 h 181"/>
              <a:gd name="T10" fmla="*/ 380 w 472"/>
              <a:gd name="T11" fmla="*/ 110 h 181"/>
              <a:gd name="T12" fmla="*/ 360 w 472"/>
              <a:gd name="T13" fmla="*/ 120 h 181"/>
              <a:gd name="T14" fmla="*/ 349 w 472"/>
              <a:gd name="T15" fmla="*/ 115 h 181"/>
              <a:gd name="T16" fmla="*/ 348 w 472"/>
              <a:gd name="T17" fmla="*/ 115 h 181"/>
              <a:gd name="T18" fmla="*/ 348 w 472"/>
              <a:gd name="T19" fmla="*/ 112 h 181"/>
              <a:gd name="T20" fmla="*/ 324 w 472"/>
              <a:gd name="T21" fmla="*/ 88 h 181"/>
              <a:gd name="T22" fmla="*/ 308 w 472"/>
              <a:gd name="T23" fmla="*/ 93 h 181"/>
              <a:gd name="T24" fmla="*/ 288 w 472"/>
              <a:gd name="T25" fmla="*/ 77 h 181"/>
              <a:gd name="T26" fmla="*/ 279 w 472"/>
              <a:gd name="T27" fmla="*/ 79 h 181"/>
              <a:gd name="T28" fmla="*/ 279 w 472"/>
              <a:gd name="T29" fmla="*/ 75 h 181"/>
              <a:gd name="T30" fmla="*/ 240 w 472"/>
              <a:gd name="T31" fmla="*/ 36 h 181"/>
              <a:gd name="T32" fmla="*/ 223 w 472"/>
              <a:gd name="T33" fmla="*/ 40 h 181"/>
              <a:gd name="T34" fmla="*/ 178 w 472"/>
              <a:gd name="T35" fmla="*/ 0 h 181"/>
              <a:gd name="T36" fmla="*/ 132 w 472"/>
              <a:gd name="T37" fmla="*/ 45 h 181"/>
              <a:gd name="T38" fmla="*/ 129 w 472"/>
              <a:gd name="T39" fmla="*/ 44 h 181"/>
              <a:gd name="T40" fmla="*/ 94 w 472"/>
              <a:gd name="T41" fmla="*/ 69 h 181"/>
              <a:gd name="T42" fmla="*/ 69 w 472"/>
              <a:gd name="T43" fmla="*/ 95 h 181"/>
              <a:gd name="T44" fmla="*/ 70 w 472"/>
              <a:gd name="T45" fmla="*/ 103 h 181"/>
              <a:gd name="T46" fmla="*/ 61 w 472"/>
              <a:gd name="T47" fmla="*/ 101 h 181"/>
              <a:gd name="T48" fmla="*/ 30 w 472"/>
              <a:gd name="T49" fmla="*/ 131 h 181"/>
              <a:gd name="T50" fmla="*/ 32 w 472"/>
              <a:gd name="T51" fmla="*/ 142 h 181"/>
              <a:gd name="T52" fmla="*/ 27 w 472"/>
              <a:gd name="T53" fmla="*/ 142 h 181"/>
              <a:gd name="T54" fmla="*/ 0 w 472"/>
              <a:gd name="T55" fmla="*/ 162 h 181"/>
              <a:gd name="T56" fmla="*/ 22 w 472"/>
              <a:gd name="T57" fmla="*/ 181 h 181"/>
              <a:gd name="T58" fmla="*/ 22 w 472"/>
              <a:gd name="T59" fmla="*/ 181 h 181"/>
              <a:gd name="T60" fmla="*/ 445 w 472"/>
              <a:gd name="T61" fmla="*/ 181 h 181"/>
              <a:gd name="T62" fmla="*/ 472 w 472"/>
              <a:gd name="T63" fmla="*/ 162 h 181"/>
              <a:gd name="T64" fmla="*/ 445 w 472"/>
              <a:gd name="T65" fmla="*/ 142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72" h="181">
                <a:moveTo>
                  <a:pt x="445" y="142"/>
                </a:moveTo>
                <a:cubicBezTo>
                  <a:pt x="444" y="142"/>
                  <a:pt x="443" y="142"/>
                  <a:pt x="442" y="142"/>
                </a:cubicBezTo>
                <a:cubicBezTo>
                  <a:pt x="442" y="140"/>
                  <a:pt x="442" y="139"/>
                  <a:pt x="442" y="138"/>
                </a:cubicBezTo>
                <a:cubicBezTo>
                  <a:pt x="442" y="124"/>
                  <a:pt x="432" y="114"/>
                  <a:pt x="418" y="114"/>
                </a:cubicBezTo>
                <a:cubicBezTo>
                  <a:pt x="412" y="114"/>
                  <a:pt x="406" y="116"/>
                  <a:pt x="401" y="120"/>
                </a:cubicBezTo>
                <a:cubicBezTo>
                  <a:pt x="397" y="114"/>
                  <a:pt x="389" y="110"/>
                  <a:pt x="380" y="110"/>
                </a:cubicBezTo>
                <a:cubicBezTo>
                  <a:pt x="372" y="110"/>
                  <a:pt x="364" y="114"/>
                  <a:pt x="360" y="120"/>
                </a:cubicBezTo>
                <a:cubicBezTo>
                  <a:pt x="357" y="117"/>
                  <a:pt x="353" y="115"/>
                  <a:pt x="349" y="115"/>
                </a:cubicBezTo>
                <a:cubicBezTo>
                  <a:pt x="348" y="115"/>
                  <a:pt x="348" y="115"/>
                  <a:pt x="348" y="115"/>
                </a:cubicBezTo>
                <a:cubicBezTo>
                  <a:pt x="348" y="114"/>
                  <a:pt x="348" y="113"/>
                  <a:pt x="348" y="112"/>
                </a:cubicBezTo>
                <a:cubicBezTo>
                  <a:pt x="348" y="99"/>
                  <a:pt x="337" y="88"/>
                  <a:pt x="324" y="88"/>
                </a:cubicBezTo>
                <a:cubicBezTo>
                  <a:pt x="318" y="88"/>
                  <a:pt x="313" y="90"/>
                  <a:pt x="308" y="93"/>
                </a:cubicBezTo>
                <a:cubicBezTo>
                  <a:pt x="306" y="84"/>
                  <a:pt x="298" y="77"/>
                  <a:pt x="288" y="77"/>
                </a:cubicBezTo>
                <a:cubicBezTo>
                  <a:pt x="285" y="77"/>
                  <a:pt x="282" y="78"/>
                  <a:pt x="279" y="79"/>
                </a:cubicBezTo>
                <a:cubicBezTo>
                  <a:pt x="279" y="78"/>
                  <a:pt x="279" y="77"/>
                  <a:pt x="279" y="75"/>
                </a:cubicBezTo>
                <a:cubicBezTo>
                  <a:pt x="279" y="54"/>
                  <a:pt x="262" y="36"/>
                  <a:pt x="240" y="36"/>
                </a:cubicBezTo>
                <a:cubicBezTo>
                  <a:pt x="234" y="36"/>
                  <a:pt x="228" y="38"/>
                  <a:pt x="223" y="40"/>
                </a:cubicBezTo>
                <a:cubicBezTo>
                  <a:pt x="221" y="18"/>
                  <a:pt x="201" y="0"/>
                  <a:pt x="178" y="0"/>
                </a:cubicBezTo>
                <a:cubicBezTo>
                  <a:pt x="153" y="0"/>
                  <a:pt x="132" y="20"/>
                  <a:pt x="132" y="45"/>
                </a:cubicBezTo>
                <a:cubicBezTo>
                  <a:pt x="131" y="45"/>
                  <a:pt x="130" y="44"/>
                  <a:pt x="129" y="44"/>
                </a:cubicBezTo>
                <a:cubicBezTo>
                  <a:pt x="113" y="44"/>
                  <a:pt x="99" y="54"/>
                  <a:pt x="94" y="69"/>
                </a:cubicBezTo>
                <a:cubicBezTo>
                  <a:pt x="80" y="69"/>
                  <a:pt x="69" y="81"/>
                  <a:pt x="69" y="95"/>
                </a:cubicBezTo>
                <a:cubicBezTo>
                  <a:pt x="69" y="98"/>
                  <a:pt x="69" y="100"/>
                  <a:pt x="70" y="103"/>
                </a:cubicBezTo>
                <a:cubicBezTo>
                  <a:pt x="67" y="102"/>
                  <a:pt x="64" y="101"/>
                  <a:pt x="61" y="101"/>
                </a:cubicBezTo>
                <a:cubicBezTo>
                  <a:pt x="44" y="101"/>
                  <a:pt x="30" y="115"/>
                  <a:pt x="30" y="131"/>
                </a:cubicBezTo>
                <a:cubicBezTo>
                  <a:pt x="30" y="135"/>
                  <a:pt x="31" y="139"/>
                  <a:pt x="32" y="142"/>
                </a:cubicBezTo>
                <a:cubicBezTo>
                  <a:pt x="31" y="142"/>
                  <a:pt x="29" y="142"/>
                  <a:pt x="27" y="142"/>
                </a:cubicBezTo>
                <a:cubicBezTo>
                  <a:pt x="12" y="142"/>
                  <a:pt x="0" y="151"/>
                  <a:pt x="0" y="162"/>
                </a:cubicBezTo>
                <a:cubicBezTo>
                  <a:pt x="0" y="171"/>
                  <a:pt x="10" y="179"/>
                  <a:pt x="22" y="181"/>
                </a:cubicBezTo>
                <a:cubicBezTo>
                  <a:pt x="22" y="181"/>
                  <a:pt x="22" y="181"/>
                  <a:pt x="22" y="181"/>
                </a:cubicBezTo>
                <a:cubicBezTo>
                  <a:pt x="445" y="181"/>
                  <a:pt x="445" y="181"/>
                  <a:pt x="445" y="181"/>
                </a:cubicBezTo>
                <a:cubicBezTo>
                  <a:pt x="460" y="181"/>
                  <a:pt x="472" y="172"/>
                  <a:pt x="472" y="162"/>
                </a:cubicBezTo>
                <a:cubicBezTo>
                  <a:pt x="472" y="151"/>
                  <a:pt x="460" y="142"/>
                  <a:pt x="445" y="1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34" name="ïšļiḋé"/>
          <p:cNvSpPr/>
          <p:nvPr/>
        </p:nvSpPr>
        <p:spPr bwMode="auto">
          <a:xfrm>
            <a:off x="1614462" y="5948056"/>
            <a:ext cx="734049" cy="279447"/>
          </a:xfrm>
          <a:custGeom>
            <a:avLst/>
            <a:gdLst>
              <a:gd name="T0" fmla="*/ 249 w 264"/>
              <a:gd name="T1" fmla="*/ 79 h 101"/>
              <a:gd name="T2" fmla="*/ 247 w 264"/>
              <a:gd name="T3" fmla="*/ 79 h 101"/>
              <a:gd name="T4" fmla="*/ 248 w 264"/>
              <a:gd name="T5" fmla="*/ 77 h 101"/>
              <a:gd name="T6" fmla="*/ 234 w 264"/>
              <a:gd name="T7" fmla="*/ 63 h 101"/>
              <a:gd name="T8" fmla="*/ 225 w 264"/>
              <a:gd name="T9" fmla="*/ 67 h 101"/>
              <a:gd name="T10" fmla="*/ 213 w 264"/>
              <a:gd name="T11" fmla="*/ 61 h 101"/>
              <a:gd name="T12" fmla="*/ 202 w 264"/>
              <a:gd name="T13" fmla="*/ 67 h 101"/>
              <a:gd name="T14" fmla="*/ 195 w 264"/>
              <a:gd name="T15" fmla="*/ 64 h 101"/>
              <a:gd name="T16" fmla="*/ 195 w 264"/>
              <a:gd name="T17" fmla="*/ 64 h 101"/>
              <a:gd name="T18" fmla="*/ 195 w 264"/>
              <a:gd name="T19" fmla="*/ 63 h 101"/>
              <a:gd name="T20" fmla="*/ 181 w 264"/>
              <a:gd name="T21" fmla="*/ 49 h 101"/>
              <a:gd name="T22" fmla="*/ 173 w 264"/>
              <a:gd name="T23" fmla="*/ 52 h 101"/>
              <a:gd name="T24" fmla="*/ 162 w 264"/>
              <a:gd name="T25" fmla="*/ 43 h 101"/>
              <a:gd name="T26" fmla="*/ 156 w 264"/>
              <a:gd name="T27" fmla="*/ 44 h 101"/>
              <a:gd name="T28" fmla="*/ 156 w 264"/>
              <a:gd name="T29" fmla="*/ 42 h 101"/>
              <a:gd name="T30" fmla="*/ 135 w 264"/>
              <a:gd name="T31" fmla="*/ 20 h 101"/>
              <a:gd name="T32" fmla="*/ 125 w 264"/>
              <a:gd name="T33" fmla="*/ 23 h 101"/>
              <a:gd name="T34" fmla="*/ 100 w 264"/>
              <a:gd name="T35" fmla="*/ 0 h 101"/>
              <a:gd name="T36" fmla="*/ 74 w 264"/>
              <a:gd name="T37" fmla="*/ 25 h 101"/>
              <a:gd name="T38" fmla="*/ 72 w 264"/>
              <a:gd name="T39" fmla="*/ 25 h 101"/>
              <a:gd name="T40" fmla="*/ 53 w 264"/>
              <a:gd name="T41" fmla="*/ 38 h 101"/>
              <a:gd name="T42" fmla="*/ 39 w 264"/>
              <a:gd name="T43" fmla="*/ 53 h 101"/>
              <a:gd name="T44" fmla="*/ 40 w 264"/>
              <a:gd name="T45" fmla="*/ 57 h 101"/>
              <a:gd name="T46" fmla="*/ 34 w 264"/>
              <a:gd name="T47" fmla="*/ 56 h 101"/>
              <a:gd name="T48" fmla="*/ 17 w 264"/>
              <a:gd name="T49" fmla="*/ 73 h 101"/>
              <a:gd name="T50" fmla="*/ 18 w 264"/>
              <a:gd name="T51" fmla="*/ 79 h 101"/>
              <a:gd name="T52" fmla="*/ 16 w 264"/>
              <a:gd name="T53" fmla="*/ 79 h 101"/>
              <a:gd name="T54" fmla="*/ 0 w 264"/>
              <a:gd name="T55" fmla="*/ 90 h 101"/>
              <a:gd name="T56" fmla="*/ 13 w 264"/>
              <a:gd name="T57" fmla="*/ 101 h 101"/>
              <a:gd name="T58" fmla="*/ 13 w 264"/>
              <a:gd name="T59" fmla="*/ 101 h 101"/>
              <a:gd name="T60" fmla="*/ 249 w 264"/>
              <a:gd name="T61" fmla="*/ 101 h 101"/>
              <a:gd name="T62" fmla="*/ 264 w 264"/>
              <a:gd name="T63" fmla="*/ 90 h 101"/>
              <a:gd name="T64" fmla="*/ 249 w 264"/>
              <a:gd name="T65" fmla="*/ 79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64" h="101">
                <a:moveTo>
                  <a:pt x="249" y="79"/>
                </a:moveTo>
                <a:cubicBezTo>
                  <a:pt x="249" y="79"/>
                  <a:pt x="248" y="79"/>
                  <a:pt x="247" y="79"/>
                </a:cubicBezTo>
                <a:cubicBezTo>
                  <a:pt x="248" y="78"/>
                  <a:pt x="248" y="78"/>
                  <a:pt x="248" y="77"/>
                </a:cubicBezTo>
                <a:cubicBezTo>
                  <a:pt x="248" y="69"/>
                  <a:pt x="242" y="63"/>
                  <a:pt x="234" y="63"/>
                </a:cubicBezTo>
                <a:cubicBezTo>
                  <a:pt x="231" y="63"/>
                  <a:pt x="227" y="65"/>
                  <a:pt x="225" y="67"/>
                </a:cubicBezTo>
                <a:cubicBezTo>
                  <a:pt x="222" y="64"/>
                  <a:pt x="218" y="61"/>
                  <a:pt x="213" y="61"/>
                </a:cubicBezTo>
                <a:cubicBezTo>
                  <a:pt x="208" y="61"/>
                  <a:pt x="204" y="63"/>
                  <a:pt x="202" y="67"/>
                </a:cubicBezTo>
                <a:cubicBezTo>
                  <a:pt x="200" y="65"/>
                  <a:pt x="198" y="64"/>
                  <a:pt x="195" y="64"/>
                </a:cubicBezTo>
                <a:cubicBezTo>
                  <a:pt x="195" y="64"/>
                  <a:pt x="195" y="64"/>
                  <a:pt x="195" y="64"/>
                </a:cubicBezTo>
                <a:cubicBezTo>
                  <a:pt x="195" y="64"/>
                  <a:pt x="195" y="63"/>
                  <a:pt x="195" y="63"/>
                </a:cubicBezTo>
                <a:cubicBezTo>
                  <a:pt x="195" y="55"/>
                  <a:pt x="189" y="49"/>
                  <a:pt x="181" y="49"/>
                </a:cubicBezTo>
                <a:cubicBezTo>
                  <a:pt x="178" y="49"/>
                  <a:pt x="175" y="50"/>
                  <a:pt x="173" y="52"/>
                </a:cubicBezTo>
                <a:cubicBezTo>
                  <a:pt x="172" y="47"/>
                  <a:pt x="167" y="43"/>
                  <a:pt x="162" y="43"/>
                </a:cubicBezTo>
                <a:cubicBezTo>
                  <a:pt x="160" y="43"/>
                  <a:pt x="158" y="43"/>
                  <a:pt x="156" y="44"/>
                </a:cubicBezTo>
                <a:cubicBezTo>
                  <a:pt x="156" y="43"/>
                  <a:pt x="156" y="43"/>
                  <a:pt x="156" y="42"/>
                </a:cubicBezTo>
                <a:cubicBezTo>
                  <a:pt x="156" y="30"/>
                  <a:pt x="147" y="20"/>
                  <a:pt x="135" y="20"/>
                </a:cubicBezTo>
                <a:cubicBezTo>
                  <a:pt x="131" y="20"/>
                  <a:pt x="128" y="21"/>
                  <a:pt x="125" y="23"/>
                </a:cubicBezTo>
                <a:cubicBezTo>
                  <a:pt x="124" y="10"/>
                  <a:pt x="113" y="0"/>
                  <a:pt x="100" y="0"/>
                </a:cubicBezTo>
                <a:cubicBezTo>
                  <a:pt x="86" y="0"/>
                  <a:pt x="74" y="11"/>
                  <a:pt x="74" y="25"/>
                </a:cubicBezTo>
                <a:cubicBezTo>
                  <a:pt x="73" y="25"/>
                  <a:pt x="73" y="25"/>
                  <a:pt x="72" y="25"/>
                </a:cubicBezTo>
                <a:cubicBezTo>
                  <a:pt x="63" y="25"/>
                  <a:pt x="56" y="30"/>
                  <a:pt x="53" y="38"/>
                </a:cubicBezTo>
                <a:cubicBezTo>
                  <a:pt x="45" y="39"/>
                  <a:pt x="39" y="45"/>
                  <a:pt x="39" y="53"/>
                </a:cubicBezTo>
                <a:cubicBezTo>
                  <a:pt x="39" y="55"/>
                  <a:pt x="39" y="56"/>
                  <a:pt x="40" y="57"/>
                </a:cubicBezTo>
                <a:cubicBezTo>
                  <a:pt x="38" y="57"/>
                  <a:pt x="36" y="56"/>
                  <a:pt x="34" y="56"/>
                </a:cubicBezTo>
                <a:cubicBezTo>
                  <a:pt x="25" y="56"/>
                  <a:pt x="17" y="64"/>
                  <a:pt x="17" y="73"/>
                </a:cubicBezTo>
                <a:cubicBezTo>
                  <a:pt x="17" y="75"/>
                  <a:pt x="18" y="78"/>
                  <a:pt x="18" y="79"/>
                </a:cubicBezTo>
                <a:cubicBezTo>
                  <a:pt x="18" y="79"/>
                  <a:pt x="17" y="79"/>
                  <a:pt x="16" y="79"/>
                </a:cubicBezTo>
                <a:cubicBezTo>
                  <a:pt x="7" y="79"/>
                  <a:pt x="0" y="84"/>
                  <a:pt x="0" y="90"/>
                </a:cubicBezTo>
                <a:cubicBezTo>
                  <a:pt x="0" y="96"/>
                  <a:pt x="6" y="100"/>
                  <a:pt x="13" y="101"/>
                </a:cubicBezTo>
                <a:cubicBezTo>
                  <a:pt x="13" y="101"/>
                  <a:pt x="13" y="101"/>
                  <a:pt x="13" y="101"/>
                </a:cubicBezTo>
                <a:cubicBezTo>
                  <a:pt x="249" y="101"/>
                  <a:pt x="249" y="101"/>
                  <a:pt x="249" y="101"/>
                </a:cubicBezTo>
                <a:cubicBezTo>
                  <a:pt x="258" y="101"/>
                  <a:pt x="264" y="96"/>
                  <a:pt x="264" y="90"/>
                </a:cubicBezTo>
                <a:cubicBezTo>
                  <a:pt x="264" y="84"/>
                  <a:pt x="258" y="79"/>
                  <a:pt x="249" y="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85000" lnSpcReduction="20000"/>
          </a:bodyPr>
          <a:lstStyle/>
          <a:p>
            <a:pPr algn="ctr"/>
            <a:endParaRPr/>
          </a:p>
        </p:txBody>
      </p:sp>
      <p:sp>
        <p:nvSpPr>
          <p:cNvPr id="35" name="íṧ1ídê"/>
          <p:cNvSpPr/>
          <p:nvPr/>
        </p:nvSpPr>
        <p:spPr bwMode="auto">
          <a:xfrm>
            <a:off x="1925998" y="2105330"/>
            <a:ext cx="3821333" cy="2690176"/>
          </a:xfrm>
          <a:custGeom>
            <a:avLst/>
            <a:gdLst>
              <a:gd name="T0" fmla="*/ 1292 w 1375"/>
              <a:gd name="T1" fmla="*/ 63 h 969"/>
              <a:gd name="T2" fmla="*/ 75 w 1375"/>
              <a:gd name="T3" fmla="*/ 106 h 969"/>
              <a:gd name="T4" fmla="*/ 17 w 1375"/>
              <a:gd name="T5" fmla="*/ 212 h 969"/>
              <a:gd name="T6" fmla="*/ 238 w 1375"/>
              <a:gd name="T7" fmla="*/ 803 h 969"/>
              <a:gd name="T8" fmla="*/ 313 w 1375"/>
              <a:gd name="T9" fmla="*/ 855 h 969"/>
              <a:gd name="T10" fmla="*/ 600 w 1375"/>
              <a:gd name="T11" fmla="*/ 855 h 969"/>
              <a:gd name="T12" fmla="*/ 582 w 1375"/>
              <a:gd name="T13" fmla="*/ 945 h 969"/>
              <a:gd name="T14" fmla="*/ 594 w 1375"/>
              <a:gd name="T15" fmla="*/ 968 h 969"/>
              <a:gd name="T16" fmla="*/ 780 w 1375"/>
              <a:gd name="T17" fmla="*/ 855 h 969"/>
              <a:gd name="T18" fmla="*/ 1076 w 1375"/>
              <a:gd name="T19" fmla="*/ 855 h 969"/>
              <a:gd name="T20" fmla="*/ 1152 w 1375"/>
              <a:gd name="T21" fmla="*/ 800 h 969"/>
              <a:gd name="T22" fmla="*/ 1359 w 1375"/>
              <a:gd name="T23" fmla="*/ 167 h 969"/>
              <a:gd name="T24" fmla="*/ 1292 w 1375"/>
              <a:gd name="T25" fmla="*/ 63 h 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969">
                <a:moveTo>
                  <a:pt x="1292" y="63"/>
                </a:moveTo>
                <a:cubicBezTo>
                  <a:pt x="1079" y="40"/>
                  <a:pt x="554" y="0"/>
                  <a:pt x="75" y="106"/>
                </a:cubicBezTo>
                <a:cubicBezTo>
                  <a:pt x="27" y="116"/>
                  <a:pt x="0" y="166"/>
                  <a:pt x="17" y="212"/>
                </a:cubicBezTo>
                <a:cubicBezTo>
                  <a:pt x="238" y="803"/>
                  <a:pt x="238" y="803"/>
                  <a:pt x="238" y="803"/>
                </a:cubicBezTo>
                <a:cubicBezTo>
                  <a:pt x="250" y="835"/>
                  <a:pt x="280" y="855"/>
                  <a:pt x="313" y="855"/>
                </a:cubicBezTo>
                <a:cubicBezTo>
                  <a:pt x="600" y="855"/>
                  <a:pt x="600" y="855"/>
                  <a:pt x="600" y="855"/>
                </a:cubicBezTo>
                <a:cubicBezTo>
                  <a:pt x="600" y="855"/>
                  <a:pt x="628" y="892"/>
                  <a:pt x="582" y="945"/>
                </a:cubicBezTo>
                <a:cubicBezTo>
                  <a:pt x="574" y="955"/>
                  <a:pt x="582" y="969"/>
                  <a:pt x="594" y="968"/>
                </a:cubicBezTo>
                <a:cubicBezTo>
                  <a:pt x="636" y="965"/>
                  <a:pt x="713" y="946"/>
                  <a:pt x="780" y="855"/>
                </a:cubicBezTo>
                <a:cubicBezTo>
                  <a:pt x="1076" y="855"/>
                  <a:pt x="1076" y="855"/>
                  <a:pt x="1076" y="855"/>
                </a:cubicBezTo>
                <a:cubicBezTo>
                  <a:pt x="1110" y="855"/>
                  <a:pt x="1141" y="833"/>
                  <a:pt x="1152" y="800"/>
                </a:cubicBezTo>
                <a:cubicBezTo>
                  <a:pt x="1359" y="167"/>
                  <a:pt x="1359" y="167"/>
                  <a:pt x="1359" y="167"/>
                </a:cubicBezTo>
                <a:cubicBezTo>
                  <a:pt x="1375" y="119"/>
                  <a:pt x="1343" y="69"/>
                  <a:pt x="1292" y="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t">
            <a:normAutofit/>
          </a:bodyPr>
          <a:lstStyle/>
          <a:p>
            <a:pPr algn="ctr">
              <a:lnSpc>
                <a:spcPct val="150000"/>
              </a:lnSpc>
              <a:buSzPct val="25000"/>
            </a:pPr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36" name="íşḻídé"/>
          <p:cNvSpPr/>
          <p:nvPr/>
        </p:nvSpPr>
        <p:spPr bwMode="auto">
          <a:xfrm>
            <a:off x="1578361" y="2079926"/>
            <a:ext cx="414490" cy="319559"/>
          </a:xfrm>
          <a:custGeom>
            <a:avLst/>
            <a:gdLst>
              <a:gd name="T0" fmla="*/ 142 w 149"/>
              <a:gd name="T1" fmla="*/ 113 h 115"/>
              <a:gd name="T2" fmla="*/ 53 w 149"/>
              <a:gd name="T3" fmla="*/ 77 h 115"/>
              <a:gd name="T4" fmla="*/ 35 w 149"/>
              <a:gd name="T5" fmla="*/ 12 h 115"/>
              <a:gd name="T6" fmla="*/ 148 w 149"/>
              <a:gd name="T7" fmla="*/ 108 h 115"/>
              <a:gd name="T8" fmla="*/ 142 w 149"/>
              <a:gd name="T9" fmla="*/ 113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" h="115">
                <a:moveTo>
                  <a:pt x="142" y="113"/>
                </a:moveTo>
                <a:cubicBezTo>
                  <a:pt x="128" y="104"/>
                  <a:pt x="101" y="89"/>
                  <a:pt x="53" y="77"/>
                </a:cubicBezTo>
                <a:cubicBezTo>
                  <a:pt x="0" y="60"/>
                  <a:pt x="14" y="21"/>
                  <a:pt x="35" y="12"/>
                </a:cubicBezTo>
                <a:cubicBezTo>
                  <a:pt x="62" y="0"/>
                  <a:pt x="127" y="33"/>
                  <a:pt x="148" y="108"/>
                </a:cubicBezTo>
                <a:cubicBezTo>
                  <a:pt x="149" y="112"/>
                  <a:pt x="145" y="115"/>
                  <a:pt x="142" y="113"/>
                </a:cubicBezTo>
                <a:close/>
              </a:path>
            </a:pathLst>
          </a:custGeom>
          <a:solidFill>
            <a:schemeClr val="accent1">
              <a:alpha val="62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92500" lnSpcReduction="20000"/>
          </a:bodyPr>
          <a:lstStyle/>
          <a:p>
            <a:pPr algn="ctr"/>
            <a:endParaRPr/>
          </a:p>
        </p:txBody>
      </p:sp>
      <p:sp>
        <p:nvSpPr>
          <p:cNvPr id="37" name="i$ḷíḍè"/>
          <p:cNvSpPr/>
          <p:nvPr/>
        </p:nvSpPr>
        <p:spPr bwMode="auto">
          <a:xfrm>
            <a:off x="1562316" y="2374080"/>
            <a:ext cx="288806" cy="175156"/>
          </a:xfrm>
          <a:custGeom>
            <a:avLst/>
            <a:gdLst>
              <a:gd name="T0" fmla="*/ 101 w 104"/>
              <a:gd name="T1" fmla="*/ 34 h 63"/>
              <a:gd name="T2" fmla="*/ 42 w 104"/>
              <a:gd name="T3" fmla="*/ 51 h 63"/>
              <a:gd name="T4" fmla="*/ 7 w 104"/>
              <a:gd name="T5" fmla="*/ 25 h 63"/>
              <a:gd name="T6" fmla="*/ 102 w 104"/>
              <a:gd name="T7" fmla="*/ 29 h 63"/>
              <a:gd name="T8" fmla="*/ 101 w 104"/>
              <a:gd name="T9" fmla="*/ 34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63">
                <a:moveTo>
                  <a:pt x="101" y="34"/>
                </a:moveTo>
                <a:cubicBezTo>
                  <a:pt x="91" y="35"/>
                  <a:pt x="71" y="38"/>
                  <a:pt x="42" y="51"/>
                </a:cubicBezTo>
                <a:cubicBezTo>
                  <a:pt x="9" y="63"/>
                  <a:pt x="0" y="38"/>
                  <a:pt x="7" y="25"/>
                </a:cubicBezTo>
                <a:cubicBezTo>
                  <a:pt x="16" y="8"/>
                  <a:pt x="62" y="0"/>
                  <a:pt x="102" y="29"/>
                </a:cubicBezTo>
                <a:cubicBezTo>
                  <a:pt x="104" y="31"/>
                  <a:pt x="103" y="34"/>
                  <a:pt x="101" y="34"/>
                </a:cubicBezTo>
                <a:close/>
              </a:path>
            </a:pathLst>
          </a:custGeom>
          <a:solidFill>
            <a:srgbClr val="75C3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32500" lnSpcReduction="20000"/>
          </a:bodyPr>
          <a:lstStyle/>
          <a:p>
            <a:pPr algn="ctr"/>
            <a:endParaRPr/>
          </a:p>
        </p:txBody>
      </p:sp>
      <p:sp>
        <p:nvSpPr>
          <p:cNvPr id="38" name="ísļiḑé"/>
          <p:cNvSpPr/>
          <p:nvPr/>
        </p:nvSpPr>
        <p:spPr bwMode="auto">
          <a:xfrm>
            <a:off x="4991889" y="4542801"/>
            <a:ext cx="391761" cy="350311"/>
          </a:xfrm>
          <a:custGeom>
            <a:avLst/>
            <a:gdLst>
              <a:gd name="T0" fmla="*/ 8 w 141"/>
              <a:gd name="T1" fmla="*/ 3 h 126"/>
              <a:gd name="T2" fmla="*/ 91 w 141"/>
              <a:gd name="T3" fmla="*/ 51 h 126"/>
              <a:gd name="T4" fmla="*/ 98 w 141"/>
              <a:gd name="T5" fmla="*/ 118 h 126"/>
              <a:gd name="T6" fmla="*/ 1 w 141"/>
              <a:gd name="T7" fmla="*/ 7 h 126"/>
              <a:gd name="T8" fmla="*/ 8 w 141"/>
              <a:gd name="T9" fmla="*/ 3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" h="126">
                <a:moveTo>
                  <a:pt x="8" y="3"/>
                </a:moveTo>
                <a:cubicBezTo>
                  <a:pt x="20" y="13"/>
                  <a:pt x="45" y="33"/>
                  <a:pt x="91" y="51"/>
                </a:cubicBezTo>
                <a:cubicBezTo>
                  <a:pt x="141" y="75"/>
                  <a:pt x="121" y="112"/>
                  <a:pt x="98" y="118"/>
                </a:cubicBezTo>
                <a:cubicBezTo>
                  <a:pt x="70" y="126"/>
                  <a:pt x="11" y="83"/>
                  <a:pt x="1" y="7"/>
                </a:cubicBezTo>
                <a:cubicBezTo>
                  <a:pt x="0" y="2"/>
                  <a:pt x="5" y="0"/>
                  <a:pt x="8" y="3"/>
                </a:cubicBezTo>
                <a:close/>
              </a:path>
            </a:pathLst>
          </a:custGeom>
          <a:solidFill>
            <a:srgbClr val="75C3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  <a:endParaRPr/>
          </a:p>
        </p:txBody>
      </p:sp>
      <p:sp>
        <p:nvSpPr>
          <p:cNvPr id="39" name="iṩliḓê"/>
          <p:cNvSpPr/>
          <p:nvPr/>
        </p:nvSpPr>
        <p:spPr bwMode="auto">
          <a:xfrm>
            <a:off x="5141640" y="4450543"/>
            <a:ext cx="288806" cy="153763"/>
          </a:xfrm>
          <a:custGeom>
            <a:avLst/>
            <a:gdLst>
              <a:gd name="T0" fmla="*/ 4 w 104"/>
              <a:gd name="T1" fmla="*/ 15 h 55"/>
              <a:gd name="T2" fmla="*/ 65 w 104"/>
              <a:gd name="T3" fmla="*/ 7 h 55"/>
              <a:gd name="T4" fmla="*/ 95 w 104"/>
              <a:gd name="T5" fmla="*/ 38 h 55"/>
              <a:gd name="T6" fmla="*/ 2 w 104"/>
              <a:gd name="T7" fmla="*/ 20 h 55"/>
              <a:gd name="T8" fmla="*/ 4 w 104"/>
              <a:gd name="T9" fmla="*/ 1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55">
                <a:moveTo>
                  <a:pt x="4" y="15"/>
                </a:moveTo>
                <a:cubicBezTo>
                  <a:pt x="15" y="16"/>
                  <a:pt x="35" y="16"/>
                  <a:pt x="65" y="7"/>
                </a:cubicBezTo>
                <a:cubicBezTo>
                  <a:pt x="100" y="0"/>
                  <a:pt x="104" y="26"/>
                  <a:pt x="95" y="38"/>
                </a:cubicBezTo>
                <a:cubicBezTo>
                  <a:pt x="84" y="54"/>
                  <a:pt x="37" y="55"/>
                  <a:pt x="2" y="20"/>
                </a:cubicBezTo>
                <a:cubicBezTo>
                  <a:pt x="0" y="18"/>
                  <a:pt x="2" y="15"/>
                  <a:pt x="4" y="15"/>
                </a:cubicBezTo>
                <a:close/>
              </a:path>
            </a:pathLst>
          </a:custGeom>
          <a:solidFill>
            <a:srgbClr val="75C3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63" name="文本框 62"/>
          <p:cNvSpPr txBox="1"/>
          <p:nvPr/>
        </p:nvSpPr>
        <p:spPr>
          <a:xfrm>
            <a:off x="781354" y="612314"/>
            <a:ext cx="6316620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zh-CN" altLang="en-US" sz="2400" dirty="0">
                <a:solidFill>
                  <a:srgbClr val="12A98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缓存雪崩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80276" y="2136740"/>
            <a:ext cx="3241021" cy="218521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>
              <a:lnSpc>
                <a:spcPct val="200000"/>
              </a:lnSpc>
              <a:buSzPct val="25000"/>
            </a:pPr>
            <a:r>
              <a:rPr lang="zh-CN" altLang="en-US" sz="2000" b="1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问题描述</a:t>
            </a:r>
            <a:endParaRPr lang="en-US" altLang="zh-CN" sz="2000" b="1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algn="ctr">
              <a:lnSpc>
                <a:spcPct val="200000"/>
              </a:lnSpc>
              <a:buSzPct val="25000"/>
            </a:pPr>
            <a:r>
              <a:rPr lang="zh-CN" altLang="en-US" sz="1600" b="1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缓存支持</a:t>
            </a:r>
            <a:r>
              <a:rPr lang="en-US" altLang="zh-CN" sz="1600" b="1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rehash</a:t>
            </a:r>
            <a:r>
              <a:rPr lang="zh-CN" altLang="en-US" sz="1600" b="1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，但流量洪峰，</a:t>
            </a:r>
            <a:endParaRPr lang="en-US" altLang="zh-CN" sz="1600" b="1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0" marR="0" indent="0" algn="ctr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部分缓存过载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crash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，过载扩散，整个缓存体系异常</a:t>
            </a:r>
          </a:p>
        </p:txBody>
      </p:sp>
      <p:grpSp>
        <p:nvGrpSpPr>
          <p:cNvPr id="40" name="8e58817a-0478-4465-ba19-2f2d46c6d64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984586" y="4717956"/>
            <a:ext cx="698881" cy="1620073"/>
            <a:chOff x="5194050" y="1547746"/>
            <a:chExt cx="1803899" cy="4181608"/>
          </a:xfrm>
        </p:grpSpPr>
        <p:sp>
          <p:nvSpPr>
            <p:cNvPr id="43" name="iS1ïdê"/>
            <p:cNvSpPr/>
            <p:nvPr/>
          </p:nvSpPr>
          <p:spPr bwMode="auto">
            <a:xfrm>
              <a:off x="6425855" y="4853174"/>
              <a:ext cx="355626" cy="532579"/>
            </a:xfrm>
            <a:custGeom>
              <a:avLst/>
              <a:gdLst>
                <a:gd name="T0" fmla="*/ 0 w 172"/>
                <a:gd name="T1" fmla="*/ 115 h 258"/>
                <a:gd name="T2" fmla="*/ 32 w 172"/>
                <a:gd name="T3" fmla="*/ 172 h 258"/>
                <a:gd name="T4" fmla="*/ 46 w 172"/>
                <a:gd name="T5" fmla="*/ 213 h 258"/>
                <a:gd name="T6" fmla="*/ 107 w 172"/>
                <a:gd name="T7" fmla="*/ 248 h 258"/>
                <a:gd name="T8" fmla="*/ 137 w 172"/>
                <a:gd name="T9" fmla="*/ 55 h 258"/>
                <a:gd name="T10" fmla="*/ 59 w 172"/>
                <a:gd name="T11" fmla="*/ 0 h 258"/>
                <a:gd name="T12" fmla="*/ 20 w 172"/>
                <a:gd name="T13" fmla="*/ 40 h 258"/>
                <a:gd name="T14" fmla="*/ 0 w 172"/>
                <a:gd name="T15" fmla="*/ 115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258">
                  <a:moveTo>
                    <a:pt x="0" y="115"/>
                  </a:moveTo>
                  <a:cubicBezTo>
                    <a:pt x="0" y="115"/>
                    <a:pt x="16" y="148"/>
                    <a:pt x="32" y="172"/>
                  </a:cubicBezTo>
                  <a:cubicBezTo>
                    <a:pt x="32" y="172"/>
                    <a:pt x="43" y="190"/>
                    <a:pt x="46" y="213"/>
                  </a:cubicBezTo>
                  <a:cubicBezTo>
                    <a:pt x="48" y="236"/>
                    <a:pt x="83" y="258"/>
                    <a:pt x="107" y="248"/>
                  </a:cubicBezTo>
                  <a:cubicBezTo>
                    <a:pt x="131" y="239"/>
                    <a:pt x="172" y="91"/>
                    <a:pt x="137" y="55"/>
                  </a:cubicBezTo>
                  <a:cubicBezTo>
                    <a:pt x="102" y="18"/>
                    <a:pt x="59" y="0"/>
                    <a:pt x="59" y="0"/>
                  </a:cubicBezTo>
                  <a:cubicBezTo>
                    <a:pt x="20" y="40"/>
                    <a:pt x="20" y="40"/>
                    <a:pt x="20" y="40"/>
                  </a:cubicBezTo>
                  <a:lnTo>
                    <a:pt x="0" y="11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išḻïďé"/>
            <p:cNvSpPr/>
            <p:nvPr/>
          </p:nvSpPr>
          <p:spPr bwMode="auto">
            <a:xfrm>
              <a:off x="5530778" y="5232852"/>
              <a:ext cx="649404" cy="496502"/>
            </a:xfrm>
            <a:custGeom>
              <a:avLst/>
              <a:gdLst>
                <a:gd name="T0" fmla="*/ 262 w 314"/>
                <a:gd name="T1" fmla="*/ 88 h 240"/>
                <a:gd name="T2" fmla="*/ 249 w 314"/>
                <a:gd name="T3" fmla="*/ 209 h 240"/>
                <a:gd name="T4" fmla="*/ 11 w 314"/>
                <a:gd name="T5" fmla="*/ 70 h 240"/>
                <a:gd name="T6" fmla="*/ 157 w 314"/>
                <a:gd name="T7" fmla="*/ 43 h 240"/>
                <a:gd name="T8" fmla="*/ 222 w 314"/>
                <a:gd name="T9" fmla="*/ 114 h 240"/>
                <a:gd name="T10" fmla="*/ 262 w 314"/>
                <a:gd name="T11" fmla="*/ 8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4" h="240">
                  <a:moveTo>
                    <a:pt x="262" y="88"/>
                  </a:moveTo>
                  <a:cubicBezTo>
                    <a:pt x="262" y="88"/>
                    <a:pt x="272" y="208"/>
                    <a:pt x="249" y="209"/>
                  </a:cubicBezTo>
                  <a:cubicBezTo>
                    <a:pt x="227" y="210"/>
                    <a:pt x="31" y="240"/>
                    <a:pt x="11" y="70"/>
                  </a:cubicBezTo>
                  <a:cubicBezTo>
                    <a:pt x="11" y="70"/>
                    <a:pt x="0" y="0"/>
                    <a:pt x="157" y="43"/>
                  </a:cubicBezTo>
                  <a:cubicBezTo>
                    <a:pt x="314" y="86"/>
                    <a:pt x="224" y="116"/>
                    <a:pt x="222" y="114"/>
                  </a:cubicBezTo>
                  <a:cubicBezTo>
                    <a:pt x="220" y="112"/>
                    <a:pt x="262" y="88"/>
                    <a:pt x="262" y="8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išľîḓê"/>
            <p:cNvSpPr/>
            <p:nvPr/>
          </p:nvSpPr>
          <p:spPr bwMode="auto">
            <a:xfrm>
              <a:off x="5719758" y="4904714"/>
              <a:ext cx="352190" cy="578966"/>
            </a:xfrm>
            <a:custGeom>
              <a:avLst/>
              <a:gdLst>
                <a:gd name="T0" fmla="*/ 0 w 171"/>
                <a:gd name="T1" fmla="*/ 27 h 280"/>
                <a:gd name="T2" fmla="*/ 66 w 171"/>
                <a:gd name="T3" fmla="*/ 243 h 280"/>
                <a:gd name="T4" fmla="*/ 171 w 171"/>
                <a:gd name="T5" fmla="*/ 243 h 280"/>
                <a:gd name="T6" fmla="*/ 134 w 171"/>
                <a:gd name="T7" fmla="*/ 11 h 280"/>
                <a:gd name="T8" fmla="*/ 0 w 171"/>
                <a:gd name="T9" fmla="*/ 2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280">
                  <a:moveTo>
                    <a:pt x="0" y="27"/>
                  </a:moveTo>
                  <a:cubicBezTo>
                    <a:pt x="0" y="27"/>
                    <a:pt x="74" y="111"/>
                    <a:pt x="66" y="243"/>
                  </a:cubicBezTo>
                  <a:cubicBezTo>
                    <a:pt x="66" y="243"/>
                    <a:pt x="126" y="280"/>
                    <a:pt x="171" y="243"/>
                  </a:cubicBezTo>
                  <a:cubicBezTo>
                    <a:pt x="171" y="243"/>
                    <a:pt x="169" y="46"/>
                    <a:pt x="134" y="11"/>
                  </a:cubicBezTo>
                  <a:cubicBezTo>
                    <a:pt x="134" y="11"/>
                    <a:pt x="0" y="0"/>
                    <a:pt x="0" y="27"/>
                  </a:cubicBezTo>
                  <a:close/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ṥ1iďè"/>
            <p:cNvSpPr/>
            <p:nvPr/>
          </p:nvSpPr>
          <p:spPr bwMode="auto">
            <a:xfrm>
              <a:off x="6599373" y="2648983"/>
              <a:ext cx="285188" cy="226776"/>
            </a:xfrm>
            <a:custGeom>
              <a:avLst/>
              <a:gdLst>
                <a:gd name="T0" fmla="*/ 59 w 138"/>
                <a:gd name="T1" fmla="*/ 0 h 110"/>
                <a:gd name="T2" fmla="*/ 0 w 138"/>
                <a:gd name="T3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8" h="110">
                  <a:moveTo>
                    <a:pt x="59" y="0"/>
                  </a:moveTo>
                  <a:cubicBezTo>
                    <a:pt x="59" y="0"/>
                    <a:pt x="138" y="56"/>
                    <a:pt x="0" y="110"/>
                  </a:cubicBezTo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ṣlíḓê"/>
            <p:cNvSpPr/>
            <p:nvPr/>
          </p:nvSpPr>
          <p:spPr bwMode="auto">
            <a:xfrm>
              <a:off x="5352106" y="2648983"/>
              <a:ext cx="247392" cy="226776"/>
            </a:xfrm>
            <a:custGeom>
              <a:avLst/>
              <a:gdLst>
                <a:gd name="T0" fmla="*/ 76 w 120"/>
                <a:gd name="T1" fmla="*/ 0 h 110"/>
                <a:gd name="T2" fmla="*/ 120 w 120"/>
                <a:gd name="T3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0" h="110">
                  <a:moveTo>
                    <a:pt x="76" y="0"/>
                  </a:moveTo>
                  <a:cubicBezTo>
                    <a:pt x="76" y="0"/>
                    <a:pt x="0" y="52"/>
                    <a:pt x="120" y="110"/>
                  </a:cubicBezTo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iṣļïďe"/>
            <p:cNvSpPr/>
            <p:nvPr/>
          </p:nvSpPr>
          <p:spPr bwMode="auto">
            <a:xfrm>
              <a:off x="6621707" y="3473622"/>
              <a:ext cx="376242" cy="1077185"/>
            </a:xfrm>
            <a:custGeom>
              <a:avLst/>
              <a:gdLst>
                <a:gd name="T0" fmla="*/ 148 w 182"/>
                <a:gd name="T1" fmla="*/ 340 h 522"/>
                <a:gd name="T2" fmla="*/ 179 w 182"/>
                <a:gd name="T3" fmla="*/ 385 h 522"/>
                <a:gd name="T4" fmla="*/ 181 w 182"/>
                <a:gd name="T5" fmla="*/ 450 h 522"/>
                <a:gd name="T6" fmla="*/ 94 w 182"/>
                <a:gd name="T7" fmla="*/ 510 h 522"/>
                <a:gd name="T8" fmla="*/ 153 w 182"/>
                <a:gd name="T9" fmla="*/ 443 h 522"/>
                <a:gd name="T10" fmla="*/ 141 w 182"/>
                <a:gd name="T11" fmla="*/ 393 h 522"/>
                <a:gd name="T12" fmla="*/ 98 w 182"/>
                <a:gd name="T13" fmla="*/ 388 h 522"/>
                <a:gd name="T14" fmla="*/ 93 w 182"/>
                <a:gd name="T15" fmla="*/ 484 h 522"/>
                <a:gd name="T16" fmla="*/ 46 w 182"/>
                <a:gd name="T17" fmla="*/ 392 h 522"/>
                <a:gd name="T18" fmla="*/ 61 w 182"/>
                <a:gd name="T19" fmla="*/ 345 h 522"/>
                <a:gd name="T20" fmla="*/ 81 w 182"/>
                <a:gd name="T21" fmla="*/ 309 h 522"/>
                <a:gd name="T22" fmla="*/ 0 w 182"/>
                <a:gd name="T23" fmla="*/ 62 h 522"/>
                <a:gd name="T24" fmla="*/ 104 w 182"/>
                <a:gd name="T25" fmla="*/ 0 h 522"/>
                <a:gd name="T26" fmla="*/ 148 w 182"/>
                <a:gd name="T27" fmla="*/ 34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2" h="522">
                  <a:moveTo>
                    <a:pt x="148" y="340"/>
                  </a:moveTo>
                  <a:cubicBezTo>
                    <a:pt x="148" y="340"/>
                    <a:pt x="182" y="365"/>
                    <a:pt x="179" y="385"/>
                  </a:cubicBezTo>
                  <a:cubicBezTo>
                    <a:pt x="175" y="405"/>
                    <a:pt x="181" y="432"/>
                    <a:pt x="181" y="450"/>
                  </a:cubicBezTo>
                  <a:cubicBezTo>
                    <a:pt x="181" y="468"/>
                    <a:pt x="103" y="522"/>
                    <a:pt x="94" y="510"/>
                  </a:cubicBezTo>
                  <a:cubicBezTo>
                    <a:pt x="85" y="498"/>
                    <a:pt x="131" y="444"/>
                    <a:pt x="153" y="443"/>
                  </a:cubicBezTo>
                  <a:cubicBezTo>
                    <a:pt x="153" y="443"/>
                    <a:pt x="141" y="429"/>
                    <a:pt x="141" y="393"/>
                  </a:cubicBezTo>
                  <a:cubicBezTo>
                    <a:pt x="141" y="393"/>
                    <a:pt x="107" y="379"/>
                    <a:pt x="98" y="388"/>
                  </a:cubicBezTo>
                  <a:cubicBezTo>
                    <a:pt x="88" y="398"/>
                    <a:pt x="114" y="485"/>
                    <a:pt x="93" y="484"/>
                  </a:cubicBezTo>
                  <a:cubicBezTo>
                    <a:pt x="72" y="483"/>
                    <a:pt x="47" y="450"/>
                    <a:pt x="46" y="392"/>
                  </a:cubicBezTo>
                  <a:cubicBezTo>
                    <a:pt x="46" y="392"/>
                    <a:pt x="47" y="365"/>
                    <a:pt x="61" y="345"/>
                  </a:cubicBezTo>
                  <a:cubicBezTo>
                    <a:pt x="75" y="326"/>
                    <a:pt x="88" y="333"/>
                    <a:pt x="81" y="309"/>
                  </a:cubicBezTo>
                  <a:cubicBezTo>
                    <a:pt x="81" y="309"/>
                    <a:pt x="87" y="113"/>
                    <a:pt x="0" y="6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73" y="166"/>
                    <a:pt x="148" y="340"/>
                  </a:cubicBezTo>
                  <a:close/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îśľîďê"/>
            <p:cNvSpPr/>
            <p:nvPr/>
          </p:nvSpPr>
          <p:spPr bwMode="auto">
            <a:xfrm>
              <a:off x="6781481" y="4241567"/>
              <a:ext cx="182108" cy="233648"/>
            </a:xfrm>
            <a:custGeom>
              <a:avLst/>
              <a:gdLst>
                <a:gd name="T0" fmla="*/ 45 w 88"/>
                <a:gd name="T1" fmla="*/ 15 h 113"/>
                <a:gd name="T2" fmla="*/ 23 w 88"/>
                <a:gd name="T3" fmla="*/ 70 h 113"/>
                <a:gd name="T4" fmla="*/ 34 w 88"/>
                <a:gd name="T5" fmla="*/ 110 h 113"/>
                <a:gd name="T6" fmla="*/ 88 w 88"/>
                <a:gd name="T7" fmla="*/ 76 h 113"/>
                <a:gd name="T8" fmla="*/ 81 w 88"/>
                <a:gd name="T9" fmla="*/ 11 h 113"/>
                <a:gd name="T10" fmla="*/ 45 w 88"/>
                <a:gd name="T11" fmla="*/ 0 h 113"/>
                <a:gd name="T12" fmla="*/ 45 w 88"/>
                <a:gd name="T13" fmla="*/ 1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13">
                  <a:moveTo>
                    <a:pt x="45" y="15"/>
                  </a:moveTo>
                  <a:cubicBezTo>
                    <a:pt x="45" y="15"/>
                    <a:pt x="45" y="60"/>
                    <a:pt x="23" y="70"/>
                  </a:cubicBezTo>
                  <a:cubicBezTo>
                    <a:pt x="0" y="79"/>
                    <a:pt x="21" y="113"/>
                    <a:pt x="34" y="110"/>
                  </a:cubicBezTo>
                  <a:cubicBezTo>
                    <a:pt x="47" y="107"/>
                    <a:pt x="88" y="76"/>
                    <a:pt x="88" y="76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45" y="0"/>
                    <a:pt x="45" y="0"/>
                    <a:pt x="45" y="0"/>
                  </a:cubicBezTo>
                  <a:lnTo>
                    <a:pt x="45" y="15"/>
                  </a:lnTo>
                  <a:close/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śḻîďê"/>
            <p:cNvSpPr/>
            <p:nvPr/>
          </p:nvSpPr>
          <p:spPr bwMode="auto">
            <a:xfrm>
              <a:off x="6905177" y="4373853"/>
              <a:ext cx="89336" cy="163210"/>
            </a:xfrm>
            <a:custGeom>
              <a:avLst/>
              <a:gdLst>
                <a:gd name="T0" fmla="*/ 0 w 43"/>
                <a:gd name="T1" fmla="*/ 58 h 79"/>
                <a:gd name="T2" fmla="*/ 24 w 43"/>
                <a:gd name="T3" fmla="*/ 39 h 79"/>
                <a:gd name="T4" fmla="*/ 10 w 43"/>
                <a:gd name="T5" fmla="*/ 34 h 79"/>
                <a:gd name="T6" fmla="*/ 0 w 43"/>
                <a:gd name="T7" fmla="*/ 5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79">
                  <a:moveTo>
                    <a:pt x="0" y="58"/>
                  </a:moveTo>
                  <a:cubicBezTo>
                    <a:pt x="0" y="58"/>
                    <a:pt x="5" y="79"/>
                    <a:pt x="24" y="39"/>
                  </a:cubicBezTo>
                  <a:cubicBezTo>
                    <a:pt x="43" y="0"/>
                    <a:pt x="10" y="34"/>
                    <a:pt x="10" y="34"/>
                  </a:cubicBezTo>
                  <a:lnTo>
                    <a:pt x="0" y="58"/>
                  </a:lnTo>
                  <a:close/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iš1îḋe"/>
            <p:cNvSpPr/>
            <p:nvPr/>
          </p:nvSpPr>
          <p:spPr bwMode="auto">
            <a:xfrm>
              <a:off x="6432727" y="3466750"/>
              <a:ext cx="431218" cy="414038"/>
            </a:xfrm>
            <a:custGeom>
              <a:avLst/>
              <a:gdLst>
                <a:gd name="T0" fmla="*/ 209 w 209"/>
                <a:gd name="T1" fmla="*/ 39 h 200"/>
                <a:gd name="T2" fmla="*/ 164 w 209"/>
                <a:gd name="T3" fmla="*/ 200 h 200"/>
                <a:gd name="T4" fmla="*/ 80 w 209"/>
                <a:gd name="T5" fmla="*/ 57 h 200"/>
                <a:gd name="T6" fmla="*/ 197 w 209"/>
                <a:gd name="T7" fmla="*/ 0 h 200"/>
                <a:gd name="T8" fmla="*/ 209 w 209"/>
                <a:gd name="T9" fmla="*/ 3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00">
                  <a:moveTo>
                    <a:pt x="209" y="39"/>
                  </a:moveTo>
                  <a:cubicBezTo>
                    <a:pt x="209" y="39"/>
                    <a:pt x="152" y="51"/>
                    <a:pt x="164" y="200"/>
                  </a:cubicBezTo>
                  <a:cubicBezTo>
                    <a:pt x="164" y="200"/>
                    <a:pt x="160" y="108"/>
                    <a:pt x="80" y="57"/>
                  </a:cubicBezTo>
                  <a:cubicBezTo>
                    <a:pt x="0" y="7"/>
                    <a:pt x="197" y="0"/>
                    <a:pt x="197" y="0"/>
                  </a:cubicBezTo>
                  <a:lnTo>
                    <a:pt x="209" y="39"/>
                  </a:lnTo>
                  <a:close/>
                </a:path>
              </a:pathLst>
            </a:custGeom>
            <a:solidFill>
              <a:srgbClr val="EA965E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ïş1ïḍè"/>
            <p:cNvSpPr/>
            <p:nvPr/>
          </p:nvSpPr>
          <p:spPr bwMode="auto">
            <a:xfrm>
              <a:off x="5194050" y="3437544"/>
              <a:ext cx="405448" cy="367652"/>
            </a:xfrm>
            <a:custGeom>
              <a:avLst/>
              <a:gdLst>
                <a:gd name="T0" fmla="*/ 65 w 196"/>
                <a:gd name="T1" fmla="*/ 0 h 178"/>
                <a:gd name="T2" fmla="*/ 65 w 196"/>
                <a:gd name="T3" fmla="*/ 146 h 178"/>
                <a:gd name="T4" fmla="*/ 175 w 196"/>
                <a:gd name="T5" fmla="*/ 92 h 178"/>
                <a:gd name="T6" fmla="*/ 196 w 196"/>
                <a:gd name="T7" fmla="*/ 56 h 178"/>
                <a:gd name="T8" fmla="*/ 65 w 196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178">
                  <a:moveTo>
                    <a:pt x="65" y="0"/>
                  </a:moveTo>
                  <a:cubicBezTo>
                    <a:pt x="65" y="0"/>
                    <a:pt x="0" y="114"/>
                    <a:pt x="65" y="146"/>
                  </a:cubicBezTo>
                  <a:cubicBezTo>
                    <a:pt x="130" y="178"/>
                    <a:pt x="175" y="92"/>
                    <a:pt x="175" y="92"/>
                  </a:cubicBezTo>
                  <a:cubicBezTo>
                    <a:pt x="196" y="56"/>
                    <a:pt x="196" y="56"/>
                    <a:pt x="196" y="56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îṧliḑè"/>
            <p:cNvSpPr/>
            <p:nvPr/>
          </p:nvSpPr>
          <p:spPr bwMode="auto">
            <a:xfrm>
              <a:off x="5319463" y="3415210"/>
              <a:ext cx="261136" cy="331574"/>
            </a:xfrm>
            <a:custGeom>
              <a:avLst/>
              <a:gdLst>
                <a:gd name="T0" fmla="*/ 0 w 127"/>
                <a:gd name="T1" fmla="*/ 20 h 160"/>
                <a:gd name="T2" fmla="*/ 56 w 127"/>
                <a:gd name="T3" fmla="*/ 160 h 160"/>
                <a:gd name="T4" fmla="*/ 127 w 127"/>
                <a:gd name="T5" fmla="*/ 87 h 160"/>
                <a:gd name="T6" fmla="*/ 12 w 127"/>
                <a:gd name="T7" fmla="*/ 0 h 160"/>
                <a:gd name="T8" fmla="*/ 0 w 127"/>
                <a:gd name="T9" fmla="*/ 2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60">
                  <a:moveTo>
                    <a:pt x="0" y="20"/>
                  </a:moveTo>
                  <a:cubicBezTo>
                    <a:pt x="0" y="20"/>
                    <a:pt x="113" y="106"/>
                    <a:pt x="56" y="160"/>
                  </a:cubicBezTo>
                  <a:cubicBezTo>
                    <a:pt x="56" y="160"/>
                    <a:pt x="100" y="147"/>
                    <a:pt x="127" y="87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EA965E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iśḻídè"/>
            <p:cNvSpPr/>
            <p:nvPr/>
          </p:nvSpPr>
          <p:spPr bwMode="auto">
            <a:xfrm>
              <a:off x="6425855" y="3052712"/>
              <a:ext cx="487912" cy="565222"/>
            </a:xfrm>
            <a:custGeom>
              <a:avLst/>
              <a:gdLst>
                <a:gd name="T0" fmla="*/ 0 w 236"/>
                <a:gd name="T1" fmla="*/ 0 h 274"/>
                <a:gd name="T2" fmla="*/ 236 w 236"/>
                <a:gd name="T3" fmla="*/ 178 h 274"/>
                <a:gd name="T4" fmla="*/ 96 w 236"/>
                <a:gd name="T5" fmla="*/ 26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274">
                  <a:moveTo>
                    <a:pt x="0" y="0"/>
                  </a:moveTo>
                  <a:cubicBezTo>
                    <a:pt x="0" y="0"/>
                    <a:pt x="140" y="44"/>
                    <a:pt x="236" y="178"/>
                  </a:cubicBezTo>
                  <a:cubicBezTo>
                    <a:pt x="236" y="178"/>
                    <a:pt x="165" y="274"/>
                    <a:pt x="96" y="26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íṧļiḓé"/>
            <p:cNvSpPr/>
            <p:nvPr/>
          </p:nvSpPr>
          <p:spPr bwMode="auto">
            <a:xfrm>
              <a:off x="5300566" y="3035532"/>
              <a:ext cx="486194" cy="565222"/>
            </a:xfrm>
            <a:custGeom>
              <a:avLst/>
              <a:gdLst>
                <a:gd name="T0" fmla="*/ 236 w 236"/>
                <a:gd name="T1" fmla="*/ 0 h 274"/>
                <a:gd name="T2" fmla="*/ 0 w 236"/>
                <a:gd name="T3" fmla="*/ 178 h 274"/>
                <a:gd name="T4" fmla="*/ 140 w 236"/>
                <a:gd name="T5" fmla="*/ 26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274">
                  <a:moveTo>
                    <a:pt x="236" y="0"/>
                  </a:moveTo>
                  <a:cubicBezTo>
                    <a:pt x="236" y="0"/>
                    <a:pt x="96" y="44"/>
                    <a:pt x="0" y="178"/>
                  </a:cubicBezTo>
                  <a:cubicBezTo>
                    <a:pt x="0" y="178"/>
                    <a:pt x="71" y="274"/>
                    <a:pt x="140" y="26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íṧḷíḋê"/>
            <p:cNvSpPr/>
            <p:nvPr/>
          </p:nvSpPr>
          <p:spPr bwMode="auto">
            <a:xfrm>
              <a:off x="5539367" y="4294825"/>
              <a:ext cx="1113263" cy="781690"/>
            </a:xfrm>
            <a:custGeom>
              <a:avLst/>
              <a:gdLst>
                <a:gd name="T0" fmla="*/ 12 w 539"/>
                <a:gd name="T1" fmla="*/ 0 h 378"/>
                <a:gd name="T2" fmla="*/ 69 w 539"/>
                <a:gd name="T3" fmla="*/ 346 h 378"/>
                <a:gd name="T4" fmla="*/ 243 w 539"/>
                <a:gd name="T5" fmla="*/ 346 h 378"/>
                <a:gd name="T6" fmla="*/ 293 w 539"/>
                <a:gd name="T7" fmla="*/ 180 h 378"/>
                <a:gd name="T8" fmla="*/ 381 w 539"/>
                <a:gd name="T9" fmla="*/ 282 h 378"/>
                <a:gd name="T10" fmla="*/ 539 w 539"/>
                <a:gd name="T11" fmla="*/ 248 h 378"/>
                <a:gd name="T12" fmla="*/ 528 w 539"/>
                <a:gd name="T13" fmla="*/ 154 h 378"/>
                <a:gd name="T14" fmla="*/ 527 w 539"/>
                <a:gd name="T15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9" h="378">
                  <a:moveTo>
                    <a:pt x="12" y="0"/>
                  </a:moveTo>
                  <a:cubicBezTo>
                    <a:pt x="12" y="0"/>
                    <a:pt x="0" y="120"/>
                    <a:pt x="69" y="346"/>
                  </a:cubicBezTo>
                  <a:cubicBezTo>
                    <a:pt x="69" y="346"/>
                    <a:pt x="157" y="378"/>
                    <a:pt x="243" y="346"/>
                  </a:cubicBezTo>
                  <a:cubicBezTo>
                    <a:pt x="243" y="346"/>
                    <a:pt x="288" y="267"/>
                    <a:pt x="293" y="180"/>
                  </a:cubicBezTo>
                  <a:cubicBezTo>
                    <a:pt x="293" y="180"/>
                    <a:pt x="344" y="248"/>
                    <a:pt x="381" y="282"/>
                  </a:cubicBezTo>
                  <a:cubicBezTo>
                    <a:pt x="381" y="282"/>
                    <a:pt x="509" y="280"/>
                    <a:pt x="539" y="248"/>
                  </a:cubicBezTo>
                  <a:cubicBezTo>
                    <a:pt x="539" y="248"/>
                    <a:pt x="531" y="189"/>
                    <a:pt x="528" y="154"/>
                  </a:cubicBezTo>
                  <a:cubicBezTo>
                    <a:pt x="525" y="120"/>
                    <a:pt x="539" y="40"/>
                    <a:pt x="527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îṥľíde"/>
            <p:cNvSpPr/>
            <p:nvPr/>
          </p:nvSpPr>
          <p:spPr bwMode="auto">
            <a:xfrm>
              <a:off x="5499854" y="2989147"/>
              <a:ext cx="1178547" cy="1405322"/>
            </a:xfrm>
            <a:custGeom>
              <a:avLst/>
              <a:gdLst>
                <a:gd name="T0" fmla="*/ 427 w 570"/>
                <a:gd name="T1" fmla="*/ 0 h 680"/>
                <a:gd name="T2" fmla="*/ 540 w 570"/>
                <a:gd name="T3" fmla="*/ 273 h 680"/>
                <a:gd name="T4" fmla="*/ 546 w 570"/>
                <a:gd name="T5" fmla="*/ 632 h 680"/>
                <a:gd name="T6" fmla="*/ 288 w 570"/>
                <a:gd name="T7" fmla="*/ 680 h 680"/>
                <a:gd name="T8" fmla="*/ 31 w 570"/>
                <a:gd name="T9" fmla="*/ 632 h 680"/>
                <a:gd name="T10" fmla="*/ 30 w 570"/>
                <a:gd name="T11" fmla="*/ 285 h 680"/>
                <a:gd name="T12" fmla="*/ 150 w 570"/>
                <a:gd name="T13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0" h="680">
                  <a:moveTo>
                    <a:pt x="427" y="0"/>
                  </a:moveTo>
                  <a:cubicBezTo>
                    <a:pt x="427" y="0"/>
                    <a:pt x="510" y="82"/>
                    <a:pt x="540" y="273"/>
                  </a:cubicBezTo>
                  <a:cubicBezTo>
                    <a:pt x="570" y="464"/>
                    <a:pt x="546" y="632"/>
                    <a:pt x="546" y="632"/>
                  </a:cubicBezTo>
                  <a:cubicBezTo>
                    <a:pt x="546" y="632"/>
                    <a:pt x="478" y="680"/>
                    <a:pt x="288" y="680"/>
                  </a:cubicBezTo>
                  <a:cubicBezTo>
                    <a:pt x="99" y="680"/>
                    <a:pt x="31" y="632"/>
                    <a:pt x="31" y="632"/>
                  </a:cubicBezTo>
                  <a:cubicBezTo>
                    <a:pt x="31" y="632"/>
                    <a:pt x="0" y="476"/>
                    <a:pt x="30" y="285"/>
                  </a:cubicBezTo>
                  <a:cubicBezTo>
                    <a:pt x="61" y="94"/>
                    <a:pt x="150" y="0"/>
                    <a:pt x="15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ïšḷïde"/>
            <p:cNvSpPr/>
            <p:nvPr/>
          </p:nvSpPr>
          <p:spPr bwMode="auto">
            <a:xfrm>
              <a:off x="5759271" y="3002891"/>
              <a:ext cx="731868" cy="326420"/>
            </a:xfrm>
            <a:custGeom>
              <a:avLst/>
              <a:gdLst>
                <a:gd name="T0" fmla="*/ 0 w 355"/>
                <a:gd name="T1" fmla="*/ 26 h 158"/>
                <a:gd name="T2" fmla="*/ 355 w 355"/>
                <a:gd name="T3" fmla="*/ 74 h 158"/>
                <a:gd name="T4" fmla="*/ 323 w 355"/>
                <a:gd name="T5" fmla="*/ 19 h 158"/>
                <a:gd name="T6" fmla="*/ 19 w 355"/>
                <a:gd name="T7" fmla="*/ 0 h 158"/>
                <a:gd name="T8" fmla="*/ 0 w 355"/>
                <a:gd name="T9" fmla="*/ 2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5" h="158">
                  <a:moveTo>
                    <a:pt x="0" y="26"/>
                  </a:moveTo>
                  <a:cubicBezTo>
                    <a:pt x="0" y="26"/>
                    <a:pt x="140" y="158"/>
                    <a:pt x="355" y="74"/>
                  </a:cubicBezTo>
                  <a:cubicBezTo>
                    <a:pt x="355" y="74"/>
                    <a:pt x="335" y="35"/>
                    <a:pt x="323" y="19"/>
                  </a:cubicBezTo>
                  <a:cubicBezTo>
                    <a:pt x="311" y="3"/>
                    <a:pt x="19" y="0"/>
                    <a:pt x="19" y="0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sḷîḍé"/>
            <p:cNvSpPr/>
            <p:nvPr/>
          </p:nvSpPr>
          <p:spPr bwMode="auto">
            <a:xfrm>
              <a:off x="5475802" y="3044123"/>
              <a:ext cx="290342" cy="542887"/>
            </a:xfrm>
            <a:custGeom>
              <a:avLst/>
              <a:gdLst>
                <a:gd name="T0" fmla="*/ 141 w 141"/>
                <a:gd name="T1" fmla="*/ 0 h 263"/>
                <a:gd name="T2" fmla="*/ 0 w 141"/>
                <a:gd name="T3" fmla="*/ 250 h 263"/>
                <a:gd name="T4" fmla="*/ 42 w 141"/>
                <a:gd name="T5" fmla="*/ 262 h 263"/>
                <a:gd name="T6" fmla="*/ 141 w 141"/>
                <a:gd name="T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263">
                  <a:moveTo>
                    <a:pt x="141" y="0"/>
                  </a:moveTo>
                  <a:cubicBezTo>
                    <a:pt x="141" y="0"/>
                    <a:pt x="20" y="159"/>
                    <a:pt x="0" y="250"/>
                  </a:cubicBezTo>
                  <a:cubicBezTo>
                    <a:pt x="0" y="250"/>
                    <a:pt x="30" y="263"/>
                    <a:pt x="42" y="262"/>
                  </a:cubicBezTo>
                  <a:cubicBezTo>
                    <a:pt x="42" y="262"/>
                    <a:pt x="98" y="48"/>
                    <a:pt x="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ŝḻïḋè"/>
            <p:cNvSpPr/>
            <p:nvPr/>
          </p:nvSpPr>
          <p:spPr bwMode="auto">
            <a:xfrm>
              <a:off x="6434445" y="3056148"/>
              <a:ext cx="274880" cy="549759"/>
            </a:xfrm>
            <a:custGeom>
              <a:avLst/>
              <a:gdLst>
                <a:gd name="T0" fmla="*/ 0 w 133"/>
                <a:gd name="T1" fmla="*/ 0 h 266"/>
                <a:gd name="T2" fmla="*/ 133 w 133"/>
                <a:gd name="T3" fmla="*/ 256 h 266"/>
                <a:gd name="T4" fmla="*/ 91 w 133"/>
                <a:gd name="T5" fmla="*/ 263 h 266"/>
                <a:gd name="T6" fmla="*/ 0 w 133"/>
                <a:gd name="T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" h="266">
                  <a:moveTo>
                    <a:pt x="0" y="0"/>
                  </a:moveTo>
                  <a:cubicBezTo>
                    <a:pt x="0" y="0"/>
                    <a:pt x="131" y="177"/>
                    <a:pt x="133" y="256"/>
                  </a:cubicBezTo>
                  <a:cubicBezTo>
                    <a:pt x="133" y="256"/>
                    <a:pt x="116" y="266"/>
                    <a:pt x="91" y="263"/>
                  </a:cubicBezTo>
                  <a:cubicBezTo>
                    <a:pt x="91" y="263"/>
                    <a:pt x="50" y="7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ṧ1îḍé"/>
            <p:cNvSpPr/>
            <p:nvPr/>
          </p:nvSpPr>
          <p:spPr bwMode="auto">
            <a:xfrm>
              <a:off x="5559983" y="2978839"/>
              <a:ext cx="304086" cy="659711"/>
            </a:xfrm>
            <a:custGeom>
              <a:avLst/>
              <a:gdLst>
                <a:gd name="T0" fmla="*/ 69 w 147"/>
                <a:gd name="T1" fmla="*/ 169 h 319"/>
                <a:gd name="T2" fmla="*/ 110 w 147"/>
                <a:gd name="T3" fmla="*/ 23 h 319"/>
                <a:gd name="T4" fmla="*/ 100 w 147"/>
                <a:gd name="T5" fmla="*/ 11 h 319"/>
                <a:gd name="T6" fmla="*/ 34 w 147"/>
                <a:gd name="T7" fmla="*/ 203 h 319"/>
                <a:gd name="T8" fmla="*/ 69 w 147"/>
                <a:gd name="T9" fmla="*/ 16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319">
                  <a:moveTo>
                    <a:pt x="69" y="169"/>
                  </a:moveTo>
                  <a:cubicBezTo>
                    <a:pt x="69" y="169"/>
                    <a:pt x="73" y="47"/>
                    <a:pt x="110" y="23"/>
                  </a:cubicBezTo>
                  <a:cubicBezTo>
                    <a:pt x="147" y="0"/>
                    <a:pt x="100" y="11"/>
                    <a:pt x="100" y="11"/>
                  </a:cubicBezTo>
                  <a:cubicBezTo>
                    <a:pt x="100" y="11"/>
                    <a:pt x="0" y="86"/>
                    <a:pt x="34" y="203"/>
                  </a:cubicBezTo>
                  <a:cubicBezTo>
                    <a:pt x="67" y="319"/>
                    <a:pt x="69" y="169"/>
                    <a:pt x="69" y="169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î$ļíḑê"/>
            <p:cNvSpPr/>
            <p:nvPr/>
          </p:nvSpPr>
          <p:spPr bwMode="auto">
            <a:xfrm>
              <a:off x="6331365" y="3002891"/>
              <a:ext cx="302368" cy="657994"/>
            </a:xfrm>
            <a:custGeom>
              <a:avLst/>
              <a:gdLst>
                <a:gd name="T0" fmla="*/ 79 w 147"/>
                <a:gd name="T1" fmla="*/ 169 h 319"/>
                <a:gd name="T2" fmla="*/ 38 w 147"/>
                <a:gd name="T3" fmla="*/ 24 h 319"/>
                <a:gd name="T4" fmla="*/ 48 w 147"/>
                <a:gd name="T5" fmla="*/ 12 h 319"/>
                <a:gd name="T6" fmla="*/ 114 w 147"/>
                <a:gd name="T7" fmla="*/ 203 h 319"/>
                <a:gd name="T8" fmla="*/ 79 w 147"/>
                <a:gd name="T9" fmla="*/ 16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319">
                  <a:moveTo>
                    <a:pt x="79" y="169"/>
                  </a:moveTo>
                  <a:cubicBezTo>
                    <a:pt x="79" y="169"/>
                    <a:pt x="75" y="47"/>
                    <a:pt x="38" y="24"/>
                  </a:cubicBezTo>
                  <a:cubicBezTo>
                    <a:pt x="0" y="0"/>
                    <a:pt x="48" y="12"/>
                    <a:pt x="48" y="12"/>
                  </a:cubicBezTo>
                  <a:cubicBezTo>
                    <a:pt x="48" y="12"/>
                    <a:pt x="147" y="87"/>
                    <a:pt x="114" y="203"/>
                  </a:cubicBezTo>
                  <a:cubicBezTo>
                    <a:pt x="81" y="319"/>
                    <a:pt x="79" y="169"/>
                    <a:pt x="79" y="169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ïṧlïḍe"/>
            <p:cNvSpPr/>
            <p:nvPr/>
          </p:nvSpPr>
          <p:spPr bwMode="auto">
            <a:xfrm>
              <a:off x="5278231" y="1911962"/>
              <a:ext cx="1580559" cy="1236958"/>
            </a:xfrm>
            <a:custGeom>
              <a:avLst/>
              <a:gdLst>
                <a:gd name="T0" fmla="*/ 234 w 766"/>
                <a:gd name="T1" fmla="*/ 32 h 599"/>
                <a:gd name="T2" fmla="*/ 232 w 766"/>
                <a:gd name="T3" fmla="*/ 33 h 599"/>
                <a:gd name="T4" fmla="*/ 77 w 766"/>
                <a:gd name="T5" fmla="*/ 380 h 599"/>
                <a:gd name="T6" fmla="*/ 81 w 766"/>
                <a:gd name="T7" fmla="*/ 394 h 599"/>
                <a:gd name="T8" fmla="*/ 104 w 766"/>
                <a:gd name="T9" fmla="*/ 379 h 599"/>
                <a:gd name="T10" fmla="*/ 168 w 766"/>
                <a:gd name="T11" fmla="*/ 501 h 599"/>
                <a:gd name="T12" fmla="*/ 183 w 766"/>
                <a:gd name="T13" fmla="*/ 501 h 599"/>
                <a:gd name="T14" fmla="*/ 422 w 766"/>
                <a:gd name="T15" fmla="*/ 586 h 599"/>
                <a:gd name="T16" fmla="*/ 700 w 766"/>
                <a:gd name="T17" fmla="*/ 350 h 599"/>
                <a:gd name="T18" fmla="*/ 716 w 766"/>
                <a:gd name="T19" fmla="*/ 360 h 599"/>
                <a:gd name="T20" fmla="*/ 734 w 766"/>
                <a:gd name="T21" fmla="*/ 139 h 599"/>
                <a:gd name="T22" fmla="*/ 645 w 766"/>
                <a:gd name="T23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6" h="599">
                  <a:moveTo>
                    <a:pt x="234" y="32"/>
                  </a:moveTo>
                  <a:cubicBezTo>
                    <a:pt x="234" y="32"/>
                    <a:pt x="234" y="32"/>
                    <a:pt x="232" y="33"/>
                  </a:cubicBezTo>
                  <a:cubicBezTo>
                    <a:pt x="209" y="40"/>
                    <a:pt x="0" y="113"/>
                    <a:pt x="77" y="380"/>
                  </a:cubicBezTo>
                  <a:cubicBezTo>
                    <a:pt x="78" y="385"/>
                    <a:pt x="80" y="389"/>
                    <a:pt x="81" y="394"/>
                  </a:cubicBezTo>
                  <a:cubicBezTo>
                    <a:pt x="81" y="394"/>
                    <a:pt x="95" y="371"/>
                    <a:pt x="104" y="379"/>
                  </a:cubicBezTo>
                  <a:cubicBezTo>
                    <a:pt x="113" y="388"/>
                    <a:pt x="134" y="466"/>
                    <a:pt x="168" y="501"/>
                  </a:cubicBezTo>
                  <a:cubicBezTo>
                    <a:pt x="168" y="501"/>
                    <a:pt x="177" y="492"/>
                    <a:pt x="183" y="501"/>
                  </a:cubicBezTo>
                  <a:cubicBezTo>
                    <a:pt x="189" y="509"/>
                    <a:pt x="280" y="599"/>
                    <a:pt x="422" y="586"/>
                  </a:cubicBezTo>
                  <a:cubicBezTo>
                    <a:pt x="565" y="573"/>
                    <a:pt x="680" y="499"/>
                    <a:pt x="700" y="350"/>
                  </a:cubicBezTo>
                  <a:cubicBezTo>
                    <a:pt x="700" y="350"/>
                    <a:pt x="714" y="351"/>
                    <a:pt x="716" y="360"/>
                  </a:cubicBezTo>
                  <a:cubicBezTo>
                    <a:pt x="716" y="360"/>
                    <a:pt x="766" y="205"/>
                    <a:pt x="734" y="139"/>
                  </a:cubicBezTo>
                  <a:cubicBezTo>
                    <a:pt x="703" y="72"/>
                    <a:pt x="658" y="1"/>
                    <a:pt x="645" y="0"/>
                  </a:cubicBezTo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îṥḷíḋé"/>
            <p:cNvSpPr/>
            <p:nvPr/>
          </p:nvSpPr>
          <p:spPr bwMode="auto">
            <a:xfrm>
              <a:off x="5395055" y="1547746"/>
              <a:ext cx="1439683" cy="934591"/>
            </a:xfrm>
            <a:custGeom>
              <a:avLst/>
              <a:gdLst>
                <a:gd name="T0" fmla="*/ 633 w 697"/>
                <a:gd name="T1" fmla="*/ 233 h 452"/>
                <a:gd name="T2" fmla="*/ 697 w 697"/>
                <a:gd name="T3" fmla="*/ 100 h 452"/>
                <a:gd name="T4" fmla="*/ 532 w 697"/>
                <a:gd name="T5" fmla="*/ 148 h 452"/>
                <a:gd name="T6" fmla="*/ 588 w 697"/>
                <a:gd name="T7" fmla="*/ 0 h 452"/>
                <a:gd name="T8" fmla="*/ 392 w 697"/>
                <a:gd name="T9" fmla="*/ 67 h 452"/>
                <a:gd name="T10" fmla="*/ 180 w 697"/>
                <a:gd name="T11" fmla="*/ 75 h 452"/>
                <a:gd name="T12" fmla="*/ 35 w 697"/>
                <a:gd name="T13" fmla="*/ 320 h 452"/>
                <a:gd name="T14" fmla="*/ 257 w 697"/>
                <a:gd name="T15" fmla="*/ 378 h 452"/>
                <a:gd name="T16" fmla="*/ 220 w 697"/>
                <a:gd name="T17" fmla="*/ 340 h 452"/>
                <a:gd name="T18" fmla="*/ 363 w 697"/>
                <a:gd name="T19" fmla="*/ 332 h 452"/>
                <a:gd name="T20" fmla="*/ 633 w 697"/>
                <a:gd name="T21" fmla="*/ 233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7" h="452">
                  <a:moveTo>
                    <a:pt x="633" y="233"/>
                  </a:moveTo>
                  <a:cubicBezTo>
                    <a:pt x="661" y="201"/>
                    <a:pt x="680" y="154"/>
                    <a:pt x="697" y="100"/>
                  </a:cubicBezTo>
                  <a:cubicBezTo>
                    <a:pt x="697" y="100"/>
                    <a:pt x="582" y="162"/>
                    <a:pt x="532" y="148"/>
                  </a:cubicBezTo>
                  <a:cubicBezTo>
                    <a:pt x="532" y="148"/>
                    <a:pt x="610" y="69"/>
                    <a:pt x="588" y="0"/>
                  </a:cubicBezTo>
                  <a:cubicBezTo>
                    <a:pt x="588" y="0"/>
                    <a:pt x="484" y="114"/>
                    <a:pt x="392" y="67"/>
                  </a:cubicBezTo>
                  <a:cubicBezTo>
                    <a:pt x="293" y="15"/>
                    <a:pt x="198" y="68"/>
                    <a:pt x="180" y="75"/>
                  </a:cubicBezTo>
                  <a:cubicBezTo>
                    <a:pt x="180" y="75"/>
                    <a:pt x="0" y="211"/>
                    <a:pt x="35" y="320"/>
                  </a:cubicBezTo>
                  <a:cubicBezTo>
                    <a:pt x="35" y="320"/>
                    <a:pt x="123" y="452"/>
                    <a:pt x="257" y="378"/>
                  </a:cubicBezTo>
                  <a:cubicBezTo>
                    <a:pt x="257" y="378"/>
                    <a:pt x="183" y="372"/>
                    <a:pt x="220" y="340"/>
                  </a:cubicBezTo>
                  <a:cubicBezTo>
                    <a:pt x="257" y="308"/>
                    <a:pt x="281" y="314"/>
                    <a:pt x="363" y="332"/>
                  </a:cubicBezTo>
                  <a:cubicBezTo>
                    <a:pt x="446" y="351"/>
                    <a:pt x="583" y="291"/>
                    <a:pt x="633" y="23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ïṧľiḍé"/>
            <p:cNvSpPr/>
            <p:nvPr/>
          </p:nvSpPr>
          <p:spPr bwMode="auto">
            <a:xfrm>
              <a:off x="5834863" y="4626398"/>
              <a:ext cx="312676" cy="340164"/>
            </a:xfrm>
            <a:custGeom>
              <a:avLst/>
              <a:gdLst>
                <a:gd name="T0" fmla="*/ 0 w 151"/>
                <a:gd name="T1" fmla="*/ 0 h 165"/>
                <a:gd name="T2" fmla="*/ 111 w 151"/>
                <a:gd name="T3" fmla="*/ 165 h 165"/>
                <a:gd name="T4" fmla="*/ 150 w 151"/>
                <a:gd name="T5" fmla="*/ 25 h 165"/>
                <a:gd name="T6" fmla="*/ 0 w 151"/>
                <a:gd name="T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65">
                  <a:moveTo>
                    <a:pt x="0" y="0"/>
                  </a:moveTo>
                  <a:cubicBezTo>
                    <a:pt x="0" y="0"/>
                    <a:pt x="119" y="79"/>
                    <a:pt x="111" y="165"/>
                  </a:cubicBezTo>
                  <a:cubicBezTo>
                    <a:pt x="111" y="165"/>
                    <a:pt x="151" y="68"/>
                    <a:pt x="150" y="25"/>
                  </a:cubicBezTo>
                  <a:cubicBezTo>
                    <a:pt x="150" y="25"/>
                    <a:pt x="14" y="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ïšľiḓe"/>
            <p:cNvSpPr/>
            <p:nvPr/>
          </p:nvSpPr>
          <p:spPr bwMode="auto">
            <a:xfrm>
              <a:off x="6152693" y="4580013"/>
              <a:ext cx="314394" cy="173518"/>
            </a:xfrm>
            <a:custGeom>
              <a:avLst/>
              <a:gdLst>
                <a:gd name="T0" fmla="*/ 0 w 152"/>
                <a:gd name="T1" fmla="*/ 47 h 84"/>
                <a:gd name="T2" fmla="*/ 30 w 152"/>
                <a:gd name="T3" fmla="*/ 84 h 84"/>
                <a:gd name="T4" fmla="*/ 152 w 152"/>
                <a:gd name="T5" fmla="*/ 0 h 84"/>
                <a:gd name="T6" fmla="*/ 0 w 152"/>
                <a:gd name="T7" fmla="*/ 4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84">
                  <a:moveTo>
                    <a:pt x="0" y="47"/>
                  </a:moveTo>
                  <a:cubicBezTo>
                    <a:pt x="30" y="84"/>
                    <a:pt x="30" y="84"/>
                    <a:pt x="30" y="84"/>
                  </a:cubicBezTo>
                  <a:cubicBezTo>
                    <a:pt x="30" y="84"/>
                    <a:pt x="144" y="21"/>
                    <a:pt x="152" y="0"/>
                  </a:cubicBezTo>
                  <a:cubicBezTo>
                    <a:pt x="152" y="0"/>
                    <a:pt x="64" y="61"/>
                    <a:pt x="0" y="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ïśļidê"/>
            <p:cNvSpPr/>
            <p:nvPr/>
          </p:nvSpPr>
          <p:spPr bwMode="auto">
            <a:xfrm>
              <a:off x="5762707" y="4574858"/>
              <a:ext cx="712970" cy="115106"/>
            </a:xfrm>
            <a:custGeom>
              <a:avLst/>
              <a:gdLst>
                <a:gd name="T0" fmla="*/ 0 w 345"/>
                <a:gd name="T1" fmla="*/ 10 h 56"/>
                <a:gd name="T2" fmla="*/ 54 w 345"/>
                <a:gd name="T3" fmla="*/ 26 h 56"/>
                <a:gd name="T4" fmla="*/ 80 w 345"/>
                <a:gd name="T5" fmla="*/ 32 h 56"/>
                <a:gd name="T6" fmla="*/ 110 w 345"/>
                <a:gd name="T7" fmla="*/ 37 h 56"/>
                <a:gd name="T8" fmla="*/ 142 w 345"/>
                <a:gd name="T9" fmla="*/ 42 h 56"/>
                <a:gd name="T10" fmla="*/ 175 w 345"/>
                <a:gd name="T11" fmla="*/ 44 h 56"/>
                <a:gd name="T12" fmla="*/ 192 w 345"/>
                <a:gd name="T13" fmla="*/ 44 h 56"/>
                <a:gd name="T14" fmla="*/ 208 w 345"/>
                <a:gd name="T15" fmla="*/ 43 h 56"/>
                <a:gd name="T16" fmla="*/ 240 w 345"/>
                <a:gd name="T17" fmla="*/ 40 h 56"/>
                <a:gd name="T18" fmla="*/ 248 w 345"/>
                <a:gd name="T19" fmla="*/ 39 h 56"/>
                <a:gd name="T20" fmla="*/ 255 w 345"/>
                <a:gd name="T21" fmla="*/ 37 h 56"/>
                <a:gd name="T22" fmla="*/ 262 w 345"/>
                <a:gd name="T23" fmla="*/ 36 h 56"/>
                <a:gd name="T24" fmla="*/ 269 w 345"/>
                <a:gd name="T25" fmla="*/ 34 h 56"/>
                <a:gd name="T26" fmla="*/ 276 w 345"/>
                <a:gd name="T27" fmla="*/ 32 h 56"/>
                <a:gd name="T28" fmla="*/ 283 w 345"/>
                <a:gd name="T29" fmla="*/ 30 h 56"/>
                <a:gd name="T30" fmla="*/ 295 w 345"/>
                <a:gd name="T31" fmla="*/ 26 h 56"/>
                <a:gd name="T32" fmla="*/ 316 w 345"/>
                <a:gd name="T33" fmla="*/ 17 h 56"/>
                <a:gd name="T34" fmla="*/ 332 w 345"/>
                <a:gd name="T35" fmla="*/ 8 h 56"/>
                <a:gd name="T36" fmla="*/ 345 w 345"/>
                <a:gd name="T37" fmla="*/ 0 h 56"/>
                <a:gd name="T38" fmla="*/ 333 w 345"/>
                <a:gd name="T39" fmla="*/ 10 h 56"/>
                <a:gd name="T40" fmla="*/ 318 w 345"/>
                <a:gd name="T41" fmla="*/ 21 h 56"/>
                <a:gd name="T42" fmla="*/ 309 w 345"/>
                <a:gd name="T43" fmla="*/ 26 h 56"/>
                <a:gd name="T44" fmla="*/ 298 w 345"/>
                <a:gd name="T45" fmla="*/ 32 h 56"/>
                <a:gd name="T46" fmla="*/ 286 w 345"/>
                <a:gd name="T47" fmla="*/ 37 h 56"/>
                <a:gd name="T48" fmla="*/ 279 w 345"/>
                <a:gd name="T49" fmla="*/ 40 h 56"/>
                <a:gd name="T50" fmla="*/ 272 w 345"/>
                <a:gd name="T51" fmla="*/ 42 h 56"/>
                <a:gd name="T52" fmla="*/ 265 w 345"/>
                <a:gd name="T53" fmla="*/ 45 h 56"/>
                <a:gd name="T54" fmla="*/ 258 w 345"/>
                <a:gd name="T55" fmla="*/ 47 h 56"/>
                <a:gd name="T56" fmla="*/ 250 w 345"/>
                <a:gd name="T57" fmla="*/ 49 h 56"/>
                <a:gd name="T58" fmla="*/ 242 w 345"/>
                <a:gd name="T59" fmla="*/ 50 h 56"/>
                <a:gd name="T60" fmla="*/ 226 w 345"/>
                <a:gd name="T61" fmla="*/ 53 h 56"/>
                <a:gd name="T62" fmla="*/ 209 w 345"/>
                <a:gd name="T63" fmla="*/ 55 h 56"/>
                <a:gd name="T64" fmla="*/ 192 w 345"/>
                <a:gd name="T65" fmla="*/ 56 h 56"/>
                <a:gd name="T66" fmla="*/ 175 w 345"/>
                <a:gd name="T67" fmla="*/ 56 h 56"/>
                <a:gd name="T68" fmla="*/ 141 w 345"/>
                <a:gd name="T69" fmla="*/ 53 h 56"/>
                <a:gd name="T70" fmla="*/ 108 w 345"/>
                <a:gd name="T71" fmla="*/ 48 h 56"/>
                <a:gd name="T72" fmla="*/ 52 w 345"/>
                <a:gd name="T73" fmla="*/ 32 h 56"/>
                <a:gd name="T74" fmla="*/ 14 w 345"/>
                <a:gd name="T75" fmla="*/ 17 h 56"/>
                <a:gd name="T76" fmla="*/ 0 w 345"/>
                <a:gd name="T77" fmla="*/ 1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5" h="56">
                  <a:moveTo>
                    <a:pt x="0" y="10"/>
                  </a:moveTo>
                  <a:cubicBezTo>
                    <a:pt x="0" y="10"/>
                    <a:pt x="21" y="18"/>
                    <a:pt x="54" y="26"/>
                  </a:cubicBezTo>
                  <a:cubicBezTo>
                    <a:pt x="62" y="28"/>
                    <a:pt x="71" y="30"/>
                    <a:pt x="80" y="32"/>
                  </a:cubicBezTo>
                  <a:cubicBezTo>
                    <a:pt x="90" y="34"/>
                    <a:pt x="100" y="36"/>
                    <a:pt x="110" y="37"/>
                  </a:cubicBezTo>
                  <a:cubicBezTo>
                    <a:pt x="121" y="39"/>
                    <a:pt x="131" y="41"/>
                    <a:pt x="142" y="42"/>
                  </a:cubicBezTo>
                  <a:cubicBezTo>
                    <a:pt x="153" y="43"/>
                    <a:pt x="164" y="43"/>
                    <a:pt x="175" y="44"/>
                  </a:cubicBezTo>
                  <a:cubicBezTo>
                    <a:pt x="181" y="44"/>
                    <a:pt x="186" y="44"/>
                    <a:pt x="192" y="44"/>
                  </a:cubicBezTo>
                  <a:cubicBezTo>
                    <a:pt x="197" y="44"/>
                    <a:pt x="203" y="44"/>
                    <a:pt x="208" y="43"/>
                  </a:cubicBezTo>
                  <a:cubicBezTo>
                    <a:pt x="219" y="43"/>
                    <a:pt x="230" y="42"/>
                    <a:pt x="240" y="40"/>
                  </a:cubicBezTo>
                  <a:cubicBezTo>
                    <a:pt x="243" y="40"/>
                    <a:pt x="245" y="39"/>
                    <a:pt x="248" y="39"/>
                  </a:cubicBezTo>
                  <a:cubicBezTo>
                    <a:pt x="250" y="38"/>
                    <a:pt x="253" y="38"/>
                    <a:pt x="255" y="37"/>
                  </a:cubicBezTo>
                  <a:cubicBezTo>
                    <a:pt x="258" y="37"/>
                    <a:pt x="260" y="36"/>
                    <a:pt x="262" y="36"/>
                  </a:cubicBezTo>
                  <a:cubicBezTo>
                    <a:pt x="265" y="35"/>
                    <a:pt x="267" y="34"/>
                    <a:pt x="269" y="34"/>
                  </a:cubicBezTo>
                  <a:cubicBezTo>
                    <a:pt x="272" y="33"/>
                    <a:pt x="274" y="33"/>
                    <a:pt x="276" y="32"/>
                  </a:cubicBezTo>
                  <a:cubicBezTo>
                    <a:pt x="278" y="31"/>
                    <a:pt x="281" y="31"/>
                    <a:pt x="283" y="30"/>
                  </a:cubicBezTo>
                  <a:cubicBezTo>
                    <a:pt x="287" y="29"/>
                    <a:pt x="291" y="27"/>
                    <a:pt x="295" y="26"/>
                  </a:cubicBezTo>
                  <a:cubicBezTo>
                    <a:pt x="303" y="23"/>
                    <a:pt x="310" y="19"/>
                    <a:pt x="316" y="17"/>
                  </a:cubicBezTo>
                  <a:cubicBezTo>
                    <a:pt x="322" y="14"/>
                    <a:pt x="327" y="11"/>
                    <a:pt x="332" y="8"/>
                  </a:cubicBezTo>
                  <a:cubicBezTo>
                    <a:pt x="340" y="3"/>
                    <a:pt x="345" y="0"/>
                    <a:pt x="345" y="0"/>
                  </a:cubicBezTo>
                  <a:cubicBezTo>
                    <a:pt x="345" y="0"/>
                    <a:pt x="341" y="4"/>
                    <a:pt x="333" y="10"/>
                  </a:cubicBezTo>
                  <a:cubicBezTo>
                    <a:pt x="329" y="13"/>
                    <a:pt x="324" y="17"/>
                    <a:pt x="318" y="21"/>
                  </a:cubicBezTo>
                  <a:cubicBezTo>
                    <a:pt x="315" y="22"/>
                    <a:pt x="312" y="24"/>
                    <a:pt x="309" y="26"/>
                  </a:cubicBezTo>
                  <a:cubicBezTo>
                    <a:pt x="305" y="28"/>
                    <a:pt x="302" y="30"/>
                    <a:pt x="298" y="32"/>
                  </a:cubicBezTo>
                  <a:cubicBezTo>
                    <a:pt x="294" y="34"/>
                    <a:pt x="290" y="36"/>
                    <a:pt x="286" y="37"/>
                  </a:cubicBezTo>
                  <a:cubicBezTo>
                    <a:pt x="283" y="38"/>
                    <a:pt x="281" y="39"/>
                    <a:pt x="279" y="40"/>
                  </a:cubicBezTo>
                  <a:cubicBezTo>
                    <a:pt x="277" y="41"/>
                    <a:pt x="274" y="42"/>
                    <a:pt x="272" y="42"/>
                  </a:cubicBezTo>
                  <a:cubicBezTo>
                    <a:pt x="270" y="43"/>
                    <a:pt x="267" y="44"/>
                    <a:pt x="265" y="45"/>
                  </a:cubicBezTo>
                  <a:cubicBezTo>
                    <a:pt x="262" y="45"/>
                    <a:pt x="260" y="46"/>
                    <a:pt x="258" y="47"/>
                  </a:cubicBezTo>
                  <a:cubicBezTo>
                    <a:pt x="255" y="47"/>
                    <a:pt x="252" y="48"/>
                    <a:pt x="250" y="49"/>
                  </a:cubicBezTo>
                  <a:cubicBezTo>
                    <a:pt x="247" y="49"/>
                    <a:pt x="245" y="50"/>
                    <a:pt x="242" y="50"/>
                  </a:cubicBezTo>
                  <a:cubicBezTo>
                    <a:pt x="237" y="52"/>
                    <a:pt x="231" y="52"/>
                    <a:pt x="226" y="53"/>
                  </a:cubicBezTo>
                  <a:cubicBezTo>
                    <a:pt x="220" y="54"/>
                    <a:pt x="215" y="54"/>
                    <a:pt x="209" y="55"/>
                  </a:cubicBezTo>
                  <a:cubicBezTo>
                    <a:pt x="204" y="55"/>
                    <a:pt x="198" y="55"/>
                    <a:pt x="192" y="56"/>
                  </a:cubicBezTo>
                  <a:cubicBezTo>
                    <a:pt x="186" y="56"/>
                    <a:pt x="181" y="56"/>
                    <a:pt x="175" y="56"/>
                  </a:cubicBezTo>
                  <a:cubicBezTo>
                    <a:pt x="163" y="55"/>
                    <a:pt x="152" y="55"/>
                    <a:pt x="141" y="53"/>
                  </a:cubicBezTo>
                  <a:cubicBezTo>
                    <a:pt x="130" y="52"/>
                    <a:pt x="119" y="50"/>
                    <a:pt x="108" y="48"/>
                  </a:cubicBezTo>
                  <a:cubicBezTo>
                    <a:pt x="87" y="44"/>
                    <a:pt x="68" y="38"/>
                    <a:pt x="52" y="32"/>
                  </a:cubicBezTo>
                  <a:cubicBezTo>
                    <a:pt x="36" y="27"/>
                    <a:pt x="23" y="21"/>
                    <a:pt x="14" y="17"/>
                  </a:cubicBezTo>
                  <a:cubicBezTo>
                    <a:pt x="5" y="13"/>
                    <a:pt x="0" y="10"/>
                    <a:pt x="0" y="1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îśļïḓé"/>
            <p:cNvSpPr/>
            <p:nvPr/>
          </p:nvSpPr>
          <p:spPr bwMode="auto">
            <a:xfrm>
              <a:off x="5515315" y="3853299"/>
              <a:ext cx="1154495" cy="345318"/>
            </a:xfrm>
            <a:custGeom>
              <a:avLst/>
              <a:gdLst>
                <a:gd name="T0" fmla="*/ 0 w 559"/>
                <a:gd name="T1" fmla="*/ 79 h 167"/>
                <a:gd name="T2" fmla="*/ 559 w 559"/>
                <a:gd name="T3" fmla="*/ 86 h 167"/>
                <a:gd name="T4" fmla="*/ 559 w 559"/>
                <a:gd name="T5" fmla="*/ 10 h 167"/>
                <a:gd name="T6" fmla="*/ 0 w 559"/>
                <a:gd name="T7" fmla="*/ 0 h 167"/>
                <a:gd name="T8" fmla="*/ 0 w 559"/>
                <a:gd name="T9" fmla="*/ 79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9" h="167">
                  <a:moveTo>
                    <a:pt x="0" y="79"/>
                  </a:moveTo>
                  <a:cubicBezTo>
                    <a:pt x="0" y="79"/>
                    <a:pt x="324" y="167"/>
                    <a:pt x="559" y="86"/>
                  </a:cubicBezTo>
                  <a:cubicBezTo>
                    <a:pt x="559" y="10"/>
                    <a:pt x="559" y="10"/>
                    <a:pt x="559" y="10"/>
                  </a:cubicBezTo>
                  <a:cubicBezTo>
                    <a:pt x="559" y="10"/>
                    <a:pt x="144" y="62"/>
                    <a:pt x="0" y="0"/>
                  </a:cubicBezTo>
                  <a:lnTo>
                    <a:pt x="0" y="79"/>
                  </a:lnTo>
                  <a:close/>
                </a:path>
              </a:pathLst>
            </a:custGeom>
            <a:solidFill>
              <a:srgbClr val="E874A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íSlîḋé"/>
            <p:cNvSpPr/>
            <p:nvPr/>
          </p:nvSpPr>
          <p:spPr bwMode="auto">
            <a:xfrm>
              <a:off x="5565138" y="4294825"/>
              <a:ext cx="1073750" cy="360780"/>
            </a:xfrm>
            <a:custGeom>
              <a:avLst/>
              <a:gdLst>
                <a:gd name="T0" fmla="*/ 0 w 520"/>
                <a:gd name="T1" fmla="*/ 0 h 174"/>
                <a:gd name="T2" fmla="*/ 0 w 520"/>
                <a:gd name="T3" fmla="*/ 24 h 174"/>
                <a:gd name="T4" fmla="*/ 520 w 520"/>
                <a:gd name="T5" fmla="*/ 50 h 174"/>
                <a:gd name="T6" fmla="*/ 515 w 520"/>
                <a:gd name="T7" fmla="*/ 0 h 174"/>
                <a:gd name="T8" fmla="*/ 0 w 520"/>
                <a:gd name="T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0" h="174">
                  <a:moveTo>
                    <a:pt x="0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286" y="174"/>
                    <a:pt x="520" y="50"/>
                  </a:cubicBezTo>
                  <a:cubicBezTo>
                    <a:pt x="520" y="50"/>
                    <a:pt x="519" y="13"/>
                    <a:pt x="515" y="0"/>
                  </a:cubicBezTo>
                  <a:cubicBezTo>
                    <a:pt x="515" y="0"/>
                    <a:pt x="273" y="10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$ľíḓé"/>
            <p:cNvSpPr/>
            <p:nvPr/>
          </p:nvSpPr>
          <p:spPr bwMode="auto">
            <a:xfrm>
              <a:off x="5855479" y="5365137"/>
              <a:ext cx="216468" cy="120260"/>
            </a:xfrm>
            <a:custGeom>
              <a:avLst/>
              <a:gdLst>
                <a:gd name="T0" fmla="*/ 1 w 105"/>
                <a:gd name="T1" fmla="*/ 0 h 58"/>
                <a:gd name="T2" fmla="*/ 104 w 105"/>
                <a:gd name="T3" fmla="*/ 0 h 58"/>
                <a:gd name="T4" fmla="*/ 105 w 105"/>
                <a:gd name="T5" fmla="*/ 24 h 58"/>
                <a:gd name="T6" fmla="*/ 0 w 105"/>
                <a:gd name="T7" fmla="*/ 24 h 58"/>
                <a:gd name="T8" fmla="*/ 1 w 105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58">
                  <a:moveTo>
                    <a:pt x="1" y="0"/>
                  </a:moveTo>
                  <a:cubicBezTo>
                    <a:pt x="1" y="0"/>
                    <a:pt x="73" y="24"/>
                    <a:pt x="104" y="0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4"/>
                    <a:pt x="69" y="58"/>
                    <a:pt x="0" y="2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iṣḷiḑé"/>
            <p:cNvSpPr/>
            <p:nvPr/>
          </p:nvSpPr>
          <p:spPr bwMode="auto">
            <a:xfrm>
              <a:off x="6307313" y="4720889"/>
              <a:ext cx="402012" cy="369370"/>
            </a:xfrm>
            <a:custGeom>
              <a:avLst/>
              <a:gdLst>
                <a:gd name="T0" fmla="*/ 57 w 194"/>
                <a:gd name="T1" fmla="*/ 179 h 179"/>
                <a:gd name="T2" fmla="*/ 81 w 194"/>
                <a:gd name="T3" fmla="*/ 36 h 179"/>
                <a:gd name="T4" fmla="*/ 194 w 194"/>
                <a:gd name="T5" fmla="*/ 119 h 179"/>
                <a:gd name="T6" fmla="*/ 116 w 194"/>
                <a:gd name="T7" fmla="*/ 104 h 179"/>
                <a:gd name="T8" fmla="*/ 57 w 194"/>
                <a:gd name="T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79">
                  <a:moveTo>
                    <a:pt x="57" y="179"/>
                  </a:moveTo>
                  <a:cubicBezTo>
                    <a:pt x="57" y="179"/>
                    <a:pt x="0" y="73"/>
                    <a:pt x="81" y="36"/>
                  </a:cubicBezTo>
                  <a:cubicBezTo>
                    <a:pt x="162" y="0"/>
                    <a:pt x="194" y="97"/>
                    <a:pt x="194" y="119"/>
                  </a:cubicBezTo>
                  <a:cubicBezTo>
                    <a:pt x="194" y="119"/>
                    <a:pt x="144" y="86"/>
                    <a:pt x="116" y="104"/>
                  </a:cubicBezTo>
                  <a:cubicBezTo>
                    <a:pt x="87" y="122"/>
                    <a:pt x="56" y="167"/>
                    <a:pt x="57" y="179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îṧḻide"/>
            <p:cNvSpPr/>
            <p:nvPr/>
          </p:nvSpPr>
          <p:spPr bwMode="auto">
            <a:xfrm>
              <a:off x="5762707" y="5014666"/>
              <a:ext cx="285188" cy="101362"/>
            </a:xfrm>
            <a:custGeom>
              <a:avLst/>
              <a:gdLst>
                <a:gd name="T0" fmla="*/ 3 w 138"/>
                <a:gd name="T1" fmla="*/ 9 h 49"/>
                <a:gd name="T2" fmla="*/ 15 w 138"/>
                <a:gd name="T3" fmla="*/ 31 h 49"/>
                <a:gd name="T4" fmla="*/ 138 w 138"/>
                <a:gd name="T5" fmla="*/ 34 h 49"/>
                <a:gd name="T6" fmla="*/ 131 w 138"/>
                <a:gd name="T7" fmla="*/ 0 h 49"/>
                <a:gd name="T8" fmla="*/ 3 w 138"/>
                <a:gd name="T9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49">
                  <a:moveTo>
                    <a:pt x="3" y="9"/>
                  </a:moveTo>
                  <a:cubicBezTo>
                    <a:pt x="0" y="8"/>
                    <a:pt x="15" y="31"/>
                    <a:pt x="15" y="31"/>
                  </a:cubicBezTo>
                  <a:cubicBezTo>
                    <a:pt x="15" y="31"/>
                    <a:pt x="99" y="49"/>
                    <a:pt x="138" y="34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0"/>
                    <a:pt x="67" y="20"/>
                    <a:pt x="3" y="9"/>
                  </a:cubicBezTo>
                  <a:close/>
                </a:path>
              </a:pathLst>
            </a:custGeom>
            <a:solidFill>
              <a:srgbClr val="EA965E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ṡľïḓe"/>
            <p:cNvSpPr/>
            <p:nvPr/>
          </p:nvSpPr>
          <p:spPr bwMode="auto">
            <a:xfrm>
              <a:off x="5407082" y="3774271"/>
              <a:ext cx="159774" cy="335010"/>
            </a:xfrm>
            <a:custGeom>
              <a:avLst/>
              <a:gdLst>
                <a:gd name="T0" fmla="*/ 46 w 77"/>
                <a:gd name="T1" fmla="*/ 162 h 162"/>
                <a:gd name="T2" fmla="*/ 18 w 77"/>
                <a:gd name="T3" fmla="*/ 0 h 162"/>
                <a:gd name="T4" fmla="*/ 77 w 77"/>
                <a:gd name="T5" fmla="*/ 5 h 162"/>
                <a:gd name="T6" fmla="*/ 46 w 77"/>
                <a:gd name="T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162">
                  <a:moveTo>
                    <a:pt x="46" y="162"/>
                  </a:moveTo>
                  <a:cubicBezTo>
                    <a:pt x="46" y="162"/>
                    <a:pt x="0" y="88"/>
                    <a:pt x="18" y="0"/>
                  </a:cubicBezTo>
                  <a:cubicBezTo>
                    <a:pt x="77" y="5"/>
                    <a:pt x="77" y="5"/>
                    <a:pt x="77" y="5"/>
                  </a:cubicBezTo>
                  <a:lnTo>
                    <a:pt x="46" y="16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is1ïḓè"/>
            <p:cNvSpPr/>
            <p:nvPr/>
          </p:nvSpPr>
          <p:spPr bwMode="auto">
            <a:xfrm>
              <a:off x="5417390" y="3678063"/>
              <a:ext cx="128850" cy="158056"/>
            </a:xfrm>
            <a:custGeom>
              <a:avLst/>
              <a:gdLst>
                <a:gd name="T0" fmla="*/ 62 w 62"/>
                <a:gd name="T1" fmla="*/ 0 h 77"/>
                <a:gd name="T2" fmla="*/ 0 w 62"/>
                <a:gd name="T3" fmla="*/ 66 h 77"/>
                <a:gd name="T4" fmla="*/ 53 w 62"/>
                <a:gd name="T5" fmla="*/ 77 h 77"/>
                <a:gd name="T6" fmla="*/ 62 w 62"/>
                <a:gd name="T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77">
                  <a:moveTo>
                    <a:pt x="62" y="0"/>
                  </a:moveTo>
                  <a:cubicBezTo>
                    <a:pt x="62" y="0"/>
                    <a:pt x="8" y="10"/>
                    <a:pt x="0" y="66"/>
                  </a:cubicBezTo>
                  <a:cubicBezTo>
                    <a:pt x="53" y="77"/>
                    <a:pt x="53" y="77"/>
                    <a:pt x="53" y="77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í$ḷïḍé"/>
            <p:cNvSpPr/>
            <p:nvPr/>
          </p:nvSpPr>
          <p:spPr bwMode="auto">
            <a:xfrm>
              <a:off x="6623425" y="3782862"/>
              <a:ext cx="159774" cy="333292"/>
            </a:xfrm>
            <a:custGeom>
              <a:avLst/>
              <a:gdLst>
                <a:gd name="T0" fmla="*/ 31 w 77"/>
                <a:gd name="T1" fmla="*/ 161 h 161"/>
                <a:gd name="T2" fmla="*/ 59 w 77"/>
                <a:gd name="T3" fmla="*/ 0 h 161"/>
                <a:gd name="T4" fmla="*/ 0 w 77"/>
                <a:gd name="T5" fmla="*/ 5 h 161"/>
                <a:gd name="T6" fmla="*/ 31 w 77"/>
                <a:gd name="T7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161">
                  <a:moveTo>
                    <a:pt x="31" y="161"/>
                  </a:moveTo>
                  <a:cubicBezTo>
                    <a:pt x="31" y="161"/>
                    <a:pt x="77" y="88"/>
                    <a:pt x="59" y="0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31" y="161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îṩļïďé"/>
            <p:cNvSpPr/>
            <p:nvPr/>
          </p:nvSpPr>
          <p:spPr bwMode="auto">
            <a:xfrm>
              <a:off x="6644041" y="3686654"/>
              <a:ext cx="128850" cy="156338"/>
            </a:xfrm>
            <a:custGeom>
              <a:avLst/>
              <a:gdLst>
                <a:gd name="T0" fmla="*/ 0 w 62"/>
                <a:gd name="T1" fmla="*/ 0 h 76"/>
                <a:gd name="T2" fmla="*/ 62 w 62"/>
                <a:gd name="T3" fmla="*/ 66 h 76"/>
                <a:gd name="T4" fmla="*/ 9 w 62"/>
                <a:gd name="T5" fmla="*/ 76 h 76"/>
                <a:gd name="T6" fmla="*/ 0 w 62"/>
                <a:gd name="T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76">
                  <a:moveTo>
                    <a:pt x="0" y="0"/>
                  </a:moveTo>
                  <a:cubicBezTo>
                    <a:pt x="0" y="0"/>
                    <a:pt x="54" y="10"/>
                    <a:pt x="62" y="66"/>
                  </a:cubicBezTo>
                  <a:cubicBezTo>
                    <a:pt x="9" y="76"/>
                    <a:pt x="9" y="76"/>
                    <a:pt x="9" y="7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iṥḷïdê"/>
            <p:cNvSpPr/>
            <p:nvPr/>
          </p:nvSpPr>
          <p:spPr bwMode="auto">
            <a:xfrm>
              <a:off x="5472366" y="3172972"/>
              <a:ext cx="1257575" cy="1243830"/>
            </a:xfrm>
            <a:custGeom>
              <a:avLst/>
              <a:gdLst>
                <a:gd name="T0" fmla="*/ 304 w 609"/>
                <a:gd name="T1" fmla="*/ 602 h 602"/>
                <a:gd name="T2" fmla="*/ 413 w 609"/>
                <a:gd name="T3" fmla="*/ 602 h 602"/>
                <a:gd name="T4" fmla="*/ 594 w 609"/>
                <a:gd name="T5" fmla="*/ 453 h 602"/>
                <a:gd name="T6" fmla="*/ 561 w 609"/>
                <a:gd name="T7" fmla="*/ 154 h 602"/>
                <a:gd name="T8" fmla="*/ 304 w 609"/>
                <a:gd name="T9" fmla="*/ 17 h 602"/>
                <a:gd name="T10" fmla="*/ 48 w 609"/>
                <a:gd name="T11" fmla="*/ 154 h 602"/>
                <a:gd name="T12" fmla="*/ 15 w 609"/>
                <a:gd name="T13" fmla="*/ 453 h 602"/>
                <a:gd name="T14" fmla="*/ 196 w 609"/>
                <a:gd name="T15" fmla="*/ 602 h 602"/>
                <a:gd name="T16" fmla="*/ 304 w 609"/>
                <a:gd name="T17" fmla="*/ 60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9" h="602">
                  <a:moveTo>
                    <a:pt x="304" y="602"/>
                  </a:moveTo>
                  <a:cubicBezTo>
                    <a:pt x="413" y="602"/>
                    <a:pt x="413" y="602"/>
                    <a:pt x="413" y="602"/>
                  </a:cubicBezTo>
                  <a:cubicBezTo>
                    <a:pt x="609" y="602"/>
                    <a:pt x="594" y="453"/>
                    <a:pt x="594" y="453"/>
                  </a:cubicBezTo>
                  <a:cubicBezTo>
                    <a:pt x="594" y="453"/>
                    <a:pt x="583" y="308"/>
                    <a:pt x="561" y="154"/>
                  </a:cubicBezTo>
                  <a:cubicBezTo>
                    <a:pt x="539" y="0"/>
                    <a:pt x="304" y="17"/>
                    <a:pt x="304" y="17"/>
                  </a:cubicBezTo>
                  <a:cubicBezTo>
                    <a:pt x="304" y="17"/>
                    <a:pt x="70" y="0"/>
                    <a:pt x="48" y="154"/>
                  </a:cubicBezTo>
                  <a:cubicBezTo>
                    <a:pt x="26" y="308"/>
                    <a:pt x="15" y="453"/>
                    <a:pt x="15" y="453"/>
                  </a:cubicBezTo>
                  <a:cubicBezTo>
                    <a:pt x="15" y="453"/>
                    <a:pt x="0" y="602"/>
                    <a:pt x="196" y="602"/>
                  </a:cubicBezTo>
                  <a:lnTo>
                    <a:pt x="304" y="60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îṡ1idê"/>
            <p:cNvSpPr/>
            <p:nvPr/>
          </p:nvSpPr>
          <p:spPr bwMode="auto">
            <a:xfrm>
              <a:off x="5652755" y="3128304"/>
              <a:ext cx="955207" cy="860717"/>
            </a:xfrm>
            <a:custGeom>
              <a:avLst/>
              <a:gdLst>
                <a:gd name="T0" fmla="*/ 0 w 462"/>
                <a:gd name="T1" fmla="*/ 295 h 417"/>
                <a:gd name="T2" fmla="*/ 0 w 462"/>
                <a:gd name="T3" fmla="*/ 318 h 417"/>
                <a:gd name="T4" fmla="*/ 460 w 462"/>
                <a:gd name="T5" fmla="*/ 343 h 417"/>
                <a:gd name="T6" fmla="*/ 436 w 462"/>
                <a:gd name="T7" fmla="*/ 93 h 417"/>
                <a:gd name="T8" fmla="*/ 0 w 462"/>
                <a:gd name="T9" fmla="*/ 295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2" h="417">
                  <a:moveTo>
                    <a:pt x="0" y="295"/>
                  </a:moveTo>
                  <a:cubicBezTo>
                    <a:pt x="0" y="318"/>
                    <a:pt x="0" y="318"/>
                    <a:pt x="0" y="318"/>
                  </a:cubicBezTo>
                  <a:cubicBezTo>
                    <a:pt x="0" y="318"/>
                    <a:pt x="228" y="417"/>
                    <a:pt x="460" y="343"/>
                  </a:cubicBezTo>
                  <a:cubicBezTo>
                    <a:pt x="460" y="343"/>
                    <a:pt x="462" y="186"/>
                    <a:pt x="436" y="93"/>
                  </a:cubicBezTo>
                  <a:cubicBezTo>
                    <a:pt x="410" y="0"/>
                    <a:pt x="0" y="295"/>
                    <a:pt x="0" y="295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išľíḋé"/>
            <p:cNvSpPr/>
            <p:nvPr/>
          </p:nvSpPr>
          <p:spPr bwMode="auto">
            <a:xfrm>
              <a:off x="6016971" y="3813786"/>
              <a:ext cx="164928" cy="190698"/>
            </a:xfrm>
            <a:custGeom>
              <a:avLst/>
              <a:gdLst>
                <a:gd name="T0" fmla="*/ 0 w 96"/>
                <a:gd name="T1" fmla="*/ 1 h 111"/>
                <a:gd name="T2" fmla="*/ 0 w 96"/>
                <a:gd name="T3" fmla="*/ 77 h 111"/>
                <a:gd name="T4" fmla="*/ 48 w 96"/>
                <a:gd name="T5" fmla="*/ 111 h 111"/>
                <a:gd name="T6" fmla="*/ 95 w 96"/>
                <a:gd name="T7" fmla="*/ 83 h 111"/>
                <a:gd name="T8" fmla="*/ 96 w 96"/>
                <a:gd name="T9" fmla="*/ 0 h 111"/>
                <a:gd name="T10" fmla="*/ 0 w 96"/>
                <a:gd name="T11" fmla="*/ 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111">
                  <a:moveTo>
                    <a:pt x="0" y="1"/>
                  </a:moveTo>
                  <a:lnTo>
                    <a:pt x="0" y="77"/>
                  </a:lnTo>
                  <a:lnTo>
                    <a:pt x="48" y="111"/>
                  </a:lnTo>
                  <a:lnTo>
                    <a:pt x="95" y="83"/>
                  </a:lnTo>
                  <a:lnTo>
                    <a:pt x="9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îṡḻíḓè"/>
            <p:cNvSpPr/>
            <p:nvPr/>
          </p:nvSpPr>
          <p:spPr bwMode="auto">
            <a:xfrm>
              <a:off x="6030715" y="3813786"/>
              <a:ext cx="134004" cy="175236"/>
            </a:xfrm>
            <a:custGeom>
              <a:avLst/>
              <a:gdLst>
                <a:gd name="T0" fmla="*/ 0 w 78"/>
                <a:gd name="T1" fmla="*/ 0 h 102"/>
                <a:gd name="T2" fmla="*/ 0 w 78"/>
                <a:gd name="T3" fmla="*/ 75 h 102"/>
                <a:gd name="T4" fmla="*/ 40 w 78"/>
                <a:gd name="T5" fmla="*/ 102 h 102"/>
                <a:gd name="T6" fmla="*/ 78 w 78"/>
                <a:gd name="T7" fmla="*/ 82 h 102"/>
                <a:gd name="T8" fmla="*/ 78 w 78"/>
                <a:gd name="T9" fmla="*/ 0 h 102"/>
                <a:gd name="T10" fmla="*/ 0 w 78"/>
                <a:gd name="T1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102">
                  <a:moveTo>
                    <a:pt x="0" y="0"/>
                  </a:moveTo>
                  <a:lnTo>
                    <a:pt x="0" y="75"/>
                  </a:lnTo>
                  <a:lnTo>
                    <a:pt x="40" y="102"/>
                  </a:lnTo>
                  <a:lnTo>
                    <a:pt x="78" y="82"/>
                  </a:lnTo>
                  <a:lnTo>
                    <a:pt x="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ïšľíḋé"/>
            <p:cNvSpPr/>
            <p:nvPr/>
          </p:nvSpPr>
          <p:spPr bwMode="auto">
            <a:xfrm>
              <a:off x="5986047" y="3160947"/>
              <a:ext cx="214750" cy="68720"/>
            </a:xfrm>
            <a:custGeom>
              <a:avLst/>
              <a:gdLst>
                <a:gd name="T0" fmla="*/ 0 w 104"/>
                <a:gd name="T1" fmla="*/ 29 h 33"/>
                <a:gd name="T2" fmla="*/ 51 w 104"/>
                <a:gd name="T3" fmla="*/ 0 h 33"/>
                <a:gd name="T4" fmla="*/ 104 w 104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" h="33">
                  <a:moveTo>
                    <a:pt x="0" y="29"/>
                  </a:moveTo>
                  <a:cubicBezTo>
                    <a:pt x="0" y="29"/>
                    <a:pt x="8" y="0"/>
                    <a:pt x="51" y="0"/>
                  </a:cubicBezTo>
                  <a:cubicBezTo>
                    <a:pt x="95" y="0"/>
                    <a:pt x="104" y="33"/>
                    <a:pt x="104" y="33"/>
                  </a:cubicBezTo>
                </a:path>
              </a:pathLst>
            </a:custGeom>
            <a:noFill/>
            <a:ln w="30163" cap="flat">
              <a:solidFill>
                <a:schemeClr val="tx2"/>
              </a:solidFill>
              <a:prstDash val="solid"/>
              <a:miter lim="8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îṣľïḑe"/>
            <p:cNvSpPr/>
            <p:nvPr/>
          </p:nvSpPr>
          <p:spPr bwMode="auto">
            <a:xfrm>
              <a:off x="5597779" y="3207332"/>
              <a:ext cx="1005030" cy="604735"/>
            </a:xfrm>
            <a:custGeom>
              <a:avLst/>
              <a:gdLst>
                <a:gd name="T0" fmla="*/ 446 w 487"/>
                <a:gd name="T1" fmla="*/ 39 h 293"/>
                <a:gd name="T2" fmla="*/ 472 w 487"/>
                <a:gd name="T3" fmla="*/ 249 h 293"/>
                <a:gd name="T4" fmla="*/ 243 w 487"/>
                <a:gd name="T5" fmla="*/ 293 h 293"/>
                <a:gd name="T6" fmla="*/ 15 w 487"/>
                <a:gd name="T7" fmla="*/ 249 h 293"/>
                <a:gd name="T8" fmla="*/ 41 w 487"/>
                <a:gd name="T9" fmla="*/ 39 h 293"/>
                <a:gd name="T10" fmla="*/ 57 w 487"/>
                <a:gd name="T11" fmla="*/ 0 h 293"/>
                <a:gd name="T12" fmla="*/ 426 w 487"/>
                <a:gd name="T13" fmla="*/ 0 h 293"/>
                <a:gd name="T14" fmla="*/ 446 w 487"/>
                <a:gd name="T15" fmla="*/ 39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7" h="293">
                  <a:moveTo>
                    <a:pt x="446" y="39"/>
                  </a:moveTo>
                  <a:cubicBezTo>
                    <a:pt x="446" y="39"/>
                    <a:pt x="487" y="233"/>
                    <a:pt x="472" y="249"/>
                  </a:cubicBezTo>
                  <a:cubicBezTo>
                    <a:pt x="457" y="265"/>
                    <a:pt x="345" y="293"/>
                    <a:pt x="243" y="293"/>
                  </a:cubicBezTo>
                  <a:cubicBezTo>
                    <a:pt x="142" y="293"/>
                    <a:pt x="30" y="265"/>
                    <a:pt x="15" y="249"/>
                  </a:cubicBezTo>
                  <a:cubicBezTo>
                    <a:pt x="0" y="233"/>
                    <a:pt x="41" y="39"/>
                    <a:pt x="41" y="39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426" y="0"/>
                    <a:pt x="426" y="0"/>
                    <a:pt x="426" y="0"/>
                  </a:cubicBezTo>
                  <a:lnTo>
                    <a:pt x="446" y="39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isḻiḋè"/>
            <p:cNvSpPr/>
            <p:nvPr/>
          </p:nvSpPr>
          <p:spPr bwMode="auto">
            <a:xfrm>
              <a:off x="5609806" y="3293232"/>
              <a:ext cx="979259" cy="537734"/>
            </a:xfrm>
            <a:custGeom>
              <a:avLst/>
              <a:gdLst>
                <a:gd name="T0" fmla="*/ 28 w 474"/>
                <a:gd name="T1" fmla="*/ 6 h 260"/>
                <a:gd name="T2" fmla="*/ 2 w 474"/>
                <a:gd name="T3" fmla="*/ 162 h 260"/>
                <a:gd name="T4" fmla="*/ 2 w 474"/>
                <a:gd name="T5" fmla="*/ 199 h 260"/>
                <a:gd name="T6" fmla="*/ 9 w 474"/>
                <a:gd name="T7" fmla="*/ 213 h 260"/>
                <a:gd name="T8" fmla="*/ 82 w 474"/>
                <a:gd name="T9" fmla="*/ 240 h 260"/>
                <a:gd name="T10" fmla="*/ 309 w 474"/>
                <a:gd name="T11" fmla="*/ 252 h 260"/>
                <a:gd name="T12" fmla="*/ 439 w 474"/>
                <a:gd name="T13" fmla="*/ 226 h 260"/>
                <a:gd name="T14" fmla="*/ 460 w 474"/>
                <a:gd name="T15" fmla="*/ 217 h 260"/>
                <a:gd name="T16" fmla="*/ 474 w 474"/>
                <a:gd name="T17" fmla="*/ 173 h 260"/>
                <a:gd name="T18" fmla="*/ 467 w 474"/>
                <a:gd name="T19" fmla="*/ 126 h 260"/>
                <a:gd name="T20" fmla="*/ 458 w 474"/>
                <a:gd name="T21" fmla="*/ 70 h 260"/>
                <a:gd name="T22" fmla="*/ 447 w 474"/>
                <a:gd name="T23" fmla="*/ 6 h 260"/>
                <a:gd name="T24" fmla="*/ 437 w 474"/>
                <a:gd name="T25" fmla="*/ 9 h 260"/>
                <a:gd name="T26" fmla="*/ 451 w 474"/>
                <a:gd name="T27" fmla="*/ 90 h 260"/>
                <a:gd name="T28" fmla="*/ 461 w 474"/>
                <a:gd name="T29" fmla="*/ 152 h 260"/>
                <a:gd name="T30" fmla="*/ 455 w 474"/>
                <a:gd name="T31" fmla="*/ 207 h 260"/>
                <a:gd name="T32" fmla="*/ 445 w 474"/>
                <a:gd name="T33" fmla="*/ 214 h 260"/>
                <a:gd name="T34" fmla="*/ 434 w 474"/>
                <a:gd name="T35" fmla="*/ 217 h 260"/>
                <a:gd name="T36" fmla="*/ 369 w 474"/>
                <a:gd name="T37" fmla="*/ 234 h 260"/>
                <a:gd name="T38" fmla="*/ 253 w 474"/>
                <a:gd name="T39" fmla="*/ 246 h 260"/>
                <a:gd name="T40" fmla="*/ 30 w 474"/>
                <a:gd name="T41" fmla="*/ 212 h 260"/>
                <a:gd name="T42" fmla="*/ 12 w 474"/>
                <a:gd name="T43" fmla="*/ 203 h 260"/>
                <a:gd name="T44" fmla="*/ 13 w 474"/>
                <a:gd name="T45" fmla="*/ 203 h 260"/>
                <a:gd name="T46" fmla="*/ 12 w 474"/>
                <a:gd name="T47" fmla="*/ 198 h 260"/>
                <a:gd name="T48" fmla="*/ 11 w 474"/>
                <a:gd name="T49" fmla="*/ 181 h 260"/>
                <a:gd name="T50" fmla="*/ 23 w 474"/>
                <a:gd name="T51" fmla="*/ 83 h 260"/>
                <a:gd name="T52" fmla="*/ 38 w 474"/>
                <a:gd name="T53" fmla="*/ 9 h 260"/>
                <a:gd name="T54" fmla="*/ 28 w 474"/>
                <a:gd name="T55" fmla="*/ 6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4" h="260">
                  <a:moveTo>
                    <a:pt x="28" y="6"/>
                  </a:moveTo>
                  <a:cubicBezTo>
                    <a:pt x="17" y="58"/>
                    <a:pt x="7" y="110"/>
                    <a:pt x="2" y="162"/>
                  </a:cubicBezTo>
                  <a:cubicBezTo>
                    <a:pt x="1" y="175"/>
                    <a:pt x="0" y="187"/>
                    <a:pt x="2" y="199"/>
                  </a:cubicBezTo>
                  <a:cubicBezTo>
                    <a:pt x="3" y="205"/>
                    <a:pt x="4" y="210"/>
                    <a:pt x="9" y="213"/>
                  </a:cubicBezTo>
                  <a:cubicBezTo>
                    <a:pt x="32" y="225"/>
                    <a:pt x="57" y="233"/>
                    <a:pt x="82" y="240"/>
                  </a:cubicBezTo>
                  <a:cubicBezTo>
                    <a:pt x="156" y="260"/>
                    <a:pt x="233" y="259"/>
                    <a:pt x="309" y="252"/>
                  </a:cubicBezTo>
                  <a:cubicBezTo>
                    <a:pt x="353" y="248"/>
                    <a:pt x="398" y="241"/>
                    <a:pt x="439" y="226"/>
                  </a:cubicBezTo>
                  <a:cubicBezTo>
                    <a:pt x="446" y="223"/>
                    <a:pt x="453" y="222"/>
                    <a:pt x="460" y="217"/>
                  </a:cubicBezTo>
                  <a:cubicBezTo>
                    <a:pt x="472" y="206"/>
                    <a:pt x="474" y="188"/>
                    <a:pt x="474" y="173"/>
                  </a:cubicBezTo>
                  <a:cubicBezTo>
                    <a:pt x="473" y="157"/>
                    <a:pt x="470" y="141"/>
                    <a:pt x="467" y="126"/>
                  </a:cubicBezTo>
                  <a:cubicBezTo>
                    <a:pt x="464" y="107"/>
                    <a:pt x="461" y="89"/>
                    <a:pt x="458" y="70"/>
                  </a:cubicBezTo>
                  <a:cubicBezTo>
                    <a:pt x="454" y="49"/>
                    <a:pt x="451" y="28"/>
                    <a:pt x="447" y="6"/>
                  </a:cubicBezTo>
                  <a:cubicBezTo>
                    <a:pt x="446" y="0"/>
                    <a:pt x="436" y="3"/>
                    <a:pt x="437" y="9"/>
                  </a:cubicBezTo>
                  <a:cubicBezTo>
                    <a:pt x="442" y="36"/>
                    <a:pt x="447" y="63"/>
                    <a:pt x="451" y="90"/>
                  </a:cubicBezTo>
                  <a:cubicBezTo>
                    <a:pt x="455" y="111"/>
                    <a:pt x="458" y="131"/>
                    <a:pt x="461" y="152"/>
                  </a:cubicBezTo>
                  <a:cubicBezTo>
                    <a:pt x="464" y="169"/>
                    <a:pt x="468" y="192"/>
                    <a:pt x="455" y="207"/>
                  </a:cubicBezTo>
                  <a:cubicBezTo>
                    <a:pt x="453" y="210"/>
                    <a:pt x="449" y="212"/>
                    <a:pt x="445" y="214"/>
                  </a:cubicBezTo>
                  <a:cubicBezTo>
                    <a:pt x="440" y="215"/>
                    <a:pt x="440" y="215"/>
                    <a:pt x="434" y="217"/>
                  </a:cubicBezTo>
                  <a:cubicBezTo>
                    <a:pt x="413" y="225"/>
                    <a:pt x="391" y="230"/>
                    <a:pt x="369" y="234"/>
                  </a:cubicBezTo>
                  <a:cubicBezTo>
                    <a:pt x="331" y="241"/>
                    <a:pt x="292" y="244"/>
                    <a:pt x="253" y="246"/>
                  </a:cubicBezTo>
                  <a:cubicBezTo>
                    <a:pt x="177" y="249"/>
                    <a:pt x="101" y="242"/>
                    <a:pt x="30" y="212"/>
                  </a:cubicBezTo>
                  <a:cubicBezTo>
                    <a:pt x="24" y="209"/>
                    <a:pt x="18" y="206"/>
                    <a:pt x="12" y="203"/>
                  </a:cubicBezTo>
                  <a:cubicBezTo>
                    <a:pt x="11" y="203"/>
                    <a:pt x="14" y="206"/>
                    <a:pt x="13" y="203"/>
                  </a:cubicBezTo>
                  <a:cubicBezTo>
                    <a:pt x="12" y="201"/>
                    <a:pt x="12" y="200"/>
                    <a:pt x="12" y="198"/>
                  </a:cubicBezTo>
                  <a:cubicBezTo>
                    <a:pt x="11" y="192"/>
                    <a:pt x="11" y="187"/>
                    <a:pt x="11" y="181"/>
                  </a:cubicBezTo>
                  <a:cubicBezTo>
                    <a:pt x="12" y="148"/>
                    <a:pt x="18" y="115"/>
                    <a:pt x="23" y="83"/>
                  </a:cubicBezTo>
                  <a:cubicBezTo>
                    <a:pt x="28" y="58"/>
                    <a:pt x="32" y="33"/>
                    <a:pt x="38" y="9"/>
                  </a:cubicBezTo>
                  <a:cubicBezTo>
                    <a:pt x="39" y="3"/>
                    <a:pt x="29" y="0"/>
                    <a:pt x="28" y="6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ís1ïḑè"/>
            <p:cNvSpPr/>
            <p:nvPr/>
          </p:nvSpPr>
          <p:spPr bwMode="auto">
            <a:xfrm>
              <a:off x="5740374" y="4014791"/>
              <a:ext cx="879616" cy="362498"/>
            </a:xfrm>
            <a:custGeom>
              <a:avLst/>
              <a:gdLst>
                <a:gd name="T0" fmla="*/ 0 w 426"/>
                <a:gd name="T1" fmla="*/ 143 h 176"/>
                <a:gd name="T2" fmla="*/ 166 w 426"/>
                <a:gd name="T3" fmla="*/ 160 h 176"/>
                <a:gd name="T4" fmla="*/ 406 w 426"/>
                <a:gd name="T5" fmla="*/ 123 h 176"/>
                <a:gd name="T6" fmla="*/ 406 w 426"/>
                <a:gd name="T7" fmla="*/ 0 h 176"/>
                <a:gd name="T8" fmla="*/ 0 w 426"/>
                <a:gd name="T9" fmla="*/ 143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176">
                  <a:moveTo>
                    <a:pt x="0" y="143"/>
                  </a:moveTo>
                  <a:cubicBezTo>
                    <a:pt x="0" y="143"/>
                    <a:pt x="43" y="159"/>
                    <a:pt x="166" y="160"/>
                  </a:cubicBezTo>
                  <a:cubicBezTo>
                    <a:pt x="290" y="161"/>
                    <a:pt x="386" y="176"/>
                    <a:pt x="406" y="123"/>
                  </a:cubicBezTo>
                  <a:cubicBezTo>
                    <a:pt x="426" y="70"/>
                    <a:pt x="406" y="0"/>
                    <a:pt x="406" y="0"/>
                  </a:cubicBezTo>
                  <a:lnTo>
                    <a:pt x="0" y="143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i$1iḍé"/>
            <p:cNvSpPr/>
            <p:nvPr/>
          </p:nvSpPr>
          <p:spPr bwMode="auto">
            <a:xfrm>
              <a:off x="5592626" y="4004483"/>
              <a:ext cx="1039390" cy="319548"/>
            </a:xfrm>
            <a:custGeom>
              <a:avLst/>
              <a:gdLst>
                <a:gd name="T0" fmla="*/ 14 w 503"/>
                <a:gd name="T1" fmla="*/ 0 h 155"/>
                <a:gd name="T2" fmla="*/ 107 w 503"/>
                <a:gd name="T3" fmla="*/ 155 h 155"/>
                <a:gd name="T4" fmla="*/ 419 w 503"/>
                <a:gd name="T5" fmla="*/ 155 h 155"/>
                <a:gd name="T6" fmla="*/ 477 w 503"/>
                <a:gd name="T7" fmla="*/ 5 h 155"/>
                <a:gd name="T8" fmla="*/ 14 w 503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3" h="155">
                  <a:moveTo>
                    <a:pt x="14" y="0"/>
                  </a:moveTo>
                  <a:cubicBezTo>
                    <a:pt x="14" y="0"/>
                    <a:pt x="0" y="155"/>
                    <a:pt x="107" y="155"/>
                  </a:cubicBezTo>
                  <a:cubicBezTo>
                    <a:pt x="214" y="155"/>
                    <a:pt x="419" y="155"/>
                    <a:pt x="419" y="155"/>
                  </a:cubicBezTo>
                  <a:cubicBezTo>
                    <a:pt x="419" y="155"/>
                    <a:pt x="503" y="146"/>
                    <a:pt x="477" y="5"/>
                  </a:cubicBezTo>
                  <a:cubicBezTo>
                    <a:pt x="477" y="5"/>
                    <a:pt x="264" y="32"/>
                    <a:pt x="14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87" name="ïṡ1íḑè">
            <a:extLst>
              <a:ext uri="{FF2B5EF4-FFF2-40B4-BE49-F238E27FC236}">
                <a16:creationId xmlns:a16="http://schemas.microsoft.com/office/drawing/2014/main" id="{EB2DF26B-868B-4485-AE5C-17E52BC18CCE}"/>
              </a:ext>
            </a:extLst>
          </p:cNvPr>
          <p:cNvSpPr/>
          <p:nvPr/>
        </p:nvSpPr>
        <p:spPr bwMode="auto">
          <a:xfrm flipH="1">
            <a:off x="6333011" y="2271600"/>
            <a:ext cx="287425" cy="274149"/>
          </a:xfrm>
          <a:custGeom>
            <a:avLst/>
            <a:gdLst>
              <a:gd name="connsiteX0" fmla="*/ 0 w 574179"/>
              <a:gd name="connsiteY0" fmla="*/ 451358 h 547653"/>
              <a:gd name="connsiteX1" fmla="*/ 574179 w 574179"/>
              <a:gd name="connsiteY1" fmla="*/ 451358 h 547653"/>
              <a:gd name="connsiteX2" fmla="*/ 574179 w 574179"/>
              <a:gd name="connsiteY2" fmla="*/ 475432 h 547653"/>
              <a:gd name="connsiteX3" fmla="*/ 531137 w 574179"/>
              <a:gd name="connsiteY3" fmla="*/ 547653 h 547653"/>
              <a:gd name="connsiteX4" fmla="*/ 42181 w 574179"/>
              <a:gd name="connsiteY4" fmla="*/ 547653 h 547653"/>
              <a:gd name="connsiteX5" fmla="*/ 0 w 574179"/>
              <a:gd name="connsiteY5" fmla="*/ 475432 h 547653"/>
              <a:gd name="connsiteX6" fmla="*/ 392503 w 574179"/>
              <a:gd name="connsiteY6" fmla="*/ 318175 h 547653"/>
              <a:gd name="connsiteX7" fmla="*/ 416711 w 574179"/>
              <a:gd name="connsiteY7" fmla="*/ 337076 h 547653"/>
              <a:gd name="connsiteX8" fmla="*/ 419305 w 574179"/>
              <a:gd name="connsiteY8" fmla="*/ 345668 h 547653"/>
              <a:gd name="connsiteX9" fmla="*/ 395097 w 574179"/>
              <a:gd name="connsiteY9" fmla="*/ 343091 h 547653"/>
              <a:gd name="connsiteX10" fmla="*/ 298695 w 574179"/>
              <a:gd name="connsiteY10" fmla="*/ 263188 h 547653"/>
              <a:gd name="connsiteX11" fmla="*/ 320244 w 574179"/>
              <a:gd name="connsiteY11" fmla="*/ 272640 h 547653"/>
              <a:gd name="connsiteX12" fmla="*/ 330588 w 574179"/>
              <a:gd name="connsiteY12" fmla="*/ 270062 h 547653"/>
              <a:gd name="connsiteX13" fmla="*/ 377997 w 574179"/>
              <a:gd name="connsiteY13" fmla="*/ 307013 h 547653"/>
              <a:gd name="connsiteX14" fmla="*/ 377997 w 574179"/>
              <a:gd name="connsiteY14" fmla="*/ 341385 h 547653"/>
              <a:gd name="connsiteX15" fmla="*/ 308177 w 574179"/>
              <a:gd name="connsiteY15" fmla="*/ 338807 h 547653"/>
              <a:gd name="connsiteX16" fmla="*/ 320247 w 574179"/>
              <a:gd name="connsiteY16" fmla="*/ 224505 h 547653"/>
              <a:gd name="connsiteX17" fmla="*/ 336603 w 574179"/>
              <a:gd name="connsiteY17" fmla="*/ 241694 h 547653"/>
              <a:gd name="connsiteX18" fmla="*/ 335742 w 574179"/>
              <a:gd name="connsiteY18" fmla="*/ 246851 h 547653"/>
              <a:gd name="connsiteX19" fmla="*/ 433876 w 574179"/>
              <a:gd name="connsiteY19" fmla="*/ 324202 h 547653"/>
              <a:gd name="connsiteX20" fmla="*/ 435597 w 574179"/>
              <a:gd name="connsiteY20" fmla="*/ 325921 h 547653"/>
              <a:gd name="connsiteX21" fmla="*/ 446788 w 574179"/>
              <a:gd name="connsiteY21" fmla="*/ 364597 h 547653"/>
              <a:gd name="connsiteX22" fmla="*/ 499298 w 574179"/>
              <a:gd name="connsiteY22" fmla="*/ 380926 h 547653"/>
              <a:gd name="connsiteX23" fmla="*/ 499298 w 574179"/>
              <a:gd name="connsiteY23" fmla="*/ 438510 h 547653"/>
              <a:gd name="connsiteX24" fmla="*/ 74052 w 574179"/>
              <a:gd name="connsiteY24" fmla="*/ 438510 h 547653"/>
              <a:gd name="connsiteX25" fmla="*/ 74052 w 574179"/>
              <a:gd name="connsiteY25" fmla="*/ 380926 h 547653"/>
              <a:gd name="connsiteX26" fmla="*/ 286675 w 574179"/>
              <a:gd name="connsiteY26" fmla="*/ 352564 h 547653"/>
              <a:gd name="connsiteX27" fmla="*/ 439040 w 574179"/>
              <a:gd name="connsiteY27" fmla="*/ 362878 h 547653"/>
              <a:gd name="connsiteX28" fmla="*/ 428711 w 574179"/>
              <a:gd name="connsiteY28" fmla="*/ 329359 h 547653"/>
              <a:gd name="connsiteX29" fmla="*/ 332299 w 574179"/>
              <a:gd name="connsiteY29" fmla="*/ 252867 h 547653"/>
              <a:gd name="connsiteX30" fmla="*/ 320247 w 574179"/>
              <a:gd name="connsiteY30" fmla="*/ 258024 h 547653"/>
              <a:gd name="connsiteX31" fmla="*/ 303031 w 574179"/>
              <a:gd name="connsiteY31" fmla="*/ 241694 h 547653"/>
              <a:gd name="connsiteX32" fmla="*/ 320247 w 574179"/>
              <a:gd name="connsiteY32" fmla="*/ 224505 h 547653"/>
              <a:gd name="connsiteX33" fmla="*/ 299567 w 574179"/>
              <a:gd name="connsiteY33" fmla="*/ 186650 h 547653"/>
              <a:gd name="connsiteX34" fmla="*/ 427837 w 574179"/>
              <a:gd name="connsiteY34" fmla="*/ 215021 h 547653"/>
              <a:gd name="connsiteX35" fmla="*/ 433002 w 574179"/>
              <a:gd name="connsiteY35" fmla="*/ 217600 h 547653"/>
              <a:gd name="connsiteX36" fmla="*/ 438168 w 574179"/>
              <a:gd name="connsiteY36" fmla="*/ 220179 h 547653"/>
              <a:gd name="connsiteX37" fmla="*/ 442472 w 574179"/>
              <a:gd name="connsiteY37" fmla="*/ 225337 h 547653"/>
              <a:gd name="connsiteX38" fmla="*/ 445915 w 574179"/>
              <a:gd name="connsiteY38" fmla="*/ 230496 h 547653"/>
              <a:gd name="connsiteX39" fmla="*/ 447637 w 574179"/>
              <a:gd name="connsiteY39" fmla="*/ 237374 h 547653"/>
              <a:gd name="connsiteX40" fmla="*/ 449359 w 574179"/>
              <a:gd name="connsiteY40" fmla="*/ 241672 h 547653"/>
              <a:gd name="connsiteX41" fmla="*/ 462272 w 574179"/>
              <a:gd name="connsiteY41" fmla="*/ 352576 h 547653"/>
              <a:gd name="connsiteX42" fmla="*/ 457968 w 574179"/>
              <a:gd name="connsiteY42" fmla="*/ 351716 h 547653"/>
              <a:gd name="connsiteX43" fmla="*/ 448498 w 574179"/>
              <a:gd name="connsiteY43" fmla="*/ 321626 h 547653"/>
              <a:gd name="connsiteX44" fmla="*/ 446776 w 574179"/>
              <a:gd name="connsiteY44" fmla="*/ 315608 h 547653"/>
              <a:gd name="connsiteX45" fmla="*/ 351219 w 574179"/>
              <a:gd name="connsiteY45" fmla="*/ 240812 h 547653"/>
              <a:gd name="connsiteX46" fmla="*/ 320228 w 574179"/>
              <a:gd name="connsiteY46" fmla="*/ 210722 h 547653"/>
              <a:gd name="connsiteX47" fmla="*/ 293541 w 574179"/>
              <a:gd name="connsiteY47" fmla="*/ 226197 h 547653"/>
              <a:gd name="connsiteX48" fmla="*/ 290958 w 574179"/>
              <a:gd name="connsiteY48" fmla="*/ 203844 h 547653"/>
              <a:gd name="connsiteX49" fmla="*/ 274612 w 574179"/>
              <a:gd name="connsiteY49" fmla="*/ 186650 h 547653"/>
              <a:gd name="connsiteX50" fmla="*/ 282360 w 574179"/>
              <a:gd name="connsiteY50" fmla="*/ 203844 h 547653"/>
              <a:gd name="connsiteX51" fmla="*/ 283221 w 574179"/>
              <a:gd name="connsiteY51" fmla="*/ 203844 h 547653"/>
              <a:gd name="connsiteX52" fmla="*/ 265143 w 574179"/>
              <a:gd name="connsiteY52" fmla="*/ 338820 h 547653"/>
              <a:gd name="connsiteX53" fmla="*/ 195412 w 574179"/>
              <a:gd name="connsiteY53" fmla="*/ 341400 h 547653"/>
              <a:gd name="connsiteX54" fmla="*/ 195412 w 574179"/>
              <a:gd name="connsiteY54" fmla="*/ 266604 h 547653"/>
              <a:gd name="connsiteX55" fmla="*/ 186803 w 574179"/>
              <a:gd name="connsiteY55" fmla="*/ 269183 h 547653"/>
              <a:gd name="connsiteX56" fmla="*/ 178194 w 574179"/>
              <a:gd name="connsiteY56" fmla="*/ 343119 h 547653"/>
              <a:gd name="connsiteX57" fmla="*/ 111907 w 574179"/>
              <a:gd name="connsiteY57" fmla="*/ 352576 h 547653"/>
              <a:gd name="connsiteX58" fmla="*/ 124820 w 574179"/>
              <a:gd name="connsiteY58" fmla="*/ 241672 h 547653"/>
              <a:gd name="connsiteX59" fmla="*/ 125681 w 574179"/>
              <a:gd name="connsiteY59" fmla="*/ 237373 h 547653"/>
              <a:gd name="connsiteX60" fmla="*/ 128264 w 574179"/>
              <a:gd name="connsiteY60" fmla="*/ 230496 h 547653"/>
              <a:gd name="connsiteX61" fmla="*/ 131707 w 574179"/>
              <a:gd name="connsiteY61" fmla="*/ 226197 h 547653"/>
              <a:gd name="connsiteX62" fmla="*/ 136011 w 574179"/>
              <a:gd name="connsiteY62" fmla="*/ 220179 h 547653"/>
              <a:gd name="connsiteX63" fmla="*/ 141177 w 574179"/>
              <a:gd name="connsiteY63" fmla="*/ 217600 h 547653"/>
              <a:gd name="connsiteX64" fmla="*/ 145481 w 574179"/>
              <a:gd name="connsiteY64" fmla="*/ 215021 h 547653"/>
              <a:gd name="connsiteX65" fmla="*/ 274612 w 574179"/>
              <a:gd name="connsiteY65" fmla="*/ 186650 h 547653"/>
              <a:gd name="connsiteX66" fmla="*/ 287089 w 574179"/>
              <a:gd name="connsiteY66" fmla="*/ 0 h 547653"/>
              <a:gd name="connsiteX67" fmla="*/ 369292 w 574179"/>
              <a:gd name="connsiteY67" fmla="*/ 89871 h 547653"/>
              <a:gd name="connsiteX68" fmla="*/ 287089 w 574179"/>
              <a:gd name="connsiteY68" fmla="*/ 179742 h 547653"/>
              <a:gd name="connsiteX69" fmla="*/ 204886 w 574179"/>
              <a:gd name="connsiteY69" fmla="*/ 89871 h 547653"/>
              <a:gd name="connsiteX70" fmla="*/ 287089 w 574179"/>
              <a:gd name="connsiteY70" fmla="*/ 0 h 547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74179" h="547653">
                <a:moveTo>
                  <a:pt x="0" y="451358"/>
                </a:moveTo>
                <a:lnTo>
                  <a:pt x="574179" y="451358"/>
                </a:lnTo>
                <a:lnTo>
                  <a:pt x="574179" y="475432"/>
                </a:lnTo>
                <a:lnTo>
                  <a:pt x="531137" y="547653"/>
                </a:lnTo>
                <a:lnTo>
                  <a:pt x="42181" y="547653"/>
                </a:lnTo>
                <a:lnTo>
                  <a:pt x="0" y="475432"/>
                </a:lnTo>
                <a:close/>
                <a:moveTo>
                  <a:pt x="392503" y="318175"/>
                </a:moveTo>
                <a:lnTo>
                  <a:pt x="416711" y="337076"/>
                </a:lnTo>
                <a:lnTo>
                  <a:pt x="419305" y="345668"/>
                </a:lnTo>
                <a:cubicBezTo>
                  <a:pt x="411524" y="344809"/>
                  <a:pt x="403743" y="343950"/>
                  <a:pt x="395097" y="343091"/>
                </a:cubicBezTo>
                <a:close/>
                <a:moveTo>
                  <a:pt x="298695" y="263188"/>
                </a:moveTo>
                <a:cubicBezTo>
                  <a:pt x="304729" y="269203"/>
                  <a:pt x="311625" y="272640"/>
                  <a:pt x="320244" y="272640"/>
                </a:cubicBezTo>
                <a:cubicBezTo>
                  <a:pt x="323692" y="272640"/>
                  <a:pt x="327140" y="271781"/>
                  <a:pt x="330588" y="270062"/>
                </a:cubicBezTo>
                <a:lnTo>
                  <a:pt x="377997" y="307013"/>
                </a:lnTo>
                <a:lnTo>
                  <a:pt x="377997" y="341385"/>
                </a:lnTo>
                <a:cubicBezTo>
                  <a:pt x="356448" y="339666"/>
                  <a:pt x="333174" y="338807"/>
                  <a:pt x="308177" y="338807"/>
                </a:cubicBezTo>
                <a:close/>
                <a:moveTo>
                  <a:pt x="320247" y="224505"/>
                </a:moveTo>
                <a:cubicBezTo>
                  <a:pt x="329716" y="224505"/>
                  <a:pt x="336603" y="232240"/>
                  <a:pt x="336603" y="241694"/>
                </a:cubicBezTo>
                <a:cubicBezTo>
                  <a:pt x="336603" y="243413"/>
                  <a:pt x="336603" y="245132"/>
                  <a:pt x="335742" y="246851"/>
                </a:cubicBezTo>
                <a:lnTo>
                  <a:pt x="433876" y="324202"/>
                </a:lnTo>
                <a:cubicBezTo>
                  <a:pt x="434736" y="325062"/>
                  <a:pt x="434736" y="325062"/>
                  <a:pt x="435597" y="325921"/>
                </a:cubicBezTo>
                <a:lnTo>
                  <a:pt x="446788" y="364597"/>
                </a:lnTo>
                <a:cubicBezTo>
                  <a:pt x="488107" y="372332"/>
                  <a:pt x="499298" y="380926"/>
                  <a:pt x="499298" y="380926"/>
                </a:cubicBezTo>
                <a:lnTo>
                  <a:pt x="499298" y="438510"/>
                </a:lnTo>
                <a:lnTo>
                  <a:pt x="74052" y="438510"/>
                </a:lnTo>
                <a:lnTo>
                  <a:pt x="74052" y="380926"/>
                </a:lnTo>
                <a:cubicBezTo>
                  <a:pt x="74052" y="380926"/>
                  <a:pt x="109346" y="352564"/>
                  <a:pt x="286675" y="352564"/>
                </a:cubicBezTo>
                <a:cubicBezTo>
                  <a:pt x="358984" y="352564"/>
                  <a:pt x="406329" y="357721"/>
                  <a:pt x="439040" y="362878"/>
                </a:cubicBezTo>
                <a:lnTo>
                  <a:pt x="428711" y="329359"/>
                </a:lnTo>
                <a:lnTo>
                  <a:pt x="332299" y="252867"/>
                </a:lnTo>
                <a:cubicBezTo>
                  <a:pt x="328855" y="256305"/>
                  <a:pt x="324551" y="258024"/>
                  <a:pt x="320247" y="258024"/>
                </a:cubicBezTo>
                <a:cubicBezTo>
                  <a:pt x="310778" y="258024"/>
                  <a:pt x="303031" y="250289"/>
                  <a:pt x="303031" y="241694"/>
                </a:cubicBezTo>
                <a:cubicBezTo>
                  <a:pt x="303031" y="232240"/>
                  <a:pt x="310778" y="224505"/>
                  <a:pt x="320247" y="224505"/>
                </a:cubicBezTo>
                <a:close/>
                <a:moveTo>
                  <a:pt x="299567" y="186650"/>
                </a:moveTo>
                <a:cubicBezTo>
                  <a:pt x="359828" y="190089"/>
                  <a:pt x="425254" y="213301"/>
                  <a:pt x="427837" y="215021"/>
                </a:cubicBezTo>
                <a:cubicBezTo>
                  <a:pt x="430420" y="215021"/>
                  <a:pt x="431281" y="216740"/>
                  <a:pt x="433002" y="217600"/>
                </a:cubicBezTo>
                <a:cubicBezTo>
                  <a:pt x="434724" y="218460"/>
                  <a:pt x="436446" y="219319"/>
                  <a:pt x="438168" y="220179"/>
                </a:cubicBezTo>
                <a:cubicBezTo>
                  <a:pt x="439889" y="221899"/>
                  <a:pt x="440750" y="223618"/>
                  <a:pt x="442472" y="225337"/>
                </a:cubicBezTo>
                <a:cubicBezTo>
                  <a:pt x="443333" y="227057"/>
                  <a:pt x="445055" y="228776"/>
                  <a:pt x="445915" y="230496"/>
                </a:cubicBezTo>
                <a:cubicBezTo>
                  <a:pt x="446776" y="232215"/>
                  <a:pt x="447637" y="234794"/>
                  <a:pt x="447637" y="237374"/>
                </a:cubicBezTo>
                <a:cubicBezTo>
                  <a:pt x="448498" y="238233"/>
                  <a:pt x="449359" y="239953"/>
                  <a:pt x="449359" y="241672"/>
                </a:cubicBezTo>
                <a:lnTo>
                  <a:pt x="462272" y="352576"/>
                </a:lnTo>
                <a:cubicBezTo>
                  <a:pt x="460550" y="352576"/>
                  <a:pt x="459689" y="352576"/>
                  <a:pt x="457968" y="351716"/>
                </a:cubicBezTo>
                <a:lnTo>
                  <a:pt x="448498" y="321626"/>
                </a:lnTo>
                <a:lnTo>
                  <a:pt x="446776" y="315608"/>
                </a:lnTo>
                <a:lnTo>
                  <a:pt x="351219" y="240812"/>
                </a:lnTo>
                <a:cubicBezTo>
                  <a:pt x="351219" y="224478"/>
                  <a:pt x="337445" y="210722"/>
                  <a:pt x="320228" y="210722"/>
                </a:cubicBezTo>
                <a:cubicBezTo>
                  <a:pt x="309036" y="210722"/>
                  <a:pt x="299567" y="216740"/>
                  <a:pt x="293541" y="226197"/>
                </a:cubicBezTo>
                <a:lnTo>
                  <a:pt x="290958" y="203844"/>
                </a:lnTo>
                <a:close/>
                <a:moveTo>
                  <a:pt x="274612" y="186650"/>
                </a:moveTo>
                <a:lnTo>
                  <a:pt x="282360" y="203844"/>
                </a:lnTo>
                <a:lnTo>
                  <a:pt x="283221" y="203844"/>
                </a:lnTo>
                <a:lnTo>
                  <a:pt x="265143" y="338820"/>
                </a:lnTo>
                <a:cubicBezTo>
                  <a:pt x="239316" y="338820"/>
                  <a:pt x="216073" y="340540"/>
                  <a:pt x="195412" y="341400"/>
                </a:cubicBezTo>
                <a:lnTo>
                  <a:pt x="195412" y="266604"/>
                </a:lnTo>
                <a:cubicBezTo>
                  <a:pt x="192829" y="268323"/>
                  <a:pt x="189386" y="269183"/>
                  <a:pt x="186803" y="269183"/>
                </a:cubicBezTo>
                <a:lnTo>
                  <a:pt x="178194" y="343119"/>
                </a:lnTo>
                <a:cubicBezTo>
                  <a:pt x="149785" y="345698"/>
                  <a:pt x="128264" y="349137"/>
                  <a:pt x="111907" y="352576"/>
                </a:cubicBezTo>
                <a:lnTo>
                  <a:pt x="124820" y="241672"/>
                </a:lnTo>
                <a:cubicBezTo>
                  <a:pt x="124820" y="239953"/>
                  <a:pt x="125681" y="239093"/>
                  <a:pt x="125681" y="237373"/>
                </a:cubicBezTo>
                <a:cubicBezTo>
                  <a:pt x="126542" y="234794"/>
                  <a:pt x="126542" y="232215"/>
                  <a:pt x="128264" y="230496"/>
                </a:cubicBezTo>
                <a:cubicBezTo>
                  <a:pt x="129124" y="228776"/>
                  <a:pt x="129985" y="227057"/>
                  <a:pt x="131707" y="226197"/>
                </a:cubicBezTo>
                <a:cubicBezTo>
                  <a:pt x="132568" y="223618"/>
                  <a:pt x="134290" y="221899"/>
                  <a:pt x="136011" y="220179"/>
                </a:cubicBezTo>
                <a:cubicBezTo>
                  <a:pt x="137733" y="219319"/>
                  <a:pt x="139455" y="218460"/>
                  <a:pt x="141177" y="217600"/>
                </a:cubicBezTo>
                <a:cubicBezTo>
                  <a:pt x="142898" y="216740"/>
                  <a:pt x="143759" y="215021"/>
                  <a:pt x="145481" y="215021"/>
                </a:cubicBezTo>
                <a:cubicBezTo>
                  <a:pt x="148925" y="213301"/>
                  <a:pt x="214351" y="190089"/>
                  <a:pt x="274612" y="186650"/>
                </a:cubicBezTo>
                <a:close/>
                <a:moveTo>
                  <a:pt x="287089" y="0"/>
                </a:moveTo>
                <a:cubicBezTo>
                  <a:pt x="332488" y="0"/>
                  <a:pt x="369292" y="40237"/>
                  <a:pt x="369292" y="89871"/>
                </a:cubicBezTo>
                <a:cubicBezTo>
                  <a:pt x="369292" y="139505"/>
                  <a:pt x="332488" y="179742"/>
                  <a:pt x="287089" y="179742"/>
                </a:cubicBezTo>
                <a:cubicBezTo>
                  <a:pt x="241690" y="179742"/>
                  <a:pt x="204886" y="139505"/>
                  <a:pt x="204886" y="89871"/>
                </a:cubicBezTo>
                <a:cubicBezTo>
                  <a:pt x="204886" y="40237"/>
                  <a:pt x="241690" y="0"/>
                  <a:pt x="287089" y="0"/>
                </a:cubicBezTo>
                <a:close/>
              </a:path>
            </a:pathLst>
          </a:custGeom>
          <a:solidFill>
            <a:srgbClr val="26A599"/>
          </a:solidFill>
          <a:ln w="3175">
            <a:noFill/>
            <a:prstDash val="solid"/>
            <a:round/>
          </a:ln>
          <a:effectLst/>
        </p:spPr>
        <p:txBody>
          <a:bodyPr wrap="square" lIns="91440" tIns="45720" rIns="91440" bIns="45720" anchor="ctr">
            <a:normAutofit fontScale="77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88" name="ïslïḋê">
            <a:extLst>
              <a:ext uri="{FF2B5EF4-FFF2-40B4-BE49-F238E27FC236}">
                <a16:creationId xmlns:a16="http://schemas.microsoft.com/office/drawing/2014/main" id="{E98CB69E-A04D-43E0-B1EC-34EECFD490CD}"/>
              </a:ext>
            </a:extLst>
          </p:cNvPr>
          <p:cNvSpPr txBox="1"/>
          <p:nvPr/>
        </p:nvSpPr>
        <p:spPr>
          <a:xfrm>
            <a:off x="6620435" y="2205040"/>
            <a:ext cx="4034269" cy="356838"/>
          </a:xfrm>
          <a:prstGeom prst="rect">
            <a:avLst/>
          </a:prstGeom>
          <a:noFill/>
        </p:spPr>
        <p:txBody>
          <a:bodyPr wrap="square" lIns="91440" tIns="45720" rIns="91440" bIns="45720" anchor="b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01.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缓存支持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rehash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301DE76B-AED6-48A3-83B9-EEF225189CB4}"/>
              </a:ext>
            </a:extLst>
          </p:cNvPr>
          <p:cNvCxnSpPr/>
          <p:nvPr/>
        </p:nvCxnSpPr>
        <p:spPr>
          <a:xfrm>
            <a:off x="6283966" y="2699188"/>
            <a:ext cx="5123638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iŝļíḓe">
            <a:extLst>
              <a:ext uri="{FF2B5EF4-FFF2-40B4-BE49-F238E27FC236}">
                <a16:creationId xmlns:a16="http://schemas.microsoft.com/office/drawing/2014/main" id="{C91351EE-3259-455F-8B54-835FD52315EA}"/>
              </a:ext>
            </a:extLst>
          </p:cNvPr>
          <p:cNvSpPr/>
          <p:nvPr/>
        </p:nvSpPr>
        <p:spPr bwMode="auto">
          <a:xfrm flipH="1">
            <a:off x="6333011" y="2971985"/>
            <a:ext cx="287425" cy="274149"/>
          </a:xfrm>
          <a:custGeom>
            <a:avLst/>
            <a:gdLst>
              <a:gd name="connsiteX0" fmla="*/ 0 w 574179"/>
              <a:gd name="connsiteY0" fmla="*/ 451358 h 547653"/>
              <a:gd name="connsiteX1" fmla="*/ 574179 w 574179"/>
              <a:gd name="connsiteY1" fmla="*/ 451358 h 547653"/>
              <a:gd name="connsiteX2" fmla="*/ 574179 w 574179"/>
              <a:gd name="connsiteY2" fmla="*/ 475432 h 547653"/>
              <a:gd name="connsiteX3" fmla="*/ 531137 w 574179"/>
              <a:gd name="connsiteY3" fmla="*/ 547653 h 547653"/>
              <a:gd name="connsiteX4" fmla="*/ 42181 w 574179"/>
              <a:gd name="connsiteY4" fmla="*/ 547653 h 547653"/>
              <a:gd name="connsiteX5" fmla="*/ 0 w 574179"/>
              <a:gd name="connsiteY5" fmla="*/ 475432 h 547653"/>
              <a:gd name="connsiteX6" fmla="*/ 392503 w 574179"/>
              <a:gd name="connsiteY6" fmla="*/ 318175 h 547653"/>
              <a:gd name="connsiteX7" fmla="*/ 416711 w 574179"/>
              <a:gd name="connsiteY7" fmla="*/ 337076 h 547653"/>
              <a:gd name="connsiteX8" fmla="*/ 419305 w 574179"/>
              <a:gd name="connsiteY8" fmla="*/ 345668 h 547653"/>
              <a:gd name="connsiteX9" fmla="*/ 395097 w 574179"/>
              <a:gd name="connsiteY9" fmla="*/ 343091 h 547653"/>
              <a:gd name="connsiteX10" fmla="*/ 298695 w 574179"/>
              <a:gd name="connsiteY10" fmla="*/ 263188 h 547653"/>
              <a:gd name="connsiteX11" fmla="*/ 320244 w 574179"/>
              <a:gd name="connsiteY11" fmla="*/ 272640 h 547653"/>
              <a:gd name="connsiteX12" fmla="*/ 330588 w 574179"/>
              <a:gd name="connsiteY12" fmla="*/ 270062 h 547653"/>
              <a:gd name="connsiteX13" fmla="*/ 377997 w 574179"/>
              <a:gd name="connsiteY13" fmla="*/ 307013 h 547653"/>
              <a:gd name="connsiteX14" fmla="*/ 377997 w 574179"/>
              <a:gd name="connsiteY14" fmla="*/ 341385 h 547653"/>
              <a:gd name="connsiteX15" fmla="*/ 308177 w 574179"/>
              <a:gd name="connsiteY15" fmla="*/ 338807 h 547653"/>
              <a:gd name="connsiteX16" fmla="*/ 320247 w 574179"/>
              <a:gd name="connsiteY16" fmla="*/ 224505 h 547653"/>
              <a:gd name="connsiteX17" fmla="*/ 336603 w 574179"/>
              <a:gd name="connsiteY17" fmla="*/ 241694 h 547653"/>
              <a:gd name="connsiteX18" fmla="*/ 335742 w 574179"/>
              <a:gd name="connsiteY18" fmla="*/ 246851 h 547653"/>
              <a:gd name="connsiteX19" fmla="*/ 433876 w 574179"/>
              <a:gd name="connsiteY19" fmla="*/ 324202 h 547653"/>
              <a:gd name="connsiteX20" fmla="*/ 435597 w 574179"/>
              <a:gd name="connsiteY20" fmla="*/ 325921 h 547653"/>
              <a:gd name="connsiteX21" fmla="*/ 446788 w 574179"/>
              <a:gd name="connsiteY21" fmla="*/ 364597 h 547653"/>
              <a:gd name="connsiteX22" fmla="*/ 499298 w 574179"/>
              <a:gd name="connsiteY22" fmla="*/ 380926 h 547653"/>
              <a:gd name="connsiteX23" fmla="*/ 499298 w 574179"/>
              <a:gd name="connsiteY23" fmla="*/ 438510 h 547653"/>
              <a:gd name="connsiteX24" fmla="*/ 74052 w 574179"/>
              <a:gd name="connsiteY24" fmla="*/ 438510 h 547653"/>
              <a:gd name="connsiteX25" fmla="*/ 74052 w 574179"/>
              <a:gd name="connsiteY25" fmla="*/ 380926 h 547653"/>
              <a:gd name="connsiteX26" fmla="*/ 286675 w 574179"/>
              <a:gd name="connsiteY26" fmla="*/ 352564 h 547653"/>
              <a:gd name="connsiteX27" fmla="*/ 439040 w 574179"/>
              <a:gd name="connsiteY27" fmla="*/ 362878 h 547653"/>
              <a:gd name="connsiteX28" fmla="*/ 428711 w 574179"/>
              <a:gd name="connsiteY28" fmla="*/ 329359 h 547653"/>
              <a:gd name="connsiteX29" fmla="*/ 332299 w 574179"/>
              <a:gd name="connsiteY29" fmla="*/ 252867 h 547653"/>
              <a:gd name="connsiteX30" fmla="*/ 320247 w 574179"/>
              <a:gd name="connsiteY30" fmla="*/ 258024 h 547653"/>
              <a:gd name="connsiteX31" fmla="*/ 303031 w 574179"/>
              <a:gd name="connsiteY31" fmla="*/ 241694 h 547653"/>
              <a:gd name="connsiteX32" fmla="*/ 320247 w 574179"/>
              <a:gd name="connsiteY32" fmla="*/ 224505 h 547653"/>
              <a:gd name="connsiteX33" fmla="*/ 299567 w 574179"/>
              <a:gd name="connsiteY33" fmla="*/ 186650 h 547653"/>
              <a:gd name="connsiteX34" fmla="*/ 427837 w 574179"/>
              <a:gd name="connsiteY34" fmla="*/ 215021 h 547653"/>
              <a:gd name="connsiteX35" fmla="*/ 433002 w 574179"/>
              <a:gd name="connsiteY35" fmla="*/ 217600 h 547653"/>
              <a:gd name="connsiteX36" fmla="*/ 438168 w 574179"/>
              <a:gd name="connsiteY36" fmla="*/ 220179 h 547653"/>
              <a:gd name="connsiteX37" fmla="*/ 442472 w 574179"/>
              <a:gd name="connsiteY37" fmla="*/ 225337 h 547653"/>
              <a:gd name="connsiteX38" fmla="*/ 445915 w 574179"/>
              <a:gd name="connsiteY38" fmla="*/ 230496 h 547653"/>
              <a:gd name="connsiteX39" fmla="*/ 447637 w 574179"/>
              <a:gd name="connsiteY39" fmla="*/ 237374 h 547653"/>
              <a:gd name="connsiteX40" fmla="*/ 449359 w 574179"/>
              <a:gd name="connsiteY40" fmla="*/ 241672 h 547653"/>
              <a:gd name="connsiteX41" fmla="*/ 462272 w 574179"/>
              <a:gd name="connsiteY41" fmla="*/ 352576 h 547653"/>
              <a:gd name="connsiteX42" fmla="*/ 457968 w 574179"/>
              <a:gd name="connsiteY42" fmla="*/ 351716 h 547653"/>
              <a:gd name="connsiteX43" fmla="*/ 448498 w 574179"/>
              <a:gd name="connsiteY43" fmla="*/ 321626 h 547653"/>
              <a:gd name="connsiteX44" fmla="*/ 446776 w 574179"/>
              <a:gd name="connsiteY44" fmla="*/ 315608 h 547653"/>
              <a:gd name="connsiteX45" fmla="*/ 351219 w 574179"/>
              <a:gd name="connsiteY45" fmla="*/ 240812 h 547653"/>
              <a:gd name="connsiteX46" fmla="*/ 320228 w 574179"/>
              <a:gd name="connsiteY46" fmla="*/ 210722 h 547653"/>
              <a:gd name="connsiteX47" fmla="*/ 293541 w 574179"/>
              <a:gd name="connsiteY47" fmla="*/ 226197 h 547653"/>
              <a:gd name="connsiteX48" fmla="*/ 290958 w 574179"/>
              <a:gd name="connsiteY48" fmla="*/ 203844 h 547653"/>
              <a:gd name="connsiteX49" fmla="*/ 274612 w 574179"/>
              <a:gd name="connsiteY49" fmla="*/ 186650 h 547653"/>
              <a:gd name="connsiteX50" fmla="*/ 282360 w 574179"/>
              <a:gd name="connsiteY50" fmla="*/ 203844 h 547653"/>
              <a:gd name="connsiteX51" fmla="*/ 283221 w 574179"/>
              <a:gd name="connsiteY51" fmla="*/ 203844 h 547653"/>
              <a:gd name="connsiteX52" fmla="*/ 265143 w 574179"/>
              <a:gd name="connsiteY52" fmla="*/ 338820 h 547653"/>
              <a:gd name="connsiteX53" fmla="*/ 195412 w 574179"/>
              <a:gd name="connsiteY53" fmla="*/ 341400 h 547653"/>
              <a:gd name="connsiteX54" fmla="*/ 195412 w 574179"/>
              <a:gd name="connsiteY54" fmla="*/ 266604 h 547653"/>
              <a:gd name="connsiteX55" fmla="*/ 186803 w 574179"/>
              <a:gd name="connsiteY55" fmla="*/ 269183 h 547653"/>
              <a:gd name="connsiteX56" fmla="*/ 178194 w 574179"/>
              <a:gd name="connsiteY56" fmla="*/ 343119 h 547653"/>
              <a:gd name="connsiteX57" fmla="*/ 111907 w 574179"/>
              <a:gd name="connsiteY57" fmla="*/ 352576 h 547653"/>
              <a:gd name="connsiteX58" fmla="*/ 124820 w 574179"/>
              <a:gd name="connsiteY58" fmla="*/ 241672 h 547653"/>
              <a:gd name="connsiteX59" fmla="*/ 125681 w 574179"/>
              <a:gd name="connsiteY59" fmla="*/ 237373 h 547653"/>
              <a:gd name="connsiteX60" fmla="*/ 128264 w 574179"/>
              <a:gd name="connsiteY60" fmla="*/ 230496 h 547653"/>
              <a:gd name="connsiteX61" fmla="*/ 131707 w 574179"/>
              <a:gd name="connsiteY61" fmla="*/ 226197 h 547653"/>
              <a:gd name="connsiteX62" fmla="*/ 136011 w 574179"/>
              <a:gd name="connsiteY62" fmla="*/ 220179 h 547653"/>
              <a:gd name="connsiteX63" fmla="*/ 141177 w 574179"/>
              <a:gd name="connsiteY63" fmla="*/ 217600 h 547653"/>
              <a:gd name="connsiteX64" fmla="*/ 145481 w 574179"/>
              <a:gd name="connsiteY64" fmla="*/ 215021 h 547653"/>
              <a:gd name="connsiteX65" fmla="*/ 274612 w 574179"/>
              <a:gd name="connsiteY65" fmla="*/ 186650 h 547653"/>
              <a:gd name="connsiteX66" fmla="*/ 287089 w 574179"/>
              <a:gd name="connsiteY66" fmla="*/ 0 h 547653"/>
              <a:gd name="connsiteX67" fmla="*/ 369292 w 574179"/>
              <a:gd name="connsiteY67" fmla="*/ 89871 h 547653"/>
              <a:gd name="connsiteX68" fmla="*/ 287089 w 574179"/>
              <a:gd name="connsiteY68" fmla="*/ 179742 h 547653"/>
              <a:gd name="connsiteX69" fmla="*/ 204886 w 574179"/>
              <a:gd name="connsiteY69" fmla="*/ 89871 h 547653"/>
              <a:gd name="connsiteX70" fmla="*/ 287089 w 574179"/>
              <a:gd name="connsiteY70" fmla="*/ 0 h 547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74179" h="547653">
                <a:moveTo>
                  <a:pt x="0" y="451358"/>
                </a:moveTo>
                <a:lnTo>
                  <a:pt x="574179" y="451358"/>
                </a:lnTo>
                <a:lnTo>
                  <a:pt x="574179" y="475432"/>
                </a:lnTo>
                <a:lnTo>
                  <a:pt x="531137" y="547653"/>
                </a:lnTo>
                <a:lnTo>
                  <a:pt x="42181" y="547653"/>
                </a:lnTo>
                <a:lnTo>
                  <a:pt x="0" y="475432"/>
                </a:lnTo>
                <a:close/>
                <a:moveTo>
                  <a:pt x="392503" y="318175"/>
                </a:moveTo>
                <a:lnTo>
                  <a:pt x="416711" y="337076"/>
                </a:lnTo>
                <a:lnTo>
                  <a:pt x="419305" y="345668"/>
                </a:lnTo>
                <a:cubicBezTo>
                  <a:pt x="411524" y="344809"/>
                  <a:pt x="403743" y="343950"/>
                  <a:pt x="395097" y="343091"/>
                </a:cubicBezTo>
                <a:close/>
                <a:moveTo>
                  <a:pt x="298695" y="263188"/>
                </a:moveTo>
                <a:cubicBezTo>
                  <a:pt x="304729" y="269203"/>
                  <a:pt x="311625" y="272640"/>
                  <a:pt x="320244" y="272640"/>
                </a:cubicBezTo>
                <a:cubicBezTo>
                  <a:pt x="323692" y="272640"/>
                  <a:pt x="327140" y="271781"/>
                  <a:pt x="330588" y="270062"/>
                </a:cubicBezTo>
                <a:lnTo>
                  <a:pt x="377997" y="307013"/>
                </a:lnTo>
                <a:lnTo>
                  <a:pt x="377997" y="341385"/>
                </a:lnTo>
                <a:cubicBezTo>
                  <a:pt x="356448" y="339666"/>
                  <a:pt x="333174" y="338807"/>
                  <a:pt x="308177" y="338807"/>
                </a:cubicBezTo>
                <a:close/>
                <a:moveTo>
                  <a:pt x="320247" y="224505"/>
                </a:moveTo>
                <a:cubicBezTo>
                  <a:pt x="329716" y="224505"/>
                  <a:pt x="336603" y="232240"/>
                  <a:pt x="336603" y="241694"/>
                </a:cubicBezTo>
                <a:cubicBezTo>
                  <a:pt x="336603" y="243413"/>
                  <a:pt x="336603" y="245132"/>
                  <a:pt x="335742" y="246851"/>
                </a:cubicBezTo>
                <a:lnTo>
                  <a:pt x="433876" y="324202"/>
                </a:lnTo>
                <a:cubicBezTo>
                  <a:pt x="434736" y="325062"/>
                  <a:pt x="434736" y="325062"/>
                  <a:pt x="435597" y="325921"/>
                </a:cubicBezTo>
                <a:lnTo>
                  <a:pt x="446788" y="364597"/>
                </a:lnTo>
                <a:cubicBezTo>
                  <a:pt x="488107" y="372332"/>
                  <a:pt x="499298" y="380926"/>
                  <a:pt x="499298" y="380926"/>
                </a:cubicBezTo>
                <a:lnTo>
                  <a:pt x="499298" y="438510"/>
                </a:lnTo>
                <a:lnTo>
                  <a:pt x="74052" y="438510"/>
                </a:lnTo>
                <a:lnTo>
                  <a:pt x="74052" y="380926"/>
                </a:lnTo>
                <a:cubicBezTo>
                  <a:pt x="74052" y="380926"/>
                  <a:pt x="109346" y="352564"/>
                  <a:pt x="286675" y="352564"/>
                </a:cubicBezTo>
                <a:cubicBezTo>
                  <a:pt x="358984" y="352564"/>
                  <a:pt x="406329" y="357721"/>
                  <a:pt x="439040" y="362878"/>
                </a:cubicBezTo>
                <a:lnTo>
                  <a:pt x="428711" y="329359"/>
                </a:lnTo>
                <a:lnTo>
                  <a:pt x="332299" y="252867"/>
                </a:lnTo>
                <a:cubicBezTo>
                  <a:pt x="328855" y="256305"/>
                  <a:pt x="324551" y="258024"/>
                  <a:pt x="320247" y="258024"/>
                </a:cubicBezTo>
                <a:cubicBezTo>
                  <a:pt x="310778" y="258024"/>
                  <a:pt x="303031" y="250289"/>
                  <a:pt x="303031" y="241694"/>
                </a:cubicBezTo>
                <a:cubicBezTo>
                  <a:pt x="303031" y="232240"/>
                  <a:pt x="310778" y="224505"/>
                  <a:pt x="320247" y="224505"/>
                </a:cubicBezTo>
                <a:close/>
                <a:moveTo>
                  <a:pt x="299567" y="186650"/>
                </a:moveTo>
                <a:cubicBezTo>
                  <a:pt x="359828" y="190089"/>
                  <a:pt x="425254" y="213301"/>
                  <a:pt x="427837" y="215021"/>
                </a:cubicBezTo>
                <a:cubicBezTo>
                  <a:pt x="430420" y="215021"/>
                  <a:pt x="431281" y="216740"/>
                  <a:pt x="433002" y="217600"/>
                </a:cubicBezTo>
                <a:cubicBezTo>
                  <a:pt x="434724" y="218460"/>
                  <a:pt x="436446" y="219319"/>
                  <a:pt x="438168" y="220179"/>
                </a:cubicBezTo>
                <a:cubicBezTo>
                  <a:pt x="439889" y="221899"/>
                  <a:pt x="440750" y="223618"/>
                  <a:pt x="442472" y="225337"/>
                </a:cubicBezTo>
                <a:cubicBezTo>
                  <a:pt x="443333" y="227057"/>
                  <a:pt x="445055" y="228776"/>
                  <a:pt x="445915" y="230496"/>
                </a:cubicBezTo>
                <a:cubicBezTo>
                  <a:pt x="446776" y="232215"/>
                  <a:pt x="447637" y="234794"/>
                  <a:pt x="447637" y="237374"/>
                </a:cubicBezTo>
                <a:cubicBezTo>
                  <a:pt x="448498" y="238233"/>
                  <a:pt x="449359" y="239953"/>
                  <a:pt x="449359" y="241672"/>
                </a:cubicBezTo>
                <a:lnTo>
                  <a:pt x="462272" y="352576"/>
                </a:lnTo>
                <a:cubicBezTo>
                  <a:pt x="460550" y="352576"/>
                  <a:pt x="459689" y="352576"/>
                  <a:pt x="457968" y="351716"/>
                </a:cubicBezTo>
                <a:lnTo>
                  <a:pt x="448498" y="321626"/>
                </a:lnTo>
                <a:lnTo>
                  <a:pt x="446776" y="315608"/>
                </a:lnTo>
                <a:lnTo>
                  <a:pt x="351219" y="240812"/>
                </a:lnTo>
                <a:cubicBezTo>
                  <a:pt x="351219" y="224478"/>
                  <a:pt x="337445" y="210722"/>
                  <a:pt x="320228" y="210722"/>
                </a:cubicBezTo>
                <a:cubicBezTo>
                  <a:pt x="309036" y="210722"/>
                  <a:pt x="299567" y="216740"/>
                  <a:pt x="293541" y="226197"/>
                </a:cubicBezTo>
                <a:lnTo>
                  <a:pt x="290958" y="203844"/>
                </a:lnTo>
                <a:close/>
                <a:moveTo>
                  <a:pt x="274612" y="186650"/>
                </a:moveTo>
                <a:lnTo>
                  <a:pt x="282360" y="203844"/>
                </a:lnTo>
                <a:lnTo>
                  <a:pt x="283221" y="203844"/>
                </a:lnTo>
                <a:lnTo>
                  <a:pt x="265143" y="338820"/>
                </a:lnTo>
                <a:cubicBezTo>
                  <a:pt x="239316" y="338820"/>
                  <a:pt x="216073" y="340540"/>
                  <a:pt x="195412" y="341400"/>
                </a:cubicBezTo>
                <a:lnTo>
                  <a:pt x="195412" y="266604"/>
                </a:lnTo>
                <a:cubicBezTo>
                  <a:pt x="192829" y="268323"/>
                  <a:pt x="189386" y="269183"/>
                  <a:pt x="186803" y="269183"/>
                </a:cubicBezTo>
                <a:lnTo>
                  <a:pt x="178194" y="343119"/>
                </a:lnTo>
                <a:cubicBezTo>
                  <a:pt x="149785" y="345698"/>
                  <a:pt x="128264" y="349137"/>
                  <a:pt x="111907" y="352576"/>
                </a:cubicBezTo>
                <a:lnTo>
                  <a:pt x="124820" y="241672"/>
                </a:lnTo>
                <a:cubicBezTo>
                  <a:pt x="124820" y="239953"/>
                  <a:pt x="125681" y="239093"/>
                  <a:pt x="125681" y="237373"/>
                </a:cubicBezTo>
                <a:cubicBezTo>
                  <a:pt x="126542" y="234794"/>
                  <a:pt x="126542" y="232215"/>
                  <a:pt x="128264" y="230496"/>
                </a:cubicBezTo>
                <a:cubicBezTo>
                  <a:pt x="129124" y="228776"/>
                  <a:pt x="129985" y="227057"/>
                  <a:pt x="131707" y="226197"/>
                </a:cubicBezTo>
                <a:cubicBezTo>
                  <a:pt x="132568" y="223618"/>
                  <a:pt x="134290" y="221899"/>
                  <a:pt x="136011" y="220179"/>
                </a:cubicBezTo>
                <a:cubicBezTo>
                  <a:pt x="137733" y="219319"/>
                  <a:pt x="139455" y="218460"/>
                  <a:pt x="141177" y="217600"/>
                </a:cubicBezTo>
                <a:cubicBezTo>
                  <a:pt x="142898" y="216740"/>
                  <a:pt x="143759" y="215021"/>
                  <a:pt x="145481" y="215021"/>
                </a:cubicBezTo>
                <a:cubicBezTo>
                  <a:pt x="148925" y="213301"/>
                  <a:pt x="214351" y="190089"/>
                  <a:pt x="274612" y="186650"/>
                </a:cubicBezTo>
                <a:close/>
                <a:moveTo>
                  <a:pt x="287089" y="0"/>
                </a:moveTo>
                <a:cubicBezTo>
                  <a:pt x="332488" y="0"/>
                  <a:pt x="369292" y="40237"/>
                  <a:pt x="369292" y="89871"/>
                </a:cubicBezTo>
                <a:cubicBezTo>
                  <a:pt x="369292" y="139505"/>
                  <a:pt x="332488" y="179742"/>
                  <a:pt x="287089" y="179742"/>
                </a:cubicBezTo>
                <a:cubicBezTo>
                  <a:pt x="241690" y="179742"/>
                  <a:pt x="204886" y="139505"/>
                  <a:pt x="204886" y="89871"/>
                </a:cubicBezTo>
                <a:cubicBezTo>
                  <a:pt x="204886" y="40237"/>
                  <a:pt x="241690" y="0"/>
                  <a:pt x="287089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175">
            <a:noFill/>
            <a:prstDash val="solid"/>
            <a:round/>
          </a:ln>
          <a:effectLst/>
        </p:spPr>
        <p:txBody>
          <a:bodyPr wrap="square" lIns="91440" tIns="45720" rIns="91440" bIns="45720" anchor="ctr">
            <a:normAutofit fontScale="77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91" name="iSlîḋé">
            <a:extLst>
              <a:ext uri="{FF2B5EF4-FFF2-40B4-BE49-F238E27FC236}">
                <a16:creationId xmlns:a16="http://schemas.microsoft.com/office/drawing/2014/main" id="{8D33E086-E476-4872-B259-9D0609DE09E2}"/>
              </a:ext>
            </a:extLst>
          </p:cNvPr>
          <p:cNvSpPr txBox="1"/>
          <p:nvPr/>
        </p:nvSpPr>
        <p:spPr>
          <a:xfrm>
            <a:off x="6620435" y="2905425"/>
            <a:ext cx="4981938" cy="356838"/>
          </a:xfrm>
          <a:prstGeom prst="rect">
            <a:avLst/>
          </a:prstGeom>
          <a:noFill/>
        </p:spPr>
        <p:txBody>
          <a:bodyPr wrap="square" lIns="91440" tIns="45720" rIns="91440" bIns="45720" anchor="b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02.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流量洪峰到达，大流量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key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集中在其中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1-2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个节点</a:t>
            </a:r>
          </a:p>
        </p:txBody>
      </p: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537F22E1-EC01-47F0-8D38-21EFC49D6E31}"/>
              </a:ext>
            </a:extLst>
          </p:cNvPr>
          <p:cNvCxnSpPr/>
          <p:nvPr/>
        </p:nvCxnSpPr>
        <p:spPr>
          <a:xfrm>
            <a:off x="6283966" y="3399574"/>
            <a:ext cx="5123638" cy="29426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îŝļíḍe">
            <a:extLst>
              <a:ext uri="{FF2B5EF4-FFF2-40B4-BE49-F238E27FC236}">
                <a16:creationId xmlns:a16="http://schemas.microsoft.com/office/drawing/2014/main" id="{5F4C44D7-1BB0-4194-A0AE-B653B13E61C2}"/>
              </a:ext>
            </a:extLst>
          </p:cNvPr>
          <p:cNvSpPr/>
          <p:nvPr/>
        </p:nvSpPr>
        <p:spPr bwMode="auto">
          <a:xfrm flipH="1">
            <a:off x="6333011" y="4372757"/>
            <a:ext cx="287425" cy="274149"/>
          </a:xfrm>
          <a:custGeom>
            <a:avLst/>
            <a:gdLst>
              <a:gd name="connsiteX0" fmla="*/ 0 w 574179"/>
              <a:gd name="connsiteY0" fmla="*/ 451358 h 547653"/>
              <a:gd name="connsiteX1" fmla="*/ 574179 w 574179"/>
              <a:gd name="connsiteY1" fmla="*/ 451358 h 547653"/>
              <a:gd name="connsiteX2" fmla="*/ 574179 w 574179"/>
              <a:gd name="connsiteY2" fmla="*/ 475432 h 547653"/>
              <a:gd name="connsiteX3" fmla="*/ 531137 w 574179"/>
              <a:gd name="connsiteY3" fmla="*/ 547653 h 547653"/>
              <a:gd name="connsiteX4" fmla="*/ 42181 w 574179"/>
              <a:gd name="connsiteY4" fmla="*/ 547653 h 547653"/>
              <a:gd name="connsiteX5" fmla="*/ 0 w 574179"/>
              <a:gd name="connsiteY5" fmla="*/ 475432 h 547653"/>
              <a:gd name="connsiteX6" fmla="*/ 392503 w 574179"/>
              <a:gd name="connsiteY6" fmla="*/ 318175 h 547653"/>
              <a:gd name="connsiteX7" fmla="*/ 416711 w 574179"/>
              <a:gd name="connsiteY7" fmla="*/ 337076 h 547653"/>
              <a:gd name="connsiteX8" fmla="*/ 419305 w 574179"/>
              <a:gd name="connsiteY8" fmla="*/ 345668 h 547653"/>
              <a:gd name="connsiteX9" fmla="*/ 395097 w 574179"/>
              <a:gd name="connsiteY9" fmla="*/ 343091 h 547653"/>
              <a:gd name="connsiteX10" fmla="*/ 298695 w 574179"/>
              <a:gd name="connsiteY10" fmla="*/ 263188 h 547653"/>
              <a:gd name="connsiteX11" fmla="*/ 320244 w 574179"/>
              <a:gd name="connsiteY11" fmla="*/ 272640 h 547653"/>
              <a:gd name="connsiteX12" fmla="*/ 330588 w 574179"/>
              <a:gd name="connsiteY12" fmla="*/ 270062 h 547653"/>
              <a:gd name="connsiteX13" fmla="*/ 377997 w 574179"/>
              <a:gd name="connsiteY13" fmla="*/ 307013 h 547653"/>
              <a:gd name="connsiteX14" fmla="*/ 377997 w 574179"/>
              <a:gd name="connsiteY14" fmla="*/ 341385 h 547653"/>
              <a:gd name="connsiteX15" fmla="*/ 308177 w 574179"/>
              <a:gd name="connsiteY15" fmla="*/ 338807 h 547653"/>
              <a:gd name="connsiteX16" fmla="*/ 320247 w 574179"/>
              <a:gd name="connsiteY16" fmla="*/ 224505 h 547653"/>
              <a:gd name="connsiteX17" fmla="*/ 336603 w 574179"/>
              <a:gd name="connsiteY17" fmla="*/ 241694 h 547653"/>
              <a:gd name="connsiteX18" fmla="*/ 335742 w 574179"/>
              <a:gd name="connsiteY18" fmla="*/ 246851 h 547653"/>
              <a:gd name="connsiteX19" fmla="*/ 433876 w 574179"/>
              <a:gd name="connsiteY19" fmla="*/ 324202 h 547653"/>
              <a:gd name="connsiteX20" fmla="*/ 435597 w 574179"/>
              <a:gd name="connsiteY20" fmla="*/ 325921 h 547653"/>
              <a:gd name="connsiteX21" fmla="*/ 446788 w 574179"/>
              <a:gd name="connsiteY21" fmla="*/ 364597 h 547653"/>
              <a:gd name="connsiteX22" fmla="*/ 499298 w 574179"/>
              <a:gd name="connsiteY22" fmla="*/ 380926 h 547653"/>
              <a:gd name="connsiteX23" fmla="*/ 499298 w 574179"/>
              <a:gd name="connsiteY23" fmla="*/ 438510 h 547653"/>
              <a:gd name="connsiteX24" fmla="*/ 74052 w 574179"/>
              <a:gd name="connsiteY24" fmla="*/ 438510 h 547653"/>
              <a:gd name="connsiteX25" fmla="*/ 74052 w 574179"/>
              <a:gd name="connsiteY25" fmla="*/ 380926 h 547653"/>
              <a:gd name="connsiteX26" fmla="*/ 286675 w 574179"/>
              <a:gd name="connsiteY26" fmla="*/ 352564 h 547653"/>
              <a:gd name="connsiteX27" fmla="*/ 439040 w 574179"/>
              <a:gd name="connsiteY27" fmla="*/ 362878 h 547653"/>
              <a:gd name="connsiteX28" fmla="*/ 428711 w 574179"/>
              <a:gd name="connsiteY28" fmla="*/ 329359 h 547653"/>
              <a:gd name="connsiteX29" fmla="*/ 332299 w 574179"/>
              <a:gd name="connsiteY29" fmla="*/ 252867 h 547653"/>
              <a:gd name="connsiteX30" fmla="*/ 320247 w 574179"/>
              <a:gd name="connsiteY30" fmla="*/ 258024 h 547653"/>
              <a:gd name="connsiteX31" fmla="*/ 303031 w 574179"/>
              <a:gd name="connsiteY31" fmla="*/ 241694 h 547653"/>
              <a:gd name="connsiteX32" fmla="*/ 320247 w 574179"/>
              <a:gd name="connsiteY32" fmla="*/ 224505 h 547653"/>
              <a:gd name="connsiteX33" fmla="*/ 299567 w 574179"/>
              <a:gd name="connsiteY33" fmla="*/ 186650 h 547653"/>
              <a:gd name="connsiteX34" fmla="*/ 427837 w 574179"/>
              <a:gd name="connsiteY34" fmla="*/ 215021 h 547653"/>
              <a:gd name="connsiteX35" fmla="*/ 433002 w 574179"/>
              <a:gd name="connsiteY35" fmla="*/ 217600 h 547653"/>
              <a:gd name="connsiteX36" fmla="*/ 438168 w 574179"/>
              <a:gd name="connsiteY36" fmla="*/ 220179 h 547653"/>
              <a:gd name="connsiteX37" fmla="*/ 442472 w 574179"/>
              <a:gd name="connsiteY37" fmla="*/ 225337 h 547653"/>
              <a:gd name="connsiteX38" fmla="*/ 445915 w 574179"/>
              <a:gd name="connsiteY38" fmla="*/ 230496 h 547653"/>
              <a:gd name="connsiteX39" fmla="*/ 447637 w 574179"/>
              <a:gd name="connsiteY39" fmla="*/ 237374 h 547653"/>
              <a:gd name="connsiteX40" fmla="*/ 449359 w 574179"/>
              <a:gd name="connsiteY40" fmla="*/ 241672 h 547653"/>
              <a:gd name="connsiteX41" fmla="*/ 462272 w 574179"/>
              <a:gd name="connsiteY41" fmla="*/ 352576 h 547653"/>
              <a:gd name="connsiteX42" fmla="*/ 457968 w 574179"/>
              <a:gd name="connsiteY42" fmla="*/ 351716 h 547653"/>
              <a:gd name="connsiteX43" fmla="*/ 448498 w 574179"/>
              <a:gd name="connsiteY43" fmla="*/ 321626 h 547653"/>
              <a:gd name="connsiteX44" fmla="*/ 446776 w 574179"/>
              <a:gd name="connsiteY44" fmla="*/ 315608 h 547653"/>
              <a:gd name="connsiteX45" fmla="*/ 351219 w 574179"/>
              <a:gd name="connsiteY45" fmla="*/ 240812 h 547653"/>
              <a:gd name="connsiteX46" fmla="*/ 320228 w 574179"/>
              <a:gd name="connsiteY46" fmla="*/ 210722 h 547653"/>
              <a:gd name="connsiteX47" fmla="*/ 293541 w 574179"/>
              <a:gd name="connsiteY47" fmla="*/ 226197 h 547653"/>
              <a:gd name="connsiteX48" fmla="*/ 290958 w 574179"/>
              <a:gd name="connsiteY48" fmla="*/ 203844 h 547653"/>
              <a:gd name="connsiteX49" fmla="*/ 274612 w 574179"/>
              <a:gd name="connsiteY49" fmla="*/ 186650 h 547653"/>
              <a:gd name="connsiteX50" fmla="*/ 282360 w 574179"/>
              <a:gd name="connsiteY50" fmla="*/ 203844 h 547653"/>
              <a:gd name="connsiteX51" fmla="*/ 283221 w 574179"/>
              <a:gd name="connsiteY51" fmla="*/ 203844 h 547653"/>
              <a:gd name="connsiteX52" fmla="*/ 265143 w 574179"/>
              <a:gd name="connsiteY52" fmla="*/ 338820 h 547653"/>
              <a:gd name="connsiteX53" fmla="*/ 195412 w 574179"/>
              <a:gd name="connsiteY53" fmla="*/ 341400 h 547653"/>
              <a:gd name="connsiteX54" fmla="*/ 195412 w 574179"/>
              <a:gd name="connsiteY54" fmla="*/ 266604 h 547653"/>
              <a:gd name="connsiteX55" fmla="*/ 186803 w 574179"/>
              <a:gd name="connsiteY55" fmla="*/ 269183 h 547653"/>
              <a:gd name="connsiteX56" fmla="*/ 178194 w 574179"/>
              <a:gd name="connsiteY56" fmla="*/ 343119 h 547653"/>
              <a:gd name="connsiteX57" fmla="*/ 111907 w 574179"/>
              <a:gd name="connsiteY57" fmla="*/ 352576 h 547653"/>
              <a:gd name="connsiteX58" fmla="*/ 124820 w 574179"/>
              <a:gd name="connsiteY58" fmla="*/ 241672 h 547653"/>
              <a:gd name="connsiteX59" fmla="*/ 125681 w 574179"/>
              <a:gd name="connsiteY59" fmla="*/ 237373 h 547653"/>
              <a:gd name="connsiteX60" fmla="*/ 128264 w 574179"/>
              <a:gd name="connsiteY60" fmla="*/ 230496 h 547653"/>
              <a:gd name="connsiteX61" fmla="*/ 131707 w 574179"/>
              <a:gd name="connsiteY61" fmla="*/ 226197 h 547653"/>
              <a:gd name="connsiteX62" fmla="*/ 136011 w 574179"/>
              <a:gd name="connsiteY62" fmla="*/ 220179 h 547653"/>
              <a:gd name="connsiteX63" fmla="*/ 141177 w 574179"/>
              <a:gd name="connsiteY63" fmla="*/ 217600 h 547653"/>
              <a:gd name="connsiteX64" fmla="*/ 145481 w 574179"/>
              <a:gd name="connsiteY64" fmla="*/ 215021 h 547653"/>
              <a:gd name="connsiteX65" fmla="*/ 274612 w 574179"/>
              <a:gd name="connsiteY65" fmla="*/ 186650 h 547653"/>
              <a:gd name="connsiteX66" fmla="*/ 287089 w 574179"/>
              <a:gd name="connsiteY66" fmla="*/ 0 h 547653"/>
              <a:gd name="connsiteX67" fmla="*/ 369292 w 574179"/>
              <a:gd name="connsiteY67" fmla="*/ 89871 h 547653"/>
              <a:gd name="connsiteX68" fmla="*/ 287089 w 574179"/>
              <a:gd name="connsiteY68" fmla="*/ 179742 h 547653"/>
              <a:gd name="connsiteX69" fmla="*/ 204886 w 574179"/>
              <a:gd name="connsiteY69" fmla="*/ 89871 h 547653"/>
              <a:gd name="connsiteX70" fmla="*/ 287089 w 574179"/>
              <a:gd name="connsiteY70" fmla="*/ 0 h 547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74179" h="547653">
                <a:moveTo>
                  <a:pt x="0" y="451358"/>
                </a:moveTo>
                <a:lnTo>
                  <a:pt x="574179" y="451358"/>
                </a:lnTo>
                <a:lnTo>
                  <a:pt x="574179" y="475432"/>
                </a:lnTo>
                <a:lnTo>
                  <a:pt x="531137" y="547653"/>
                </a:lnTo>
                <a:lnTo>
                  <a:pt x="42181" y="547653"/>
                </a:lnTo>
                <a:lnTo>
                  <a:pt x="0" y="475432"/>
                </a:lnTo>
                <a:close/>
                <a:moveTo>
                  <a:pt x="392503" y="318175"/>
                </a:moveTo>
                <a:lnTo>
                  <a:pt x="416711" y="337076"/>
                </a:lnTo>
                <a:lnTo>
                  <a:pt x="419305" y="345668"/>
                </a:lnTo>
                <a:cubicBezTo>
                  <a:pt x="411524" y="344809"/>
                  <a:pt x="403743" y="343950"/>
                  <a:pt x="395097" y="343091"/>
                </a:cubicBezTo>
                <a:close/>
                <a:moveTo>
                  <a:pt x="298695" y="263188"/>
                </a:moveTo>
                <a:cubicBezTo>
                  <a:pt x="304729" y="269203"/>
                  <a:pt x="311625" y="272640"/>
                  <a:pt x="320244" y="272640"/>
                </a:cubicBezTo>
                <a:cubicBezTo>
                  <a:pt x="323692" y="272640"/>
                  <a:pt x="327140" y="271781"/>
                  <a:pt x="330588" y="270062"/>
                </a:cubicBezTo>
                <a:lnTo>
                  <a:pt x="377997" y="307013"/>
                </a:lnTo>
                <a:lnTo>
                  <a:pt x="377997" y="341385"/>
                </a:lnTo>
                <a:cubicBezTo>
                  <a:pt x="356448" y="339666"/>
                  <a:pt x="333174" y="338807"/>
                  <a:pt x="308177" y="338807"/>
                </a:cubicBezTo>
                <a:close/>
                <a:moveTo>
                  <a:pt x="320247" y="224505"/>
                </a:moveTo>
                <a:cubicBezTo>
                  <a:pt x="329716" y="224505"/>
                  <a:pt x="336603" y="232240"/>
                  <a:pt x="336603" y="241694"/>
                </a:cubicBezTo>
                <a:cubicBezTo>
                  <a:pt x="336603" y="243413"/>
                  <a:pt x="336603" y="245132"/>
                  <a:pt x="335742" y="246851"/>
                </a:cubicBezTo>
                <a:lnTo>
                  <a:pt x="433876" y="324202"/>
                </a:lnTo>
                <a:cubicBezTo>
                  <a:pt x="434736" y="325062"/>
                  <a:pt x="434736" y="325062"/>
                  <a:pt x="435597" y="325921"/>
                </a:cubicBezTo>
                <a:lnTo>
                  <a:pt x="446788" y="364597"/>
                </a:lnTo>
                <a:cubicBezTo>
                  <a:pt x="488107" y="372332"/>
                  <a:pt x="499298" y="380926"/>
                  <a:pt x="499298" y="380926"/>
                </a:cubicBezTo>
                <a:lnTo>
                  <a:pt x="499298" y="438510"/>
                </a:lnTo>
                <a:lnTo>
                  <a:pt x="74052" y="438510"/>
                </a:lnTo>
                <a:lnTo>
                  <a:pt x="74052" y="380926"/>
                </a:lnTo>
                <a:cubicBezTo>
                  <a:pt x="74052" y="380926"/>
                  <a:pt x="109346" y="352564"/>
                  <a:pt x="286675" y="352564"/>
                </a:cubicBezTo>
                <a:cubicBezTo>
                  <a:pt x="358984" y="352564"/>
                  <a:pt x="406329" y="357721"/>
                  <a:pt x="439040" y="362878"/>
                </a:cubicBezTo>
                <a:lnTo>
                  <a:pt x="428711" y="329359"/>
                </a:lnTo>
                <a:lnTo>
                  <a:pt x="332299" y="252867"/>
                </a:lnTo>
                <a:cubicBezTo>
                  <a:pt x="328855" y="256305"/>
                  <a:pt x="324551" y="258024"/>
                  <a:pt x="320247" y="258024"/>
                </a:cubicBezTo>
                <a:cubicBezTo>
                  <a:pt x="310778" y="258024"/>
                  <a:pt x="303031" y="250289"/>
                  <a:pt x="303031" y="241694"/>
                </a:cubicBezTo>
                <a:cubicBezTo>
                  <a:pt x="303031" y="232240"/>
                  <a:pt x="310778" y="224505"/>
                  <a:pt x="320247" y="224505"/>
                </a:cubicBezTo>
                <a:close/>
                <a:moveTo>
                  <a:pt x="299567" y="186650"/>
                </a:moveTo>
                <a:cubicBezTo>
                  <a:pt x="359828" y="190089"/>
                  <a:pt x="425254" y="213301"/>
                  <a:pt x="427837" y="215021"/>
                </a:cubicBezTo>
                <a:cubicBezTo>
                  <a:pt x="430420" y="215021"/>
                  <a:pt x="431281" y="216740"/>
                  <a:pt x="433002" y="217600"/>
                </a:cubicBezTo>
                <a:cubicBezTo>
                  <a:pt x="434724" y="218460"/>
                  <a:pt x="436446" y="219319"/>
                  <a:pt x="438168" y="220179"/>
                </a:cubicBezTo>
                <a:cubicBezTo>
                  <a:pt x="439889" y="221899"/>
                  <a:pt x="440750" y="223618"/>
                  <a:pt x="442472" y="225337"/>
                </a:cubicBezTo>
                <a:cubicBezTo>
                  <a:pt x="443333" y="227057"/>
                  <a:pt x="445055" y="228776"/>
                  <a:pt x="445915" y="230496"/>
                </a:cubicBezTo>
                <a:cubicBezTo>
                  <a:pt x="446776" y="232215"/>
                  <a:pt x="447637" y="234794"/>
                  <a:pt x="447637" y="237374"/>
                </a:cubicBezTo>
                <a:cubicBezTo>
                  <a:pt x="448498" y="238233"/>
                  <a:pt x="449359" y="239953"/>
                  <a:pt x="449359" y="241672"/>
                </a:cubicBezTo>
                <a:lnTo>
                  <a:pt x="462272" y="352576"/>
                </a:lnTo>
                <a:cubicBezTo>
                  <a:pt x="460550" y="352576"/>
                  <a:pt x="459689" y="352576"/>
                  <a:pt x="457968" y="351716"/>
                </a:cubicBezTo>
                <a:lnTo>
                  <a:pt x="448498" y="321626"/>
                </a:lnTo>
                <a:lnTo>
                  <a:pt x="446776" y="315608"/>
                </a:lnTo>
                <a:lnTo>
                  <a:pt x="351219" y="240812"/>
                </a:lnTo>
                <a:cubicBezTo>
                  <a:pt x="351219" y="224478"/>
                  <a:pt x="337445" y="210722"/>
                  <a:pt x="320228" y="210722"/>
                </a:cubicBezTo>
                <a:cubicBezTo>
                  <a:pt x="309036" y="210722"/>
                  <a:pt x="299567" y="216740"/>
                  <a:pt x="293541" y="226197"/>
                </a:cubicBezTo>
                <a:lnTo>
                  <a:pt x="290958" y="203844"/>
                </a:lnTo>
                <a:close/>
                <a:moveTo>
                  <a:pt x="274612" y="186650"/>
                </a:moveTo>
                <a:lnTo>
                  <a:pt x="282360" y="203844"/>
                </a:lnTo>
                <a:lnTo>
                  <a:pt x="283221" y="203844"/>
                </a:lnTo>
                <a:lnTo>
                  <a:pt x="265143" y="338820"/>
                </a:lnTo>
                <a:cubicBezTo>
                  <a:pt x="239316" y="338820"/>
                  <a:pt x="216073" y="340540"/>
                  <a:pt x="195412" y="341400"/>
                </a:cubicBezTo>
                <a:lnTo>
                  <a:pt x="195412" y="266604"/>
                </a:lnTo>
                <a:cubicBezTo>
                  <a:pt x="192829" y="268323"/>
                  <a:pt x="189386" y="269183"/>
                  <a:pt x="186803" y="269183"/>
                </a:cubicBezTo>
                <a:lnTo>
                  <a:pt x="178194" y="343119"/>
                </a:lnTo>
                <a:cubicBezTo>
                  <a:pt x="149785" y="345698"/>
                  <a:pt x="128264" y="349137"/>
                  <a:pt x="111907" y="352576"/>
                </a:cubicBezTo>
                <a:lnTo>
                  <a:pt x="124820" y="241672"/>
                </a:lnTo>
                <a:cubicBezTo>
                  <a:pt x="124820" y="239953"/>
                  <a:pt x="125681" y="239093"/>
                  <a:pt x="125681" y="237373"/>
                </a:cubicBezTo>
                <a:cubicBezTo>
                  <a:pt x="126542" y="234794"/>
                  <a:pt x="126542" y="232215"/>
                  <a:pt x="128264" y="230496"/>
                </a:cubicBezTo>
                <a:cubicBezTo>
                  <a:pt x="129124" y="228776"/>
                  <a:pt x="129985" y="227057"/>
                  <a:pt x="131707" y="226197"/>
                </a:cubicBezTo>
                <a:cubicBezTo>
                  <a:pt x="132568" y="223618"/>
                  <a:pt x="134290" y="221899"/>
                  <a:pt x="136011" y="220179"/>
                </a:cubicBezTo>
                <a:cubicBezTo>
                  <a:pt x="137733" y="219319"/>
                  <a:pt x="139455" y="218460"/>
                  <a:pt x="141177" y="217600"/>
                </a:cubicBezTo>
                <a:cubicBezTo>
                  <a:pt x="142898" y="216740"/>
                  <a:pt x="143759" y="215021"/>
                  <a:pt x="145481" y="215021"/>
                </a:cubicBezTo>
                <a:cubicBezTo>
                  <a:pt x="148925" y="213301"/>
                  <a:pt x="214351" y="190089"/>
                  <a:pt x="274612" y="186650"/>
                </a:cubicBezTo>
                <a:close/>
                <a:moveTo>
                  <a:pt x="287089" y="0"/>
                </a:moveTo>
                <a:cubicBezTo>
                  <a:pt x="332488" y="0"/>
                  <a:pt x="369292" y="40237"/>
                  <a:pt x="369292" y="89871"/>
                </a:cubicBezTo>
                <a:cubicBezTo>
                  <a:pt x="369292" y="139505"/>
                  <a:pt x="332488" y="179742"/>
                  <a:pt x="287089" y="179742"/>
                </a:cubicBezTo>
                <a:cubicBezTo>
                  <a:pt x="241690" y="179742"/>
                  <a:pt x="204886" y="139505"/>
                  <a:pt x="204886" y="89871"/>
                </a:cubicBezTo>
                <a:cubicBezTo>
                  <a:pt x="204886" y="40237"/>
                  <a:pt x="241690" y="0"/>
                  <a:pt x="287089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175">
            <a:noFill/>
            <a:prstDash val="solid"/>
            <a:round/>
          </a:ln>
          <a:effectLst/>
        </p:spPr>
        <p:txBody>
          <a:bodyPr wrap="square" lIns="91440" tIns="45720" rIns="91440" bIns="45720" anchor="ctr">
            <a:normAutofit fontScale="77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94" name="iṡḻîḍe">
            <a:extLst>
              <a:ext uri="{FF2B5EF4-FFF2-40B4-BE49-F238E27FC236}">
                <a16:creationId xmlns:a16="http://schemas.microsoft.com/office/drawing/2014/main" id="{2291C4E1-34E0-44EF-9EEC-7F1BA34F9D8B}"/>
              </a:ext>
            </a:extLst>
          </p:cNvPr>
          <p:cNvSpPr txBox="1"/>
          <p:nvPr/>
        </p:nvSpPr>
        <p:spPr>
          <a:xfrm>
            <a:off x="6620436" y="3605813"/>
            <a:ext cx="4981936" cy="356838"/>
          </a:xfrm>
          <a:prstGeom prst="rect">
            <a:avLst/>
          </a:prstGeom>
          <a:noFill/>
        </p:spPr>
        <p:txBody>
          <a:bodyPr wrap="square" lIns="91440" tIns="45720" rIns="91440" bIns="45720" anchor="b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03.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大流量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key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所在的缓存节点过载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crash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，异常节点下线</a:t>
            </a:r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18CDFF42-FA04-40E2-AF1A-A30472CF7F4F}"/>
              </a:ext>
            </a:extLst>
          </p:cNvPr>
          <p:cNvCxnSpPr/>
          <p:nvPr/>
        </p:nvCxnSpPr>
        <p:spPr>
          <a:xfrm>
            <a:off x="6283966" y="4099961"/>
            <a:ext cx="5123638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íṡḷïḍè">
            <a:extLst>
              <a:ext uri="{FF2B5EF4-FFF2-40B4-BE49-F238E27FC236}">
                <a16:creationId xmlns:a16="http://schemas.microsoft.com/office/drawing/2014/main" id="{26ECA460-D99B-418F-808E-6FCB3ED83EDE}"/>
              </a:ext>
            </a:extLst>
          </p:cNvPr>
          <p:cNvSpPr/>
          <p:nvPr/>
        </p:nvSpPr>
        <p:spPr bwMode="auto">
          <a:xfrm flipH="1">
            <a:off x="6333011" y="3672373"/>
            <a:ext cx="287425" cy="274149"/>
          </a:xfrm>
          <a:custGeom>
            <a:avLst/>
            <a:gdLst>
              <a:gd name="connsiteX0" fmla="*/ 0 w 574179"/>
              <a:gd name="connsiteY0" fmla="*/ 451358 h 547653"/>
              <a:gd name="connsiteX1" fmla="*/ 574179 w 574179"/>
              <a:gd name="connsiteY1" fmla="*/ 451358 h 547653"/>
              <a:gd name="connsiteX2" fmla="*/ 574179 w 574179"/>
              <a:gd name="connsiteY2" fmla="*/ 475432 h 547653"/>
              <a:gd name="connsiteX3" fmla="*/ 531137 w 574179"/>
              <a:gd name="connsiteY3" fmla="*/ 547653 h 547653"/>
              <a:gd name="connsiteX4" fmla="*/ 42181 w 574179"/>
              <a:gd name="connsiteY4" fmla="*/ 547653 h 547653"/>
              <a:gd name="connsiteX5" fmla="*/ 0 w 574179"/>
              <a:gd name="connsiteY5" fmla="*/ 475432 h 547653"/>
              <a:gd name="connsiteX6" fmla="*/ 392503 w 574179"/>
              <a:gd name="connsiteY6" fmla="*/ 318175 h 547653"/>
              <a:gd name="connsiteX7" fmla="*/ 416711 w 574179"/>
              <a:gd name="connsiteY7" fmla="*/ 337076 h 547653"/>
              <a:gd name="connsiteX8" fmla="*/ 419305 w 574179"/>
              <a:gd name="connsiteY8" fmla="*/ 345668 h 547653"/>
              <a:gd name="connsiteX9" fmla="*/ 395097 w 574179"/>
              <a:gd name="connsiteY9" fmla="*/ 343091 h 547653"/>
              <a:gd name="connsiteX10" fmla="*/ 298695 w 574179"/>
              <a:gd name="connsiteY10" fmla="*/ 263188 h 547653"/>
              <a:gd name="connsiteX11" fmla="*/ 320244 w 574179"/>
              <a:gd name="connsiteY11" fmla="*/ 272640 h 547653"/>
              <a:gd name="connsiteX12" fmla="*/ 330588 w 574179"/>
              <a:gd name="connsiteY12" fmla="*/ 270062 h 547653"/>
              <a:gd name="connsiteX13" fmla="*/ 377997 w 574179"/>
              <a:gd name="connsiteY13" fmla="*/ 307013 h 547653"/>
              <a:gd name="connsiteX14" fmla="*/ 377997 w 574179"/>
              <a:gd name="connsiteY14" fmla="*/ 341385 h 547653"/>
              <a:gd name="connsiteX15" fmla="*/ 308177 w 574179"/>
              <a:gd name="connsiteY15" fmla="*/ 338807 h 547653"/>
              <a:gd name="connsiteX16" fmla="*/ 320247 w 574179"/>
              <a:gd name="connsiteY16" fmla="*/ 224505 h 547653"/>
              <a:gd name="connsiteX17" fmla="*/ 336603 w 574179"/>
              <a:gd name="connsiteY17" fmla="*/ 241694 h 547653"/>
              <a:gd name="connsiteX18" fmla="*/ 335742 w 574179"/>
              <a:gd name="connsiteY18" fmla="*/ 246851 h 547653"/>
              <a:gd name="connsiteX19" fmla="*/ 433876 w 574179"/>
              <a:gd name="connsiteY19" fmla="*/ 324202 h 547653"/>
              <a:gd name="connsiteX20" fmla="*/ 435597 w 574179"/>
              <a:gd name="connsiteY20" fmla="*/ 325921 h 547653"/>
              <a:gd name="connsiteX21" fmla="*/ 446788 w 574179"/>
              <a:gd name="connsiteY21" fmla="*/ 364597 h 547653"/>
              <a:gd name="connsiteX22" fmla="*/ 499298 w 574179"/>
              <a:gd name="connsiteY22" fmla="*/ 380926 h 547653"/>
              <a:gd name="connsiteX23" fmla="*/ 499298 w 574179"/>
              <a:gd name="connsiteY23" fmla="*/ 438510 h 547653"/>
              <a:gd name="connsiteX24" fmla="*/ 74052 w 574179"/>
              <a:gd name="connsiteY24" fmla="*/ 438510 h 547653"/>
              <a:gd name="connsiteX25" fmla="*/ 74052 w 574179"/>
              <a:gd name="connsiteY25" fmla="*/ 380926 h 547653"/>
              <a:gd name="connsiteX26" fmla="*/ 286675 w 574179"/>
              <a:gd name="connsiteY26" fmla="*/ 352564 h 547653"/>
              <a:gd name="connsiteX27" fmla="*/ 439040 w 574179"/>
              <a:gd name="connsiteY27" fmla="*/ 362878 h 547653"/>
              <a:gd name="connsiteX28" fmla="*/ 428711 w 574179"/>
              <a:gd name="connsiteY28" fmla="*/ 329359 h 547653"/>
              <a:gd name="connsiteX29" fmla="*/ 332299 w 574179"/>
              <a:gd name="connsiteY29" fmla="*/ 252867 h 547653"/>
              <a:gd name="connsiteX30" fmla="*/ 320247 w 574179"/>
              <a:gd name="connsiteY30" fmla="*/ 258024 h 547653"/>
              <a:gd name="connsiteX31" fmla="*/ 303031 w 574179"/>
              <a:gd name="connsiteY31" fmla="*/ 241694 h 547653"/>
              <a:gd name="connsiteX32" fmla="*/ 320247 w 574179"/>
              <a:gd name="connsiteY32" fmla="*/ 224505 h 547653"/>
              <a:gd name="connsiteX33" fmla="*/ 299567 w 574179"/>
              <a:gd name="connsiteY33" fmla="*/ 186650 h 547653"/>
              <a:gd name="connsiteX34" fmla="*/ 427837 w 574179"/>
              <a:gd name="connsiteY34" fmla="*/ 215021 h 547653"/>
              <a:gd name="connsiteX35" fmla="*/ 433002 w 574179"/>
              <a:gd name="connsiteY35" fmla="*/ 217600 h 547653"/>
              <a:gd name="connsiteX36" fmla="*/ 438168 w 574179"/>
              <a:gd name="connsiteY36" fmla="*/ 220179 h 547653"/>
              <a:gd name="connsiteX37" fmla="*/ 442472 w 574179"/>
              <a:gd name="connsiteY37" fmla="*/ 225337 h 547653"/>
              <a:gd name="connsiteX38" fmla="*/ 445915 w 574179"/>
              <a:gd name="connsiteY38" fmla="*/ 230496 h 547653"/>
              <a:gd name="connsiteX39" fmla="*/ 447637 w 574179"/>
              <a:gd name="connsiteY39" fmla="*/ 237374 h 547653"/>
              <a:gd name="connsiteX40" fmla="*/ 449359 w 574179"/>
              <a:gd name="connsiteY40" fmla="*/ 241672 h 547653"/>
              <a:gd name="connsiteX41" fmla="*/ 462272 w 574179"/>
              <a:gd name="connsiteY41" fmla="*/ 352576 h 547653"/>
              <a:gd name="connsiteX42" fmla="*/ 457968 w 574179"/>
              <a:gd name="connsiteY42" fmla="*/ 351716 h 547653"/>
              <a:gd name="connsiteX43" fmla="*/ 448498 w 574179"/>
              <a:gd name="connsiteY43" fmla="*/ 321626 h 547653"/>
              <a:gd name="connsiteX44" fmla="*/ 446776 w 574179"/>
              <a:gd name="connsiteY44" fmla="*/ 315608 h 547653"/>
              <a:gd name="connsiteX45" fmla="*/ 351219 w 574179"/>
              <a:gd name="connsiteY45" fmla="*/ 240812 h 547653"/>
              <a:gd name="connsiteX46" fmla="*/ 320228 w 574179"/>
              <a:gd name="connsiteY46" fmla="*/ 210722 h 547653"/>
              <a:gd name="connsiteX47" fmla="*/ 293541 w 574179"/>
              <a:gd name="connsiteY47" fmla="*/ 226197 h 547653"/>
              <a:gd name="connsiteX48" fmla="*/ 290958 w 574179"/>
              <a:gd name="connsiteY48" fmla="*/ 203844 h 547653"/>
              <a:gd name="connsiteX49" fmla="*/ 274612 w 574179"/>
              <a:gd name="connsiteY49" fmla="*/ 186650 h 547653"/>
              <a:gd name="connsiteX50" fmla="*/ 282360 w 574179"/>
              <a:gd name="connsiteY50" fmla="*/ 203844 h 547653"/>
              <a:gd name="connsiteX51" fmla="*/ 283221 w 574179"/>
              <a:gd name="connsiteY51" fmla="*/ 203844 h 547653"/>
              <a:gd name="connsiteX52" fmla="*/ 265143 w 574179"/>
              <a:gd name="connsiteY52" fmla="*/ 338820 h 547653"/>
              <a:gd name="connsiteX53" fmla="*/ 195412 w 574179"/>
              <a:gd name="connsiteY53" fmla="*/ 341400 h 547653"/>
              <a:gd name="connsiteX54" fmla="*/ 195412 w 574179"/>
              <a:gd name="connsiteY54" fmla="*/ 266604 h 547653"/>
              <a:gd name="connsiteX55" fmla="*/ 186803 w 574179"/>
              <a:gd name="connsiteY55" fmla="*/ 269183 h 547653"/>
              <a:gd name="connsiteX56" fmla="*/ 178194 w 574179"/>
              <a:gd name="connsiteY56" fmla="*/ 343119 h 547653"/>
              <a:gd name="connsiteX57" fmla="*/ 111907 w 574179"/>
              <a:gd name="connsiteY57" fmla="*/ 352576 h 547653"/>
              <a:gd name="connsiteX58" fmla="*/ 124820 w 574179"/>
              <a:gd name="connsiteY58" fmla="*/ 241672 h 547653"/>
              <a:gd name="connsiteX59" fmla="*/ 125681 w 574179"/>
              <a:gd name="connsiteY59" fmla="*/ 237373 h 547653"/>
              <a:gd name="connsiteX60" fmla="*/ 128264 w 574179"/>
              <a:gd name="connsiteY60" fmla="*/ 230496 h 547653"/>
              <a:gd name="connsiteX61" fmla="*/ 131707 w 574179"/>
              <a:gd name="connsiteY61" fmla="*/ 226197 h 547653"/>
              <a:gd name="connsiteX62" fmla="*/ 136011 w 574179"/>
              <a:gd name="connsiteY62" fmla="*/ 220179 h 547653"/>
              <a:gd name="connsiteX63" fmla="*/ 141177 w 574179"/>
              <a:gd name="connsiteY63" fmla="*/ 217600 h 547653"/>
              <a:gd name="connsiteX64" fmla="*/ 145481 w 574179"/>
              <a:gd name="connsiteY64" fmla="*/ 215021 h 547653"/>
              <a:gd name="connsiteX65" fmla="*/ 274612 w 574179"/>
              <a:gd name="connsiteY65" fmla="*/ 186650 h 547653"/>
              <a:gd name="connsiteX66" fmla="*/ 287089 w 574179"/>
              <a:gd name="connsiteY66" fmla="*/ 0 h 547653"/>
              <a:gd name="connsiteX67" fmla="*/ 369292 w 574179"/>
              <a:gd name="connsiteY67" fmla="*/ 89871 h 547653"/>
              <a:gd name="connsiteX68" fmla="*/ 287089 w 574179"/>
              <a:gd name="connsiteY68" fmla="*/ 179742 h 547653"/>
              <a:gd name="connsiteX69" fmla="*/ 204886 w 574179"/>
              <a:gd name="connsiteY69" fmla="*/ 89871 h 547653"/>
              <a:gd name="connsiteX70" fmla="*/ 287089 w 574179"/>
              <a:gd name="connsiteY70" fmla="*/ 0 h 547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74179" h="547653">
                <a:moveTo>
                  <a:pt x="0" y="451358"/>
                </a:moveTo>
                <a:lnTo>
                  <a:pt x="574179" y="451358"/>
                </a:lnTo>
                <a:lnTo>
                  <a:pt x="574179" y="475432"/>
                </a:lnTo>
                <a:lnTo>
                  <a:pt x="531137" y="547653"/>
                </a:lnTo>
                <a:lnTo>
                  <a:pt x="42181" y="547653"/>
                </a:lnTo>
                <a:lnTo>
                  <a:pt x="0" y="475432"/>
                </a:lnTo>
                <a:close/>
                <a:moveTo>
                  <a:pt x="392503" y="318175"/>
                </a:moveTo>
                <a:lnTo>
                  <a:pt x="416711" y="337076"/>
                </a:lnTo>
                <a:lnTo>
                  <a:pt x="419305" y="345668"/>
                </a:lnTo>
                <a:cubicBezTo>
                  <a:pt x="411524" y="344809"/>
                  <a:pt x="403743" y="343950"/>
                  <a:pt x="395097" y="343091"/>
                </a:cubicBezTo>
                <a:close/>
                <a:moveTo>
                  <a:pt x="298695" y="263188"/>
                </a:moveTo>
                <a:cubicBezTo>
                  <a:pt x="304729" y="269203"/>
                  <a:pt x="311625" y="272640"/>
                  <a:pt x="320244" y="272640"/>
                </a:cubicBezTo>
                <a:cubicBezTo>
                  <a:pt x="323692" y="272640"/>
                  <a:pt x="327140" y="271781"/>
                  <a:pt x="330588" y="270062"/>
                </a:cubicBezTo>
                <a:lnTo>
                  <a:pt x="377997" y="307013"/>
                </a:lnTo>
                <a:lnTo>
                  <a:pt x="377997" y="341385"/>
                </a:lnTo>
                <a:cubicBezTo>
                  <a:pt x="356448" y="339666"/>
                  <a:pt x="333174" y="338807"/>
                  <a:pt x="308177" y="338807"/>
                </a:cubicBezTo>
                <a:close/>
                <a:moveTo>
                  <a:pt x="320247" y="224505"/>
                </a:moveTo>
                <a:cubicBezTo>
                  <a:pt x="329716" y="224505"/>
                  <a:pt x="336603" y="232240"/>
                  <a:pt x="336603" y="241694"/>
                </a:cubicBezTo>
                <a:cubicBezTo>
                  <a:pt x="336603" y="243413"/>
                  <a:pt x="336603" y="245132"/>
                  <a:pt x="335742" y="246851"/>
                </a:cubicBezTo>
                <a:lnTo>
                  <a:pt x="433876" y="324202"/>
                </a:lnTo>
                <a:cubicBezTo>
                  <a:pt x="434736" y="325062"/>
                  <a:pt x="434736" y="325062"/>
                  <a:pt x="435597" y="325921"/>
                </a:cubicBezTo>
                <a:lnTo>
                  <a:pt x="446788" y="364597"/>
                </a:lnTo>
                <a:cubicBezTo>
                  <a:pt x="488107" y="372332"/>
                  <a:pt x="499298" y="380926"/>
                  <a:pt x="499298" y="380926"/>
                </a:cubicBezTo>
                <a:lnTo>
                  <a:pt x="499298" y="438510"/>
                </a:lnTo>
                <a:lnTo>
                  <a:pt x="74052" y="438510"/>
                </a:lnTo>
                <a:lnTo>
                  <a:pt x="74052" y="380926"/>
                </a:lnTo>
                <a:cubicBezTo>
                  <a:pt x="74052" y="380926"/>
                  <a:pt x="109346" y="352564"/>
                  <a:pt x="286675" y="352564"/>
                </a:cubicBezTo>
                <a:cubicBezTo>
                  <a:pt x="358984" y="352564"/>
                  <a:pt x="406329" y="357721"/>
                  <a:pt x="439040" y="362878"/>
                </a:cubicBezTo>
                <a:lnTo>
                  <a:pt x="428711" y="329359"/>
                </a:lnTo>
                <a:lnTo>
                  <a:pt x="332299" y="252867"/>
                </a:lnTo>
                <a:cubicBezTo>
                  <a:pt x="328855" y="256305"/>
                  <a:pt x="324551" y="258024"/>
                  <a:pt x="320247" y="258024"/>
                </a:cubicBezTo>
                <a:cubicBezTo>
                  <a:pt x="310778" y="258024"/>
                  <a:pt x="303031" y="250289"/>
                  <a:pt x="303031" y="241694"/>
                </a:cubicBezTo>
                <a:cubicBezTo>
                  <a:pt x="303031" y="232240"/>
                  <a:pt x="310778" y="224505"/>
                  <a:pt x="320247" y="224505"/>
                </a:cubicBezTo>
                <a:close/>
                <a:moveTo>
                  <a:pt x="299567" y="186650"/>
                </a:moveTo>
                <a:cubicBezTo>
                  <a:pt x="359828" y="190089"/>
                  <a:pt x="425254" y="213301"/>
                  <a:pt x="427837" y="215021"/>
                </a:cubicBezTo>
                <a:cubicBezTo>
                  <a:pt x="430420" y="215021"/>
                  <a:pt x="431281" y="216740"/>
                  <a:pt x="433002" y="217600"/>
                </a:cubicBezTo>
                <a:cubicBezTo>
                  <a:pt x="434724" y="218460"/>
                  <a:pt x="436446" y="219319"/>
                  <a:pt x="438168" y="220179"/>
                </a:cubicBezTo>
                <a:cubicBezTo>
                  <a:pt x="439889" y="221899"/>
                  <a:pt x="440750" y="223618"/>
                  <a:pt x="442472" y="225337"/>
                </a:cubicBezTo>
                <a:cubicBezTo>
                  <a:pt x="443333" y="227057"/>
                  <a:pt x="445055" y="228776"/>
                  <a:pt x="445915" y="230496"/>
                </a:cubicBezTo>
                <a:cubicBezTo>
                  <a:pt x="446776" y="232215"/>
                  <a:pt x="447637" y="234794"/>
                  <a:pt x="447637" y="237374"/>
                </a:cubicBezTo>
                <a:cubicBezTo>
                  <a:pt x="448498" y="238233"/>
                  <a:pt x="449359" y="239953"/>
                  <a:pt x="449359" y="241672"/>
                </a:cubicBezTo>
                <a:lnTo>
                  <a:pt x="462272" y="352576"/>
                </a:lnTo>
                <a:cubicBezTo>
                  <a:pt x="460550" y="352576"/>
                  <a:pt x="459689" y="352576"/>
                  <a:pt x="457968" y="351716"/>
                </a:cubicBezTo>
                <a:lnTo>
                  <a:pt x="448498" y="321626"/>
                </a:lnTo>
                <a:lnTo>
                  <a:pt x="446776" y="315608"/>
                </a:lnTo>
                <a:lnTo>
                  <a:pt x="351219" y="240812"/>
                </a:lnTo>
                <a:cubicBezTo>
                  <a:pt x="351219" y="224478"/>
                  <a:pt x="337445" y="210722"/>
                  <a:pt x="320228" y="210722"/>
                </a:cubicBezTo>
                <a:cubicBezTo>
                  <a:pt x="309036" y="210722"/>
                  <a:pt x="299567" y="216740"/>
                  <a:pt x="293541" y="226197"/>
                </a:cubicBezTo>
                <a:lnTo>
                  <a:pt x="290958" y="203844"/>
                </a:lnTo>
                <a:close/>
                <a:moveTo>
                  <a:pt x="274612" y="186650"/>
                </a:moveTo>
                <a:lnTo>
                  <a:pt x="282360" y="203844"/>
                </a:lnTo>
                <a:lnTo>
                  <a:pt x="283221" y="203844"/>
                </a:lnTo>
                <a:lnTo>
                  <a:pt x="265143" y="338820"/>
                </a:lnTo>
                <a:cubicBezTo>
                  <a:pt x="239316" y="338820"/>
                  <a:pt x="216073" y="340540"/>
                  <a:pt x="195412" y="341400"/>
                </a:cubicBezTo>
                <a:lnTo>
                  <a:pt x="195412" y="266604"/>
                </a:lnTo>
                <a:cubicBezTo>
                  <a:pt x="192829" y="268323"/>
                  <a:pt x="189386" y="269183"/>
                  <a:pt x="186803" y="269183"/>
                </a:cubicBezTo>
                <a:lnTo>
                  <a:pt x="178194" y="343119"/>
                </a:lnTo>
                <a:cubicBezTo>
                  <a:pt x="149785" y="345698"/>
                  <a:pt x="128264" y="349137"/>
                  <a:pt x="111907" y="352576"/>
                </a:cubicBezTo>
                <a:lnTo>
                  <a:pt x="124820" y="241672"/>
                </a:lnTo>
                <a:cubicBezTo>
                  <a:pt x="124820" y="239953"/>
                  <a:pt x="125681" y="239093"/>
                  <a:pt x="125681" y="237373"/>
                </a:cubicBezTo>
                <a:cubicBezTo>
                  <a:pt x="126542" y="234794"/>
                  <a:pt x="126542" y="232215"/>
                  <a:pt x="128264" y="230496"/>
                </a:cubicBezTo>
                <a:cubicBezTo>
                  <a:pt x="129124" y="228776"/>
                  <a:pt x="129985" y="227057"/>
                  <a:pt x="131707" y="226197"/>
                </a:cubicBezTo>
                <a:cubicBezTo>
                  <a:pt x="132568" y="223618"/>
                  <a:pt x="134290" y="221899"/>
                  <a:pt x="136011" y="220179"/>
                </a:cubicBezTo>
                <a:cubicBezTo>
                  <a:pt x="137733" y="219319"/>
                  <a:pt x="139455" y="218460"/>
                  <a:pt x="141177" y="217600"/>
                </a:cubicBezTo>
                <a:cubicBezTo>
                  <a:pt x="142898" y="216740"/>
                  <a:pt x="143759" y="215021"/>
                  <a:pt x="145481" y="215021"/>
                </a:cubicBezTo>
                <a:cubicBezTo>
                  <a:pt x="148925" y="213301"/>
                  <a:pt x="214351" y="190089"/>
                  <a:pt x="274612" y="186650"/>
                </a:cubicBezTo>
                <a:close/>
                <a:moveTo>
                  <a:pt x="287089" y="0"/>
                </a:moveTo>
                <a:cubicBezTo>
                  <a:pt x="332488" y="0"/>
                  <a:pt x="369292" y="40237"/>
                  <a:pt x="369292" y="89871"/>
                </a:cubicBezTo>
                <a:cubicBezTo>
                  <a:pt x="369292" y="139505"/>
                  <a:pt x="332488" y="179742"/>
                  <a:pt x="287089" y="179742"/>
                </a:cubicBezTo>
                <a:cubicBezTo>
                  <a:pt x="241690" y="179742"/>
                  <a:pt x="204886" y="139505"/>
                  <a:pt x="204886" y="89871"/>
                </a:cubicBezTo>
                <a:cubicBezTo>
                  <a:pt x="204886" y="40237"/>
                  <a:pt x="241690" y="0"/>
                  <a:pt x="287089" y="0"/>
                </a:cubicBezTo>
                <a:close/>
              </a:path>
            </a:pathLst>
          </a:custGeom>
          <a:solidFill>
            <a:schemeClr val="accent1"/>
          </a:solidFill>
          <a:ln w="3175">
            <a:noFill/>
            <a:prstDash val="solid"/>
            <a:round/>
          </a:ln>
          <a:effectLst/>
        </p:spPr>
        <p:txBody>
          <a:bodyPr wrap="square" lIns="91440" tIns="45720" rIns="91440" bIns="45720" anchor="ctr">
            <a:normAutofit fontScale="77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dirty="0"/>
          </a:p>
        </p:txBody>
      </p:sp>
      <p:sp>
        <p:nvSpPr>
          <p:cNvPr id="97" name="íśḻîḍê">
            <a:extLst>
              <a:ext uri="{FF2B5EF4-FFF2-40B4-BE49-F238E27FC236}">
                <a16:creationId xmlns:a16="http://schemas.microsoft.com/office/drawing/2014/main" id="{696AB979-C83A-4163-927D-769EF523F191}"/>
              </a:ext>
            </a:extLst>
          </p:cNvPr>
          <p:cNvSpPr txBox="1"/>
          <p:nvPr/>
        </p:nvSpPr>
        <p:spPr>
          <a:xfrm>
            <a:off x="6620436" y="4306197"/>
            <a:ext cx="4787168" cy="356838"/>
          </a:xfrm>
          <a:prstGeom prst="rect">
            <a:avLst/>
          </a:prstGeom>
          <a:noFill/>
        </p:spPr>
        <p:txBody>
          <a:bodyPr wrap="square" lIns="91440" tIns="45720" rIns="91440" bIns="45720" anchor="b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04.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请求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rehash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，进一步导致其他缓存节点也过载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crash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DEA2DFC9-D449-4A68-AFAD-06A198DEDE60}"/>
              </a:ext>
            </a:extLst>
          </p:cNvPr>
          <p:cNvCxnSpPr/>
          <p:nvPr/>
        </p:nvCxnSpPr>
        <p:spPr>
          <a:xfrm flipV="1">
            <a:off x="6283966" y="4795506"/>
            <a:ext cx="5123638" cy="4839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ïṡ1íḑè">
            <a:extLst>
              <a:ext uri="{FF2B5EF4-FFF2-40B4-BE49-F238E27FC236}">
                <a16:creationId xmlns:a16="http://schemas.microsoft.com/office/drawing/2014/main" id="{D6AE8E55-F62B-442C-8044-F807847215A8}"/>
              </a:ext>
            </a:extLst>
          </p:cNvPr>
          <p:cNvSpPr/>
          <p:nvPr/>
        </p:nvSpPr>
        <p:spPr bwMode="auto">
          <a:xfrm flipH="1">
            <a:off x="6333011" y="5004088"/>
            <a:ext cx="287425" cy="274149"/>
          </a:xfrm>
          <a:custGeom>
            <a:avLst/>
            <a:gdLst>
              <a:gd name="connsiteX0" fmla="*/ 0 w 574179"/>
              <a:gd name="connsiteY0" fmla="*/ 451358 h 547653"/>
              <a:gd name="connsiteX1" fmla="*/ 574179 w 574179"/>
              <a:gd name="connsiteY1" fmla="*/ 451358 h 547653"/>
              <a:gd name="connsiteX2" fmla="*/ 574179 w 574179"/>
              <a:gd name="connsiteY2" fmla="*/ 475432 h 547653"/>
              <a:gd name="connsiteX3" fmla="*/ 531137 w 574179"/>
              <a:gd name="connsiteY3" fmla="*/ 547653 h 547653"/>
              <a:gd name="connsiteX4" fmla="*/ 42181 w 574179"/>
              <a:gd name="connsiteY4" fmla="*/ 547653 h 547653"/>
              <a:gd name="connsiteX5" fmla="*/ 0 w 574179"/>
              <a:gd name="connsiteY5" fmla="*/ 475432 h 547653"/>
              <a:gd name="connsiteX6" fmla="*/ 392503 w 574179"/>
              <a:gd name="connsiteY6" fmla="*/ 318175 h 547653"/>
              <a:gd name="connsiteX7" fmla="*/ 416711 w 574179"/>
              <a:gd name="connsiteY7" fmla="*/ 337076 h 547653"/>
              <a:gd name="connsiteX8" fmla="*/ 419305 w 574179"/>
              <a:gd name="connsiteY8" fmla="*/ 345668 h 547653"/>
              <a:gd name="connsiteX9" fmla="*/ 395097 w 574179"/>
              <a:gd name="connsiteY9" fmla="*/ 343091 h 547653"/>
              <a:gd name="connsiteX10" fmla="*/ 298695 w 574179"/>
              <a:gd name="connsiteY10" fmla="*/ 263188 h 547653"/>
              <a:gd name="connsiteX11" fmla="*/ 320244 w 574179"/>
              <a:gd name="connsiteY11" fmla="*/ 272640 h 547653"/>
              <a:gd name="connsiteX12" fmla="*/ 330588 w 574179"/>
              <a:gd name="connsiteY12" fmla="*/ 270062 h 547653"/>
              <a:gd name="connsiteX13" fmla="*/ 377997 w 574179"/>
              <a:gd name="connsiteY13" fmla="*/ 307013 h 547653"/>
              <a:gd name="connsiteX14" fmla="*/ 377997 w 574179"/>
              <a:gd name="connsiteY14" fmla="*/ 341385 h 547653"/>
              <a:gd name="connsiteX15" fmla="*/ 308177 w 574179"/>
              <a:gd name="connsiteY15" fmla="*/ 338807 h 547653"/>
              <a:gd name="connsiteX16" fmla="*/ 320247 w 574179"/>
              <a:gd name="connsiteY16" fmla="*/ 224505 h 547653"/>
              <a:gd name="connsiteX17" fmla="*/ 336603 w 574179"/>
              <a:gd name="connsiteY17" fmla="*/ 241694 h 547653"/>
              <a:gd name="connsiteX18" fmla="*/ 335742 w 574179"/>
              <a:gd name="connsiteY18" fmla="*/ 246851 h 547653"/>
              <a:gd name="connsiteX19" fmla="*/ 433876 w 574179"/>
              <a:gd name="connsiteY19" fmla="*/ 324202 h 547653"/>
              <a:gd name="connsiteX20" fmla="*/ 435597 w 574179"/>
              <a:gd name="connsiteY20" fmla="*/ 325921 h 547653"/>
              <a:gd name="connsiteX21" fmla="*/ 446788 w 574179"/>
              <a:gd name="connsiteY21" fmla="*/ 364597 h 547653"/>
              <a:gd name="connsiteX22" fmla="*/ 499298 w 574179"/>
              <a:gd name="connsiteY22" fmla="*/ 380926 h 547653"/>
              <a:gd name="connsiteX23" fmla="*/ 499298 w 574179"/>
              <a:gd name="connsiteY23" fmla="*/ 438510 h 547653"/>
              <a:gd name="connsiteX24" fmla="*/ 74052 w 574179"/>
              <a:gd name="connsiteY24" fmla="*/ 438510 h 547653"/>
              <a:gd name="connsiteX25" fmla="*/ 74052 w 574179"/>
              <a:gd name="connsiteY25" fmla="*/ 380926 h 547653"/>
              <a:gd name="connsiteX26" fmla="*/ 286675 w 574179"/>
              <a:gd name="connsiteY26" fmla="*/ 352564 h 547653"/>
              <a:gd name="connsiteX27" fmla="*/ 439040 w 574179"/>
              <a:gd name="connsiteY27" fmla="*/ 362878 h 547653"/>
              <a:gd name="connsiteX28" fmla="*/ 428711 w 574179"/>
              <a:gd name="connsiteY28" fmla="*/ 329359 h 547653"/>
              <a:gd name="connsiteX29" fmla="*/ 332299 w 574179"/>
              <a:gd name="connsiteY29" fmla="*/ 252867 h 547653"/>
              <a:gd name="connsiteX30" fmla="*/ 320247 w 574179"/>
              <a:gd name="connsiteY30" fmla="*/ 258024 h 547653"/>
              <a:gd name="connsiteX31" fmla="*/ 303031 w 574179"/>
              <a:gd name="connsiteY31" fmla="*/ 241694 h 547653"/>
              <a:gd name="connsiteX32" fmla="*/ 320247 w 574179"/>
              <a:gd name="connsiteY32" fmla="*/ 224505 h 547653"/>
              <a:gd name="connsiteX33" fmla="*/ 299567 w 574179"/>
              <a:gd name="connsiteY33" fmla="*/ 186650 h 547653"/>
              <a:gd name="connsiteX34" fmla="*/ 427837 w 574179"/>
              <a:gd name="connsiteY34" fmla="*/ 215021 h 547653"/>
              <a:gd name="connsiteX35" fmla="*/ 433002 w 574179"/>
              <a:gd name="connsiteY35" fmla="*/ 217600 h 547653"/>
              <a:gd name="connsiteX36" fmla="*/ 438168 w 574179"/>
              <a:gd name="connsiteY36" fmla="*/ 220179 h 547653"/>
              <a:gd name="connsiteX37" fmla="*/ 442472 w 574179"/>
              <a:gd name="connsiteY37" fmla="*/ 225337 h 547653"/>
              <a:gd name="connsiteX38" fmla="*/ 445915 w 574179"/>
              <a:gd name="connsiteY38" fmla="*/ 230496 h 547653"/>
              <a:gd name="connsiteX39" fmla="*/ 447637 w 574179"/>
              <a:gd name="connsiteY39" fmla="*/ 237374 h 547653"/>
              <a:gd name="connsiteX40" fmla="*/ 449359 w 574179"/>
              <a:gd name="connsiteY40" fmla="*/ 241672 h 547653"/>
              <a:gd name="connsiteX41" fmla="*/ 462272 w 574179"/>
              <a:gd name="connsiteY41" fmla="*/ 352576 h 547653"/>
              <a:gd name="connsiteX42" fmla="*/ 457968 w 574179"/>
              <a:gd name="connsiteY42" fmla="*/ 351716 h 547653"/>
              <a:gd name="connsiteX43" fmla="*/ 448498 w 574179"/>
              <a:gd name="connsiteY43" fmla="*/ 321626 h 547653"/>
              <a:gd name="connsiteX44" fmla="*/ 446776 w 574179"/>
              <a:gd name="connsiteY44" fmla="*/ 315608 h 547653"/>
              <a:gd name="connsiteX45" fmla="*/ 351219 w 574179"/>
              <a:gd name="connsiteY45" fmla="*/ 240812 h 547653"/>
              <a:gd name="connsiteX46" fmla="*/ 320228 w 574179"/>
              <a:gd name="connsiteY46" fmla="*/ 210722 h 547653"/>
              <a:gd name="connsiteX47" fmla="*/ 293541 w 574179"/>
              <a:gd name="connsiteY47" fmla="*/ 226197 h 547653"/>
              <a:gd name="connsiteX48" fmla="*/ 290958 w 574179"/>
              <a:gd name="connsiteY48" fmla="*/ 203844 h 547653"/>
              <a:gd name="connsiteX49" fmla="*/ 274612 w 574179"/>
              <a:gd name="connsiteY49" fmla="*/ 186650 h 547653"/>
              <a:gd name="connsiteX50" fmla="*/ 282360 w 574179"/>
              <a:gd name="connsiteY50" fmla="*/ 203844 h 547653"/>
              <a:gd name="connsiteX51" fmla="*/ 283221 w 574179"/>
              <a:gd name="connsiteY51" fmla="*/ 203844 h 547653"/>
              <a:gd name="connsiteX52" fmla="*/ 265143 w 574179"/>
              <a:gd name="connsiteY52" fmla="*/ 338820 h 547653"/>
              <a:gd name="connsiteX53" fmla="*/ 195412 w 574179"/>
              <a:gd name="connsiteY53" fmla="*/ 341400 h 547653"/>
              <a:gd name="connsiteX54" fmla="*/ 195412 w 574179"/>
              <a:gd name="connsiteY54" fmla="*/ 266604 h 547653"/>
              <a:gd name="connsiteX55" fmla="*/ 186803 w 574179"/>
              <a:gd name="connsiteY55" fmla="*/ 269183 h 547653"/>
              <a:gd name="connsiteX56" fmla="*/ 178194 w 574179"/>
              <a:gd name="connsiteY56" fmla="*/ 343119 h 547653"/>
              <a:gd name="connsiteX57" fmla="*/ 111907 w 574179"/>
              <a:gd name="connsiteY57" fmla="*/ 352576 h 547653"/>
              <a:gd name="connsiteX58" fmla="*/ 124820 w 574179"/>
              <a:gd name="connsiteY58" fmla="*/ 241672 h 547653"/>
              <a:gd name="connsiteX59" fmla="*/ 125681 w 574179"/>
              <a:gd name="connsiteY59" fmla="*/ 237373 h 547653"/>
              <a:gd name="connsiteX60" fmla="*/ 128264 w 574179"/>
              <a:gd name="connsiteY60" fmla="*/ 230496 h 547653"/>
              <a:gd name="connsiteX61" fmla="*/ 131707 w 574179"/>
              <a:gd name="connsiteY61" fmla="*/ 226197 h 547653"/>
              <a:gd name="connsiteX62" fmla="*/ 136011 w 574179"/>
              <a:gd name="connsiteY62" fmla="*/ 220179 h 547653"/>
              <a:gd name="connsiteX63" fmla="*/ 141177 w 574179"/>
              <a:gd name="connsiteY63" fmla="*/ 217600 h 547653"/>
              <a:gd name="connsiteX64" fmla="*/ 145481 w 574179"/>
              <a:gd name="connsiteY64" fmla="*/ 215021 h 547653"/>
              <a:gd name="connsiteX65" fmla="*/ 274612 w 574179"/>
              <a:gd name="connsiteY65" fmla="*/ 186650 h 547653"/>
              <a:gd name="connsiteX66" fmla="*/ 287089 w 574179"/>
              <a:gd name="connsiteY66" fmla="*/ 0 h 547653"/>
              <a:gd name="connsiteX67" fmla="*/ 369292 w 574179"/>
              <a:gd name="connsiteY67" fmla="*/ 89871 h 547653"/>
              <a:gd name="connsiteX68" fmla="*/ 287089 w 574179"/>
              <a:gd name="connsiteY68" fmla="*/ 179742 h 547653"/>
              <a:gd name="connsiteX69" fmla="*/ 204886 w 574179"/>
              <a:gd name="connsiteY69" fmla="*/ 89871 h 547653"/>
              <a:gd name="connsiteX70" fmla="*/ 287089 w 574179"/>
              <a:gd name="connsiteY70" fmla="*/ 0 h 547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74179" h="547653">
                <a:moveTo>
                  <a:pt x="0" y="451358"/>
                </a:moveTo>
                <a:lnTo>
                  <a:pt x="574179" y="451358"/>
                </a:lnTo>
                <a:lnTo>
                  <a:pt x="574179" y="475432"/>
                </a:lnTo>
                <a:lnTo>
                  <a:pt x="531137" y="547653"/>
                </a:lnTo>
                <a:lnTo>
                  <a:pt x="42181" y="547653"/>
                </a:lnTo>
                <a:lnTo>
                  <a:pt x="0" y="475432"/>
                </a:lnTo>
                <a:close/>
                <a:moveTo>
                  <a:pt x="392503" y="318175"/>
                </a:moveTo>
                <a:lnTo>
                  <a:pt x="416711" y="337076"/>
                </a:lnTo>
                <a:lnTo>
                  <a:pt x="419305" y="345668"/>
                </a:lnTo>
                <a:cubicBezTo>
                  <a:pt x="411524" y="344809"/>
                  <a:pt x="403743" y="343950"/>
                  <a:pt x="395097" y="343091"/>
                </a:cubicBezTo>
                <a:close/>
                <a:moveTo>
                  <a:pt x="298695" y="263188"/>
                </a:moveTo>
                <a:cubicBezTo>
                  <a:pt x="304729" y="269203"/>
                  <a:pt x="311625" y="272640"/>
                  <a:pt x="320244" y="272640"/>
                </a:cubicBezTo>
                <a:cubicBezTo>
                  <a:pt x="323692" y="272640"/>
                  <a:pt x="327140" y="271781"/>
                  <a:pt x="330588" y="270062"/>
                </a:cubicBezTo>
                <a:lnTo>
                  <a:pt x="377997" y="307013"/>
                </a:lnTo>
                <a:lnTo>
                  <a:pt x="377997" y="341385"/>
                </a:lnTo>
                <a:cubicBezTo>
                  <a:pt x="356448" y="339666"/>
                  <a:pt x="333174" y="338807"/>
                  <a:pt x="308177" y="338807"/>
                </a:cubicBezTo>
                <a:close/>
                <a:moveTo>
                  <a:pt x="320247" y="224505"/>
                </a:moveTo>
                <a:cubicBezTo>
                  <a:pt x="329716" y="224505"/>
                  <a:pt x="336603" y="232240"/>
                  <a:pt x="336603" y="241694"/>
                </a:cubicBezTo>
                <a:cubicBezTo>
                  <a:pt x="336603" y="243413"/>
                  <a:pt x="336603" y="245132"/>
                  <a:pt x="335742" y="246851"/>
                </a:cubicBezTo>
                <a:lnTo>
                  <a:pt x="433876" y="324202"/>
                </a:lnTo>
                <a:cubicBezTo>
                  <a:pt x="434736" y="325062"/>
                  <a:pt x="434736" y="325062"/>
                  <a:pt x="435597" y="325921"/>
                </a:cubicBezTo>
                <a:lnTo>
                  <a:pt x="446788" y="364597"/>
                </a:lnTo>
                <a:cubicBezTo>
                  <a:pt x="488107" y="372332"/>
                  <a:pt x="499298" y="380926"/>
                  <a:pt x="499298" y="380926"/>
                </a:cubicBezTo>
                <a:lnTo>
                  <a:pt x="499298" y="438510"/>
                </a:lnTo>
                <a:lnTo>
                  <a:pt x="74052" y="438510"/>
                </a:lnTo>
                <a:lnTo>
                  <a:pt x="74052" y="380926"/>
                </a:lnTo>
                <a:cubicBezTo>
                  <a:pt x="74052" y="380926"/>
                  <a:pt x="109346" y="352564"/>
                  <a:pt x="286675" y="352564"/>
                </a:cubicBezTo>
                <a:cubicBezTo>
                  <a:pt x="358984" y="352564"/>
                  <a:pt x="406329" y="357721"/>
                  <a:pt x="439040" y="362878"/>
                </a:cubicBezTo>
                <a:lnTo>
                  <a:pt x="428711" y="329359"/>
                </a:lnTo>
                <a:lnTo>
                  <a:pt x="332299" y="252867"/>
                </a:lnTo>
                <a:cubicBezTo>
                  <a:pt x="328855" y="256305"/>
                  <a:pt x="324551" y="258024"/>
                  <a:pt x="320247" y="258024"/>
                </a:cubicBezTo>
                <a:cubicBezTo>
                  <a:pt x="310778" y="258024"/>
                  <a:pt x="303031" y="250289"/>
                  <a:pt x="303031" y="241694"/>
                </a:cubicBezTo>
                <a:cubicBezTo>
                  <a:pt x="303031" y="232240"/>
                  <a:pt x="310778" y="224505"/>
                  <a:pt x="320247" y="224505"/>
                </a:cubicBezTo>
                <a:close/>
                <a:moveTo>
                  <a:pt x="299567" y="186650"/>
                </a:moveTo>
                <a:cubicBezTo>
                  <a:pt x="359828" y="190089"/>
                  <a:pt x="425254" y="213301"/>
                  <a:pt x="427837" y="215021"/>
                </a:cubicBezTo>
                <a:cubicBezTo>
                  <a:pt x="430420" y="215021"/>
                  <a:pt x="431281" y="216740"/>
                  <a:pt x="433002" y="217600"/>
                </a:cubicBezTo>
                <a:cubicBezTo>
                  <a:pt x="434724" y="218460"/>
                  <a:pt x="436446" y="219319"/>
                  <a:pt x="438168" y="220179"/>
                </a:cubicBezTo>
                <a:cubicBezTo>
                  <a:pt x="439889" y="221899"/>
                  <a:pt x="440750" y="223618"/>
                  <a:pt x="442472" y="225337"/>
                </a:cubicBezTo>
                <a:cubicBezTo>
                  <a:pt x="443333" y="227057"/>
                  <a:pt x="445055" y="228776"/>
                  <a:pt x="445915" y="230496"/>
                </a:cubicBezTo>
                <a:cubicBezTo>
                  <a:pt x="446776" y="232215"/>
                  <a:pt x="447637" y="234794"/>
                  <a:pt x="447637" y="237374"/>
                </a:cubicBezTo>
                <a:cubicBezTo>
                  <a:pt x="448498" y="238233"/>
                  <a:pt x="449359" y="239953"/>
                  <a:pt x="449359" y="241672"/>
                </a:cubicBezTo>
                <a:lnTo>
                  <a:pt x="462272" y="352576"/>
                </a:lnTo>
                <a:cubicBezTo>
                  <a:pt x="460550" y="352576"/>
                  <a:pt x="459689" y="352576"/>
                  <a:pt x="457968" y="351716"/>
                </a:cubicBezTo>
                <a:lnTo>
                  <a:pt x="448498" y="321626"/>
                </a:lnTo>
                <a:lnTo>
                  <a:pt x="446776" y="315608"/>
                </a:lnTo>
                <a:lnTo>
                  <a:pt x="351219" y="240812"/>
                </a:lnTo>
                <a:cubicBezTo>
                  <a:pt x="351219" y="224478"/>
                  <a:pt x="337445" y="210722"/>
                  <a:pt x="320228" y="210722"/>
                </a:cubicBezTo>
                <a:cubicBezTo>
                  <a:pt x="309036" y="210722"/>
                  <a:pt x="299567" y="216740"/>
                  <a:pt x="293541" y="226197"/>
                </a:cubicBezTo>
                <a:lnTo>
                  <a:pt x="290958" y="203844"/>
                </a:lnTo>
                <a:close/>
                <a:moveTo>
                  <a:pt x="274612" y="186650"/>
                </a:moveTo>
                <a:lnTo>
                  <a:pt x="282360" y="203844"/>
                </a:lnTo>
                <a:lnTo>
                  <a:pt x="283221" y="203844"/>
                </a:lnTo>
                <a:lnTo>
                  <a:pt x="265143" y="338820"/>
                </a:lnTo>
                <a:cubicBezTo>
                  <a:pt x="239316" y="338820"/>
                  <a:pt x="216073" y="340540"/>
                  <a:pt x="195412" y="341400"/>
                </a:cubicBezTo>
                <a:lnTo>
                  <a:pt x="195412" y="266604"/>
                </a:lnTo>
                <a:cubicBezTo>
                  <a:pt x="192829" y="268323"/>
                  <a:pt x="189386" y="269183"/>
                  <a:pt x="186803" y="269183"/>
                </a:cubicBezTo>
                <a:lnTo>
                  <a:pt x="178194" y="343119"/>
                </a:lnTo>
                <a:cubicBezTo>
                  <a:pt x="149785" y="345698"/>
                  <a:pt x="128264" y="349137"/>
                  <a:pt x="111907" y="352576"/>
                </a:cubicBezTo>
                <a:lnTo>
                  <a:pt x="124820" y="241672"/>
                </a:lnTo>
                <a:cubicBezTo>
                  <a:pt x="124820" y="239953"/>
                  <a:pt x="125681" y="239093"/>
                  <a:pt x="125681" y="237373"/>
                </a:cubicBezTo>
                <a:cubicBezTo>
                  <a:pt x="126542" y="234794"/>
                  <a:pt x="126542" y="232215"/>
                  <a:pt x="128264" y="230496"/>
                </a:cubicBezTo>
                <a:cubicBezTo>
                  <a:pt x="129124" y="228776"/>
                  <a:pt x="129985" y="227057"/>
                  <a:pt x="131707" y="226197"/>
                </a:cubicBezTo>
                <a:cubicBezTo>
                  <a:pt x="132568" y="223618"/>
                  <a:pt x="134290" y="221899"/>
                  <a:pt x="136011" y="220179"/>
                </a:cubicBezTo>
                <a:cubicBezTo>
                  <a:pt x="137733" y="219319"/>
                  <a:pt x="139455" y="218460"/>
                  <a:pt x="141177" y="217600"/>
                </a:cubicBezTo>
                <a:cubicBezTo>
                  <a:pt x="142898" y="216740"/>
                  <a:pt x="143759" y="215021"/>
                  <a:pt x="145481" y="215021"/>
                </a:cubicBezTo>
                <a:cubicBezTo>
                  <a:pt x="148925" y="213301"/>
                  <a:pt x="214351" y="190089"/>
                  <a:pt x="274612" y="186650"/>
                </a:cubicBezTo>
                <a:close/>
                <a:moveTo>
                  <a:pt x="287089" y="0"/>
                </a:moveTo>
                <a:cubicBezTo>
                  <a:pt x="332488" y="0"/>
                  <a:pt x="369292" y="40237"/>
                  <a:pt x="369292" y="89871"/>
                </a:cubicBezTo>
                <a:cubicBezTo>
                  <a:pt x="369292" y="139505"/>
                  <a:pt x="332488" y="179742"/>
                  <a:pt x="287089" y="179742"/>
                </a:cubicBezTo>
                <a:cubicBezTo>
                  <a:pt x="241690" y="179742"/>
                  <a:pt x="204886" y="139505"/>
                  <a:pt x="204886" y="89871"/>
                </a:cubicBezTo>
                <a:cubicBezTo>
                  <a:pt x="204886" y="40237"/>
                  <a:pt x="241690" y="0"/>
                  <a:pt x="287089" y="0"/>
                </a:cubicBezTo>
                <a:close/>
              </a:path>
            </a:pathLst>
          </a:custGeom>
          <a:solidFill>
            <a:srgbClr val="26A599"/>
          </a:solidFill>
          <a:ln w="3175">
            <a:noFill/>
            <a:prstDash val="solid"/>
            <a:round/>
          </a:ln>
          <a:effectLst/>
        </p:spPr>
        <p:txBody>
          <a:bodyPr wrap="square" lIns="91440" tIns="45720" rIns="91440" bIns="45720" anchor="ctr">
            <a:normAutofit fontScale="77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100" name="ïslïḋê">
            <a:extLst>
              <a:ext uri="{FF2B5EF4-FFF2-40B4-BE49-F238E27FC236}">
                <a16:creationId xmlns:a16="http://schemas.microsoft.com/office/drawing/2014/main" id="{52C53B74-7C0E-4A56-BC91-352BFF0101D6}"/>
              </a:ext>
            </a:extLst>
          </p:cNvPr>
          <p:cNvSpPr txBox="1"/>
          <p:nvPr/>
        </p:nvSpPr>
        <p:spPr>
          <a:xfrm>
            <a:off x="6620435" y="4937528"/>
            <a:ext cx="5213407" cy="356838"/>
          </a:xfrm>
          <a:prstGeom prst="rect">
            <a:avLst/>
          </a:prstGeom>
          <a:noFill/>
        </p:spPr>
        <p:txBody>
          <a:bodyPr wrap="square" lIns="91440" tIns="45720" rIns="91440" bIns="4572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05.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恶性循环，最终整个缓存体系雪崩不可用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987663" y="3122612"/>
            <a:ext cx="5724220" cy="1782763"/>
          </a:xfrm>
          <a:prstGeom prst="rect">
            <a:avLst/>
          </a:prstGeom>
          <a:solidFill>
            <a:srgbClr val="009688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57716" y="3632044"/>
            <a:ext cx="5618942" cy="1782763"/>
          </a:xfrm>
          <a:noFill/>
          <a:effectLst/>
        </p:spPr>
        <p:txBody>
          <a:bodyPr>
            <a:normAutofit/>
          </a:bodyPr>
          <a:lstStyle/>
          <a:p>
            <a:pPr lvl="1"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突发洪水流量，部分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cache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过载，进而整个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cache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池过载异常</a:t>
            </a:r>
            <a:endParaRPr lang="en-US" altLang="zh-CN" sz="14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计架断电，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cache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节点宕机，大量请求打到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DB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，服务异常</a:t>
            </a:r>
            <a:endParaRPr kumimoji="1" lang="zh-CN" altLang="en-US" sz="24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1354" y="612314"/>
            <a:ext cx="6316620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zh-CN" altLang="en-US" sz="2400" dirty="0">
                <a:solidFill>
                  <a:srgbClr val="12A98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缓存雪崩</a:t>
            </a:r>
          </a:p>
        </p:txBody>
      </p:sp>
      <p:sp>
        <p:nvSpPr>
          <p:cNvPr id="13" name="矩形 12"/>
          <p:cNvSpPr/>
          <p:nvPr/>
        </p:nvSpPr>
        <p:spPr>
          <a:xfrm>
            <a:off x="987663" y="3122612"/>
            <a:ext cx="1152221" cy="461663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31888" y="3071016"/>
            <a:ext cx="1107996" cy="4646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业务场景</a:t>
            </a:r>
            <a:endParaRPr lang="en-US" altLang="zh-CN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8019028" y="1831102"/>
            <a:ext cx="2739013" cy="4473289"/>
            <a:chOff x="7635394" y="1635901"/>
            <a:chExt cx="2230750" cy="3943715"/>
          </a:xfrm>
        </p:grpSpPr>
        <p:sp>
          <p:nvSpPr>
            <p:cNvPr id="36" name="箭头: 下 35"/>
            <p:cNvSpPr/>
            <p:nvPr/>
          </p:nvSpPr>
          <p:spPr>
            <a:xfrm>
              <a:off x="8650660" y="2094632"/>
              <a:ext cx="202351" cy="881154"/>
            </a:xfrm>
            <a:prstGeom prst="downArrow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635394" y="2977339"/>
              <a:ext cx="2230750" cy="1151450"/>
            </a:xfrm>
            <a:prstGeom prst="rect">
              <a:avLst/>
            </a:prstGeom>
            <a:solidFill>
              <a:srgbClr val="75C3BC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8846569" y="3095635"/>
              <a:ext cx="970664" cy="911825"/>
              <a:chOff x="7876486" y="3095635"/>
              <a:chExt cx="970664" cy="911825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7876486" y="3095635"/>
                <a:ext cx="792424" cy="369778"/>
              </a:xfrm>
              <a:prstGeom prst="rect">
                <a:avLst/>
              </a:prstGeom>
              <a:solidFill>
                <a:srgbClr val="B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7876486" y="3637683"/>
                <a:ext cx="792424" cy="369777"/>
              </a:xfrm>
              <a:prstGeom prst="rect">
                <a:avLst/>
              </a:prstGeom>
              <a:solidFill>
                <a:srgbClr val="B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54726" y="3710450"/>
                <a:ext cx="792424" cy="276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rPr>
                  <a:t>Cache</a:t>
                </a:r>
                <a:endParaRPr kumimoji="0" lang="zh-CN" altLang="en-US" sz="1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8048120" y="3170268"/>
                <a:ext cx="792424" cy="276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rPr>
                  <a:t>Cache</a:t>
                </a:r>
                <a:endParaRPr kumimoji="0" lang="zh-CN" altLang="en-US" sz="1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7875905" y="3097668"/>
              <a:ext cx="985019" cy="911824"/>
              <a:chOff x="8860428" y="3095635"/>
              <a:chExt cx="985019" cy="911824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8867034" y="3097668"/>
                <a:ext cx="792424" cy="369777"/>
              </a:xfrm>
              <a:prstGeom prst="rect">
                <a:avLst/>
              </a:prstGeom>
              <a:solidFill>
                <a:srgbClr val="FFD85D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8867034" y="3637682"/>
                <a:ext cx="792424" cy="369777"/>
              </a:xfrm>
              <a:prstGeom prst="rect">
                <a:avLst/>
              </a:prstGeom>
              <a:solidFill>
                <a:srgbClr val="FFD85D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9036531" y="3168235"/>
                <a:ext cx="792424" cy="276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rPr>
                  <a:t>Cache</a:t>
                </a:r>
                <a:endParaRPr kumimoji="0" lang="zh-CN" altLang="en-US" sz="1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9053023" y="3714310"/>
                <a:ext cx="792424" cy="276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rPr>
                  <a:t>Cache</a:t>
                </a:r>
                <a:endParaRPr kumimoji="0" lang="zh-CN" altLang="en-US" sz="1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cxnSp>
            <p:nvCxnSpPr>
              <p:cNvPr id="26" name="直接连接符 25"/>
              <p:cNvCxnSpPr/>
              <p:nvPr/>
            </p:nvCxnSpPr>
            <p:spPr>
              <a:xfrm>
                <a:off x="8867034" y="3095635"/>
                <a:ext cx="792424" cy="352166"/>
              </a:xfrm>
              <a:prstGeom prst="line">
                <a:avLst/>
              </a:prstGeom>
              <a:noFill/>
              <a:ln w="12700" cap="flat">
                <a:solidFill>
                  <a:srgbClr val="C00000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7" name="直接连接符 26"/>
              <p:cNvCxnSpPr/>
              <p:nvPr/>
            </p:nvCxnSpPr>
            <p:spPr>
              <a:xfrm flipV="1">
                <a:off x="8873640" y="3114780"/>
                <a:ext cx="785818" cy="336033"/>
              </a:xfrm>
              <a:prstGeom prst="line">
                <a:avLst/>
              </a:prstGeom>
              <a:noFill/>
              <a:ln w="12700" cap="flat">
                <a:solidFill>
                  <a:srgbClr val="C00000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8860428" y="3634576"/>
                <a:ext cx="792424" cy="352166"/>
              </a:xfrm>
              <a:prstGeom prst="line">
                <a:avLst/>
              </a:prstGeom>
              <a:noFill/>
              <a:ln w="12700" cap="flat">
                <a:solidFill>
                  <a:srgbClr val="C00000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9" name="直接连接符 28"/>
              <p:cNvCxnSpPr/>
              <p:nvPr/>
            </p:nvCxnSpPr>
            <p:spPr>
              <a:xfrm flipV="1">
                <a:off x="8867034" y="3653721"/>
                <a:ext cx="785818" cy="336033"/>
              </a:xfrm>
              <a:prstGeom prst="line">
                <a:avLst/>
              </a:prstGeom>
              <a:noFill/>
              <a:ln w="12700" cap="flat">
                <a:solidFill>
                  <a:srgbClr val="C00000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32" name="流程图: 磁盘 31"/>
            <p:cNvSpPr/>
            <p:nvPr/>
          </p:nvSpPr>
          <p:spPr>
            <a:xfrm>
              <a:off x="8016981" y="4864582"/>
              <a:ext cx="558073" cy="715034"/>
            </a:xfrm>
            <a:prstGeom prst="flowChartMagneticDisk">
              <a:avLst/>
            </a:prstGeom>
            <a:solidFill>
              <a:srgbClr val="BFFFB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33" name="流程图: 磁盘 32"/>
            <p:cNvSpPr/>
            <p:nvPr/>
          </p:nvSpPr>
          <p:spPr>
            <a:xfrm>
              <a:off x="8993780" y="4864582"/>
              <a:ext cx="558073" cy="715034"/>
            </a:xfrm>
            <a:prstGeom prst="flowChartMagneticDisk">
              <a:avLst/>
            </a:prstGeom>
            <a:solidFill>
              <a:srgbClr val="BFFFB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168171" y="5188564"/>
              <a:ext cx="507395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1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FillTx/>
                </a:rPr>
                <a:t>DB</a:t>
              </a:r>
              <a:endPara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</a:endParaRPr>
            </a:p>
          </p:txBody>
        </p:sp>
        <p:sp>
          <p:nvSpPr>
            <p:cNvPr id="37" name="箭头: 下 36"/>
            <p:cNvSpPr/>
            <p:nvPr/>
          </p:nvSpPr>
          <p:spPr>
            <a:xfrm>
              <a:off x="8865198" y="2094631"/>
              <a:ext cx="211903" cy="2633875"/>
            </a:xfrm>
            <a:prstGeom prst="downArrow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163966" y="5172859"/>
              <a:ext cx="507395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1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FillTx/>
                </a:rPr>
                <a:t>DB</a:t>
              </a:r>
              <a:endPara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</a:endParaRPr>
            </a:p>
          </p:txBody>
        </p:sp>
        <p:sp>
          <p:nvSpPr>
            <p:cNvPr id="30" name="矩形: 圆角 29"/>
            <p:cNvSpPr/>
            <p:nvPr/>
          </p:nvSpPr>
          <p:spPr>
            <a:xfrm>
              <a:off x="8054964" y="1635901"/>
              <a:ext cx="1346543" cy="493593"/>
            </a:xfrm>
            <a:prstGeom prst="roundRect">
              <a:avLst>
                <a:gd name="adj" fmla="val 50000"/>
              </a:avLst>
            </a:prstGeom>
            <a:solidFill>
              <a:srgbClr val="BFFFB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8502839" y="1756840"/>
              <a:ext cx="842864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rPr>
                <a:t>client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</p:grp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66620094-4CC4-43DE-A98F-41AD5640DA7A}"/>
              </a:ext>
            </a:extLst>
          </p:cNvPr>
          <p:cNvCxnSpPr/>
          <p:nvPr/>
        </p:nvCxnSpPr>
        <p:spPr>
          <a:xfrm>
            <a:off x="9529035" y="2700437"/>
            <a:ext cx="302889" cy="263360"/>
          </a:xfrm>
          <a:prstGeom prst="line">
            <a:avLst/>
          </a:prstGeom>
          <a:noFill/>
          <a:ln w="12700" cap="flat">
            <a:solidFill>
              <a:srgbClr val="C00000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4BE83CA6-BE79-4E8E-B559-FC320EAF96F3}"/>
              </a:ext>
            </a:extLst>
          </p:cNvPr>
          <p:cNvCxnSpPr/>
          <p:nvPr/>
        </p:nvCxnSpPr>
        <p:spPr>
          <a:xfrm flipV="1">
            <a:off x="9529035" y="2695257"/>
            <a:ext cx="287926" cy="258723"/>
          </a:xfrm>
          <a:prstGeom prst="line">
            <a:avLst/>
          </a:prstGeom>
          <a:noFill/>
          <a:ln w="12700" cap="flat">
            <a:solidFill>
              <a:srgbClr val="C00000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83477" y="3002786"/>
            <a:ext cx="5724221" cy="1904367"/>
          </a:xfrm>
          <a:prstGeom prst="rect">
            <a:avLst/>
          </a:prstGeom>
          <a:solidFill>
            <a:srgbClr val="009688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1354" y="612314"/>
            <a:ext cx="6316620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zh-CN" altLang="en-US" sz="2400" dirty="0">
                <a:solidFill>
                  <a:srgbClr val="12A98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缓存雪崩</a:t>
            </a:r>
          </a:p>
        </p:txBody>
      </p:sp>
      <p:sp>
        <p:nvSpPr>
          <p:cNvPr id="12" name="矩形 11"/>
          <p:cNvSpPr/>
          <p:nvPr/>
        </p:nvSpPr>
        <p:spPr>
          <a:xfrm>
            <a:off x="790130" y="3432909"/>
            <a:ext cx="6316619" cy="1319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indent="0"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方案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1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：增加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DB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读写开关，慢查询超过阀值，关闭开关，</a:t>
            </a:r>
            <a:r>
              <a:rPr lang="en-US" altLang="zh-CN" sz="1400" dirty="0" err="1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failfast</a:t>
            </a:r>
            <a:endParaRPr lang="en-US" altLang="zh-CN" sz="14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indent="0"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方案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2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：多副本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cache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架构，任何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cache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池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miss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后，读其他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cache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副本</a:t>
            </a:r>
            <a:endParaRPr lang="en-US" altLang="zh-CN" sz="14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indent="0"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方案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3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：实时监控，及时发现并恢复，增加自动故障转移策略</a:t>
            </a:r>
          </a:p>
        </p:txBody>
      </p:sp>
      <p:sp>
        <p:nvSpPr>
          <p:cNvPr id="15" name="矩形 14"/>
          <p:cNvSpPr/>
          <p:nvPr/>
        </p:nvSpPr>
        <p:spPr>
          <a:xfrm>
            <a:off x="983477" y="3002786"/>
            <a:ext cx="1152221" cy="461663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27703" y="2854257"/>
            <a:ext cx="1352246" cy="56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解决方案</a:t>
            </a:r>
            <a:endParaRPr lang="en-US" altLang="zh-CN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8019028" y="1831102"/>
            <a:ext cx="2739013" cy="4473289"/>
            <a:chOff x="7635394" y="1635901"/>
            <a:chExt cx="2230750" cy="3943715"/>
          </a:xfrm>
        </p:grpSpPr>
        <p:sp>
          <p:nvSpPr>
            <p:cNvPr id="36" name="箭头: 下 35"/>
            <p:cNvSpPr/>
            <p:nvPr/>
          </p:nvSpPr>
          <p:spPr>
            <a:xfrm>
              <a:off x="8650660" y="2094632"/>
              <a:ext cx="202351" cy="881154"/>
            </a:xfrm>
            <a:prstGeom prst="downArrow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635394" y="2977339"/>
              <a:ext cx="2230750" cy="1151450"/>
            </a:xfrm>
            <a:prstGeom prst="rect">
              <a:avLst/>
            </a:prstGeom>
            <a:solidFill>
              <a:srgbClr val="75C3BC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8846569" y="3095635"/>
              <a:ext cx="970664" cy="911825"/>
              <a:chOff x="7876486" y="3095635"/>
              <a:chExt cx="970664" cy="911825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7876486" y="3095635"/>
                <a:ext cx="792424" cy="369778"/>
              </a:xfrm>
              <a:prstGeom prst="rect">
                <a:avLst/>
              </a:prstGeom>
              <a:solidFill>
                <a:srgbClr val="B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7876486" y="3637683"/>
                <a:ext cx="792424" cy="369777"/>
              </a:xfrm>
              <a:prstGeom prst="rect">
                <a:avLst/>
              </a:prstGeom>
              <a:solidFill>
                <a:srgbClr val="B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54726" y="3710450"/>
                <a:ext cx="792424" cy="276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rPr>
                  <a:t>Cache</a:t>
                </a:r>
                <a:endParaRPr kumimoji="0" lang="zh-CN" altLang="en-US" sz="1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8048120" y="3170268"/>
                <a:ext cx="792424" cy="276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rPr>
                  <a:t>Cache</a:t>
                </a:r>
                <a:endParaRPr kumimoji="0" lang="zh-CN" altLang="en-US" sz="1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7875905" y="3097668"/>
              <a:ext cx="985019" cy="911824"/>
              <a:chOff x="8860428" y="3095635"/>
              <a:chExt cx="985019" cy="911824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8867034" y="3097668"/>
                <a:ext cx="792424" cy="369777"/>
              </a:xfrm>
              <a:prstGeom prst="rect">
                <a:avLst/>
              </a:prstGeom>
              <a:solidFill>
                <a:srgbClr val="FFD85D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8867034" y="3637682"/>
                <a:ext cx="792424" cy="369777"/>
              </a:xfrm>
              <a:prstGeom prst="rect">
                <a:avLst/>
              </a:prstGeom>
              <a:solidFill>
                <a:srgbClr val="FFD85D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9036531" y="3168235"/>
                <a:ext cx="792424" cy="276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rPr>
                  <a:t>Cache</a:t>
                </a:r>
                <a:endParaRPr kumimoji="0" lang="zh-CN" altLang="en-US" sz="1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9053023" y="3714310"/>
                <a:ext cx="792424" cy="276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rPr>
                  <a:t>Cache</a:t>
                </a:r>
                <a:endParaRPr kumimoji="0" lang="zh-CN" altLang="en-US" sz="1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cxnSp>
            <p:nvCxnSpPr>
              <p:cNvPr id="26" name="直接连接符 25"/>
              <p:cNvCxnSpPr/>
              <p:nvPr/>
            </p:nvCxnSpPr>
            <p:spPr>
              <a:xfrm>
                <a:off x="8867034" y="3095635"/>
                <a:ext cx="792424" cy="352166"/>
              </a:xfrm>
              <a:prstGeom prst="line">
                <a:avLst/>
              </a:prstGeom>
              <a:noFill/>
              <a:ln w="12700" cap="flat">
                <a:solidFill>
                  <a:srgbClr val="C00000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7" name="直接连接符 26"/>
              <p:cNvCxnSpPr/>
              <p:nvPr/>
            </p:nvCxnSpPr>
            <p:spPr>
              <a:xfrm flipV="1">
                <a:off x="8873640" y="3114780"/>
                <a:ext cx="785818" cy="336033"/>
              </a:xfrm>
              <a:prstGeom prst="line">
                <a:avLst/>
              </a:prstGeom>
              <a:noFill/>
              <a:ln w="12700" cap="flat">
                <a:solidFill>
                  <a:srgbClr val="C00000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8860428" y="3634576"/>
                <a:ext cx="792424" cy="352166"/>
              </a:xfrm>
              <a:prstGeom prst="line">
                <a:avLst/>
              </a:prstGeom>
              <a:noFill/>
              <a:ln w="12700" cap="flat">
                <a:solidFill>
                  <a:srgbClr val="C00000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9" name="直接连接符 28"/>
              <p:cNvCxnSpPr/>
              <p:nvPr/>
            </p:nvCxnSpPr>
            <p:spPr>
              <a:xfrm flipV="1">
                <a:off x="8867034" y="3653721"/>
                <a:ext cx="785818" cy="336033"/>
              </a:xfrm>
              <a:prstGeom prst="line">
                <a:avLst/>
              </a:prstGeom>
              <a:noFill/>
              <a:ln w="12700" cap="flat">
                <a:solidFill>
                  <a:srgbClr val="C00000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32" name="流程图: 磁盘 31"/>
            <p:cNvSpPr/>
            <p:nvPr/>
          </p:nvSpPr>
          <p:spPr>
            <a:xfrm>
              <a:off x="8016981" y="4864582"/>
              <a:ext cx="558073" cy="715034"/>
            </a:xfrm>
            <a:prstGeom prst="flowChartMagneticDisk">
              <a:avLst/>
            </a:prstGeom>
            <a:solidFill>
              <a:srgbClr val="BFFFB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33" name="流程图: 磁盘 32"/>
            <p:cNvSpPr/>
            <p:nvPr/>
          </p:nvSpPr>
          <p:spPr>
            <a:xfrm>
              <a:off x="8993780" y="4864582"/>
              <a:ext cx="558073" cy="715034"/>
            </a:xfrm>
            <a:prstGeom prst="flowChartMagneticDisk">
              <a:avLst/>
            </a:prstGeom>
            <a:solidFill>
              <a:srgbClr val="BFFFB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168171" y="5188564"/>
              <a:ext cx="507395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1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FillTx/>
                </a:rPr>
                <a:t>DB</a:t>
              </a:r>
              <a:endPara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</a:endParaRPr>
            </a:p>
          </p:txBody>
        </p:sp>
        <p:sp>
          <p:nvSpPr>
            <p:cNvPr id="37" name="箭头: 下 36"/>
            <p:cNvSpPr/>
            <p:nvPr/>
          </p:nvSpPr>
          <p:spPr>
            <a:xfrm>
              <a:off x="8865198" y="2094631"/>
              <a:ext cx="211903" cy="2633875"/>
            </a:xfrm>
            <a:prstGeom prst="downArrow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163966" y="5172859"/>
              <a:ext cx="507395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1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FillTx/>
                </a:rPr>
                <a:t>DB</a:t>
              </a:r>
              <a:endPara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8865198" y="2402319"/>
              <a:ext cx="246684" cy="232182"/>
            </a:xfrm>
            <a:prstGeom prst="line">
              <a:avLst/>
            </a:prstGeom>
            <a:noFill/>
            <a:ln w="12700" cap="flat">
              <a:solidFill>
                <a:srgbClr val="C00000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0" name="直接连接符 39"/>
            <p:cNvCxnSpPr/>
            <p:nvPr/>
          </p:nvCxnSpPr>
          <p:spPr>
            <a:xfrm flipV="1">
              <a:off x="8865198" y="2397752"/>
              <a:ext cx="234497" cy="228094"/>
            </a:xfrm>
            <a:prstGeom prst="line">
              <a:avLst/>
            </a:prstGeom>
            <a:noFill/>
            <a:ln w="12700" cap="flat">
              <a:solidFill>
                <a:srgbClr val="C00000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0" name="矩形: 圆角 29"/>
            <p:cNvSpPr/>
            <p:nvPr/>
          </p:nvSpPr>
          <p:spPr>
            <a:xfrm>
              <a:off x="8054964" y="1635901"/>
              <a:ext cx="1346543" cy="493593"/>
            </a:xfrm>
            <a:prstGeom prst="roundRect">
              <a:avLst>
                <a:gd name="adj" fmla="val 50000"/>
              </a:avLst>
            </a:prstGeom>
            <a:solidFill>
              <a:srgbClr val="BFFFB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8502839" y="1756840"/>
              <a:ext cx="842864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rPr>
                <a:t>client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</p:grp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70013"/>
            <a:ext cx="9144000" cy="2387600"/>
          </a:xfrm>
        </p:spPr>
        <p:txBody>
          <a:bodyPr/>
          <a:lstStyle/>
          <a:p>
            <a:r>
              <a:rPr kumimoji="1" lang="zh-CN" altLang="en-US"/>
              <a:t>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49688"/>
            <a:ext cx="9144000" cy="1655762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175" y="-29528"/>
            <a:ext cx="12188825" cy="6917055"/>
          </a:xfrm>
          <a:prstGeom prst="rect">
            <a:avLst/>
          </a:prstGeom>
          <a:solidFill>
            <a:srgbClr val="12A98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/>
          </a:p>
        </p:txBody>
      </p:sp>
      <p:sp>
        <p:nvSpPr>
          <p:cNvPr id="10" name="文本框 9"/>
          <p:cNvSpPr txBox="1"/>
          <p:nvPr/>
        </p:nvSpPr>
        <p:spPr>
          <a:xfrm>
            <a:off x="4055216" y="2969007"/>
            <a:ext cx="4081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en-US" altLang="zh-CN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</a:endParaRPr>
          </a:p>
          <a:p>
            <a:pPr algn="ctr"/>
            <a:r>
              <a:rPr kumimoji="1" lang="en-US" altLang="zh-CN" u="sng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</a:rPr>
              <a:t>Next</a:t>
            </a:r>
            <a:r>
              <a:rPr kumimoji="1" lang="zh-CN" altLang="en-US" u="sng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</a:rPr>
              <a:t>：课时</a:t>
            </a:r>
            <a:r>
              <a:rPr kumimoji="1" lang="en-US" altLang="zh-CN" u="sng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</a:rPr>
              <a:t>5《</a:t>
            </a:r>
            <a:r>
              <a:rPr kumimoji="1" lang="zh-CN" altLang="en-US" u="sng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</a:rPr>
              <a:t>缓存相关的数据问题</a:t>
            </a:r>
            <a:r>
              <a:rPr kumimoji="1" lang="en-US" altLang="zh-CN" u="sng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</a:rPr>
              <a:t>》</a:t>
            </a:r>
            <a:endParaRPr kumimoji="1" lang="zh-CN" altLang="en-US" u="sng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</a:endParaRPr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5389857" y="6315434"/>
            <a:ext cx="141577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互联网人实战大学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Sľîdè"/>
          <p:cNvSpPr/>
          <p:nvPr/>
        </p:nvSpPr>
        <p:spPr>
          <a:xfrm rot="5400000">
            <a:off x="3644767" y="2320228"/>
            <a:ext cx="1911202" cy="1687001"/>
          </a:xfrm>
          <a:prstGeom prst="hexagon">
            <a:avLst>
              <a:gd name="adj" fmla="val 28486"/>
              <a:gd name="vf" fmla="val 115470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íṩľîde"/>
          <p:cNvSpPr/>
          <p:nvPr/>
        </p:nvSpPr>
        <p:spPr>
          <a:xfrm rot="5400000">
            <a:off x="4488267" y="3751177"/>
            <a:ext cx="1911202" cy="1687001"/>
          </a:xfrm>
          <a:prstGeom prst="hexagon">
            <a:avLst>
              <a:gd name="adj" fmla="val 28486"/>
              <a:gd name="vf" fmla="val 115470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ïSlïḓè"/>
          <p:cNvSpPr/>
          <p:nvPr/>
        </p:nvSpPr>
        <p:spPr>
          <a:xfrm rot="5400000">
            <a:off x="6175268" y="2795575"/>
            <a:ext cx="1911202" cy="1687001"/>
          </a:xfrm>
          <a:prstGeom prst="hexagon">
            <a:avLst>
              <a:gd name="adj" fmla="val 28486"/>
              <a:gd name="vf" fmla="val 115470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69" name="直接连接符 68"/>
          <p:cNvCxnSpPr>
            <a:stCxn id="4" idx="2"/>
            <a:endCxn id="4" idx="3"/>
          </p:cNvCxnSpPr>
          <p:nvPr/>
        </p:nvCxnSpPr>
        <p:spPr>
          <a:xfrm flipV="1">
            <a:off x="3756868" y="2208128"/>
            <a:ext cx="843501" cy="480559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H="1" flipV="1">
            <a:off x="4600368" y="2208129"/>
            <a:ext cx="843500" cy="4805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7" idx="3"/>
          </p:cNvCxnSpPr>
          <p:nvPr/>
        </p:nvCxnSpPr>
        <p:spPr>
          <a:xfrm flipH="1" flipV="1">
            <a:off x="5443867" y="2688689"/>
            <a:ext cx="2" cy="95038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H="1" flipV="1">
            <a:off x="5443867" y="3633712"/>
            <a:ext cx="843500" cy="480560"/>
          </a:xfrm>
          <a:prstGeom prst="line">
            <a:avLst/>
          </a:prstGeom>
          <a:ln w="19050">
            <a:solidFill>
              <a:schemeClr val="accent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H="1" flipV="1">
            <a:off x="6287975" y="3168942"/>
            <a:ext cx="2" cy="95038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cxnSpLocks/>
            <a:stCxn id="8" idx="4"/>
          </p:cNvCxnSpPr>
          <p:nvPr/>
        </p:nvCxnSpPr>
        <p:spPr>
          <a:xfrm flipH="1" flipV="1">
            <a:off x="7130866" y="2685226"/>
            <a:ext cx="843504" cy="478808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cxnSpLocks/>
            <a:endCxn id="8" idx="2"/>
          </p:cNvCxnSpPr>
          <p:nvPr/>
        </p:nvCxnSpPr>
        <p:spPr>
          <a:xfrm flipH="1">
            <a:off x="6287369" y="2680318"/>
            <a:ext cx="844108" cy="4837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ïšľîďe"/>
          <p:cNvSpPr txBox="1"/>
          <p:nvPr/>
        </p:nvSpPr>
        <p:spPr bwMode="auto">
          <a:xfrm>
            <a:off x="3912526" y="3148498"/>
            <a:ext cx="1356747" cy="348079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缓存失效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3" name="îṧḻíḓê"/>
          <p:cNvSpPr/>
          <p:nvPr/>
        </p:nvSpPr>
        <p:spPr bwMode="auto">
          <a:xfrm>
            <a:off x="4420808" y="2550115"/>
            <a:ext cx="359119" cy="334524"/>
          </a:xfrm>
          <a:custGeom>
            <a:avLst/>
            <a:gdLst>
              <a:gd name="connsiteX0" fmla="*/ 225640 w 606862"/>
              <a:gd name="connsiteY0" fmla="*/ 344936 h 565300"/>
              <a:gd name="connsiteX1" fmla="*/ 212735 w 606862"/>
              <a:gd name="connsiteY1" fmla="*/ 349595 h 565300"/>
              <a:gd name="connsiteX2" fmla="*/ 208268 w 606862"/>
              <a:gd name="connsiteY2" fmla="*/ 354750 h 565300"/>
              <a:gd name="connsiteX3" fmla="*/ 208268 w 606862"/>
              <a:gd name="connsiteY3" fmla="*/ 368033 h 565300"/>
              <a:gd name="connsiteX4" fmla="*/ 206282 w 606862"/>
              <a:gd name="connsiteY4" fmla="*/ 369421 h 565300"/>
              <a:gd name="connsiteX5" fmla="*/ 204992 w 606862"/>
              <a:gd name="connsiteY5" fmla="*/ 373584 h 565300"/>
              <a:gd name="connsiteX6" fmla="*/ 207870 w 606862"/>
              <a:gd name="connsiteY6" fmla="*/ 401836 h 565300"/>
              <a:gd name="connsiteX7" fmla="*/ 211742 w 606862"/>
              <a:gd name="connsiteY7" fmla="*/ 406396 h 565300"/>
              <a:gd name="connsiteX8" fmla="*/ 213132 w 606862"/>
              <a:gd name="connsiteY8" fmla="*/ 406594 h 565300"/>
              <a:gd name="connsiteX9" fmla="*/ 217400 w 606862"/>
              <a:gd name="connsiteY9" fmla="*/ 404413 h 565300"/>
              <a:gd name="connsiteX10" fmla="*/ 232390 w 606862"/>
              <a:gd name="connsiteY10" fmla="*/ 384687 h 565300"/>
              <a:gd name="connsiteX11" fmla="*/ 233482 w 606862"/>
              <a:gd name="connsiteY11" fmla="*/ 381415 h 565300"/>
              <a:gd name="connsiteX12" fmla="*/ 233383 w 606862"/>
              <a:gd name="connsiteY12" fmla="*/ 349694 h 565300"/>
              <a:gd name="connsiteX13" fmla="*/ 230901 w 606862"/>
              <a:gd name="connsiteY13" fmla="*/ 345134 h 565300"/>
              <a:gd name="connsiteX14" fmla="*/ 225640 w 606862"/>
              <a:gd name="connsiteY14" fmla="*/ 344936 h 565300"/>
              <a:gd name="connsiteX15" fmla="*/ 158236 w 606862"/>
              <a:gd name="connsiteY15" fmla="*/ 344936 h 565300"/>
              <a:gd name="connsiteX16" fmla="*/ 152974 w 606862"/>
              <a:gd name="connsiteY16" fmla="*/ 345134 h 565300"/>
              <a:gd name="connsiteX17" fmla="*/ 150393 w 606862"/>
              <a:gd name="connsiteY17" fmla="*/ 349694 h 565300"/>
              <a:gd name="connsiteX18" fmla="*/ 150393 w 606862"/>
              <a:gd name="connsiteY18" fmla="*/ 381415 h 565300"/>
              <a:gd name="connsiteX19" fmla="*/ 151485 w 606862"/>
              <a:gd name="connsiteY19" fmla="*/ 384687 h 565300"/>
              <a:gd name="connsiteX20" fmla="*/ 166475 w 606862"/>
              <a:gd name="connsiteY20" fmla="*/ 404512 h 565300"/>
              <a:gd name="connsiteX21" fmla="*/ 170644 w 606862"/>
              <a:gd name="connsiteY21" fmla="*/ 406594 h 565300"/>
              <a:gd name="connsiteX22" fmla="*/ 172133 w 606862"/>
              <a:gd name="connsiteY22" fmla="*/ 406396 h 565300"/>
              <a:gd name="connsiteX23" fmla="*/ 176005 w 606862"/>
              <a:gd name="connsiteY23" fmla="*/ 401836 h 565300"/>
              <a:gd name="connsiteX24" fmla="*/ 178884 w 606862"/>
              <a:gd name="connsiteY24" fmla="*/ 373584 h 565300"/>
              <a:gd name="connsiteX25" fmla="*/ 177593 w 606862"/>
              <a:gd name="connsiteY25" fmla="*/ 369421 h 565300"/>
              <a:gd name="connsiteX26" fmla="*/ 175509 w 606862"/>
              <a:gd name="connsiteY26" fmla="*/ 368033 h 565300"/>
              <a:gd name="connsiteX27" fmla="*/ 175509 w 606862"/>
              <a:gd name="connsiteY27" fmla="*/ 354750 h 565300"/>
              <a:gd name="connsiteX28" fmla="*/ 171141 w 606862"/>
              <a:gd name="connsiteY28" fmla="*/ 349595 h 565300"/>
              <a:gd name="connsiteX29" fmla="*/ 158236 w 606862"/>
              <a:gd name="connsiteY29" fmla="*/ 344936 h 565300"/>
              <a:gd name="connsiteX30" fmla="*/ 166475 w 606862"/>
              <a:gd name="connsiteY30" fmla="*/ 201992 h 565300"/>
              <a:gd name="connsiteX31" fmla="*/ 129547 w 606862"/>
              <a:gd name="connsiteY31" fmla="*/ 211706 h 565300"/>
              <a:gd name="connsiteX32" fmla="*/ 126569 w 606862"/>
              <a:gd name="connsiteY32" fmla="*/ 216464 h 565300"/>
              <a:gd name="connsiteX33" fmla="*/ 126569 w 606862"/>
              <a:gd name="connsiteY33" fmla="*/ 225981 h 565300"/>
              <a:gd name="connsiteX34" fmla="*/ 124385 w 606862"/>
              <a:gd name="connsiteY34" fmla="*/ 225981 h 565300"/>
              <a:gd name="connsiteX35" fmla="*/ 119124 w 606862"/>
              <a:gd name="connsiteY35" fmla="*/ 231334 h 565300"/>
              <a:gd name="connsiteX36" fmla="*/ 119124 w 606862"/>
              <a:gd name="connsiteY36" fmla="*/ 240057 h 565300"/>
              <a:gd name="connsiteX37" fmla="*/ 121506 w 606862"/>
              <a:gd name="connsiteY37" fmla="*/ 244518 h 565300"/>
              <a:gd name="connsiteX38" fmla="*/ 126668 w 606862"/>
              <a:gd name="connsiteY38" fmla="*/ 247888 h 565300"/>
              <a:gd name="connsiteX39" fmla="*/ 126966 w 606862"/>
              <a:gd name="connsiteY39" fmla="*/ 250069 h 565300"/>
              <a:gd name="connsiteX40" fmla="*/ 146026 w 606862"/>
              <a:gd name="connsiteY40" fmla="*/ 294083 h 565300"/>
              <a:gd name="connsiteX41" fmla="*/ 177593 w 606862"/>
              <a:gd name="connsiteY41" fmla="*/ 321442 h 565300"/>
              <a:gd name="connsiteX42" fmla="*/ 206183 w 606862"/>
              <a:gd name="connsiteY42" fmla="*/ 321442 h 565300"/>
              <a:gd name="connsiteX43" fmla="*/ 237751 w 606862"/>
              <a:gd name="connsiteY43" fmla="*/ 294083 h 565300"/>
              <a:gd name="connsiteX44" fmla="*/ 256910 w 606862"/>
              <a:gd name="connsiteY44" fmla="*/ 250069 h 565300"/>
              <a:gd name="connsiteX45" fmla="*/ 257207 w 606862"/>
              <a:gd name="connsiteY45" fmla="*/ 247888 h 565300"/>
              <a:gd name="connsiteX46" fmla="*/ 262369 w 606862"/>
              <a:gd name="connsiteY46" fmla="*/ 244518 h 565300"/>
              <a:gd name="connsiteX47" fmla="*/ 264752 w 606862"/>
              <a:gd name="connsiteY47" fmla="*/ 240057 h 565300"/>
              <a:gd name="connsiteX48" fmla="*/ 264752 w 606862"/>
              <a:gd name="connsiteY48" fmla="*/ 231334 h 565300"/>
              <a:gd name="connsiteX49" fmla="*/ 259391 w 606862"/>
              <a:gd name="connsiteY49" fmla="*/ 225981 h 565300"/>
              <a:gd name="connsiteX50" fmla="*/ 256513 w 606862"/>
              <a:gd name="connsiteY50" fmla="*/ 225981 h 565300"/>
              <a:gd name="connsiteX51" fmla="*/ 254825 w 606862"/>
              <a:gd name="connsiteY51" fmla="*/ 224197 h 565300"/>
              <a:gd name="connsiteX52" fmla="*/ 249762 w 606862"/>
              <a:gd name="connsiteY52" fmla="*/ 223800 h 565300"/>
              <a:gd name="connsiteX53" fmla="*/ 228717 w 606862"/>
              <a:gd name="connsiteY53" fmla="*/ 228657 h 565300"/>
              <a:gd name="connsiteX54" fmla="*/ 196057 w 606862"/>
              <a:gd name="connsiteY54" fmla="*/ 213788 h 565300"/>
              <a:gd name="connsiteX55" fmla="*/ 166475 w 606862"/>
              <a:gd name="connsiteY55" fmla="*/ 201992 h 565300"/>
              <a:gd name="connsiteX56" fmla="*/ 178487 w 606862"/>
              <a:gd name="connsiteY56" fmla="*/ 100979 h 565300"/>
              <a:gd name="connsiteX57" fmla="*/ 205389 w 606862"/>
              <a:gd name="connsiteY57" fmla="*/ 100979 h 565300"/>
              <a:gd name="connsiteX58" fmla="*/ 288477 w 606862"/>
              <a:gd name="connsiteY58" fmla="*/ 183950 h 565300"/>
              <a:gd name="connsiteX59" fmla="*/ 288477 w 606862"/>
              <a:gd name="connsiteY59" fmla="*/ 210021 h 565300"/>
              <a:gd name="connsiteX60" fmla="*/ 293242 w 606862"/>
              <a:gd name="connsiteY60" fmla="*/ 224890 h 565300"/>
              <a:gd name="connsiteX61" fmla="*/ 293242 w 606862"/>
              <a:gd name="connsiteY61" fmla="*/ 243428 h 565300"/>
              <a:gd name="connsiteX62" fmla="*/ 284109 w 606862"/>
              <a:gd name="connsiteY62" fmla="*/ 262956 h 565300"/>
              <a:gd name="connsiteX63" fmla="*/ 278749 w 606862"/>
              <a:gd name="connsiteY63" fmla="*/ 277132 h 565300"/>
              <a:gd name="connsiteX64" fmla="*/ 260781 w 606862"/>
              <a:gd name="connsiteY64" fmla="*/ 310637 h 565300"/>
              <a:gd name="connsiteX65" fmla="*/ 248670 w 606862"/>
              <a:gd name="connsiteY65" fmla="*/ 326101 h 565300"/>
              <a:gd name="connsiteX66" fmla="*/ 257704 w 606862"/>
              <a:gd name="connsiteY66" fmla="*/ 337303 h 565300"/>
              <a:gd name="connsiteX67" fmla="*/ 316968 w 606862"/>
              <a:gd name="connsiteY67" fmla="*/ 355245 h 565300"/>
              <a:gd name="connsiteX68" fmla="*/ 383875 w 606862"/>
              <a:gd name="connsiteY68" fmla="*/ 549638 h 565300"/>
              <a:gd name="connsiteX69" fmla="*/ 368091 w 606862"/>
              <a:gd name="connsiteY69" fmla="*/ 565300 h 565300"/>
              <a:gd name="connsiteX70" fmla="*/ 15685 w 606862"/>
              <a:gd name="connsiteY70" fmla="*/ 565300 h 565300"/>
              <a:gd name="connsiteX71" fmla="*/ 0 w 606862"/>
              <a:gd name="connsiteY71" fmla="*/ 549638 h 565300"/>
              <a:gd name="connsiteX72" fmla="*/ 199 w 606862"/>
              <a:gd name="connsiteY72" fmla="*/ 547159 h 565300"/>
              <a:gd name="connsiteX73" fmla="*/ 66908 w 606862"/>
              <a:gd name="connsiteY73" fmla="*/ 355245 h 565300"/>
              <a:gd name="connsiteX74" fmla="*/ 126172 w 606862"/>
              <a:gd name="connsiteY74" fmla="*/ 337303 h 565300"/>
              <a:gd name="connsiteX75" fmla="*/ 135205 w 606862"/>
              <a:gd name="connsiteY75" fmla="*/ 326101 h 565300"/>
              <a:gd name="connsiteX76" fmla="*/ 123094 w 606862"/>
              <a:gd name="connsiteY76" fmla="*/ 310637 h 565300"/>
              <a:gd name="connsiteX77" fmla="*/ 105127 w 606862"/>
              <a:gd name="connsiteY77" fmla="*/ 277132 h 565300"/>
              <a:gd name="connsiteX78" fmla="*/ 99766 w 606862"/>
              <a:gd name="connsiteY78" fmla="*/ 262956 h 565300"/>
              <a:gd name="connsiteX79" fmla="*/ 90633 w 606862"/>
              <a:gd name="connsiteY79" fmla="*/ 243428 h 565300"/>
              <a:gd name="connsiteX80" fmla="*/ 90633 w 606862"/>
              <a:gd name="connsiteY80" fmla="*/ 224890 h 565300"/>
              <a:gd name="connsiteX81" fmla="*/ 95398 w 606862"/>
              <a:gd name="connsiteY81" fmla="*/ 210021 h 565300"/>
              <a:gd name="connsiteX82" fmla="*/ 95398 w 606862"/>
              <a:gd name="connsiteY82" fmla="*/ 183950 h 565300"/>
              <a:gd name="connsiteX83" fmla="*/ 178487 w 606862"/>
              <a:gd name="connsiteY83" fmla="*/ 100979 h 565300"/>
              <a:gd name="connsiteX84" fmla="*/ 479606 w 606862"/>
              <a:gd name="connsiteY84" fmla="*/ 93305 h 565300"/>
              <a:gd name="connsiteX85" fmla="*/ 497278 w 606862"/>
              <a:gd name="connsiteY85" fmla="*/ 106483 h 565300"/>
              <a:gd name="connsiteX86" fmla="*/ 506710 w 606862"/>
              <a:gd name="connsiteY86" fmla="*/ 172472 h 565300"/>
              <a:gd name="connsiteX87" fmla="*/ 493505 w 606862"/>
              <a:gd name="connsiteY87" fmla="*/ 190109 h 565300"/>
              <a:gd name="connsiteX88" fmla="*/ 491222 w 606862"/>
              <a:gd name="connsiteY88" fmla="*/ 190208 h 565300"/>
              <a:gd name="connsiteX89" fmla="*/ 475833 w 606862"/>
              <a:gd name="connsiteY89" fmla="*/ 176832 h 565300"/>
              <a:gd name="connsiteX90" fmla="*/ 471862 w 606862"/>
              <a:gd name="connsiteY90" fmla="*/ 148989 h 565300"/>
              <a:gd name="connsiteX91" fmla="*/ 424107 w 606862"/>
              <a:gd name="connsiteY91" fmla="*/ 213789 h 565300"/>
              <a:gd name="connsiteX92" fmla="*/ 405244 w 606862"/>
              <a:gd name="connsiteY92" fmla="*/ 218843 h 565300"/>
              <a:gd name="connsiteX93" fmla="*/ 327506 w 606862"/>
              <a:gd name="connsiteY93" fmla="*/ 184758 h 565300"/>
              <a:gd name="connsiteX94" fmla="*/ 323237 w 606862"/>
              <a:gd name="connsiteY94" fmla="*/ 189415 h 565300"/>
              <a:gd name="connsiteX95" fmla="*/ 316486 w 606862"/>
              <a:gd name="connsiteY95" fmla="*/ 152061 h 565300"/>
              <a:gd name="connsiteX96" fmla="*/ 329790 w 606862"/>
              <a:gd name="connsiteY96" fmla="*/ 151665 h 565300"/>
              <a:gd name="connsiteX97" fmla="*/ 406336 w 606862"/>
              <a:gd name="connsiteY97" fmla="*/ 185254 h 565300"/>
              <a:gd name="connsiteX98" fmla="*/ 447538 w 606862"/>
              <a:gd name="connsiteY98" fmla="*/ 129371 h 565300"/>
              <a:gd name="connsiteX99" fmla="*/ 417952 w 606862"/>
              <a:gd name="connsiteY99" fmla="*/ 133632 h 565300"/>
              <a:gd name="connsiteX100" fmla="*/ 400280 w 606862"/>
              <a:gd name="connsiteY100" fmla="*/ 120355 h 565300"/>
              <a:gd name="connsiteX101" fmla="*/ 413484 w 606862"/>
              <a:gd name="connsiteY101" fmla="*/ 102718 h 565300"/>
              <a:gd name="connsiteX102" fmla="*/ 183273 w 606862"/>
              <a:gd name="connsiteY102" fmla="*/ 0 h 565300"/>
              <a:gd name="connsiteX103" fmla="*/ 580456 w 606862"/>
              <a:gd name="connsiteY103" fmla="*/ 0 h 565300"/>
              <a:gd name="connsiteX104" fmla="*/ 606862 w 606862"/>
              <a:gd name="connsiteY104" fmla="*/ 26468 h 565300"/>
              <a:gd name="connsiteX105" fmla="*/ 594850 w 606862"/>
              <a:gd name="connsiteY105" fmla="*/ 48575 h 565300"/>
              <a:gd name="connsiteX106" fmla="*/ 594850 w 606862"/>
              <a:gd name="connsiteY106" fmla="*/ 299675 h 565300"/>
              <a:gd name="connsiteX107" fmla="*/ 577776 w 606862"/>
              <a:gd name="connsiteY107" fmla="*/ 316627 h 565300"/>
              <a:gd name="connsiteX108" fmla="*/ 304086 w 606862"/>
              <a:gd name="connsiteY108" fmla="*/ 316627 h 565300"/>
              <a:gd name="connsiteX109" fmla="*/ 310439 w 606862"/>
              <a:gd name="connsiteY109" fmla="*/ 302154 h 565300"/>
              <a:gd name="connsiteX110" fmla="*/ 314410 w 606862"/>
              <a:gd name="connsiteY110" fmla="*/ 292340 h 565300"/>
              <a:gd name="connsiteX111" fmla="*/ 320962 w 606862"/>
              <a:gd name="connsiteY111" fmla="*/ 282625 h 565300"/>
              <a:gd name="connsiteX112" fmla="*/ 560801 w 606862"/>
              <a:gd name="connsiteY112" fmla="*/ 282625 h 565300"/>
              <a:gd name="connsiteX113" fmla="*/ 560801 w 606862"/>
              <a:gd name="connsiteY113" fmla="*/ 52837 h 565300"/>
              <a:gd name="connsiteX114" fmla="*/ 203028 w 606862"/>
              <a:gd name="connsiteY114" fmla="*/ 52837 h 565300"/>
              <a:gd name="connsiteX115" fmla="*/ 203028 w 606862"/>
              <a:gd name="connsiteY115" fmla="*/ 71871 h 565300"/>
              <a:gd name="connsiteX116" fmla="*/ 174835 w 606862"/>
              <a:gd name="connsiteY116" fmla="*/ 71871 h 565300"/>
              <a:gd name="connsiteX117" fmla="*/ 168879 w 606862"/>
              <a:gd name="connsiteY117" fmla="*/ 72069 h 565300"/>
              <a:gd name="connsiteX118" fmla="*/ 168879 w 606862"/>
              <a:gd name="connsiteY118" fmla="*/ 48575 h 565300"/>
              <a:gd name="connsiteX119" fmla="*/ 156867 w 606862"/>
              <a:gd name="connsiteY119" fmla="*/ 26468 h 565300"/>
              <a:gd name="connsiteX120" fmla="*/ 183273 w 606862"/>
              <a:gd name="connsiteY120" fmla="*/ 0 h 56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606862" h="565300">
                <a:moveTo>
                  <a:pt x="225640" y="344936"/>
                </a:moveTo>
                <a:cubicBezTo>
                  <a:pt x="221272" y="347315"/>
                  <a:pt x="216904" y="348802"/>
                  <a:pt x="212735" y="349595"/>
                </a:cubicBezTo>
                <a:cubicBezTo>
                  <a:pt x="210154" y="349991"/>
                  <a:pt x="208268" y="352172"/>
                  <a:pt x="208268" y="354750"/>
                </a:cubicBezTo>
                <a:lnTo>
                  <a:pt x="208268" y="368033"/>
                </a:lnTo>
                <a:cubicBezTo>
                  <a:pt x="207573" y="368330"/>
                  <a:pt x="206878" y="368826"/>
                  <a:pt x="206282" y="369421"/>
                </a:cubicBezTo>
                <a:cubicBezTo>
                  <a:pt x="205289" y="370511"/>
                  <a:pt x="204793" y="371998"/>
                  <a:pt x="204992" y="373584"/>
                </a:cubicBezTo>
                <a:lnTo>
                  <a:pt x="207870" y="401836"/>
                </a:lnTo>
                <a:cubicBezTo>
                  <a:pt x="208069" y="404017"/>
                  <a:pt x="209657" y="405801"/>
                  <a:pt x="211742" y="406396"/>
                </a:cubicBezTo>
                <a:cubicBezTo>
                  <a:pt x="212238" y="406495"/>
                  <a:pt x="212735" y="406594"/>
                  <a:pt x="213132" y="406594"/>
                </a:cubicBezTo>
                <a:cubicBezTo>
                  <a:pt x="214819" y="406594"/>
                  <a:pt x="216408" y="405801"/>
                  <a:pt x="217400" y="404413"/>
                </a:cubicBezTo>
                <a:lnTo>
                  <a:pt x="232390" y="384687"/>
                </a:lnTo>
                <a:cubicBezTo>
                  <a:pt x="233085" y="383695"/>
                  <a:pt x="233383" y="382605"/>
                  <a:pt x="233482" y="381415"/>
                </a:cubicBezTo>
                <a:lnTo>
                  <a:pt x="233383" y="349694"/>
                </a:lnTo>
                <a:cubicBezTo>
                  <a:pt x="233383" y="347811"/>
                  <a:pt x="232489" y="346026"/>
                  <a:pt x="230901" y="345134"/>
                </a:cubicBezTo>
                <a:cubicBezTo>
                  <a:pt x="229213" y="344143"/>
                  <a:pt x="227228" y="344143"/>
                  <a:pt x="225640" y="344936"/>
                </a:cubicBezTo>
                <a:close/>
                <a:moveTo>
                  <a:pt x="158236" y="344936"/>
                </a:moveTo>
                <a:cubicBezTo>
                  <a:pt x="156548" y="344044"/>
                  <a:pt x="154563" y="344143"/>
                  <a:pt x="152974" y="345134"/>
                </a:cubicBezTo>
                <a:cubicBezTo>
                  <a:pt x="151386" y="346026"/>
                  <a:pt x="150393" y="347811"/>
                  <a:pt x="150393" y="349694"/>
                </a:cubicBezTo>
                <a:lnTo>
                  <a:pt x="150393" y="381415"/>
                </a:lnTo>
                <a:cubicBezTo>
                  <a:pt x="150393" y="382605"/>
                  <a:pt x="150791" y="383695"/>
                  <a:pt x="151485" y="384687"/>
                </a:cubicBezTo>
                <a:lnTo>
                  <a:pt x="166475" y="404512"/>
                </a:lnTo>
                <a:cubicBezTo>
                  <a:pt x="167468" y="405801"/>
                  <a:pt x="169056" y="406594"/>
                  <a:pt x="170644" y="406594"/>
                </a:cubicBezTo>
                <a:cubicBezTo>
                  <a:pt x="171141" y="406594"/>
                  <a:pt x="171637" y="406495"/>
                  <a:pt x="172133" y="406396"/>
                </a:cubicBezTo>
                <a:cubicBezTo>
                  <a:pt x="174218" y="405801"/>
                  <a:pt x="175707" y="404017"/>
                  <a:pt x="176005" y="401836"/>
                </a:cubicBezTo>
                <a:lnTo>
                  <a:pt x="178884" y="373584"/>
                </a:lnTo>
                <a:cubicBezTo>
                  <a:pt x="179082" y="372097"/>
                  <a:pt x="178586" y="370511"/>
                  <a:pt x="177593" y="369421"/>
                </a:cubicBezTo>
                <a:cubicBezTo>
                  <a:pt x="176998" y="368826"/>
                  <a:pt x="176303" y="368330"/>
                  <a:pt x="175509" y="368033"/>
                </a:cubicBezTo>
                <a:lnTo>
                  <a:pt x="175509" y="354750"/>
                </a:lnTo>
                <a:cubicBezTo>
                  <a:pt x="175509" y="352172"/>
                  <a:pt x="173722" y="349991"/>
                  <a:pt x="171141" y="349595"/>
                </a:cubicBezTo>
                <a:cubicBezTo>
                  <a:pt x="166971" y="348802"/>
                  <a:pt x="162604" y="347216"/>
                  <a:pt x="158236" y="344936"/>
                </a:cubicBezTo>
                <a:close/>
                <a:moveTo>
                  <a:pt x="166475" y="201992"/>
                </a:moveTo>
                <a:cubicBezTo>
                  <a:pt x="151386" y="201992"/>
                  <a:pt x="136893" y="208038"/>
                  <a:pt x="129547" y="211706"/>
                </a:cubicBezTo>
                <a:cubicBezTo>
                  <a:pt x="127760" y="212598"/>
                  <a:pt x="126569" y="214482"/>
                  <a:pt x="126569" y="216464"/>
                </a:cubicBezTo>
                <a:lnTo>
                  <a:pt x="126569" y="225981"/>
                </a:lnTo>
                <a:lnTo>
                  <a:pt x="124385" y="225981"/>
                </a:lnTo>
                <a:cubicBezTo>
                  <a:pt x="121506" y="225981"/>
                  <a:pt x="119124" y="228360"/>
                  <a:pt x="119124" y="231334"/>
                </a:cubicBezTo>
                <a:lnTo>
                  <a:pt x="119124" y="240057"/>
                </a:lnTo>
                <a:cubicBezTo>
                  <a:pt x="119124" y="241842"/>
                  <a:pt x="120017" y="243527"/>
                  <a:pt x="121506" y="244518"/>
                </a:cubicBezTo>
                <a:lnTo>
                  <a:pt x="126668" y="247888"/>
                </a:lnTo>
                <a:lnTo>
                  <a:pt x="126966" y="250069"/>
                </a:lnTo>
                <a:cubicBezTo>
                  <a:pt x="128653" y="262758"/>
                  <a:pt x="135801" y="279213"/>
                  <a:pt x="146026" y="294083"/>
                </a:cubicBezTo>
                <a:cubicBezTo>
                  <a:pt x="159129" y="313016"/>
                  <a:pt x="171339" y="321442"/>
                  <a:pt x="177593" y="321442"/>
                </a:cubicBezTo>
                <a:lnTo>
                  <a:pt x="206183" y="321442"/>
                </a:lnTo>
                <a:cubicBezTo>
                  <a:pt x="212536" y="321442"/>
                  <a:pt x="224746" y="313016"/>
                  <a:pt x="237751" y="294083"/>
                </a:cubicBezTo>
                <a:cubicBezTo>
                  <a:pt x="248075" y="279213"/>
                  <a:pt x="255222" y="262758"/>
                  <a:pt x="256910" y="250069"/>
                </a:cubicBezTo>
                <a:lnTo>
                  <a:pt x="257207" y="247888"/>
                </a:lnTo>
                <a:lnTo>
                  <a:pt x="262369" y="244518"/>
                </a:lnTo>
                <a:cubicBezTo>
                  <a:pt x="263858" y="243527"/>
                  <a:pt x="264752" y="241842"/>
                  <a:pt x="264752" y="240057"/>
                </a:cubicBezTo>
                <a:lnTo>
                  <a:pt x="264752" y="231334"/>
                </a:lnTo>
                <a:cubicBezTo>
                  <a:pt x="264752" y="228360"/>
                  <a:pt x="262369" y="225981"/>
                  <a:pt x="259391" y="225981"/>
                </a:cubicBezTo>
                <a:lnTo>
                  <a:pt x="256513" y="225981"/>
                </a:lnTo>
                <a:cubicBezTo>
                  <a:pt x="256115" y="225287"/>
                  <a:pt x="255520" y="224692"/>
                  <a:pt x="254825" y="224197"/>
                </a:cubicBezTo>
                <a:cubicBezTo>
                  <a:pt x="253336" y="223205"/>
                  <a:pt x="251450" y="223106"/>
                  <a:pt x="249762" y="223800"/>
                </a:cubicBezTo>
                <a:cubicBezTo>
                  <a:pt x="242615" y="226972"/>
                  <a:pt x="235567" y="228657"/>
                  <a:pt x="228717" y="228657"/>
                </a:cubicBezTo>
                <a:cubicBezTo>
                  <a:pt x="216606" y="228657"/>
                  <a:pt x="205587" y="223602"/>
                  <a:pt x="196057" y="213788"/>
                </a:cubicBezTo>
                <a:cubicBezTo>
                  <a:pt x="188414" y="205957"/>
                  <a:pt x="178487" y="201992"/>
                  <a:pt x="166475" y="201992"/>
                </a:cubicBezTo>
                <a:close/>
                <a:moveTo>
                  <a:pt x="178487" y="100979"/>
                </a:moveTo>
                <a:lnTo>
                  <a:pt x="205389" y="100979"/>
                </a:lnTo>
                <a:cubicBezTo>
                  <a:pt x="251152" y="100979"/>
                  <a:pt x="288477" y="138152"/>
                  <a:pt x="288477" y="183950"/>
                </a:cubicBezTo>
                <a:lnTo>
                  <a:pt x="288477" y="210021"/>
                </a:lnTo>
                <a:cubicBezTo>
                  <a:pt x="291555" y="214383"/>
                  <a:pt x="293242" y="219537"/>
                  <a:pt x="293242" y="224890"/>
                </a:cubicBezTo>
                <a:lnTo>
                  <a:pt x="293242" y="243428"/>
                </a:lnTo>
                <a:cubicBezTo>
                  <a:pt x="293242" y="250961"/>
                  <a:pt x="289867" y="258198"/>
                  <a:pt x="284109" y="262956"/>
                </a:cubicBezTo>
                <a:cubicBezTo>
                  <a:pt x="282620" y="267615"/>
                  <a:pt x="280834" y="272373"/>
                  <a:pt x="278749" y="277132"/>
                </a:cubicBezTo>
                <a:cubicBezTo>
                  <a:pt x="274381" y="288234"/>
                  <a:pt x="268226" y="299832"/>
                  <a:pt x="260781" y="310637"/>
                </a:cubicBezTo>
                <a:cubicBezTo>
                  <a:pt x="257704" y="315197"/>
                  <a:pt x="253534" y="320649"/>
                  <a:pt x="248670" y="326101"/>
                </a:cubicBezTo>
                <a:cubicBezTo>
                  <a:pt x="253137" y="329273"/>
                  <a:pt x="256314" y="332941"/>
                  <a:pt x="257704" y="337303"/>
                </a:cubicBezTo>
                <a:lnTo>
                  <a:pt x="316968" y="355245"/>
                </a:lnTo>
                <a:cubicBezTo>
                  <a:pt x="358661" y="367240"/>
                  <a:pt x="383875" y="542104"/>
                  <a:pt x="383875" y="549638"/>
                </a:cubicBezTo>
                <a:cubicBezTo>
                  <a:pt x="383875" y="558262"/>
                  <a:pt x="376827" y="565300"/>
                  <a:pt x="368091" y="565300"/>
                </a:cubicBezTo>
                <a:lnTo>
                  <a:pt x="15685" y="565300"/>
                </a:lnTo>
                <a:cubicBezTo>
                  <a:pt x="7048" y="565300"/>
                  <a:pt x="0" y="558262"/>
                  <a:pt x="0" y="549638"/>
                </a:cubicBezTo>
                <a:cubicBezTo>
                  <a:pt x="0" y="548745"/>
                  <a:pt x="100" y="547952"/>
                  <a:pt x="199" y="547159"/>
                </a:cubicBezTo>
                <a:cubicBezTo>
                  <a:pt x="199" y="547159"/>
                  <a:pt x="25215" y="367240"/>
                  <a:pt x="66908" y="355245"/>
                </a:cubicBezTo>
                <a:lnTo>
                  <a:pt x="126172" y="337303"/>
                </a:lnTo>
                <a:cubicBezTo>
                  <a:pt x="127562" y="332941"/>
                  <a:pt x="130738" y="329273"/>
                  <a:pt x="135205" y="326101"/>
                </a:cubicBezTo>
                <a:cubicBezTo>
                  <a:pt x="130341" y="320649"/>
                  <a:pt x="126172" y="315197"/>
                  <a:pt x="123094" y="310637"/>
                </a:cubicBezTo>
                <a:cubicBezTo>
                  <a:pt x="115649" y="299832"/>
                  <a:pt x="109395" y="288234"/>
                  <a:pt x="105127" y="277132"/>
                </a:cubicBezTo>
                <a:cubicBezTo>
                  <a:pt x="103042" y="272373"/>
                  <a:pt x="101255" y="267615"/>
                  <a:pt x="99766" y="262956"/>
                </a:cubicBezTo>
                <a:cubicBezTo>
                  <a:pt x="94008" y="258099"/>
                  <a:pt x="90633" y="250961"/>
                  <a:pt x="90633" y="243428"/>
                </a:cubicBezTo>
                <a:lnTo>
                  <a:pt x="90633" y="224890"/>
                </a:lnTo>
                <a:cubicBezTo>
                  <a:pt x="90633" y="219537"/>
                  <a:pt x="92321" y="214383"/>
                  <a:pt x="95398" y="210021"/>
                </a:cubicBezTo>
                <a:lnTo>
                  <a:pt x="95398" y="183950"/>
                </a:lnTo>
                <a:cubicBezTo>
                  <a:pt x="95398" y="138152"/>
                  <a:pt x="132624" y="100979"/>
                  <a:pt x="178487" y="100979"/>
                </a:cubicBezTo>
                <a:close/>
                <a:moveTo>
                  <a:pt x="479606" y="93305"/>
                </a:moveTo>
                <a:cubicBezTo>
                  <a:pt x="488144" y="92017"/>
                  <a:pt x="496086" y="97962"/>
                  <a:pt x="497278" y="106483"/>
                </a:cubicBezTo>
                <a:lnTo>
                  <a:pt x="506710" y="172472"/>
                </a:lnTo>
                <a:cubicBezTo>
                  <a:pt x="508000" y="180993"/>
                  <a:pt x="502043" y="188821"/>
                  <a:pt x="493505" y="190109"/>
                </a:cubicBezTo>
                <a:cubicBezTo>
                  <a:pt x="492711" y="190208"/>
                  <a:pt x="492016" y="190208"/>
                  <a:pt x="491222" y="190208"/>
                </a:cubicBezTo>
                <a:cubicBezTo>
                  <a:pt x="483676" y="190208"/>
                  <a:pt x="476925" y="184659"/>
                  <a:pt x="475833" y="176832"/>
                </a:cubicBezTo>
                <a:lnTo>
                  <a:pt x="471862" y="148989"/>
                </a:lnTo>
                <a:lnTo>
                  <a:pt x="424107" y="213789"/>
                </a:lnTo>
                <a:cubicBezTo>
                  <a:pt x="419739" y="219635"/>
                  <a:pt x="411896" y="221716"/>
                  <a:pt x="405244" y="218843"/>
                </a:cubicBezTo>
                <a:lnTo>
                  <a:pt x="327506" y="184758"/>
                </a:lnTo>
                <a:lnTo>
                  <a:pt x="323237" y="189415"/>
                </a:lnTo>
                <a:cubicBezTo>
                  <a:pt x="322940" y="176336"/>
                  <a:pt x="320557" y="163753"/>
                  <a:pt x="316486" y="152061"/>
                </a:cubicBezTo>
                <a:cubicBezTo>
                  <a:pt x="320557" y="149980"/>
                  <a:pt x="325422" y="149782"/>
                  <a:pt x="329790" y="151665"/>
                </a:cubicBezTo>
                <a:lnTo>
                  <a:pt x="406336" y="185254"/>
                </a:lnTo>
                <a:lnTo>
                  <a:pt x="447538" y="129371"/>
                </a:lnTo>
                <a:lnTo>
                  <a:pt x="417952" y="133632"/>
                </a:lnTo>
                <a:cubicBezTo>
                  <a:pt x="409414" y="134821"/>
                  <a:pt x="401471" y="128876"/>
                  <a:pt x="400280" y="120355"/>
                </a:cubicBezTo>
                <a:cubicBezTo>
                  <a:pt x="398989" y="111834"/>
                  <a:pt x="404946" y="104006"/>
                  <a:pt x="413484" y="102718"/>
                </a:cubicBezTo>
                <a:close/>
                <a:moveTo>
                  <a:pt x="183273" y="0"/>
                </a:moveTo>
                <a:lnTo>
                  <a:pt x="580456" y="0"/>
                </a:lnTo>
                <a:cubicBezTo>
                  <a:pt x="595049" y="0"/>
                  <a:pt x="606862" y="11896"/>
                  <a:pt x="606862" y="26468"/>
                </a:cubicBezTo>
                <a:cubicBezTo>
                  <a:pt x="606862" y="35687"/>
                  <a:pt x="602097" y="43816"/>
                  <a:pt x="594850" y="48575"/>
                </a:cubicBezTo>
                <a:lnTo>
                  <a:pt x="594850" y="299675"/>
                </a:lnTo>
                <a:cubicBezTo>
                  <a:pt x="594850" y="308994"/>
                  <a:pt x="587207" y="316627"/>
                  <a:pt x="577776" y="316627"/>
                </a:cubicBezTo>
                <a:lnTo>
                  <a:pt x="304086" y="316627"/>
                </a:lnTo>
                <a:cubicBezTo>
                  <a:pt x="306468" y="311770"/>
                  <a:pt x="308652" y="306912"/>
                  <a:pt x="310439" y="302154"/>
                </a:cubicBezTo>
                <a:cubicBezTo>
                  <a:pt x="311928" y="298882"/>
                  <a:pt x="313219" y="295611"/>
                  <a:pt x="314410" y="292340"/>
                </a:cubicBezTo>
                <a:cubicBezTo>
                  <a:pt x="316991" y="289267"/>
                  <a:pt x="319175" y="285995"/>
                  <a:pt x="320962" y="282625"/>
                </a:cubicBezTo>
                <a:lnTo>
                  <a:pt x="560801" y="282625"/>
                </a:lnTo>
                <a:lnTo>
                  <a:pt x="560801" y="52837"/>
                </a:lnTo>
                <a:lnTo>
                  <a:pt x="203028" y="52837"/>
                </a:lnTo>
                <a:lnTo>
                  <a:pt x="203028" y="71871"/>
                </a:lnTo>
                <a:lnTo>
                  <a:pt x="174835" y="71871"/>
                </a:lnTo>
                <a:cubicBezTo>
                  <a:pt x="172850" y="71871"/>
                  <a:pt x="170864" y="71970"/>
                  <a:pt x="168879" y="72069"/>
                </a:cubicBezTo>
                <a:lnTo>
                  <a:pt x="168879" y="48575"/>
                </a:lnTo>
                <a:cubicBezTo>
                  <a:pt x="161632" y="43816"/>
                  <a:pt x="156867" y="35687"/>
                  <a:pt x="156867" y="26468"/>
                </a:cubicBezTo>
                <a:cubicBezTo>
                  <a:pt x="156867" y="11896"/>
                  <a:pt x="168680" y="0"/>
                  <a:pt x="1832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40" tIns="45720" rIns="91440" bIns="45720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/>
          </a:p>
        </p:txBody>
      </p:sp>
      <p:sp>
        <p:nvSpPr>
          <p:cNvPr id="66" name="íṡḻíḓè"/>
          <p:cNvSpPr txBox="1"/>
          <p:nvPr/>
        </p:nvSpPr>
        <p:spPr bwMode="auto">
          <a:xfrm>
            <a:off x="4756027" y="4579447"/>
            <a:ext cx="1356747" cy="348079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缓存穿透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5" name="íšḷíḓe"/>
          <p:cNvSpPr/>
          <p:nvPr/>
        </p:nvSpPr>
        <p:spPr bwMode="auto">
          <a:xfrm>
            <a:off x="5264308" y="3981064"/>
            <a:ext cx="359119" cy="334524"/>
          </a:xfrm>
          <a:custGeom>
            <a:avLst/>
            <a:gdLst>
              <a:gd name="connsiteX0" fmla="*/ 225640 w 606862"/>
              <a:gd name="connsiteY0" fmla="*/ 344936 h 565300"/>
              <a:gd name="connsiteX1" fmla="*/ 212735 w 606862"/>
              <a:gd name="connsiteY1" fmla="*/ 349595 h 565300"/>
              <a:gd name="connsiteX2" fmla="*/ 208268 w 606862"/>
              <a:gd name="connsiteY2" fmla="*/ 354750 h 565300"/>
              <a:gd name="connsiteX3" fmla="*/ 208268 w 606862"/>
              <a:gd name="connsiteY3" fmla="*/ 368033 h 565300"/>
              <a:gd name="connsiteX4" fmla="*/ 206282 w 606862"/>
              <a:gd name="connsiteY4" fmla="*/ 369421 h 565300"/>
              <a:gd name="connsiteX5" fmla="*/ 204992 w 606862"/>
              <a:gd name="connsiteY5" fmla="*/ 373584 h 565300"/>
              <a:gd name="connsiteX6" fmla="*/ 207870 w 606862"/>
              <a:gd name="connsiteY6" fmla="*/ 401836 h 565300"/>
              <a:gd name="connsiteX7" fmla="*/ 211742 w 606862"/>
              <a:gd name="connsiteY7" fmla="*/ 406396 h 565300"/>
              <a:gd name="connsiteX8" fmla="*/ 213132 w 606862"/>
              <a:gd name="connsiteY8" fmla="*/ 406594 h 565300"/>
              <a:gd name="connsiteX9" fmla="*/ 217400 w 606862"/>
              <a:gd name="connsiteY9" fmla="*/ 404413 h 565300"/>
              <a:gd name="connsiteX10" fmla="*/ 232390 w 606862"/>
              <a:gd name="connsiteY10" fmla="*/ 384687 h 565300"/>
              <a:gd name="connsiteX11" fmla="*/ 233482 w 606862"/>
              <a:gd name="connsiteY11" fmla="*/ 381415 h 565300"/>
              <a:gd name="connsiteX12" fmla="*/ 233383 w 606862"/>
              <a:gd name="connsiteY12" fmla="*/ 349694 h 565300"/>
              <a:gd name="connsiteX13" fmla="*/ 230901 w 606862"/>
              <a:gd name="connsiteY13" fmla="*/ 345134 h 565300"/>
              <a:gd name="connsiteX14" fmla="*/ 225640 w 606862"/>
              <a:gd name="connsiteY14" fmla="*/ 344936 h 565300"/>
              <a:gd name="connsiteX15" fmla="*/ 158236 w 606862"/>
              <a:gd name="connsiteY15" fmla="*/ 344936 h 565300"/>
              <a:gd name="connsiteX16" fmla="*/ 152974 w 606862"/>
              <a:gd name="connsiteY16" fmla="*/ 345134 h 565300"/>
              <a:gd name="connsiteX17" fmla="*/ 150393 w 606862"/>
              <a:gd name="connsiteY17" fmla="*/ 349694 h 565300"/>
              <a:gd name="connsiteX18" fmla="*/ 150393 w 606862"/>
              <a:gd name="connsiteY18" fmla="*/ 381415 h 565300"/>
              <a:gd name="connsiteX19" fmla="*/ 151485 w 606862"/>
              <a:gd name="connsiteY19" fmla="*/ 384687 h 565300"/>
              <a:gd name="connsiteX20" fmla="*/ 166475 w 606862"/>
              <a:gd name="connsiteY20" fmla="*/ 404512 h 565300"/>
              <a:gd name="connsiteX21" fmla="*/ 170644 w 606862"/>
              <a:gd name="connsiteY21" fmla="*/ 406594 h 565300"/>
              <a:gd name="connsiteX22" fmla="*/ 172133 w 606862"/>
              <a:gd name="connsiteY22" fmla="*/ 406396 h 565300"/>
              <a:gd name="connsiteX23" fmla="*/ 176005 w 606862"/>
              <a:gd name="connsiteY23" fmla="*/ 401836 h 565300"/>
              <a:gd name="connsiteX24" fmla="*/ 178884 w 606862"/>
              <a:gd name="connsiteY24" fmla="*/ 373584 h 565300"/>
              <a:gd name="connsiteX25" fmla="*/ 177593 w 606862"/>
              <a:gd name="connsiteY25" fmla="*/ 369421 h 565300"/>
              <a:gd name="connsiteX26" fmla="*/ 175509 w 606862"/>
              <a:gd name="connsiteY26" fmla="*/ 368033 h 565300"/>
              <a:gd name="connsiteX27" fmla="*/ 175509 w 606862"/>
              <a:gd name="connsiteY27" fmla="*/ 354750 h 565300"/>
              <a:gd name="connsiteX28" fmla="*/ 171141 w 606862"/>
              <a:gd name="connsiteY28" fmla="*/ 349595 h 565300"/>
              <a:gd name="connsiteX29" fmla="*/ 158236 w 606862"/>
              <a:gd name="connsiteY29" fmla="*/ 344936 h 565300"/>
              <a:gd name="connsiteX30" fmla="*/ 166475 w 606862"/>
              <a:gd name="connsiteY30" fmla="*/ 201992 h 565300"/>
              <a:gd name="connsiteX31" fmla="*/ 129547 w 606862"/>
              <a:gd name="connsiteY31" fmla="*/ 211706 h 565300"/>
              <a:gd name="connsiteX32" fmla="*/ 126569 w 606862"/>
              <a:gd name="connsiteY32" fmla="*/ 216464 h 565300"/>
              <a:gd name="connsiteX33" fmla="*/ 126569 w 606862"/>
              <a:gd name="connsiteY33" fmla="*/ 225981 h 565300"/>
              <a:gd name="connsiteX34" fmla="*/ 124385 w 606862"/>
              <a:gd name="connsiteY34" fmla="*/ 225981 h 565300"/>
              <a:gd name="connsiteX35" fmla="*/ 119124 w 606862"/>
              <a:gd name="connsiteY35" fmla="*/ 231334 h 565300"/>
              <a:gd name="connsiteX36" fmla="*/ 119124 w 606862"/>
              <a:gd name="connsiteY36" fmla="*/ 240057 h 565300"/>
              <a:gd name="connsiteX37" fmla="*/ 121506 w 606862"/>
              <a:gd name="connsiteY37" fmla="*/ 244518 h 565300"/>
              <a:gd name="connsiteX38" fmla="*/ 126668 w 606862"/>
              <a:gd name="connsiteY38" fmla="*/ 247888 h 565300"/>
              <a:gd name="connsiteX39" fmla="*/ 126966 w 606862"/>
              <a:gd name="connsiteY39" fmla="*/ 250069 h 565300"/>
              <a:gd name="connsiteX40" fmla="*/ 146026 w 606862"/>
              <a:gd name="connsiteY40" fmla="*/ 294083 h 565300"/>
              <a:gd name="connsiteX41" fmla="*/ 177593 w 606862"/>
              <a:gd name="connsiteY41" fmla="*/ 321442 h 565300"/>
              <a:gd name="connsiteX42" fmla="*/ 206183 w 606862"/>
              <a:gd name="connsiteY42" fmla="*/ 321442 h 565300"/>
              <a:gd name="connsiteX43" fmla="*/ 237751 w 606862"/>
              <a:gd name="connsiteY43" fmla="*/ 294083 h 565300"/>
              <a:gd name="connsiteX44" fmla="*/ 256910 w 606862"/>
              <a:gd name="connsiteY44" fmla="*/ 250069 h 565300"/>
              <a:gd name="connsiteX45" fmla="*/ 257207 w 606862"/>
              <a:gd name="connsiteY45" fmla="*/ 247888 h 565300"/>
              <a:gd name="connsiteX46" fmla="*/ 262369 w 606862"/>
              <a:gd name="connsiteY46" fmla="*/ 244518 h 565300"/>
              <a:gd name="connsiteX47" fmla="*/ 264752 w 606862"/>
              <a:gd name="connsiteY47" fmla="*/ 240057 h 565300"/>
              <a:gd name="connsiteX48" fmla="*/ 264752 w 606862"/>
              <a:gd name="connsiteY48" fmla="*/ 231334 h 565300"/>
              <a:gd name="connsiteX49" fmla="*/ 259391 w 606862"/>
              <a:gd name="connsiteY49" fmla="*/ 225981 h 565300"/>
              <a:gd name="connsiteX50" fmla="*/ 256513 w 606862"/>
              <a:gd name="connsiteY50" fmla="*/ 225981 h 565300"/>
              <a:gd name="connsiteX51" fmla="*/ 254825 w 606862"/>
              <a:gd name="connsiteY51" fmla="*/ 224197 h 565300"/>
              <a:gd name="connsiteX52" fmla="*/ 249762 w 606862"/>
              <a:gd name="connsiteY52" fmla="*/ 223800 h 565300"/>
              <a:gd name="connsiteX53" fmla="*/ 228717 w 606862"/>
              <a:gd name="connsiteY53" fmla="*/ 228657 h 565300"/>
              <a:gd name="connsiteX54" fmla="*/ 196057 w 606862"/>
              <a:gd name="connsiteY54" fmla="*/ 213788 h 565300"/>
              <a:gd name="connsiteX55" fmla="*/ 166475 w 606862"/>
              <a:gd name="connsiteY55" fmla="*/ 201992 h 565300"/>
              <a:gd name="connsiteX56" fmla="*/ 178487 w 606862"/>
              <a:gd name="connsiteY56" fmla="*/ 100979 h 565300"/>
              <a:gd name="connsiteX57" fmla="*/ 205389 w 606862"/>
              <a:gd name="connsiteY57" fmla="*/ 100979 h 565300"/>
              <a:gd name="connsiteX58" fmla="*/ 288477 w 606862"/>
              <a:gd name="connsiteY58" fmla="*/ 183950 h 565300"/>
              <a:gd name="connsiteX59" fmla="*/ 288477 w 606862"/>
              <a:gd name="connsiteY59" fmla="*/ 210021 h 565300"/>
              <a:gd name="connsiteX60" fmla="*/ 293242 w 606862"/>
              <a:gd name="connsiteY60" fmla="*/ 224890 h 565300"/>
              <a:gd name="connsiteX61" fmla="*/ 293242 w 606862"/>
              <a:gd name="connsiteY61" fmla="*/ 243428 h 565300"/>
              <a:gd name="connsiteX62" fmla="*/ 284109 w 606862"/>
              <a:gd name="connsiteY62" fmla="*/ 262956 h 565300"/>
              <a:gd name="connsiteX63" fmla="*/ 278749 w 606862"/>
              <a:gd name="connsiteY63" fmla="*/ 277132 h 565300"/>
              <a:gd name="connsiteX64" fmla="*/ 260781 w 606862"/>
              <a:gd name="connsiteY64" fmla="*/ 310637 h 565300"/>
              <a:gd name="connsiteX65" fmla="*/ 248670 w 606862"/>
              <a:gd name="connsiteY65" fmla="*/ 326101 h 565300"/>
              <a:gd name="connsiteX66" fmla="*/ 257704 w 606862"/>
              <a:gd name="connsiteY66" fmla="*/ 337303 h 565300"/>
              <a:gd name="connsiteX67" fmla="*/ 316968 w 606862"/>
              <a:gd name="connsiteY67" fmla="*/ 355245 h 565300"/>
              <a:gd name="connsiteX68" fmla="*/ 383875 w 606862"/>
              <a:gd name="connsiteY68" fmla="*/ 549638 h 565300"/>
              <a:gd name="connsiteX69" fmla="*/ 368091 w 606862"/>
              <a:gd name="connsiteY69" fmla="*/ 565300 h 565300"/>
              <a:gd name="connsiteX70" fmla="*/ 15685 w 606862"/>
              <a:gd name="connsiteY70" fmla="*/ 565300 h 565300"/>
              <a:gd name="connsiteX71" fmla="*/ 0 w 606862"/>
              <a:gd name="connsiteY71" fmla="*/ 549638 h 565300"/>
              <a:gd name="connsiteX72" fmla="*/ 199 w 606862"/>
              <a:gd name="connsiteY72" fmla="*/ 547159 h 565300"/>
              <a:gd name="connsiteX73" fmla="*/ 66908 w 606862"/>
              <a:gd name="connsiteY73" fmla="*/ 355245 h 565300"/>
              <a:gd name="connsiteX74" fmla="*/ 126172 w 606862"/>
              <a:gd name="connsiteY74" fmla="*/ 337303 h 565300"/>
              <a:gd name="connsiteX75" fmla="*/ 135205 w 606862"/>
              <a:gd name="connsiteY75" fmla="*/ 326101 h 565300"/>
              <a:gd name="connsiteX76" fmla="*/ 123094 w 606862"/>
              <a:gd name="connsiteY76" fmla="*/ 310637 h 565300"/>
              <a:gd name="connsiteX77" fmla="*/ 105127 w 606862"/>
              <a:gd name="connsiteY77" fmla="*/ 277132 h 565300"/>
              <a:gd name="connsiteX78" fmla="*/ 99766 w 606862"/>
              <a:gd name="connsiteY78" fmla="*/ 262956 h 565300"/>
              <a:gd name="connsiteX79" fmla="*/ 90633 w 606862"/>
              <a:gd name="connsiteY79" fmla="*/ 243428 h 565300"/>
              <a:gd name="connsiteX80" fmla="*/ 90633 w 606862"/>
              <a:gd name="connsiteY80" fmla="*/ 224890 h 565300"/>
              <a:gd name="connsiteX81" fmla="*/ 95398 w 606862"/>
              <a:gd name="connsiteY81" fmla="*/ 210021 h 565300"/>
              <a:gd name="connsiteX82" fmla="*/ 95398 w 606862"/>
              <a:gd name="connsiteY82" fmla="*/ 183950 h 565300"/>
              <a:gd name="connsiteX83" fmla="*/ 178487 w 606862"/>
              <a:gd name="connsiteY83" fmla="*/ 100979 h 565300"/>
              <a:gd name="connsiteX84" fmla="*/ 479606 w 606862"/>
              <a:gd name="connsiteY84" fmla="*/ 93305 h 565300"/>
              <a:gd name="connsiteX85" fmla="*/ 497278 w 606862"/>
              <a:gd name="connsiteY85" fmla="*/ 106483 h 565300"/>
              <a:gd name="connsiteX86" fmla="*/ 506710 w 606862"/>
              <a:gd name="connsiteY86" fmla="*/ 172472 h 565300"/>
              <a:gd name="connsiteX87" fmla="*/ 493505 w 606862"/>
              <a:gd name="connsiteY87" fmla="*/ 190109 h 565300"/>
              <a:gd name="connsiteX88" fmla="*/ 491222 w 606862"/>
              <a:gd name="connsiteY88" fmla="*/ 190208 h 565300"/>
              <a:gd name="connsiteX89" fmla="*/ 475833 w 606862"/>
              <a:gd name="connsiteY89" fmla="*/ 176832 h 565300"/>
              <a:gd name="connsiteX90" fmla="*/ 471862 w 606862"/>
              <a:gd name="connsiteY90" fmla="*/ 148989 h 565300"/>
              <a:gd name="connsiteX91" fmla="*/ 424107 w 606862"/>
              <a:gd name="connsiteY91" fmla="*/ 213789 h 565300"/>
              <a:gd name="connsiteX92" fmla="*/ 405244 w 606862"/>
              <a:gd name="connsiteY92" fmla="*/ 218843 h 565300"/>
              <a:gd name="connsiteX93" fmla="*/ 327506 w 606862"/>
              <a:gd name="connsiteY93" fmla="*/ 184758 h 565300"/>
              <a:gd name="connsiteX94" fmla="*/ 323237 w 606862"/>
              <a:gd name="connsiteY94" fmla="*/ 189415 h 565300"/>
              <a:gd name="connsiteX95" fmla="*/ 316486 w 606862"/>
              <a:gd name="connsiteY95" fmla="*/ 152061 h 565300"/>
              <a:gd name="connsiteX96" fmla="*/ 329790 w 606862"/>
              <a:gd name="connsiteY96" fmla="*/ 151665 h 565300"/>
              <a:gd name="connsiteX97" fmla="*/ 406336 w 606862"/>
              <a:gd name="connsiteY97" fmla="*/ 185254 h 565300"/>
              <a:gd name="connsiteX98" fmla="*/ 447538 w 606862"/>
              <a:gd name="connsiteY98" fmla="*/ 129371 h 565300"/>
              <a:gd name="connsiteX99" fmla="*/ 417952 w 606862"/>
              <a:gd name="connsiteY99" fmla="*/ 133632 h 565300"/>
              <a:gd name="connsiteX100" fmla="*/ 400280 w 606862"/>
              <a:gd name="connsiteY100" fmla="*/ 120355 h 565300"/>
              <a:gd name="connsiteX101" fmla="*/ 413484 w 606862"/>
              <a:gd name="connsiteY101" fmla="*/ 102718 h 565300"/>
              <a:gd name="connsiteX102" fmla="*/ 183273 w 606862"/>
              <a:gd name="connsiteY102" fmla="*/ 0 h 565300"/>
              <a:gd name="connsiteX103" fmla="*/ 580456 w 606862"/>
              <a:gd name="connsiteY103" fmla="*/ 0 h 565300"/>
              <a:gd name="connsiteX104" fmla="*/ 606862 w 606862"/>
              <a:gd name="connsiteY104" fmla="*/ 26468 h 565300"/>
              <a:gd name="connsiteX105" fmla="*/ 594850 w 606862"/>
              <a:gd name="connsiteY105" fmla="*/ 48575 h 565300"/>
              <a:gd name="connsiteX106" fmla="*/ 594850 w 606862"/>
              <a:gd name="connsiteY106" fmla="*/ 299675 h 565300"/>
              <a:gd name="connsiteX107" fmla="*/ 577776 w 606862"/>
              <a:gd name="connsiteY107" fmla="*/ 316627 h 565300"/>
              <a:gd name="connsiteX108" fmla="*/ 304086 w 606862"/>
              <a:gd name="connsiteY108" fmla="*/ 316627 h 565300"/>
              <a:gd name="connsiteX109" fmla="*/ 310439 w 606862"/>
              <a:gd name="connsiteY109" fmla="*/ 302154 h 565300"/>
              <a:gd name="connsiteX110" fmla="*/ 314410 w 606862"/>
              <a:gd name="connsiteY110" fmla="*/ 292340 h 565300"/>
              <a:gd name="connsiteX111" fmla="*/ 320962 w 606862"/>
              <a:gd name="connsiteY111" fmla="*/ 282625 h 565300"/>
              <a:gd name="connsiteX112" fmla="*/ 560801 w 606862"/>
              <a:gd name="connsiteY112" fmla="*/ 282625 h 565300"/>
              <a:gd name="connsiteX113" fmla="*/ 560801 w 606862"/>
              <a:gd name="connsiteY113" fmla="*/ 52837 h 565300"/>
              <a:gd name="connsiteX114" fmla="*/ 203028 w 606862"/>
              <a:gd name="connsiteY114" fmla="*/ 52837 h 565300"/>
              <a:gd name="connsiteX115" fmla="*/ 203028 w 606862"/>
              <a:gd name="connsiteY115" fmla="*/ 71871 h 565300"/>
              <a:gd name="connsiteX116" fmla="*/ 174835 w 606862"/>
              <a:gd name="connsiteY116" fmla="*/ 71871 h 565300"/>
              <a:gd name="connsiteX117" fmla="*/ 168879 w 606862"/>
              <a:gd name="connsiteY117" fmla="*/ 72069 h 565300"/>
              <a:gd name="connsiteX118" fmla="*/ 168879 w 606862"/>
              <a:gd name="connsiteY118" fmla="*/ 48575 h 565300"/>
              <a:gd name="connsiteX119" fmla="*/ 156867 w 606862"/>
              <a:gd name="connsiteY119" fmla="*/ 26468 h 565300"/>
              <a:gd name="connsiteX120" fmla="*/ 183273 w 606862"/>
              <a:gd name="connsiteY120" fmla="*/ 0 h 56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606862" h="565300">
                <a:moveTo>
                  <a:pt x="225640" y="344936"/>
                </a:moveTo>
                <a:cubicBezTo>
                  <a:pt x="221272" y="347315"/>
                  <a:pt x="216904" y="348802"/>
                  <a:pt x="212735" y="349595"/>
                </a:cubicBezTo>
                <a:cubicBezTo>
                  <a:pt x="210154" y="349991"/>
                  <a:pt x="208268" y="352172"/>
                  <a:pt x="208268" y="354750"/>
                </a:cubicBezTo>
                <a:lnTo>
                  <a:pt x="208268" y="368033"/>
                </a:lnTo>
                <a:cubicBezTo>
                  <a:pt x="207573" y="368330"/>
                  <a:pt x="206878" y="368826"/>
                  <a:pt x="206282" y="369421"/>
                </a:cubicBezTo>
                <a:cubicBezTo>
                  <a:pt x="205289" y="370511"/>
                  <a:pt x="204793" y="371998"/>
                  <a:pt x="204992" y="373584"/>
                </a:cubicBezTo>
                <a:lnTo>
                  <a:pt x="207870" y="401836"/>
                </a:lnTo>
                <a:cubicBezTo>
                  <a:pt x="208069" y="404017"/>
                  <a:pt x="209657" y="405801"/>
                  <a:pt x="211742" y="406396"/>
                </a:cubicBezTo>
                <a:cubicBezTo>
                  <a:pt x="212238" y="406495"/>
                  <a:pt x="212735" y="406594"/>
                  <a:pt x="213132" y="406594"/>
                </a:cubicBezTo>
                <a:cubicBezTo>
                  <a:pt x="214819" y="406594"/>
                  <a:pt x="216408" y="405801"/>
                  <a:pt x="217400" y="404413"/>
                </a:cubicBezTo>
                <a:lnTo>
                  <a:pt x="232390" y="384687"/>
                </a:lnTo>
                <a:cubicBezTo>
                  <a:pt x="233085" y="383695"/>
                  <a:pt x="233383" y="382605"/>
                  <a:pt x="233482" y="381415"/>
                </a:cubicBezTo>
                <a:lnTo>
                  <a:pt x="233383" y="349694"/>
                </a:lnTo>
                <a:cubicBezTo>
                  <a:pt x="233383" y="347811"/>
                  <a:pt x="232489" y="346026"/>
                  <a:pt x="230901" y="345134"/>
                </a:cubicBezTo>
                <a:cubicBezTo>
                  <a:pt x="229213" y="344143"/>
                  <a:pt x="227228" y="344143"/>
                  <a:pt x="225640" y="344936"/>
                </a:cubicBezTo>
                <a:close/>
                <a:moveTo>
                  <a:pt x="158236" y="344936"/>
                </a:moveTo>
                <a:cubicBezTo>
                  <a:pt x="156548" y="344044"/>
                  <a:pt x="154563" y="344143"/>
                  <a:pt x="152974" y="345134"/>
                </a:cubicBezTo>
                <a:cubicBezTo>
                  <a:pt x="151386" y="346026"/>
                  <a:pt x="150393" y="347811"/>
                  <a:pt x="150393" y="349694"/>
                </a:cubicBezTo>
                <a:lnTo>
                  <a:pt x="150393" y="381415"/>
                </a:lnTo>
                <a:cubicBezTo>
                  <a:pt x="150393" y="382605"/>
                  <a:pt x="150791" y="383695"/>
                  <a:pt x="151485" y="384687"/>
                </a:cubicBezTo>
                <a:lnTo>
                  <a:pt x="166475" y="404512"/>
                </a:lnTo>
                <a:cubicBezTo>
                  <a:pt x="167468" y="405801"/>
                  <a:pt x="169056" y="406594"/>
                  <a:pt x="170644" y="406594"/>
                </a:cubicBezTo>
                <a:cubicBezTo>
                  <a:pt x="171141" y="406594"/>
                  <a:pt x="171637" y="406495"/>
                  <a:pt x="172133" y="406396"/>
                </a:cubicBezTo>
                <a:cubicBezTo>
                  <a:pt x="174218" y="405801"/>
                  <a:pt x="175707" y="404017"/>
                  <a:pt x="176005" y="401836"/>
                </a:cubicBezTo>
                <a:lnTo>
                  <a:pt x="178884" y="373584"/>
                </a:lnTo>
                <a:cubicBezTo>
                  <a:pt x="179082" y="372097"/>
                  <a:pt x="178586" y="370511"/>
                  <a:pt x="177593" y="369421"/>
                </a:cubicBezTo>
                <a:cubicBezTo>
                  <a:pt x="176998" y="368826"/>
                  <a:pt x="176303" y="368330"/>
                  <a:pt x="175509" y="368033"/>
                </a:cubicBezTo>
                <a:lnTo>
                  <a:pt x="175509" y="354750"/>
                </a:lnTo>
                <a:cubicBezTo>
                  <a:pt x="175509" y="352172"/>
                  <a:pt x="173722" y="349991"/>
                  <a:pt x="171141" y="349595"/>
                </a:cubicBezTo>
                <a:cubicBezTo>
                  <a:pt x="166971" y="348802"/>
                  <a:pt x="162604" y="347216"/>
                  <a:pt x="158236" y="344936"/>
                </a:cubicBezTo>
                <a:close/>
                <a:moveTo>
                  <a:pt x="166475" y="201992"/>
                </a:moveTo>
                <a:cubicBezTo>
                  <a:pt x="151386" y="201992"/>
                  <a:pt x="136893" y="208038"/>
                  <a:pt x="129547" y="211706"/>
                </a:cubicBezTo>
                <a:cubicBezTo>
                  <a:pt x="127760" y="212598"/>
                  <a:pt x="126569" y="214482"/>
                  <a:pt x="126569" y="216464"/>
                </a:cubicBezTo>
                <a:lnTo>
                  <a:pt x="126569" y="225981"/>
                </a:lnTo>
                <a:lnTo>
                  <a:pt x="124385" y="225981"/>
                </a:lnTo>
                <a:cubicBezTo>
                  <a:pt x="121506" y="225981"/>
                  <a:pt x="119124" y="228360"/>
                  <a:pt x="119124" y="231334"/>
                </a:cubicBezTo>
                <a:lnTo>
                  <a:pt x="119124" y="240057"/>
                </a:lnTo>
                <a:cubicBezTo>
                  <a:pt x="119124" y="241842"/>
                  <a:pt x="120017" y="243527"/>
                  <a:pt x="121506" y="244518"/>
                </a:cubicBezTo>
                <a:lnTo>
                  <a:pt x="126668" y="247888"/>
                </a:lnTo>
                <a:lnTo>
                  <a:pt x="126966" y="250069"/>
                </a:lnTo>
                <a:cubicBezTo>
                  <a:pt x="128653" y="262758"/>
                  <a:pt x="135801" y="279213"/>
                  <a:pt x="146026" y="294083"/>
                </a:cubicBezTo>
                <a:cubicBezTo>
                  <a:pt x="159129" y="313016"/>
                  <a:pt x="171339" y="321442"/>
                  <a:pt x="177593" y="321442"/>
                </a:cubicBezTo>
                <a:lnTo>
                  <a:pt x="206183" y="321442"/>
                </a:lnTo>
                <a:cubicBezTo>
                  <a:pt x="212536" y="321442"/>
                  <a:pt x="224746" y="313016"/>
                  <a:pt x="237751" y="294083"/>
                </a:cubicBezTo>
                <a:cubicBezTo>
                  <a:pt x="248075" y="279213"/>
                  <a:pt x="255222" y="262758"/>
                  <a:pt x="256910" y="250069"/>
                </a:cubicBezTo>
                <a:lnTo>
                  <a:pt x="257207" y="247888"/>
                </a:lnTo>
                <a:lnTo>
                  <a:pt x="262369" y="244518"/>
                </a:lnTo>
                <a:cubicBezTo>
                  <a:pt x="263858" y="243527"/>
                  <a:pt x="264752" y="241842"/>
                  <a:pt x="264752" y="240057"/>
                </a:cubicBezTo>
                <a:lnTo>
                  <a:pt x="264752" y="231334"/>
                </a:lnTo>
                <a:cubicBezTo>
                  <a:pt x="264752" y="228360"/>
                  <a:pt x="262369" y="225981"/>
                  <a:pt x="259391" y="225981"/>
                </a:cubicBezTo>
                <a:lnTo>
                  <a:pt x="256513" y="225981"/>
                </a:lnTo>
                <a:cubicBezTo>
                  <a:pt x="256115" y="225287"/>
                  <a:pt x="255520" y="224692"/>
                  <a:pt x="254825" y="224197"/>
                </a:cubicBezTo>
                <a:cubicBezTo>
                  <a:pt x="253336" y="223205"/>
                  <a:pt x="251450" y="223106"/>
                  <a:pt x="249762" y="223800"/>
                </a:cubicBezTo>
                <a:cubicBezTo>
                  <a:pt x="242615" y="226972"/>
                  <a:pt x="235567" y="228657"/>
                  <a:pt x="228717" y="228657"/>
                </a:cubicBezTo>
                <a:cubicBezTo>
                  <a:pt x="216606" y="228657"/>
                  <a:pt x="205587" y="223602"/>
                  <a:pt x="196057" y="213788"/>
                </a:cubicBezTo>
                <a:cubicBezTo>
                  <a:pt x="188414" y="205957"/>
                  <a:pt x="178487" y="201992"/>
                  <a:pt x="166475" y="201992"/>
                </a:cubicBezTo>
                <a:close/>
                <a:moveTo>
                  <a:pt x="178487" y="100979"/>
                </a:moveTo>
                <a:lnTo>
                  <a:pt x="205389" y="100979"/>
                </a:lnTo>
                <a:cubicBezTo>
                  <a:pt x="251152" y="100979"/>
                  <a:pt x="288477" y="138152"/>
                  <a:pt x="288477" y="183950"/>
                </a:cubicBezTo>
                <a:lnTo>
                  <a:pt x="288477" y="210021"/>
                </a:lnTo>
                <a:cubicBezTo>
                  <a:pt x="291555" y="214383"/>
                  <a:pt x="293242" y="219537"/>
                  <a:pt x="293242" y="224890"/>
                </a:cubicBezTo>
                <a:lnTo>
                  <a:pt x="293242" y="243428"/>
                </a:lnTo>
                <a:cubicBezTo>
                  <a:pt x="293242" y="250961"/>
                  <a:pt x="289867" y="258198"/>
                  <a:pt x="284109" y="262956"/>
                </a:cubicBezTo>
                <a:cubicBezTo>
                  <a:pt x="282620" y="267615"/>
                  <a:pt x="280834" y="272373"/>
                  <a:pt x="278749" y="277132"/>
                </a:cubicBezTo>
                <a:cubicBezTo>
                  <a:pt x="274381" y="288234"/>
                  <a:pt x="268226" y="299832"/>
                  <a:pt x="260781" y="310637"/>
                </a:cubicBezTo>
                <a:cubicBezTo>
                  <a:pt x="257704" y="315197"/>
                  <a:pt x="253534" y="320649"/>
                  <a:pt x="248670" y="326101"/>
                </a:cubicBezTo>
                <a:cubicBezTo>
                  <a:pt x="253137" y="329273"/>
                  <a:pt x="256314" y="332941"/>
                  <a:pt x="257704" y="337303"/>
                </a:cubicBezTo>
                <a:lnTo>
                  <a:pt x="316968" y="355245"/>
                </a:lnTo>
                <a:cubicBezTo>
                  <a:pt x="358661" y="367240"/>
                  <a:pt x="383875" y="542104"/>
                  <a:pt x="383875" y="549638"/>
                </a:cubicBezTo>
                <a:cubicBezTo>
                  <a:pt x="383875" y="558262"/>
                  <a:pt x="376827" y="565300"/>
                  <a:pt x="368091" y="565300"/>
                </a:cubicBezTo>
                <a:lnTo>
                  <a:pt x="15685" y="565300"/>
                </a:lnTo>
                <a:cubicBezTo>
                  <a:pt x="7048" y="565300"/>
                  <a:pt x="0" y="558262"/>
                  <a:pt x="0" y="549638"/>
                </a:cubicBezTo>
                <a:cubicBezTo>
                  <a:pt x="0" y="548745"/>
                  <a:pt x="100" y="547952"/>
                  <a:pt x="199" y="547159"/>
                </a:cubicBezTo>
                <a:cubicBezTo>
                  <a:pt x="199" y="547159"/>
                  <a:pt x="25215" y="367240"/>
                  <a:pt x="66908" y="355245"/>
                </a:cubicBezTo>
                <a:lnTo>
                  <a:pt x="126172" y="337303"/>
                </a:lnTo>
                <a:cubicBezTo>
                  <a:pt x="127562" y="332941"/>
                  <a:pt x="130738" y="329273"/>
                  <a:pt x="135205" y="326101"/>
                </a:cubicBezTo>
                <a:cubicBezTo>
                  <a:pt x="130341" y="320649"/>
                  <a:pt x="126172" y="315197"/>
                  <a:pt x="123094" y="310637"/>
                </a:cubicBezTo>
                <a:cubicBezTo>
                  <a:pt x="115649" y="299832"/>
                  <a:pt x="109395" y="288234"/>
                  <a:pt x="105127" y="277132"/>
                </a:cubicBezTo>
                <a:cubicBezTo>
                  <a:pt x="103042" y="272373"/>
                  <a:pt x="101255" y="267615"/>
                  <a:pt x="99766" y="262956"/>
                </a:cubicBezTo>
                <a:cubicBezTo>
                  <a:pt x="94008" y="258099"/>
                  <a:pt x="90633" y="250961"/>
                  <a:pt x="90633" y="243428"/>
                </a:cubicBezTo>
                <a:lnTo>
                  <a:pt x="90633" y="224890"/>
                </a:lnTo>
                <a:cubicBezTo>
                  <a:pt x="90633" y="219537"/>
                  <a:pt x="92321" y="214383"/>
                  <a:pt x="95398" y="210021"/>
                </a:cubicBezTo>
                <a:lnTo>
                  <a:pt x="95398" y="183950"/>
                </a:lnTo>
                <a:cubicBezTo>
                  <a:pt x="95398" y="138152"/>
                  <a:pt x="132624" y="100979"/>
                  <a:pt x="178487" y="100979"/>
                </a:cubicBezTo>
                <a:close/>
                <a:moveTo>
                  <a:pt x="479606" y="93305"/>
                </a:moveTo>
                <a:cubicBezTo>
                  <a:pt x="488144" y="92017"/>
                  <a:pt x="496086" y="97962"/>
                  <a:pt x="497278" y="106483"/>
                </a:cubicBezTo>
                <a:lnTo>
                  <a:pt x="506710" y="172472"/>
                </a:lnTo>
                <a:cubicBezTo>
                  <a:pt x="508000" y="180993"/>
                  <a:pt x="502043" y="188821"/>
                  <a:pt x="493505" y="190109"/>
                </a:cubicBezTo>
                <a:cubicBezTo>
                  <a:pt x="492711" y="190208"/>
                  <a:pt x="492016" y="190208"/>
                  <a:pt x="491222" y="190208"/>
                </a:cubicBezTo>
                <a:cubicBezTo>
                  <a:pt x="483676" y="190208"/>
                  <a:pt x="476925" y="184659"/>
                  <a:pt x="475833" y="176832"/>
                </a:cubicBezTo>
                <a:lnTo>
                  <a:pt x="471862" y="148989"/>
                </a:lnTo>
                <a:lnTo>
                  <a:pt x="424107" y="213789"/>
                </a:lnTo>
                <a:cubicBezTo>
                  <a:pt x="419739" y="219635"/>
                  <a:pt x="411896" y="221716"/>
                  <a:pt x="405244" y="218843"/>
                </a:cubicBezTo>
                <a:lnTo>
                  <a:pt x="327506" y="184758"/>
                </a:lnTo>
                <a:lnTo>
                  <a:pt x="323237" y="189415"/>
                </a:lnTo>
                <a:cubicBezTo>
                  <a:pt x="322940" y="176336"/>
                  <a:pt x="320557" y="163753"/>
                  <a:pt x="316486" y="152061"/>
                </a:cubicBezTo>
                <a:cubicBezTo>
                  <a:pt x="320557" y="149980"/>
                  <a:pt x="325422" y="149782"/>
                  <a:pt x="329790" y="151665"/>
                </a:cubicBezTo>
                <a:lnTo>
                  <a:pt x="406336" y="185254"/>
                </a:lnTo>
                <a:lnTo>
                  <a:pt x="447538" y="129371"/>
                </a:lnTo>
                <a:lnTo>
                  <a:pt x="417952" y="133632"/>
                </a:lnTo>
                <a:cubicBezTo>
                  <a:pt x="409414" y="134821"/>
                  <a:pt x="401471" y="128876"/>
                  <a:pt x="400280" y="120355"/>
                </a:cubicBezTo>
                <a:cubicBezTo>
                  <a:pt x="398989" y="111834"/>
                  <a:pt x="404946" y="104006"/>
                  <a:pt x="413484" y="102718"/>
                </a:cubicBezTo>
                <a:close/>
                <a:moveTo>
                  <a:pt x="183273" y="0"/>
                </a:moveTo>
                <a:lnTo>
                  <a:pt x="580456" y="0"/>
                </a:lnTo>
                <a:cubicBezTo>
                  <a:pt x="595049" y="0"/>
                  <a:pt x="606862" y="11896"/>
                  <a:pt x="606862" y="26468"/>
                </a:cubicBezTo>
                <a:cubicBezTo>
                  <a:pt x="606862" y="35687"/>
                  <a:pt x="602097" y="43816"/>
                  <a:pt x="594850" y="48575"/>
                </a:cubicBezTo>
                <a:lnTo>
                  <a:pt x="594850" y="299675"/>
                </a:lnTo>
                <a:cubicBezTo>
                  <a:pt x="594850" y="308994"/>
                  <a:pt x="587207" y="316627"/>
                  <a:pt x="577776" y="316627"/>
                </a:cubicBezTo>
                <a:lnTo>
                  <a:pt x="304086" y="316627"/>
                </a:lnTo>
                <a:cubicBezTo>
                  <a:pt x="306468" y="311770"/>
                  <a:pt x="308652" y="306912"/>
                  <a:pt x="310439" y="302154"/>
                </a:cubicBezTo>
                <a:cubicBezTo>
                  <a:pt x="311928" y="298882"/>
                  <a:pt x="313219" y="295611"/>
                  <a:pt x="314410" y="292340"/>
                </a:cubicBezTo>
                <a:cubicBezTo>
                  <a:pt x="316991" y="289267"/>
                  <a:pt x="319175" y="285995"/>
                  <a:pt x="320962" y="282625"/>
                </a:cubicBezTo>
                <a:lnTo>
                  <a:pt x="560801" y="282625"/>
                </a:lnTo>
                <a:lnTo>
                  <a:pt x="560801" y="52837"/>
                </a:lnTo>
                <a:lnTo>
                  <a:pt x="203028" y="52837"/>
                </a:lnTo>
                <a:lnTo>
                  <a:pt x="203028" y="71871"/>
                </a:lnTo>
                <a:lnTo>
                  <a:pt x="174835" y="71871"/>
                </a:lnTo>
                <a:cubicBezTo>
                  <a:pt x="172850" y="71871"/>
                  <a:pt x="170864" y="71970"/>
                  <a:pt x="168879" y="72069"/>
                </a:cubicBezTo>
                <a:lnTo>
                  <a:pt x="168879" y="48575"/>
                </a:lnTo>
                <a:cubicBezTo>
                  <a:pt x="161632" y="43816"/>
                  <a:pt x="156867" y="35687"/>
                  <a:pt x="156867" y="26468"/>
                </a:cubicBezTo>
                <a:cubicBezTo>
                  <a:pt x="156867" y="11896"/>
                  <a:pt x="168680" y="0"/>
                  <a:pt x="1832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40" tIns="45720" rIns="91440" bIns="45720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/>
          </a:p>
        </p:txBody>
      </p:sp>
      <p:sp>
        <p:nvSpPr>
          <p:cNvPr id="64" name="ïsľîḑé"/>
          <p:cNvSpPr txBox="1"/>
          <p:nvPr/>
        </p:nvSpPr>
        <p:spPr bwMode="auto">
          <a:xfrm>
            <a:off x="6443028" y="3623846"/>
            <a:ext cx="1356747" cy="348079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缓存雪崩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7" name="îS1ïḋé"/>
          <p:cNvSpPr/>
          <p:nvPr/>
        </p:nvSpPr>
        <p:spPr bwMode="auto">
          <a:xfrm>
            <a:off x="6951309" y="3025463"/>
            <a:ext cx="359119" cy="334524"/>
          </a:xfrm>
          <a:custGeom>
            <a:avLst/>
            <a:gdLst>
              <a:gd name="connsiteX0" fmla="*/ 225640 w 606862"/>
              <a:gd name="connsiteY0" fmla="*/ 344936 h 565300"/>
              <a:gd name="connsiteX1" fmla="*/ 212735 w 606862"/>
              <a:gd name="connsiteY1" fmla="*/ 349595 h 565300"/>
              <a:gd name="connsiteX2" fmla="*/ 208268 w 606862"/>
              <a:gd name="connsiteY2" fmla="*/ 354750 h 565300"/>
              <a:gd name="connsiteX3" fmla="*/ 208268 w 606862"/>
              <a:gd name="connsiteY3" fmla="*/ 368033 h 565300"/>
              <a:gd name="connsiteX4" fmla="*/ 206282 w 606862"/>
              <a:gd name="connsiteY4" fmla="*/ 369421 h 565300"/>
              <a:gd name="connsiteX5" fmla="*/ 204992 w 606862"/>
              <a:gd name="connsiteY5" fmla="*/ 373584 h 565300"/>
              <a:gd name="connsiteX6" fmla="*/ 207870 w 606862"/>
              <a:gd name="connsiteY6" fmla="*/ 401836 h 565300"/>
              <a:gd name="connsiteX7" fmla="*/ 211742 w 606862"/>
              <a:gd name="connsiteY7" fmla="*/ 406396 h 565300"/>
              <a:gd name="connsiteX8" fmla="*/ 213132 w 606862"/>
              <a:gd name="connsiteY8" fmla="*/ 406594 h 565300"/>
              <a:gd name="connsiteX9" fmla="*/ 217400 w 606862"/>
              <a:gd name="connsiteY9" fmla="*/ 404413 h 565300"/>
              <a:gd name="connsiteX10" fmla="*/ 232390 w 606862"/>
              <a:gd name="connsiteY10" fmla="*/ 384687 h 565300"/>
              <a:gd name="connsiteX11" fmla="*/ 233482 w 606862"/>
              <a:gd name="connsiteY11" fmla="*/ 381415 h 565300"/>
              <a:gd name="connsiteX12" fmla="*/ 233383 w 606862"/>
              <a:gd name="connsiteY12" fmla="*/ 349694 h 565300"/>
              <a:gd name="connsiteX13" fmla="*/ 230901 w 606862"/>
              <a:gd name="connsiteY13" fmla="*/ 345134 h 565300"/>
              <a:gd name="connsiteX14" fmla="*/ 225640 w 606862"/>
              <a:gd name="connsiteY14" fmla="*/ 344936 h 565300"/>
              <a:gd name="connsiteX15" fmla="*/ 158236 w 606862"/>
              <a:gd name="connsiteY15" fmla="*/ 344936 h 565300"/>
              <a:gd name="connsiteX16" fmla="*/ 152974 w 606862"/>
              <a:gd name="connsiteY16" fmla="*/ 345134 h 565300"/>
              <a:gd name="connsiteX17" fmla="*/ 150393 w 606862"/>
              <a:gd name="connsiteY17" fmla="*/ 349694 h 565300"/>
              <a:gd name="connsiteX18" fmla="*/ 150393 w 606862"/>
              <a:gd name="connsiteY18" fmla="*/ 381415 h 565300"/>
              <a:gd name="connsiteX19" fmla="*/ 151485 w 606862"/>
              <a:gd name="connsiteY19" fmla="*/ 384687 h 565300"/>
              <a:gd name="connsiteX20" fmla="*/ 166475 w 606862"/>
              <a:gd name="connsiteY20" fmla="*/ 404512 h 565300"/>
              <a:gd name="connsiteX21" fmla="*/ 170644 w 606862"/>
              <a:gd name="connsiteY21" fmla="*/ 406594 h 565300"/>
              <a:gd name="connsiteX22" fmla="*/ 172133 w 606862"/>
              <a:gd name="connsiteY22" fmla="*/ 406396 h 565300"/>
              <a:gd name="connsiteX23" fmla="*/ 176005 w 606862"/>
              <a:gd name="connsiteY23" fmla="*/ 401836 h 565300"/>
              <a:gd name="connsiteX24" fmla="*/ 178884 w 606862"/>
              <a:gd name="connsiteY24" fmla="*/ 373584 h 565300"/>
              <a:gd name="connsiteX25" fmla="*/ 177593 w 606862"/>
              <a:gd name="connsiteY25" fmla="*/ 369421 h 565300"/>
              <a:gd name="connsiteX26" fmla="*/ 175509 w 606862"/>
              <a:gd name="connsiteY26" fmla="*/ 368033 h 565300"/>
              <a:gd name="connsiteX27" fmla="*/ 175509 w 606862"/>
              <a:gd name="connsiteY27" fmla="*/ 354750 h 565300"/>
              <a:gd name="connsiteX28" fmla="*/ 171141 w 606862"/>
              <a:gd name="connsiteY28" fmla="*/ 349595 h 565300"/>
              <a:gd name="connsiteX29" fmla="*/ 158236 w 606862"/>
              <a:gd name="connsiteY29" fmla="*/ 344936 h 565300"/>
              <a:gd name="connsiteX30" fmla="*/ 166475 w 606862"/>
              <a:gd name="connsiteY30" fmla="*/ 201992 h 565300"/>
              <a:gd name="connsiteX31" fmla="*/ 129547 w 606862"/>
              <a:gd name="connsiteY31" fmla="*/ 211706 h 565300"/>
              <a:gd name="connsiteX32" fmla="*/ 126569 w 606862"/>
              <a:gd name="connsiteY32" fmla="*/ 216464 h 565300"/>
              <a:gd name="connsiteX33" fmla="*/ 126569 w 606862"/>
              <a:gd name="connsiteY33" fmla="*/ 225981 h 565300"/>
              <a:gd name="connsiteX34" fmla="*/ 124385 w 606862"/>
              <a:gd name="connsiteY34" fmla="*/ 225981 h 565300"/>
              <a:gd name="connsiteX35" fmla="*/ 119124 w 606862"/>
              <a:gd name="connsiteY35" fmla="*/ 231334 h 565300"/>
              <a:gd name="connsiteX36" fmla="*/ 119124 w 606862"/>
              <a:gd name="connsiteY36" fmla="*/ 240057 h 565300"/>
              <a:gd name="connsiteX37" fmla="*/ 121506 w 606862"/>
              <a:gd name="connsiteY37" fmla="*/ 244518 h 565300"/>
              <a:gd name="connsiteX38" fmla="*/ 126668 w 606862"/>
              <a:gd name="connsiteY38" fmla="*/ 247888 h 565300"/>
              <a:gd name="connsiteX39" fmla="*/ 126966 w 606862"/>
              <a:gd name="connsiteY39" fmla="*/ 250069 h 565300"/>
              <a:gd name="connsiteX40" fmla="*/ 146026 w 606862"/>
              <a:gd name="connsiteY40" fmla="*/ 294083 h 565300"/>
              <a:gd name="connsiteX41" fmla="*/ 177593 w 606862"/>
              <a:gd name="connsiteY41" fmla="*/ 321442 h 565300"/>
              <a:gd name="connsiteX42" fmla="*/ 206183 w 606862"/>
              <a:gd name="connsiteY42" fmla="*/ 321442 h 565300"/>
              <a:gd name="connsiteX43" fmla="*/ 237751 w 606862"/>
              <a:gd name="connsiteY43" fmla="*/ 294083 h 565300"/>
              <a:gd name="connsiteX44" fmla="*/ 256910 w 606862"/>
              <a:gd name="connsiteY44" fmla="*/ 250069 h 565300"/>
              <a:gd name="connsiteX45" fmla="*/ 257207 w 606862"/>
              <a:gd name="connsiteY45" fmla="*/ 247888 h 565300"/>
              <a:gd name="connsiteX46" fmla="*/ 262369 w 606862"/>
              <a:gd name="connsiteY46" fmla="*/ 244518 h 565300"/>
              <a:gd name="connsiteX47" fmla="*/ 264752 w 606862"/>
              <a:gd name="connsiteY47" fmla="*/ 240057 h 565300"/>
              <a:gd name="connsiteX48" fmla="*/ 264752 w 606862"/>
              <a:gd name="connsiteY48" fmla="*/ 231334 h 565300"/>
              <a:gd name="connsiteX49" fmla="*/ 259391 w 606862"/>
              <a:gd name="connsiteY49" fmla="*/ 225981 h 565300"/>
              <a:gd name="connsiteX50" fmla="*/ 256513 w 606862"/>
              <a:gd name="connsiteY50" fmla="*/ 225981 h 565300"/>
              <a:gd name="connsiteX51" fmla="*/ 254825 w 606862"/>
              <a:gd name="connsiteY51" fmla="*/ 224197 h 565300"/>
              <a:gd name="connsiteX52" fmla="*/ 249762 w 606862"/>
              <a:gd name="connsiteY52" fmla="*/ 223800 h 565300"/>
              <a:gd name="connsiteX53" fmla="*/ 228717 w 606862"/>
              <a:gd name="connsiteY53" fmla="*/ 228657 h 565300"/>
              <a:gd name="connsiteX54" fmla="*/ 196057 w 606862"/>
              <a:gd name="connsiteY54" fmla="*/ 213788 h 565300"/>
              <a:gd name="connsiteX55" fmla="*/ 166475 w 606862"/>
              <a:gd name="connsiteY55" fmla="*/ 201992 h 565300"/>
              <a:gd name="connsiteX56" fmla="*/ 178487 w 606862"/>
              <a:gd name="connsiteY56" fmla="*/ 100979 h 565300"/>
              <a:gd name="connsiteX57" fmla="*/ 205389 w 606862"/>
              <a:gd name="connsiteY57" fmla="*/ 100979 h 565300"/>
              <a:gd name="connsiteX58" fmla="*/ 288477 w 606862"/>
              <a:gd name="connsiteY58" fmla="*/ 183950 h 565300"/>
              <a:gd name="connsiteX59" fmla="*/ 288477 w 606862"/>
              <a:gd name="connsiteY59" fmla="*/ 210021 h 565300"/>
              <a:gd name="connsiteX60" fmla="*/ 293242 w 606862"/>
              <a:gd name="connsiteY60" fmla="*/ 224890 h 565300"/>
              <a:gd name="connsiteX61" fmla="*/ 293242 w 606862"/>
              <a:gd name="connsiteY61" fmla="*/ 243428 h 565300"/>
              <a:gd name="connsiteX62" fmla="*/ 284109 w 606862"/>
              <a:gd name="connsiteY62" fmla="*/ 262956 h 565300"/>
              <a:gd name="connsiteX63" fmla="*/ 278749 w 606862"/>
              <a:gd name="connsiteY63" fmla="*/ 277132 h 565300"/>
              <a:gd name="connsiteX64" fmla="*/ 260781 w 606862"/>
              <a:gd name="connsiteY64" fmla="*/ 310637 h 565300"/>
              <a:gd name="connsiteX65" fmla="*/ 248670 w 606862"/>
              <a:gd name="connsiteY65" fmla="*/ 326101 h 565300"/>
              <a:gd name="connsiteX66" fmla="*/ 257704 w 606862"/>
              <a:gd name="connsiteY66" fmla="*/ 337303 h 565300"/>
              <a:gd name="connsiteX67" fmla="*/ 316968 w 606862"/>
              <a:gd name="connsiteY67" fmla="*/ 355245 h 565300"/>
              <a:gd name="connsiteX68" fmla="*/ 383875 w 606862"/>
              <a:gd name="connsiteY68" fmla="*/ 549638 h 565300"/>
              <a:gd name="connsiteX69" fmla="*/ 368091 w 606862"/>
              <a:gd name="connsiteY69" fmla="*/ 565300 h 565300"/>
              <a:gd name="connsiteX70" fmla="*/ 15685 w 606862"/>
              <a:gd name="connsiteY70" fmla="*/ 565300 h 565300"/>
              <a:gd name="connsiteX71" fmla="*/ 0 w 606862"/>
              <a:gd name="connsiteY71" fmla="*/ 549638 h 565300"/>
              <a:gd name="connsiteX72" fmla="*/ 199 w 606862"/>
              <a:gd name="connsiteY72" fmla="*/ 547159 h 565300"/>
              <a:gd name="connsiteX73" fmla="*/ 66908 w 606862"/>
              <a:gd name="connsiteY73" fmla="*/ 355245 h 565300"/>
              <a:gd name="connsiteX74" fmla="*/ 126172 w 606862"/>
              <a:gd name="connsiteY74" fmla="*/ 337303 h 565300"/>
              <a:gd name="connsiteX75" fmla="*/ 135205 w 606862"/>
              <a:gd name="connsiteY75" fmla="*/ 326101 h 565300"/>
              <a:gd name="connsiteX76" fmla="*/ 123094 w 606862"/>
              <a:gd name="connsiteY76" fmla="*/ 310637 h 565300"/>
              <a:gd name="connsiteX77" fmla="*/ 105127 w 606862"/>
              <a:gd name="connsiteY77" fmla="*/ 277132 h 565300"/>
              <a:gd name="connsiteX78" fmla="*/ 99766 w 606862"/>
              <a:gd name="connsiteY78" fmla="*/ 262956 h 565300"/>
              <a:gd name="connsiteX79" fmla="*/ 90633 w 606862"/>
              <a:gd name="connsiteY79" fmla="*/ 243428 h 565300"/>
              <a:gd name="connsiteX80" fmla="*/ 90633 w 606862"/>
              <a:gd name="connsiteY80" fmla="*/ 224890 h 565300"/>
              <a:gd name="connsiteX81" fmla="*/ 95398 w 606862"/>
              <a:gd name="connsiteY81" fmla="*/ 210021 h 565300"/>
              <a:gd name="connsiteX82" fmla="*/ 95398 w 606862"/>
              <a:gd name="connsiteY82" fmla="*/ 183950 h 565300"/>
              <a:gd name="connsiteX83" fmla="*/ 178487 w 606862"/>
              <a:gd name="connsiteY83" fmla="*/ 100979 h 565300"/>
              <a:gd name="connsiteX84" fmla="*/ 479606 w 606862"/>
              <a:gd name="connsiteY84" fmla="*/ 93305 h 565300"/>
              <a:gd name="connsiteX85" fmla="*/ 497278 w 606862"/>
              <a:gd name="connsiteY85" fmla="*/ 106483 h 565300"/>
              <a:gd name="connsiteX86" fmla="*/ 506710 w 606862"/>
              <a:gd name="connsiteY86" fmla="*/ 172472 h 565300"/>
              <a:gd name="connsiteX87" fmla="*/ 493505 w 606862"/>
              <a:gd name="connsiteY87" fmla="*/ 190109 h 565300"/>
              <a:gd name="connsiteX88" fmla="*/ 491222 w 606862"/>
              <a:gd name="connsiteY88" fmla="*/ 190208 h 565300"/>
              <a:gd name="connsiteX89" fmla="*/ 475833 w 606862"/>
              <a:gd name="connsiteY89" fmla="*/ 176832 h 565300"/>
              <a:gd name="connsiteX90" fmla="*/ 471862 w 606862"/>
              <a:gd name="connsiteY90" fmla="*/ 148989 h 565300"/>
              <a:gd name="connsiteX91" fmla="*/ 424107 w 606862"/>
              <a:gd name="connsiteY91" fmla="*/ 213789 h 565300"/>
              <a:gd name="connsiteX92" fmla="*/ 405244 w 606862"/>
              <a:gd name="connsiteY92" fmla="*/ 218843 h 565300"/>
              <a:gd name="connsiteX93" fmla="*/ 327506 w 606862"/>
              <a:gd name="connsiteY93" fmla="*/ 184758 h 565300"/>
              <a:gd name="connsiteX94" fmla="*/ 323237 w 606862"/>
              <a:gd name="connsiteY94" fmla="*/ 189415 h 565300"/>
              <a:gd name="connsiteX95" fmla="*/ 316486 w 606862"/>
              <a:gd name="connsiteY95" fmla="*/ 152061 h 565300"/>
              <a:gd name="connsiteX96" fmla="*/ 329790 w 606862"/>
              <a:gd name="connsiteY96" fmla="*/ 151665 h 565300"/>
              <a:gd name="connsiteX97" fmla="*/ 406336 w 606862"/>
              <a:gd name="connsiteY97" fmla="*/ 185254 h 565300"/>
              <a:gd name="connsiteX98" fmla="*/ 447538 w 606862"/>
              <a:gd name="connsiteY98" fmla="*/ 129371 h 565300"/>
              <a:gd name="connsiteX99" fmla="*/ 417952 w 606862"/>
              <a:gd name="connsiteY99" fmla="*/ 133632 h 565300"/>
              <a:gd name="connsiteX100" fmla="*/ 400280 w 606862"/>
              <a:gd name="connsiteY100" fmla="*/ 120355 h 565300"/>
              <a:gd name="connsiteX101" fmla="*/ 413484 w 606862"/>
              <a:gd name="connsiteY101" fmla="*/ 102718 h 565300"/>
              <a:gd name="connsiteX102" fmla="*/ 183273 w 606862"/>
              <a:gd name="connsiteY102" fmla="*/ 0 h 565300"/>
              <a:gd name="connsiteX103" fmla="*/ 580456 w 606862"/>
              <a:gd name="connsiteY103" fmla="*/ 0 h 565300"/>
              <a:gd name="connsiteX104" fmla="*/ 606862 w 606862"/>
              <a:gd name="connsiteY104" fmla="*/ 26468 h 565300"/>
              <a:gd name="connsiteX105" fmla="*/ 594850 w 606862"/>
              <a:gd name="connsiteY105" fmla="*/ 48575 h 565300"/>
              <a:gd name="connsiteX106" fmla="*/ 594850 w 606862"/>
              <a:gd name="connsiteY106" fmla="*/ 299675 h 565300"/>
              <a:gd name="connsiteX107" fmla="*/ 577776 w 606862"/>
              <a:gd name="connsiteY107" fmla="*/ 316627 h 565300"/>
              <a:gd name="connsiteX108" fmla="*/ 304086 w 606862"/>
              <a:gd name="connsiteY108" fmla="*/ 316627 h 565300"/>
              <a:gd name="connsiteX109" fmla="*/ 310439 w 606862"/>
              <a:gd name="connsiteY109" fmla="*/ 302154 h 565300"/>
              <a:gd name="connsiteX110" fmla="*/ 314410 w 606862"/>
              <a:gd name="connsiteY110" fmla="*/ 292340 h 565300"/>
              <a:gd name="connsiteX111" fmla="*/ 320962 w 606862"/>
              <a:gd name="connsiteY111" fmla="*/ 282625 h 565300"/>
              <a:gd name="connsiteX112" fmla="*/ 560801 w 606862"/>
              <a:gd name="connsiteY112" fmla="*/ 282625 h 565300"/>
              <a:gd name="connsiteX113" fmla="*/ 560801 w 606862"/>
              <a:gd name="connsiteY113" fmla="*/ 52837 h 565300"/>
              <a:gd name="connsiteX114" fmla="*/ 203028 w 606862"/>
              <a:gd name="connsiteY114" fmla="*/ 52837 h 565300"/>
              <a:gd name="connsiteX115" fmla="*/ 203028 w 606862"/>
              <a:gd name="connsiteY115" fmla="*/ 71871 h 565300"/>
              <a:gd name="connsiteX116" fmla="*/ 174835 w 606862"/>
              <a:gd name="connsiteY116" fmla="*/ 71871 h 565300"/>
              <a:gd name="connsiteX117" fmla="*/ 168879 w 606862"/>
              <a:gd name="connsiteY117" fmla="*/ 72069 h 565300"/>
              <a:gd name="connsiteX118" fmla="*/ 168879 w 606862"/>
              <a:gd name="connsiteY118" fmla="*/ 48575 h 565300"/>
              <a:gd name="connsiteX119" fmla="*/ 156867 w 606862"/>
              <a:gd name="connsiteY119" fmla="*/ 26468 h 565300"/>
              <a:gd name="connsiteX120" fmla="*/ 183273 w 606862"/>
              <a:gd name="connsiteY120" fmla="*/ 0 h 56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606862" h="565300">
                <a:moveTo>
                  <a:pt x="225640" y="344936"/>
                </a:moveTo>
                <a:cubicBezTo>
                  <a:pt x="221272" y="347315"/>
                  <a:pt x="216904" y="348802"/>
                  <a:pt x="212735" y="349595"/>
                </a:cubicBezTo>
                <a:cubicBezTo>
                  <a:pt x="210154" y="349991"/>
                  <a:pt x="208268" y="352172"/>
                  <a:pt x="208268" y="354750"/>
                </a:cubicBezTo>
                <a:lnTo>
                  <a:pt x="208268" y="368033"/>
                </a:lnTo>
                <a:cubicBezTo>
                  <a:pt x="207573" y="368330"/>
                  <a:pt x="206878" y="368826"/>
                  <a:pt x="206282" y="369421"/>
                </a:cubicBezTo>
                <a:cubicBezTo>
                  <a:pt x="205289" y="370511"/>
                  <a:pt x="204793" y="371998"/>
                  <a:pt x="204992" y="373584"/>
                </a:cubicBezTo>
                <a:lnTo>
                  <a:pt x="207870" y="401836"/>
                </a:lnTo>
                <a:cubicBezTo>
                  <a:pt x="208069" y="404017"/>
                  <a:pt x="209657" y="405801"/>
                  <a:pt x="211742" y="406396"/>
                </a:cubicBezTo>
                <a:cubicBezTo>
                  <a:pt x="212238" y="406495"/>
                  <a:pt x="212735" y="406594"/>
                  <a:pt x="213132" y="406594"/>
                </a:cubicBezTo>
                <a:cubicBezTo>
                  <a:pt x="214819" y="406594"/>
                  <a:pt x="216408" y="405801"/>
                  <a:pt x="217400" y="404413"/>
                </a:cubicBezTo>
                <a:lnTo>
                  <a:pt x="232390" y="384687"/>
                </a:lnTo>
                <a:cubicBezTo>
                  <a:pt x="233085" y="383695"/>
                  <a:pt x="233383" y="382605"/>
                  <a:pt x="233482" y="381415"/>
                </a:cubicBezTo>
                <a:lnTo>
                  <a:pt x="233383" y="349694"/>
                </a:lnTo>
                <a:cubicBezTo>
                  <a:pt x="233383" y="347811"/>
                  <a:pt x="232489" y="346026"/>
                  <a:pt x="230901" y="345134"/>
                </a:cubicBezTo>
                <a:cubicBezTo>
                  <a:pt x="229213" y="344143"/>
                  <a:pt x="227228" y="344143"/>
                  <a:pt x="225640" y="344936"/>
                </a:cubicBezTo>
                <a:close/>
                <a:moveTo>
                  <a:pt x="158236" y="344936"/>
                </a:moveTo>
                <a:cubicBezTo>
                  <a:pt x="156548" y="344044"/>
                  <a:pt x="154563" y="344143"/>
                  <a:pt x="152974" y="345134"/>
                </a:cubicBezTo>
                <a:cubicBezTo>
                  <a:pt x="151386" y="346026"/>
                  <a:pt x="150393" y="347811"/>
                  <a:pt x="150393" y="349694"/>
                </a:cubicBezTo>
                <a:lnTo>
                  <a:pt x="150393" y="381415"/>
                </a:lnTo>
                <a:cubicBezTo>
                  <a:pt x="150393" y="382605"/>
                  <a:pt x="150791" y="383695"/>
                  <a:pt x="151485" y="384687"/>
                </a:cubicBezTo>
                <a:lnTo>
                  <a:pt x="166475" y="404512"/>
                </a:lnTo>
                <a:cubicBezTo>
                  <a:pt x="167468" y="405801"/>
                  <a:pt x="169056" y="406594"/>
                  <a:pt x="170644" y="406594"/>
                </a:cubicBezTo>
                <a:cubicBezTo>
                  <a:pt x="171141" y="406594"/>
                  <a:pt x="171637" y="406495"/>
                  <a:pt x="172133" y="406396"/>
                </a:cubicBezTo>
                <a:cubicBezTo>
                  <a:pt x="174218" y="405801"/>
                  <a:pt x="175707" y="404017"/>
                  <a:pt x="176005" y="401836"/>
                </a:cubicBezTo>
                <a:lnTo>
                  <a:pt x="178884" y="373584"/>
                </a:lnTo>
                <a:cubicBezTo>
                  <a:pt x="179082" y="372097"/>
                  <a:pt x="178586" y="370511"/>
                  <a:pt x="177593" y="369421"/>
                </a:cubicBezTo>
                <a:cubicBezTo>
                  <a:pt x="176998" y="368826"/>
                  <a:pt x="176303" y="368330"/>
                  <a:pt x="175509" y="368033"/>
                </a:cubicBezTo>
                <a:lnTo>
                  <a:pt x="175509" y="354750"/>
                </a:lnTo>
                <a:cubicBezTo>
                  <a:pt x="175509" y="352172"/>
                  <a:pt x="173722" y="349991"/>
                  <a:pt x="171141" y="349595"/>
                </a:cubicBezTo>
                <a:cubicBezTo>
                  <a:pt x="166971" y="348802"/>
                  <a:pt x="162604" y="347216"/>
                  <a:pt x="158236" y="344936"/>
                </a:cubicBezTo>
                <a:close/>
                <a:moveTo>
                  <a:pt x="166475" y="201992"/>
                </a:moveTo>
                <a:cubicBezTo>
                  <a:pt x="151386" y="201992"/>
                  <a:pt x="136893" y="208038"/>
                  <a:pt x="129547" y="211706"/>
                </a:cubicBezTo>
                <a:cubicBezTo>
                  <a:pt x="127760" y="212598"/>
                  <a:pt x="126569" y="214482"/>
                  <a:pt x="126569" y="216464"/>
                </a:cubicBezTo>
                <a:lnTo>
                  <a:pt x="126569" y="225981"/>
                </a:lnTo>
                <a:lnTo>
                  <a:pt x="124385" y="225981"/>
                </a:lnTo>
                <a:cubicBezTo>
                  <a:pt x="121506" y="225981"/>
                  <a:pt x="119124" y="228360"/>
                  <a:pt x="119124" y="231334"/>
                </a:cubicBezTo>
                <a:lnTo>
                  <a:pt x="119124" y="240057"/>
                </a:lnTo>
                <a:cubicBezTo>
                  <a:pt x="119124" y="241842"/>
                  <a:pt x="120017" y="243527"/>
                  <a:pt x="121506" y="244518"/>
                </a:cubicBezTo>
                <a:lnTo>
                  <a:pt x="126668" y="247888"/>
                </a:lnTo>
                <a:lnTo>
                  <a:pt x="126966" y="250069"/>
                </a:lnTo>
                <a:cubicBezTo>
                  <a:pt x="128653" y="262758"/>
                  <a:pt x="135801" y="279213"/>
                  <a:pt x="146026" y="294083"/>
                </a:cubicBezTo>
                <a:cubicBezTo>
                  <a:pt x="159129" y="313016"/>
                  <a:pt x="171339" y="321442"/>
                  <a:pt x="177593" y="321442"/>
                </a:cubicBezTo>
                <a:lnTo>
                  <a:pt x="206183" y="321442"/>
                </a:lnTo>
                <a:cubicBezTo>
                  <a:pt x="212536" y="321442"/>
                  <a:pt x="224746" y="313016"/>
                  <a:pt x="237751" y="294083"/>
                </a:cubicBezTo>
                <a:cubicBezTo>
                  <a:pt x="248075" y="279213"/>
                  <a:pt x="255222" y="262758"/>
                  <a:pt x="256910" y="250069"/>
                </a:cubicBezTo>
                <a:lnTo>
                  <a:pt x="257207" y="247888"/>
                </a:lnTo>
                <a:lnTo>
                  <a:pt x="262369" y="244518"/>
                </a:lnTo>
                <a:cubicBezTo>
                  <a:pt x="263858" y="243527"/>
                  <a:pt x="264752" y="241842"/>
                  <a:pt x="264752" y="240057"/>
                </a:cubicBezTo>
                <a:lnTo>
                  <a:pt x="264752" y="231334"/>
                </a:lnTo>
                <a:cubicBezTo>
                  <a:pt x="264752" y="228360"/>
                  <a:pt x="262369" y="225981"/>
                  <a:pt x="259391" y="225981"/>
                </a:cubicBezTo>
                <a:lnTo>
                  <a:pt x="256513" y="225981"/>
                </a:lnTo>
                <a:cubicBezTo>
                  <a:pt x="256115" y="225287"/>
                  <a:pt x="255520" y="224692"/>
                  <a:pt x="254825" y="224197"/>
                </a:cubicBezTo>
                <a:cubicBezTo>
                  <a:pt x="253336" y="223205"/>
                  <a:pt x="251450" y="223106"/>
                  <a:pt x="249762" y="223800"/>
                </a:cubicBezTo>
                <a:cubicBezTo>
                  <a:pt x="242615" y="226972"/>
                  <a:pt x="235567" y="228657"/>
                  <a:pt x="228717" y="228657"/>
                </a:cubicBezTo>
                <a:cubicBezTo>
                  <a:pt x="216606" y="228657"/>
                  <a:pt x="205587" y="223602"/>
                  <a:pt x="196057" y="213788"/>
                </a:cubicBezTo>
                <a:cubicBezTo>
                  <a:pt x="188414" y="205957"/>
                  <a:pt x="178487" y="201992"/>
                  <a:pt x="166475" y="201992"/>
                </a:cubicBezTo>
                <a:close/>
                <a:moveTo>
                  <a:pt x="178487" y="100979"/>
                </a:moveTo>
                <a:lnTo>
                  <a:pt x="205389" y="100979"/>
                </a:lnTo>
                <a:cubicBezTo>
                  <a:pt x="251152" y="100979"/>
                  <a:pt x="288477" y="138152"/>
                  <a:pt x="288477" y="183950"/>
                </a:cubicBezTo>
                <a:lnTo>
                  <a:pt x="288477" y="210021"/>
                </a:lnTo>
                <a:cubicBezTo>
                  <a:pt x="291555" y="214383"/>
                  <a:pt x="293242" y="219537"/>
                  <a:pt x="293242" y="224890"/>
                </a:cubicBezTo>
                <a:lnTo>
                  <a:pt x="293242" y="243428"/>
                </a:lnTo>
                <a:cubicBezTo>
                  <a:pt x="293242" y="250961"/>
                  <a:pt x="289867" y="258198"/>
                  <a:pt x="284109" y="262956"/>
                </a:cubicBezTo>
                <a:cubicBezTo>
                  <a:pt x="282620" y="267615"/>
                  <a:pt x="280834" y="272373"/>
                  <a:pt x="278749" y="277132"/>
                </a:cubicBezTo>
                <a:cubicBezTo>
                  <a:pt x="274381" y="288234"/>
                  <a:pt x="268226" y="299832"/>
                  <a:pt x="260781" y="310637"/>
                </a:cubicBezTo>
                <a:cubicBezTo>
                  <a:pt x="257704" y="315197"/>
                  <a:pt x="253534" y="320649"/>
                  <a:pt x="248670" y="326101"/>
                </a:cubicBezTo>
                <a:cubicBezTo>
                  <a:pt x="253137" y="329273"/>
                  <a:pt x="256314" y="332941"/>
                  <a:pt x="257704" y="337303"/>
                </a:cubicBezTo>
                <a:lnTo>
                  <a:pt x="316968" y="355245"/>
                </a:lnTo>
                <a:cubicBezTo>
                  <a:pt x="358661" y="367240"/>
                  <a:pt x="383875" y="542104"/>
                  <a:pt x="383875" y="549638"/>
                </a:cubicBezTo>
                <a:cubicBezTo>
                  <a:pt x="383875" y="558262"/>
                  <a:pt x="376827" y="565300"/>
                  <a:pt x="368091" y="565300"/>
                </a:cubicBezTo>
                <a:lnTo>
                  <a:pt x="15685" y="565300"/>
                </a:lnTo>
                <a:cubicBezTo>
                  <a:pt x="7048" y="565300"/>
                  <a:pt x="0" y="558262"/>
                  <a:pt x="0" y="549638"/>
                </a:cubicBezTo>
                <a:cubicBezTo>
                  <a:pt x="0" y="548745"/>
                  <a:pt x="100" y="547952"/>
                  <a:pt x="199" y="547159"/>
                </a:cubicBezTo>
                <a:cubicBezTo>
                  <a:pt x="199" y="547159"/>
                  <a:pt x="25215" y="367240"/>
                  <a:pt x="66908" y="355245"/>
                </a:cubicBezTo>
                <a:lnTo>
                  <a:pt x="126172" y="337303"/>
                </a:lnTo>
                <a:cubicBezTo>
                  <a:pt x="127562" y="332941"/>
                  <a:pt x="130738" y="329273"/>
                  <a:pt x="135205" y="326101"/>
                </a:cubicBezTo>
                <a:cubicBezTo>
                  <a:pt x="130341" y="320649"/>
                  <a:pt x="126172" y="315197"/>
                  <a:pt x="123094" y="310637"/>
                </a:cubicBezTo>
                <a:cubicBezTo>
                  <a:pt x="115649" y="299832"/>
                  <a:pt x="109395" y="288234"/>
                  <a:pt x="105127" y="277132"/>
                </a:cubicBezTo>
                <a:cubicBezTo>
                  <a:pt x="103042" y="272373"/>
                  <a:pt x="101255" y="267615"/>
                  <a:pt x="99766" y="262956"/>
                </a:cubicBezTo>
                <a:cubicBezTo>
                  <a:pt x="94008" y="258099"/>
                  <a:pt x="90633" y="250961"/>
                  <a:pt x="90633" y="243428"/>
                </a:cubicBezTo>
                <a:lnTo>
                  <a:pt x="90633" y="224890"/>
                </a:lnTo>
                <a:cubicBezTo>
                  <a:pt x="90633" y="219537"/>
                  <a:pt x="92321" y="214383"/>
                  <a:pt x="95398" y="210021"/>
                </a:cubicBezTo>
                <a:lnTo>
                  <a:pt x="95398" y="183950"/>
                </a:lnTo>
                <a:cubicBezTo>
                  <a:pt x="95398" y="138152"/>
                  <a:pt x="132624" y="100979"/>
                  <a:pt x="178487" y="100979"/>
                </a:cubicBezTo>
                <a:close/>
                <a:moveTo>
                  <a:pt x="479606" y="93305"/>
                </a:moveTo>
                <a:cubicBezTo>
                  <a:pt x="488144" y="92017"/>
                  <a:pt x="496086" y="97962"/>
                  <a:pt x="497278" y="106483"/>
                </a:cubicBezTo>
                <a:lnTo>
                  <a:pt x="506710" y="172472"/>
                </a:lnTo>
                <a:cubicBezTo>
                  <a:pt x="508000" y="180993"/>
                  <a:pt x="502043" y="188821"/>
                  <a:pt x="493505" y="190109"/>
                </a:cubicBezTo>
                <a:cubicBezTo>
                  <a:pt x="492711" y="190208"/>
                  <a:pt x="492016" y="190208"/>
                  <a:pt x="491222" y="190208"/>
                </a:cubicBezTo>
                <a:cubicBezTo>
                  <a:pt x="483676" y="190208"/>
                  <a:pt x="476925" y="184659"/>
                  <a:pt x="475833" y="176832"/>
                </a:cubicBezTo>
                <a:lnTo>
                  <a:pt x="471862" y="148989"/>
                </a:lnTo>
                <a:lnTo>
                  <a:pt x="424107" y="213789"/>
                </a:lnTo>
                <a:cubicBezTo>
                  <a:pt x="419739" y="219635"/>
                  <a:pt x="411896" y="221716"/>
                  <a:pt x="405244" y="218843"/>
                </a:cubicBezTo>
                <a:lnTo>
                  <a:pt x="327506" y="184758"/>
                </a:lnTo>
                <a:lnTo>
                  <a:pt x="323237" y="189415"/>
                </a:lnTo>
                <a:cubicBezTo>
                  <a:pt x="322940" y="176336"/>
                  <a:pt x="320557" y="163753"/>
                  <a:pt x="316486" y="152061"/>
                </a:cubicBezTo>
                <a:cubicBezTo>
                  <a:pt x="320557" y="149980"/>
                  <a:pt x="325422" y="149782"/>
                  <a:pt x="329790" y="151665"/>
                </a:cubicBezTo>
                <a:lnTo>
                  <a:pt x="406336" y="185254"/>
                </a:lnTo>
                <a:lnTo>
                  <a:pt x="447538" y="129371"/>
                </a:lnTo>
                <a:lnTo>
                  <a:pt x="417952" y="133632"/>
                </a:lnTo>
                <a:cubicBezTo>
                  <a:pt x="409414" y="134821"/>
                  <a:pt x="401471" y="128876"/>
                  <a:pt x="400280" y="120355"/>
                </a:cubicBezTo>
                <a:cubicBezTo>
                  <a:pt x="398989" y="111834"/>
                  <a:pt x="404946" y="104006"/>
                  <a:pt x="413484" y="102718"/>
                </a:cubicBezTo>
                <a:close/>
                <a:moveTo>
                  <a:pt x="183273" y="0"/>
                </a:moveTo>
                <a:lnTo>
                  <a:pt x="580456" y="0"/>
                </a:lnTo>
                <a:cubicBezTo>
                  <a:pt x="595049" y="0"/>
                  <a:pt x="606862" y="11896"/>
                  <a:pt x="606862" y="26468"/>
                </a:cubicBezTo>
                <a:cubicBezTo>
                  <a:pt x="606862" y="35687"/>
                  <a:pt x="602097" y="43816"/>
                  <a:pt x="594850" y="48575"/>
                </a:cubicBezTo>
                <a:lnTo>
                  <a:pt x="594850" y="299675"/>
                </a:lnTo>
                <a:cubicBezTo>
                  <a:pt x="594850" y="308994"/>
                  <a:pt x="587207" y="316627"/>
                  <a:pt x="577776" y="316627"/>
                </a:cubicBezTo>
                <a:lnTo>
                  <a:pt x="304086" y="316627"/>
                </a:lnTo>
                <a:cubicBezTo>
                  <a:pt x="306468" y="311770"/>
                  <a:pt x="308652" y="306912"/>
                  <a:pt x="310439" y="302154"/>
                </a:cubicBezTo>
                <a:cubicBezTo>
                  <a:pt x="311928" y="298882"/>
                  <a:pt x="313219" y="295611"/>
                  <a:pt x="314410" y="292340"/>
                </a:cubicBezTo>
                <a:cubicBezTo>
                  <a:pt x="316991" y="289267"/>
                  <a:pt x="319175" y="285995"/>
                  <a:pt x="320962" y="282625"/>
                </a:cubicBezTo>
                <a:lnTo>
                  <a:pt x="560801" y="282625"/>
                </a:lnTo>
                <a:lnTo>
                  <a:pt x="560801" y="52837"/>
                </a:lnTo>
                <a:lnTo>
                  <a:pt x="203028" y="52837"/>
                </a:lnTo>
                <a:lnTo>
                  <a:pt x="203028" y="71871"/>
                </a:lnTo>
                <a:lnTo>
                  <a:pt x="174835" y="71871"/>
                </a:lnTo>
                <a:cubicBezTo>
                  <a:pt x="172850" y="71871"/>
                  <a:pt x="170864" y="71970"/>
                  <a:pt x="168879" y="72069"/>
                </a:cubicBezTo>
                <a:lnTo>
                  <a:pt x="168879" y="48575"/>
                </a:lnTo>
                <a:cubicBezTo>
                  <a:pt x="161632" y="43816"/>
                  <a:pt x="156867" y="35687"/>
                  <a:pt x="156867" y="26468"/>
                </a:cubicBezTo>
                <a:cubicBezTo>
                  <a:pt x="156867" y="11896"/>
                  <a:pt x="168680" y="0"/>
                  <a:pt x="1832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40" tIns="45720" rIns="91440" bIns="45720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/>
          </a:p>
        </p:txBody>
      </p:sp>
      <p:grpSp>
        <p:nvGrpSpPr>
          <p:cNvPr id="26" name="ïślîḑe"/>
          <p:cNvGrpSpPr/>
          <p:nvPr/>
        </p:nvGrpSpPr>
        <p:grpSpPr>
          <a:xfrm>
            <a:off x="706844" y="5082905"/>
            <a:ext cx="10778311" cy="1898920"/>
            <a:chOff x="54300" y="8664709"/>
            <a:chExt cx="12130544" cy="2137156"/>
          </a:xfrm>
        </p:grpSpPr>
        <p:sp>
          <p:nvSpPr>
            <p:cNvPr id="27" name="ïṥḷíḑé"/>
            <p:cNvSpPr/>
            <p:nvPr/>
          </p:nvSpPr>
          <p:spPr bwMode="auto">
            <a:xfrm>
              <a:off x="1036447" y="8947563"/>
              <a:ext cx="5806434" cy="1854290"/>
            </a:xfrm>
            <a:custGeom>
              <a:avLst/>
              <a:gdLst>
                <a:gd name="T0" fmla="*/ 1027 w 1478"/>
                <a:gd name="T1" fmla="*/ 471 h 473"/>
                <a:gd name="T2" fmla="*/ 972 w 1478"/>
                <a:gd name="T3" fmla="*/ 473 h 473"/>
                <a:gd name="T4" fmla="*/ 970 w 1478"/>
                <a:gd name="T5" fmla="*/ 473 h 473"/>
                <a:gd name="T6" fmla="*/ 995 w 1478"/>
                <a:gd name="T7" fmla="*/ 117 h 473"/>
                <a:gd name="T8" fmla="*/ 996 w 1478"/>
                <a:gd name="T9" fmla="*/ 105 h 473"/>
                <a:gd name="T10" fmla="*/ 1006 w 1478"/>
                <a:gd name="T11" fmla="*/ 117 h 473"/>
                <a:gd name="T12" fmla="*/ 1010 w 1478"/>
                <a:gd name="T13" fmla="*/ 471 h 473"/>
                <a:gd name="T14" fmla="*/ 1461 w 1478"/>
                <a:gd name="T15" fmla="*/ 105 h 473"/>
                <a:gd name="T16" fmla="*/ 1465 w 1478"/>
                <a:gd name="T17" fmla="*/ 105 h 473"/>
                <a:gd name="T18" fmla="*/ 1475 w 1478"/>
                <a:gd name="T19" fmla="*/ 155 h 473"/>
                <a:gd name="T20" fmla="*/ 1478 w 1478"/>
                <a:gd name="T21" fmla="*/ 473 h 473"/>
                <a:gd name="T22" fmla="*/ 1465 w 1478"/>
                <a:gd name="T23" fmla="*/ 473 h 473"/>
                <a:gd name="T24" fmla="*/ 1423 w 1478"/>
                <a:gd name="T25" fmla="*/ 473 h 473"/>
                <a:gd name="T26" fmla="*/ 1415 w 1478"/>
                <a:gd name="T27" fmla="*/ 207 h 473"/>
                <a:gd name="T28" fmla="*/ 1423 w 1478"/>
                <a:gd name="T29" fmla="*/ 155 h 473"/>
                <a:gd name="T30" fmla="*/ 1427 w 1478"/>
                <a:gd name="T31" fmla="*/ 105 h 473"/>
                <a:gd name="T32" fmla="*/ 1442 w 1478"/>
                <a:gd name="T33" fmla="*/ 23 h 473"/>
                <a:gd name="T34" fmla="*/ 1461 w 1478"/>
                <a:gd name="T35" fmla="*/ 105 h 473"/>
                <a:gd name="T36" fmla="*/ 1285 w 1478"/>
                <a:gd name="T37" fmla="*/ 190 h 473"/>
                <a:gd name="T38" fmla="*/ 1335 w 1478"/>
                <a:gd name="T39" fmla="*/ 473 h 473"/>
                <a:gd name="T40" fmla="*/ 1285 w 1478"/>
                <a:gd name="T41" fmla="*/ 190 h 473"/>
                <a:gd name="T42" fmla="*/ 1176 w 1478"/>
                <a:gd name="T43" fmla="*/ 243 h 473"/>
                <a:gd name="T44" fmla="*/ 1216 w 1478"/>
                <a:gd name="T45" fmla="*/ 473 h 473"/>
                <a:gd name="T46" fmla="*/ 1176 w 1478"/>
                <a:gd name="T47" fmla="*/ 243 h 473"/>
                <a:gd name="T48" fmla="*/ 1083 w 1478"/>
                <a:gd name="T49" fmla="*/ 167 h 473"/>
                <a:gd name="T50" fmla="*/ 1125 w 1478"/>
                <a:gd name="T51" fmla="*/ 473 h 473"/>
                <a:gd name="T52" fmla="*/ 1083 w 1478"/>
                <a:gd name="T53" fmla="*/ 167 h 473"/>
                <a:gd name="T54" fmla="*/ 849 w 1478"/>
                <a:gd name="T55" fmla="*/ 295 h 473"/>
                <a:gd name="T56" fmla="*/ 884 w 1478"/>
                <a:gd name="T57" fmla="*/ 473 h 473"/>
                <a:gd name="T58" fmla="*/ 849 w 1478"/>
                <a:gd name="T59" fmla="*/ 295 h 473"/>
                <a:gd name="T60" fmla="*/ 631 w 1478"/>
                <a:gd name="T61" fmla="*/ 373 h 473"/>
                <a:gd name="T62" fmla="*/ 643 w 1478"/>
                <a:gd name="T63" fmla="*/ 318 h 473"/>
                <a:gd name="T64" fmla="*/ 667 w 1478"/>
                <a:gd name="T65" fmla="*/ 306 h 473"/>
                <a:gd name="T66" fmla="*/ 702 w 1478"/>
                <a:gd name="T67" fmla="*/ 234 h 473"/>
                <a:gd name="T68" fmla="*/ 723 w 1478"/>
                <a:gd name="T69" fmla="*/ 306 h 473"/>
                <a:gd name="T70" fmla="*/ 702 w 1478"/>
                <a:gd name="T71" fmla="*/ 473 h 473"/>
                <a:gd name="T72" fmla="*/ 687 w 1478"/>
                <a:gd name="T73" fmla="*/ 473 h 473"/>
                <a:gd name="T74" fmla="*/ 643 w 1478"/>
                <a:gd name="T75" fmla="*/ 473 h 473"/>
                <a:gd name="T76" fmla="*/ 631 w 1478"/>
                <a:gd name="T77" fmla="*/ 373 h 473"/>
                <a:gd name="T78" fmla="*/ 581 w 1478"/>
                <a:gd name="T79" fmla="*/ 255 h 473"/>
                <a:gd name="T80" fmla="*/ 623 w 1478"/>
                <a:gd name="T81" fmla="*/ 473 h 473"/>
                <a:gd name="T82" fmla="*/ 581 w 1478"/>
                <a:gd name="T83" fmla="*/ 255 h 473"/>
                <a:gd name="T84" fmla="*/ 532 w 1478"/>
                <a:gd name="T85" fmla="*/ 314 h 473"/>
                <a:gd name="T86" fmla="*/ 557 w 1478"/>
                <a:gd name="T87" fmla="*/ 356 h 473"/>
                <a:gd name="T88" fmla="*/ 532 w 1478"/>
                <a:gd name="T89" fmla="*/ 473 h 473"/>
                <a:gd name="T90" fmla="*/ 455 w 1478"/>
                <a:gd name="T91" fmla="*/ 473 h 473"/>
                <a:gd name="T92" fmla="*/ 455 w 1478"/>
                <a:gd name="T93" fmla="*/ 302 h 473"/>
                <a:gd name="T94" fmla="*/ 488 w 1478"/>
                <a:gd name="T95" fmla="*/ 356 h 473"/>
                <a:gd name="T96" fmla="*/ 532 w 1478"/>
                <a:gd name="T97" fmla="*/ 314 h 473"/>
                <a:gd name="T98" fmla="*/ 360 w 1478"/>
                <a:gd name="T99" fmla="*/ 293 h 473"/>
                <a:gd name="T100" fmla="*/ 426 w 1478"/>
                <a:gd name="T101" fmla="*/ 473 h 473"/>
                <a:gd name="T102" fmla="*/ 360 w 1478"/>
                <a:gd name="T103" fmla="*/ 293 h 473"/>
                <a:gd name="T104" fmla="*/ 287 w 1478"/>
                <a:gd name="T105" fmla="*/ 209 h 473"/>
                <a:gd name="T106" fmla="*/ 350 w 1478"/>
                <a:gd name="T107" fmla="*/ 473 h 473"/>
                <a:gd name="T108" fmla="*/ 287 w 1478"/>
                <a:gd name="T109" fmla="*/ 209 h 473"/>
                <a:gd name="T110" fmla="*/ 195 w 1478"/>
                <a:gd name="T111" fmla="*/ 184 h 473"/>
                <a:gd name="T112" fmla="*/ 241 w 1478"/>
                <a:gd name="T113" fmla="*/ 473 h 473"/>
                <a:gd name="T114" fmla="*/ 195 w 1478"/>
                <a:gd name="T115" fmla="*/ 184 h 473"/>
                <a:gd name="T116" fmla="*/ 31 w 1478"/>
                <a:gd name="T117" fmla="*/ 264 h 473"/>
                <a:gd name="T118" fmla="*/ 92 w 1478"/>
                <a:gd name="T119" fmla="*/ 473 h 473"/>
                <a:gd name="T120" fmla="*/ 31 w 1478"/>
                <a:gd name="T121" fmla="*/ 473 h 473"/>
                <a:gd name="T122" fmla="*/ 0 w 1478"/>
                <a:gd name="T123" fmla="*/ 331 h 473"/>
                <a:gd name="T124" fmla="*/ 31 w 1478"/>
                <a:gd name="T125" fmla="*/ 264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78" h="473">
                  <a:moveTo>
                    <a:pt x="1010" y="471"/>
                  </a:moveTo>
                  <a:lnTo>
                    <a:pt x="1027" y="471"/>
                  </a:lnTo>
                  <a:lnTo>
                    <a:pt x="1027" y="473"/>
                  </a:lnTo>
                  <a:lnTo>
                    <a:pt x="972" y="473"/>
                  </a:lnTo>
                  <a:lnTo>
                    <a:pt x="972" y="473"/>
                  </a:lnTo>
                  <a:lnTo>
                    <a:pt x="970" y="473"/>
                  </a:lnTo>
                  <a:lnTo>
                    <a:pt x="970" y="117"/>
                  </a:lnTo>
                  <a:lnTo>
                    <a:pt x="995" y="117"/>
                  </a:lnTo>
                  <a:lnTo>
                    <a:pt x="996" y="75"/>
                  </a:lnTo>
                  <a:lnTo>
                    <a:pt x="996" y="105"/>
                  </a:lnTo>
                  <a:lnTo>
                    <a:pt x="1002" y="105"/>
                  </a:lnTo>
                  <a:lnTo>
                    <a:pt x="1006" y="117"/>
                  </a:lnTo>
                  <a:lnTo>
                    <a:pt x="1010" y="117"/>
                  </a:lnTo>
                  <a:lnTo>
                    <a:pt x="1010" y="471"/>
                  </a:lnTo>
                  <a:lnTo>
                    <a:pt x="1010" y="471"/>
                  </a:lnTo>
                  <a:close/>
                  <a:moveTo>
                    <a:pt x="1461" y="105"/>
                  </a:moveTo>
                  <a:lnTo>
                    <a:pt x="1463" y="0"/>
                  </a:lnTo>
                  <a:lnTo>
                    <a:pt x="1465" y="105"/>
                  </a:lnTo>
                  <a:lnTo>
                    <a:pt x="1475" y="105"/>
                  </a:lnTo>
                  <a:lnTo>
                    <a:pt x="1475" y="155"/>
                  </a:lnTo>
                  <a:lnTo>
                    <a:pt x="1478" y="155"/>
                  </a:lnTo>
                  <a:lnTo>
                    <a:pt x="1478" y="473"/>
                  </a:lnTo>
                  <a:lnTo>
                    <a:pt x="1475" y="473"/>
                  </a:lnTo>
                  <a:lnTo>
                    <a:pt x="1465" y="473"/>
                  </a:lnTo>
                  <a:lnTo>
                    <a:pt x="1427" y="473"/>
                  </a:lnTo>
                  <a:lnTo>
                    <a:pt x="1423" y="473"/>
                  </a:lnTo>
                  <a:lnTo>
                    <a:pt x="1415" y="473"/>
                  </a:lnTo>
                  <a:lnTo>
                    <a:pt x="1415" y="207"/>
                  </a:lnTo>
                  <a:lnTo>
                    <a:pt x="1423" y="207"/>
                  </a:lnTo>
                  <a:lnTo>
                    <a:pt x="1423" y="155"/>
                  </a:lnTo>
                  <a:lnTo>
                    <a:pt x="1427" y="155"/>
                  </a:lnTo>
                  <a:lnTo>
                    <a:pt x="1427" y="105"/>
                  </a:lnTo>
                  <a:lnTo>
                    <a:pt x="1440" y="105"/>
                  </a:lnTo>
                  <a:lnTo>
                    <a:pt x="1442" y="23"/>
                  </a:lnTo>
                  <a:lnTo>
                    <a:pt x="1444" y="105"/>
                  </a:lnTo>
                  <a:lnTo>
                    <a:pt x="1461" y="105"/>
                  </a:lnTo>
                  <a:lnTo>
                    <a:pt x="1461" y="105"/>
                  </a:lnTo>
                  <a:close/>
                  <a:moveTo>
                    <a:pt x="1285" y="190"/>
                  </a:moveTo>
                  <a:lnTo>
                    <a:pt x="1335" y="190"/>
                  </a:lnTo>
                  <a:lnTo>
                    <a:pt x="1335" y="473"/>
                  </a:lnTo>
                  <a:lnTo>
                    <a:pt x="1285" y="473"/>
                  </a:lnTo>
                  <a:lnTo>
                    <a:pt x="1285" y="190"/>
                  </a:lnTo>
                  <a:lnTo>
                    <a:pt x="1285" y="190"/>
                  </a:lnTo>
                  <a:close/>
                  <a:moveTo>
                    <a:pt x="1176" y="243"/>
                  </a:moveTo>
                  <a:lnTo>
                    <a:pt x="1216" y="243"/>
                  </a:lnTo>
                  <a:lnTo>
                    <a:pt x="1216" y="473"/>
                  </a:lnTo>
                  <a:lnTo>
                    <a:pt x="1176" y="473"/>
                  </a:lnTo>
                  <a:lnTo>
                    <a:pt x="1176" y="243"/>
                  </a:lnTo>
                  <a:lnTo>
                    <a:pt x="1176" y="243"/>
                  </a:lnTo>
                  <a:close/>
                  <a:moveTo>
                    <a:pt x="1083" y="167"/>
                  </a:moveTo>
                  <a:lnTo>
                    <a:pt x="1125" y="167"/>
                  </a:lnTo>
                  <a:lnTo>
                    <a:pt x="1125" y="473"/>
                  </a:lnTo>
                  <a:lnTo>
                    <a:pt x="1083" y="473"/>
                  </a:lnTo>
                  <a:lnTo>
                    <a:pt x="1083" y="167"/>
                  </a:lnTo>
                  <a:lnTo>
                    <a:pt x="1083" y="167"/>
                  </a:lnTo>
                  <a:close/>
                  <a:moveTo>
                    <a:pt x="849" y="295"/>
                  </a:moveTo>
                  <a:lnTo>
                    <a:pt x="884" y="295"/>
                  </a:lnTo>
                  <a:lnTo>
                    <a:pt x="884" y="473"/>
                  </a:lnTo>
                  <a:lnTo>
                    <a:pt x="849" y="473"/>
                  </a:lnTo>
                  <a:lnTo>
                    <a:pt x="849" y="295"/>
                  </a:lnTo>
                  <a:lnTo>
                    <a:pt x="849" y="295"/>
                  </a:lnTo>
                  <a:close/>
                  <a:moveTo>
                    <a:pt x="631" y="373"/>
                  </a:moveTo>
                  <a:lnTo>
                    <a:pt x="643" y="373"/>
                  </a:lnTo>
                  <a:lnTo>
                    <a:pt x="643" y="318"/>
                  </a:lnTo>
                  <a:lnTo>
                    <a:pt x="667" y="318"/>
                  </a:lnTo>
                  <a:lnTo>
                    <a:pt x="667" y="306"/>
                  </a:lnTo>
                  <a:lnTo>
                    <a:pt x="667" y="234"/>
                  </a:lnTo>
                  <a:lnTo>
                    <a:pt x="702" y="234"/>
                  </a:lnTo>
                  <a:lnTo>
                    <a:pt x="702" y="306"/>
                  </a:lnTo>
                  <a:lnTo>
                    <a:pt x="723" y="306"/>
                  </a:lnTo>
                  <a:lnTo>
                    <a:pt x="723" y="473"/>
                  </a:lnTo>
                  <a:lnTo>
                    <a:pt x="702" y="473"/>
                  </a:lnTo>
                  <a:lnTo>
                    <a:pt x="698" y="473"/>
                  </a:lnTo>
                  <a:lnTo>
                    <a:pt x="687" y="473"/>
                  </a:lnTo>
                  <a:lnTo>
                    <a:pt x="667" y="473"/>
                  </a:lnTo>
                  <a:lnTo>
                    <a:pt x="643" y="473"/>
                  </a:lnTo>
                  <a:lnTo>
                    <a:pt x="631" y="473"/>
                  </a:lnTo>
                  <a:lnTo>
                    <a:pt x="631" y="373"/>
                  </a:lnTo>
                  <a:lnTo>
                    <a:pt x="631" y="373"/>
                  </a:lnTo>
                  <a:close/>
                  <a:moveTo>
                    <a:pt x="581" y="255"/>
                  </a:moveTo>
                  <a:lnTo>
                    <a:pt x="623" y="255"/>
                  </a:lnTo>
                  <a:lnTo>
                    <a:pt x="623" y="473"/>
                  </a:lnTo>
                  <a:lnTo>
                    <a:pt x="581" y="473"/>
                  </a:lnTo>
                  <a:lnTo>
                    <a:pt x="581" y="255"/>
                  </a:lnTo>
                  <a:lnTo>
                    <a:pt x="581" y="255"/>
                  </a:lnTo>
                  <a:close/>
                  <a:moveTo>
                    <a:pt x="532" y="314"/>
                  </a:moveTo>
                  <a:lnTo>
                    <a:pt x="557" y="314"/>
                  </a:lnTo>
                  <a:lnTo>
                    <a:pt x="557" y="356"/>
                  </a:lnTo>
                  <a:lnTo>
                    <a:pt x="557" y="473"/>
                  </a:lnTo>
                  <a:lnTo>
                    <a:pt x="532" y="473"/>
                  </a:lnTo>
                  <a:lnTo>
                    <a:pt x="488" y="473"/>
                  </a:lnTo>
                  <a:lnTo>
                    <a:pt x="455" y="473"/>
                  </a:lnTo>
                  <a:lnTo>
                    <a:pt x="455" y="356"/>
                  </a:lnTo>
                  <a:lnTo>
                    <a:pt x="455" y="302"/>
                  </a:lnTo>
                  <a:lnTo>
                    <a:pt x="488" y="302"/>
                  </a:lnTo>
                  <a:lnTo>
                    <a:pt x="488" y="356"/>
                  </a:lnTo>
                  <a:lnTo>
                    <a:pt x="532" y="356"/>
                  </a:lnTo>
                  <a:lnTo>
                    <a:pt x="532" y="314"/>
                  </a:lnTo>
                  <a:lnTo>
                    <a:pt x="532" y="314"/>
                  </a:lnTo>
                  <a:close/>
                  <a:moveTo>
                    <a:pt x="360" y="293"/>
                  </a:moveTo>
                  <a:lnTo>
                    <a:pt x="426" y="293"/>
                  </a:lnTo>
                  <a:lnTo>
                    <a:pt x="426" y="473"/>
                  </a:lnTo>
                  <a:lnTo>
                    <a:pt x="360" y="473"/>
                  </a:lnTo>
                  <a:lnTo>
                    <a:pt x="360" y="293"/>
                  </a:lnTo>
                  <a:lnTo>
                    <a:pt x="360" y="293"/>
                  </a:lnTo>
                  <a:close/>
                  <a:moveTo>
                    <a:pt x="287" y="209"/>
                  </a:moveTo>
                  <a:lnTo>
                    <a:pt x="350" y="209"/>
                  </a:lnTo>
                  <a:lnTo>
                    <a:pt x="350" y="473"/>
                  </a:lnTo>
                  <a:lnTo>
                    <a:pt x="287" y="473"/>
                  </a:lnTo>
                  <a:lnTo>
                    <a:pt x="287" y="209"/>
                  </a:lnTo>
                  <a:lnTo>
                    <a:pt x="287" y="209"/>
                  </a:lnTo>
                  <a:close/>
                  <a:moveTo>
                    <a:pt x="195" y="184"/>
                  </a:moveTo>
                  <a:lnTo>
                    <a:pt x="241" y="184"/>
                  </a:lnTo>
                  <a:lnTo>
                    <a:pt x="241" y="473"/>
                  </a:lnTo>
                  <a:lnTo>
                    <a:pt x="195" y="473"/>
                  </a:lnTo>
                  <a:lnTo>
                    <a:pt x="195" y="184"/>
                  </a:lnTo>
                  <a:lnTo>
                    <a:pt x="195" y="184"/>
                  </a:lnTo>
                  <a:close/>
                  <a:moveTo>
                    <a:pt x="31" y="264"/>
                  </a:moveTo>
                  <a:lnTo>
                    <a:pt x="92" y="264"/>
                  </a:lnTo>
                  <a:lnTo>
                    <a:pt x="92" y="473"/>
                  </a:lnTo>
                  <a:lnTo>
                    <a:pt x="61" y="473"/>
                  </a:lnTo>
                  <a:lnTo>
                    <a:pt x="31" y="473"/>
                  </a:lnTo>
                  <a:lnTo>
                    <a:pt x="0" y="473"/>
                  </a:lnTo>
                  <a:lnTo>
                    <a:pt x="0" y="331"/>
                  </a:lnTo>
                  <a:lnTo>
                    <a:pt x="31" y="331"/>
                  </a:lnTo>
                  <a:lnTo>
                    <a:pt x="31" y="264"/>
                  </a:lnTo>
                  <a:lnTo>
                    <a:pt x="31" y="264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28" name="íṣļiḓê"/>
            <p:cNvSpPr/>
            <p:nvPr/>
          </p:nvSpPr>
          <p:spPr bwMode="auto">
            <a:xfrm>
              <a:off x="164300" y="9802915"/>
              <a:ext cx="7982869" cy="998947"/>
            </a:xfrm>
            <a:custGeom>
              <a:avLst/>
              <a:gdLst>
                <a:gd name="T0" fmla="*/ 2006 w 2031"/>
                <a:gd name="T1" fmla="*/ 347 h 347"/>
                <a:gd name="T2" fmla="*/ 2031 w 2031"/>
                <a:gd name="T3" fmla="*/ 347 h 347"/>
                <a:gd name="T4" fmla="*/ 2018 w 2031"/>
                <a:gd name="T5" fmla="*/ 306 h 347"/>
                <a:gd name="T6" fmla="*/ 2006 w 2031"/>
                <a:gd name="T7" fmla="*/ 324 h 347"/>
                <a:gd name="T8" fmla="*/ 1972 w 2031"/>
                <a:gd name="T9" fmla="*/ 293 h 347"/>
                <a:gd name="T10" fmla="*/ 1972 w 2031"/>
                <a:gd name="T11" fmla="*/ 347 h 347"/>
                <a:gd name="T12" fmla="*/ 13 w 2031"/>
                <a:gd name="T13" fmla="*/ 176 h 347"/>
                <a:gd name="T14" fmla="*/ 13 w 2031"/>
                <a:gd name="T15" fmla="*/ 347 h 347"/>
                <a:gd name="T16" fmla="*/ 73 w 2031"/>
                <a:gd name="T17" fmla="*/ 176 h 347"/>
                <a:gd name="T18" fmla="*/ 65 w 2031"/>
                <a:gd name="T19" fmla="*/ 159 h 347"/>
                <a:gd name="T20" fmla="*/ 8 w 2031"/>
                <a:gd name="T21" fmla="*/ 159 h 347"/>
                <a:gd name="T22" fmla="*/ 235 w 2031"/>
                <a:gd name="T23" fmla="*/ 347 h 347"/>
                <a:gd name="T24" fmla="*/ 174 w 2031"/>
                <a:gd name="T25" fmla="*/ 347 h 347"/>
                <a:gd name="T26" fmla="*/ 413 w 2031"/>
                <a:gd name="T27" fmla="*/ 129 h 347"/>
                <a:gd name="T28" fmla="*/ 388 w 2031"/>
                <a:gd name="T29" fmla="*/ 134 h 347"/>
                <a:gd name="T30" fmla="*/ 362 w 2031"/>
                <a:gd name="T31" fmla="*/ 347 h 347"/>
                <a:gd name="T32" fmla="*/ 442 w 2031"/>
                <a:gd name="T33" fmla="*/ 347 h 347"/>
                <a:gd name="T34" fmla="*/ 438 w 2031"/>
                <a:gd name="T35" fmla="*/ 150 h 347"/>
                <a:gd name="T36" fmla="*/ 413 w 2031"/>
                <a:gd name="T37" fmla="*/ 134 h 347"/>
                <a:gd name="T38" fmla="*/ 547 w 2031"/>
                <a:gd name="T39" fmla="*/ 138 h 347"/>
                <a:gd name="T40" fmla="*/ 484 w 2031"/>
                <a:gd name="T41" fmla="*/ 347 h 347"/>
                <a:gd name="T42" fmla="*/ 601 w 2031"/>
                <a:gd name="T43" fmla="*/ 220 h 347"/>
                <a:gd name="T44" fmla="*/ 559 w 2031"/>
                <a:gd name="T45" fmla="*/ 205 h 347"/>
                <a:gd name="T46" fmla="*/ 583 w 2031"/>
                <a:gd name="T47" fmla="*/ 347 h 347"/>
                <a:gd name="T48" fmla="*/ 666 w 2031"/>
                <a:gd name="T49" fmla="*/ 347 h 347"/>
                <a:gd name="T50" fmla="*/ 641 w 2031"/>
                <a:gd name="T51" fmla="*/ 347 h 347"/>
                <a:gd name="T52" fmla="*/ 719 w 2031"/>
                <a:gd name="T53" fmla="*/ 347 h 347"/>
                <a:gd name="T54" fmla="*/ 694 w 2031"/>
                <a:gd name="T55" fmla="*/ 347 h 347"/>
                <a:gd name="T56" fmla="*/ 763 w 2031"/>
                <a:gd name="T57" fmla="*/ 347 h 347"/>
                <a:gd name="T58" fmla="*/ 725 w 2031"/>
                <a:gd name="T59" fmla="*/ 347 h 347"/>
                <a:gd name="T60" fmla="*/ 876 w 2031"/>
                <a:gd name="T61" fmla="*/ 347 h 347"/>
                <a:gd name="T62" fmla="*/ 838 w 2031"/>
                <a:gd name="T63" fmla="*/ 347 h 347"/>
                <a:gd name="T64" fmla="*/ 972 w 2031"/>
                <a:gd name="T65" fmla="*/ 347 h 347"/>
                <a:gd name="T66" fmla="*/ 939 w 2031"/>
                <a:gd name="T67" fmla="*/ 347 h 347"/>
                <a:gd name="T68" fmla="*/ 1086 w 2031"/>
                <a:gd name="T69" fmla="*/ 347 h 347"/>
                <a:gd name="T70" fmla="*/ 1012 w 2031"/>
                <a:gd name="T71" fmla="*/ 347 h 347"/>
                <a:gd name="T72" fmla="*/ 1217 w 2031"/>
                <a:gd name="T73" fmla="*/ 347 h 347"/>
                <a:gd name="T74" fmla="*/ 1199 w 2031"/>
                <a:gd name="T75" fmla="*/ 6 h 347"/>
                <a:gd name="T76" fmla="*/ 1142 w 2031"/>
                <a:gd name="T77" fmla="*/ 347 h 347"/>
                <a:gd name="T78" fmla="*/ 1477 w 2031"/>
                <a:gd name="T79" fmla="*/ 289 h 347"/>
                <a:gd name="T80" fmla="*/ 1431 w 2031"/>
                <a:gd name="T81" fmla="*/ 289 h 347"/>
                <a:gd name="T82" fmla="*/ 1480 w 2031"/>
                <a:gd name="T83" fmla="*/ 347 h 347"/>
                <a:gd name="T84" fmla="*/ 1477 w 2031"/>
                <a:gd name="T85" fmla="*/ 289 h 347"/>
                <a:gd name="T86" fmla="*/ 1528 w 2031"/>
                <a:gd name="T87" fmla="*/ 253 h 347"/>
                <a:gd name="T88" fmla="*/ 1502 w 2031"/>
                <a:gd name="T89" fmla="*/ 347 h 347"/>
                <a:gd name="T90" fmla="*/ 1565 w 2031"/>
                <a:gd name="T91" fmla="*/ 285 h 347"/>
                <a:gd name="T92" fmla="*/ 1632 w 2031"/>
                <a:gd name="T93" fmla="*/ 347 h 347"/>
                <a:gd name="T94" fmla="*/ 1628 w 2031"/>
                <a:gd name="T95" fmla="*/ 155 h 347"/>
                <a:gd name="T96" fmla="*/ 1618 w 2031"/>
                <a:gd name="T97" fmla="*/ 155 h 347"/>
                <a:gd name="T98" fmla="*/ 1607 w 2031"/>
                <a:gd name="T99" fmla="*/ 163 h 347"/>
                <a:gd name="T100" fmla="*/ 1601 w 2031"/>
                <a:gd name="T101" fmla="*/ 153 h 347"/>
                <a:gd name="T102" fmla="*/ 1595 w 2031"/>
                <a:gd name="T103" fmla="*/ 163 h 347"/>
                <a:gd name="T104" fmla="*/ 1584 w 2031"/>
                <a:gd name="T105" fmla="*/ 155 h 347"/>
                <a:gd name="T106" fmla="*/ 1574 w 2031"/>
                <a:gd name="T107" fmla="*/ 155 h 347"/>
                <a:gd name="T108" fmla="*/ 1568 w 2031"/>
                <a:gd name="T109" fmla="*/ 347 h 347"/>
                <a:gd name="T110" fmla="*/ 1750 w 2031"/>
                <a:gd name="T111" fmla="*/ 129 h 347"/>
                <a:gd name="T112" fmla="*/ 1683 w 2031"/>
                <a:gd name="T113" fmla="*/ 180 h 347"/>
                <a:gd name="T114" fmla="*/ 1756 w 2031"/>
                <a:gd name="T115" fmla="*/ 180 h 347"/>
                <a:gd name="T116" fmla="*/ 1894 w 2031"/>
                <a:gd name="T117" fmla="*/ 308 h 347"/>
                <a:gd name="T118" fmla="*/ 1873 w 2031"/>
                <a:gd name="T119" fmla="*/ 308 h 347"/>
                <a:gd name="T120" fmla="*/ 1848 w 2031"/>
                <a:gd name="T121" fmla="*/ 285 h 347"/>
                <a:gd name="T122" fmla="*/ 1840 w 2031"/>
                <a:gd name="T123" fmla="*/ 335 h 347"/>
                <a:gd name="T124" fmla="*/ 1894 w 2031"/>
                <a:gd name="T125" fmla="*/ 308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31" h="347">
                  <a:moveTo>
                    <a:pt x="1972" y="347"/>
                  </a:moveTo>
                  <a:lnTo>
                    <a:pt x="2001" y="347"/>
                  </a:lnTo>
                  <a:lnTo>
                    <a:pt x="2006" y="347"/>
                  </a:lnTo>
                  <a:lnTo>
                    <a:pt x="2018" y="347"/>
                  </a:lnTo>
                  <a:lnTo>
                    <a:pt x="2022" y="347"/>
                  </a:lnTo>
                  <a:lnTo>
                    <a:pt x="2031" y="347"/>
                  </a:lnTo>
                  <a:lnTo>
                    <a:pt x="2031" y="314"/>
                  </a:lnTo>
                  <a:lnTo>
                    <a:pt x="2018" y="314"/>
                  </a:lnTo>
                  <a:lnTo>
                    <a:pt x="2018" y="306"/>
                  </a:lnTo>
                  <a:lnTo>
                    <a:pt x="2006" y="306"/>
                  </a:lnTo>
                  <a:lnTo>
                    <a:pt x="2006" y="314"/>
                  </a:lnTo>
                  <a:lnTo>
                    <a:pt x="2006" y="324"/>
                  </a:lnTo>
                  <a:lnTo>
                    <a:pt x="2001" y="324"/>
                  </a:lnTo>
                  <a:lnTo>
                    <a:pt x="2001" y="293"/>
                  </a:lnTo>
                  <a:lnTo>
                    <a:pt x="1972" y="293"/>
                  </a:lnTo>
                  <a:lnTo>
                    <a:pt x="1972" y="324"/>
                  </a:lnTo>
                  <a:lnTo>
                    <a:pt x="1972" y="347"/>
                  </a:lnTo>
                  <a:lnTo>
                    <a:pt x="1972" y="347"/>
                  </a:lnTo>
                  <a:close/>
                  <a:moveTo>
                    <a:pt x="8" y="159"/>
                  </a:moveTo>
                  <a:lnTo>
                    <a:pt x="13" y="159"/>
                  </a:lnTo>
                  <a:lnTo>
                    <a:pt x="13" y="176"/>
                  </a:lnTo>
                  <a:lnTo>
                    <a:pt x="0" y="176"/>
                  </a:lnTo>
                  <a:lnTo>
                    <a:pt x="0" y="347"/>
                  </a:lnTo>
                  <a:lnTo>
                    <a:pt x="13" y="347"/>
                  </a:lnTo>
                  <a:lnTo>
                    <a:pt x="59" y="347"/>
                  </a:lnTo>
                  <a:lnTo>
                    <a:pt x="73" y="347"/>
                  </a:lnTo>
                  <a:lnTo>
                    <a:pt x="73" y="176"/>
                  </a:lnTo>
                  <a:lnTo>
                    <a:pt x="59" y="176"/>
                  </a:lnTo>
                  <a:lnTo>
                    <a:pt x="59" y="159"/>
                  </a:lnTo>
                  <a:lnTo>
                    <a:pt x="65" y="159"/>
                  </a:lnTo>
                  <a:lnTo>
                    <a:pt x="65" y="153"/>
                  </a:lnTo>
                  <a:lnTo>
                    <a:pt x="8" y="153"/>
                  </a:lnTo>
                  <a:lnTo>
                    <a:pt x="8" y="159"/>
                  </a:lnTo>
                  <a:lnTo>
                    <a:pt x="8" y="159"/>
                  </a:lnTo>
                  <a:close/>
                  <a:moveTo>
                    <a:pt x="174" y="347"/>
                  </a:moveTo>
                  <a:lnTo>
                    <a:pt x="235" y="347"/>
                  </a:lnTo>
                  <a:lnTo>
                    <a:pt x="235" y="79"/>
                  </a:lnTo>
                  <a:lnTo>
                    <a:pt x="174" y="79"/>
                  </a:lnTo>
                  <a:lnTo>
                    <a:pt x="174" y="347"/>
                  </a:lnTo>
                  <a:lnTo>
                    <a:pt x="174" y="347"/>
                  </a:lnTo>
                  <a:close/>
                  <a:moveTo>
                    <a:pt x="413" y="134"/>
                  </a:moveTo>
                  <a:lnTo>
                    <a:pt x="413" y="129"/>
                  </a:lnTo>
                  <a:lnTo>
                    <a:pt x="406" y="129"/>
                  </a:lnTo>
                  <a:lnTo>
                    <a:pt x="406" y="134"/>
                  </a:lnTo>
                  <a:lnTo>
                    <a:pt x="388" y="134"/>
                  </a:lnTo>
                  <a:lnTo>
                    <a:pt x="388" y="150"/>
                  </a:lnTo>
                  <a:lnTo>
                    <a:pt x="362" y="150"/>
                  </a:lnTo>
                  <a:lnTo>
                    <a:pt x="362" y="347"/>
                  </a:lnTo>
                  <a:lnTo>
                    <a:pt x="367" y="347"/>
                  </a:lnTo>
                  <a:lnTo>
                    <a:pt x="438" y="347"/>
                  </a:lnTo>
                  <a:lnTo>
                    <a:pt x="442" y="347"/>
                  </a:lnTo>
                  <a:lnTo>
                    <a:pt x="442" y="167"/>
                  </a:lnTo>
                  <a:lnTo>
                    <a:pt x="438" y="167"/>
                  </a:lnTo>
                  <a:lnTo>
                    <a:pt x="438" y="150"/>
                  </a:lnTo>
                  <a:lnTo>
                    <a:pt x="413" y="150"/>
                  </a:lnTo>
                  <a:lnTo>
                    <a:pt x="413" y="134"/>
                  </a:lnTo>
                  <a:lnTo>
                    <a:pt x="413" y="134"/>
                  </a:lnTo>
                  <a:close/>
                  <a:moveTo>
                    <a:pt x="484" y="347"/>
                  </a:moveTo>
                  <a:lnTo>
                    <a:pt x="547" y="347"/>
                  </a:lnTo>
                  <a:lnTo>
                    <a:pt x="547" y="138"/>
                  </a:lnTo>
                  <a:lnTo>
                    <a:pt x="484" y="138"/>
                  </a:lnTo>
                  <a:lnTo>
                    <a:pt x="484" y="347"/>
                  </a:lnTo>
                  <a:lnTo>
                    <a:pt x="484" y="347"/>
                  </a:lnTo>
                  <a:close/>
                  <a:moveTo>
                    <a:pt x="583" y="347"/>
                  </a:moveTo>
                  <a:lnTo>
                    <a:pt x="601" y="347"/>
                  </a:lnTo>
                  <a:lnTo>
                    <a:pt x="601" y="220"/>
                  </a:lnTo>
                  <a:lnTo>
                    <a:pt x="583" y="220"/>
                  </a:lnTo>
                  <a:lnTo>
                    <a:pt x="583" y="205"/>
                  </a:lnTo>
                  <a:lnTo>
                    <a:pt x="559" y="205"/>
                  </a:lnTo>
                  <a:lnTo>
                    <a:pt x="559" y="220"/>
                  </a:lnTo>
                  <a:lnTo>
                    <a:pt x="559" y="347"/>
                  </a:lnTo>
                  <a:lnTo>
                    <a:pt x="583" y="347"/>
                  </a:lnTo>
                  <a:lnTo>
                    <a:pt x="583" y="347"/>
                  </a:lnTo>
                  <a:close/>
                  <a:moveTo>
                    <a:pt x="641" y="347"/>
                  </a:moveTo>
                  <a:lnTo>
                    <a:pt x="666" y="347"/>
                  </a:lnTo>
                  <a:lnTo>
                    <a:pt x="666" y="236"/>
                  </a:lnTo>
                  <a:lnTo>
                    <a:pt x="641" y="236"/>
                  </a:lnTo>
                  <a:lnTo>
                    <a:pt x="641" y="347"/>
                  </a:lnTo>
                  <a:lnTo>
                    <a:pt x="641" y="347"/>
                  </a:lnTo>
                  <a:close/>
                  <a:moveTo>
                    <a:pt x="694" y="347"/>
                  </a:moveTo>
                  <a:lnTo>
                    <a:pt x="719" y="347"/>
                  </a:lnTo>
                  <a:lnTo>
                    <a:pt x="719" y="280"/>
                  </a:lnTo>
                  <a:lnTo>
                    <a:pt x="694" y="280"/>
                  </a:lnTo>
                  <a:lnTo>
                    <a:pt x="694" y="347"/>
                  </a:lnTo>
                  <a:lnTo>
                    <a:pt x="694" y="347"/>
                  </a:lnTo>
                  <a:close/>
                  <a:moveTo>
                    <a:pt x="725" y="347"/>
                  </a:moveTo>
                  <a:lnTo>
                    <a:pt x="763" y="347"/>
                  </a:lnTo>
                  <a:lnTo>
                    <a:pt x="763" y="92"/>
                  </a:lnTo>
                  <a:lnTo>
                    <a:pt x="725" y="92"/>
                  </a:lnTo>
                  <a:lnTo>
                    <a:pt x="725" y="347"/>
                  </a:lnTo>
                  <a:lnTo>
                    <a:pt x="725" y="347"/>
                  </a:lnTo>
                  <a:close/>
                  <a:moveTo>
                    <a:pt x="838" y="347"/>
                  </a:moveTo>
                  <a:lnTo>
                    <a:pt x="876" y="347"/>
                  </a:lnTo>
                  <a:lnTo>
                    <a:pt x="876" y="257"/>
                  </a:lnTo>
                  <a:lnTo>
                    <a:pt x="838" y="257"/>
                  </a:lnTo>
                  <a:lnTo>
                    <a:pt x="838" y="347"/>
                  </a:lnTo>
                  <a:lnTo>
                    <a:pt x="838" y="347"/>
                  </a:lnTo>
                  <a:close/>
                  <a:moveTo>
                    <a:pt x="939" y="347"/>
                  </a:moveTo>
                  <a:lnTo>
                    <a:pt x="972" y="347"/>
                  </a:lnTo>
                  <a:lnTo>
                    <a:pt x="972" y="236"/>
                  </a:lnTo>
                  <a:lnTo>
                    <a:pt x="939" y="236"/>
                  </a:lnTo>
                  <a:lnTo>
                    <a:pt x="939" y="347"/>
                  </a:lnTo>
                  <a:lnTo>
                    <a:pt x="939" y="347"/>
                  </a:lnTo>
                  <a:close/>
                  <a:moveTo>
                    <a:pt x="1012" y="347"/>
                  </a:moveTo>
                  <a:lnTo>
                    <a:pt x="1086" y="347"/>
                  </a:lnTo>
                  <a:lnTo>
                    <a:pt x="1086" y="0"/>
                  </a:lnTo>
                  <a:lnTo>
                    <a:pt x="1012" y="0"/>
                  </a:lnTo>
                  <a:lnTo>
                    <a:pt x="1012" y="347"/>
                  </a:lnTo>
                  <a:lnTo>
                    <a:pt x="1012" y="347"/>
                  </a:lnTo>
                  <a:close/>
                  <a:moveTo>
                    <a:pt x="1199" y="347"/>
                  </a:moveTo>
                  <a:lnTo>
                    <a:pt x="1217" y="347"/>
                  </a:lnTo>
                  <a:lnTo>
                    <a:pt x="1217" y="276"/>
                  </a:lnTo>
                  <a:lnTo>
                    <a:pt x="1199" y="276"/>
                  </a:lnTo>
                  <a:lnTo>
                    <a:pt x="1199" y="6"/>
                  </a:lnTo>
                  <a:lnTo>
                    <a:pt x="1125" y="6"/>
                  </a:lnTo>
                  <a:lnTo>
                    <a:pt x="1125" y="347"/>
                  </a:lnTo>
                  <a:lnTo>
                    <a:pt x="1142" y="347"/>
                  </a:lnTo>
                  <a:lnTo>
                    <a:pt x="1199" y="347"/>
                  </a:lnTo>
                  <a:lnTo>
                    <a:pt x="1199" y="347"/>
                  </a:lnTo>
                  <a:close/>
                  <a:moveTo>
                    <a:pt x="1477" y="289"/>
                  </a:moveTo>
                  <a:lnTo>
                    <a:pt x="1477" y="146"/>
                  </a:lnTo>
                  <a:lnTo>
                    <a:pt x="1431" y="146"/>
                  </a:lnTo>
                  <a:lnTo>
                    <a:pt x="1431" y="289"/>
                  </a:lnTo>
                  <a:lnTo>
                    <a:pt x="1417" y="289"/>
                  </a:lnTo>
                  <a:lnTo>
                    <a:pt x="1417" y="347"/>
                  </a:lnTo>
                  <a:lnTo>
                    <a:pt x="1480" y="347"/>
                  </a:lnTo>
                  <a:lnTo>
                    <a:pt x="1480" y="289"/>
                  </a:lnTo>
                  <a:lnTo>
                    <a:pt x="1477" y="289"/>
                  </a:lnTo>
                  <a:lnTo>
                    <a:pt x="1477" y="289"/>
                  </a:lnTo>
                  <a:close/>
                  <a:moveTo>
                    <a:pt x="1565" y="285"/>
                  </a:moveTo>
                  <a:lnTo>
                    <a:pt x="1565" y="253"/>
                  </a:lnTo>
                  <a:lnTo>
                    <a:pt x="1528" y="253"/>
                  </a:lnTo>
                  <a:lnTo>
                    <a:pt x="1528" y="285"/>
                  </a:lnTo>
                  <a:lnTo>
                    <a:pt x="1502" y="285"/>
                  </a:lnTo>
                  <a:lnTo>
                    <a:pt x="1502" y="347"/>
                  </a:lnTo>
                  <a:lnTo>
                    <a:pt x="1565" y="347"/>
                  </a:lnTo>
                  <a:lnTo>
                    <a:pt x="1565" y="314"/>
                  </a:lnTo>
                  <a:lnTo>
                    <a:pt x="1565" y="285"/>
                  </a:lnTo>
                  <a:lnTo>
                    <a:pt x="1565" y="285"/>
                  </a:lnTo>
                  <a:close/>
                  <a:moveTo>
                    <a:pt x="1568" y="347"/>
                  </a:moveTo>
                  <a:lnTo>
                    <a:pt x="1632" y="347"/>
                  </a:lnTo>
                  <a:lnTo>
                    <a:pt x="1632" y="163"/>
                  </a:lnTo>
                  <a:lnTo>
                    <a:pt x="1628" y="163"/>
                  </a:lnTo>
                  <a:lnTo>
                    <a:pt x="1628" y="155"/>
                  </a:lnTo>
                  <a:lnTo>
                    <a:pt x="1626" y="155"/>
                  </a:lnTo>
                  <a:lnTo>
                    <a:pt x="1622" y="153"/>
                  </a:lnTo>
                  <a:lnTo>
                    <a:pt x="1618" y="155"/>
                  </a:lnTo>
                  <a:lnTo>
                    <a:pt x="1616" y="155"/>
                  </a:lnTo>
                  <a:lnTo>
                    <a:pt x="1616" y="163"/>
                  </a:lnTo>
                  <a:lnTo>
                    <a:pt x="1607" y="163"/>
                  </a:lnTo>
                  <a:lnTo>
                    <a:pt x="1607" y="155"/>
                  </a:lnTo>
                  <a:lnTo>
                    <a:pt x="1605" y="155"/>
                  </a:lnTo>
                  <a:lnTo>
                    <a:pt x="1601" y="153"/>
                  </a:lnTo>
                  <a:lnTo>
                    <a:pt x="1597" y="155"/>
                  </a:lnTo>
                  <a:lnTo>
                    <a:pt x="1595" y="155"/>
                  </a:lnTo>
                  <a:lnTo>
                    <a:pt x="1595" y="163"/>
                  </a:lnTo>
                  <a:lnTo>
                    <a:pt x="1586" y="163"/>
                  </a:lnTo>
                  <a:lnTo>
                    <a:pt x="1586" y="155"/>
                  </a:lnTo>
                  <a:lnTo>
                    <a:pt x="1584" y="155"/>
                  </a:lnTo>
                  <a:lnTo>
                    <a:pt x="1580" y="153"/>
                  </a:lnTo>
                  <a:lnTo>
                    <a:pt x="1576" y="155"/>
                  </a:lnTo>
                  <a:lnTo>
                    <a:pt x="1574" y="155"/>
                  </a:lnTo>
                  <a:lnTo>
                    <a:pt x="1574" y="163"/>
                  </a:lnTo>
                  <a:lnTo>
                    <a:pt x="1568" y="163"/>
                  </a:lnTo>
                  <a:lnTo>
                    <a:pt x="1568" y="347"/>
                  </a:lnTo>
                  <a:lnTo>
                    <a:pt x="1568" y="347"/>
                  </a:lnTo>
                  <a:close/>
                  <a:moveTo>
                    <a:pt x="1750" y="180"/>
                  </a:moveTo>
                  <a:lnTo>
                    <a:pt x="1750" y="129"/>
                  </a:lnTo>
                  <a:lnTo>
                    <a:pt x="1704" y="129"/>
                  </a:lnTo>
                  <a:lnTo>
                    <a:pt x="1704" y="180"/>
                  </a:lnTo>
                  <a:lnTo>
                    <a:pt x="1683" y="180"/>
                  </a:lnTo>
                  <a:lnTo>
                    <a:pt x="1683" y="347"/>
                  </a:lnTo>
                  <a:lnTo>
                    <a:pt x="1756" y="347"/>
                  </a:lnTo>
                  <a:lnTo>
                    <a:pt x="1756" y="180"/>
                  </a:lnTo>
                  <a:lnTo>
                    <a:pt x="1750" y="180"/>
                  </a:lnTo>
                  <a:lnTo>
                    <a:pt x="1750" y="180"/>
                  </a:lnTo>
                  <a:close/>
                  <a:moveTo>
                    <a:pt x="1894" y="308"/>
                  </a:moveTo>
                  <a:lnTo>
                    <a:pt x="1894" y="278"/>
                  </a:lnTo>
                  <a:lnTo>
                    <a:pt x="1873" y="278"/>
                  </a:lnTo>
                  <a:lnTo>
                    <a:pt x="1873" y="308"/>
                  </a:lnTo>
                  <a:lnTo>
                    <a:pt x="1869" y="308"/>
                  </a:lnTo>
                  <a:lnTo>
                    <a:pt x="1869" y="285"/>
                  </a:lnTo>
                  <a:lnTo>
                    <a:pt x="1848" y="285"/>
                  </a:lnTo>
                  <a:lnTo>
                    <a:pt x="1848" y="308"/>
                  </a:lnTo>
                  <a:lnTo>
                    <a:pt x="1840" y="308"/>
                  </a:lnTo>
                  <a:lnTo>
                    <a:pt x="1840" y="335"/>
                  </a:lnTo>
                  <a:lnTo>
                    <a:pt x="1911" y="335"/>
                  </a:lnTo>
                  <a:lnTo>
                    <a:pt x="1911" y="308"/>
                  </a:lnTo>
                  <a:lnTo>
                    <a:pt x="1894" y="308"/>
                  </a:lnTo>
                  <a:lnTo>
                    <a:pt x="1894" y="308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29" name="îṩľîďe"/>
            <p:cNvSpPr/>
            <p:nvPr/>
          </p:nvSpPr>
          <p:spPr bwMode="auto">
            <a:xfrm>
              <a:off x="580731" y="9230425"/>
              <a:ext cx="408572" cy="1547862"/>
            </a:xfrm>
            <a:custGeom>
              <a:avLst/>
              <a:gdLst>
                <a:gd name="T0" fmla="*/ 42 w 105"/>
                <a:gd name="T1" fmla="*/ 17 h 394"/>
                <a:gd name="T2" fmla="*/ 92 w 105"/>
                <a:gd name="T3" fmla="*/ 0 h 394"/>
                <a:gd name="T4" fmla="*/ 102 w 105"/>
                <a:gd name="T5" fmla="*/ 0 h 394"/>
                <a:gd name="T6" fmla="*/ 102 w 105"/>
                <a:gd name="T7" fmla="*/ 29 h 394"/>
                <a:gd name="T8" fmla="*/ 105 w 105"/>
                <a:gd name="T9" fmla="*/ 29 h 394"/>
                <a:gd name="T10" fmla="*/ 105 w 105"/>
                <a:gd name="T11" fmla="*/ 122 h 394"/>
                <a:gd name="T12" fmla="*/ 105 w 105"/>
                <a:gd name="T13" fmla="*/ 155 h 394"/>
                <a:gd name="T14" fmla="*/ 105 w 105"/>
                <a:gd name="T15" fmla="*/ 205 h 394"/>
                <a:gd name="T16" fmla="*/ 105 w 105"/>
                <a:gd name="T17" fmla="*/ 218 h 394"/>
                <a:gd name="T18" fmla="*/ 105 w 105"/>
                <a:gd name="T19" fmla="*/ 298 h 394"/>
                <a:gd name="T20" fmla="*/ 105 w 105"/>
                <a:gd name="T21" fmla="*/ 331 h 394"/>
                <a:gd name="T22" fmla="*/ 105 w 105"/>
                <a:gd name="T23" fmla="*/ 394 h 394"/>
                <a:gd name="T24" fmla="*/ 0 w 105"/>
                <a:gd name="T25" fmla="*/ 394 h 394"/>
                <a:gd name="T26" fmla="*/ 0 w 105"/>
                <a:gd name="T27" fmla="*/ 218 h 394"/>
                <a:gd name="T28" fmla="*/ 10 w 105"/>
                <a:gd name="T29" fmla="*/ 218 h 394"/>
                <a:gd name="T30" fmla="*/ 10 w 105"/>
                <a:gd name="T31" fmla="*/ 155 h 394"/>
                <a:gd name="T32" fmla="*/ 21 w 105"/>
                <a:gd name="T33" fmla="*/ 155 h 394"/>
                <a:gd name="T34" fmla="*/ 21 w 105"/>
                <a:gd name="T35" fmla="*/ 122 h 394"/>
                <a:gd name="T36" fmla="*/ 39 w 105"/>
                <a:gd name="T37" fmla="*/ 122 h 394"/>
                <a:gd name="T38" fmla="*/ 39 w 105"/>
                <a:gd name="T39" fmla="*/ 29 h 394"/>
                <a:gd name="T40" fmla="*/ 42 w 105"/>
                <a:gd name="T41" fmla="*/ 29 h 394"/>
                <a:gd name="T42" fmla="*/ 42 w 105"/>
                <a:gd name="T43" fmla="*/ 17 h 394"/>
                <a:gd name="T44" fmla="*/ 42 w 105"/>
                <a:gd name="T45" fmla="*/ 1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394">
                  <a:moveTo>
                    <a:pt x="42" y="17"/>
                  </a:moveTo>
                  <a:lnTo>
                    <a:pt x="92" y="0"/>
                  </a:lnTo>
                  <a:lnTo>
                    <a:pt x="102" y="0"/>
                  </a:lnTo>
                  <a:lnTo>
                    <a:pt x="102" y="29"/>
                  </a:lnTo>
                  <a:lnTo>
                    <a:pt x="105" y="29"/>
                  </a:lnTo>
                  <a:lnTo>
                    <a:pt x="105" y="122"/>
                  </a:lnTo>
                  <a:lnTo>
                    <a:pt x="105" y="155"/>
                  </a:lnTo>
                  <a:lnTo>
                    <a:pt x="105" y="205"/>
                  </a:lnTo>
                  <a:lnTo>
                    <a:pt x="105" y="218"/>
                  </a:lnTo>
                  <a:lnTo>
                    <a:pt x="105" y="298"/>
                  </a:lnTo>
                  <a:lnTo>
                    <a:pt x="105" y="331"/>
                  </a:lnTo>
                  <a:lnTo>
                    <a:pt x="105" y="394"/>
                  </a:lnTo>
                  <a:lnTo>
                    <a:pt x="0" y="394"/>
                  </a:lnTo>
                  <a:lnTo>
                    <a:pt x="0" y="218"/>
                  </a:lnTo>
                  <a:lnTo>
                    <a:pt x="10" y="218"/>
                  </a:lnTo>
                  <a:lnTo>
                    <a:pt x="10" y="155"/>
                  </a:lnTo>
                  <a:lnTo>
                    <a:pt x="21" y="155"/>
                  </a:lnTo>
                  <a:lnTo>
                    <a:pt x="21" y="122"/>
                  </a:lnTo>
                  <a:lnTo>
                    <a:pt x="39" y="122"/>
                  </a:lnTo>
                  <a:lnTo>
                    <a:pt x="39" y="29"/>
                  </a:lnTo>
                  <a:lnTo>
                    <a:pt x="42" y="29"/>
                  </a:lnTo>
                  <a:lnTo>
                    <a:pt x="42" y="17"/>
                  </a:lnTo>
                  <a:lnTo>
                    <a:pt x="42" y="17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30" name="îSļiḍé"/>
            <p:cNvSpPr/>
            <p:nvPr/>
          </p:nvSpPr>
          <p:spPr bwMode="auto">
            <a:xfrm>
              <a:off x="1217159" y="9709711"/>
              <a:ext cx="1469286" cy="1068574"/>
            </a:xfrm>
            <a:custGeom>
              <a:avLst/>
              <a:gdLst>
                <a:gd name="T0" fmla="*/ 109 w 375"/>
                <a:gd name="T1" fmla="*/ 163 h 272"/>
                <a:gd name="T2" fmla="*/ 138 w 375"/>
                <a:gd name="T3" fmla="*/ 151 h 272"/>
                <a:gd name="T4" fmla="*/ 145 w 375"/>
                <a:gd name="T5" fmla="*/ 140 h 272"/>
                <a:gd name="T6" fmla="*/ 147 w 375"/>
                <a:gd name="T7" fmla="*/ 140 h 272"/>
                <a:gd name="T8" fmla="*/ 155 w 375"/>
                <a:gd name="T9" fmla="*/ 151 h 272"/>
                <a:gd name="T10" fmla="*/ 183 w 375"/>
                <a:gd name="T11" fmla="*/ 163 h 272"/>
                <a:gd name="T12" fmla="*/ 183 w 375"/>
                <a:gd name="T13" fmla="*/ 169 h 272"/>
                <a:gd name="T14" fmla="*/ 178 w 375"/>
                <a:gd name="T15" fmla="*/ 169 h 272"/>
                <a:gd name="T16" fmla="*/ 178 w 375"/>
                <a:gd name="T17" fmla="*/ 190 h 272"/>
                <a:gd name="T18" fmla="*/ 358 w 375"/>
                <a:gd name="T19" fmla="*/ 190 h 272"/>
                <a:gd name="T20" fmla="*/ 358 w 375"/>
                <a:gd name="T21" fmla="*/ 199 h 272"/>
                <a:gd name="T22" fmla="*/ 375 w 375"/>
                <a:gd name="T23" fmla="*/ 199 h 272"/>
                <a:gd name="T24" fmla="*/ 375 w 375"/>
                <a:gd name="T25" fmla="*/ 272 h 272"/>
                <a:gd name="T26" fmla="*/ 0 w 375"/>
                <a:gd name="T27" fmla="*/ 272 h 272"/>
                <a:gd name="T28" fmla="*/ 0 w 375"/>
                <a:gd name="T29" fmla="*/ 199 h 272"/>
                <a:gd name="T30" fmla="*/ 17 w 375"/>
                <a:gd name="T31" fmla="*/ 199 h 272"/>
                <a:gd name="T32" fmla="*/ 17 w 375"/>
                <a:gd name="T33" fmla="*/ 190 h 272"/>
                <a:gd name="T34" fmla="*/ 27 w 375"/>
                <a:gd name="T35" fmla="*/ 190 h 272"/>
                <a:gd name="T36" fmla="*/ 27 w 375"/>
                <a:gd name="T37" fmla="*/ 71 h 272"/>
                <a:gd name="T38" fmla="*/ 30 w 375"/>
                <a:gd name="T39" fmla="*/ 71 h 272"/>
                <a:gd name="T40" fmla="*/ 30 w 375"/>
                <a:gd name="T41" fmla="*/ 50 h 272"/>
                <a:gd name="T42" fmla="*/ 34 w 375"/>
                <a:gd name="T43" fmla="*/ 50 h 272"/>
                <a:gd name="T44" fmla="*/ 34 w 375"/>
                <a:gd name="T45" fmla="*/ 27 h 272"/>
                <a:gd name="T46" fmla="*/ 38 w 375"/>
                <a:gd name="T47" fmla="*/ 27 h 272"/>
                <a:gd name="T48" fmla="*/ 38 w 375"/>
                <a:gd name="T49" fmla="*/ 18 h 272"/>
                <a:gd name="T50" fmla="*/ 42 w 375"/>
                <a:gd name="T51" fmla="*/ 18 h 272"/>
                <a:gd name="T52" fmla="*/ 51 w 375"/>
                <a:gd name="T53" fmla="*/ 0 h 272"/>
                <a:gd name="T54" fmla="*/ 55 w 375"/>
                <a:gd name="T55" fmla="*/ 0 h 272"/>
                <a:gd name="T56" fmla="*/ 65 w 375"/>
                <a:gd name="T57" fmla="*/ 18 h 272"/>
                <a:gd name="T58" fmla="*/ 69 w 375"/>
                <a:gd name="T59" fmla="*/ 18 h 272"/>
                <a:gd name="T60" fmla="*/ 69 w 375"/>
                <a:gd name="T61" fmla="*/ 27 h 272"/>
                <a:gd name="T62" fmla="*/ 73 w 375"/>
                <a:gd name="T63" fmla="*/ 27 h 272"/>
                <a:gd name="T64" fmla="*/ 73 w 375"/>
                <a:gd name="T65" fmla="*/ 50 h 272"/>
                <a:gd name="T66" fmla="*/ 76 w 375"/>
                <a:gd name="T67" fmla="*/ 50 h 272"/>
                <a:gd name="T68" fmla="*/ 76 w 375"/>
                <a:gd name="T69" fmla="*/ 71 h 272"/>
                <a:gd name="T70" fmla="*/ 80 w 375"/>
                <a:gd name="T71" fmla="*/ 71 h 272"/>
                <a:gd name="T72" fmla="*/ 80 w 375"/>
                <a:gd name="T73" fmla="*/ 190 h 272"/>
                <a:gd name="T74" fmla="*/ 115 w 375"/>
                <a:gd name="T75" fmla="*/ 190 h 272"/>
                <a:gd name="T76" fmla="*/ 115 w 375"/>
                <a:gd name="T77" fmla="*/ 169 h 272"/>
                <a:gd name="T78" fmla="*/ 109 w 375"/>
                <a:gd name="T79" fmla="*/ 169 h 272"/>
                <a:gd name="T80" fmla="*/ 109 w 375"/>
                <a:gd name="T81" fmla="*/ 163 h 272"/>
                <a:gd name="T82" fmla="*/ 109 w 375"/>
                <a:gd name="T83" fmla="*/ 16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75" h="272">
                  <a:moveTo>
                    <a:pt x="109" y="163"/>
                  </a:moveTo>
                  <a:lnTo>
                    <a:pt x="138" y="151"/>
                  </a:lnTo>
                  <a:lnTo>
                    <a:pt x="145" y="140"/>
                  </a:lnTo>
                  <a:lnTo>
                    <a:pt x="147" y="140"/>
                  </a:lnTo>
                  <a:lnTo>
                    <a:pt x="155" y="151"/>
                  </a:lnTo>
                  <a:lnTo>
                    <a:pt x="183" y="163"/>
                  </a:lnTo>
                  <a:lnTo>
                    <a:pt x="183" y="169"/>
                  </a:lnTo>
                  <a:lnTo>
                    <a:pt x="178" y="169"/>
                  </a:lnTo>
                  <a:lnTo>
                    <a:pt x="178" y="190"/>
                  </a:lnTo>
                  <a:lnTo>
                    <a:pt x="358" y="190"/>
                  </a:lnTo>
                  <a:lnTo>
                    <a:pt x="358" y="199"/>
                  </a:lnTo>
                  <a:lnTo>
                    <a:pt x="375" y="199"/>
                  </a:lnTo>
                  <a:lnTo>
                    <a:pt x="375" y="272"/>
                  </a:lnTo>
                  <a:lnTo>
                    <a:pt x="0" y="272"/>
                  </a:lnTo>
                  <a:lnTo>
                    <a:pt x="0" y="199"/>
                  </a:lnTo>
                  <a:lnTo>
                    <a:pt x="17" y="199"/>
                  </a:lnTo>
                  <a:lnTo>
                    <a:pt x="17" y="190"/>
                  </a:lnTo>
                  <a:lnTo>
                    <a:pt x="27" y="190"/>
                  </a:lnTo>
                  <a:lnTo>
                    <a:pt x="27" y="71"/>
                  </a:lnTo>
                  <a:lnTo>
                    <a:pt x="30" y="71"/>
                  </a:lnTo>
                  <a:lnTo>
                    <a:pt x="30" y="50"/>
                  </a:lnTo>
                  <a:lnTo>
                    <a:pt x="34" y="50"/>
                  </a:lnTo>
                  <a:lnTo>
                    <a:pt x="34" y="27"/>
                  </a:lnTo>
                  <a:lnTo>
                    <a:pt x="38" y="27"/>
                  </a:lnTo>
                  <a:lnTo>
                    <a:pt x="38" y="18"/>
                  </a:lnTo>
                  <a:lnTo>
                    <a:pt x="42" y="18"/>
                  </a:lnTo>
                  <a:lnTo>
                    <a:pt x="51" y="0"/>
                  </a:lnTo>
                  <a:lnTo>
                    <a:pt x="55" y="0"/>
                  </a:lnTo>
                  <a:lnTo>
                    <a:pt x="65" y="18"/>
                  </a:lnTo>
                  <a:lnTo>
                    <a:pt x="69" y="18"/>
                  </a:lnTo>
                  <a:lnTo>
                    <a:pt x="69" y="27"/>
                  </a:lnTo>
                  <a:lnTo>
                    <a:pt x="73" y="27"/>
                  </a:lnTo>
                  <a:lnTo>
                    <a:pt x="73" y="50"/>
                  </a:lnTo>
                  <a:lnTo>
                    <a:pt x="76" y="50"/>
                  </a:lnTo>
                  <a:lnTo>
                    <a:pt x="76" y="71"/>
                  </a:lnTo>
                  <a:lnTo>
                    <a:pt x="80" y="71"/>
                  </a:lnTo>
                  <a:lnTo>
                    <a:pt x="80" y="190"/>
                  </a:lnTo>
                  <a:lnTo>
                    <a:pt x="115" y="190"/>
                  </a:lnTo>
                  <a:lnTo>
                    <a:pt x="115" y="169"/>
                  </a:lnTo>
                  <a:lnTo>
                    <a:pt x="109" y="169"/>
                  </a:lnTo>
                  <a:lnTo>
                    <a:pt x="109" y="163"/>
                  </a:lnTo>
                  <a:lnTo>
                    <a:pt x="109" y="163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31" name="ïṩlidê"/>
            <p:cNvSpPr/>
            <p:nvPr/>
          </p:nvSpPr>
          <p:spPr bwMode="auto">
            <a:xfrm>
              <a:off x="2725732" y="10511142"/>
              <a:ext cx="141428" cy="267144"/>
            </a:xfrm>
            <a:custGeom>
              <a:avLst/>
              <a:gdLst>
                <a:gd name="T0" fmla="*/ 0 w 37"/>
                <a:gd name="T1" fmla="*/ 0 h 67"/>
                <a:gd name="T2" fmla="*/ 37 w 37"/>
                <a:gd name="T3" fmla="*/ 0 h 67"/>
                <a:gd name="T4" fmla="*/ 37 w 37"/>
                <a:gd name="T5" fmla="*/ 67 h 67"/>
                <a:gd name="T6" fmla="*/ 0 w 37"/>
                <a:gd name="T7" fmla="*/ 67 h 67"/>
                <a:gd name="T8" fmla="*/ 0 w 37"/>
                <a:gd name="T9" fmla="*/ 0 h 67"/>
                <a:gd name="T10" fmla="*/ 0 w 37"/>
                <a:gd name="T1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7">
                  <a:moveTo>
                    <a:pt x="0" y="0"/>
                  </a:moveTo>
                  <a:lnTo>
                    <a:pt x="37" y="0"/>
                  </a:lnTo>
                  <a:lnTo>
                    <a:pt x="37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32" name="iSlidé"/>
            <p:cNvSpPr/>
            <p:nvPr/>
          </p:nvSpPr>
          <p:spPr bwMode="auto">
            <a:xfrm>
              <a:off x="2827879" y="10581854"/>
              <a:ext cx="424287" cy="196431"/>
            </a:xfrm>
            <a:custGeom>
              <a:avLst/>
              <a:gdLst>
                <a:gd name="T0" fmla="*/ 63 w 109"/>
                <a:gd name="T1" fmla="*/ 0 h 50"/>
                <a:gd name="T2" fmla="*/ 109 w 109"/>
                <a:gd name="T3" fmla="*/ 0 h 50"/>
                <a:gd name="T4" fmla="*/ 109 w 109"/>
                <a:gd name="T5" fmla="*/ 25 h 50"/>
                <a:gd name="T6" fmla="*/ 109 w 109"/>
                <a:gd name="T7" fmla="*/ 50 h 50"/>
                <a:gd name="T8" fmla="*/ 63 w 109"/>
                <a:gd name="T9" fmla="*/ 50 h 50"/>
                <a:gd name="T10" fmla="*/ 0 w 109"/>
                <a:gd name="T11" fmla="*/ 50 h 50"/>
                <a:gd name="T12" fmla="*/ 0 w 109"/>
                <a:gd name="T13" fmla="*/ 25 h 50"/>
                <a:gd name="T14" fmla="*/ 63 w 109"/>
                <a:gd name="T15" fmla="*/ 25 h 50"/>
                <a:gd name="T16" fmla="*/ 63 w 109"/>
                <a:gd name="T17" fmla="*/ 0 h 50"/>
                <a:gd name="T18" fmla="*/ 63 w 109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50">
                  <a:moveTo>
                    <a:pt x="63" y="0"/>
                  </a:moveTo>
                  <a:lnTo>
                    <a:pt x="109" y="0"/>
                  </a:lnTo>
                  <a:lnTo>
                    <a:pt x="109" y="25"/>
                  </a:lnTo>
                  <a:lnTo>
                    <a:pt x="109" y="50"/>
                  </a:lnTo>
                  <a:lnTo>
                    <a:pt x="63" y="50"/>
                  </a:lnTo>
                  <a:lnTo>
                    <a:pt x="0" y="50"/>
                  </a:lnTo>
                  <a:lnTo>
                    <a:pt x="0" y="25"/>
                  </a:lnTo>
                  <a:lnTo>
                    <a:pt x="63" y="25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3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33" name="išḻíďé"/>
            <p:cNvSpPr/>
            <p:nvPr/>
          </p:nvSpPr>
          <p:spPr bwMode="auto">
            <a:xfrm>
              <a:off x="3134304" y="10071141"/>
              <a:ext cx="369283" cy="707144"/>
            </a:xfrm>
            <a:custGeom>
              <a:avLst/>
              <a:gdLst>
                <a:gd name="T0" fmla="*/ 30 w 93"/>
                <a:gd name="T1" fmla="*/ 27 h 180"/>
                <a:gd name="T2" fmla="*/ 44 w 93"/>
                <a:gd name="T3" fmla="*/ 0 h 180"/>
                <a:gd name="T4" fmla="*/ 49 w 93"/>
                <a:gd name="T5" fmla="*/ 0 h 180"/>
                <a:gd name="T6" fmla="*/ 63 w 93"/>
                <a:gd name="T7" fmla="*/ 27 h 180"/>
                <a:gd name="T8" fmla="*/ 68 w 93"/>
                <a:gd name="T9" fmla="*/ 27 h 180"/>
                <a:gd name="T10" fmla="*/ 68 w 93"/>
                <a:gd name="T11" fmla="*/ 59 h 180"/>
                <a:gd name="T12" fmla="*/ 93 w 93"/>
                <a:gd name="T13" fmla="*/ 59 h 180"/>
                <a:gd name="T14" fmla="*/ 93 w 93"/>
                <a:gd name="T15" fmla="*/ 180 h 180"/>
                <a:gd name="T16" fmla="*/ 0 w 93"/>
                <a:gd name="T17" fmla="*/ 180 h 180"/>
                <a:gd name="T18" fmla="*/ 0 w 93"/>
                <a:gd name="T19" fmla="*/ 59 h 180"/>
                <a:gd name="T20" fmla="*/ 24 w 93"/>
                <a:gd name="T21" fmla="*/ 59 h 180"/>
                <a:gd name="T22" fmla="*/ 24 w 93"/>
                <a:gd name="T23" fmla="*/ 27 h 180"/>
                <a:gd name="T24" fmla="*/ 30 w 93"/>
                <a:gd name="T25" fmla="*/ 27 h 180"/>
                <a:gd name="T26" fmla="*/ 30 w 93"/>
                <a:gd name="T27" fmla="*/ 2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180">
                  <a:moveTo>
                    <a:pt x="30" y="27"/>
                  </a:moveTo>
                  <a:lnTo>
                    <a:pt x="44" y="0"/>
                  </a:lnTo>
                  <a:lnTo>
                    <a:pt x="49" y="0"/>
                  </a:lnTo>
                  <a:lnTo>
                    <a:pt x="63" y="27"/>
                  </a:lnTo>
                  <a:lnTo>
                    <a:pt x="68" y="27"/>
                  </a:lnTo>
                  <a:lnTo>
                    <a:pt x="68" y="59"/>
                  </a:lnTo>
                  <a:lnTo>
                    <a:pt x="93" y="59"/>
                  </a:lnTo>
                  <a:lnTo>
                    <a:pt x="93" y="180"/>
                  </a:lnTo>
                  <a:lnTo>
                    <a:pt x="0" y="180"/>
                  </a:lnTo>
                  <a:lnTo>
                    <a:pt x="0" y="59"/>
                  </a:lnTo>
                  <a:lnTo>
                    <a:pt x="24" y="59"/>
                  </a:lnTo>
                  <a:lnTo>
                    <a:pt x="24" y="27"/>
                  </a:lnTo>
                  <a:lnTo>
                    <a:pt x="30" y="27"/>
                  </a:lnTo>
                  <a:lnTo>
                    <a:pt x="30" y="27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34" name="îṡlïḓe"/>
            <p:cNvSpPr/>
            <p:nvPr/>
          </p:nvSpPr>
          <p:spPr bwMode="auto">
            <a:xfrm>
              <a:off x="3550736" y="10550426"/>
              <a:ext cx="157142" cy="227860"/>
            </a:xfrm>
            <a:custGeom>
              <a:avLst/>
              <a:gdLst>
                <a:gd name="T0" fmla="*/ 0 w 40"/>
                <a:gd name="T1" fmla="*/ 0 h 58"/>
                <a:gd name="T2" fmla="*/ 40 w 40"/>
                <a:gd name="T3" fmla="*/ 0 h 58"/>
                <a:gd name="T4" fmla="*/ 40 w 40"/>
                <a:gd name="T5" fmla="*/ 58 h 58"/>
                <a:gd name="T6" fmla="*/ 0 w 40"/>
                <a:gd name="T7" fmla="*/ 58 h 58"/>
                <a:gd name="T8" fmla="*/ 0 w 40"/>
                <a:gd name="T9" fmla="*/ 0 h 58"/>
                <a:gd name="T10" fmla="*/ 0 w 40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58">
                  <a:moveTo>
                    <a:pt x="0" y="0"/>
                  </a:moveTo>
                  <a:lnTo>
                    <a:pt x="40" y="0"/>
                  </a:lnTo>
                  <a:lnTo>
                    <a:pt x="40" y="58"/>
                  </a:lnTo>
                  <a:lnTo>
                    <a:pt x="0" y="5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4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35" name="iṣlídè"/>
            <p:cNvSpPr/>
            <p:nvPr/>
          </p:nvSpPr>
          <p:spPr bwMode="auto">
            <a:xfrm>
              <a:off x="3731449" y="10471854"/>
              <a:ext cx="149283" cy="306432"/>
            </a:xfrm>
            <a:custGeom>
              <a:avLst/>
              <a:gdLst>
                <a:gd name="T0" fmla="*/ 0 w 38"/>
                <a:gd name="T1" fmla="*/ 0 h 79"/>
                <a:gd name="T2" fmla="*/ 38 w 38"/>
                <a:gd name="T3" fmla="*/ 0 h 79"/>
                <a:gd name="T4" fmla="*/ 38 w 38"/>
                <a:gd name="T5" fmla="*/ 79 h 79"/>
                <a:gd name="T6" fmla="*/ 0 w 38"/>
                <a:gd name="T7" fmla="*/ 79 h 79"/>
                <a:gd name="T8" fmla="*/ 0 w 38"/>
                <a:gd name="T9" fmla="*/ 0 h 79"/>
                <a:gd name="T10" fmla="*/ 0 w 38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79">
                  <a:moveTo>
                    <a:pt x="0" y="0"/>
                  </a:moveTo>
                  <a:lnTo>
                    <a:pt x="38" y="0"/>
                  </a:lnTo>
                  <a:lnTo>
                    <a:pt x="38" y="79"/>
                  </a:lnTo>
                  <a:lnTo>
                    <a:pt x="0" y="7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36" name="íŝ1íḑe"/>
            <p:cNvSpPr/>
            <p:nvPr/>
          </p:nvSpPr>
          <p:spPr bwMode="auto">
            <a:xfrm>
              <a:off x="4564307" y="10188996"/>
              <a:ext cx="196428" cy="589289"/>
            </a:xfrm>
            <a:custGeom>
              <a:avLst/>
              <a:gdLst>
                <a:gd name="T0" fmla="*/ 9 w 50"/>
                <a:gd name="T1" fmla="*/ 23 h 149"/>
                <a:gd name="T2" fmla="*/ 13 w 50"/>
                <a:gd name="T3" fmla="*/ 23 h 149"/>
                <a:gd name="T4" fmla="*/ 23 w 50"/>
                <a:gd name="T5" fmla="*/ 0 h 149"/>
                <a:gd name="T6" fmla="*/ 29 w 50"/>
                <a:gd name="T7" fmla="*/ 0 h 149"/>
                <a:gd name="T8" fmla="*/ 36 w 50"/>
                <a:gd name="T9" fmla="*/ 23 h 149"/>
                <a:gd name="T10" fmla="*/ 42 w 50"/>
                <a:gd name="T11" fmla="*/ 23 h 149"/>
                <a:gd name="T12" fmla="*/ 42 w 50"/>
                <a:gd name="T13" fmla="*/ 36 h 149"/>
                <a:gd name="T14" fmla="*/ 44 w 50"/>
                <a:gd name="T15" fmla="*/ 42 h 149"/>
                <a:gd name="T16" fmla="*/ 50 w 50"/>
                <a:gd name="T17" fmla="*/ 42 h 149"/>
                <a:gd name="T18" fmla="*/ 50 w 50"/>
                <a:gd name="T19" fmla="*/ 149 h 149"/>
                <a:gd name="T20" fmla="*/ 0 w 50"/>
                <a:gd name="T21" fmla="*/ 149 h 149"/>
                <a:gd name="T22" fmla="*/ 0 w 50"/>
                <a:gd name="T23" fmla="*/ 42 h 149"/>
                <a:gd name="T24" fmla="*/ 8 w 50"/>
                <a:gd name="T25" fmla="*/ 42 h 149"/>
                <a:gd name="T26" fmla="*/ 9 w 50"/>
                <a:gd name="T27" fmla="*/ 36 h 149"/>
                <a:gd name="T28" fmla="*/ 9 w 50"/>
                <a:gd name="T29" fmla="*/ 23 h 149"/>
                <a:gd name="T30" fmla="*/ 9 w 50"/>
                <a:gd name="T31" fmla="*/ 2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" h="149">
                  <a:moveTo>
                    <a:pt x="9" y="23"/>
                  </a:moveTo>
                  <a:lnTo>
                    <a:pt x="13" y="23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36" y="23"/>
                  </a:lnTo>
                  <a:lnTo>
                    <a:pt x="42" y="23"/>
                  </a:lnTo>
                  <a:lnTo>
                    <a:pt x="42" y="36"/>
                  </a:lnTo>
                  <a:lnTo>
                    <a:pt x="44" y="42"/>
                  </a:lnTo>
                  <a:lnTo>
                    <a:pt x="50" y="42"/>
                  </a:lnTo>
                  <a:lnTo>
                    <a:pt x="50" y="149"/>
                  </a:lnTo>
                  <a:lnTo>
                    <a:pt x="0" y="149"/>
                  </a:lnTo>
                  <a:lnTo>
                    <a:pt x="0" y="42"/>
                  </a:lnTo>
                  <a:lnTo>
                    <a:pt x="8" y="42"/>
                  </a:lnTo>
                  <a:lnTo>
                    <a:pt x="9" y="36"/>
                  </a:lnTo>
                  <a:lnTo>
                    <a:pt x="9" y="23"/>
                  </a:lnTo>
                  <a:lnTo>
                    <a:pt x="9" y="23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37" name="í$ļîdé"/>
            <p:cNvSpPr/>
            <p:nvPr/>
          </p:nvSpPr>
          <p:spPr bwMode="auto">
            <a:xfrm>
              <a:off x="4862878" y="10660426"/>
              <a:ext cx="110000" cy="117859"/>
            </a:xfrm>
            <a:custGeom>
              <a:avLst/>
              <a:gdLst>
                <a:gd name="T0" fmla="*/ 0 w 28"/>
                <a:gd name="T1" fmla="*/ 0 h 31"/>
                <a:gd name="T2" fmla="*/ 28 w 28"/>
                <a:gd name="T3" fmla="*/ 0 h 31"/>
                <a:gd name="T4" fmla="*/ 28 w 28"/>
                <a:gd name="T5" fmla="*/ 31 h 31"/>
                <a:gd name="T6" fmla="*/ 0 w 28"/>
                <a:gd name="T7" fmla="*/ 31 h 31"/>
                <a:gd name="T8" fmla="*/ 0 w 28"/>
                <a:gd name="T9" fmla="*/ 0 h 31"/>
                <a:gd name="T10" fmla="*/ 0 w 28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31">
                  <a:moveTo>
                    <a:pt x="0" y="0"/>
                  </a:moveTo>
                  <a:lnTo>
                    <a:pt x="28" y="0"/>
                  </a:lnTo>
                  <a:lnTo>
                    <a:pt x="28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38" name="îṥľïḑê"/>
            <p:cNvSpPr/>
            <p:nvPr/>
          </p:nvSpPr>
          <p:spPr bwMode="auto">
            <a:xfrm>
              <a:off x="4902166" y="9404017"/>
              <a:ext cx="1037145" cy="1374268"/>
            </a:xfrm>
            <a:custGeom>
              <a:avLst/>
              <a:gdLst>
                <a:gd name="T0" fmla="*/ 124 w 266"/>
                <a:gd name="T1" fmla="*/ 0 h 476"/>
                <a:gd name="T2" fmla="*/ 203 w 266"/>
                <a:gd name="T3" fmla="*/ 0 h 476"/>
                <a:gd name="T4" fmla="*/ 203 w 266"/>
                <a:gd name="T5" fmla="*/ 5 h 476"/>
                <a:gd name="T6" fmla="*/ 209 w 266"/>
                <a:gd name="T7" fmla="*/ 5 h 476"/>
                <a:gd name="T8" fmla="*/ 209 w 266"/>
                <a:gd name="T9" fmla="*/ 9 h 476"/>
                <a:gd name="T10" fmla="*/ 214 w 266"/>
                <a:gd name="T11" fmla="*/ 9 h 476"/>
                <a:gd name="T12" fmla="*/ 214 w 266"/>
                <a:gd name="T13" fmla="*/ 17 h 476"/>
                <a:gd name="T14" fmla="*/ 222 w 266"/>
                <a:gd name="T15" fmla="*/ 17 h 476"/>
                <a:gd name="T16" fmla="*/ 222 w 266"/>
                <a:gd name="T17" fmla="*/ 430 h 476"/>
                <a:gd name="T18" fmla="*/ 230 w 266"/>
                <a:gd name="T19" fmla="*/ 430 h 476"/>
                <a:gd name="T20" fmla="*/ 230 w 266"/>
                <a:gd name="T21" fmla="*/ 453 h 476"/>
                <a:gd name="T22" fmla="*/ 230 w 266"/>
                <a:gd name="T23" fmla="*/ 462 h 476"/>
                <a:gd name="T24" fmla="*/ 266 w 266"/>
                <a:gd name="T25" fmla="*/ 462 h 476"/>
                <a:gd name="T26" fmla="*/ 266 w 266"/>
                <a:gd name="T27" fmla="*/ 476 h 476"/>
                <a:gd name="T28" fmla="*/ 230 w 266"/>
                <a:gd name="T29" fmla="*/ 476 h 476"/>
                <a:gd name="T30" fmla="*/ 222 w 266"/>
                <a:gd name="T31" fmla="*/ 476 h 476"/>
                <a:gd name="T32" fmla="*/ 199 w 266"/>
                <a:gd name="T33" fmla="*/ 476 h 476"/>
                <a:gd name="T34" fmla="*/ 124 w 266"/>
                <a:gd name="T35" fmla="*/ 476 h 476"/>
                <a:gd name="T36" fmla="*/ 48 w 266"/>
                <a:gd name="T37" fmla="*/ 476 h 476"/>
                <a:gd name="T38" fmla="*/ 0 w 266"/>
                <a:gd name="T39" fmla="*/ 476 h 476"/>
                <a:gd name="T40" fmla="*/ 0 w 266"/>
                <a:gd name="T41" fmla="*/ 453 h 476"/>
                <a:gd name="T42" fmla="*/ 0 w 266"/>
                <a:gd name="T43" fmla="*/ 411 h 476"/>
                <a:gd name="T44" fmla="*/ 10 w 266"/>
                <a:gd name="T45" fmla="*/ 411 h 476"/>
                <a:gd name="T46" fmla="*/ 10 w 266"/>
                <a:gd name="T47" fmla="*/ 166 h 476"/>
                <a:gd name="T48" fmla="*/ 17 w 266"/>
                <a:gd name="T49" fmla="*/ 166 h 476"/>
                <a:gd name="T50" fmla="*/ 17 w 266"/>
                <a:gd name="T51" fmla="*/ 155 h 476"/>
                <a:gd name="T52" fmla="*/ 23 w 266"/>
                <a:gd name="T53" fmla="*/ 155 h 476"/>
                <a:gd name="T54" fmla="*/ 23 w 266"/>
                <a:gd name="T55" fmla="*/ 143 h 476"/>
                <a:gd name="T56" fmla="*/ 25 w 266"/>
                <a:gd name="T57" fmla="*/ 143 h 476"/>
                <a:gd name="T58" fmla="*/ 44 w 266"/>
                <a:gd name="T59" fmla="*/ 111 h 476"/>
                <a:gd name="T60" fmla="*/ 46 w 266"/>
                <a:gd name="T61" fmla="*/ 111 h 476"/>
                <a:gd name="T62" fmla="*/ 48 w 266"/>
                <a:gd name="T63" fmla="*/ 111 h 476"/>
                <a:gd name="T64" fmla="*/ 48 w 266"/>
                <a:gd name="T65" fmla="*/ 76 h 476"/>
                <a:gd name="T66" fmla="*/ 50 w 266"/>
                <a:gd name="T67" fmla="*/ 76 h 476"/>
                <a:gd name="T68" fmla="*/ 50 w 266"/>
                <a:gd name="T69" fmla="*/ 113 h 476"/>
                <a:gd name="T70" fmla="*/ 69 w 266"/>
                <a:gd name="T71" fmla="*/ 143 h 476"/>
                <a:gd name="T72" fmla="*/ 71 w 266"/>
                <a:gd name="T73" fmla="*/ 143 h 476"/>
                <a:gd name="T74" fmla="*/ 71 w 266"/>
                <a:gd name="T75" fmla="*/ 155 h 476"/>
                <a:gd name="T76" fmla="*/ 75 w 266"/>
                <a:gd name="T77" fmla="*/ 155 h 476"/>
                <a:gd name="T78" fmla="*/ 75 w 266"/>
                <a:gd name="T79" fmla="*/ 166 h 476"/>
                <a:gd name="T80" fmla="*/ 82 w 266"/>
                <a:gd name="T81" fmla="*/ 166 h 476"/>
                <a:gd name="T82" fmla="*/ 82 w 266"/>
                <a:gd name="T83" fmla="*/ 453 h 476"/>
                <a:gd name="T84" fmla="*/ 124 w 266"/>
                <a:gd name="T85" fmla="*/ 453 h 476"/>
                <a:gd name="T86" fmla="*/ 124 w 266"/>
                <a:gd name="T87" fmla="*/ 23 h 476"/>
                <a:gd name="T88" fmla="*/ 124 w 266"/>
                <a:gd name="T89" fmla="*/ 17 h 476"/>
                <a:gd name="T90" fmla="*/ 124 w 266"/>
                <a:gd name="T91" fmla="*/ 17 h 476"/>
                <a:gd name="T92" fmla="*/ 124 w 266"/>
                <a:gd name="T93" fmla="*/ 11 h 476"/>
                <a:gd name="T94" fmla="*/ 124 w 266"/>
                <a:gd name="T95" fmla="*/ 9 h 476"/>
                <a:gd name="T96" fmla="*/ 124 w 266"/>
                <a:gd name="T97" fmla="*/ 5 h 476"/>
                <a:gd name="T98" fmla="*/ 124 w 266"/>
                <a:gd name="T99" fmla="*/ 0 h 476"/>
                <a:gd name="T100" fmla="*/ 124 w 266"/>
                <a:gd name="T101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6" h="476">
                  <a:moveTo>
                    <a:pt x="124" y="0"/>
                  </a:moveTo>
                  <a:lnTo>
                    <a:pt x="203" y="0"/>
                  </a:lnTo>
                  <a:lnTo>
                    <a:pt x="203" y="5"/>
                  </a:lnTo>
                  <a:lnTo>
                    <a:pt x="209" y="5"/>
                  </a:lnTo>
                  <a:lnTo>
                    <a:pt x="209" y="9"/>
                  </a:lnTo>
                  <a:lnTo>
                    <a:pt x="214" y="9"/>
                  </a:lnTo>
                  <a:lnTo>
                    <a:pt x="214" y="17"/>
                  </a:lnTo>
                  <a:lnTo>
                    <a:pt x="222" y="17"/>
                  </a:lnTo>
                  <a:lnTo>
                    <a:pt x="222" y="430"/>
                  </a:lnTo>
                  <a:lnTo>
                    <a:pt x="230" y="430"/>
                  </a:lnTo>
                  <a:lnTo>
                    <a:pt x="230" y="453"/>
                  </a:lnTo>
                  <a:lnTo>
                    <a:pt x="230" y="462"/>
                  </a:lnTo>
                  <a:lnTo>
                    <a:pt x="266" y="462"/>
                  </a:lnTo>
                  <a:lnTo>
                    <a:pt x="266" y="476"/>
                  </a:lnTo>
                  <a:lnTo>
                    <a:pt x="230" y="476"/>
                  </a:lnTo>
                  <a:lnTo>
                    <a:pt x="222" y="476"/>
                  </a:lnTo>
                  <a:lnTo>
                    <a:pt x="199" y="476"/>
                  </a:lnTo>
                  <a:lnTo>
                    <a:pt x="124" y="476"/>
                  </a:lnTo>
                  <a:lnTo>
                    <a:pt x="48" y="476"/>
                  </a:lnTo>
                  <a:lnTo>
                    <a:pt x="0" y="476"/>
                  </a:lnTo>
                  <a:lnTo>
                    <a:pt x="0" y="453"/>
                  </a:lnTo>
                  <a:lnTo>
                    <a:pt x="0" y="411"/>
                  </a:lnTo>
                  <a:lnTo>
                    <a:pt x="10" y="411"/>
                  </a:lnTo>
                  <a:lnTo>
                    <a:pt x="10" y="166"/>
                  </a:lnTo>
                  <a:lnTo>
                    <a:pt x="17" y="166"/>
                  </a:lnTo>
                  <a:lnTo>
                    <a:pt x="17" y="155"/>
                  </a:lnTo>
                  <a:lnTo>
                    <a:pt x="23" y="155"/>
                  </a:lnTo>
                  <a:lnTo>
                    <a:pt x="23" y="143"/>
                  </a:lnTo>
                  <a:lnTo>
                    <a:pt x="25" y="143"/>
                  </a:lnTo>
                  <a:lnTo>
                    <a:pt x="44" y="111"/>
                  </a:lnTo>
                  <a:lnTo>
                    <a:pt x="46" y="111"/>
                  </a:lnTo>
                  <a:lnTo>
                    <a:pt x="48" y="111"/>
                  </a:lnTo>
                  <a:lnTo>
                    <a:pt x="48" y="76"/>
                  </a:lnTo>
                  <a:lnTo>
                    <a:pt x="50" y="76"/>
                  </a:lnTo>
                  <a:lnTo>
                    <a:pt x="50" y="113"/>
                  </a:lnTo>
                  <a:lnTo>
                    <a:pt x="69" y="143"/>
                  </a:lnTo>
                  <a:lnTo>
                    <a:pt x="71" y="143"/>
                  </a:lnTo>
                  <a:lnTo>
                    <a:pt x="71" y="155"/>
                  </a:lnTo>
                  <a:lnTo>
                    <a:pt x="75" y="155"/>
                  </a:lnTo>
                  <a:lnTo>
                    <a:pt x="75" y="166"/>
                  </a:lnTo>
                  <a:lnTo>
                    <a:pt x="82" y="166"/>
                  </a:lnTo>
                  <a:lnTo>
                    <a:pt x="82" y="453"/>
                  </a:lnTo>
                  <a:lnTo>
                    <a:pt x="124" y="453"/>
                  </a:lnTo>
                  <a:lnTo>
                    <a:pt x="124" y="23"/>
                  </a:lnTo>
                  <a:lnTo>
                    <a:pt x="124" y="17"/>
                  </a:lnTo>
                  <a:lnTo>
                    <a:pt x="124" y="17"/>
                  </a:lnTo>
                  <a:lnTo>
                    <a:pt x="124" y="11"/>
                  </a:lnTo>
                  <a:lnTo>
                    <a:pt x="124" y="9"/>
                  </a:lnTo>
                  <a:lnTo>
                    <a:pt x="124" y="5"/>
                  </a:lnTo>
                  <a:lnTo>
                    <a:pt x="124" y="0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39" name="i$1ïḍe"/>
            <p:cNvSpPr/>
            <p:nvPr/>
          </p:nvSpPr>
          <p:spPr bwMode="auto">
            <a:xfrm>
              <a:off x="5845026" y="10204709"/>
              <a:ext cx="408572" cy="573576"/>
            </a:xfrm>
            <a:custGeom>
              <a:avLst/>
              <a:gdLst>
                <a:gd name="T0" fmla="*/ 48 w 103"/>
                <a:gd name="T1" fmla="*/ 112 h 145"/>
                <a:gd name="T2" fmla="*/ 103 w 103"/>
                <a:gd name="T3" fmla="*/ 112 h 145"/>
                <a:gd name="T4" fmla="*/ 103 w 103"/>
                <a:gd name="T5" fmla="*/ 145 h 145"/>
                <a:gd name="T6" fmla="*/ 48 w 103"/>
                <a:gd name="T7" fmla="*/ 145 h 145"/>
                <a:gd name="T8" fmla="*/ 23 w 103"/>
                <a:gd name="T9" fmla="*/ 145 h 145"/>
                <a:gd name="T10" fmla="*/ 0 w 103"/>
                <a:gd name="T11" fmla="*/ 145 h 145"/>
                <a:gd name="T12" fmla="*/ 0 w 103"/>
                <a:gd name="T13" fmla="*/ 11 h 145"/>
                <a:gd name="T14" fmla="*/ 6 w 103"/>
                <a:gd name="T15" fmla="*/ 11 h 145"/>
                <a:gd name="T16" fmla="*/ 6 w 103"/>
                <a:gd name="T17" fmla="*/ 0 h 145"/>
                <a:gd name="T18" fmla="*/ 34 w 103"/>
                <a:gd name="T19" fmla="*/ 0 h 145"/>
                <a:gd name="T20" fmla="*/ 34 w 103"/>
                <a:gd name="T21" fmla="*/ 11 h 145"/>
                <a:gd name="T22" fmla="*/ 48 w 103"/>
                <a:gd name="T23" fmla="*/ 11 h 145"/>
                <a:gd name="T24" fmla="*/ 48 w 103"/>
                <a:gd name="T25" fmla="*/ 112 h 145"/>
                <a:gd name="T26" fmla="*/ 48 w 103"/>
                <a:gd name="T27" fmla="*/ 11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145">
                  <a:moveTo>
                    <a:pt x="48" y="112"/>
                  </a:moveTo>
                  <a:lnTo>
                    <a:pt x="103" y="112"/>
                  </a:lnTo>
                  <a:lnTo>
                    <a:pt x="103" y="145"/>
                  </a:lnTo>
                  <a:lnTo>
                    <a:pt x="48" y="145"/>
                  </a:lnTo>
                  <a:lnTo>
                    <a:pt x="23" y="145"/>
                  </a:lnTo>
                  <a:lnTo>
                    <a:pt x="0" y="14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0"/>
                  </a:lnTo>
                  <a:lnTo>
                    <a:pt x="34" y="0"/>
                  </a:lnTo>
                  <a:lnTo>
                    <a:pt x="34" y="11"/>
                  </a:lnTo>
                  <a:lnTo>
                    <a:pt x="48" y="11"/>
                  </a:lnTo>
                  <a:lnTo>
                    <a:pt x="48" y="112"/>
                  </a:lnTo>
                  <a:lnTo>
                    <a:pt x="48" y="112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40" name="íšḷidè"/>
            <p:cNvSpPr/>
            <p:nvPr/>
          </p:nvSpPr>
          <p:spPr bwMode="auto">
            <a:xfrm>
              <a:off x="6544310" y="10220424"/>
              <a:ext cx="487145" cy="557862"/>
            </a:xfrm>
            <a:custGeom>
              <a:avLst/>
              <a:gdLst>
                <a:gd name="T0" fmla="*/ 0 w 124"/>
                <a:gd name="T1" fmla="*/ 0 h 142"/>
                <a:gd name="T2" fmla="*/ 124 w 124"/>
                <a:gd name="T3" fmla="*/ 0 h 142"/>
                <a:gd name="T4" fmla="*/ 124 w 124"/>
                <a:gd name="T5" fmla="*/ 142 h 142"/>
                <a:gd name="T6" fmla="*/ 0 w 124"/>
                <a:gd name="T7" fmla="*/ 142 h 142"/>
                <a:gd name="T8" fmla="*/ 0 w 124"/>
                <a:gd name="T9" fmla="*/ 0 h 142"/>
                <a:gd name="T10" fmla="*/ 0 w 124"/>
                <a:gd name="T11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42">
                  <a:moveTo>
                    <a:pt x="0" y="0"/>
                  </a:moveTo>
                  <a:lnTo>
                    <a:pt x="124" y="0"/>
                  </a:lnTo>
                  <a:lnTo>
                    <a:pt x="124" y="142"/>
                  </a:lnTo>
                  <a:lnTo>
                    <a:pt x="0" y="1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41" name="îŝḻïḓè"/>
            <p:cNvSpPr/>
            <p:nvPr/>
          </p:nvSpPr>
          <p:spPr bwMode="auto">
            <a:xfrm>
              <a:off x="7070742" y="9921854"/>
              <a:ext cx="1162860" cy="856434"/>
            </a:xfrm>
            <a:custGeom>
              <a:avLst/>
              <a:gdLst>
                <a:gd name="T0" fmla="*/ 84 w 296"/>
                <a:gd name="T1" fmla="*/ 193 h 218"/>
                <a:gd name="T2" fmla="*/ 94 w 296"/>
                <a:gd name="T3" fmla="*/ 193 h 218"/>
                <a:gd name="T4" fmla="*/ 94 w 296"/>
                <a:gd name="T5" fmla="*/ 199 h 218"/>
                <a:gd name="T6" fmla="*/ 113 w 296"/>
                <a:gd name="T7" fmla="*/ 199 h 218"/>
                <a:gd name="T8" fmla="*/ 113 w 296"/>
                <a:gd name="T9" fmla="*/ 206 h 218"/>
                <a:gd name="T10" fmla="*/ 160 w 296"/>
                <a:gd name="T11" fmla="*/ 206 h 218"/>
                <a:gd name="T12" fmla="*/ 160 w 296"/>
                <a:gd name="T13" fmla="*/ 9 h 218"/>
                <a:gd name="T14" fmla="*/ 178 w 296"/>
                <a:gd name="T15" fmla="*/ 9 h 218"/>
                <a:gd name="T16" fmla="*/ 178 w 296"/>
                <a:gd name="T17" fmla="*/ 0 h 218"/>
                <a:gd name="T18" fmla="*/ 218 w 296"/>
                <a:gd name="T19" fmla="*/ 0 h 218"/>
                <a:gd name="T20" fmla="*/ 218 w 296"/>
                <a:gd name="T21" fmla="*/ 9 h 218"/>
                <a:gd name="T22" fmla="*/ 231 w 296"/>
                <a:gd name="T23" fmla="*/ 9 h 218"/>
                <a:gd name="T24" fmla="*/ 231 w 296"/>
                <a:gd name="T25" fmla="*/ 206 h 218"/>
                <a:gd name="T26" fmla="*/ 245 w 296"/>
                <a:gd name="T27" fmla="*/ 206 h 218"/>
                <a:gd name="T28" fmla="*/ 245 w 296"/>
                <a:gd name="T29" fmla="*/ 214 h 218"/>
                <a:gd name="T30" fmla="*/ 296 w 296"/>
                <a:gd name="T31" fmla="*/ 214 h 218"/>
                <a:gd name="T32" fmla="*/ 296 w 296"/>
                <a:gd name="T33" fmla="*/ 218 h 218"/>
                <a:gd name="T34" fmla="*/ 245 w 296"/>
                <a:gd name="T35" fmla="*/ 218 h 218"/>
                <a:gd name="T36" fmla="*/ 231 w 296"/>
                <a:gd name="T37" fmla="*/ 218 h 218"/>
                <a:gd name="T38" fmla="*/ 160 w 296"/>
                <a:gd name="T39" fmla="*/ 218 h 218"/>
                <a:gd name="T40" fmla="*/ 130 w 296"/>
                <a:gd name="T41" fmla="*/ 218 h 218"/>
                <a:gd name="T42" fmla="*/ 84 w 296"/>
                <a:gd name="T43" fmla="*/ 218 h 218"/>
                <a:gd name="T44" fmla="*/ 80 w 296"/>
                <a:gd name="T45" fmla="*/ 218 h 218"/>
                <a:gd name="T46" fmla="*/ 50 w 296"/>
                <a:gd name="T47" fmla="*/ 218 h 218"/>
                <a:gd name="T48" fmla="*/ 0 w 296"/>
                <a:gd name="T49" fmla="*/ 218 h 218"/>
                <a:gd name="T50" fmla="*/ 0 w 296"/>
                <a:gd name="T51" fmla="*/ 4 h 218"/>
                <a:gd name="T52" fmla="*/ 50 w 296"/>
                <a:gd name="T53" fmla="*/ 4 h 218"/>
                <a:gd name="T54" fmla="*/ 50 w 296"/>
                <a:gd name="T55" fmla="*/ 25 h 218"/>
                <a:gd name="T56" fmla="*/ 84 w 296"/>
                <a:gd name="T57" fmla="*/ 25 h 218"/>
                <a:gd name="T58" fmla="*/ 84 w 296"/>
                <a:gd name="T59" fmla="*/ 193 h 218"/>
                <a:gd name="T60" fmla="*/ 84 w 296"/>
                <a:gd name="T61" fmla="*/ 19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6" h="218">
                  <a:moveTo>
                    <a:pt x="84" y="193"/>
                  </a:moveTo>
                  <a:lnTo>
                    <a:pt x="94" y="193"/>
                  </a:lnTo>
                  <a:lnTo>
                    <a:pt x="94" y="199"/>
                  </a:lnTo>
                  <a:lnTo>
                    <a:pt x="113" y="199"/>
                  </a:lnTo>
                  <a:lnTo>
                    <a:pt x="113" y="206"/>
                  </a:lnTo>
                  <a:lnTo>
                    <a:pt x="160" y="206"/>
                  </a:lnTo>
                  <a:lnTo>
                    <a:pt x="160" y="9"/>
                  </a:lnTo>
                  <a:lnTo>
                    <a:pt x="178" y="9"/>
                  </a:lnTo>
                  <a:lnTo>
                    <a:pt x="178" y="0"/>
                  </a:lnTo>
                  <a:lnTo>
                    <a:pt x="218" y="0"/>
                  </a:lnTo>
                  <a:lnTo>
                    <a:pt x="218" y="9"/>
                  </a:lnTo>
                  <a:lnTo>
                    <a:pt x="231" y="9"/>
                  </a:lnTo>
                  <a:lnTo>
                    <a:pt x="231" y="206"/>
                  </a:lnTo>
                  <a:lnTo>
                    <a:pt x="245" y="206"/>
                  </a:lnTo>
                  <a:lnTo>
                    <a:pt x="245" y="214"/>
                  </a:lnTo>
                  <a:lnTo>
                    <a:pt x="296" y="214"/>
                  </a:lnTo>
                  <a:lnTo>
                    <a:pt x="296" y="218"/>
                  </a:lnTo>
                  <a:lnTo>
                    <a:pt x="245" y="218"/>
                  </a:lnTo>
                  <a:lnTo>
                    <a:pt x="231" y="218"/>
                  </a:lnTo>
                  <a:lnTo>
                    <a:pt x="160" y="218"/>
                  </a:lnTo>
                  <a:lnTo>
                    <a:pt x="130" y="218"/>
                  </a:lnTo>
                  <a:lnTo>
                    <a:pt x="84" y="218"/>
                  </a:lnTo>
                  <a:lnTo>
                    <a:pt x="80" y="218"/>
                  </a:lnTo>
                  <a:lnTo>
                    <a:pt x="50" y="218"/>
                  </a:lnTo>
                  <a:lnTo>
                    <a:pt x="0" y="218"/>
                  </a:lnTo>
                  <a:lnTo>
                    <a:pt x="0" y="4"/>
                  </a:lnTo>
                  <a:lnTo>
                    <a:pt x="50" y="4"/>
                  </a:lnTo>
                  <a:lnTo>
                    <a:pt x="50" y="25"/>
                  </a:lnTo>
                  <a:lnTo>
                    <a:pt x="84" y="25"/>
                  </a:lnTo>
                  <a:lnTo>
                    <a:pt x="84" y="193"/>
                  </a:lnTo>
                  <a:lnTo>
                    <a:pt x="84" y="193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42" name="íṧlïdé"/>
            <p:cNvSpPr/>
            <p:nvPr/>
          </p:nvSpPr>
          <p:spPr bwMode="auto">
            <a:xfrm>
              <a:off x="54300" y="10550426"/>
              <a:ext cx="502858" cy="227860"/>
            </a:xfrm>
            <a:custGeom>
              <a:avLst/>
              <a:gdLst>
                <a:gd name="T0" fmla="*/ 0 w 129"/>
                <a:gd name="T1" fmla="*/ 0 h 58"/>
                <a:gd name="T2" fmla="*/ 129 w 129"/>
                <a:gd name="T3" fmla="*/ 0 h 58"/>
                <a:gd name="T4" fmla="*/ 129 w 129"/>
                <a:gd name="T5" fmla="*/ 58 h 58"/>
                <a:gd name="T6" fmla="*/ 0 w 129"/>
                <a:gd name="T7" fmla="*/ 58 h 58"/>
                <a:gd name="T8" fmla="*/ 0 w 129"/>
                <a:gd name="T9" fmla="*/ 0 h 58"/>
                <a:gd name="T10" fmla="*/ 0 w 129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58">
                  <a:moveTo>
                    <a:pt x="0" y="0"/>
                  </a:moveTo>
                  <a:lnTo>
                    <a:pt x="129" y="0"/>
                  </a:lnTo>
                  <a:lnTo>
                    <a:pt x="129" y="58"/>
                  </a:lnTo>
                  <a:lnTo>
                    <a:pt x="0" y="5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4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43" name="işlíḍe"/>
            <p:cNvSpPr/>
            <p:nvPr/>
          </p:nvSpPr>
          <p:spPr bwMode="auto">
            <a:xfrm>
              <a:off x="3731449" y="9225014"/>
              <a:ext cx="793570" cy="1553272"/>
            </a:xfrm>
            <a:custGeom>
              <a:avLst/>
              <a:gdLst>
                <a:gd name="T0" fmla="*/ 145 w 200"/>
                <a:gd name="T1" fmla="*/ 446 h 538"/>
                <a:gd name="T2" fmla="*/ 195 w 200"/>
                <a:gd name="T3" fmla="*/ 446 h 538"/>
                <a:gd name="T4" fmla="*/ 195 w 200"/>
                <a:gd name="T5" fmla="*/ 456 h 538"/>
                <a:gd name="T6" fmla="*/ 200 w 200"/>
                <a:gd name="T7" fmla="*/ 456 h 538"/>
                <a:gd name="T8" fmla="*/ 200 w 200"/>
                <a:gd name="T9" fmla="*/ 538 h 538"/>
                <a:gd name="T10" fmla="*/ 145 w 200"/>
                <a:gd name="T11" fmla="*/ 538 h 538"/>
                <a:gd name="T12" fmla="*/ 95 w 200"/>
                <a:gd name="T13" fmla="*/ 538 h 538"/>
                <a:gd name="T14" fmla="*/ 46 w 200"/>
                <a:gd name="T15" fmla="*/ 538 h 538"/>
                <a:gd name="T16" fmla="*/ 34 w 200"/>
                <a:gd name="T17" fmla="*/ 538 h 538"/>
                <a:gd name="T18" fmla="*/ 0 w 200"/>
                <a:gd name="T19" fmla="*/ 538 h 538"/>
                <a:gd name="T20" fmla="*/ 0 w 200"/>
                <a:gd name="T21" fmla="*/ 482 h 538"/>
                <a:gd name="T22" fmla="*/ 34 w 200"/>
                <a:gd name="T23" fmla="*/ 482 h 538"/>
                <a:gd name="T24" fmla="*/ 34 w 200"/>
                <a:gd name="T25" fmla="*/ 287 h 538"/>
                <a:gd name="T26" fmla="*/ 55 w 200"/>
                <a:gd name="T27" fmla="*/ 287 h 538"/>
                <a:gd name="T28" fmla="*/ 55 w 200"/>
                <a:gd name="T29" fmla="*/ 152 h 538"/>
                <a:gd name="T30" fmla="*/ 55 w 200"/>
                <a:gd name="T31" fmla="*/ 146 h 538"/>
                <a:gd name="T32" fmla="*/ 67 w 200"/>
                <a:gd name="T33" fmla="*/ 146 h 538"/>
                <a:gd name="T34" fmla="*/ 67 w 200"/>
                <a:gd name="T35" fmla="*/ 64 h 538"/>
                <a:gd name="T36" fmla="*/ 72 w 200"/>
                <a:gd name="T37" fmla="*/ 64 h 538"/>
                <a:gd name="T38" fmla="*/ 74 w 200"/>
                <a:gd name="T39" fmla="*/ 31 h 538"/>
                <a:gd name="T40" fmla="*/ 76 w 200"/>
                <a:gd name="T41" fmla="*/ 64 h 538"/>
                <a:gd name="T42" fmla="*/ 84 w 200"/>
                <a:gd name="T43" fmla="*/ 64 h 538"/>
                <a:gd name="T44" fmla="*/ 86 w 200"/>
                <a:gd name="T45" fmla="*/ 0 h 538"/>
                <a:gd name="T46" fmla="*/ 88 w 200"/>
                <a:gd name="T47" fmla="*/ 64 h 538"/>
                <a:gd name="T48" fmla="*/ 99 w 200"/>
                <a:gd name="T49" fmla="*/ 64 h 538"/>
                <a:gd name="T50" fmla="*/ 99 w 200"/>
                <a:gd name="T51" fmla="*/ 64 h 538"/>
                <a:gd name="T52" fmla="*/ 95 w 200"/>
                <a:gd name="T53" fmla="*/ 64 h 538"/>
                <a:gd name="T54" fmla="*/ 97 w 200"/>
                <a:gd name="T55" fmla="*/ 23 h 538"/>
                <a:gd name="T56" fmla="*/ 99 w 200"/>
                <a:gd name="T57" fmla="*/ 60 h 538"/>
                <a:gd name="T58" fmla="*/ 109 w 200"/>
                <a:gd name="T59" fmla="*/ 60 h 538"/>
                <a:gd name="T60" fmla="*/ 109 w 200"/>
                <a:gd name="T61" fmla="*/ 52 h 538"/>
                <a:gd name="T62" fmla="*/ 111 w 200"/>
                <a:gd name="T63" fmla="*/ 64 h 538"/>
                <a:gd name="T64" fmla="*/ 109 w 200"/>
                <a:gd name="T65" fmla="*/ 64 h 538"/>
                <a:gd name="T66" fmla="*/ 109 w 200"/>
                <a:gd name="T67" fmla="*/ 64 h 538"/>
                <a:gd name="T68" fmla="*/ 111 w 200"/>
                <a:gd name="T69" fmla="*/ 64 h 538"/>
                <a:gd name="T70" fmla="*/ 111 w 200"/>
                <a:gd name="T71" fmla="*/ 146 h 538"/>
                <a:gd name="T72" fmla="*/ 120 w 200"/>
                <a:gd name="T73" fmla="*/ 146 h 538"/>
                <a:gd name="T74" fmla="*/ 120 w 200"/>
                <a:gd name="T75" fmla="*/ 152 h 538"/>
                <a:gd name="T76" fmla="*/ 128 w 200"/>
                <a:gd name="T77" fmla="*/ 152 h 538"/>
                <a:gd name="T78" fmla="*/ 128 w 200"/>
                <a:gd name="T79" fmla="*/ 287 h 538"/>
                <a:gd name="T80" fmla="*/ 145 w 200"/>
                <a:gd name="T81" fmla="*/ 287 h 538"/>
                <a:gd name="T82" fmla="*/ 145 w 200"/>
                <a:gd name="T83" fmla="*/ 446 h 538"/>
                <a:gd name="T84" fmla="*/ 145 w 200"/>
                <a:gd name="T85" fmla="*/ 446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0" h="538">
                  <a:moveTo>
                    <a:pt x="145" y="446"/>
                  </a:moveTo>
                  <a:lnTo>
                    <a:pt x="195" y="446"/>
                  </a:lnTo>
                  <a:lnTo>
                    <a:pt x="195" y="456"/>
                  </a:lnTo>
                  <a:lnTo>
                    <a:pt x="200" y="456"/>
                  </a:lnTo>
                  <a:lnTo>
                    <a:pt x="200" y="538"/>
                  </a:lnTo>
                  <a:lnTo>
                    <a:pt x="145" y="538"/>
                  </a:lnTo>
                  <a:lnTo>
                    <a:pt x="95" y="538"/>
                  </a:lnTo>
                  <a:lnTo>
                    <a:pt x="46" y="538"/>
                  </a:lnTo>
                  <a:lnTo>
                    <a:pt x="34" y="538"/>
                  </a:lnTo>
                  <a:lnTo>
                    <a:pt x="0" y="538"/>
                  </a:lnTo>
                  <a:lnTo>
                    <a:pt x="0" y="482"/>
                  </a:lnTo>
                  <a:lnTo>
                    <a:pt x="34" y="482"/>
                  </a:lnTo>
                  <a:lnTo>
                    <a:pt x="34" y="287"/>
                  </a:lnTo>
                  <a:lnTo>
                    <a:pt x="55" y="287"/>
                  </a:lnTo>
                  <a:lnTo>
                    <a:pt x="55" y="152"/>
                  </a:lnTo>
                  <a:lnTo>
                    <a:pt x="55" y="146"/>
                  </a:lnTo>
                  <a:lnTo>
                    <a:pt x="67" y="146"/>
                  </a:lnTo>
                  <a:lnTo>
                    <a:pt x="67" y="64"/>
                  </a:lnTo>
                  <a:lnTo>
                    <a:pt x="72" y="64"/>
                  </a:lnTo>
                  <a:lnTo>
                    <a:pt x="74" y="31"/>
                  </a:lnTo>
                  <a:lnTo>
                    <a:pt x="76" y="64"/>
                  </a:lnTo>
                  <a:lnTo>
                    <a:pt x="84" y="64"/>
                  </a:lnTo>
                  <a:lnTo>
                    <a:pt x="86" y="0"/>
                  </a:lnTo>
                  <a:lnTo>
                    <a:pt x="88" y="64"/>
                  </a:lnTo>
                  <a:lnTo>
                    <a:pt x="99" y="64"/>
                  </a:lnTo>
                  <a:lnTo>
                    <a:pt x="99" y="64"/>
                  </a:lnTo>
                  <a:lnTo>
                    <a:pt x="95" y="64"/>
                  </a:lnTo>
                  <a:lnTo>
                    <a:pt x="97" y="23"/>
                  </a:lnTo>
                  <a:lnTo>
                    <a:pt x="99" y="60"/>
                  </a:lnTo>
                  <a:lnTo>
                    <a:pt x="109" y="60"/>
                  </a:lnTo>
                  <a:lnTo>
                    <a:pt x="109" y="52"/>
                  </a:lnTo>
                  <a:lnTo>
                    <a:pt x="111" y="64"/>
                  </a:lnTo>
                  <a:lnTo>
                    <a:pt x="109" y="64"/>
                  </a:lnTo>
                  <a:lnTo>
                    <a:pt x="109" y="64"/>
                  </a:lnTo>
                  <a:lnTo>
                    <a:pt x="111" y="64"/>
                  </a:lnTo>
                  <a:lnTo>
                    <a:pt x="111" y="146"/>
                  </a:lnTo>
                  <a:lnTo>
                    <a:pt x="120" y="146"/>
                  </a:lnTo>
                  <a:lnTo>
                    <a:pt x="120" y="152"/>
                  </a:lnTo>
                  <a:lnTo>
                    <a:pt x="128" y="152"/>
                  </a:lnTo>
                  <a:lnTo>
                    <a:pt x="128" y="287"/>
                  </a:lnTo>
                  <a:lnTo>
                    <a:pt x="145" y="287"/>
                  </a:lnTo>
                  <a:lnTo>
                    <a:pt x="145" y="446"/>
                  </a:lnTo>
                  <a:lnTo>
                    <a:pt x="145" y="446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44" name="ï$ḻídê"/>
            <p:cNvSpPr/>
            <p:nvPr/>
          </p:nvSpPr>
          <p:spPr bwMode="auto">
            <a:xfrm>
              <a:off x="6277166" y="10715428"/>
              <a:ext cx="840713" cy="62858"/>
            </a:xfrm>
            <a:custGeom>
              <a:avLst/>
              <a:gdLst>
                <a:gd name="T0" fmla="*/ 0 w 212"/>
                <a:gd name="T1" fmla="*/ 0 h 15"/>
                <a:gd name="T2" fmla="*/ 212 w 212"/>
                <a:gd name="T3" fmla="*/ 0 h 15"/>
                <a:gd name="T4" fmla="*/ 212 w 212"/>
                <a:gd name="T5" fmla="*/ 15 h 15"/>
                <a:gd name="T6" fmla="*/ 0 w 212"/>
                <a:gd name="T7" fmla="*/ 15 h 15"/>
                <a:gd name="T8" fmla="*/ 0 w 212"/>
                <a:gd name="T9" fmla="*/ 0 h 15"/>
                <a:gd name="T10" fmla="*/ 0 w 212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15">
                  <a:moveTo>
                    <a:pt x="0" y="0"/>
                  </a:moveTo>
                  <a:lnTo>
                    <a:pt x="212" y="0"/>
                  </a:lnTo>
                  <a:lnTo>
                    <a:pt x="212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45" name="íṩľïďê"/>
            <p:cNvSpPr/>
            <p:nvPr/>
          </p:nvSpPr>
          <p:spPr bwMode="auto">
            <a:xfrm>
              <a:off x="8667936" y="9230425"/>
              <a:ext cx="408572" cy="1547862"/>
            </a:xfrm>
            <a:custGeom>
              <a:avLst/>
              <a:gdLst>
                <a:gd name="T0" fmla="*/ 42 w 105"/>
                <a:gd name="T1" fmla="*/ 17 h 394"/>
                <a:gd name="T2" fmla="*/ 92 w 105"/>
                <a:gd name="T3" fmla="*/ 0 h 394"/>
                <a:gd name="T4" fmla="*/ 102 w 105"/>
                <a:gd name="T5" fmla="*/ 0 h 394"/>
                <a:gd name="T6" fmla="*/ 102 w 105"/>
                <a:gd name="T7" fmla="*/ 29 h 394"/>
                <a:gd name="T8" fmla="*/ 105 w 105"/>
                <a:gd name="T9" fmla="*/ 29 h 394"/>
                <a:gd name="T10" fmla="*/ 105 w 105"/>
                <a:gd name="T11" fmla="*/ 122 h 394"/>
                <a:gd name="T12" fmla="*/ 105 w 105"/>
                <a:gd name="T13" fmla="*/ 155 h 394"/>
                <a:gd name="T14" fmla="*/ 105 w 105"/>
                <a:gd name="T15" fmla="*/ 205 h 394"/>
                <a:gd name="T16" fmla="*/ 105 w 105"/>
                <a:gd name="T17" fmla="*/ 218 h 394"/>
                <a:gd name="T18" fmla="*/ 105 w 105"/>
                <a:gd name="T19" fmla="*/ 298 h 394"/>
                <a:gd name="T20" fmla="*/ 105 w 105"/>
                <a:gd name="T21" fmla="*/ 331 h 394"/>
                <a:gd name="T22" fmla="*/ 105 w 105"/>
                <a:gd name="T23" fmla="*/ 394 h 394"/>
                <a:gd name="T24" fmla="*/ 0 w 105"/>
                <a:gd name="T25" fmla="*/ 394 h 394"/>
                <a:gd name="T26" fmla="*/ 0 w 105"/>
                <a:gd name="T27" fmla="*/ 218 h 394"/>
                <a:gd name="T28" fmla="*/ 10 w 105"/>
                <a:gd name="T29" fmla="*/ 218 h 394"/>
                <a:gd name="T30" fmla="*/ 10 w 105"/>
                <a:gd name="T31" fmla="*/ 155 h 394"/>
                <a:gd name="T32" fmla="*/ 21 w 105"/>
                <a:gd name="T33" fmla="*/ 155 h 394"/>
                <a:gd name="T34" fmla="*/ 21 w 105"/>
                <a:gd name="T35" fmla="*/ 122 h 394"/>
                <a:gd name="T36" fmla="*/ 39 w 105"/>
                <a:gd name="T37" fmla="*/ 122 h 394"/>
                <a:gd name="T38" fmla="*/ 39 w 105"/>
                <a:gd name="T39" fmla="*/ 29 h 394"/>
                <a:gd name="T40" fmla="*/ 42 w 105"/>
                <a:gd name="T41" fmla="*/ 29 h 394"/>
                <a:gd name="T42" fmla="*/ 42 w 105"/>
                <a:gd name="T43" fmla="*/ 17 h 394"/>
                <a:gd name="T44" fmla="*/ 42 w 105"/>
                <a:gd name="T45" fmla="*/ 1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394">
                  <a:moveTo>
                    <a:pt x="42" y="17"/>
                  </a:moveTo>
                  <a:lnTo>
                    <a:pt x="92" y="0"/>
                  </a:lnTo>
                  <a:lnTo>
                    <a:pt x="102" y="0"/>
                  </a:lnTo>
                  <a:lnTo>
                    <a:pt x="102" y="29"/>
                  </a:lnTo>
                  <a:lnTo>
                    <a:pt x="105" y="29"/>
                  </a:lnTo>
                  <a:lnTo>
                    <a:pt x="105" y="122"/>
                  </a:lnTo>
                  <a:lnTo>
                    <a:pt x="105" y="155"/>
                  </a:lnTo>
                  <a:lnTo>
                    <a:pt x="105" y="205"/>
                  </a:lnTo>
                  <a:lnTo>
                    <a:pt x="105" y="218"/>
                  </a:lnTo>
                  <a:lnTo>
                    <a:pt x="105" y="298"/>
                  </a:lnTo>
                  <a:lnTo>
                    <a:pt x="105" y="331"/>
                  </a:lnTo>
                  <a:lnTo>
                    <a:pt x="105" y="394"/>
                  </a:lnTo>
                  <a:lnTo>
                    <a:pt x="0" y="394"/>
                  </a:lnTo>
                  <a:lnTo>
                    <a:pt x="0" y="218"/>
                  </a:lnTo>
                  <a:lnTo>
                    <a:pt x="10" y="218"/>
                  </a:lnTo>
                  <a:lnTo>
                    <a:pt x="10" y="155"/>
                  </a:lnTo>
                  <a:lnTo>
                    <a:pt x="21" y="155"/>
                  </a:lnTo>
                  <a:lnTo>
                    <a:pt x="21" y="122"/>
                  </a:lnTo>
                  <a:lnTo>
                    <a:pt x="39" y="122"/>
                  </a:lnTo>
                  <a:lnTo>
                    <a:pt x="39" y="29"/>
                  </a:lnTo>
                  <a:lnTo>
                    <a:pt x="42" y="29"/>
                  </a:lnTo>
                  <a:lnTo>
                    <a:pt x="42" y="17"/>
                  </a:lnTo>
                  <a:lnTo>
                    <a:pt x="42" y="17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46" name="íslidè"/>
            <p:cNvSpPr/>
            <p:nvPr/>
          </p:nvSpPr>
          <p:spPr bwMode="auto">
            <a:xfrm>
              <a:off x="9304364" y="9709712"/>
              <a:ext cx="1469286" cy="1068574"/>
            </a:xfrm>
            <a:custGeom>
              <a:avLst/>
              <a:gdLst>
                <a:gd name="T0" fmla="*/ 109 w 375"/>
                <a:gd name="T1" fmla="*/ 163 h 272"/>
                <a:gd name="T2" fmla="*/ 138 w 375"/>
                <a:gd name="T3" fmla="*/ 151 h 272"/>
                <a:gd name="T4" fmla="*/ 145 w 375"/>
                <a:gd name="T5" fmla="*/ 140 h 272"/>
                <a:gd name="T6" fmla="*/ 147 w 375"/>
                <a:gd name="T7" fmla="*/ 140 h 272"/>
                <a:gd name="T8" fmla="*/ 155 w 375"/>
                <a:gd name="T9" fmla="*/ 151 h 272"/>
                <a:gd name="T10" fmla="*/ 183 w 375"/>
                <a:gd name="T11" fmla="*/ 163 h 272"/>
                <a:gd name="T12" fmla="*/ 183 w 375"/>
                <a:gd name="T13" fmla="*/ 169 h 272"/>
                <a:gd name="T14" fmla="*/ 178 w 375"/>
                <a:gd name="T15" fmla="*/ 169 h 272"/>
                <a:gd name="T16" fmla="*/ 178 w 375"/>
                <a:gd name="T17" fmla="*/ 190 h 272"/>
                <a:gd name="T18" fmla="*/ 358 w 375"/>
                <a:gd name="T19" fmla="*/ 190 h 272"/>
                <a:gd name="T20" fmla="*/ 358 w 375"/>
                <a:gd name="T21" fmla="*/ 199 h 272"/>
                <a:gd name="T22" fmla="*/ 375 w 375"/>
                <a:gd name="T23" fmla="*/ 199 h 272"/>
                <a:gd name="T24" fmla="*/ 375 w 375"/>
                <a:gd name="T25" fmla="*/ 272 h 272"/>
                <a:gd name="T26" fmla="*/ 0 w 375"/>
                <a:gd name="T27" fmla="*/ 272 h 272"/>
                <a:gd name="T28" fmla="*/ 0 w 375"/>
                <a:gd name="T29" fmla="*/ 199 h 272"/>
                <a:gd name="T30" fmla="*/ 17 w 375"/>
                <a:gd name="T31" fmla="*/ 199 h 272"/>
                <a:gd name="T32" fmla="*/ 17 w 375"/>
                <a:gd name="T33" fmla="*/ 190 h 272"/>
                <a:gd name="T34" fmla="*/ 27 w 375"/>
                <a:gd name="T35" fmla="*/ 190 h 272"/>
                <a:gd name="T36" fmla="*/ 27 w 375"/>
                <a:gd name="T37" fmla="*/ 71 h 272"/>
                <a:gd name="T38" fmla="*/ 30 w 375"/>
                <a:gd name="T39" fmla="*/ 71 h 272"/>
                <a:gd name="T40" fmla="*/ 30 w 375"/>
                <a:gd name="T41" fmla="*/ 50 h 272"/>
                <a:gd name="T42" fmla="*/ 34 w 375"/>
                <a:gd name="T43" fmla="*/ 50 h 272"/>
                <a:gd name="T44" fmla="*/ 34 w 375"/>
                <a:gd name="T45" fmla="*/ 27 h 272"/>
                <a:gd name="T46" fmla="*/ 38 w 375"/>
                <a:gd name="T47" fmla="*/ 27 h 272"/>
                <a:gd name="T48" fmla="*/ 38 w 375"/>
                <a:gd name="T49" fmla="*/ 18 h 272"/>
                <a:gd name="T50" fmla="*/ 42 w 375"/>
                <a:gd name="T51" fmla="*/ 18 h 272"/>
                <a:gd name="T52" fmla="*/ 51 w 375"/>
                <a:gd name="T53" fmla="*/ 0 h 272"/>
                <a:gd name="T54" fmla="*/ 55 w 375"/>
                <a:gd name="T55" fmla="*/ 0 h 272"/>
                <a:gd name="T56" fmla="*/ 65 w 375"/>
                <a:gd name="T57" fmla="*/ 18 h 272"/>
                <a:gd name="T58" fmla="*/ 69 w 375"/>
                <a:gd name="T59" fmla="*/ 18 h 272"/>
                <a:gd name="T60" fmla="*/ 69 w 375"/>
                <a:gd name="T61" fmla="*/ 27 h 272"/>
                <a:gd name="T62" fmla="*/ 73 w 375"/>
                <a:gd name="T63" fmla="*/ 27 h 272"/>
                <a:gd name="T64" fmla="*/ 73 w 375"/>
                <a:gd name="T65" fmla="*/ 50 h 272"/>
                <a:gd name="T66" fmla="*/ 76 w 375"/>
                <a:gd name="T67" fmla="*/ 50 h 272"/>
                <a:gd name="T68" fmla="*/ 76 w 375"/>
                <a:gd name="T69" fmla="*/ 71 h 272"/>
                <a:gd name="T70" fmla="*/ 80 w 375"/>
                <a:gd name="T71" fmla="*/ 71 h 272"/>
                <a:gd name="T72" fmla="*/ 80 w 375"/>
                <a:gd name="T73" fmla="*/ 190 h 272"/>
                <a:gd name="T74" fmla="*/ 115 w 375"/>
                <a:gd name="T75" fmla="*/ 190 h 272"/>
                <a:gd name="T76" fmla="*/ 115 w 375"/>
                <a:gd name="T77" fmla="*/ 169 h 272"/>
                <a:gd name="T78" fmla="*/ 109 w 375"/>
                <a:gd name="T79" fmla="*/ 169 h 272"/>
                <a:gd name="T80" fmla="*/ 109 w 375"/>
                <a:gd name="T81" fmla="*/ 163 h 272"/>
                <a:gd name="T82" fmla="*/ 109 w 375"/>
                <a:gd name="T83" fmla="*/ 16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75" h="272">
                  <a:moveTo>
                    <a:pt x="109" y="163"/>
                  </a:moveTo>
                  <a:lnTo>
                    <a:pt x="138" y="151"/>
                  </a:lnTo>
                  <a:lnTo>
                    <a:pt x="145" y="140"/>
                  </a:lnTo>
                  <a:lnTo>
                    <a:pt x="147" y="140"/>
                  </a:lnTo>
                  <a:lnTo>
                    <a:pt x="155" y="151"/>
                  </a:lnTo>
                  <a:lnTo>
                    <a:pt x="183" y="163"/>
                  </a:lnTo>
                  <a:lnTo>
                    <a:pt x="183" y="169"/>
                  </a:lnTo>
                  <a:lnTo>
                    <a:pt x="178" y="169"/>
                  </a:lnTo>
                  <a:lnTo>
                    <a:pt x="178" y="190"/>
                  </a:lnTo>
                  <a:lnTo>
                    <a:pt x="358" y="190"/>
                  </a:lnTo>
                  <a:lnTo>
                    <a:pt x="358" y="199"/>
                  </a:lnTo>
                  <a:lnTo>
                    <a:pt x="375" y="199"/>
                  </a:lnTo>
                  <a:lnTo>
                    <a:pt x="375" y="272"/>
                  </a:lnTo>
                  <a:lnTo>
                    <a:pt x="0" y="272"/>
                  </a:lnTo>
                  <a:lnTo>
                    <a:pt x="0" y="199"/>
                  </a:lnTo>
                  <a:lnTo>
                    <a:pt x="17" y="199"/>
                  </a:lnTo>
                  <a:lnTo>
                    <a:pt x="17" y="190"/>
                  </a:lnTo>
                  <a:lnTo>
                    <a:pt x="27" y="190"/>
                  </a:lnTo>
                  <a:lnTo>
                    <a:pt x="27" y="71"/>
                  </a:lnTo>
                  <a:lnTo>
                    <a:pt x="30" y="71"/>
                  </a:lnTo>
                  <a:lnTo>
                    <a:pt x="30" y="50"/>
                  </a:lnTo>
                  <a:lnTo>
                    <a:pt x="34" y="50"/>
                  </a:lnTo>
                  <a:lnTo>
                    <a:pt x="34" y="27"/>
                  </a:lnTo>
                  <a:lnTo>
                    <a:pt x="38" y="27"/>
                  </a:lnTo>
                  <a:lnTo>
                    <a:pt x="38" y="18"/>
                  </a:lnTo>
                  <a:lnTo>
                    <a:pt x="42" y="18"/>
                  </a:lnTo>
                  <a:lnTo>
                    <a:pt x="51" y="0"/>
                  </a:lnTo>
                  <a:lnTo>
                    <a:pt x="55" y="0"/>
                  </a:lnTo>
                  <a:lnTo>
                    <a:pt x="65" y="18"/>
                  </a:lnTo>
                  <a:lnTo>
                    <a:pt x="69" y="18"/>
                  </a:lnTo>
                  <a:lnTo>
                    <a:pt x="69" y="27"/>
                  </a:lnTo>
                  <a:lnTo>
                    <a:pt x="73" y="27"/>
                  </a:lnTo>
                  <a:lnTo>
                    <a:pt x="73" y="50"/>
                  </a:lnTo>
                  <a:lnTo>
                    <a:pt x="76" y="50"/>
                  </a:lnTo>
                  <a:lnTo>
                    <a:pt x="76" y="71"/>
                  </a:lnTo>
                  <a:lnTo>
                    <a:pt x="80" y="71"/>
                  </a:lnTo>
                  <a:lnTo>
                    <a:pt x="80" y="190"/>
                  </a:lnTo>
                  <a:lnTo>
                    <a:pt x="115" y="190"/>
                  </a:lnTo>
                  <a:lnTo>
                    <a:pt x="115" y="169"/>
                  </a:lnTo>
                  <a:lnTo>
                    <a:pt x="109" y="169"/>
                  </a:lnTo>
                  <a:lnTo>
                    <a:pt x="109" y="163"/>
                  </a:lnTo>
                  <a:lnTo>
                    <a:pt x="109" y="163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47" name="ïṣḷiḍê"/>
            <p:cNvSpPr/>
            <p:nvPr/>
          </p:nvSpPr>
          <p:spPr bwMode="auto">
            <a:xfrm>
              <a:off x="10812938" y="10511143"/>
              <a:ext cx="141428" cy="267144"/>
            </a:xfrm>
            <a:custGeom>
              <a:avLst/>
              <a:gdLst>
                <a:gd name="T0" fmla="*/ 0 w 37"/>
                <a:gd name="T1" fmla="*/ 0 h 67"/>
                <a:gd name="T2" fmla="*/ 37 w 37"/>
                <a:gd name="T3" fmla="*/ 0 h 67"/>
                <a:gd name="T4" fmla="*/ 37 w 37"/>
                <a:gd name="T5" fmla="*/ 67 h 67"/>
                <a:gd name="T6" fmla="*/ 0 w 37"/>
                <a:gd name="T7" fmla="*/ 67 h 67"/>
                <a:gd name="T8" fmla="*/ 0 w 37"/>
                <a:gd name="T9" fmla="*/ 0 h 67"/>
                <a:gd name="T10" fmla="*/ 0 w 37"/>
                <a:gd name="T1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7">
                  <a:moveTo>
                    <a:pt x="0" y="0"/>
                  </a:moveTo>
                  <a:lnTo>
                    <a:pt x="37" y="0"/>
                  </a:lnTo>
                  <a:lnTo>
                    <a:pt x="37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48" name="îṡlíḓè"/>
            <p:cNvSpPr/>
            <p:nvPr/>
          </p:nvSpPr>
          <p:spPr bwMode="auto">
            <a:xfrm>
              <a:off x="10915084" y="10581856"/>
              <a:ext cx="424287" cy="196431"/>
            </a:xfrm>
            <a:custGeom>
              <a:avLst/>
              <a:gdLst>
                <a:gd name="T0" fmla="*/ 63 w 109"/>
                <a:gd name="T1" fmla="*/ 0 h 50"/>
                <a:gd name="T2" fmla="*/ 109 w 109"/>
                <a:gd name="T3" fmla="*/ 0 h 50"/>
                <a:gd name="T4" fmla="*/ 109 w 109"/>
                <a:gd name="T5" fmla="*/ 25 h 50"/>
                <a:gd name="T6" fmla="*/ 109 w 109"/>
                <a:gd name="T7" fmla="*/ 50 h 50"/>
                <a:gd name="T8" fmla="*/ 63 w 109"/>
                <a:gd name="T9" fmla="*/ 50 h 50"/>
                <a:gd name="T10" fmla="*/ 0 w 109"/>
                <a:gd name="T11" fmla="*/ 50 h 50"/>
                <a:gd name="T12" fmla="*/ 0 w 109"/>
                <a:gd name="T13" fmla="*/ 25 h 50"/>
                <a:gd name="T14" fmla="*/ 63 w 109"/>
                <a:gd name="T15" fmla="*/ 25 h 50"/>
                <a:gd name="T16" fmla="*/ 63 w 109"/>
                <a:gd name="T17" fmla="*/ 0 h 50"/>
                <a:gd name="T18" fmla="*/ 63 w 109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50">
                  <a:moveTo>
                    <a:pt x="63" y="0"/>
                  </a:moveTo>
                  <a:lnTo>
                    <a:pt x="109" y="0"/>
                  </a:lnTo>
                  <a:lnTo>
                    <a:pt x="109" y="25"/>
                  </a:lnTo>
                  <a:lnTo>
                    <a:pt x="109" y="50"/>
                  </a:lnTo>
                  <a:lnTo>
                    <a:pt x="63" y="50"/>
                  </a:lnTo>
                  <a:lnTo>
                    <a:pt x="0" y="50"/>
                  </a:lnTo>
                  <a:lnTo>
                    <a:pt x="0" y="25"/>
                  </a:lnTo>
                  <a:lnTo>
                    <a:pt x="63" y="25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3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49" name="ïşľíḋê"/>
            <p:cNvSpPr/>
            <p:nvPr/>
          </p:nvSpPr>
          <p:spPr bwMode="auto">
            <a:xfrm>
              <a:off x="11221511" y="10071142"/>
              <a:ext cx="369283" cy="707144"/>
            </a:xfrm>
            <a:custGeom>
              <a:avLst/>
              <a:gdLst>
                <a:gd name="T0" fmla="*/ 30 w 93"/>
                <a:gd name="T1" fmla="*/ 27 h 180"/>
                <a:gd name="T2" fmla="*/ 44 w 93"/>
                <a:gd name="T3" fmla="*/ 0 h 180"/>
                <a:gd name="T4" fmla="*/ 49 w 93"/>
                <a:gd name="T5" fmla="*/ 0 h 180"/>
                <a:gd name="T6" fmla="*/ 63 w 93"/>
                <a:gd name="T7" fmla="*/ 27 h 180"/>
                <a:gd name="T8" fmla="*/ 68 w 93"/>
                <a:gd name="T9" fmla="*/ 27 h 180"/>
                <a:gd name="T10" fmla="*/ 68 w 93"/>
                <a:gd name="T11" fmla="*/ 59 h 180"/>
                <a:gd name="T12" fmla="*/ 93 w 93"/>
                <a:gd name="T13" fmla="*/ 59 h 180"/>
                <a:gd name="T14" fmla="*/ 93 w 93"/>
                <a:gd name="T15" fmla="*/ 180 h 180"/>
                <a:gd name="T16" fmla="*/ 0 w 93"/>
                <a:gd name="T17" fmla="*/ 180 h 180"/>
                <a:gd name="T18" fmla="*/ 0 w 93"/>
                <a:gd name="T19" fmla="*/ 59 h 180"/>
                <a:gd name="T20" fmla="*/ 24 w 93"/>
                <a:gd name="T21" fmla="*/ 59 h 180"/>
                <a:gd name="T22" fmla="*/ 24 w 93"/>
                <a:gd name="T23" fmla="*/ 27 h 180"/>
                <a:gd name="T24" fmla="*/ 30 w 93"/>
                <a:gd name="T25" fmla="*/ 27 h 180"/>
                <a:gd name="T26" fmla="*/ 30 w 93"/>
                <a:gd name="T27" fmla="*/ 2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180">
                  <a:moveTo>
                    <a:pt x="30" y="27"/>
                  </a:moveTo>
                  <a:lnTo>
                    <a:pt x="44" y="0"/>
                  </a:lnTo>
                  <a:lnTo>
                    <a:pt x="49" y="0"/>
                  </a:lnTo>
                  <a:lnTo>
                    <a:pt x="63" y="27"/>
                  </a:lnTo>
                  <a:lnTo>
                    <a:pt x="68" y="27"/>
                  </a:lnTo>
                  <a:lnTo>
                    <a:pt x="68" y="59"/>
                  </a:lnTo>
                  <a:lnTo>
                    <a:pt x="93" y="59"/>
                  </a:lnTo>
                  <a:lnTo>
                    <a:pt x="93" y="180"/>
                  </a:lnTo>
                  <a:lnTo>
                    <a:pt x="0" y="180"/>
                  </a:lnTo>
                  <a:lnTo>
                    <a:pt x="0" y="59"/>
                  </a:lnTo>
                  <a:lnTo>
                    <a:pt x="24" y="59"/>
                  </a:lnTo>
                  <a:lnTo>
                    <a:pt x="24" y="27"/>
                  </a:lnTo>
                  <a:lnTo>
                    <a:pt x="30" y="27"/>
                  </a:lnTo>
                  <a:lnTo>
                    <a:pt x="30" y="27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0" name="íśļiḑè"/>
            <p:cNvSpPr/>
            <p:nvPr/>
          </p:nvSpPr>
          <p:spPr bwMode="auto">
            <a:xfrm>
              <a:off x="11637941" y="10550427"/>
              <a:ext cx="157142" cy="227860"/>
            </a:xfrm>
            <a:custGeom>
              <a:avLst/>
              <a:gdLst>
                <a:gd name="T0" fmla="*/ 0 w 40"/>
                <a:gd name="T1" fmla="*/ 0 h 58"/>
                <a:gd name="T2" fmla="*/ 40 w 40"/>
                <a:gd name="T3" fmla="*/ 0 h 58"/>
                <a:gd name="T4" fmla="*/ 40 w 40"/>
                <a:gd name="T5" fmla="*/ 58 h 58"/>
                <a:gd name="T6" fmla="*/ 0 w 40"/>
                <a:gd name="T7" fmla="*/ 58 h 58"/>
                <a:gd name="T8" fmla="*/ 0 w 40"/>
                <a:gd name="T9" fmla="*/ 0 h 58"/>
                <a:gd name="T10" fmla="*/ 0 w 40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58">
                  <a:moveTo>
                    <a:pt x="0" y="0"/>
                  </a:moveTo>
                  <a:lnTo>
                    <a:pt x="40" y="0"/>
                  </a:lnTo>
                  <a:lnTo>
                    <a:pt x="40" y="58"/>
                  </a:lnTo>
                  <a:lnTo>
                    <a:pt x="0" y="5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4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1" name="ïṥḻîḍê"/>
            <p:cNvSpPr/>
            <p:nvPr/>
          </p:nvSpPr>
          <p:spPr bwMode="auto">
            <a:xfrm>
              <a:off x="11818654" y="10471856"/>
              <a:ext cx="149283" cy="306432"/>
            </a:xfrm>
            <a:custGeom>
              <a:avLst/>
              <a:gdLst>
                <a:gd name="T0" fmla="*/ 0 w 38"/>
                <a:gd name="T1" fmla="*/ 0 h 79"/>
                <a:gd name="T2" fmla="*/ 38 w 38"/>
                <a:gd name="T3" fmla="*/ 0 h 79"/>
                <a:gd name="T4" fmla="*/ 38 w 38"/>
                <a:gd name="T5" fmla="*/ 79 h 79"/>
                <a:gd name="T6" fmla="*/ 0 w 38"/>
                <a:gd name="T7" fmla="*/ 79 h 79"/>
                <a:gd name="T8" fmla="*/ 0 w 38"/>
                <a:gd name="T9" fmla="*/ 0 h 79"/>
                <a:gd name="T10" fmla="*/ 0 w 38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79">
                  <a:moveTo>
                    <a:pt x="0" y="0"/>
                  </a:moveTo>
                  <a:lnTo>
                    <a:pt x="38" y="0"/>
                  </a:lnTo>
                  <a:lnTo>
                    <a:pt x="38" y="79"/>
                  </a:lnTo>
                  <a:lnTo>
                    <a:pt x="0" y="7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2" name="îšḻïḓê"/>
            <p:cNvSpPr/>
            <p:nvPr/>
          </p:nvSpPr>
          <p:spPr bwMode="auto">
            <a:xfrm>
              <a:off x="8141506" y="10550427"/>
              <a:ext cx="502858" cy="227860"/>
            </a:xfrm>
            <a:custGeom>
              <a:avLst/>
              <a:gdLst>
                <a:gd name="T0" fmla="*/ 0 w 129"/>
                <a:gd name="T1" fmla="*/ 0 h 58"/>
                <a:gd name="T2" fmla="*/ 129 w 129"/>
                <a:gd name="T3" fmla="*/ 0 h 58"/>
                <a:gd name="T4" fmla="*/ 129 w 129"/>
                <a:gd name="T5" fmla="*/ 58 h 58"/>
                <a:gd name="T6" fmla="*/ 0 w 129"/>
                <a:gd name="T7" fmla="*/ 58 h 58"/>
                <a:gd name="T8" fmla="*/ 0 w 129"/>
                <a:gd name="T9" fmla="*/ 0 h 58"/>
                <a:gd name="T10" fmla="*/ 0 w 129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58">
                  <a:moveTo>
                    <a:pt x="0" y="0"/>
                  </a:moveTo>
                  <a:lnTo>
                    <a:pt x="129" y="0"/>
                  </a:lnTo>
                  <a:lnTo>
                    <a:pt x="129" y="58"/>
                  </a:lnTo>
                  <a:lnTo>
                    <a:pt x="0" y="5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4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3" name="íṧḷiḓê"/>
            <p:cNvSpPr/>
            <p:nvPr/>
          </p:nvSpPr>
          <p:spPr bwMode="auto">
            <a:xfrm>
              <a:off x="11266330" y="8664709"/>
              <a:ext cx="793570" cy="2113579"/>
            </a:xfrm>
            <a:custGeom>
              <a:avLst/>
              <a:gdLst>
                <a:gd name="T0" fmla="*/ 145 w 200"/>
                <a:gd name="T1" fmla="*/ 446 h 538"/>
                <a:gd name="T2" fmla="*/ 195 w 200"/>
                <a:gd name="T3" fmla="*/ 446 h 538"/>
                <a:gd name="T4" fmla="*/ 195 w 200"/>
                <a:gd name="T5" fmla="*/ 456 h 538"/>
                <a:gd name="T6" fmla="*/ 200 w 200"/>
                <a:gd name="T7" fmla="*/ 456 h 538"/>
                <a:gd name="T8" fmla="*/ 200 w 200"/>
                <a:gd name="T9" fmla="*/ 538 h 538"/>
                <a:gd name="T10" fmla="*/ 145 w 200"/>
                <a:gd name="T11" fmla="*/ 538 h 538"/>
                <a:gd name="T12" fmla="*/ 95 w 200"/>
                <a:gd name="T13" fmla="*/ 538 h 538"/>
                <a:gd name="T14" fmla="*/ 46 w 200"/>
                <a:gd name="T15" fmla="*/ 538 h 538"/>
                <a:gd name="T16" fmla="*/ 34 w 200"/>
                <a:gd name="T17" fmla="*/ 538 h 538"/>
                <a:gd name="T18" fmla="*/ 0 w 200"/>
                <a:gd name="T19" fmla="*/ 538 h 538"/>
                <a:gd name="T20" fmla="*/ 0 w 200"/>
                <a:gd name="T21" fmla="*/ 482 h 538"/>
                <a:gd name="T22" fmla="*/ 34 w 200"/>
                <a:gd name="T23" fmla="*/ 482 h 538"/>
                <a:gd name="T24" fmla="*/ 34 w 200"/>
                <a:gd name="T25" fmla="*/ 287 h 538"/>
                <a:gd name="T26" fmla="*/ 55 w 200"/>
                <a:gd name="T27" fmla="*/ 287 h 538"/>
                <a:gd name="T28" fmla="*/ 55 w 200"/>
                <a:gd name="T29" fmla="*/ 152 h 538"/>
                <a:gd name="T30" fmla="*/ 55 w 200"/>
                <a:gd name="T31" fmla="*/ 146 h 538"/>
                <a:gd name="T32" fmla="*/ 67 w 200"/>
                <a:gd name="T33" fmla="*/ 146 h 538"/>
                <a:gd name="T34" fmla="*/ 67 w 200"/>
                <a:gd name="T35" fmla="*/ 64 h 538"/>
                <a:gd name="T36" fmla="*/ 72 w 200"/>
                <a:gd name="T37" fmla="*/ 64 h 538"/>
                <a:gd name="T38" fmla="*/ 74 w 200"/>
                <a:gd name="T39" fmla="*/ 31 h 538"/>
                <a:gd name="T40" fmla="*/ 76 w 200"/>
                <a:gd name="T41" fmla="*/ 64 h 538"/>
                <a:gd name="T42" fmla="*/ 84 w 200"/>
                <a:gd name="T43" fmla="*/ 64 h 538"/>
                <a:gd name="T44" fmla="*/ 86 w 200"/>
                <a:gd name="T45" fmla="*/ 0 h 538"/>
                <a:gd name="T46" fmla="*/ 88 w 200"/>
                <a:gd name="T47" fmla="*/ 64 h 538"/>
                <a:gd name="T48" fmla="*/ 99 w 200"/>
                <a:gd name="T49" fmla="*/ 64 h 538"/>
                <a:gd name="T50" fmla="*/ 99 w 200"/>
                <a:gd name="T51" fmla="*/ 64 h 538"/>
                <a:gd name="T52" fmla="*/ 95 w 200"/>
                <a:gd name="T53" fmla="*/ 64 h 538"/>
                <a:gd name="T54" fmla="*/ 97 w 200"/>
                <a:gd name="T55" fmla="*/ 23 h 538"/>
                <a:gd name="T56" fmla="*/ 99 w 200"/>
                <a:gd name="T57" fmla="*/ 60 h 538"/>
                <a:gd name="T58" fmla="*/ 109 w 200"/>
                <a:gd name="T59" fmla="*/ 60 h 538"/>
                <a:gd name="T60" fmla="*/ 109 w 200"/>
                <a:gd name="T61" fmla="*/ 52 h 538"/>
                <a:gd name="T62" fmla="*/ 111 w 200"/>
                <a:gd name="T63" fmla="*/ 64 h 538"/>
                <a:gd name="T64" fmla="*/ 109 w 200"/>
                <a:gd name="T65" fmla="*/ 64 h 538"/>
                <a:gd name="T66" fmla="*/ 109 w 200"/>
                <a:gd name="T67" fmla="*/ 64 h 538"/>
                <a:gd name="T68" fmla="*/ 111 w 200"/>
                <a:gd name="T69" fmla="*/ 64 h 538"/>
                <a:gd name="T70" fmla="*/ 111 w 200"/>
                <a:gd name="T71" fmla="*/ 146 h 538"/>
                <a:gd name="T72" fmla="*/ 120 w 200"/>
                <a:gd name="T73" fmla="*/ 146 h 538"/>
                <a:gd name="T74" fmla="*/ 120 w 200"/>
                <a:gd name="T75" fmla="*/ 152 h 538"/>
                <a:gd name="T76" fmla="*/ 128 w 200"/>
                <a:gd name="T77" fmla="*/ 152 h 538"/>
                <a:gd name="T78" fmla="*/ 128 w 200"/>
                <a:gd name="T79" fmla="*/ 287 h 538"/>
                <a:gd name="T80" fmla="*/ 145 w 200"/>
                <a:gd name="T81" fmla="*/ 287 h 538"/>
                <a:gd name="T82" fmla="*/ 145 w 200"/>
                <a:gd name="T83" fmla="*/ 446 h 538"/>
                <a:gd name="T84" fmla="*/ 145 w 200"/>
                <a:gd name="T85" fmla="*/ 446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0" h="538">
                  <a:moveTo>
                    <a:pt x="145" y="446"/>
                  </a:moveTo>
                  <a:lnTo>
                    <a:pt x="195" y="446"/>
                  </a:lnTo>
                  <a:lnTo>
                    <a:pt x="195" y="456"/>
                  </a:lnTo>
                  <a:lnTo>
                    <a:pt x="200" y="456"/>
                  </a:lnTo>
                  <a:lnTo>
                    <a:pt x="200" y="538"/>
                  </a:lnTo>
                  <a:lnTo>
                    <a:pt x="145" y="538"/>
                  </a:lnTo>
                  <a:lnTo>
                    <a:pt x="95" y="538"/>
                  </a:lnTo>
                  <a:lnTo>
                    <a:pt x="46" y="538"/>
                  </a:lnTo>
                  <a:lnTo>
                    <a:pt x="34" y="538"/>
                  </a:lnTo>
                  <a:lnTo>
                    <a:pt x="0" y="538"/>
                  </a:lnTo>
                  <a:lnTo>
                    <a:pt x="0" y="482"/>
                  </a:lnTo>
                  <a:lnTo>
                    <a:pt x="34" y="482"/>
                  </a:lnTo>
                  <a:lnTo>
                    <a:pt x="34" y="287"/>
                  </a:lnTo>
                  <a:lnTo>
                    <a:pt x="55" y="287"/>
                  </a:lnTo>
                  <a:lnTo>
                    <a:pt x="55" y="152"/>
                  </a:lnTo>
                  <a:lnTo>
                    <a:pt x="55" y="146"/>
                  </a:lnTo>
                  <a:lnTo>
                    <a:pt x="67" y="146"/>
                  </a:lnTo>
                  <a:lnTo>
                    <a:pt x="67" y="64"/>
                  </a:lnTo>
                  <a:lnTo>
                    <a:pt x="72" y="64"/>
                  </a:lnTo>
                  <a:lnTo>
                    <a:pt x="74" y="31"/>
                  </a:lnTo>
                  <a:lnTo>
                    <a:pt x="76" y="64"/>
                  </a:lnTo>
                  <a:lnTo>
                    <a:pt x="84" y="64"/>
                  </a:lnTo>
                  <a:lnTo>
                    <a:pt x="86" y="0"/>
                  </a:lnTo>
                  <a:lnTo>
                    <a:pt x="88" y="64"/>
                  </a:lnTo>
                  <a:lnTo>
                    <a:pt x="99" y="64"/>
                  </a:lnTo>
                  <a:lnTo>
                    <a:pt x="99" y="64"/>
                  </a:lnTo>
                  <a:lnTo>
                    <a:pt x="95" y="64"/>
                  </a:lnTo>
                  <a:lnTo>
                    <a:pt x="97" y="23"/>
                  </a:lnTo>
                  <a:lnTo>
                    <a:pt x="99" y="60"/>
                  </a:lnTo>
                  <a:lnTo>
                    <a:pt x="109" y="60"/>
                  </a:lnTo>
                  <a:lnTo>
                    <a:pt x="109" y="52"/>
                  </a:lnTo>
                  <a:lnTo>
                    <a:pt x="111" y="64"/>
                  </a:lnTo>
                  <a:lnTo>
                    <a:pt x="109" y="64"/>
                  </a:lnTo>
                  <a:lnTo>
                    <a:pt x="109" y="64"/>
                  </a:lnTo>
                  <a:lnTo>
                    <a:pt x="111" y="64"/>
                  </a:lnTo>
                  <a:lnTo>
                    <a:pt x="111" y="146"/>
                  </a:lnTo>
                  <a:lnTo>
                    <a:pt x="120" y="146"/>
                  </a:lnTo>
                  <a:lnTo>
                    <a:pt x="120" y="152"/>
                  </a:lnTo>
                  <a:lnTo>
                    <a:pt x="128" y="152"/>
                  </a:lnTo>
                  <a:lnTo>
                    <a:pt x="128" y="287"/>
                  </a:lnTo>
                  <a:lnTo>
                    <a:pt x="145" y="287"/>
                  </a:lnTo>
                  <a:lnTo>
                    <a:pt x="145" y="446"/>
                  </a:lnTo>
                  <a:lnTo>
                    <a:pt x="145" y="446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4" name="îşļïdê"/>
            <p:cNvSpPr/>
            <p:nvPr/>
          </p:nvSpPr>
          <p:spPr bwMode="auto">
            <a:xfrm>
              <a:off x="5085206" y="9442574"/>
              <a:ext cx="7099638" cy="1359291"/>
            </a:xfrm>
            <a:custGeom>
              <a:avLst/>
              <a:gdLst>
                <a:gd name="T0" fmla="*/ 2006 w 2031"/>
                <a:gd name="T1" fmla="*/ 347 h 347"/>
                <a:gd name="T2" fmla="*/ 2031 w 2031"/>
                <a:gd name="T3" fmla="*/ 347 h 347"/>
                <a:gd name="T4" fmla="*/ 2018 w 2031"/>
                <a:gd name="T5" fmla="*/ 306 h 347"/>
                <a:gd name="T6" fmla="*/ 2006 w 2031"/>
                <a:gd name="T7" fmla="*/ 324 h 347"/>
                <a:gd name="T8" fmla="*/ 1972 w 2031"/>
                <a:gd name="T9" fmla="*/ 293 h 347"/>
                <a:gd name="T10" fmla="*/ 1972 w 2031"/>
                <a:gd name="T11" fmla="*/ 347 h 347"/>
                <a:gd name="T12" fmla="*/ 13 w 2031"/>
                <a:gd name="T13" fmla="*/ 176 h 347"/>
                <a:gd name="T14" fmla="*/ 13 w 2031"/>
                <a:gd name="T15" fmla="*/ 347 h 347"/>
                <a:gd name="T16" fmla="*/ 73 w 2031"/>
                <a:gd name="T17" fmla="*/ 176 h 347"/>
                <a:gd name="T18" fmla="*/ 65 w 2031"/>
                <a:gd name="T19" fmla="*/ 159 h 347"/>
                <a:gd name="T20" fmla="*/ 8 w 2031"/>
                <a:gd name="T21" fmla="*/ 159 h 347"/>
                <a:gd name="T22" fmla="*/ 235 w 2031"/>
                <a:gd name="T23" fmla="*/ 347 h 347"/>
                <a:gd name="T24" fmla="*/ 174 w 2031"/>
                <a:gd name="T25" fmla="*/ 347 h 347"/>
                <a:gd name="T26" fmla="*/ 413 w 2031"/>
                <a:gd name="T27" fmla="*/ 129 h 347"/>
                <a:gd name="T28" fmla="*/ 388 w 2031"/>
                <a:gd name="T29" fmla="*/ 134 h 347"/>
                <a:gd name="T30" fmla="*/ 362 w 2031"/>
                <a:gd name="T31" fmla="*/ 347 h 347"/>
                <a:gd name="T32" fmla="*/ 442 w 2031"/>
                <a:gd name="T33" fmla="*/ 347 h 347"/>
                <a:gd name="T34" fmla="*/ 438 w 2031"/>
                <a:gd name="T35" fmla="*/ 150 h 347"/>
                <a:gd name="T36" fmla="*/ 413 w 2031"/>
                <a:gd name="T37" fmla="*/ 134 h 347"/>
                <a:gd name="T38" fmla="*/ 547 w 2031"/>
                <a:gd name="T39" fmla="*/ 138 h 347"/>
                <a:gd name="T40" fmla="*/ 484 w 2031"/>
                <a:gd name="T41" fmla="*/ 347 h 347"/>
                <a:gd name="T42" fmla="*/ 601 w 2031"/>
                <a:gd name="T43" fmla="*/ 220 h 347"/>
                <a:gd name="T44" fmla="*/ 559 w 2031"/>
                <a:gd name="T45" fmla="*/ 205 h 347"/>
                <a:gd name="T46" fmla="*/ 583 w 2031"/>
                <a:gd name="T47" fmla="*/ 347 h 347"/>
                <a:gd name="T48" fmla="*/ 666 w 2031"/>
                <a:gd name="T49" fmla="*/ 347 h 347"/>
                <a:gd name="T50" fmla="*/ 641 w 2031"/>
                <a:gd name="T51" fmla="*/ 347 h 347"/>
                <a:gd name="T52" fmla="*/ 719 w 2031"/>
                <a:gd name="T53" fmla="*/ 347 h 347"/>
                <a:gd name="T54" fmla="*/ 694 w 2031"/>
                <a:gd name="T55" fmla="*/ 347 h 347"/>
                <a:gd name="T56" fmla="*/ 763 w 2031"/>
                <a:gd name="T57" fmla="*/ 347 h 347"/>
                <a:gd name="T58" fmla="*/ 725 w 2031"/>
                <a:gd name="T59" fmla="*/ 347 h 347"/>
                <a:gd name="T60" fmla="*/ 876 w 2031"/>
                <a:gd name="T61" fmla="*/ 347 h 347"/>
                <a:gd name="T62" fmla="*/ 838 w 2031"/>
                <a:gd name="T63" fmla="*/ 347 h 347"/>
                <a:gd name="T64" fmla="*/ 972 w 2031"/>
                <a:gd name="T65" fmla="*/ 347 h 347"/>
                <a:gd name="T66" fmla="*/ 939 w 2031"/>
                <a:gd name="T67" fmla="*/ 347 h 347"/>
                <a:gd name="T68" fmla="*/ 1086 w 2031"/>
                <a:gd name="T69" fmla="*/ 347 h 347"/>
                <a:gd name="T70" fmla="*/ 1012 w 2031"/>
                <a:gd name="T71" fmla="*/ 347 h 347"/>
                <a:gd name="T72" fmla="*/ 1217 w 2031"/>
                <a:gd name="T73" fmla="*/ 347 h 347"/>
                <a:gd name="T74" fmla="*/ 1199 w 2031"/>
                <a:gd name="T75" fmla="*/ 6 h 347"/>
                <a:gd name="T76" fmla="*/ 1142 w 2031"/>
                <a:gd name="T77" fmla="*/ 347 h 347"/>
                <a:gd name="T78" fmla="*/ 1477 w 2031"/>
                <a:gd name="T79" fmla="*/ 289 h 347"/>
                <a:gd name="T80" fmla="*/ 1431 w 2031"/>
                <a:gd name="T81" fmla="*/ 289 h 347"/>
                <a:gd name="T82" fmla="*/ 1480 w 2031"/>
                <a:gd name="T83" fmla="*/ 347 h 347"/>
                <a:gd name="T84" fmla="*/ 1477 w 2031"/>
                <a:gd name="T85" fmla="*/ 289 h 347"/>
                <a:gd name="T86" fmla="*/ 1528 w 2031"/>
                <a:gd name="T87" fmla="*/ 253 h 347"/>
                <a:gd name="T88" fmla="*/ 1502 w 2031"/>
                <a:gd name="T89" fmla="*/ 347 h 347"/>
                <a:gd name="T90" fmla="*/ 1565 w 2031"/>
                <a:gd name="T91" fmla="*/ 285 h 347"/>
                <a:gd name="T92" fmla="*/ 1632 w 2031"/>
                <a:gd name="T93" fmla="*/ 347 h 347"/>
                <a:gd name="T94" fmla="*/ 1628 w 2031"/>
                <a:gd name="T95" fmla="*/ 155 h 347"/>
                <a:gd name="T96" fmla="*/ 1618 w 2031"/>
                <a:gd name="T97" fmla="*/ 155 h 347"/>
                <a:gd name="T98" fmla="*/ 1607 w 2031"/>
                <a:gd name="T99" fmla="*/ 163 h 347"/>
                <a:gd name="T100" fmla="*/ 1601 w 2031"/>
                <a:gd name="T101" fmla="*/ 153 h 347"/>
                <a:gd name="T102" fmla="*/ 1595 w 2031"/>
                <a:gd name="T103" fmla="*/ 163 h 347"/>
                <a:gd name="T104" fmla="*/ 1584 w 2031"/>
                <a:gd name="T105" fmla="*/ 155 h 347"/>
                <a:gd name="T106" fmla="*/ 1574 w 2031"/>
                <a:gd name="T107" fmla="*/ 155 h 347"/>
                <a:gd name="T108" fmla="*/ 1568 w 2031"/>
                <a:gd name="T109" fmla="*/ 347 h 347"/>
                <a:gd name="T110" fmla="*/ 1750 w 2031"/>
                <a:gd name="T111" fmla="*/ 129 h 347"/>
                <a:gd name="T112" fmla="*/ 1683 w 2031"/>
                <a:gd name="T113" fmla="*/ 180 h 347"/>
                <a:gd name="T114" fmla="*/ 1756 w 2031"/>
                <a:gd name="T115" fmla="*/ 180 h 347"/>
                <a:gd name="T116" fmla="*/ 1894 w 2031"/>
                <a:gd name="T117" fmla="*/ 308 h 347"/>
                <a:gd name="T118" fmla="*/ 1873 w 2031"/>
                <a:gd name="T119" fmla="*/ 308 h 347"/>
                <a:gd name="T120" fmla="*/ 1848 w 2031"/>
                <a:gd name="T121" fmla="*/ 285 h 347"/>
                <a:gd name="T122" fmla="*/ 1840 w 2031"/>
                <a:gd name="T123" fmla="*/ 335 h 347"/>
                <a:gd name="T124" fmla="*/ 1894 w 2031"/>
                <a:gd name="T125" fmla="*/ 308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31" h="347">
                  <a:moveTo>
                    <a:pt x="1972" y="347"/>
                  </a:moveTo>
                  <a:lnTo>
                    <a:pt x="2001" y="347"/>
                  </a:lnTo>
                  <a:lnTo>
                    <a:pt x="2006" y="347"/>
                  </a:lnTo>
                  <a:lnTo>
                    <a:pt x="2018" y="347"/>
                  </a:lnTo>
                  <a:lnTo>
                    <a:pt x="2022" y="347"/>
                  </a:lnTo>
                  <a:lnTo>
                    <a:pt x="2031" y="347"/>
                  </a:lnTo>
                  <a:lnTo>
                    <a:pt x="2031" y="314"/>
                  </a:lnTo>
                  <a:lnTo>
                    <a:pt x="2018" y="314"/>
                  </a:lnTo>
                  <a:lnTo>
                    <a:pt x="2018" y="306"/>
                  </a:lnTo>
                  <a:lnTo>
                    <a:pt x="2006" y="306"/>
                  </a:lnTo>
                  <a:lnTo>
                    <a:pt x="2006" y="314"/>
                  </a:lnTo>
                  <a:lnTo>
                    <a:pt x="2006" y="324"/>
                  </a:lnTo>
                  <a:lnTo>
                    <a:pt x="2001" y="324"/>
                  </a:lnTo>
                  <a:lnTo>
                    <a:pt x="2001" y="293"/>
                  </a:lnTo>
                  <a:lnTo>
                    <a:pt x="1972" y="293"/>
                  </a:lnTo>
                  <a:lnTo>
                    <a:pt x="1972" y="324"/>
                  </a:lnTo>
                  <a:lnTo>
                    <a:pt x="1972" y="347"/>
                  </a:lnTo>
                  <a:lnTo>
                    <a:pt x="1972" y="347"/>
                  </a:lnTo>
                  <a:close/>
                  <a:moveTo>
                    <a:pt x="8" y="159"/>
                  </a:moveTo>
                  <a:lnTo>
                    <a:pt x="13" y="159"/>
                  </a:lnTo>
                  <a:lnTo>
                    <a:pt x="13" y="176"/>
                  </a:lnTo>
                  <a:lnTo>
                    <a:pt x="0" y="176"/>
                  </a:lnTo>
                  <a:lnTo>
                    <a:pt x="0" y="347"/>
                  </a:lnTo>
                  <a:lnTo>
                    <a:pt x="13" y="347"/>
                  </a:lnTo>
                  <a:lnTo>
                    <a:pt x="59" y="347"/>
                  </a:lnTo>
                  <a:lnTo>
                    <a:pt x="73" y="347"/>
                  </a:lnTo>
                  <a:lnTo>
                    <a:pt x="73" y="176"/>
                  </a:lnTo>
                  <a:lnTo>
                    <a:pt x="59" y="176"/>
                  </a:lnTo>
                  <a:lnTo>
                    <a:pt x="59" y="159"/>
                  </a:lnTo>
                  <a:lnTo>
                    <a:pt x="65" y="159"/>
                  </a:lnTo>
                  <a:lnTo>
                    <a:pt x="65" y="153"/>
                  </a:lnTo>
                  <a:lnTo>
                    <a:pt x="8" y="153"/>
                  </a:lnTo>
                  <a:lnTo>
                    <a:pt x="8" y="159"/>
                  </a:lnTo>
                  <a:lnTo>
                    <a:pt x="8" y="159"/>
                  </a:lnTo>
                  <a:close/>
                  <a:moveTo>
                    <a:pt x="174" y="347"/>
                  </a:moveTo>
                  <a:lnTo>
                    <a:pt x="235" y="347"/>
                  </a:lnTo>
                  <a:lnTo>
                    <a:pt x="235" y="79"/>
                  </a:lnTo>
                  <a:lnTo>
                    <a:pt x="174" y="79"/>
                  </a:lnTo>
                  <a:lnTo>
                    <a:pt x="174" y="347"/>
                  </a:lnTo>
                  <a:lnTo>
                    <a:pt x="174" y="347"/>
                  </a:lnTo>
                  <a:close/>
                  <a:moveTo>
                    <a:pt x="413" y="134"/>
                  </a:moveTo>
                  <a:lnTo>
                    <a:pt x="413" y="129"/>
                  </a:lnTo>
                  <a:lnTo>
                    <a:pt x="406" y="129"/>
                  </a:lnTo>
                  <a:lnTo>
                    <a:pt x="406" y="134"/>
                  </a:lnTo>
                  <a:lnTo>
                    <a:pt x="388" y="134"/>
                  </a:lnTo>
                  <a:lnTo>
                    <a:pt x="388" y="150"/>
                  </a:lnTo>
                  <a:lnTo>
                    <a:pt x="362" y="150"/>
                  </a:lnTo>
                  <a:lnTo>
                    <a:pt x="362" y="347"/>
                  </a:lnTo>
                  <a:lnTo>
                    <a:pt x="367" y="347"/>
                  </a:lnTo>
                  <a:lnTo>
                    <a:pt x="438" y="347"/>
                  </a:lnTo>
                  <a:lnTo>
                    <a:pt x="442" y="347"/>
                  </a:lnTo>
                  <a:lnTo>
                    <a:pt x="442" y="167"/>
                  </a:lnTo>
                  <a:lnTo>
                    <a:pt x="438" y="167"/>
                  </a:lnTo>
                  <a:lnTo>
                    <a:pt x="438" y="150"/>
                  </a:lnTo>
                  <a:lnTo>
                    <a:pt x="413" y="150"/>
                  </a:lnTo>
                  <a:lnTo>
                    <a:pt x="413" y="134"/>
                  </a:lnTo>
                  <a:lnTo>
                    <a:pt x="413" y="134"/>
                  </a:lnTo>
                  <a:close/>
                  <a:moveTo>
                    <a:pt x="484" y="347"/>
                  </a:moveTo>
                  <a:lnTo>
                    <a:pt x="547" y="347"/>
                  </a:lnTo>
                  <a:lnTo>
                    <a:pt x="547" y="138"/>
                  </a:lnTo>
                  <a:lnTo>
                    <a:pt x="484" y="138"/>
                  </a:lnTo>
                  <a:lnTo>
                    <a:pt x="484" y="347"/>
                  </a:lnTo>
                  <a:lnTo>
                    <a:pt x="484" y="347"/>
                  </a:lnTo>
                  <a:close/>
                  <a:moveTo>
                    <a:pt x="583" y="347"/>
                  </a:moveTo>
                  <a:lnTo>
                    <a:pt x="601" y="347"/>
                  </a:lnTo>
                  <a:lnTo>
                    <a:pt x="601" y="220"/>
                  </a:lnTo>
                  <a:lnTo>
                    <a:pt x="583" y="220"/>
                  </a:lnTo>
                  <a:lnTo>
                    <a:pt x="583" y="205"/>
                  </a:lnTo>
                  <a:lnTo>
                    <a:pt x="559" y="205"/>
                  </a:lnTo>
                  <a:lnTo>
                    <a:pt x="559" y="220"/>
                  </a:lnTo>
                  <a:lnTo>
                    <a:pt x="559" y="347"/>
                  </a:lnTo>
                  <a:lnTo>
                    <a:pt x="583" y="347"/>
                  </a:lnTo>
                  <a:lnTo>
                    <a:pt x="583" y="347"/>
                  </a:lnTo>
                  <a:close/>
                  <a:moveTo>
                    <a:pt x="641" y="347"/>
                  </a:moveTo>
                  <a:lnTo>
                    <a:pt x="666" y="347"/>
                  </a:lnTo>
                  <a:lnTo>
                    <a:pt x="666" y="236"/>
                  </a:lnTo>
                  <a:lnTo>
                    <a:pt x="641" y="236"/>
                  </a:lnTo>
                  <a:lnTo>
                    <a:pt x="641" y="347"/>
                  </a:lnTo>
                  <a:lnTo>
                    <a:pt x="641" y="347"/>
                  </a:lnTo>
                  <a:close/>
                  <a:moveTo>
                    <a:pt x="694" y="347"/>
                  </a:moveTo>
                  <a:lnTo>
                    <a:pt x="719" y="347"/>
                  </a:lnTo>
                  <a:lnTo>
                    <a:pt x="719" y="280"/>
                  </a:lnTo>
                  <a:lnTo>
                    <a:pt x="694" y="280"/>
                  </a:lnTo>
                  <a:lnTo>
                    <a:pt x="694" y="347"/>
                  </a:lnTo>
                  <a:lnTo>
                    <a:pt x="694" y="347"/>
                  </a:lnTo>
                  <a:close/>
                  <a:moveTo>
                    <a:pt x="725" y="347"/>
                  </a:moveTo>
                  <a:lnTo>
                    <a:pt x="763" y="347"/>
                  </a:lnTo>
                  <a:lnTo>
                    <a:pt x="763" y="92"/>
                  </a:lnTo>
                  <a:lnTo>
                    <a:pt x="725" y="92"/>
                  </a:lnTo>
                  <a:lnTo>
                    <a:pt x="725" y="347"/>
                  </a:lnTo>
                  <a:lnTo>
                    <a:pt x="725" y="347"/>
                  </a:lnTo>
                  <a:close/>
                  <a:moveTo>
                    <a:pt x="838" y="347"/>
                  </a:moveTo>
                  <a:lnTo>
                    <a:pt x="876" y="347"/>
                  </a:lnTo>
                  <a:lnTo>
                    <a:pt x="876" y="257"/>
                  </a:lnTo>
                  <a:lnTo>
                    <a:pt x="838" y="257"/>
                  </a:lnTo>
                  <a:lnTo>
                    <a:pt x="838" y="347"/>
                  </a:lnTo>
                  <a:lnTo>
                    <a:pt x="838" y="347"/>
                  </a:lnTo>
                  <a:close/>
                  <a:moveTo>
                    <a:pt x="939" y="347"/>
                  </a:moveTo>
                  <a:lnTo>
                    <a:pt x="972" y="347"/>
                  </a:lnTo>
                  <a:lnTo>
                    <a:pt x="972" y="236"/>
                  </a:lnTo>
                  <a:lnTo>
                    <a:pt x="939" y="236"/>
                  </a:lnTo>
                  <a:lnTo>
                    <a:pt x="939" y="347"/>
                  </a:lnTo>
                  <a:lnTo>
                    <a:pt x="939" y="347"/>
                  </a:lnTo>
                  <a:close/>
                  <a:moveTo>
                    <a:pt x="1012" y="347"/>
                  </a:moveTo>
                  <a:lnTo>
                    <a:pt x="1086" y="347"/>
                  </a:lnTo>
                  <a:lnTo>
                    <a:pt x="1086" y="0"/>
                  </a:lnTo>
                  <a:lnTo>
                    <a:pt x="1012" y="0"/>
                  </a:lnTo>
                  <a:lnTo>
                    <a:pt x="1012" y="347"/>
                  </a:lnTo>
                  <a:lnTo>
                    <a:pt x="1012" y="347"/>
                  </a:lnTo>
                  <a:close/>
                  <a:moveTo>
                    <a:pt x="1199" y="347"/>
                  </a:moveTo>
                  <a:lnTo>
                    <a:pt x="1217" y="347"/>
                  </a:lnTo>
                  <a:lnTo>
                    <a:pt x="1217" y="276"/>
                  </a:lnTo>
                  <a:lnTo>
                    <a:pt x="1199" y="276"/>
                  </a:lnTo>
                  <a:lnTo>
                    <a:pt x="1199" y="6"/>
                  </a:lnTo>
                  <a:lnTo>
                    <a:pt x="1125" y="6"/>
                  </a:lnTo>
                  <a:lnTo>
                    <a:pt x="1125" y="347"/>
                  </a:lnTo>
                  <a:lnTo>
                    <a:pt x="1142" y="347"/>
                  </a:lnTo>
                  <a:lnTo>
                    <a:pt x="1199" y="347"/>
                  </a:lnTo>
                  <a:lnTo>
                    <a:pt x="1199" y="347"/>
                  </a:lnTo>
                  <a:close/>
                  <a:moveTo>
                    <a:pt x="1477" y="289"/>
                  </a:moveTo>
                  <a:lnTo>
                    <a:pt x="1477" y="146"/>
                  </a:lnTo>
                  <a:lnTo>
                    <a:pt x="1431" y="146"/>
                  </a:lnTo>
                  <a:lnTo>
                    <a:pt x="1431" y="289"/>
                  </a:lnTo>
                  <a:lnTo>
                    <a:pt x="1417" y="289"/>
                  </a:lnTo>
                  <a:lnTo>
                    <a:pt x="1417" y="347"/>
                  </a:lnTo>
                  <a:lnTo>
                    <a:pt x="1480" y="347"/>
                  </a:lnTo>
                  <a:lnTo>
                    <a:pt x="1480" y="289"/>
                  </a:lnTo>
                  <a:lnTo>
                    <a:pt x="1477" y="289"/>
                  </a:lnTo>
                  <a:lnTo>
                    <a:pt x="1477" y="289"/>
                  </a:lnTo>
                  <a:close/>
                  <a:moveTo>
                    <a:pt x="1565" y="285"/>
                  </a:moveTo>
                  <a:lnTo>
                    <a:pt x="1565" y="253"/>
                  </a:lnTo>
                  <a:lnTo>
                    <a:pt x="1528" y="253"/>
                  </a:lnTo>
                  <a:lnTo>
                    <a:pt x="1528" y="285"/>
                  </a:lnTo>
                  <a:lnTo>
                    <a:pt x="1502" y="285"/>
                  </a:lnTo>
                  <a:lnTo>
                    <a:pt x="1502" y="347"/>
                  </a:lnTo>
                  <a:lnTo>
                    <a:pt x="1565" y="347"/>
                  </a:lnTo>
                  <a:lnTo>
                    <a:pt x="1565" y="314"/>
                  </a:lnTo>
                  <a:lnTo>
                    <a:pt x="1565" y="285"/>
                  </a:lnTo>
                  <a:lnTo>
                    <a:pt x="1565" y="285"/>
                  </a:lnTo>
                  <a:close/>
                  <a:moveTo>
                    <a:pt x="1568" y="347"/>
                  </a:moveTo>
                  <a:lnTo>
                    <a:pt x="1632" y="347"/>
                  </a:lnTo>
                  <a:lnTo>
                    <a:pt x="1632" y="163"/>
                  </a:lnTo>
                  <a:lnTo>
                    <a:pt x="1628" y="163"/>
                  </a:lnTo>
                  <a:lnTo>
                    <a:pt x="1628" y="155"/>
                  </a:lnTo>
                  <a:lnTo>
                    <a:pt x="1626" y="155"/>
                  </a:lnTo>
                  <a:lnTo>
                    <a:pt x="1622" y="153"/>
                  </a:lnTo>
                  <a:lnTo>
                    <a:pt x="1618" y="155"/>
                  </a:lnTo>
                  <a:lnTo>
                    <a:pt x="1616" y="155"/>
                  </a:lnTo>
                  <a:lnTo>
                    <a:pt x="1616" y="163"/>
                  </a:lnTo>
                  <a:lnTo>
                    <a:pt x="1607" y="163"/>
                  </a:lnTo>
                  <a:lnTo>
                    <a:pt x="1607" y="155"/>
                  </a:lnTo>
                  <a:lnTo>
                    <a:pt x="1605" y="155"/>
                  </a:lnTo>
                  <a:lnTo>
                    <a:pt x="1601" y="153"/>
                  </a:lnTo>
                  <a:lnTo>
                    <a:pt x="1597" y="155"/>
                  </a:lnTo>
                  <a:lnTo>
                    <a:pt x="1595" y="155"/>
                  </a:lnTo>
                  <a:lnTo>
                    <a:pt x="1595" y="163"/>
                  </a:lnTo>
                  <a:lnTo>
                    <a:pt x="1586" y="163"/>
                  </a:lnTo>
                  <a:lnTo>
                    <a:pt x="1586" y="155"/>
                  </a:lnTo>
                  <a:lnTo>
                    <a:pt x="1584" y="155"/>
                  </a:lnTo>
                  <a:lnTo>
                    <a:pt x="1580" y="153"/>
                  </a:lnTo>
                  <a:lnTo>
                    <a:pt x="1576" y="155"/>
                  </a:lnTo>
                  <a:lnTo>
                    <a:pt x="1574" y="155"/>
                  </a:lnTo>
                  <a:lnTo>
                    <a:pt x="1574" y="163"/>
                  </a:lnTo>
                  <a:lnTo>
                    <a:pt x="1568" y="163"/>
                  </a:lnTo>
                  <a:lnTo>
                    <a:pt x="1568" y="347"/>
                  </a:lnTo>
                  <a:lnTo>
                    <a:pt x="1568" y="347"/>
                  </a:lnTo>
                  <a:close/>
                  <a:moveTo>
                    <a:pt x="1750" y="180"/>
                  </a:moveTo>
                  <a:lnTo>
                    <a:pt x="1750" y="129"/>
                  </a:lnTo>
                  <a:lnTo>
                    <a:pt x="1704" y="129"/>
                  </a:lnTo>
                  <a:lnTo>
                    <a:pt x="1704" y="180"/>
                  </a:lnTo>
                  <a:lnTo>
                    <a:pt x="1683" y="180"/>
                  </a:lnTo>
                  <a:lnTo>
                    <a:pt x="1683" y="347"/>
                  </a:lnTo>
                  <a:lnTo>
                    <a:pt x="1756" y="347"/>
                  </a:lnTo>
                  <a:lnTo>
                    <a:pt x="1756" y="180"/>
                  </a:lnTo>
                  <a:lnTo>
                    <a:pt x="1750" y="180"/>
                  </a:lnTo>
                  <a:lnTo>
                    <a:pt x="1750" y="180"/>
                  </a:lnTo>
                  <a:close/>
                  <a:moveTo>
                    <a:pt x="1894" y="308"/>
                  </a:moveTo>
                  <a:lnTo>
                    <a:pt x="1894" y="278"/>
                  </a:lnTo>
                  <a:lnTo>
                    <a:pt x="1873" y="278"/>
                  </a:lnTo>
                  <a:lnTo>
                    <a:pt x="1873" y="308"/>
                  </a:lnTo>
                  <a:lnTo>
                    <a:pt x="1869" y="308"/>
                  </a:lnTo>
                  <a:lnTo>
                    <a:pt x="1869" y="285"/>
                  </a:lnTo>
                  <a:lnTo>
                    <a:pt x="1848" y="285"/>
                  </a:lnTo>
                  <a:lnTo>
                    <a:pt x="1848" y="308"/>
                  </a:lnTo>
                  <a:lnTo>
                    <a:pt x="1840" y="308"/>
                  </a:lnTo>
                  <a:lnTo>
                    <a:pt x="1840" y="335"/>
                  </a:lnTo>
                  <a:lnTo>
                    <a:pt x="1911" y="335"/>
                  </a:lnTo>
                  <a:lnTo>
                    <a:pt x="1911" y="308"/>
                  </a:lnTo>
                  <a:lnTo>
                    <a:pt x="1894" y="308"/>
                  </a:lnTo>
                  <a:lnTo>
                    <a:pt x="1894" y="308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</p:grpSp>
      <p:sp>
        <p:nvSpPr>
          <p:cNvPr id="86" name="文本框 85"/>
          <p:cNvSpPr txBox="1"/>
          <p:nvPr/>
        </p:nvSpPr>
        <p:spPr>
          <a:xfrm>
            <a:off x="781354" y="612314"/>
            <a:ext cx="6316620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12A98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缓存的经典问题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12A983"/>
              </a:solidFill>
              <a:effectLst/>
              <a:uFillTx/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í$ḷîḓé"/>
          <p:cNvSpPr/>
          <p:nvPr/>
        </p:nvSpPr>
        <p:spPr bwMode="auto">
          <a:xfrm>
            <a:off x="4293941" y="5564319"/>
            <a:ext cx="1728826" cy="663185"/>
          </a:xfrm>
          <a:custGeom>
            <a:avLst/>
            <a:gdLst>
              <a:gd name="T0" fmla="*/ 36 w 622"/>
              <a:gd name="T1" fmla="*/ 187 h 239"/>
              <a:gd name="T2" fmla="*/ 40 w 622"/>
              <a:gd name="T3" fmla="*/ 187 h 239"/>
              <a:gd name="T4" fmla="*/ 40 w 622"/>
              <a:gd name="T5" fmla="*/ 182 h 239"/>
              <a:gd name="T6" fmla="*/ 71 w 622"/>
              <a:gd name="T7" fmla="*/ 150 h 239"/>
              <a:gd name="T8" fmla="*/ 94 w 622"/>
              <a:gd name="T9" fmla="*/ 159 h 239"/>
              <a:gd name="T10" fmla="*/ 121 w 622"/>
              <a:gd name="T11" fmla="*/ 145 h 239"/>
              <a:gd name="T12" fmla="*/ 148 w 622"/>
              <a:gd name="T13" fmla="*/ 158 h 239"/>
              <a:gd name="T14" fmla="*/ 163 w 622"/>
              <a:gd name="T15" fmla="*/ 152 h 239"/>
              <a:gd name="T16" fmla="*/ 164 w 622"/>
              <a:gd name="T17" fmla="*/ 152 h 239"/>
              <a:gd name="T18" fmla="*/ 163 w 622"/>
              <a:gd name="T19" fmla="*/ 149 h 239"/>
              <a:gd name="T20" fmla="*/ 196 w 622"/>
              <a:gd name="T21" fmla="*/ 116 h 239"/>
              <a:gd name="T22" fmla="*/ 216 w 622"/>
              <a:gd name="T23" fmla="*/ 123 h 239"/>
              <a:gd name="T24" fmla="*/ 242 w 622"/>
              <a:gd name="T25" fmla="*/ 102 h 239"/>
              <a:gd name="T26" fmla="*/ 255 w 622"/>
              <a:gd name="T27" fmla="*/ 105 h 239"/>
              <a:gd name="T28" fmla="*/ 255 w 622"/>
              <a:gd name="T29" fmla="*/ 100 h 239"/>
              <a:gd name="T30" fmla="*/ 306 w 622"/>
              <a:gd name="T31" fmla="*/ 49 h 239"/>
              <a:gd name="T32" fmla="*/ 328 w 622"/>
              <a:gd name="T33" fmla="*/ 54 h 239"/>
              <a:gd name="T34" fmla="*/ 388 w 622"/>
              <a:gd name="T35" fmla="*/ 0 h 239"/>
              <a:gd name="T36" fmla="*/ 448 w 622"/>
              <a:gd name="T37" fmla="*/ 59 h 239"/>
              <a:gd name="T38" fmla="*/ 452 w 622"/>
              <a:gd name="T39" fmla="*/ 59 h 239"/>
              <a:gd name="T40" fmla="*/ 498 w 622"/>
              <a:gd name="T41" fmla="*/ 91 h 239"/>
              <a:gd name="T42" fmla="*/ 531 w 622"/>
              <a:gd name="T43" fmla="*/ 126 h 239"/>
              <a:gd name="T44" fmla="*/ 530 w 622"/>
              <a:gd name="T45" fmla="*/ 136 h 239"/>
              <a:gd name="T46" fmla="*/ 542 w 622"/>
              <a:gd name="T47" fmla="*/ 134 h 239"/>
              <a:gd name="T48" fmla="*/ 582 w 622"/>
              <a:gd name="T49" fmla="*/ 174 h 239"/>
              <a:gd name="T50" fmla="*/ 579 w 622"/>
              <a:gd name="T51" fmla="*/ 188 h 239"/>
              <a:gd name="T52" fmla="*/ 586 w 622"/>
              <a:gd name="T53" fmla="*/ 187 h 239"/>
              <a:gd name="T54" fmla="*/ 622 w 622"/>
              <a:gd name="T55" fmla="*/ 213 h 239"/>
              <a:gd name="T56" fmla="*/ 592 w 622"/>
              <a:gd name="T57" fmla="*/ 239 h 239"/>
              <a:gd name="T58" fmla="*/ 592 w 622"/>
              <a:gd name="T59" fmla="*/ 239 h 239"/>
              <a:gd name="T60" fmla="*/ 36 w 622"/>
              <a:gd name="T61" fmla="*/ 239 h 239"/>
              <a:gd name="T62" fmla="*/ 0 w 622"/>
              <a:gd name="T63" fmla="*/ 213 h 239"/>
              <a:gd name="T64" fmla="*/ 36 w 622"/>
              <a:gd name="T65" fmla="*/ 187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22" h="239">
                <a:moveTo>
                  <a:pt x="36" y="187"/>
                </a:moveTo>
                <a:cubicBezTo>
                  <a:pt x="38" y="187"/>
                  <a:pt x="39" y="187"/>
                  <a:pt x="40" y="187"/>
                </a:cubicBezTo>
                <a:cubicBezTo>
                  <a:pt x="40" y="186"/>
                  <a:pt x="40" y="184"/>
                  <a:pt x="40" y="182"/>
                </a:cubicBezTo>
                <a:cubicBezTo>
                  <a:pt x="40" y="164"/>
                  <a:pt x="54" y="150"/>
                  <a:pt x="71" y="150"/>
                </a:cubicBezTo>
                <a:cubicBezTo>
                  <a:pt x="80" y="150"/>
                  <a:pt x="88" y="154"/>
                  <a:pt x="94" y="159"/>
                </a:cubicBezTo>
                <a:cubicBezTo>
                  <a:pt x="100" y="151"/>
                  <a:pt x="110" y="145"/>
                  <a:pt x="121" y="145"/>
                </a:cubicBezTo>
                <a:cubicBezTo>
                  <a:pt x="132" y="145"/>
                  <a:pt x="142" y="150"/>
                  <a:pt x="148" y="158"/>
                </a:cubicBezTo>
                <a:cubicBezTo>
                  <a:pt x="152" y="155"/>
                  <a:pt x="157" y="152"/>
                  <a:pt x="163" y="152"/>
                </a:cubicBezTo>
                <a:cubicBezTo>
                  <a:pt x="163" y="152"/>
                  <a:pt x="163" y="152"/>
                  <a:pt x="164" y="152"/>
                </a:cubicBezTo>
                <a:cubicBezTo>
                  <a:pt x="164" y="151"/>
                  <a:pt x="163" y="150"/>
                  <a:pt x="163" y="149"/>
                </a:cubicBezTo>
                <a:cubicBezTo>
                  <a:pt x="163" y="131"/>
                  <a:pt x="178" y="116"/>
                  <a:pt x="196" y="116"/>
                </a:cubicBezTo>
                <a:cubicBezTo>
                  <a:pt x="203" y="116"/>
                  <a:pt x="210" y="119"/>
                  <a:pt x="216" y="123"/>
                </a:cubicBezTo>
                <a:cubicBezTo>
                  <a:pt x="219" y="111"/>
                  <a:pt x="229" y="102"/>
                  <a:pt x="242" y="102"/>
                </a:cubicBezTo>
                <a:cubicBezTo>
                  <a:pt x="247" y="102"/>
                  <a:pt x="251" y="103"/>
                  <a:pt x="255" y="105"/>
                </a:cubicBezTo>
                <a:cubicBezTo>
                  <a:pt x="255" y="103"/>
                  <a:pt x="255" y="101"/>
                  <a:pt x="255" y="100"/>
                </a:cubicBezTo>
                <a:cubicBezTo>
                  <a:pt x="255" y="71"/>
                  <a:pt x="277" y="49"/>
                  <a:pt x="306" y="49"/>
                </a:cubicBezTo>
                <a:cubicBezTo>
                  <a:pt x="314" y="49"/>
                  <a:pt x="321" y="51"/>
                  <a:pt x="328" y="54"/>
                </a:cubicBezTo>
                <a:cubicBezTo>
                  <a:pt x="331" y="24"/>
                  <a:pt x="357" y="0"/>
                  <a:pt x="388" y="0"/>
                </a:cubicBezTo>
                <a:cubicBezTo>
                  <a:pt x="421" y="0"/>
                  <a:pt x="448" y="27"/>
                  <a:pt x="448" y="59"/>
                </a:cubicBezTo>
                <a:cubicBezTo>
                  <a:pt x="450" y="59"/>
                  <a:pt x="451" y="59"/>
                  <a:pt x="452" y="59"/>
                </a:cubicBezTo>
                <a:cubicBezTo>
                  <a:pt x="473" y="59"/>
                  <a:pt x="491" y="72"/>
                  <a:pt x="498" y="91"/>
                </a:cubicBezTo>
                <a:cubicBezTo>
                  <a:pt x="516" y="92"/>
                  <a:pt x="531" y="107"/>
                  <a:pt x="531" y="126"/>
                </a:cubicBezTo>
                <a:cubicBezTo>
                  <a:pt x="531" y="129"/>
                  <a:pt x="530" y="133"/>
                  <a:pt x="530" y="136"/>
                </a:cubicBezTo>
                <a:cubicBezTo>
                  <a:pt x="534" y="135"/>
                  <a:pt x="538" y="134"/>
                  <a:pt x="542" y="134"/>
                </a:cubicBezTo>
                <a:cubicBezTo>
                  <a:pt x="564" y="134"/>
                  <a:pt x="582" y="152"/>
                  <a:pt x="582" y="174"/>
                </a:cubicBezTo>
                <a:cubicBezTo>
                  <a:pt x="582" y="179"/>
                  <a:pt x="581" y="183"/>
                  <a:pt x="579" y="188"/>
                </a:cubicBezTo>
                <a:cubicBezTo>
                  <a:pt x="581" y="187"/>
                  <a:pt x="584" y="187"/>
                  <a:pt x="586" y="187"/>
                </a:cubicBezTo>
                <a:cubicBezTo>
                  <a:pt x="606" y="187"/>
                  <a:pt x="622" y="199"/>
                  <a:pt x="622" y="213"/>
                </a:cubicBezTo>
                <a:cubicBezTo>
                  <a:pt x="622" y="226"/>
                  <a:pt x="609" y="237"/>
                  <a:pt x="592" y="239"/>
                </a:cubicBezTo>
                <a:cubicBezTo>
                  <a:pt x="592" y="239"/>
                  <a:pt x="592" y="239"/>
                  <a:pt x="592" y="239"/>
                </a:cubicBezTo>
                <a:cubicBezTo>
                  <a:pt x="36" y="239"/>
                  <a:pt x="36" y="239"/>
                  <a:pt x="36" y="239"/>
                </a:cubicBezTo>
                <a:cubicBezTo>
                  <a:pt x="16" y="239"/>
                  <a:pt x="0" y="228"/>
                  <a:pt x="0" y="213"/>
                </a:cubicBezTo>
                <a:cubicBezTo>
                  <a:pt x="0" y="199"/>
                  <a:pt x="16" y="187"/>
                  <a:pt x="36" y="18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33" name="ïślïḋê"/>
          <p:cNvSpPr/>
          <p:nvPr/>
        </p:nvSpPr>
        <p:spPr bwMode="auto">
          <a:xfrm>
            <a:off x="4077336" y="5724767"/>
            <a:ext cx="1311662" cy="502737"/>
          </a:xfrm>
          <a:custGeom>
            <a:avLst/>
            <a:gdLst>
              <a:gd name="T0" fmla="*/ 445 w 472"/>
              <a:gd name="T1" fmla="*/ 142 h 181"/>
              <a:gd name="T2" fmla="*/ 442 w 472"/>
              <a:gd name="T3" fmla="*/ 142 h 181"/>
              <a:gd name="T4" fmla="*/ 442 w 472"/>
              <a:gd name="T5" fmla="*/ 138 h 181"/>
              <a:gd name="T6" fmla="*/ 418 w 472"/>
              <a:gd name="T7" fmla="*/ 114 h 181"/>
              <a:gd name="T8" fmla="*/ 401 w 472"/>
              <a:gd name="T9" fmla="*/ 120 h 181"/>
              <a:gd name="T10" fmla="*/ 380 w 472"/>
              <a:gd name="T11" fmla="*/ 110 h 181"/>
              <a:gd name="T12" fmla="*/ 360 w 472"/>
              <a:gd name="T13" fmla="*/ 120 h 181"/>
              <a:gd name="T14" fmla="*/ 349 w 472"/>
              <a:gd name="T15" fmla="*/ 115 h 181"/>
              <a:gd name="T16" fmla="*/ 348 w 472"/>
              <a:gd name="T17" fmla="*/ 115 h 181"/>
              <a:gd name="T18" fmla="*/ 348 w 472"/>
              <a:gd name="T19" fmla="*/ 112 h 181"/>
              <a:gd name="T20" fmla="*/ 324 w 472"/>
              <a:gd name="T21" fmla="*/ 88 h 181"/>
              <a:gd name="T22" fmla="*/ 308 w 472"/>
              <a:gd name="T23" fmla="*/ 93 h 181"/>
              <a:gd name="T24" fmla="*/ 288 w 472"/>
              <a:gd name="T25" fmla="*/ 77 h 181"/>
              <a:gd name="T26" fmla="*/ 279 w 472"/>
              <a:gd name="T27" fmla="*/ 79 h 181"/>
              <a:gd name="T28" fmla="*/ 279 w 472"/>
              <a:gd name="T29" fmla="*/ 75 h 181"/>
              <a:gd name="T30" fmla="*/ 240 w 472"/>
              <a:gd name="T31" fmla="*/ 36 h 181"/>
              <a:gd name="T32" fmla="*/ 223 w 472"/>
              <a:gd name="T33" fmla="*/ 40 h 181"/>
              <a:gd name="T34" fmla="*/ 178 w 472"/>
              <a:gd name="T35" fmla="*/ 0 h 181"/>
              <a:gd name="T36" fmla="*/ 132 w 472"/>
              <a:gd name="T37" fmla="*/ 45 h 181"/>
              <a:gd name="T38" fmla="*/ 129 w 472"/>
              <a:gd name="T39" fmla="*/ 44 h 181"/>
              <a:gd name="T40" fmla="*/ 94 w 472"/>
              <a:gd name="T41" fmla="*/ 69 h 181"/>
              <a:gd name="T42" fmla="*/ 69 w 472"/>
              <a:gd name="T43" fmla="*/ 95 h 181"/>
              <a:gd name="T44" fmla="*/ 70 w 472"/>
              <a:gd name="T45" fmla="*/ 103 h 181"/>
              <a:gd name="T46" fmla="*/ 61 w 472"/>
              <a:gd name="T47" fmla="*/ 101 h 181"/>
              <a:gd name="T48" fmla="*/ 30 w 472"/>
              <a:gd name="T49" fmla="*/ 131 h 181"/>
              <a:gd name="T50" fmla="*/ 32 w 472"/>
              <a:gd name="T51" fmla="*/ 142 h 181"/>
              <a:gd name="T52" fmla="*/ 27 w 472"/>
              <a:gd name="T53" fmla="*/ 142 h 181"/>
              <a:gd name="T54" fmla="*/ 0 w 472"/>
              <a:gd name="T55" fmla="*/ 162 h 181"/>
              <a:gd name="T56" fmla="*/ 22 w 472"/>
              <a:gd name="T57" fmla="*/ 181 h 181"/>
              <a:gd name="T58" fmla="*/ 22 w 472"/>
              <a:gd name="T59" fmla="*/ 181 h 181"/>
              <a:gd name="T60" fmla="*/ 445 w 472"/>
              <a:gd name="T61" fmla="*/ 181 h 181"/>
              <a:gd name="T62" fmla="*/ 472 w 472"/>
              <a:gd name="T63" fmla="*/ 162 h 181"/>
              <a:gd name="T64" fmla="*/ 445 w 472"/>
              <a:gd name="T65" fmla="*/ 142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72" h="181">
                <a:moveTo>
                  <a:pt x="445" y="142"/>
                </a:moveTo>
                <a:cubicBezTo>
                  <a:pt x="444" y="142"/>
                  <a:pt x="443" y="142"/>
                  <a:pt x="442" y="142"/>
                </a:cubicBezTo>
                <a:cubicBezTo>
                  <a:pt x="442" y="140"/>
                  <a:pt x="442" y="139"/>
                  <a:pt x="442" y="138"/>
                </a:cubicBezTo>
                <a:cubicBezTo>
                  <a:pt x="442" y="124"/>
                  <a:pt x="432" y="114"/>
                  <a:pt x="418" y="114"/>
                </a:cubicBezTo>
                <a:cubicBezTo>
                  <a:pt x="412" y="114"/>
                  <a:pt x="406" y="116"/>
                  <a:pt x="401" y="120"/>
                </a:cubicBezTo>
                <a:cubicBezTo>
                  <a:pt x="397" y="114"/>
                  <a:pt x="389" y="110"/>
                  <a:pt x="380" y="110"/>
                </a:cubicBezTo>
                <a:cubicBezTo>
                  <a:pt x="372" y="110"/>
                  <a:pt x="364" y="114"/>
                  <a:pt x="360" y="120"/>
                </a:cubicBezTo>
                <a:cubicBezTo>
                  <a:pt x="357" y="117"/>
                  <a:pt x="353" y="115"/>
                  <a:pt x="349" y="115"/>
                </a:cubicBezTo>
                <a:cubicBezTo>
                  <a:pt x="348" y="115"/>
                  <a:pt x="348" y="115"/>
                  <a:pt x="348" y="115"/>
                </a:cubicBezTo>
                <a:cubicBezTo>
                  <a:pt x="348" y="114"/>
                  <a:pt x="348" y="113"/>
                  <a:pt x="348" y="112"/>
                </a:cubicBezTo>
                <a:cubicBezTo>
                  <a:pt x="348" y="99"/>
                  <a:pt x="337" y="88"/>
                  <a:pt x="324" y="88"/>
                </a:cubicBezTo>
                <a:cubicBezTo>
                  <a:pt x="318" y="88"/>
                  <a:pt x="313" y="90"/>
                  <a:pt x="308" y="93"/>
                </a:cubicBezTo>
                <a:cubicBezTo>
                  <a:pt x="306" y="84"/>
                  <a:pt x="298" y="77"/>
                  <a:pt x="288" y="77"/>
                </a:cubicBezTo>
                <a:cubicBezTo>
                  <a:pt x="285" y="77"/>
                  <a:pt x="282" y="78"/>
                  <a:pt x="279" y="79"/>
                </a:cubicBezTo>
                <a:cubicBezTo>
                  <a:pt x="279" y="78"/>
                  <a:pt x="279" y="77"/>
                  <a:pt x="279" y="75"/>
                </a:cubicBezTo>
                <a:cubicBezTo>
                  <a:pt x="279" y="54"/>
                  <a:pt x="262" y="36"/>
                  <a:pt x="240" y="36"/>
                </a:cubicBezTo>
                <a:cubicBezTo>
                  <a:pt x="234" y="36"/>
                  <a:pt x="228" y="38"/>
                  <a:pt x="223" y="40"/>
                </a:cubicBezTo>
                <a:cubicBezTo>
                  <a:pt x="221" y="18"/>
                  <a:pt x="201" y="0"/>
                  <a:pt x="178" y="0"/>
                </a:cubicBezTo>
                <a:cubicBezTo>
                  <a:pt x="153" y="0"/>
                  <a:pt x="132" y="20"/>
                  <a:pt x="132" y="45"/>
                </a:cubicBezTo>
                <a:cubicBezTo>
                  <a:pt x="131" y="45"/>
                  <a:pt x="130" y="44"/>
                  <a:pt x="129" y="44"/>
                </a:cubicBezTo>
                <a:cubicBezTo>
                  <a:pt x="113" y="44"/>
                  <a:pt x="99" y="54"/>
                  <a:pt x="94" y="69"/>
                </a:cubicBezTo>
                <a:cubicBezTo>
                  <a:pt x="80" y="69"/>
                  <a:pt x="69" y="81"/>
                  <a:pt x="69" y="95"/>
                </a:cubicBezTo>
                <a:cubicBezTo>
                  <a:pt x="69" y="98"/>
                  <a:pt x="69" y="100"/>
                  <a:pt x="70" y="103"/>
                </a:cubicBezTo>
                <a:cubicBezTo>
                  <a:pt x="67" y="102"/>
                  <a:pt x="64" y="101"/>
                  <a:pt x="61" y="101"/>
                </a:cubicBezTo>
                <a:cubicBezTo>
                  <a:pt x="44" y="101"/>
                  <a:pt x="30" y="115"/>
                  <a:pt x="30" y="131"/>
                </a:cubicBezTo>
                <a:cubicBezTo>
                  <a:pt x="30" y="135"/>
                  <a:pt x="31" y="139"/>
                  <a:pt x="32" y="142"/>
                </a:cubicBezTo>
                <a:cubicBezTo>
                  <a:pt x="31" y="142"/>
                  <a:pt x="29" y="142"/>
                  <a:pt x="27" y="142"/>
                </a:cubicBezTo>
                <a:cubicBezTo>
                  <a:pt x="12" y="142"/>
                  <a:pt x="0" y="151"/>
                  <a:pt x="0" y="162"/>
                </a:cubicBezTo>
                <a:cubicBezTo>
                  <a:pt x="0" y="171"/>
                  <a:pt x="10" y="179"/>
                  <a:pt x="22" y="181"/>
                </a:cubicBezTo>
                <a:cubicBezTo>
                  <a:pt x="22" y="181"/>
                  <a:pt x="22" y="181"/>
                  <a:pt x="22" y="181"/>
                </a:cubicBezTo>
                <a:cubicBezTo>
                  <a:pt x="445" y="181"/>
                  <a:pt x="445" y="181"/>
                  <a:pt x="445" y="181"/>
                </a:cubicBezTo>
                <a:cubicBezTo>
                  <a:pt x="460" y="181"/>
                  <a:pt x="472" y="172"/>
                  <a:pt x="472" y="162"/>
                </a:cubicBezTo>
                <a:cubicBezTo>
                  <a:pt x="472" y="151"/>
                  <a:pt x="460" y="142"/>
                  <a:pt x="445" y="1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34" name="ïšļiḋé"/>
          <p:cNvSpPr/>
          <p:nvPr/>
        </p:nvSpPr>
        <p:spPr bwMode="auto">
          <a:xfrm>
            <a:off x="1614462" y="5948056"/>
            <a:ext cx="734049" cy="279447"/>
          </a:xfrm>
          <a:custGeom>
            <a:avLst/>
            <a:gdLst>
              <a:gd name="T0" fmla="*/ 249 w 264"/>
              <a:gd name="T1" fmla="*/ 79 h 101"/>
              <a:gd name="T2" fmla="*/ 247 w 264"/>
              <a:gd name="T3" fmla="*/ 79 h 101"/>
              <a:gd name="T4" fmla="*/ 248 w 264"/>
              <a:gd name="T5" fmla="*/ 77 h 101"/>
              <a:gd name="T6" fmla="*/ 234 w 264"/>
              <a:gd name="T7" fmla="*/ 63 h 101"/>
              <a:gd name="T8" fmla="*/ 225 w 264"/>
              <a:gd name="T9" fmla="*/ 67 h 101"/>
              <a:gd name="T10" fmla="*/ 213 w 264"/>
              <a:gd name="T11" fmla="*/ 61 h 101"/>
              <a:gd name="T12" fmla="*/ 202 w 264"/>
              <a:gd name="T13" fmla="*/ 67 h 101"/>
              <a:gd name="T14" fmla="*/ 195 w 264"/>
              <a:gd name="T15" fmla="*/ 64 h 101"/>
              <a:gd name="T16" fmla="*/ 195 w 264"/>
              <a:gd name="T17" fmla="*/ 64 h 101"/>
              <a:gd name="T18" fmla="*/ 195 w 264"/>
              <a:gd name="T19" fmla="*/ 63 h 101"/>
              <a:gd name="T20" fmla="*/ 181 w 264"/>
              <a:gd name="T21" fmla="*/ 49 h 101"/>
              <a:gd name="T22" fmla="*/ 173 w 264"/>
              <a:gd name="T23" fmla="*/ 52 h 101"/>
              <a:gd name="T24" fmla="*/ 162 w 264"/>
              <a:gd name="T25" fmla="*/ 43 h 101"/>
              <a:gd name="T26" fmla="*/ 156 w 264"/>
              <a:gd name="T27" fmla="*/ 44 h 101"/>
              <a:gd name="T28" fmla="*/ 156 w 264"/>
              <a:gd name="T29" fmla="*/ 42 h 101"/>
              <a:gd name="T30" fmla="*/ 135 w 264"/>
              <a:gd name="T31" fmla="*/ 20 h 101"/>
              <a:gd name="T32" fmla="*/ 125 w 264"/>
              <a:gd name="T33" fmla="*/ 23 h 101"/>
              <a:gd name="T34" fmla="*/ 100 w 264"/>
              <a:gd name="T35" fmla="*/ 0 h 101"/>
              <a:gd name="T36" fmla="*/ 74 w 264"/>
              <a:gd name="T37" fmla="*/ 25 h 101"/>
              <a:gd name="T38" fmla="*/ 72 w 264"/>
              <a:gd name="T39" fmla="*/ 25 h 101"/>
              <a:gd name="T40" fmla="*/ 53 w 264"/>
              <a:gd name="T41" fmla="*/ 38 h 101"/>
              <a:gd name="T42" fmla="*/ 39 w 264"/>
              <a:gd name="T43" fmla="*/ 53 h 101"/>
              <a:gd name="T44" fmla="*/ 40 w 264"/>
              <a:gd name="T45" fmla="*/ 57 h 101"/>
              <a:gd name="T46" fmla="*/ 34 w 264"/>
              <a:gd name="T47" fmla="*/ 56 h 101"/>
              <a:gd name="T48" fmla="*/ 17 w 264"/>
              <a:gd name="T49" fmla="*/ 73 h 101"/>
              <a:gd name="T50" fmla="*/ 18 w 264"/>
              <a:gd name="T51" fmla="*/ 79 h 101"/>
              <a:gd name="T52" fmla="*/ 16 w 264"/>
              <a:gd name="T53" fmla="*/ 79 h 101"/>
              <a:gd name="T54" fmla="*/ 0 w 264"/>
              <a:gd name="T55" fmla="*/ 90 h 101"/>
              <a:gd name="T56" fmla="*/ 13 w 264"/>
              <a:gd name="T57" fmla="*/ 101 h 101"/>
              <a:gd name="T58" fmla="*/ 13 w 264"/>
              <a:gd name="T59" fmla="*/ 101 h 101"/>
              <a:gd name="T60" fmla="*/ 249 w 264"/>
              <a:gd name="T61" fmla="*/ 101 h 101"/>
              <a:gd name="T62" fmla="*/ 264 w 264"/>
              <a:gd name="T63" fmla="*/ 90 h 101"/>
              <a:gd name="T64" fmla="*/ 249 w 264"/>
              <a:gd name="T65" fmla="*/ 79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64" h="101">
                <a:moveTo>
                  <a:pt x="249" y="79"/>
                </a:moveTo>
                <a:cubicBezTo>
                  <a:pt x="249" y="79"/>
                  <a:pt x="248" y="79"/>
                  <a:pt x="247" y="79"/>
                </a:cubicBezTo>
                <a:cubicBezTo>
                  <a:pt x="248" y="78"/>
                  <a:pt x="248" y="78"/>
                  <a:pt x="248" y="77"/>
                </a:cubicBezTo>
                <a:cubicBezTo>
                  <a:pt x="248" y="69"/>
                  <a:pt x="242" y="63"/>
                  <a:pt x="234" y="63"/>
                </a:cubicBezTo>
                <a:cubicBezTo>
                  <a:pt x="231" y="63"/>
                  <a:pt x="227" y="65"/>
                  <a:pt x="225" y="67"/>
                </a:cubicBezTo>
                <a:cubicBezTo>
                  <a:pt x="222" y="64"/>
                  <a:pt x="218" y="61"/>
                  <a:pt x="213" y="61"/>
                </a:cubicBezTo>
                <a:cubicBezTo>
                  <a:pt x="208" y="61"/>
                  <a:pt x="204" y="63"/>
                  <a:pt x="202" y="67"/>
                </a:cubicBezTo>
                <a:cubicBezTo>
                  <a:pt x="200" y="65"/>
                  <a:pt x="198" y="64"/>
                  <a:pt x="195" y="64"/>
                </a:cubicBezTo>
                <a:cubicBezTo>
                  <a:pt x="195" y="64"/>
                  <a:pt x="195" y="64"/>
                  <a:pt x="195" y="64"/>
                </a:cubicBezTo>
                <a:cubicBezTo>
                  <a:pt x="195" y="64"/>
                  <a:pt x="195" y="63"/>
                  <a:pt x="195" y="63"/>
                </a:cubicBezTo>
                <a:cubicBezTo>
                  <a:pt x="195" y="55"/>
                  <a:pt x="189" y="49"/>
                  <a:pt x="181" y="49"/>
                </a:cubicBezTo>
                <a:cubicBezTo>
                  <a:pt x="178" y="49"/>
                  <a:pt x="175" y="50"/>
                  <a:pt x="173" y="52"/>
                </a:cubicBezTo>
                <a:cubicBezTo>
                  <a:pt x="172" y="47"/>
                  <a:pt x="167" y="43"/>
                  <a:pt x="162" y="43"/>
                </a:cubicBezTo>
                <a:cubicBezTo>
                  <a:pt x="160" y="43"/>
                  <a:pt x="158" y="43"/>
                  <a:pt x="156" y="44"/>
                </a:cubicBezTo>
                <a:cubicBezTo>
                  <a:pt x="156" y="43"/>
                  <a:pt x="156" y="43"/>
                  <a:pt x="156" y="42"/>
                </a:cubicBezTo>
                <a:cubicBezTo>
                  <a:pt x="156" y="30"/>
                  <a:pt x="147" y="20"/>
                  <a:pt x="135" y="20"/>
                </a:cubicBezTo>
                <a:cubicBezTo>
                  <a:pt x="131" y="20"/>
                  <a:pt x="128" y="21"/>
                  <a:pt x="125" y="23"/>
                </a:cubicBezTo>
                <a:cubicBezTo>
                  <a:pt x="124" y="10"/>
                  <a:pt x="113" y="0"/>
                  <a:pt x="100" y="0"/>
                </a:cubicBezTo>
                <a:cubicBezTo>
                  <a:pt x="86" y="0"/>
                  <a:pt x="74" y="11"/>
                  <a:pt x="74" y="25"/>
                </a:cubicBezTo>
                <a:cubicBezTo>
                  <a:pt x="73" y="25"/>
                  <a:pt x="73" y="25"/>
                  <a:pt x="72" y="25"/>
                </a:cubicBezTo>
                <a:cubicBezTo>
                  <a:pt x="63" y="25"/>
                  <a:pt x="56" y="30"/>
                  <a:pt x="53" y="38"/>
                </a:cubicBezTo>
                <a:cubicBezTo>
                  <a:pt x="45" y="39"/>
                  <a:pt x="39" y="45"/>
                  <a:pt x="39" y="53"/>
                </a:cubicBezTo>
                <a:cubicBezTo>
                  <a:pt x="39" y="55"/>
                  <a:pt x="39" y="56"/>
                  <a:pt x="40" y="57"/>
                </a:cubicBezTo>
                <a:cubicBezTo>
                  <a:pt x="38" y="57"/>
                  <a:pt x="36" y="56"/>
                  <a:pt x="34" y="56"/>
                </a:cubicBezTo>
                <a:cubicBezTo>
                  <a:pt x="25" y="56"/>
                  <a:pt x="17" y="64"/>
                  <a:pt x="17" y="73"/>
                </a:cubicBezTo>
                <a:cubicBezTo>
                  <a:pt x="17" y="75"/>
                  <a:pt x="18" y="78"/>
                  <a:pt x="18" y="79"/>
                </a:cubicBezTo>
                <a:cubicBezTo>
                  <a:pt x="18" y="79"/>
                  <a:pt x="17" y="79"/>
                  <a:pt x="16" y="79"/>
                </a:cubicBezTo>
                <a:cubicBezTo>
                  <a:pt x="7" y="79"/>
                  <a:pt x="0" y="84"/>
                  <a:pt x="0" y="90"/>
                </a:cubicBezTo>
                <a:cubicBezTo>
                  <a:pt x="0" y="96"/>
                  <a:pt x="6" y="100"/>
                  <a:pt x="13" y="101"/>
                </a:cubicBezTo>
                <a:cubicBezTo>
                  <a:pt x="13" y="101"/>
                  <a:pt x="13" y="101"/>
                  <a:pt x="13" y="101"/>
                </a:cubicBezTo>
                <a:cubicBezTo>
                  <a:pt x="249" y="101"/>
                  <a:pt x="249" y="101"/>
                  <a:pt x="249" y="101"/>
                </a:cubicBezTo>
                <a:cubicBezTo>
                  <a:pt x="258" y="101"/>
                  <a:pt x="264" y="96"/>
                  <a:pt x="264" y="90"/>
                </a:cubicBezTo>
                <a:cubicBezTo>
                  <a:pt x="264" y="84"/>
                  <a:pt x="258" y="79"/>
                  <a:pt x="249" y="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85000" lnSpcReduction="20000"/>
          </a:bodyPr>
          <a:lstStyle/>
          <a:p>
            <a:pPr algn="ctr"/>
            <a:endParaRPr/>
          </a:p>
        </p:txBody>
      </p:sp>
      <p:sp>
        <p:nvSpPr>
          <p:cNvPr id="35" name="íṧ1ídê"/>
          <p:cNvSpPr/>
          <p:nvPr/>
        </p:nvSpPr>
        <p:spPr bwMode="auto">
          <a:xfrm>
            <a:off x="1925998" y="2105330"/>
            <a:ext cx="3821333" cy="2690176"/>
          </a:xfrm>
          <a:custGeom>
            <a:avLst/>
            <a:gdLst>
              <a:gd name="T0" fmla="*/ 1292 w 1375"/>
              <a:gd name="T1" fmla="*/ 63 h 969"/>
              <a:gd name="T2" fmla="*/ 75 w 1375"/>
              <a:gd name="T3" fmla="*/ 106 h 969"/>
              <a:gd name="T4" fmla="*/ 17 w 1375"/>
              <a:gd name="T5" fmla="*/ 212 h 969"/>
              <a:gd name="T6" fmla="*/ 238 w 1375"/>
              <a:gd name="T7" fmla="*/ 803 h 969"/>
              <a:gd name="T8" fmla="*/ 313 w 1375"/>
              <a:gd name="T9" fmla="*/ 855 h 969"/>
              <a:gd name="T10" fmla="*/ 600 w 1375"/>
              <a:gd name="T11" fmla="*/ 855 h 969"/>
              <a:gd name="T12" fmla="*/ 582 w 1375"/>
              <a:gd name="T13" fmla="*/ 945 h 969"/>
              <a:gd name="T14" fmla="*/ 594 w 1375"/>
              <a:gd name="T15" fmla="*/ 968 h 969"/>
              <a:gd name="T16" fmla="*/ 780 w 1375"/>
              <a:gd name="T17" fmla="*/ 855 h 969"/>
              <a:gd name="T18" fmla="*/ 1076 w 1375"/>
              <a:gd name="T19" fmla="*/ 855 h 969"/>
              <a:gd name="T20" fmla="*/ 1152 w 1375"/>
              <a:gd name="T21" fmla="*/ 800 h 969"/>
              <a:gd name="T22" fmla="*/ 1359 w 1375"/>
              <a:gd name="T23" fmla="*/ 167 h 969"/>
              <a:gd name="T24" fmla="*/ 1292 w 1375"/>
              <a:gd name="T25" fmla="*/ 63 h 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969">
                <a:moveTo>
                  <a:pt x="1292" y="63"/>
                </a:moveTo>
                <a:cubicBezTo>
                  <a:pt x="1079" y="40"/>
                  <a:pt x="554" y="0"/>
                  <a:pt x="75" y="106"/>
                </a:cubicBezTo>
                <a:cubicBezTo>
                  <a:pt x="27" y="116"/>
                  <a:pt x="0" y="166"/>
                  <a:pt x="17" y="212"/>
                </a:cubicBezTo>
                <a:cubicBezTo>
                  <a:pt x="238" y="803"/>
                  <a:pt x="238" y="803"/>
                  <a:pt x="238" y="803"/>
                </a:cubicBezTo>
                <a:cubicBezTo>
                  <a:pt x="250" y="835"/>
                  <a:pt x="280" y="855"/>
                  <a:pt x="313" y="855"/>
                </a:cubicBezTo>
                <a:cubicBezTo>
                  <a:pt x="600" y="855"/>
                  <a:pt x="600" y="855"/>
                  <a:pt x="600" y="855"/>
                </a:cubicBezTo>
                <a:cubicBezTo>
                  <a:pt x="600" y="855"/>
                  <a:pt x="628" y="892"/>
                  <a:pt x="582" y="945"/>
                </a:cubicBezTo>
                <a:cubicBezTo>
                  <a:pt x="574" y="955"/>
                  <a:pt x="582" y="969"/>
                  <a:pt x="594" y="968"/>
                </a:cubicBezTo>
                <a:cubicBezTo>
                  <a:pt x="636" y="965"/>
                  <a:pt x="713" y="946"/>
                  <a:pt x="780" y="855"/>
                </a:cubicBezTo>
                <a:cubicBezTo>
                  <a:pt x="1076" y="855"/>
                  <a:pt x="1076" y="855"/>
                  <a:pt x="1076" y="855"/>
                </a:cubicBezTo>
                <a:cubicBezTo>
                  <a:pt x="1110" y="855"/>
                  <a:pt x="1141" y="833"/>
                  <a:pt x="1152" y="800"/>
                </a:cubicBezTo>
                <a:cubicBezTo>
                  <a:pt x="1359" y="167"/>
                  <a:pt x="1359" y="167"/>
                  <a:pt x="1359" y="167"/>
                </a:cubicBezTo>
                <a:cubicBezTo>
                  <a:pt x="1375" y="119"/>
                  <a:pt x="1343" y="69"/>
                  <a:pt x="1292" y="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t">
            <a:normAutofit/>
          </a:bodyPr>
          <a:lstStyle/>
          <a:p>
            <a:pPr algn="ctr">
              <a:lnSpc>
                <a:spcPct val="150000"/>
              </a:lnSpc>
              <a:buSzPct val="25000"/>
            </a:pPr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36" name="íşḻídé"/>
          <p:cNvSpPr/>
          <p:nvPr/>
        </p:nvSpPr>
        <p:spPr bwMode="auto">
          <a:xfrm>
            <a:off x="1578361" y="2079926"/>
            <a:ext cx="414490" cy="319559"/>
          </a:xfrm>
          <a:custGeom>
            <a:avLst/>
            <a:gdLst>
              <a:gd name="T0" fmla="*/ 142 w 149"/>
              <a:gd name="T1" fmla="*/ 113 h 115"/>
              <a:gd name="T2" fmla="*/ 53 w 149"/>
              <a:gd name="T3" fmla="*/ 77 h 115"/>
              <a:gd name="T4" fmla="*/ 35 w 149"/>
              <a:gd name="T5" fmla="*/ 12 h 115"/>
              <a:gd name="T6" fmla="*/ 148 w 149"/>
              <a:gd name="T7" fmla="*/ 108 h 115"/>
              <a:gd name="T8" fmla="*/ 142 w 149"/>
              <a:gd name="T9" fmla="*/ 113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" h="115">
                <a:moveTo>
                  <a:pt x="142" y="113"/>
                </a:moveTo>
                <a:cubicBezTo>
                  <a:pt x="128" y="104"/>
                  <a:pt x="101" y="89"/>
                  <a:pt x="53" y="77"/>
                </a:cubicBezTo>
                <a:cubicBezTo>
                  <a:pt x="0" y="60"/>
                  <a:pt x="14" y="21"/>
                  <a:pt x="35" y="12"/>
                </a:cubicBezTo>
                <a:cubicBezTo>
                  <a:pt x="62" y="0"/>
                  <a:pt x="127" y="33"/>
                  <a:pt x="148" y="108"/>
                </a:cubicBezTo>
                <a:cubicBezTo>
                  <a:pt x="149" y="112"/>
                  <a:pt x="145" y="115"/>
                  <a:pt x="142" y="113"/>
                </a:cubicBezTo>
                <a:close/>
              </a:path>
            </a:pathLst>
          </a:custGeom>
          <a:solidFill>
            <a:schemeClr val="accent1">
              <a:alpha val="62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92500" lnSpcReduction="20000"/>
          </a:bodyPr>
          <a:lstStyle/>
          <a:p>
            <a:pPr algn="ctr"/>
            <a:endParaRPr/>
          </a:p>
        </p:txBody>
      </p:sp>
      <p:sp>
        <p:nvSpPr>
          <p:cNvPr id="37" name="i$ḷíḍè"/>
          <p:cNvSpPr/>
          <p:nvPr/>
        </p:nvSpPr>
        <p:spPr bwMode="auto">
          <a:xfrm>
            <a:off x="1562316" y="2374080"/>
            <a:ext cx="288806" cy="175156"/>
          </a:xfrm>
          <a:custGeom>
            <a:avLst/>
            <a:gdLst>
              <a:gd name="T0" fmla="*/ 101 w 104"/>
              <a:gd name="T1" fmla="*/ 34 h 63"/>
              <a:gd name="T2" fmla="*/ 42 w 104"/>
              <a:gd name="T3" fmla="*/ 51 h 63"/>
              <a:gd name="T4" fmla="*/ 7 w 104"/>
              <a:gd name="T5" fmla="*/ 25 h 63"/>
              <a:gd name="T6" fmla="*/ 102 w 104"/>
              <a:gd name="T7" fmla="*/ 29 h 63"/>
              <a:gd name="T8" fmla="*/ 101 w 104"/>
              <a:gd name="T9" fmla="*/ 34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63">
                <a:moveTo>
                  <a:pt x="101" y="34"/>
                </a:moveTo>
                <a:cubicBezTo>
                  <a:pt x="91" y="35"/>
                  <a:pt x="71" y="38"/>
                  <a:pt x="42" y="51"/>
                </a:cubicBezTo>
                <a:cubicBezTo>
                  <a:pt x="9" y="63"/>
                  <a:pt x="0" y="38"/>
                  <a:pt x="7" y="25"/>
                </a:cubicBezTo>
                <a:cubicBezTo>
                  <a:pt x="16" y="8"/>
                  <a:pt x="62" y="0"/>
                  <a:pt x="102" y="29"/>
                </a:cubicBezTo>
                <a:cubicBezTo>
                  <a:pt x="104" y="31"/>
                  <a:pt x="103" y="34"/>
                  <a:pt x="101" y="34"/>
                </a:cubicBezTo>
                <a:close/>
              </a:path>
            </a:pathLst>
          </a:custGeom>
          <a:solidFill>
            <a:srgbClr val="75C3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32500" lnSpcReduction="20000"/>
          </a:bodyPr>
          <a:lstStyle/>
          <a:p>
            <a:pPr algn="ctr"/>
            <a:endParaRPr/>
          </a:p>
        </p:txBody>
      </p:sp>
      <p:sp>
        <p:nvSpPr>
          <p:cNvPr id="38" name="ísļiḑé"/>
          <p:cNvSpPr/>
          <p:nvPr/>
        </p:nvSpPr>
        <p:spPr bwMode="auto">
          <a:xfrm>
            <a:off x="4991889" y="4542801"/>
            <a:ext cx="391761" cy="350311"/>
          </a:xfrm>
          <a:custGeom>
            <a:avLst/>
            <a:gdLst>
              <a:gd name="T0" fmla="*/ 8 w 141"/>
              <a:gd name="T1" fmla="*/ 3 h 126"/>
              <a:gd name="T2" fmla="*/ 91 w 141"/>
              <a:gd name="T3" fmla="*/ 51 h 126"/>
              <a:gd name="T4" fmla="*/ 98 w 141"/>
              <a:gd name="T5" fmla="*/ 118 h 126"/>
              <a:gd name="T6" fmla="*/ 1 w 141"/>
              <a:gd name="T7" fmla="*/ 7 h 126"/>
              <a:gd name="T8" fmla="*/ 8 w 141"/>
              <a:gd name="T9" fmla="*/ 3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" h="126">
                <a:moveTo>
                  <a:pt x="8" y="3"/>
                </a:moveTo>
                <a:cubicBezTo>
                  <a:pt x="20" y="13"/>
                  <a:pt x="45" y="33"/>
                  <a:pt x="91" y="51"/>
                </a:cubicBezTo>
                <a:cubicBezTo>
                  <a:pt x="141" y="75"/>
                  <a:pt x="121" y="112"/>
                  <a:pt x="98" y="118"/>
                </a:cubicBezTo>
                <a:cubicBezTo>
                  <a:pt x="70" y="126"/>
                  <a:pt x="11" y="83"/>
                  <a:pt x="1" y="7"/>
                </a:cubicBezTo>
                <a:cubicBezTo>
                  <a:pt x="0" y="2"/>
                  <a:pt x="5" y="0"/>
                  <a:pt x="8" y="3"/>
                </a:cubicBezTo>
                <a:close/>
              </a:path>
            </a:pathLst>
          </a:custGeom>
          <a:solidFill>
            <a:srgbClr val="75C3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  <a:endParaRPr/>
          </a:p>
        </p:txBody>
      </p:sp>
      <p:sp>
        <p:nvSpPr>
          <p:cNvPr id="39" name="iṩliḓê"/>
          <p:cNvSpPr/>
          <p:nvPr/>
        </p:nvSpPr>
        <p:spPr bwMode="auto">
          <a:xfrm>
            <a:off x="5141640" y="4450543"/>
            <a:ext cx="288806" cy="153763"/>
          </a:xfrm>
          <a:custGeom>
            <a:avLst/>
            <a:gdLst>
              <a:gd name="T0" fmla="*/ 4 w 104"/>
              <a:gd name="T1" fmla="*/ 15 h 55"/>
              <a:gd name="T2" fmla="*/ 65 w 104"/>
              <a:gd name="T3" fmla="*/ 7 h 55"/>
              <a:gd name="T4" fmla="*/ 95 w 104"/>
              <a:gd name="T5" fmla="*/ 38 h 55"/>
              <a:gd name="T6" fmla="*/ 2 w 104"/>
              <a:gd name="T7" fmla="*/ 20 h 55"/>
              <a:gd name="T8" fmla="*/ 4 w 104"/>
              <a:gd name="T9" fmla="*/ 1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55">
                <a:moveTo>
                  <a:pt x="4" y="15"/>
                </a:moveTo>
                <a:cubicBezTo>
                  <a:pt x="15" y="16"/>
                  <a:pt x="35" y="16"/>
                  <a:pt x="65" y="7"/>
                </a:cubicBezTo>
                <a:cubicBezTo>
                  <a:pt x="100" y="0"/>
                  <a:pt x="104" y="26"/>
                  <a:pt x="95" y="38"/>
                </a:cubicBezTo>
                <a:cubicBezTo>
                  <a:pt x="84" y="54"/>
                  <a:pt x="37" y="55"/>
                  <a:pt x="2" y="20"/>
                </a:cubicBezTo>
                <a:cubicBezTo>
                  <a:pt x="0" y="18"/>
                  <a:pt x="2" y="15"/>
                  <a:pt x="4" y="15"/>
                </a:cubicBezTo>
                <a:close/>
              </a:path>
            </a:pathLst>
          </a:custGeom>
          <a:solidFill>
            <a:srgbClr val="75C3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5" name="ïṡ1íḑè"/>
          <p:cNvSpPr/>
          <p:nvPr/>
        </p:nvSpPr>
        <p:spPr bwMode="auto">
          <a:xfrm flipH="1">
            <a:off x="6333011" y="2930796"/>
            <a:ext cx="287425" cy="274149"/>
          </a:xfrm>
          <a:custGeom>
            <a:avLst/>
            <a:gdLst>
              <a:gd name="connsiteX0" fmla="*/ 0 w 574179"/>
              <a:gd name="connsiteY0" fmla="*/ 451358 h 547653"/>
              <a:gd name="connsiteX1" fmla="*/ 574179 w 574179"/>
              <a:gd name="connsiteY1" fmla="*/ 451358 h 547653"/>
              <a:gd name="connsiteX2" fmla="*/ 574179 w 574179"/>
              <a:gd name="connsiteY2" fmla="*/ 475432 h 547653"/>
              <a:gd name="connsiteX3" fmla="*/ 531137 w 574179"/>
              <a:gd name="connsiteY3" fmla="*/ 547653 h 547653"/>
              <a:gd name="connsiteX4" fmla="*/ 42181 w 574179"/>
              <a:gd name="connsiteY4" fmla="*/ 547653 h 547653"/>
              <a:gd name="connsiteX5" fmla="*/ 0 w 574179"/>
              <a:gd name="connsiteY5" fmla="*/ 475432 h 547653"/>
              <a:gd name="connsiteX6" fmla="*/ 392503 w 574179"/>
              <a:gd name="connsiteY6" fmla="*/ 318175 h 547653"/>
              <a:gd name="connsiteX7" fmla="*/ 416711 w 574179"/>
              <a:gd name="connsiteY7" fmla="*/ 337076 h 547653"/>
              <a:gd name="connsiteX8" fmla="*/ 419305 w 574179"/>
              <a:gd name="connsiteY8" fmla="*/ 345668 h 547653"/>
              <a:gd name="connsiteX9" fmla="*/ 395097 w 574179"/>
              <a:gd name="connsiteY9" fmla="*/ 343091 h 547653"/>
              <a:gd name="connsiteX10" fmla="*/ 298695 w 574179"/>
              <a:gd name="connsiteY10" fmla="*/ 263188 h 547653"/>
              <a:gd name="connsiteX11" fmla="*/ 320244 w 574179"/>
              <a:gd name="connsiteY11" fmla="*/ 272640 h 547653"/>
              <a:gd name="connsiteX12" fmla="*/ 330588 w 574179"/>
              <a:gd name="connsiteY12" fmla="*/ 270062 h 547653"/>
              <a:gd name="connsiteX13" fmla="*/ 377997 w 574179"/>
              <a:gd name="connsiteY13" fmla="*/ 307013 h 547653"/>
              <a:gd name="connsiteX14" fmla="*/ 377997 w 574179"/>
              <a:gd name="connsiteY14" fmla="*/ 341385 h 547653"/>
              <a:gd name="connsiteX15" fmla="*/ 308177 w 574179"/>
              <a:gd name="connsiteY15" fmla="*/ 338807 h 547653"/>
              <a:gd name="connsiteX16" fmla="*/ 320247 w 574179"/>
              <a:gd name="connsiteY16" fmla="*/ 224505 h 547653"/>
              <a:gd name="connsiteX17" fmla="*/ 336603 w 574179"/>
              <a:gd name="connsiteY17" fmla="*/ 241694 h 547653"/>
              <a:gd name="connsiteX18" fmla="*/ 335742 w 574179"/>
              <a:gd name="connsiteY18" fmla="*/ 246851 h 547653"/>
              <a:gd name="connsiteX19" fmla="*/ 433876 w 574179"/>
              <a:gd name="connsiteY19" fmla="*/ 324202 h 547653"/>
              <a:gd name="connsiteX20" fmla="*/ 435597 w 574179"/>
              <a:gd name="connsiteY20" fmla="*/ 325921 h 547653"/>
              <a:gd name="connsiteX21" fmla="*/ 446788 w 574179"/>
              <a:gd name="connsiteY21" fmla="*/ 364597 h 547653"/>
              <a:gd name="connsiteX22" fmla="*/ 499298 w 574179"/>
              <a:gd name="connsiteY22" fmla="*/ 380926 h 547653"/>
              <a:gd name="connsiteX23" fmla="*/ 499298 w 574179"/>
              <a:gd name="connsiteY23" fmla="*/ 438510 h 547653"/>
              <a:gd name="connsiteX24" fmla="*/ 74052 w 574179"/>
              <a:gd name="connsiteY24" fmla="*/ 438510 h 547653"/>
              <a:gd name="connsiteX25" fmla="*/ 74052 w 574179"/>
              <a:gd name="connsiteY25" fmla="*/ 380926 h 547653"/>
              <a:gd name="connsiteX26" fmla="*/ 286675 w 574179"/>
              <a:gd name="connsiteY26" fmla="*/ 352564 h 547653"/>
              <a:gd name="connsiteX27" fmla="*/ 439040 w 574179"/>
              <a:gd name="connsiteY27" fmla="*/ 362878 h 547653"/>
              <a:gd name="connsiteX28" fmla="*/ 428711 w 574179"/>
              <a:gd name="connsiteY28" fmla="*/ 329359 h 547653"/>
              <a:gd name="connsiteX29" fmla="*/ 332299 w 574179"/>
              <a:gd name="connsiteY29" fmla="*/ 252867 h 547653"/>
              <a:gd name="connsiteX30" fmla="*/ 320247 w 574179"/>
              <a:gd name="connsiteY30" fmla="*/ 258024 h 547653"/>
              <a:gd name="connsiteX31" fmla="*/ 303031 w 574179"/>
              <a:gd name="connsiteY31" fmla="*/ 241694 h 547653"/>
              <a:gd name="connsiteX32" fmla="*/ 320247 w 574179"/>
              <a:gd name="connsiteY32" fmla="*/ 224505 h 547653"/>
              <a:gd name="connsiteX33" fmla="*/ 299567 w 574179"/>
              <a:gd name="connsiteY33" fmla="*/ 186650 h 547653"/>
              <a:gd name="connsiteX34" fmla="*/ 427837 w 574179"/>
              <a:gd name="connsiteY34" fmla="*/ 215021 h 547653"/>
              <a:gd name="connsiteX35" fmla="*/ 433002 w 574179"/>
              <a:gd name="connsiteY35" fmla="*/ 217600 h 547653"/>
              <a:gd name="connsiteX36" fmla="*/ 438168 w 574179"/>
              <a:gd name="connsiteY36" fmla="*/ 220179 h 547653"/>
              <a:gd name="connsiteX37" fmla="*/ 442472 w 574179"/>
              <a:gd name="connsiteY37" fmla="*/ 225337 h 547653"/>
              <a:gd name="connsiteX38" fmla="*/ 445915 w 574179"/>
              <a:gd name="connsiteY38" fmla="*/ 230496 h 547653"/>
              <a:gd name="connsiteX39" fmla="*/ 447637 w 574179"/>
              <a:gd name="connsiteY39" fmla="*/ 237374 h 547653"/>
              <a:gd name="connsiteX40" fmla="*/ 449359 w 574179"/>
              <a:gd name="connsiteY40" fmla="*/ 241672 h 547653"/>
              <a:gd name="connsiteX41" fmla="*/ 462272 w 574179"/>
              <a:gd name="connsiteY41" fmla="*/ 352576 h 547653"/>
              <a:gd name="connsiteX42" fmla="*/ 457968 w 574179"/>
              <a:gd name="connsiteY42" fmla="*/ 351716 h 547653"/>
              <a:gd name="connsiteX43" fmla="*/ 448498 w 574179"/>
              <a:gd name="connsiteY43" fmla="*/ 321626 h 547653"/>
              <a:gd name="connsiteX44" fmla="*/ 446776 w 574179"/>
              <a:gd name="connsiteY44" fmla="*/ 315608 h 547653"/>
              <a:gd name="connsiteX45" fmla="*/ 351219 w 574179"/>
              <a:gd name="connsiteY45" fmla="*/ 240812 h 547653"/>
              <a:gd name="connsiteX46" fmla="*/ 320228 w 574179"/>
              <a:gd name="connsiteY46" fmla="*/ 210722 h 547653"/>
              <a:gd name="connsiteX47" fmla="*/ 293541 w 574179"/>
              <a:gd name="connsiteY47" fmla="*/ 226197 h 547653"/>
              <a:gd name="connsiteX48" fmla="*/ 290958 w 574179"/>
              <a:gd name="connsiteY48" fmla="*/ 203844 h 547653"/>
              <a:gd name="connsiteX49" fmla="*/ 274612 w 574179"/>
              <a:gd name="connsiteY49" fmla="*/ 186650 h 547653"/>
              <a:gd name="connsiteX50" fmla="*/ 282360 w 574179"/>
              <a:gd name="connsiteY50" fmla="*/ 203844 h 547653"/>
              <a:gd name="connsiteX51" fmla="*/ 283221 w 574179"/>
              <a:gd name="connsiteY51" fmla="*/ 203844 h 547653"/>
              <a:gd name="connsiteX52" fmla="*/ 265143 w 574179"/>
              <a:gd name="connsiteY52" fmla="*/ 338820 h 547653"/>
              <a:gd name="connsiteX53" fmla="*/ 195412 w 574179"/>
              <a:gd name="connsiteY53" fmla="*/ 341400 h 547653"/>
              <a:gd name="connsiteX54" fmla="*/ 195412 w 574179"/>
              <a:gd name="connsiteY54" fmla="*/ 266604 h 547653"/>
              <a:gd name="connsiteX55" fmla="*/ 186803 w 574179"/>
              <a:gd name="connsiteY55" fmla="*/ 269183 h 547653"/>
              <a:gd name="connsiteX56" fmla="*/ 178194 w 574179"/>
              <a:gd name="connsiteY56" fmla="*/ 343119 h 547653"/>
              <a:gd name="connsiteX57" fmla="*/ 111907 w 574179"/>
              <a:gd name="connsiteY57" fmla="*/ 352576 h 547653"/>
              <a:gd name="connsiteX58" fmla="*/ 124820 w 574179"/>
              <a:gd name="connsiteY58" fmla="*/ 241672 h 547653"/>
              <a:gd name="connsiteX59" fmla="*/ 125681 w 574179"/>
              <a:gd name="connsiteY59" fmla="*/ 237373 h 547653"/>
              <a:gd name="connsiteX60" fmla="*/ 128264 w 574179"/>
              <a:gd name="connsiteY60" fmla="*/ 230496 h 547653"/>
              <a:gd name="connsiteX61" fmla="*/ 131707 w 574179"/>
              <a:gd name="connsiteY61" fmla="*/ 226197 h 547653"/>
              <a:gd name="connsiteX62" fmla="*/ 136011 w 574179"/>
              <a:gd name="connsiteY62" fmla="*/ 220179 h 547653"/>
              <a:gd name="connsiteX63" fmla="*/ 141177 w 574179"/>
              <a:gd name="connsiteY63" fmla="*/ 217600 h 547653"/>
              <a:gd name="connsiteX64" fmla="*/ 145481 w 574179"/>
              <a:gd name="connsiteY64" fmla="*/ 215021 h 547653"/>
              <a:gd name="connsiteX65" fmla="*/ 274612 w 574179"/>
              <a:gd name="connsiteY65" fmla="*/ 186650 h 547653"/>
              <a:gd name="connsiteX66" fmla="*/ 287089 w 574179"/>
              <a:gd name="connsiteY66" fmla="*/ 0 h 547653"/>
              <a:gd name="connsiteX67" fmla="*/ 369292 w 574179"/>
              <a:gd name="connsiteY67" fmla="*/ 89871 h 547653"/>
              <a:gd name="connsiteX68" fmla="*/ 287089 w 574179"/>
              <a:gd name="connsiteY68" fmla="*/ 179742 h 547653"/>
              <a:gd name="connsiteX69" fmla="*/ 204886 w 574179"/>
              <a:gd name="connsiteY69" fmla="*/ 89871 h 547653"/>
              <a:gd name="connsiteX70" fmla="*/ 287089 w 574179"/>
              <a:gd name="connsiteY70" fmla="*/ 0 h 547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74179" h="547653">
                <a:moveTo>
                  <a:pt x="0" y="451358"/>
                </a:moveTo>
                <a:lnTo>
                  <a:pt x="574179" y="451358"/>
                </a:lnTo>
                <a:lnTo>
                  <a:pt x="574179" y="475432"/>
                </a:lnTo>
                <a:lnTo>
                  <a:pt x="531137" y="547653"/>
                </a:lnTo>
                <a:lnTo>
                  <a:pt x="42181" y="547653"/>
                </a:lnTo>
                <a:lnTo>
                  <a:pt x="0" y="475432"/>
                </a:lnTo>
                <a:close/>
                <a:moveTo>
                  <a:pt x="392503" y="318175"/>
                </a:moveTo>
                <a:lnTo>
                  <a:pt x="416711" y="337076"/>
                </a:lnTo>
                <a:lnTo>
                  <a:pt x="419305" y="345668"/>
                </a:lnTo>
                <a:cubicBezTo>
                  <a:pt x="411524" y="344809"/>
                  <a:pt x="403743" y="343950"/>
                  <a:pt x="395097" y="343091"/>
                </a:cubicBezTo>
                <a:close/>
                <a:moveTo>
                  <a:pt x="298695" y="263188"/>
                </a:moveTo>
                <a:cubicBezTo>
                  <a:pt x="304729" y="269203"/>
                  <a:pt x="311625" y="272640"/>
                  <a:pt x="320244" y="272640"/>
                </a:cubicBezTo>
                <a:cubicBezTo>
                  <a:pt x="323692" y="272640"/>
                  <a:pt x="327140" y="271781"/>
                  <a:pt x="330588" y="270062"/>
                </a:cubicBezTo>
                <a:lnTo>
                  <a:pt x="377997" y="307013"/>
                </a:lnTo>
                <a:lnTo>
                  <a:pt x="377997" y="341385"/>
                </a:lnTo>
                <a:cubicBezTo>
                  <a:pt x="356448" y="339666"/>
                  <a:pt x="333174" y="338807"/>
                  <a:pt x="308177" y="338807"/>
                </a:cubicBezTo>
                <a:close/>
                <a:moveTo>
                  <a:pt x="320247" y="224505"/>
                </a:moveTo>
                <a:cubicBezTo>
                  <a:pt x="329716" y="224505"/>
                  <a:pt x="336603" y="232240"/>
                  <a:pt x="336603" y="241694"/>
                </a:cubicBezTo>
                <a:cubicBezTo>
                  <a:pt x="336603" y="243413"/>
                  <a:pt x="336603" y="245132"/>
                  <a:pt x="335742" y="246851"/>
                </a:cubicBezTo>
                <a:lnTo>
                  <a:pt x="433876" y="324202"/>
                </a:lnTo>
                <a:cubicBezTo>
                  <a:pt x="434736" y="325062"/>
                  <a:pt x="434736" y="325062"/>
                  <a:pt x="435597" y="325921"/>
                </a:cubicBezTo>
                <a:lnTo>
                  <a:pt x="446788" y="364597"/>
                </a:lnTo>
                <a:cubicBezTo>
                  <a:pt x="488107" y="372332"/>
                  <a:pt x="499298" y="380926"/>
                  <a:pt x="499298" y="380926"/>
                </a:cubicBezTo>
                <a:lnTo>
                  <a:pt x="499298" y="438510"/>
                </a:lnTo>
                <a:lnTo>
                  <a:pt x="74052" y="438510"/>
                </a:lnTo>
                <a:lnTo>
                  <a:pt x="74052" y="380926"/>
                </a:lnTo>
                <a:cubicBezTo>
                  <a:pt x="74052" y="380926"/>
                  <a:pt x="109346" y="352564"/>
                  <a:pt x="286675" y="352564"/>
                </a:cubicBezTo>
                <a:cubicBezTo>
                  <a:pt x="358984" y="352564"/>
                  <a:pt x="406329" y="357721"/>
                  <a:pt x="439040" y="362878"/>
                </a:cubicBezTo>
                <a:lnTo>
                  <a:pt x="428711" y="329359"/>
                </a:lnTo>
                <a:lnTo>
                  <a:pt x="332299" y="252867"/>
                </a:lnTo>
                <a:cubicBezTo>
                  <a:pt x="328855" y="256305"/>
                  <a:pt x="324551" y="258024"/>
                  <a:pt x="320247" y="258024"/>
                </a:cubicBezTo>
                <a:cubicBezTo>
                  <a:pt x="310778" y="258024"/>
                  <a:pt x="303031" y="250289"/>
                  <a:pt x="303031" y="241694"/>
                </a:cubicBezTo>
                <a:cubicBezTo>
                  <a:pt x="303031" y="232240"/>
                  <a:pt x="310778" y="224505"/>
                  <a:pt x="320247" y="224505"/>
                </a:cubicBezTo>
                <a:close/>
                <a:moveTo>
                  <a:pt x="299567" y="186650"/>
                </a:moveTo>
                <a:cubicBezTo>
                  <a:pt x="359828" y="190089"/>
                  <a:pt x="425254" y="213301"/>
                  <a:pt x="427837" y="215021"/>
                </a:cubicBezTo>
                <a:cubicBezTo>
                  <a:pt x="430420" y="215021"/>
                  <a:pt x="431281" y="216740"/>
                  <a:pt x="433002" y="217600"/>
                </a:cubicBezTo>
                <a:cubicBezTo>
                  <a:pt x="434724" y="218460"/>
                  <a:pt x="436446" y="219319"/>
                  <a:pt x="438168" y="220179"/>
                </a:cubicBezTo>
                <a:cubicBezTo>
                  <a:pt x="439889" y="221899"/>
                  <a:pt x="440750" y="223618"/>
                  <a:pt x="442472" y="225337"/>
                </a:cubicBezTo>
                <a:cubicBezTo>
                  <a:pt x="443333" y="227057"/>
                  <a:pt x="445055" y="228776"/>
                  <a:pt x="445915" y="230496"/>
                </a:cubicBezTo>
                <a:cubicBezTo>
                  <a:pt x="446776" y="232215"/>
                  <a:pt x="447637" y="234794"/>
                  <a:pt x="447637" y="237374"/>
                </a:cubicBezTo>
                <a:cubicBezTo>
                  <a:pt x="448498" y="238233"/>
                  <a:pt x="449359" y="239953"/>
                  <a:pt x="449359" y="241672"/>
                </a:cubicBezTo>
                <a:lnTo>
                  <a:pt x="462272" y="352576"/>
                </a:lnTo>
                <a:cubicBezTo>
                  <a:pt x="460550" y="352576"/>
                  <a:pt x="459689" y="352576"/>
                  <a:pt x="457968" y="351716"/>
                </a:cubicBezTo>
                <a:lnTo>
                  <a:pt x="448498" y="321626"/>
                </a:lnTo>
                <a:lnTo>
                  <a:pt x="446776" y="315608"/>
                </a:lnTo>
                <a:lnTo>
                  <a:pt x="351219" y="240812"/>
                </a:lnTo>
                <a:cubicBezTo>
                  <a:pt x="351219" y="224478"/>
                  <a:pt x="337445" y="210722"/>
                  <a:pt x="320228" y="210722"/>
                </a:cubicBezTo>
                <a:cubicBezTo>
                  <a:pt x="309036" y="210722"/>
                  <a:pt x="299567" y="216740"/>
                  <a:pt x="293541" y="226197"/>
                </a:cubicBezTo>
                <a:lnTo>
                  <a:pt x="290958" y="203844"/>
                </a:lnTo>
                <a:close/>
                <a:moveTo>
                  <a:pt x="274612" y="186650"/>
                </a:moveTo>
                <a:lnTo>
                  <a:pt x="282360" y="203844"/>
                </a:lnTo>
                <a:lnTo>
                  <a:pt x="283221" y="203844"/>
                </a:lnTo>
                <a:lnTo>
                  <a:pt x="265143" y="338820"/>
                </a:lnTo>
                <a:cubicBezTo>
                  <a:pt x="239316" y="338820"/>
                  <a:pt x="216073" y="340540"/>
                  <a:pt x="195412" y="341400"/>
                </a:cubicBezTo>
                <a:lnTo>
                  <a:pt x="195412" y="266604"/>
                </a:lnTo>
                <a:cubicBezTo>
                  <a:pt x="192829" y="268323"/>
                  <a:pt x="189386" y="269183"/>
                  <a:pt x="186803" y="269183"/>
                </a:cubicBezTo>
                <a:lnTo>
                  <a:pt x="178194" y="343119"/>
                </a:lnTo>
                <a:cubicBezTo>
                  <a:pt x="149785" y="345698"/>
                  <a:pt x="128264" y="349137"/>
                  <a:pt x="111907" y="352576"/>
                </a:cubicBezTo>
                <a:lnTo>
                  <a:pt x="124820" y="241672"/>
                </a:lnTo>
                <a:cubicBezTo>
                  <a:pt x="124820" y="239953"/>
                  <a:pt x="125681" y="239093"/>
                  <a:pt x="125681" y="237373"/>
                </a:cubicBezTo>
                <a:cubicBezTo>
                  <a:pt x="126542" y="234794"/>
                  <a:pt x="126542" y="232215"/>
                  <a:pt x="128264" y="230496"/>
                </a:cubicBezTo>
                <a:cubicBezTo>
                  <a:pt x="129124" y="228776"/>
                  <a:pt x="129985" y="227057"/>
                  <a:pt x="131707" y="226197"/>
                </a:cubicBezTo>
                <a:cubicBezTo>
                  <a:pt x="132568" y="223618"/>
                  <a:pt x="134290" y="221899"/>
                  <a:pt x="136011" y="220179"/>
                </a:cubicBezTo>
                <a:cubicBezTo>
                  <a:pt x="137733" y="219319"/>
                  <a:pt x="139455" y="218460"/>
                  <a:pt x="141177" y="217600"/>
                </a:cubicBezTo>
                <a:cubicBezTo>
                  <a:pt x="142898" y="216740"/>
                  <a:pt x="143759" y="215021"/>
                  <a:pt x="145481" y="215021"/>
                </a:cubicBezTo>
                <a:cubicBezTo>
                  <a:pt x="148925" y="213301"/>
                  <a:pt x="214351" y="190089"/>
                  <a:pt x="274612" y="186650"/>
                </a:cubicBezTo>
                <a:close/>
                <a:moveTo>
                  <a:pt x="287089" y="0"/>
                </a:moveTo>
                <a:cubicBezTo>
                  <a:pt x="332488" y="0"/>
                  <a:pt x="369292" y="40237"/>
                  <a:pt x="369292" y="89871"/>
                </a:cubicBezTo>
                <a:cubicBezTo>
                  <a:pt x="369292" y="139505"/>
                  <a:pt x="332488" y="179742"/>
                  <a:pt x="287089" y="179742"/>
                </a:cubicBezTo>
                <a:cubicBezTo>
                  <a:pt x="241690" y="179742"/>
                  <a:pt x="204886" y="139505"/>
                  <a:pt x="204886" y="89871"/>
                </a:cubicBezTo>
                <a:cubicBezTo>
                  <a:pt x="204886" y="40237"/>
                  <a:pt x="241690" y="0"/>
                  <a:pt x="287089" y="0"/>
                </a:cubicBezTo>
                <a:close/>
              </a:path>
            </a:pathLst>
          </a:custGeom>
          <a:solidFill>
            <a:srgbClr val="26A599"/>
          </a:solidFill>
          <a:ln w="3175">
            <a:noFill/>
            <a:prstDash val="solid"/>
            <a:round/>
          </a:ln>
          <a:effectLst/>
        </p:spPr>
        <p:txBody>
          <a:bodyPr wrap="square" lIns="91440" tIns="45720" rIns="91440" bIns="45720" anchor="ctr">
            <a:normAutofit fontScale="77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ïslïḋê"/>
          <p:cNvSpPr txBox="1"/>
          <p:nvPr/>
        </p:nvSpPr>
        <p:spPr>
          <a:xfrm>
            <a:off x="6620436" y="2930796"/>
            <a:ext cx="3876550" cy="269755"/>
          </a:xfrm>
          <a:prstGeom prst="rect">
            <a:avLst/>
          </a:prstGeom>
          <a:noFill/>
        </p:spPr>
        <p:txBody>
          <a:bodyPr wrap="square" lIns="91440" tIns="45720" rIns="91440" bIns="45720" anchor="b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01.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预先设置固定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expire time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283966" y="3358384"/>
            <a:ext cx="493648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ŝļíḓe"/>
          <p:cNvSpPr/>
          <p:nvPr/>
        </p:nvSpPr>
        <p:spPr bwMode="auto">
          <a:xfrm flipH="1">
            <a:off x="6333011" y="3631181"/>
            <a:ext cx="287425" cy="274149"/>
          </a:xfrm>
          <a:custGeom>
            <a:avLst/>
            <a:gdLst>
              <a:gd name="connsiteX0" fmla="*/ 0 w 574179"/>
              <a:gd name="connsiteY0" fmla="*/ 451358 h 547653"/>
              <a:gd name="connsiteX1" fmla="*/ 574179 w 574179"/>
              <a:gd name="connsiteY1" fmla="*/ 451358 h 547653"/>
              <a:gd name="connsiteX2" fmla="*/ 574179 w 574179"/>
              <a:gd name="connsiteY2" fmla="*/ 475432 h 547653"/>
              <a:gd name="connsiteX3" fmla="*/ 531137 w 574179"/>
              <a:gd name="connsiteY3" fmla="*/ 547653 h 547653"/>
              <a:gd name="connsiteX4" fmla="*/ 42181 w 574179"/>
              <a:gd name="connsiteY4" fmla="*/ 547653 h 547653"/>
              <a:gd name="connsiteX5" fmla="*/ 0 w 574179"/>
              <a:gd name="connsiteY5" fmla="*/ 475432 h 547653"/>
              <a:gd name="connsiteX6" fmla="*/ 392503 w 574179"/>
              <a:gd name="connsiteY6" fmla="*/ 318175 h 547653"/>
              <a:gd name="connsiteX7" fmla="*/ 416711 w 574179"/>
              <a:gd name="connsiteY7" fmla="*/ 337076 h 547653"/>
              <a:gd name="connsiteX8" fmla="*/ 419305 w 574179"/>
              <a:gd name="connsiteY8" fmla="*/ 345668 h 547653"/>
              <a:gd name="connsiteX9" fmla="*/ 395097 w 574179"/>
              <a:gd name="connsiteY9" fmla="*/ 343091 h 547653"/>
              <a:gd name="connsiteX10" fmla="*/ 298695 w 574179"/>
              <a:gd name="connsiteY10" fmla="*/ 263188 h 547653"/>
              <a:gd name="connsiteX11" fmla="*/ 320244 w 574179"/>
              <a:gd name="connsiteY11" fmla="*/ 272640 h 547653"/>
              <a:gd name="connsiteX12" fmla="*/ 330588 w 574179"/>
              <a:gd name="connsiteY12" fmla="*/ 270062 h 547653"/>
              <a:gd name="connsiteX13" fmla="*/ 377997 w 574179"/>
              <a:gd name="connsiteY13" fmla="*/ 307013 h 547653"/>
              <a:gd name="connsiteX14" fmla="*/ 377997 w 574179"/>
              <a:gd name="connsiteY14" fmla="*/ 341385 h 547653"/>
              <a:gd name="connsiteX15" fmla="*/ 308177 w 574179"/>
              <a:gd name="connsiteY15" fmla="*/ 338807 h 547653"/>
              <a:gd name="connsiteX16" fmla="*/ 320247 w 574179"/>
              <a:gd name="connsiteY16" fmla="*/ 224505 h 547653"/>
              <a:gd name="connsiteX17" fmla="*/ 336603 w 574179"/>
              <a:gd name="connsiteY17" fmla="*/ 241694 h 547653"/>
              <a:gd name="connsiteX18" fmla="*/ 335742 w 574179"/>
              <a:gd name="connsiteY18" fmla="*/ 246851 h 547653"/>
              <a:gd name="connsiteX19" fmla="*/ 433876 w 574179"/>
              <a:gd name="connsiteY19" fmla="*/ 324202 h 547653"/>
              <a:gd name="connsiteX20" fmla="*/ 435597 w 574179"/>
              <a:gd name="connsiteY20" fmla="*/ 325921 h 547653"/>
              <a:gd name="connsiteX21" fmla="*/ 446788 w 574179"/>
              <a:gd name="connsiteY21" fmla="*/ 364597 h 547653"/>
              <a:gd name="connsiteX22" fmla="*/ 499298 w 574179"/>
              <a:gd name="connsiteY22" fmla="*/ 380926 h 547653"/>
              <a:gd name="connsiteX23" fmla="*/ 499298 w 574179"/>
              <a:gd name="connsiteY23" fmla="*/ 438510 h 547653"/>
              <a:gd name="connsiteX24" fmla="*/ 74052 w 574179"/>
              <a:gd name="connsiteY24" fmla="*/ 438510 h 547653"/>
              <a:gd name="connsiteX25" fmla="*/ 74052 w 574179"/>
              <a:gd name="connsiteY25" fmla="*/ 380926 h 547653"/>
              <a:gd name="connsiteX26" fmla="*/ 286675 w 574179"/>
              <a:gd name="connsiteY26" fmla="*/ 352564 h 547653"/>
              <a:gd name="connsiteX27" fmla="*/ 439040 w 574179"/>
              <a:gd name="connsiteY27" fmla="*/ 362878 h 547653"/>
              <a:gd name="connsiteX28" fmla="*/ 428711 w 574179"/>
              <a:gd name="connsiteY28" fmla="*/ 329359 h 547653"/>
              <a:gd name="connsiteX29" fmla="*/ 332299 w 574179"/>
              <a:gd name="connsiteY29" fmla="*/ 252867 h 547653"/>
              <a:gd name="connsiteX30" fmla="*/ 320247 w 574179"/>
              <a:gd name="connsiteY30" fmla="*/ 258024 h 547653"/>
              <a:gd name="connsiteX31" fmla="*/ 303031 w 574179"/>
              <a:gd name="connsiteY31" fmla="*/ 241694 h 547653"/>
              <a:gd name="connsiteX32" fmla="*/ 320247 w 574179"/>
              <a:gd name="connsiteY32" fmla="*/ 224505 h 547653"/>
              <a:gd name="connsiteX33" fmla="*/ 299567 w 574179"/>
              <a:gd name="connsiteY33" fmla="*/ 186650 h 547653"/>
              <a:gd name="connsiteX34" fmla="*/ 427837 w 574179"/>
              <a:gd name="connsiteY34" fmla="*/ 215021 h 547653"/>
              <a:gd name="connsiteX35" fmla="*/ 433002 w 574179"/>
              <a:gd name="connsiteY35" fmla="*/ 217600 h 547653"/>
              <a:gd name="connsiteX36" fmla="*/ 438168 w 574179"/>
              <a:gd name="connsiteY36" fmla="*/ 220179 h 547653"/>
              <a:gd name="connsiteX37" fmla="*/ 442472 w 574179"/>
              <a:gd name="connsiteY37" fmla="*/ 225337 h 547653"/>
              <a:gd name="connsiteX38" fmla="*/ 445915 w 574179"/>
              <a:gd name="connsiteY38" fmla="*/ 230496 h 547653"/>
              <a:gd name="connsiteX39" fmla="*/ 447637 w 574179"/>
              <a:gd name="connsiteY39" fmla="*/ 237374 h 547653"/>
              <a:gd name="connsiteX40" fmla="*/ 449359 w 574179"/>
              <a:gd name="connsiteY40" fmla="*/ 241672 h 547653"/>
              <a:gd name="connsiteX41" fmla="*/ 462272 w 574179"/>
              <a:gd name="connsiteY41" fmla="*/ 352576 h 547653"/>
              <a:gd name="connsiteX42" fmla="*/ 457968 w 574179"/>
              <a:gd name="connsiteY42" fmla="*/ 351716 h 547653"/>
              <a:gd name="connsiteX43" fmla="*/ 448498 w 574179"/>
              <a:gd name="connsiteY43" fmla="*/ 321626 h 547653"/>
              <a:gd name="connsiteX44" fmla="*/ 446776 w 574179"/>
              <a:gd name="connsiteY44" fmla="*/ 315608 h 547653"/>
              <a:gd name="connsiteX45" fmla="*/ 351219 w 574179"/>
              <a:gd name="connsiteY45" fmla="*/ 240812 h 547653"/>
              <a:gd name="connsiteX46" fmla="*/ 320228 w 574179"/>
              <a:gd name="connsiteY46" fmla="*/ 210722 h 547653"/>
              <a:gd name="connsiteX47" fmla="*/ 293541 w 574179"/>
              <a:gd name="connsiteY47" fmla="*/ 226197 h 547653"/>
              <a:gd name="connsiteX48" fmla="*/ 290958 w 574179"/>
              <a:gd name="connsiteY48" fmla="*/ 203844 h 547653"/>
              <a:gd name="connsiteX49" fmla="*/ 274612 w 574179"/>
              <a:gd name="connsiteY49" fmla="*/ 186650 h 547653"/>
              <a:gd name="connsiteX50" fmla="*/ 282360 w 574179"/>
              <a:gd name="connsiteY50" fmla="*/ 203844 h 547653"/>
              <a:gd name="connsiteX51" fmla="*/ 283221 w 574179"/>
              <a:gd name="connsiteY51" fmla="*/ 203844 h 547653"/>
              <a:gd name="connsiteX52" fmla="*/ 265143 w 574179"/>
              <a:gd name="connsiteY52" fmla="*/ 338820 h 547653"/>
              <a:gd name="connsiteX53" fmla="*/ 195412 w 574179"/>
              <a:gd name="connsiteY53" fmla="*/ 341400 h 547653"/>
              <a:gd name="connsiteX54" fmla="*/ 195412 w 574179"/>
              <a:gd name="connsiteY54" fmla="*/ 266604 h 547653"/>
              <a:gd name="connsiteX55" fmla="*/ 186803 w 574179"/>
              <a:gd name="connsiteY55" fmla="*/ 269183 h 547653"/>
              <a:gd name="connsiteX56" fmla="*/ 178194 w 574179"/>
              <a:gd name="connsiteY56" fmla="*/ 343119 h 547653"/>
              <a:gd name="connsiteX57" fmla="*/ 111907 w 574179"/>
              <a:gd name="connsiteY57" fmla="*/ 352576 h 547653"/>
              <a:gd name="connsiteX58" fmla="*/ 124820 w 574179"/>
              <a:gd name="connsiteY58" fmla="*/ 241672 h 547653"/>
              <a:gd name="connsiteX59" fmla="*/ 125681 w 574179"/>
              <a:gd name="connsiteY59" fmla="*/ 237373 h 547653"/>
              <a:gd name="connsiteX60" fmla="*/ 128264 w 574179"/>
              <a:gd name="connsiteY60" fmla="*/ 230496 h 547653"/>
              <a:gd name="connsiteX61" fmla="*/ 131707 w 574179"/>
              <a:gd name="connsiteY61" fmla="*/ 226197 h 547653"/>
              <a:gd name="connsiteX62" fmla="*/ 136011 w 574179"/>
              <a:gd name="connsiteY62" fmla="*/ 220179 h 547653"/>
              <a:gd name="connsiteX63" fmla="*/ 141177 w 574179"/>
              <a:gd name="connsiteY63" fmla="*/ 217600 h 547653"/>
              <a:gd name="connsiteX64" fmla="*/ 145481 w 574179"/>
              <a:gd name="connsiteY64" fmla="*/ 215021 h 547653"/>
              <a:gd name="connsiteX65" fmla="*/ 274612 w 574179"/>
              <a:gd name="connsiteY65" fmla="*/ 186650 h 547653"/>
              <a:gd name="connsiteX66" fmla="*/ 287089 w 574179"/>
              <a:gd name="connsiteY66" fmla="*/ 0 h 547653"/>
              <a:gd name="connsiteX67" fmla="*/ 369292 w 574179"/>
              <a:gd name="connsiteY67" fmla="*/ 89871 h 547653"/>
              <a:gd name="connsiteX68" fmla="*/ 287089 w 574179"/>
              <a:gd name="connsiteY68" fmla="*/ 179742 h 547653"/>
              <a:gd name="connsiteX69" fmla="*/ 204886 w 574179"/>
              <a:gd name="connsiteY69" fmla="*/ 89871 h 547653"/>
              <a:gd name="connsiteX70" fmla="*/ 287089 w 574179"/>
              <a:gd name="connsiteY70" fmla="*/ 0 h 547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74179" h="547653">
                <a:moveTo>
                  <a:pt x="0" y="451358"/>
                </a:moveTo>
                <a:lnTo>
                  <a:pt x="574179" y="451358"/>
                </a:lnTo>
                <a:lnTo>
                  <a:pt x="574179" y="475432"/>
                </a:lnTo>
                <a:lnTo>
                  <a:pt x="531137" y="547653"/>
                </a:lnTo>
                <a:lnTo>
                  <a:pt x="42181" y="547653"/>
                </a:lnTo>
                <a:lnTo>
                  <a:pt x="0" y="475432"/>
                </a:lnTo>
                <a:close/>
                <a:moveTo>
                  <a:pt x="392503" y="318175"/>
                </a:moveTo>
                <a:lnTo>
                  <a:pt x="416711" y="337076"/>
                </a:lnTo>
                <a:lnTo>
                  <a:pt x="419305" y="345668"/>
                </a:lnTo>
                <a:cubicBezTo>
                  <a:pt x="411524" y="344809"/>
                  <a:pt x="403743" y="343950"/>
                  <a:pt x="395097" y="343091"/>
                </a:cubicBezTo>
                <a:close/>
                <a:moveTo>
                  <a:pt x="298695" y="263188"/>
                </a:moveTo>
                <a:cubicBezTo>
                  <a:pt x="304729" y="269203"/>
                  <a:pt x="311625" y="272640"/>
                  <a:pt x="320244" y="272640"/>
                </a:cubicBezTo>
                <a:cubicBezTo>
                  <a:pt x="323692" y="272640"/>
                  <a:pt x="327140" y="271781"/>
                  <a:pt x="330588" y="270062"/>
                </a:cubicBezTo>
                <a:lnTo>
                  <a:pt x="377997" y="307013"/>
                </a:lnTo>
                <a:lnTo>
                  <a:pt x="377997" y="341385"/>
                </a:lnTo>
                <a:cubicBezTo>
                  <a:pt x="356448" y="339666"/>
                  <a:pt x="333174" y="338807"/>
                  <a:pt x="308177" y="338807"/>
                </a:cubicBezTo>
                <a:close/>
                <a:moveTo>
                  <a:pt x="320247" y="224505"/>
                </a:moveTo>
                <a:cubicBezTo>
                  <a:pt x="329716" y="224505"/>
                  <a:pt x="336603" y="232240"/>
                  <a:pt x="336603" y="241694"/>
                </a:cubicBezTo>
                <a:cubicBezTo>
                  <a:pt x="336603" y="243413"/>
                  <a:pt x="336603" y="245132"/>
                  <a:pt x="335742" y="246851"/>
                </a:cubicBezTo>
                <a:lnTo>
                  <a:pt x="433876" y="324202"/>
                </a:lnTo>
                <a:cubicBezTo>
                  <a:pt x="434736" y="325062"/>
                  <a:pt x="434736" y="325062"/>
                  <a:pt x="435597" y="325921"/>
                </a:cubicBezTo>
                <a:lnTo>
                  <a:pt x="446788" y="364597"/>
                </a:lnTo>
                <a:cubicBezTo>
                  <a:pt x="488107" y="372332"/>
                  <a:pt x="499298" y="380926"/>
                  <a:pt x="499298" y="380926"/>
                </a:cubicBezTo>
                <a:lnTo>
                  <a:pt x="499298" y="438510"/>
                </a:lnTo>
                <a:lnTo>
                  <a:pt x="74052" y="438510"/>
                </a:lnTo>
                <a:lnTo>
                  <a:pt x="74052" y="380926"/>
                </a:lnTo>
                <a:cubicBezTo>
                  <a:pt x="74052" y="380926"/>
                  <a:pt x="109346" y="352564"/>
                  <a:pt x="286675" y="352564"/>
                </a:cubicBezTo>
                <a:cubicBezTo>
                  <a:pt x="358984" y="352564"/>
                  <a:pt x="406329" y="357721"/>
                  <a:pt x="439040" y="362878"/>
                </a:cubicBezTo>
                <a:lnTo>
                  <a:pt x="428711" y="329359"/>
                </a:lnTo>
                <a:lnTo>
                  <a:pt x="332299" y="252867"/>
                </a:lnTo>
                <a:cubicBezTo>
                  <a:pt x="328855" y="256305"/>
                  <a:pt x="324551" y="258024"/>
                  <a:pt x="320247" y="258024"/>
                </a:cubicBezTo>
                <a:cubicBezTo>
                  <a:pt x="310778" y="258024"/>
                  <a:pt x="303031" y="250289"/>
                  <a:pt x="303031" y="241694"/>
                </a:cubicBezTo>
                <a:cubicBezTo>
                  <a:pt x="303031" y="232240"/>
                  <a:pt x="310778" y="224505"/>
                  <a:pt x="320247" y="224505"/>
                </a:cubicBezTo>
                <a:close/>
                <a:moveTo>
                  <a:pt x="299567" y="186650"/>
                </a:moveTo>
                <a:cubicBezTo>
                  <a:pt x="359828" y="190089"/>
                  <a:pt x="425254" y="213301"/>
                  <a:pt x="427837" y="215021"/>
                </a:cubicBezTo>
                <a:cubicBezTo>
                  <a:pt x="430420" y="215021"/>
                  <a:pt x="431281" y="216740"/>
                  <a:pt x="433002" y="217600"/>
                </a:cubicBezTo>
                <a:cubicBezTo>
                  <a:pt x="434724" y="218460"/>
                  <a:pt x="436446" y="219319"/>
                  <a:pt x="438168" y="220179"/>
                </a:cubicBezTo>
                <a:cubicBezTo>
                  <a:pt x="439889" y="221899"/>
                  <a:pt x="440750" y="223618"/>
                  <a:pt x="442472" y="225337"/>
                </a:cubicBezTo>
                <a:cubicBezTo>
                  <a:pt x="443333" y="227057"/>
                  <a:pt x="445055" y="228776"/>
                  <a:pt x="445915" y="230496"/>
                </a:cubicBezTo>
                <a:cubicBezTo>
                  <a:pt x="446776" y="232215"/>
                  <a:pt x="447637" y="234794"/>
                  <a:pt x="447637" y="237374"/>
                </a:cubicBezTo>
                <a:cubicBezTo>
                  <a:pt x="448498" y="238233"/>
                  <a:pt x="449359" y="239953"/>
                  <a:pt x="449359" y="241672"/>
                </a:cubicBezTo>
                <a:lnTo>
                  <a:pt x="462272" y="352576"/>
                </a:lnTo>
                <a:cubicBezTo>
                  <a:pt x="460550" y="352576"/>
                  <a:pt x="459689" y="352576"/>
                  <a:pt x="457968" y="351716"/>
                </a:cubicBezTo>
                <a:lnTo>
                  <a:pt x="448498" y="321626"/>
                </a:lnTo>
                <a:lnTo>
                  <a:pt x="446776" y="315608"/>
                </a:lnTo>
                <a:lnTo>
                  <a:pt x="351219" y="240812"/>
                </a:lnTo>
                <a:cubicBezTo>
                  <a:pt x="351219" y="224478"/>
                  <a:pt x="337445" y="210722"/>
                  <a:pt x="320228" y="210722"/>
                </a:cubicBezTo>
                <a:cubicBezTo>
                  <a:pt x="309036" y="210722"/>
                  <a:pt x="299567" y="216740"/>
                  <a:pt x="293541" y="226197"/>
                </a:cubicBezTo>
                <a:lnTo>
                  <a:pt x="290958" y="203844"/>
                </a:lnTo>
                <a:close/>
                <a:moveTo>
                  <a:pt x="274612" y="186650"/>
                </a:moveTo>
                <a:lnTo>
                  <a:pt x="282360" y="203844"/>
                </a:lnTo>
                <a:lnTo>
                  <a:pt x="283221" y="203844"/>
                </a:lnTo>
                <a:lnTo>
                  <a:pt x="265143" y="338820"/>
                </a:lnTo>
                <a:cubicBezTo>
                  <a:pt x="239316" y="338820"/>
                  <a:pt x="216073" y="340540"/>
                  <a:pt x="195412" y="341400"/>
                </a:cubicBezTo>
                <a:lnTo>
                  <a:pt x="195412" y="266604"/>
                </a:lnTo>
                <a:cubicBezTo>
                  <a:pt x="192829" y="268323"/>
                  <a:pt x="189386" y="269183"/>
                  <a:pt x="186803" y="269183"/>
                </a:cubicBezTo>
                <a:lnTo>
                  <a:pt x="178194" y="343119"/>
                </a:lnTo>
                <a:cubicBezTo>
                  <a:pt x="149785" y="345698"/>
                  <a:pt x="128264" y="349137"/>
                  <a:pt x="111907" y="352576"/>
                </a:cubicBezTo>
                <a:lnTo>
                  <a:pt x="124820" y="241672"/>
                </a:lnTo>
                <a:cubicBezTo>
                  <a:pt x="124820" y="239953"/>
                  <a:pt x="125681" y="239093"/>
                  <a:pt x="125681" y="237373"/>
                </a:cubicBezTo>
                <a:cubicBezTo>
                  <a:pt x="126542" y="234794"/>
                  <a:pt x="126542" y="232215"/>
                  <a:pt x="128264" y="230496"/>
                </a:cubicBezTo>
                <a:cubicBezTo>
                  <a:pt x="129124" y="228776"/>
                  <a:pt x="129985" y="227057"/>
                  <a:pt x="131707" y="226197"/>
                </a:cubicBezTo>
                <a:cubicBezTo>
                  <a:pt x="132568" y="223618"/>
                  <a:pt x="134290" y="221899"/>
                  <a:pt x="136011" y="220179"/>
                </a:cubicBezTo>
                <a:cubicBezTo>
                  <a:pt x="137733" y="219319"/>
                  <a:pt x="139455" y="218460"/>
                  <a:pt x="141177" y="217600"/>
                </a:cubicBezTo>
                <a:cubicBezTo>
                  <a:pt x="142898" y="216740"/>
                  <a:pt x="143759" y="215021"/>
                  <a:pt x="145481" y="215021"/>
                </a:cubicBezTo>
                <a:cubicBezTo>
                  <a:pt x="148925" y="213301"/>
                  <a:pt x="214351" y="190089"/>
                  <a:pt x="274612" y="186650"/>
                </a:cubicBezTo>
                <a:close/>
                <a:moveTo>
                  <a:pt x="287089" y="0"/>
                </a:moveTo>
                <a:cubicBezTo>
                  <a:pt x="332488" y="0"/>
                  <a:pt x="369292" y="40237"/>
                  <a:pt x="369292" y="89871"/>
                </a:cubicBezTo>
                <a:cubicBezTo>
                  <a:pt x="369292" y="139505"/>
                  <a:pt x="332488" y="179742"/>
                  <a:pt x="287089" y="179742"/>
                </a:cubicBezTo>
                <a:cubicBezTo>
                  <a:pt x="241690" y="179742"/>
                  <a:pt x="204886" y="139505"/>
                  <a:pt x="204886" y="89871"/>
                </a:cubicBezTo>
                <a:cubicBezTo>
                  <a:pt x="204886" y="40237"/>
                  <a:pt x="241690" y="0"/>
                  <a:pt x="287089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175">
            <a:noFill/>
            <a:prstDash val="solid"/>
            <a:round/>
          </a:ln>
          <a:effectLst/>
        </p:spPr>
        <p:txBody>
          <a:bodyPr wrap="square" lIns="91440" tIns="45720" rIns="91440" bIns="45720" anchor="ctr">
            <a:normAutofit fontScale="77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iSlîḋé"/>
          <p:cNvSpPr txBox="1"/>
          <p:nvPr/>
        </p:nvSpPr>
        <p:spPr>
          <a:xfrm>
            <a:off x="6620435" y="3631181"/>
            <a:ext cx="4787169" cy="269755"/>
          </a:xfrm>
          <a:prstGeom prst="rect">
            <a:avLst/>
          </a:prstGeom>
          <a:noFill/>
        </p:spPr>
        <p:txBody>
          <a:bodyPr wrap="square" lIns="91440" tIns="45720" rIns="91440" bIns="45720" anchor="b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02.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主动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/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被动 批量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DB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加载，写入缓存时，设置预制过期时间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6283966" y="4058770"/>
            <a:ext cx="493648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îŝļíḍe"/>
          <p:cNvSpPr/>
          <p:nvPr/>
        </p:nvSpPr>
        <p:spPr bwMode="auto">
          <a:xfrm flipH="1">
            <a:off x="6333011" y="5031953"/>
            <a:ext cx="287425" cy="274149"/>
          </a:xfrm>
          <a:custGeom>
            <a:avLst/>
            <a:gdLst>
              <a:gd name="connsiteX0" fmla="*/ 0 w 574179"/>
              <a:gd name="connsiteY0" fmla="*/ 451358 h 547653"/>
              <a:gd name="connsiteX1" fmla="*/ 574179 w 574179"/>
              <a:gd name="connsiteY1" fmla="*/ 451358 h 547653"/>
              <a:gd name="connsiteX2" fmla="*/ 574179 w 574179"/>
              <a:gd name="connsiteY2" fmla="*/ 475432 h 547653"/>
              <a:gd name="connsiteX3" fmla="*/ 531137 w 574179"/>
              <a:gd name="connsiteY3" fmla="*/ 547653 h 547653"/>
              <a:gd name="connsiteX4" fmla="*/ 42181 w 574179"/>
              <a:gd name="connsiteY4" fmla="*/ 547653 h 547653"/>
              <a:gd name="connsiteX5" fmla="*/ 0 w 574179"/>
              <a:gd name="connsiteY5" fmla="*/ 475432 h 547653"/>
              <a:gd name="connsiteX6" fmla="*/ 392503 w 574179"/>
              <a:gd name="connsiteY6" fmla="*/ 318175 h 547653"/>
              <a:gd name="connsiteX7" fmla="*/ 416711 w 574179"/>
              <a:gd name="connsiteY7" fmla="*/ 337076 h 547653"/>
              <a:gd name="connsiteX8" fmla="*/ 419305 w 574179"/>
              <a:gd name="connsiteY8" fmla="*/ 345668 h 547653"/>
              <a:gd name="connsiteX9" fmla="*/ 395097 w 574179"/>
              <a:gd name="connsiteY9" fmla="*/ 343091 h 547653"/>
              <a:gd name="connsiteX10" fmla="*/ 298695 w 574179"/>
              <a:gd name="connsiteY10" fmla="*/ 263188 h 547653"/>
              <a:gd name="connsiteX11" fmla="*/ 320244 w 574179"/>
              <a:gd name="connsiteY11" fmla="*/ 272640 h 547653"/>
              <a:gd name="connsiteX12" fmla="*/ 330588 w 574179"/>
              <a:gd name="connsiteY12" fmla="*/ 270062 h 547653"/>
              <a:gd name="connsiteX13" fmla="*/ 377997 w 574179"/>
              <a:gd name="connsiteY13" fmla="*/ 307013 h 547653"/>
              <a:gd name="connsiteX14" fmla="*/ 377997 w 574179"/>
              <a:gd name="connsiteY14" fmla="*/ 341385 h 547653"/>
              <a:gd name="connsiteX15" fmla="*/ 308177 w 574179"/>
              <a:gd name="connsiteY15" fmla="*/ 338807 h 547653"/>
              <a:gd name="connsiteX16" fmla="*/ 320247 w 574179"/>
              <a:gd name="connsiteY16" fmla="*/ 224505 h 547653"/>
              <a:gd name="connsiteX17" fmla="*/ 336603 w 574179"/>
              <a:gd name="connsiteY17" fmla="*/ 241694 h 547653"/>
              <a:gd name="connsiteX18" fmla="*/ 335742 w 574179"/>
              <a:gd name="connsiteY18" fmla="*/ 246851 h 547653"/>
              <a:gd name="connsiteX19" fmla="*/ 433876 w 574179"/>
              <a:gd name="connsiteY19" fmla="*/ 324202 h 547653"/>
              <a:gd name="connsiteX20" fmla="*/ 435597 w 574179"/>
              <a:gd name="connsiteY20" fmla="*/ 325921 h 547653"/>
              <a:gd name="connsiteX21" fmla="*/ 446788 w 574179"/>
              <a:gd name="connsiteY21" fmla="*/ 364597 h 547653"/>
              <a:gd name="connsiteX22" fmla="*/ 499298 w 574179"/>
              <a:gd name="connsiteY22" fmla="*/ 380926 h 547653"/>
              <a:gd name="connsiteX23" fmla="*/ 499298 w 574179"/>
              <a:gd name="connsiteY23" fmla="*/ 438510 h 547653"/>
              <a:gd name="connsiteX24" fmla="*/ 74052 w 574179"/>
              <a:gd name="connsiteY24" fmla="*/ 438510 h 547653"/>
              <a:gd name="connsiteX25" fmla="*/ 74052 w 574179"/>
              <a:gd name="connsiteY25" fmla="*/ 380926 h 547653"/>
              <a:gd name="connsiteX26" fmla="*/ 286675 w 574179"/>
              <a:gd name="connsiteY26" fmla="*/ 352564 h 547653"/>
              <a:gd name="connsiteX27" fmla="*/ 439040 w 574179"/>
              <a:gd name="connsiteY27" fmla="*/ 362878 h 547653"/>
              <a:gd name="connsiteX28" fmla="*/ 428711 w 574179"/>
              <a:gd name="connsiteY28" fmla="*/ 329359 h 547653"/>
              <a:gd name="connsiteX29" fmla="*/ 332299 w 574179"/>
              <a:gd name="connsiteY29" fmla="*/ 252867 h 547653"/>
              <a:gd name="connsiteX30" fmla="*/ 320247 w 574179"/>
              <a:gd name="connsiteY30" fmla="*/ 258024 h 547653"/>
              <a:gd name="connsiteX31" fmla="*/ 303031 w 574179"/>
              <a:gd name="connsiteY31" fmla="*/ 241694 h 547653"/>
              <a:gd name="connsiteX32" fmla="*/ 320247 w 574179"/>
              <a:gd name="connsiteY32" fmla="*/ 224505 h 547653"/>
              <a:gd name="connsiteX33" fmla="*/ 299567 w 574179"/>
              <a:gd name="connsiteY33" fmla="*/ 186650 h 547653"/>
              <a:gd name="connsiteX34" fmla="*/ 427837 w 574179"/>
              <a:gd name="connsiteY34" fmla="*/ 215021 h 547653"/>
              <a:gd name="connsiteX35" fmla="*/ 433002 w 574179"/>
              <a:gd name="connsiteY35" fmla="*/ 217600 h 547653"/>
              <a:gd name="connsiteX36" fmla="*/ 438168 w 574179"/>
              <a:gd name="connsiteY36" fmla="*/ 220179 h 547653"/>
              <a:gd name="connsiteX37" fmla="*/ 442472 w 574179"/>
              <a:gd name="connsiteY37" fmla="*/ 225337 h 547653"/>
              <a:gd name="connsiteX38" fmla="*/ 445915 w 574179"/>
              <a:gd name="connsiteY38" fmla="*/ 230496 h 547653"/>
              <a:gd name="connsiteX39" fmla="*/ 447637 w 574179"/>
              <a:gd name="connsiteY39" fmla="*/ 237374 h 547653"/>
              <a:gd name="connsiteX40" fmla="*/ 449359 w 574179"/>
              <a:gd name="connsiteY40" fmla="*/ 241672 h 547653"/>
              <a:gd name="connsiteX41" fmla="*/ 462272 w 574179"/>
              <a:gd name="connsiteY41" fmla="*/ 352576 h 547653"/>
              <a:gd name="connsiteX42" fmla="*/ 457968 w 574179"/>
              <a:gd name="connsiteY42" fmla="*/ 351716 h 547653"/>
              <a:gd name="connsiteX43" fmla="*/ 448498 w 574179"/>
              <a:gd name="connsiteY43" fmla="*/ 321626 h 547653"/>
              <a:gd name="connsiteX44" fmla="*/ 446776 w 574179"/>
              <a:gd name="connsiteY44" fmla="*/ 315608 h 547653"/>
              <a:gd name="connsiteX45" fmla="*/ 351219 w 574179"/>
              <a:gd name="connsiteY45" fmla="*/ 240812 h 547653"/>
              <a:gd name="connsiteX46" fmla="*/ 320228 w 574179"/>
              <a:gd name="connsiteY46" fmla="*/ 210722 h 547653"/>
              <a:gd name="connsiteX47" fmla="*/ 293541 w 574179"/>
              <a:gd name="connsiteY47" fmla="*/ 226197 h 547653"/>
              <a:gd name="connsiteX48" fmla="*/ 290958 w 574179"/>
              <a:gd name="connsiteY48" fmla="*/ 203844 h 547653"/>
              <a:gd name="connsiteX49" fmla="*/ 274612 w 574179"/>
              <a:gd name="connsiteY49" fmla="*/ 186650 h 547653"/>
              <a:gd name="connsiteX50" fmla="*/ 282360 w 574179"/>
              <a:gd name="connsiteY50" fmla="*/ 203844 h 547653"/>
              <a:gd name="connsiteX51" fmla="*/ 283221 w 574179"/>
              <a:gd name="connsiteY51" fmla="*/ 203844 h 547653"/>
              <a:gd name="connsiteX52" fmla="*/ 265143 w 574179"/>
              <a:gd name="connsiteY52" fmla="*/ 338820 h 547653"/>
              <a:gd name="connsiteX53" fmla="*/ 195412 w 574179"/>
              <a:gd name="connsiteY53" fmla="*/ 341400 h 547653"/>
              <a:gd name="connsiteX54" fmla="*/ 195412 w 574179"/>
              <a:gd name="connsiteY54" fmla="*/ 266604 h 547653"/>
              <a:gd name="connsiteX55" fmla="*/ 186803 w 574179"/>
              <a:gd name="connsiteY55" fmla="*/ 269183 h 547653"/>
              <a:gd name="connsiteX56" fmla="*/ 178194 w 574179"/>
              <a:gd name="connsiteY56" fmla="*/ 343119 h 547653"/>
              <a:gd name="connsiteX57" fmla="*/ 111907 w 574179"/>
              <a:gd name="connsiteY57" fmla="*/ 352576 h 547653"/>
              <a:gd name="connsiteX58" fmla="*/ 124820 w 574179"/>
              <a:gd name="connsiteY58" fmla="*/ 241672 h 547653"/>
              <a:gd name="connsiteX59" fmla="*/ 125681 w 574179"/>
              <a:gd name="connsiteY59" fmla="*/ 237373 h 547653"/>
              <a:gd name="connsiteX60" fmla="*/ 128264 w 574179"/>
              <a:gd name="connsiteY60" fmla="*/ 230496 h 547653"/>
              <a:gd name="connsiteX61" fmla="*/ 131707 w 574179"/>
              <a:gd name="connsiteY61" fmla="*/ 226197 h 547653"/>
              <a:gd name="connsiteX62" fmla="*/ 136011 w 574179"/>
              <a:gd name="connsiteY62" fmla="*/ 220179 h 547653"/>
              <a:gd name="connsiteX63" fmla="*/ 141177 w 574179"/>
              <a:gd name="connsiteY63" fmla="*/ 217600 h 547653"/>
              <a:gd name="connsiteX64" fmla="*/ 145481 w 574179"/>
              <a:gd name="connsiteY64" fmla="*/ 215021 h 547653"/>
              <a:gd name="connsiteX65" fmla="*/ 274612 w 574179"/>
              <a:gd name="connsiteY65" fmla="*/ 186650 h 547653"/>
              <a:gd name="connsiteX66" fmla="*/ 287089 w 574179"/>
              <a:gd name="connsiteY66" fmla="*/ 0 h 547653"/>
              <a:gd name="connsiteX67" fmla="*/ 369292 w 574179"/>
              <a:gd name="connsiteY67" fmla="*/ 89871 h 547653"/>
              <a:gd name="connsiteX68" fmla="*/ 287089 w 574179"/>
              <a:gd name="connsiteY68" fmla="*/ 179742 h 547653"/>
              <a:gd name="connsiteX69" fmla="*/ 204886 w 574179"/>
              <a:gd name="connsiteY69" fmla="*/ 89871 h 547653"/>
              <a:gd name="connsiteX70" fmla="*/ 287089 w 574179"/>
              <a:gd name="connsiteY70" fmla="*/ 0 h 547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74179" h="547653">
                <a:moveTo>
                  <a:pt x="0" y="451358"/>
                </a:moveTo>
                <a:lnTo>
                  <a:pt x="574179" y="451358"/>
                </a:lnTo>
                <a:lnTo>
                  <a:pt x="574179" y="475432"/>
                </a:lnTo>
                <a:lnTo>
                  <a:pt x="531137" y="547653"/>
                </a:lnTo>
                <a:lnTo>
                  <a:pt x="42181" y="547653"/>
                </a:lnTo>
                <a:lnTo>
                  <a:pt x="0" y="475432"/>
                </a:lnTo>
                <a:close/>
                <a:moveTo>
                  <a:pt x="392503" y="318175"/>
                </a:moveTo>
                <a:lnTo>
                  <a:pt x="416711" y="337076"/>
                </a:lnTo>
                <a:lnTo>
                  <a:pt x="419305" y="345668"/>
                </a:lnTo>
                <a:cubicBezTo>
                  <a:pt x="411524" y="344809"/>
                  <a:pt x="403743" y="343950"/>
                  <a:pt x="395097" y="343091"/>
                </a:cubicBezTo>
                <a:close/>
                <a:moveTo>
                  <a:pt x="298695" y="263188"/>
                </a:moveTo>
                <a:cubicBezTo>
                  <a:pt x="304729" y="269203"/>
                  <a:pt x="311625" y="272640"/>
                  <a:pt x="320244" y="272640"/>
                </a:cubicBezTo>
                <a:cubicBezTo>
                  <a:pt x="323692" y="272640"/>
                  <a:pt x="327140" y="271781"/>
                  <a:pt x="330588" y="270062"/>
                </a:cubicBezTo>
                <a:lnTo>
                  <a:pt x="377997" y="307013"/>
                </a:lnTo>
                <a:lnTo>
                  <a:pt x="377997" y="341385"/>
                </a:lnTo>
                <a:cubicBezTo>
                  <a:pt x="356448" y="339666"/>
                  <a:pt x="333174" y="338807"/>
                  <a:pt x="308177" y="338807"/>
                </a:cubicBezTo>
                <a:close/>
                <a:moveTo>
                  <a:pt x="320247" y="224505"/>
                </a:moveTo>
                <a:cubicBezTo>
                  <a:pt x="329716" y="224505"/>
                  <a:pt x="336603" y="232240"/>
                  <a:pt x="336603" y="241694"/>
                </a:cubicBezTo>
                <a:cubicBezTo>
                  <a:pt x="336603" y="243413"/>
                  <a:pt x="336603" y="245132"/>
                  <a:pt x="335742" y="246851"/>
                </a:cubicBezTo>
                <a:lnTo>
                  <a:pt x="433876" y="324202"/>
                </a:lnTo>
                <a:cubicBezTo>
                  <a:pt x="434736" y="325062"/>
                  <a:pt x="434736" y="325062"/>
                  <a:pt x="435597" y="325921"/>
                </a:cubicBezTo>
                <a:lnTo>
                  <a:pt x="446788" y="364597"/>
                </a:lnTo>
                <a:cubicBezTo>
                  <a:pt x="488107" y="372332"/>
                  <a:pt x="499298" y="380926"/>
                  <a:pt x="499298" y="380926"/>
                </a:cubicBezTo>
                <a:lnTo>
                  <a:pt x="499298" y="438510"/>
                </a:lnTo>
                <a:lnTo>
                  <a:pt x="74052" y="438510"/>
                </a:lnTo>
                <a:lnTo>
                  <a:pt x="74052" y="380926"/>
                </a:lnTo>
                <a:cubicBezTo>
                  <a:pt x="74052" y="380926"/>
                  <a:pt x="109346" y="352564"/>
                  <a:pt x="286675" y="352564"/>
                </a:cubicBezTo>
                <a:cubicBezTo>
                  <a:pt x="358984" y="352564"/>
                  <a:pt x="406329" y="357721"/>
                  <a:pt x="439040" y="362878"/>
                </a:cubicBezTo>
                <a:lnTo>
                  <a:pt x="428711" y="329359"/>
                </a:lnTo>
                <a:lnTo>
                  <a:pt x="332299" y="252867"/>
                </a:lnTo>
                <a:cubicBezTo>
                  <a:pt x="328855" y="256305"/>
                  <a:pt x="324551" y="258024"/>
                  <a:pt x="320247" y="258024"/>
                </a:cubicBezTo>
                <a:cubicBezTo>
                  <a:pt x="310778" y="258024"/>
                  <a:pt x="303031" y="250289"/>
                  <a:pt x="303031" y="241694"/>
                </a:cubicBezTo>
                <a:cubicBezTo>
                  <a:pt x="303031" y="232240"/>
                  <a:pt x="310778" y="224505"/>
                  <a:pt x="320247" y="224505"/>
                </a:cubicBezTo>
                <a:close/>
                <a:moveTo>
                  <a:pt x="299567" y="186650"/>
                </a:moveTo>
                <a:cubicBezTo>
                  <a:pt x="359828" y="190089"/>
                  <a:pt x="425254" y="213301"/>
                  <a:pt x="427837" y="215021"/>
                </a:cubicBezTo>
                <a:cubicBezTo>
                  <a:pt x="430420" y="215021"/>
                  <a:pt x="431281" y="216740"/>
                  <a:pt x="433002" y="217600"/>
                </a:cubicBezTo>
                <a:cubicBezTo>
                  <a:pt x="434724" y="218460"/>
                  <a:pt x="436446" y="219319"/>
                  <a:pt x="438168" y="220179"/>
                </a:cubicBezTo>
                <a:cubicBezTo>
                  <a:pt x="439889" y="221899"/>
                  <a:pt x="440750" y="223618"/>
                  <a:pt x="442472" y="225337"/>
                </a:cubicBezTo>
                <a:cubicBezTo>
                  <a:pt x="443333" y="227057"/>
                  <a:pt x="445055" y="228776"/>
                  <a:pt x="445915" y="230496"/>
                </a:cubicBezTo>
                <a:cubicBezTo>
                  <a:pt x="446776" y="232215"/>
                  <a:pt x="447637" y="234794"/>
                  <a:pt x="447637" y="237374"/>
                </a:cubicBezTo>
                <a:cubicBezTo>
                  <a:pt x="448498" y="238233"/>
                  <a:pt x="449359" y="239953"/>
                  <a:pt x="449359" y="241672"/>
                </a:cubicBezTo>
                <a:lnTo>
                  <a:pt x="462272" y="352576"/>
                </a:lnTo>
                <a:cubicBezTo>
                  <a:pt x="460550" y="352576"/>
                  <a:pt x="459689" y="352576"/>
                  <a:pt x="457968" y="351716"/>
                </a:cubicBezTo>
                <a:lnTo>
                  <a:pt x="448498" y="321626"/>
                </a:lnTo>
                <a:lnTo>
                  <a:pt x="446776" y="315608"/>
                </a:lnTo>
                <a:lnTo>
                  <a:pt x="351219" y="240812"/>
                </a:lnTo>
                <a:cubicBezTo>
                  <a:pt x="351219" y="224478"/>
                  <a:pt x="337445" y="210722"/>
                  <a:pt x="320228" y="210722"/>
                </a:cubicBezTo>
                <a:cubicBezTo>
                  <a:pt x="309036" y="210722"/>
                  <a:pt x="299567" y="216740"/>
                  <a:pt x="293541" y="226197"/>
                </a:cubicBezTo>
                <a:lnTo>
                  <a:pt x="290958" y="203844"/>
                </a:lnTo>
                <a:close/>
                <a:moveTo>
                  <a:pt x="274612" y="186650"/>
                </a:moveTo>
                <a:lnTo>
                  <a:pt x="282360" y="203844"/>
                </a:lnTo>
                <a:lnTo>
                  <a:pt x="283221" y="203844"/>
                </a:lnTo>
                <a:lnTo>
                  <a:pt x="265143" y="338820"/>
                </a:lnTo>
                <a:cubicBezTo>
                  <a:pt x="239316" y="338820"/>
                  <a:pt x="216073" y="340540"/>
                  <a:pt x="195412" y="341400"/>
                </a:cubicBezTo>
                <a:lnTo>
                  <a:pt x="195412" y="266604"/>
                </a:lnTo>
                <a:cubicBezTo>
                  <a:pt x="192829" y="268323"/>
                  <a:pt x="189386" y="269183"/>
                  <a:pt x="186803" y="269183"/>
                </a:cubicBezTo>
                <a:lnTo>
                  <a:pt x="178194" y="343119"/>
                </a:lnTo>
                <a:cubicBezTo>
                  <a:pt x="149785" y="345698"/>
                  <a:pt x="128264" y="349137"/>
                  <a:pt x="111907" y="352576"/>
                </a:cubicBezTo>
                <a:lnTo>
                  <a:pt x="124820" y="241672"/>
                </a:lnTo>
                <a:cubicBezTo>
                  <a:pt x="124820" y="239953"/>
                  <a:pt x="125681" y="239093"/>
                  <a:pt x="125681" y="237373"/>
                </a:cubicBezTo>
                <a:cubicBezTo>
                  <a:pt x="126542" y="234794"/>
                  <a:pt x="126542" y="232215"/>
                  <a:pt x="128264" y="230496"/>
                </a:cubicBezTo>
                <a:cubicBezTo>
                  <a:pt x="129124" y="228776"/>
                  <a:pt x="129985" y="227057"/>
                  <a:pt x="131707" y="226197"/>
                </a:cubicBezTo>
                <a:cubicBezTo>
                  <a:pt x="132568" y="223618"/>
                  <a:pt x="134290" y="221899"/>
                  <a:pt x="136011" y="220179"/>
                </a:cubicBezTo>
                <a:cubicBezTo>
                  <a:pt x="137733" y="219319"/>
                  <a:pt x="139455" y="218460"/>
                  <a:pt x="141177" y="217600"/>
                </a:cubicBezTo>
                <a:cubicBezTo>
                  <a:pt x="142898" y="216740"/>
                  <a:pt x="143759" y="215021"/>
                  <a:pt x="145481" y="215021"/>
                </a:cubicBezTo>
                <a:cubicBezTo>
                  <a:pt x="148925" y="213301"/>
                  <a:pt x="214351" y="190089"/>
                  <a:pt x="274612" y="186650"/>
                </a:cubicBezTo>
                <a:close/>
                <a:moveTo>
                  <a:pt x="287089" y="0"/>
                </a:moveTo>
                <a:cubicBezTo>
                  <a:pt x="332488" y="0"/>
                  <a:pt x="369292" y="40237"/>
                  <a:pt x="369292" y="89871"/>
                </a:cubicBezTo>
                <a:cubicBezTo>
                  <a:pt x="369292" y="139505"/>
                  <a:pt x="332488" y="179742"/>
                  <a:pt x="287089" y="179742"/>
                </a:cubicBezTo>
                <a:cubicBezTo>
                  <a:pt x="241690" y="179742"/>
                  <a:pt x="204886" y="139505"/>
                  <a:pt x="204886" y="89871"/>
                </a:cubicBezTo>
                <a:cubicBezTo>
                  <a:pt x="204886" y="40237"/>
                  <a:pt x="241690" y="0"/>
                  <a:pt x="287089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175">
            <a:noFill/>
            <a:prstDash val="solid"/>
            <a:round/>
          </a:ln>
          <a:effectLst/>
        </p:spPr>
        <p:txBody>
          <a:bodyPr wrap="square" lIns="91440" tIns="45720" rIns="91440" bIns="45720" anchor="ctr">
            <a:normAutofit fontScale="77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iṡḻîḍe"/>
          <p:cNvSpPr txBox="1"/>
          <p:nvPr/>
        </p:nvSpPr>
        <p:spPr>
          <a:xfrm>
            <a:off x="6620436" y="4331569"/>
            <a:ext cx="3876550" cy="269755"/>
          </a:xfrm>
          <a:prstGeom prst="rect">
            <a:avLst/>
          </a:prstGeom>
          <a:noFill/>
        </p:spPr>
        <p:txBody>
          <a:bodyPr wrap="square" lIns="91440" tIns="45720" rIns="91440" bIns="45720" anchor="b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03.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到达过期时间，批量一起过期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6283966" y="4759157"/>
            <a:ext cx="493648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íṡḷïḍè"/>
          <p:cNvSpPr/>
          <p:nvPr/>
        </p:nvSpPr>
        <p:spPr bwMode="auto">
          <a:xfrm flipH="1">
            <a:off x="6333011" y="4331569"/>
            <a:ext cx="287425" cy="274149"/>
          </a:xfrm>
          <a:custGeom>
            <a:avLst/>
            <a:gdLst>
              <a:gd name="connsiteX0" fmla="*/ 0 w 574179"/>
              <a:gd name="connsiteY0" fmla="*/ 451358 h 547653"/>
              <a:gd name="connsiteX1" fmla="*/ 574179 w 574179"/>
              <a:gd name="connsiteY1" fmla="*/ 451358 h 547653"/>
              <a:gd name="connsiteX2" fmla="*/ 574179 w 574179"/>
              <a:gd name="connsiteY2" fmla="*/ 475432 h 547653"/>
              <a:gd name="connsiteX3" fmla="*/ 531137 w 574179"/>
              <a:gd name="connsiteY3" fmla="*/ 547653 h 547653"/>
              <a:gd name="connsiteX4" fmla="*/ 42181 w 574179"/>
              <a:gd name="connsiteY4" fmla="*/ 547653 h 547653"/>
              <a:gd name="connsiteX5" fmla="*/ 0 w 574179"/>
              <a:gd name="connsiteY5" fmla="*/ 475432 h 547653"/>
              <a:gd name="connsiteX6" fmla="*/ 392503 w 574179"/>
              <a:gd name="connsiteY6" fmla="*/ 318175 h 547653"/>
              <a:gd name="connsiteX7" fmla="*/ 416711 w 574179"/>
              <a:gd name="connsiteY7" fmla="*/ 337076 h 547653"/>
              <a:gd name="connsiteX8" fmla="*/ 419305 w 574179"/>
              <a:gd name="connsiteY8" fmla="*/ 345668 h 547653"/>
              <a:gd name="connsiteX9" fmla="*/ 395097 w 574179"/>
              <a:gd name="connsiteY9" fmla="*/ 343091 h 547653"/>
              <a:gd name="connsiteX10" fmla="*/ 298695 w 574179"/>
              <a:gd name="connsiteY10" fmla="*/ 263188 h 547653"/>
              <a:gd name="connsiteX11" fmla="*/ 320244 w 574179"/>
              <a:gd name="connsiteY11" fmla="*/ 272640 h 547653"/>
              <a:gd name="connsiteX12" fmla="*/ 330588 w 574179"/>
              <a:gd name="connsiteY12" fmla="*/ 270062 h 547653"/>
              <a:gd name="connsiteX13" fmla="*/ 377997 w 574179"/>
              <a:gd name="connsiteY13" fmla="*/ 307013 h 547653"/>
              <a:gd name="connsiteX14" fmla="*/ 377997 w 574179"/>
              <a:gd name="connsiteY14" fmla="*/ 341385 h 547653"/>
              <a:gd name="connsiteX15" fmla="*/ 308177 w 574179"/>
              <a:gd name="connsiteY15" fmla="*/ 338807 h 547653"/>
              <a:gd name="connsiteX16" fmla="*/ 320247 w 574179"/>
              <a:gd name="connsiteY16" fmla="*/ 224505 h 547653"/>
              <a:gd name="connsiteX17" fmla="*/ 336603 w 574179"/>
              <a:gd name="connsiteY17" fmla="*/ 241694 h 547653"/>
              <a:gd name="connsiteX18" fmla="*/ 335742 w 574179"/>
              <a:gd name="connsiteY18" fmla="*/ 246851 h 547653"/>
              <a:gd name="connsiteX19" fmla="*/ 433876 w 574179"/>
              <a:gd name="connsiteY19" fmla="*/ 324202 h 547653"/>
              <a:gd name="connsiteX20" fmla="*/ 435597 w 574179"/>
              <a:gd name="connsiteY20" fmla="*/ 325921 h 547653"/>
              <a:gd name="connsiteX21" fmla="*/ 446788 w 574179"/>
              <a:gd name="connsiteY21" fmla="*/ 364597 h 547653"/>
              <a:gd name="connsiteX22" fmla="*/ 499298 w 574179"/>
              <a:gd name="connsiteY22" fmla="*/ 380926 h 547653"/>
              <a:gd name="connsiteX23" fmla="*/ 499298 w 574179"/>
              <a:gd name="connsiteY23" fmla="*/ 438510 h 547653"/>
              <a:gd name="connsiteX24" fmla="*/ 74052 w 574179"/>
              <a:gd name="connsiteY24" fmla="*/ 438510 h 547653"/>
              <a:gd name="connsiteX25" fmla="*/ 74052 w 574179"/>
              <a:gd name="connsiteY25" fmla="*/ 380926 h 547653"/>
              <a:gd name="connsiteX26" fmla="*/ 286675 w 574179"/>
              <a:gd name="connsiteY26" fmla="*/ 352564 h 547653"/>
              <a:gd name="connsiteX27" fmla="*/ 439040 w 574179"/>
              <a:gd name="connsiteY27" fmla="*/ 362878 h 547653"/>
              <a:gd name="connsiteX28" fmla="*/ 428711 w 574179"/>
              <a:gd name="connsiteY28" fmla="*/ 329359 h 547653"/>
              <a:gd name="connsiteX29" fmla="*/ 332299 w 574179"/>
              <a:gd name="connsiteY29" fmla="*/ 252867 h 547653"/>
              <a:gd name="connsiteX30" fmla="*/ 320247 w 574179"/>
              <a:gd name="connsiteY30" fmla="*/ 258024 h 547653"/>
              <a:gd name="connsiteX31" fmla="*/ 303031 w 574179"/>
              <a:gd name="connsiteY31" fmla="*/ 241694 h 547653"/>
              <a:gd name="connsiteX32" fmla="*/ 320247 w 574179"/>
              <a:gd name="connsiteY32" fmla="*/ 224505 h 547653"/>
              <a:gd name="connsiteX33" fmla="*/ 299567 w 574179"/>
              <a:gd name="connsiteY33" fmla="*/ 186650 h 547653"/>
              <a:gd name="connsiteX34" fmla="*/ 427837 w 574179"/>
              <a:gd name="connsiteY34" fmla="*/ 215021 h 547653"/>
              <a:gd name="connsiteX35" fmla="*/ 433002 w 574179"/>
              <a:gd name="connsiteY35" fmla="*/ 217600 h 547653"/>
              <a:gd name="connsiteX36" fmla="*/ 438168 w 574179"/>
              <a:gd name="connsiteY36" fmla="*/ 220179 h 547653"/>
              <a:gd name="connsiteX37" fmla="*/ 442472 w 574179"/>
              <a:gd name="connsiteY37" fmla="*/ 225337 h 547653"/>
              <a:gd name="connsiteX38" fmla="*/ 445915 w 574179"/>
              <a:gd name="connsiteY38" fmla="*/ 230496 h 547653"/>
              <a:gd name="connsiteX39" fmla="*/ 447637 w 574179"/>
              <a:gd name="connsiteY39" fmla="*/ 237374 h 547653"/>
              <a:gd name="connsiteX40" fmla="*/ 449359 w 574179"/>
              <a:gd name="connsiteY40" fmla="*/ 241672 h 547653"/>
              <a:gd name="connsiteX41" fmla="*/ 462272 w 574179"/>
              <a:gd name="connsiteY41" fmla="*/ 352576 h 547653"/>
              <a:gd name="connsiteX42" fmla="*/ 457968 w 574179"/>
              <a:gd name="connsiteY42" fmla="*/ 351716 h 547653"/>
              <a:gd name="connsiteX43" fmla="*/ 448498 w 574179"/>
              <a:gd name="connsiteY43" fmla="*/ 321626 h 547653"/>
              <a:gd name="connsiteX44" fmla="*/ 446776 w 574179"/>
              <a:gd name="connsiteY44" fmla="*/ 315608 h 547653"/>
              <a:gd name="connsiteX45" fmla="*/ 351219 w 574179"/>
              <a:gd name="connsiteY45" fmla="*/ 240812 h 547653"/>
              <a:gd name="connsiteX46" fmla="*/ 320228 w 574179"/>
              <a:gd name="connsiteY46" fmla="*/ 210722 h 547653"/>
              <a:gd name="connsiteX47" fmla="*/ 293541 w 574179"/>
              <a:gd name="connsiteY47" fmla="*/ 226197 h 547653"/>
              <a:gd name="connsiteX48" fmla="*/ 290958 w 574179"/>
              <a:gd name="connsiteY48" fmla="*/ 203844 h 547653"/>
              <a:gd name="connsiteX49" fmla="*/ 274612 w 574179"/>
              <a:gd name="connsiteY49" fmla="*/ 186650 h 547653"/>
              <a:gd name="connsiteX50" fmla="*/ 282360 w 574179"/>
              <a:gd name="connsiteY50" fmla="*/ 203844 h 547653"/>
              <a:gd name="connsiteX51" fmla="*/ 283221 w 574179"/>
              <a:gd name="connsiteY51" fmla="*/ 203844 h 547653"/>
              <a:gd name="connsiteX52" fmla="*/ 265143 w 574179"/>
              <a:gd name="connsiteY52" fmla="*/ 338820 h 547653"/>
              <a:gd name="connsiteX53" fmla="*/ 195412 w 574179"/>
              <a:gd name="connsiteY53" fmla="*/ 341400 h 547653"/>
              <a:gd name="connsiteX54" fmla="*/ 195412 w 574179"/>
              <a:gd name="connsiteY54" fmla="*/ 266604 h 547653"/>
              <a:gd name="connsiteX55" fmla="*/ 186803 w 574179"/>
              <a:gd name="connsiteY55" fmla="*/ 269183 h 547653"/>
              <a:gd name="connsiteX56" fmla="*/ 178194 w 574179"/>
              <a:gd name="connsiteY56" fmla="*/ 343119 h 547653"/>
              <a:gd name="connsiteX57" fmla="*/ 111907 w 574179"/>
              <a:gd name="connsiteY57" fmla="*/ 352576 h 547653"/>
              <a:gd name="connsiteX58" fmla="*/ 124820 w 574179"/>
              <a:gd name="connsiteY58" fmla="*/ 241672 h 547653"/>
              <a:gd name="connsiteX59" fmla="*/ 125681 w 574179"/>
              <a:gd name="connsiteY59" fmla="*/ 237373 h 547653"/>
              <a:gd name="connsiteX60" fmla="*/ 128264 w 574179"/>
              <a:gd name="connsiteY60" fmla="*/ 230496 h 547653"/>
              <a:gd name="connsiteX61" fmla="*/ 131707 w 574179"/>
              <a:gd name="connsiteY61" fmla="*/ 226197 h 547653"/>
              <a:gd name="connsiteX62" fmla="*/ 136011 w 574179"/>
              <a:gd name="connsiteY62" fmla="*/ 220179 h 547653"/>
              <a:gd name="connsiteX63" fmla="*/ 141177 w 574179"/>
              <a:gd name="connsiteY63" fmla="*/ 217600 h 547653"/>
              <a:gd name="connsiteX64" fmla="*/ 145481 w 574179"/>
              <a:gd name="connsiteY64" fmla="*/ 215021 h 547653"/>
              <a:gd name="connsiteX65" fmla="*/ 274612 w 574179"/>
              <a:gd name="connsiteY65" fmla="*/ 186650 h 547653"/>
              <a:gd name="connsiteX66" fmla="*/ 287089 w 574179"/>
              <a:gd name="connsiteY66" fmla="*/ 0 h 547653"/>
              <a:gd name="connsiteX67" fmla="*/ 369292 w 574179"/>
              <a:gd name="connsiteY67" fmla="*/ 89871 h 547653"/>
              <a:gd name="connsiteX68" fmla="*/ 287089 w 574179"/>
              <a:gd name="connsiteY68" fmla="*/ 179742 h 547653"/>
              <a:gd name="connsiteX69" fmla="*/ 204886 w 574179"/>
              <a:gd name="connsiteY69" fmla="*/ 89871 h 547653"/>
              <a:gd name="connsiteX70" fmla="*/ 287089 w 574179"/>
              <a:gd name="connsiteY70" fmla="*/ 0 h 547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74179" h="547653">
                <a:moveTo>
                  <a:pt x="0" y="451358"/>
                </a:moveTo>
                <a:lnTo>
                  <a:pt x="574179" y="451358"/>
                </a:lnTo>
                <a:lnTo>
                  <a:pt x="574179" y="475432"/>
                </a:lnTo>
                <a:lnTo>
                  <a:pt x="531137" y="547653"/>
                </a:lnTo>
                <a:lnTo>
                  <a:pt x="42181" y="547653"/>
                </a:lnTo>
                <a:lnTo>
                  <a:pt x="0" y="475432"/>
                </a:lnTo>
                <a:close/>
                <a:moveTo>
                  <a:pt x="392503" y="318175"/>
                </a:moveTo>
                <a:lnTo>
                  <a:pt x="416711" y="337076"/>
                </a:lnTo>
                <a:lnTo>
                  <a:pt x="419305" y="345668"/>
                </a:lnTo>
                <a:cubicBezTo>
                  <a:pt x="411524" y="344809"/>
                  <a:pt x="403743" y="343950"/>
                  <a:pt x="395097" y="343091"/>
                </a:cubicBezTo>
                <a:close/>
                <a:moveTo>
                  <a:pt x="298695" y="263188"/>
                </a:moveTo>
                <a:cubicBezTo>
                  <a:pt x="304729" y="269203"/>
                  <a:pt x="311625" y="272640"/>
                  <a:pt x="320244" y="272640"/>
                </a:cubicBezTo>
                <a:cubicBezTo>
                  <a:pt x="323692" y="272640"/>
                  <a:pt x="327140" y="271781"/>
                  <a:pt x="330588" y="270062"/>
                </a:cubicBezTo>
                <a:lnTo>
                  <a:pt x="377997" y="307013"/>
                </a:lnTo>
                <a:lnTo>
                  <a:pt x="377997" y="341385"/>
                </a:lnTo>
                <a:cubicBezTo>
                  <a:pt x="356448" y="339666"/>
                  <a:pt x="333174" y="338807"/>
                  <a:pt x="308177" y="338807"/>
                </a:cubicBezTo>
                <a:close/>
                <a:moveTo>
                  <a:pt x="320247" y="224505"/>
                </a:moveTo>
                <a:cubicBezTo>
                  <a:pt x="329716" y="224505"/>
                  <a:pt x="336603" y="232240"/>
                  <a:pt x="336603" y="241694"/>
                </a:cubicBezTo>
                <a:cubicBezTo>
                  <a:pt x="336603" y="243413"/>
                  <a:pt x="336603" y="245132"/>
                  <a:pt x="335742" y="246851"/>
                </a:cubicBezTo>
                <a:lnTo>
                  <a:pt x="433876" y="324202"/>
                </a:lnTo>
                <a:cubicBezTo>
                  <a:pt x="434736" y="325062"/>
                  <a:pt x="434736" y="325062"/>
                  <a:pt x="435597" y="325921"/>
                </a:cubicBezTo>
                <a:lnTo>
                  <a:pt x="446788" y="364597"/>
                </a:lnTo>
                <a:cubicBezTo>
                  <a:pt x="488107" y="372332"/>
                  <a:pt x="499298" y="380926"/>
                  <a:pt x="499298" y="380926"/>
                </a:cubicBezTo>
                <a:lnTo>
                  <a:pt x="499298" y="438510"/>
                </a:lnTo>
                <a:lnTo>
                  <a:pt x="74052" y="438510"/>
                </a:lnTo>
                <a:lnTo>
                  <a:pt x="74052" y="380926"/>
                </a:lnTo>
                <a:cubicBezTo>
                  <a:pt x="74052" y="380926"/>
                  <a:pt x="109346" y="352564"/>
                  <a:pt x="286675" y="352564"/>
                </a:cubicBezTo>
                <a:cubicBezTo>
                  <a:pt x="358984" y="352564"/>
                  <a:pt x="406329" y="357721"/>
                  <a:pt x="439040" y="362878"/>
                </a:cubicBezTo>
                <a:lnTo>
                  <a:pt x="428711" y="329359"/>
                </a:lnTo>
                <a:lnTo>
                  <a:pt x="332299" y="252867"/>
                </a:lnTo>
                <a:cubicBezTo>
                  <a:pt x="328855" y="256305"/>
                  <a:pt x="324551" y="258024"/>
                  <a:pt x="320247" y="258024"/>
                </a:cubicBezTo>
                <a:cubicBezTo>
                  <a:pt x="310778" y="258024"/>
                  <a:pt x="303031" y="250289"/>
                  <a:pt x="303031" y="241694"/>
                </a:cubicBezTo>
                <a:cubicBezTo>
                  <a:pt x="303031" y="232240"/>
                  <a:pt x="310778" y="224505"/>
                  <a:pt x="320247" y="224505"/>
                </a:cubicBezTo>
                <a:close/>
                <a:moveTo>
                  <a:pt x="299567" y="186650"/>
                </a:moveTo>
                <a:cubicBezTo>
                  <a:pt x="359828" y="190089"/>
                  <a:pt x="425254" y="213301"/>
                  <a:pt x="427837" y="215021"/>
                </a:cubicBezTo>
                <a:cubicBezTo>
                  <a:pt x="430420" y="215021"/>
                  <a:pt x="431281" y="216740"/>
                  <a:pt x="433002" y="217600"/>
                </a:cubicBezTo>
                <a:cubicBezTo>
                  <a:pt x="434724" y="218460"/>
                  <a:pt x="436446" y="219319"/>
                  <a:pt x="438168" y="220179"/>
                </a:cubicBezTo>
                <a:cubicBezTo>
                  <a:pt x="439889" y="221899"/>
                  <a:pt x="440750" y="223618"/>
                  <a:pt x="442472" y="225337"/>
                </a:cubicBezTo>
                <a:cubicBezTo>
                  <a:pt x="443333" y="227057"/>
                  <a:pt x="445055" y="228776"/>
                  <a:pt x="445915" y="230496"/>
                </a:cubicBezTo>
                <a:cubicBezTo>
                  <a:pt x="446776" y="232215"/>
                  <a:pt x="447637" y="234794"/>
                  <a:pt x="447637" y="237374"/>
                </a:cubicBezTo>
                <a:cubicBezTo>
                  <a:pt x="448498" y="238233"/>
                  <a:pt x="449359" y="239953"/>
                  <a:pt x="449359" y="241672"/>
                </a:cubicBezTo>
                <a:lnTo>
                  <a:pt x="462272" y="352576"/>
                </a:lnTo>
                <a:cubicBezTo>
                  <a:pt x="460550" y="352576"/>
                  <a:pt x="459689" y="352576"/>
                  <a:pt x="457968" y="351716"/>
                </a:cubicBezTo>
                <a:lnTo>
                  <a:pt x="448498" y="321626"/>
                </a:lnTo>
                <a:lnTo>
                  <a:pt x="446776" y="315608"/>
                </a:lnTo>
                <a:lnTo>
                  <a:pt x="351219" y="240812"/>
                </a:lnTo>
                <a:cubicBezTo>
                  <a:pt x="351219" y="224478"/>
                  <a:pt x="337445" y="210722"/>
                  <a:pt x="320228" y="210722"/>
                </a:cubicBezTo>
                <a:cubicBezTo>
                  <a:pt x="309036" y="210722"/>
                  <a:pt x="299567" y="216740"/>
                  <a:pt x="293541" y="226197"/>
                </a:cubicBezTo>
                <a:lnTo>
                  <a:pt x="290958" y="203844"/>
                </a:lnTo>
                <a:close/>
                <a:moveTo>
                  <a:pt x="274612" y="186650"/>
                </a:moveTo>
                <a:lnTo>
                  <a:pt x="282360" y="203844"/>
                </a:lnTo>
                <a:lnTo>
                  <a:pt x="283221" y="203844"/>
                </a:lnTo>
                <a:lnTo>
                  <a:pt x="265143" y="338820"/>
                </a:lnTo>
                <a:cubicBezTo>
                  <a:pt x="239316" y="338820"/>
                  <a:pt x="216073" y="340540"/>
                  <a:pt x="195412" y="341400"/>
                </a:cubicBezTo>
                <a:lnTo>
                  <a:pt x="195412" y="266604"/>
                </a:lnTo>
                <a:cubicBezTo>
                  <a:pt x="192829" y="268323"/>
                  <a:pt x="189386" y="269183"/>
                  <a:pt x="186803" y="269183"/>
                </a:cubicBezTo>
                <a:lnTo>
                  <a:pt x="178194" y="343119"/>
                </a:lnTo>
                <a:cubicBezTo>
                  <a:pt x="149785" y="345698"/>
                  <a:pt x="128264" y="349137"/>
                  <a:pt x="111907" y="352576"/>
                </a:cubicBezTo>
                <a:lnTo>
                  <a:pt x="124820" y="241672"/>
                </a:lnTo>
                <a:cubicBezTo>
                  <a:pt x="124820" y="239953"/>
                  <a:pt x="125681" y="239093"/>
                  <a:pt x="125681" y="237373"/>
                </a:cubicBezTo>
                <a:cubicBezTo>
                  <a:pt x="126542" y="234794"/>
                  <a:pt x="126542" y="232215"/>
                  <a:pt x="128264" y="230496"/>
                </a:cubicBezTo>
                <a:cubicBezTo>
                  <a:pt x="129124" y="228776"/>
                  <a:pt x="129985" y="227057"/>
                  <a:pt x="131707" y="226197"/>
                </a:cubicBezTo>
                <a:cubicBezTo>
                  <a:pt x="132568" y="223618"/>
                  <a:pt x="134290" y="221899"/>
                  <a:pt x="136011" y="220179"/>
                </a:cubicBezTo>
                <a:cubicBezTo>
                  <a:pt x="137733" y="219319"/>
                  <a:pt x="139455" y="218460"/>
                  <a:pt x="141177" y="217600"/>
                </a:cubicBezTo>
                <a:cubicBezTo>
                  <a:pt x="142898" y="216740"/>
                  <a:pt x="143759" y="215021"/>
                  <a:pt x="145481" y="215021"/>
                </a:cubicBezTo>
                <a:cubicBezTo>
                  <a:pt x="148925" y="213301"/>
                  <a:pt x="214351" y="190089"/>
                  <a:pt x="274612" y="186650"/>
                </a:cubicBezTo>
                <a:close/>
                <a:moveTo>
                  <a:pt x="287089" y="0"/>
                </a:moveTo>
                <a:cubicBezTo>
                  <a:pt x="332488" y="0"/>
                  <a:pt x="369292" y="40237"/>
                  <a:pt x="369292" y="89871"/>
                </a:cubicBezTo>
                <a:cubicBezTo>
                  <a:pt x="369292" y="139505"/>
                  <a:pt x="332488" y="179742"/>
                  <a:pt x="287089" y="179742"/>
                </a:cubicBezTo>
                <a:cubicBezTo>
                  <a:pt x="241690" y="179742"/>
                  <a:pt x="204886" y="139505"/>
                  <a:pt x="204886" y="89871"/>
                </a:cubicBezTo>
                <a:cubicBezTo>
                  <a:pt x="204886" y="40237"/>
                  <a:pt x="241690" y="0"/>
                  <a:pt x="287089" y="0"/>
                </a:cubicBezTo>
                <a:close/>
              </a:path>
            </a:pathLst>
          </a:custGeom>
          <a:solidFill>
            <a:schemeClr val="accent1"/>
          </a:solidFill>
          <a:ln w="3175">
            <a:noFill/>
            <a:prstDash val="solid"/>
            <a:round/>
          </a:ln>
          <a:effectLst/>
        </p:spPr>
        <p:txBody>
          <a:bodyPr wrap="square" lIns="91440" tIns="45720" rIns="91440" bIns="45720" anchor="ctr">
            <a:normAutofit fontScale="77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íśḻîḍê"/>
          <p:cNvSpPr txBox="1"/>
          <p:nvPr/>
        </p:nvSpPr>
        <p:spPr>
          <a:xfrm>
            <a:off x="6620436" y="5031953"/>
            <a:ext cx="3876550" cy="269755"/>
          </a:xfrm>
          <a:prstGeom prst="rect">
            <a:avLst/>
          </a:prstGeom>
          <a:noFill/>
        </p:spPr>
        <p:txBody>
          <a:bodyPr wrap="square" lIns="91440" tIns="45720" rIns="91440" bIns="45720" anchor="b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04.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批量请求一起穿透到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DB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6283966" y="5459541"/>
            <a:ext cx="493648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781354" y="612314"/>
            <a:ext cx="6316620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zh-CN" altLang="en-US" sz="2400" dirty="0">
                <a:solidFill>
                  <a:srgbClr val="12A98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缓存失效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2440768" y="2123167"/>
            <a:ext cx="2845275" cy="2862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>
              <a:lnSpc>
                <a:spcPct val="200000"/>
              </a:lnSpc>
              <a:buSzPct val="25000"/>
            </a:pPr>
            <a:r>
              <a:rPr lang="zh-CN" altLang="en-US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问题描述</a:t>
            </a:r>
            <a:endParaRPr lang="en-US" altLang="zh-CN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algn="ctr">
              <a:lnSpc>
                <a:spcPct val="200000"/>
              </a:lnSpc>
              <a:buSzPct val="25000"/>
            </a:pPr>
            <a:r>
              <a:rPr lang="zh-CN" altLang="en-US" sz="14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大量</a:t>
            </a:r>
            <a:r>
              <a:rPr lang="en-US" altLang="zh-CN" sz="14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key</a:t>
            </a:r>
            <a:r>
              <a:rPr lang="zh-CN" altLang="en-US" sz="14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同时过期，</a:t>
            </a:r>
            <a:endParaRPr lang="en-US" altLang="zh-CN" sz="1400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algn="ctr">
              <a:lnSpc>
                <a:spcPct val="200000"/>
              </a:lnSpc>
              <a:buSzPct val="25000"/>
            </a:pPr>
            <a:r>
              <a:rPr lang="en-US" altLang="zh-CN" sz="14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cache</a:t>
            </a:r>
            <a:r>
              <a:rPr lang="zh-CN" altLang="en-US" sz="14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访问</a:t>
            </a:r>
            <a:r>
              <a:rPr lang="en-US" altLang="zh-CN" sz="14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miss</a:t>
            </a:r>
            <a:r>
              <a:rPr lang="zh-CN" altLang="en-US" sz="14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endParaRPr lang="en-US" altLang="zh-CN" sz="1400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algn="ctr">
              <a:lnSpc>
                <a:spcPct val="200000"/>
              </a:lnSpc>
              <a:buSzPct val="25000"/>
            </a:pPr>
            <a:r>
              <a:rPr lang="zh-CN" altLang="en-US" sz="14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穿透到</a:t>
            </a:r>
            <a:r>
              <a:rPr lang="en-US" altLang="zh-CN" sz="14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DB</a:t>
            </a:r>
            <a:r>
              <a:rPr lang="zh-CN" altLang="en-US" sz="14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14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DB</a:t>
            </a:r>
            <a:r>
              <a:rPr lang="zh-CN" altLang="en-US" sz="14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压力大增，</a:t>
            </a:r>
            <a:endParaRPr lang="en-US" altLang="zh-CN" sz="1400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algn="ctr">
              <a:lnSpc>
                <a:spcPct val="200000"/>
              </a:lnSpc>
              <a:buSzPct val="25000"/>
            </a:pPr>
            <a:r>
              <a:rPr lang="zh-CN" altLang="en-US" sz="14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慢查率增大</a:t>
            </a:r>
            <a:endParaRPr lang="en-US" altLang="zh-CN" sz="1400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0" marR="0" indent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66" name="8e58817a-0478-4465-ba19-2f2d46c6d64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984586" y="4717956"/>
            <a:ext cx="698881" cy="1620073"/>
            <a:chOff x="5194050" y="1547746"/>
            <a:chExt cx="1803899" cy="4181608"/>
          </a:xfrm>
        </p:grpSpPr>
        <p:sp>
          <p:nvSpPr>
            <p:cNvPr id="67" name="iS1ïdê"/>
            <p:cNvSpPr/>
            <p:nvPr/>
          </p:nvSpPr>
          <p:spPr bwMode="auto">
            <a:xfrm>
              <a:off x="6425855" y="4853174"/>
              <a:ext cx="355626" cy="532579"/>
            </a:xfrm>
            <a:custGeom>
              <a:avLst/>
              <a:gdLst>
                <a:gd name="T0" fmla="*/ 0 w 172"/>
                <a:gd name="T1" fmla="*/ 115 h 258"/>
                <a:gd name="T2" fmla="*/ 32 w 172"/>
                <a:gd name="T3" fmla="*/ 172 h 258"/>
                <a:gd name="T4" fmla="*/ 46 w 172"/>
                <a:gd name="T5" fmla="*/ 213 h 258"/>
                <a:gd name="T6" fmla="*/ 107 w 172"/>
                <a:gd name="T7" fmla="*/ 248 h 258"/>
                <a:gd name="T8" fmla="*/ 137 w 172"/>
                <a:gd name="T9" fmla="*/ 55 h 258"/>
                <a:gd name="T10" fmla="*/ 59 w 172"/>
                <a:gd name="T11" fmla="*/ 0 h 258"/>
                <a:gd name="T12" fmla="*/ 20 w 172"/>
                <a:gd name="T13" fmla="*/ 40 h 258"/>
                <a:gd name="T14" fmla="*/ 0 w 172"/>
                <a:gd name="T15" fmla="*/ 115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258">
                  <a:moveTo>
                    <a:pt x="0" y="115"/>
                  </a:moveTo>
                  <a:cubicBezTo>
                    <a:pt x="0" y="115"/>
                    <a:pt x="16" y="148"/>
                    <a:pt x="32" y="172"/>
                  </a:cubicBezTo>
                  <a:cubicBezTo>
                    <a:pt x="32" y="172"/>
                    <a:pt x="43" y="190"/>
                    <a:pt x="46" y="213"/>
                  </a:cubicBezTo>
                  <a:cubicBezTo>
                    <a:pt x="48" y="236"/>
                    <a:pt x="83" y="258"/>
                    <a:pt x="107" y="248"/>
                  </a:cubicBezTo>
                  <a:cubicBezTo>
                    <a:pt x="131" y="239"/>
                    <a:pt x="172" y="91"/>
                    <a:pt x="137" y="55"/>
                  </a:cubicBezTo>
                  <a:cubicBezTo>
                    <a:pt x="102" y="18"/>
                    <a:pt x="59" y="0"/>
                    <a:pt x="59" y="0"/>
                  </a:cubicBezTo>
                  <a:cubicBezTo>
                    <a:pt x="20" y="40"/>
                    <a:pt x="20" y="40"/>
                    <a:pt x="20" y="40"/>
                  </a:cubicBezTo>
                  <a:lnTo>
                    <a:pt x="0" y="11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išḻïďé"/>
            <p:cNvSpPr/>
            <p:nvPr/>
          </p:nvSpPr>
          <p:spPr bwMode="auto">
            <a:xfrm>
              <a:off x="5530778" y="5232852"/>
              <a:ext cx="649404" cy="496502"/>
            </a:xfrm>
            <a:custGeom>
              <a:avLst/>
              <a:gdLst>
                <a:gd name="T0" fmla="*/ 262 w 314"/>
                <a:gd name="T1" fmla="*/ 88 h 240"/>
                <a:gd name="T2" fmla="*/ 249 w 314"/>
                <a:gd name="T3" fmla="*/ 209 h 240"/>
                <a:gd name="T4" fmla="*/ 11 w 314"/>
                <a:gd name="T5" fmla="*/ 70 h 240"/>
                <a:gd name="T6" fmla="*/ 157 w 314"/>
                <a:gd name="T7" fmla="*/ 43 h 240"/>
                <a:gd name="T8" fmla="*/ 222 w 314"/>
                <a:gd name="T9" fmla="*/ 114 h 240"/>
                <a:gd name="T10" fmla="*/ 262 w 314"/>
                <a:gd name="T11" fmla="*/ 8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4" h="240">
                  <a:moveTo>
                    <a:pt x="262" y="88"/>
                  </a:moveTo>
                  <a:cubicBezTo>
                    <a:pt x="262" y="88"/>
                    <a:pt x="272" y="208"/>
                    <a:pt x="249" y="209"/>
                  </a:cubicBezTo>
                  <a:cubicBezTo>
                    <a:pt x="227" y="210"/>
                    <a:pt x="31" y="240"/>
                    <a:pt x="11" y="70"/>
                  </a:cubicBezTo>
                  <a:cubicBezTo>
                    <a:pt x="11" y="70"/>
                    <a:pt x="0" y="0"/>
                    <a:pt x="157" y="43"/>
                  </a:cubicBezTo>
                  <a:cubicBezTo>
                    <a:pt x="314" y="86"/>
                    <a:pt x="224" y="116"/>
                    <a:pt x="222" y="114"/>
                  </a:cubicBezTo>
                  <a:cubicBezTo>
                    <a:pt x="220" y="112"/>
                    <a:pt x="262" y="88"/>
                    <a:pt x="262" y="8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išľîḓê"/>
            <p:cNvSpPr/>
            <p:nvPr/>
          </p:nvSpPr>
          <p:spPr bwMode="auto">
            <a:xfrm>
              <a:off x="5719758" y="4904714"/>
              <a:ext cx="352190" cy="578966"/>
            </a:xfrm>
            <a:custGeom>
              <a:avLst/>
              <a:gdLst>
                <a:gd name="T0" fmla="*/ 0 w 171"/>
                <a:gd name="T1" fmla="*/ 27 h 280"/>
                <a:gd name="T2" fmla="*/ 66 w 171"/>
                <a:gd name="T3" fmla="*/ 243 h 280"/>
                <a:gd name="T4" fmla="*/ 171 w 171"/>
                <a:gd name="T5" fmla="*/ 243 h 280"/>
                <a:gd name="T6" fmla="*/ 134 w 171"/>
                <a:gd name="T7" fmla="*/ 11 h 280"/>
                <a:gd name="T8" fmla="*/ 0 w 171"/>
                <a:gd name="T9" fmla="*/ 2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280">
                  <a:moveTo>
                    <a:pt x="0" y="27"/>
                  </a:moveTo>
                  <a:cubicBezTo>
                    <a:pt x="0" y="27"/>
                    <a:pt x="74" y="111"/>
                    <a:pt x="66" y="243"/>
                  </a:cubicBezTo>
                  <a:cubicBezTo>
                    <a:pt x="66" y="243"/>
                    <a:pt x="126" y="280"/>
                    <a:pt x="171" y="243"/>
                  </a:cubicBezTo>
                  <a:cubicBezTo>
                    <a:pt x="171" y="243"/>
                    <a:pt x="169" y="46"/>
                    <a:pt x="134" y="11"/>
                  </a:cubicBezTo>
                  <a:cubicBezTo>
                    <a:pt x="134" y="11"/>
                    <a:pt x="0" y="0"/>
                    <a:pt x="0" y="27"/>
                  </a:cubicBezTo>
                  <a:close/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îṥ1iďè"/>
            <p:cNvSpPr/>
            <p:nvPr/>
          </p:nvSpPr>
          <p:spPr bwMode="auto">
            <a:xfrm>
              <a:off x="6599373" y="2648983"/>
              <a:ext cx="285188" cy="226776"/>
            </a:xfrm>
            <a:custGeom>
              <a:avLst/>
              <a:gdLst>
                <a:gd name="T0" fmla="*/ 59 w 138"/>
                <a:gd name="T1" fmla="*/ 0 h 110"/>
                <a:gd name="T2" fmla="*/ 0 w 138"/>
                <a:gd name="T3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8" h="110">
                  <a:moveTo>
                    <a:pt x="59" y="0"/>
                  </a:moveTo>
                  <a:cubicBezTo>
                    <a:pt x="59" y="0"/>
                    <a:pt x="138" y="56"/>
                    <a:pt x="0" y="110"/>
                  </a:cubicBezTo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íṣlíḓê"/>
            <p:cNvSpPr/>
            <p:nvPr/>
          </p:nvSpPr>
          <p:spPr bwMode="auto">
            <a:xfrm>
              <a:off x="5352106" y="2648983"/>
              <a:ext cx="247392" cy="226776"/>
            </a:xfrm>
            <a:custGeom>
              <a:avLst/>
              <a:gdLst>
                <a:gd name="T0" fmla="*/ 76 w 120"/>
                <a:gd name="T1" fmla="*/ 0 h 110"/>
                <a:gd name="T2" fmla="*/ 120 w 120"/>
                <a:gd name="T3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0" h="110">
                  <a:moveTo>
                    <a:pt x="76" y="0"/>
                  </a:moveTo>
                  <a:cubicBezTo>
                    <a:pt x="76" y="0"/>
                    <a:pt x="0" y="52"/>
                    <a:pt x="120" y="110"/>
                  </a:cubicBezTo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iṣļïďe"/>
            <p:cNvSpPr/>
            <p:nvPr/>
          </p:nvSpPr>
          <p:spPr bwMode="auto">
            <a:xfrm>
              <a:off x="6621707" y="3473622"/>
              <a:ext cx="376242" cy="1077185"/>
            </a:xfrm>
            <a:custGeom>
              <a:avLst/>
              <a:gdLst>
                <a:gd name="T0" fmla="*/ 148 w 182"/>
                <a:gd name="T1" fmla="*/ 340 h 522"/>
                <a:gd name="T2" fmla="*/ 179 w 182"/>
                <a:gd name="T3" fmla="*/ 385 h 522"/>
                <a:gd name="T4" fmla="*/ 181 w 182"/>
                <a:gd name="T5" fmla="*/ 450 h 522"/>
                <a:gd name="T6" fmla="*/ 94 w 182"/>
                <a:gd name="T7" fmla="*/ 510 h 522"/>
                <a:gd name="T8" fmla="*/ 153 w 182"/>
                <a:gd name="T9" fmla="*/ 443 h 522"/>
                <a:gd name="T10" fmla="*/ 141 w 182"/>
                <a:gd name="T11" fmla="*/ 393 h 522"/>
                <a:gd name="T12" fmla="*/ 98 w 182"/>
                <a:gd name="T13" fmla="*/ 388 h 522"/>
                <a:gd name="T14" fmla="*/ 93 w 182"/>
                <a:gd name="T15" fmla="*/ 484 h 522"/>
                <a:gd name="T16" fmla="*/ 46 w 182"/>
                <a:gd name="T17" fmla="*/ 392 h 522"/>
                <a:gd name="T18" fmla="*/ 61 w 182"/>
                <a:gd name="T19" fmla="*/ 345 h 522"/>
                <a:gd name="T20" fmla="*/ 81 w 182"/>
                <a:gd name="T21" fmla="*/ 309 h 522"/>
                <a:gd name="T22" fmla="*/ 0 w 182"/>
                <a:gd name="T23" fmla="*/ 62 h 522"/>
                <a:gd name="T24" fmla="*/ 104 w 182"/>
                <a:gd name="T25" fmla="*/ 0 h 522"/>
                <a:gd name="T26" fmla="*/ 148 w 182"/>
                <a:gd name="T27" fmla="*/ 34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2" h="522">
                  <a:moveTo>
                    <a:pt x="148" y="340"/>
                  </a:moveTo>
                  <a:cubicBezTo>
                    <a:pt x="148" y="340"/>
                    <a:pt x="182" y="365"/>
                    <a:pt x="179" y="385"/>
                  </a:cubicBezTo>
                  <a:cubicBezTo>
                    <a:pt x="175" y="405"/>
                    <a:pt x="181" y="432"/>
                    <a:pt x="181" y="450"/>
                  </a:cubicBezTo>
                  <a:cubicBezTo>
                    <a:pt x="181" y="468"/>
                    <a:pt x="103" y="522"/>
                    <a:pt x="94" y="510"/>
                  </a:cubicBezTo>
                  <a:cubicBezTo>
                    <a:pt x="85" y="498"/>
                    <a:pt x="131" y="444"/>
                    <a:pt x="153" y="443"/>
                  </a:cubicBezTo>
                  <a:cubicBezTo>
                    <a:pt x="153" y="443"/>
                    <a:pt x="141" y="429"/>
                    <a:pt x="141" y="393"/>
                  </a:cubicBezTo>
                  <a:cubicBezTo>
                    <a:pt x="141" y="393"/>
                    <a:pt x="107" y="379"/>
                    <a:pt x="98" y="388"/>
                  </a:cubicBezTo>
                  <a:cubicBezTo>
                    <a:pt x="88" y="398"/>
                    <a:pt x="114" y="485"/>
                    <a:pt x="93" y="484"/>
                  </a:cubicBezTo>
                  <a:cubicBezTo>
                    <a:pt x="72" y="483"/>
                    <a:pt x="47" y="450"/>
                    <a:pt x="46" y="392"/>
                  </a:cubicBezTo>
                  <a:cubicBezTo>
                    <a:pt x="46" y="392"/>
                    <a:pt x="47" y="365"/>
                    <a:pt x="61" y="345"/>
                  </a:cubicBezTo>
                  <a:cubicBezTo>
                    <a:pt x="75" y="326"/>
                    <a:pt x="88" y="333"/>
                    <a:pt x="81" y="309"/>
                  </a:cubicBezTo>
                  <a:cubicBezTo>
                    <a:pt x="81" y="309"/>
                    <a:pt x="87" y="113"/>
                    <a:pt x="0" y="6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73" y="166"/>
                    <a:pt x="148" y="340"/>
                  </a:cubicBezTo>
                  <a:close/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îśľîďê"/>
            <p:cNvSpPr/>
            <p:nvPr/>
          </p:nvSpPr>
          <p:spPr bwMode="auto">
            <a:xfrm>
              <a:off x="6781481" y="4241567"/>
              <a:ext cx="182108" cy="233648"/>
            </a:xfrm>
            <a:custGeom>
              <a:avLst/>
              <a:gdLst>
                <a:gd name="T0" fmla="*/ 45 w 88"/>
                <a:gd name="T1" fmla="*/ 15 h 113"/>
                <a:gd name="T2" fmla="*/ 23 w 88"/>
                <a:gd name="T3" fmla="*/ 70 h 113"/>
                <a:gd name="T4" fmla="*/ 34 w 88"/>
                <a:gd name="T5" fmla="*/ 110 h 113"/>
                <a:gd name="T6" fmla="*/ 88 w 88"/>
                <a:gd name="T7" fmla="*/ 76 h 113"/>
                <a:gd name="T8" fmla="*/ 81 w 88"/>
                <a:gd name="T9" fmla="*/ 11 h 113"/>
                <a:gd name="T10" fmla="*/ 45 w 88"/>
                <a:gd name="T11" fmla="*/ 0 h 113"/>
                <a:gd name="T12" fmla="*/ 45 w 88"/>
                <a:gd name="T13" fmla="*/ 1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13">
                  <a:moveTo>
                    <a:pt x="45" y="15"/>
                  </a:moveTo>
                  <a:cubicBezTo>
                    <a:pt x="45" y="15"/>
                    <a:pt x="45" y="60"/>
                    <a:pt x="23" y="70"/>
                  </a:cubicBezTo>
                  <a:cubicBezTo>
                    <a:pt x="0" y="79"/>
                    <a:pt x="21" y="113"/>
                    <a:pt x="34" y="110"/>
                  </a:cubicBezTo>
                  <a:cubicBezTo>
                    <a:pt x="47" y="107"/>
                    <a:pt x="88" y="76"/>
                    <a:pt x="88" y="76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45" y="0"/>
                    <a:pt x="45" y="0"/>
                    <a:pt x="45" y="0"/>
                  </a:cubicBezTo>
                  <a:lnTo>
                    <a:pt x="45" y="15"/>
                  </a:lnTo>
                  <a:close/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íśḻîďê"/>
            <p:cNvSpPr/>
            <p:nvPr/>
          </p:nvSpPr>
          <p:spPr bwMode="auto">
            <a:xfrm>
              <a:off x="6905177" y="4373853"/>
              <a:ext cx="89336" cy="163210"/>
            </a:xfrm>
            <a:custGeom>
              <a:avLst/>
              <a:gdLst>
                <a:gd name="T0" fmla="*/ 0 w 43"/>
                <a:gd name="T1" fmla="*/ 58 h 79"/>
                <a:gd name="T2" fmla="*/ 24 w 43"/>
                <a:gd name="T3" fmla="*/ 39 h 79"/>
                <a:gd name="T4" fmla="*/ 10 w 43"/>
                <a:gd name="T5" fmla="*/ 34 h 79"/>
                <a:gd name="T6" fmla="*/ 0 w 43"/>
                <a:gd name="T7" fmla="*/ 5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79">
                  <a:moveTo>
                    <a:pt x="0" y="58"/>
                  </a:moveTo>
                  <a:cubicBezTo>
                    <a:pt x="0" y="58"/>
                    <a:pt x="5" y="79"/>
                    <a:pt x="24" y="39"/>
                  </a:cubicBezTo>
                  <a:cubicBezTo>
                    <a:pt x="43" y="0"/>
                    <a:pt x="10" y="34"/>
                    <a:pt x="10" y="34"/>
                  </a:cubicBezTo>
                  <a:lnTo>
                    <a:pt x="0" y="58"/>
                  </a:lnTo>
                  <a:close/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iš1îḋe"/>
            <p:cNvSpPr/>
            <p:nvPr/>
          </p:nvSpPr>
          <p:spPr bwMode="auto">
            <a:xfrm>
              <a:off x="6432727" y="3466750"/>
              <a:ext cx="431218" cy="414038"/>
            </a:xfrm>
            <a:custGeom>
              <a:avLst/>
              <a:gdLst>
                <a:gd name="T0" fmla="*/ 209 w 209"/>
                <a:gd name="T1" fmla="*/ 39 h 200"/>
                <a:gd name="T2" fmla="*/ 164 w 209"/>
                <a:gd name="T3" fmla="*/ 200 h 200"/>
                <a:gd name="T4" fmla="*/ 80 w 209"/>
                <a:gd name="T5" fmla="*/ 57 h 200"/>
                <a:gd name="T6" fmla="*/ 197 w 209"/>
                <a:gd name="T7" fmla="*/ 0 h 200"/>
                <a:gd name="T8" fmla="*/ 209 w 209"/>
                <a:gd name="T9" fmla="*/ 3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00">
                  <a:moveTo>
                    <a:pt x="209" y="39"/>
                  </a:moveTo>
                  <a:cubicBezTo>
                    <a:pt x="209" y="39"/>
                    <a:pt x="152" y="51"/>
                    <a:pt x="164" y="200"/>
                  </a:cubicBezTo>
                  <a:cubicBezTo>
                    <a:pt x="164" y="200"/>
                    <a:pt x="160" y="108"/>
                    <a:pt x="80" y="57"/>
                  </a:cubicBezTo>
                  <a:cubicBezTo>
                    <a:pt x="0" y="7"/>
                    <a:pt x="197" y="0"/>
                    <a:pt x="197" y="0"/>
                  </a:cubicBezTo>
                  <a:lnTo>
                    <a:pt x="209" y="39"/>
                  </a:lnTo>
                  <a:close/>
                </a:path>
              </a:pathLst>
            </a:custGeom>
            <a:solidFill>
              <a:srgbClr val="EA965E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ïş1ïḍè"/>
            <p:cNvSpPr/>
            <p:nvPr/>
          </p:nvSpPr>
          <p:spPr bwMode="auto">
            <a:xfrm>
              <a:off x="5194050" y="3437544"/>
              <a:ext cx="405448" cy="367652"/>
            </a:xfrm>
            <a:custGeom>
              <a:avLst/>
              <a:gdLst>
                <a:gd name="T0" fmla="*/ 65 w 196"/>
                <a:gd name="T1" fmla="*/ 0 h 178"/>
                <a:gd name="T2" fmla="*/ 65 w 196"/>
                <a:gd name="T3" fmla="*/ 146 h 178"/>
                <a:gd name="T4" fmla="*/ 175 w 196"/>
                <a:gd name="T5" fmla="*/ 92 h 178"/>
                <a:gd name="T6" fmla="*/ 196 w 196"/>
                <a:gd name="T7" fmla="*/ 56 h 178"/>
                <a:gd name="T8" fmla="*/ 65 w 196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178">
                  <a:moveTo>
                    <a:pt x="65" y="0"/>
                  </a:moveTo>
                  <a:cubicBezTo>
                    <a:pt x="65" y="0"/>
                    <a:pt x="0" y="114"/>
                    <a:pt x="65" y="146"/>
                  </a:cubicBezTo>
                  <a:cubicBezTo>
                    <a:pt x="130" y="178"/>
                    <a:pt x="175" y="92"/>
                    <a:pt x="175" y="92"/>
                  </a:cubicBezTo>
                  <a:cubicBezTo>
                    <a:pt x="196" y="56"/>
                    <a:pt x="196" y="56"/>
                    <a:pt x="196" y="56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îṧliḑè"/>
            <p:cNvSpPr/>
            <p:nvPr/>
          </p:nvSpPr>
          <p:spPr bwMode="auto">
            <a:xfrm>
              <a:off x="5319463" y="3415210"/>
              <a:ext cx="261136" cy="331574"/>
            </a:xfrm>
            <a:custGeom>
              <a:avLst/>
              <a:gdLst>
                <a:gd name="T0" fmla="*/ 0 w 127"/>
                <a:gd name="T1" fmla="*/ 20 h 160"/>
                <a:gd name="T2" fmla="*/ 56 w 127"/>
                <a:gd name="T3" fmla="*/ 160 h 160"/>
                <a:gd name="T4" fmla="*/ 127 w 127"/>
                <a:gd name="T5" fmla="*/ 87 h 160"/>
                <a:gd name="T6" fmla="*/ 12 w 127"/>
                <a:gd name="T7" fmla="*/ 0 h 160"/>
                <a:gd name="T8" fmla="*/ 0 w 127"/>
                <a:gd name="T9" fmla="*/ 2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60">
                  <a:moveTo>
                    <a:pt x="0" y="20"/>
                  </a:moveTo>
                  <a:cubicBezTo>
                    <a:pt x="0" y="20"/>
                    <a:pt x="113" y="106"/>
                    <a:pt x="56" y="160"/>
                  </a:cubicBezTo>
                  <a:cubicBezTo>
                    <a:pt x="56" y="160"/>
                    <a:pt x="100" y="147"/>
                    <a:pt x="127" y="87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EA965E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iśḻídè"/>
            <p:cNvSpPr/>
            <p:nvPr/>
          </p:nvSpPr>
          <p:spPr bwMode="auto">
            <a:xfrm>
              <a:off x="6425855" y="3052712"/>
              <a:ext cx="487912" cy="565222"/>
            </a:xfrm>
            <a:custGeom>
              <a:avLst/>
              <a:gdLst>
                <a:gd name="T0" fmla="*/ 0 w 236"/>
                <a:gd name="T1" fmla="*/ 0 h 274"/>
                <a:gd name="T2" fmla="*/ 236 w 236"/>
                <a:gd name="T3" fmla="*/ 178 h 274"/>
                <a:gd name="T4" fmla="*/ 96 w 236"/>
                <a:gd name="T5" fmla="*/ 26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274">
                  <a:moveTo>
                    <a:pt x="0" y="0"/>
                  </a:moveTo>
                  <a:cubicBezTo>
                    <a:pt x="0" y="0"/>
                    <a:pt x="140" y="44"/>
                    <a:pt x="236" y="178"/>
                  </a:cubicBezTo>
                  <a:cubicBezTo>
                    <a:pt x="236" y="178"/>
                    <a:pt x="165" y="274"/>
                    <a:pt x="96" y="26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íṧļiḓé"/>
            <p:cNvSpPr/>
            <p:nvPr/>
          </p:nvSpPr>
          <p:spPr bwMode="auto">
            <a:xfrm>
              <a:off x="5300566" y="3035532"/>
              <a:ext cx="486194" cy="565222"/>
            </a:xfrm>
            <a:custGeom>
              <a:avLst/>
              <a:gdLst>
                <a:gd name="T0" fmla="*/ 236 w 236"/>
                <a:gd name="T1" fmla="*/ 0 h 274"/>
                <a:gd name="T2" fmla="*/ 0 w 236"/>
                <a:gd name="T3" fmla="*/ 178 h 274"/>
                <a:gd name="T4" fmla="*/ 140 w 236"/>
                <a:gd name="T5" fmla="*/ 26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274">
                  <a:moveTo>
                    <a:pt x="236" y="0"/>
                  </a:moveTo>
                  <a:cubicBezTo>
                    <a:pt x="236" y="0"/>
                    <a:pt x="96" y="44"/>
                    <a:pt x="0" y="178"/>
                  </a:cubicBezTo>
                  <a:cubicBezTo>
                    <a:pt x="0" y="178"/>
                    <a:pt x="71" y="274"/>
                    <a:pt x="140" y="26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ṧḷíḋê"/>
            <p:cNvSpPr/>
            <p:nvPr/>
          </p:nvSpPr>
          <p:spPr bwMode="auto">
            <a:xfrm>
              <a:off x="5539367" y="4294825"/>
              <a:ext cx="1113263" cy="781690"/>
            </a:xfrm>
            <a:custGeom>
              <a:avLst/>
              <a:gdLst>
                <a:gd name="T0" fmla="*/ 12 w 539"/>
                <a:gd name="T1" fmla="*/ 0 h 378"/>
                <a:gd name="T2" fmla="*/ 69 w 539"/>
                <a:gd name="T3" fmla="*/ 346 h 378"/>
                <a:gd name="T4" fmla="*/ 243 w 539"/>
                <a:gd name="T5" fmla="*/ 346 h 378"/>
                <a:gd name="T6" fmla="*/ 293 w 539"/>
                <a:gd name="T7" fmla="*/ 180 h 378"/>
                <a:gd name="T8" fmla="*/ 381 w 539"/>
                <a:gd name="T9" fmla="*/ 282 h 378"/>
                <a:gd name="T10" fmla="*/ 539 w 539"/>
                <a:gd name="T11" fmla="*/ 248 h 378"/>
                <a:gd name="T12" fmla="*/ 528 w 539"/>
                <a:gd name="T13" fmla="*/ 154 h 378"/>
                <a:gd name="T14" fmla="*/ 527 w 539"/>
                <a:gd name="T15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9" h="378">
                  <a:moveTo>
                    <a:pt x="12" y="0"/>
                  </a:moveTo>
                  <a:cubicBezTo>
                    <a:pt x="12" y="0"/>
                    <a:pt x="0" y="120"/>
                    <a:pt x="69" y="346"/>
                  </a:cubicBezTo>
                  <a:cubicBezTo>
                    <a:pt x="69" y="346"/>
                    <a:pt x="157" y="378"/>
                    <a:pt x="243" y="346"/>
                  </a:cubicBezTo>
                  <a:cubicBezTo>
                    <a:pt x="243" y="346"/>
                    <a:pt x="288" y="267"/>
                    <a:pt x="293" y="180"/>
                  </a:cubicBezTo>
                  <a:cubicBezTo>
                    <a:pt x="293" y="180"/>
                    <a:pt x="344" y="248"/>
                    <a:pt x="381" y="282"/>
                  </a:cubicBezTo>
                  <a:cubicBezTo>
                    <a:pt x="381" y="282"/>
                    <a:pt x="509" y="280"/>
                    <a:pt x="539" y="248"/>
                  </a:cubicBezTo>
                  <a:cubicBezTo>
                    <a:pt x="539" y="248"/>
                    <a:pt x="531" y="189"/>
                    <a:pt x="528" y="154"/>
                  </a:cubicBezTo>
                  <a:cubicBezTo>
                    <a:pt x="525" y="120"/>
                    <a:pt x="539" y="40"/>
                    <a:pt x="527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îṥľíde"/>
            <p:cNvSpPr/>
            <p:nvPr/>
          </p:nvSpPr>
          <p:spPr bwMode="auto">
            <a:xfrm>
              <a:off x="5499854" y="2989147"/>
              <a:ext cx="1178547" cy="1405322"/>
            </a:xfrm>
            <a:custGeom>
              <a:avLst/>
              <a:gdLst>
                <a:gd name="T0" fmla="*/ 427 w 570"/>
                <a:gd name="T1" fmla="*/ 0 h 680"/>
                <a:gd name="T2" fmla="*/ 540 w 570"/>
                <a:gd name="T3" fmla="*/ 273 h 680"/>
                <a:gd name="T4" fmla="*/ 546 w 570"/>
                <a:gd name="T5" fmla="*/ 632 h 680"/>
                <a:gd name="T6" fmla="*/ 288 w 570"/>
                <a:gd name="T7" fmla="*/ 680 h 680"/>
                <a:gd name="T8" fmla="*/ 31 w 570"/>
                <a:gd name="T9" fmla="*/ 632 h 680"/>
                <a:gd name="T10" fmla="*/ 30 w 570"/>
                <a:gd name="T11" fmla="*/ 285 h 680"/>
                <a:gd name="T12" fmla="*/ 150 w 570"/>
                <a:gd name="T13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0" h="680">
                  <a:moveTo>
                    <a:pt x="427" y="0"/>
                  </a:moveTo>
                  <a:cubicBezTo>
                    <a:pt x="427" y="0"/>
                    <a:pt x="510" y="82"/>
                    <a:pt x="540" y="273"/>
                  </a:cubicBezTo>
                  <a:cubicBezTo>
                    <a:pt x="570" y="464"/>
                    <a:pt x="546" y="632"/>
                    <a:pt x="546" y="632"/>
                  </a:cubicBezTo>
                  <a:cubicBezTo>
                    <a:pt x="546" y="632"/>
                    <a:pt x="478" y="680"/>
                    <a:pt x="288" y="680"/>
                  </a:cubicBezTo>
                  <a:cubicBezTo>
                    <a:pt x="99" y="680"/>
                    <a:pt x="31" y="632"/>
                    <a:pt x="31" y="632"/>
                  </a:cubicBezTo>
                  <a:cubicBezTo>
                    <a:pt x="31" y="632"/>
                    <a:pt x="0" y="476"/>
                    <a:pt x="30" y="285"/>
                  </a:cubicBezTo>
                  <a:cubicBezTo>
                    <a:pt x="61" y="94"/>
                    <a:pt x="150" y="0"/>
                    <a:pt x="15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ïšḷïde"/>
            <p:cNvSpPr/>
            <p:nvPr/>
          </p:nvSpPr>
          <p:spPr bwMode="auto">
            <a:xfrm>
              <a:off x="5759271" y="3002891"/>
              <a:ext cx="731868" cy="326420"/>
            </a:xfrm>
            <a:custGeom>
              <a:avLst/>
              <a:gdLst>
                <a:gd name="T0" fmla="*/ 0 w 355"/>
                <a:gd name="T1" fmla="*/ 26 h 158"/>
                <a:gd name="T2" fmla="*/ 355 w 355"/>
                <a:gd name="T3" fmla="*/ 74 h 158"/>
                <a:gd name="T4" fmla="*/ 323 w 355"/>
                <a:gd name="T5" fmla="*/ 19 h 158"/>
                <a:gd name="T6" fmla="*/ 19 w 355"/>
                <a:gd name="T7" fmla="*/ 0 h 158"/>
                <a:gd name="T8" fmla="*/ 0 w 355"/>
                <a:gd name="T9" fmla="*/ 2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5" h="158">
                  <a:moveTo>
                    <a:pt x="0" y="26"/>
                  </a:moveTo>
                  <a:cubicBezTo>
                    <a:pt x="0" y="26"/>
                    <a:pt x="140" y="158"/>
                    <a:pt x="355" y="74"/>
                  </a:cubicBezTo>
                  <a:cubicBezTo>
                    <a:pt x="355" y="74"/>
                    <a:pt x="335" y="35"/>
                    <a:pt x="323" y="19"/>
                  </a:cubicBezTo>
                  <a:cubicBezTo>
                    <a:pt x="311" y="3"/>
                    <a:pt x="19" y="0"/>
                    <a:pt x="19" y="0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îsḷîḍé"/>
            <p:cNvSpPr/>
            <p:nvPr/>
          </p:nvSpPr>
          <p:spPr bwMode="auto">
            <a:xfrm>
              <a:off x="5475802" y="3044123"/>
              <a:ext cx="290342" cy="542887"/>
            </a:xfrm>
            <a:custGeom>
              <a:avLst/>
              <a:gdLst>
                <a:gd name="T0" fmla="*/ 141 w 141"/>
                <a:gd name="T1" fmla="*/ 0 h 263"/>
                <a:gd name="T2" fmla="*/ 0 w 141"/>
                <a:gd name="T3" fmla="*/ 250 h 263"/>
                <a:gd name="T4" fmla="*/ 42 w 141"/>
                <a:gd name="T5" fmla="*/ 262 h 263"/>
                <a:gd name="T6" fmla="*/ 141 w 141"/>
                <a:gd name="T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263">
                  <a:moveTo>
                    <a:pt x="141" y="0"/>
                  </a:moveTo>
                  <a:cubicBezTo>
                    <a:pt x="141" y="0"/>
                    <a:pt x="20" y="159"/>
                    <a:pt x="0" y="250"/>
                  </a:cubicBezTo>
                  <a:cubicBezTo>
                    <a:pt x="0" y="250"/>
                    <a:pt x="30" y="263"/>
                    <a:pt x="42" y="262"/>
                  </a:cubicBezTo>
                  <a:cubicBezTo>
                    <a:pt x="42" y="262"/>
                    <a:pt x="98" y="48"/>
                    <a:pt x="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ïŝḻïḋè"/>
            <p:cNvSpPr/>
            <p:nvPr/>
          </p:nvSpPr>
          <p:spPr bwMode="auto">
            <a:xfrm>
              <a:off x="6434445" y="3056148"/>
              <a:ext cx="274880" cy="549759"/>
            </a:xfrm>
            <a:custGeom>
              <a:avLst/>
              <a:gdLst>
                <a:gd name="T0" fmla="*/ 0 w 133"/>
                <a:gd name="T1" fmla="*/ 0 h 266"/>
                <a:gd name="T2" fmla="*/ 133 w 133"/>
                <a:gd name="T3" fmla="*/ 256 h 266"/>
                <a:gd name="T4" fmla="*/ 91 w 133"/>
                <a:gd name="T5" fmla="*/ 263 h 266"/>
                <a:gd name="T6" fmla="*/ 0 w 133"/>
                <a:gd name="T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" h="266">
                  <a:moveTo>
                    <a:pt x="0" y="0"/>
                  </a:moveTo>
                  <a:cubicBezTo>
                    <a:pt x="0" y="0"/>
                    <a:pt x="131" y="177"/>
                    <a:pt x="133" y="256"/>
                  </a:cubicBezTo>
                  <a:cubicBezTo>
                    <a:pt x="133" y="256"/>
                    <a:pt x="116" y="266"/>
                    <a:pt x="91" y="263"/>
                  </a:cubicBezTo>
                  <a:cubicBezTo>
                    <a:pt x="91" y="263"/>
                    <a:pt x="50" y="7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îṧ1îḍé"/>
            <p:cNvSpPr/>
            <p:nvPr/>
          </p:nvSpPr>
          <p:spPr bwMode="auto">
            <a:xfrm>
              <a:off x="5559983" y="2978839"/>
              <a:ext cx="304086" cy="659711"/>
            </a:xfrm>
            <a:custGeom>
              <a:avLst/>
              <a:gdLst>
                <a:gd name="T0" fmla="*/ 69 w 147"/>
                <a:gd name="T1" fmla="*/ 169 h 319"/>
                <a:gd name="T2" fmla="*/ 110 w 147"/>
                <a:gd name="T3" fmla="*/ 23 h 319"/>
                <a:gd name="T4" fmla="*/ 100 w 147"/>
                <a:gd name="T5" fmla="*/ 11 h 319"/>
                <a:gd name="T6" fmla="*/ 34 w 147"/>
                <a:gd name="T7" fmla="*/ 203 h 319"/>
                <a:gd name="T8" fmla="*/ 69 w 147"/>
                <a:gd name="T9" fmla="*/ 16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319">
                  <a:moveTo>
                    <a:pt x="69" y="169"/>
                  </a:moveTo>
                  <a:cubicBezTo>
                    <a:pt x="69" y="169"/>
                    <a:pt x="73" y="47"/>
                    <a:pt x="110" y="23"/>
                  </a:cubicBezTo>
                  <a:cubicBezTo>
                    <a:pt x="147" y="0"/>
                    <a:pt x="100" y="11"/>
                    <a:pt x="100" y="11"/>
                  </a:cubicBezTo>
                  <a:cubicBezTo>
                    <a:pt x="100" y="11"/>
                    <a:pt x="0" y="86"/>
                    <a:pt x="34" y="203"/>
                  </a:cubicBezTo>
                  <a:cubicBezTo>
                    <a:pt x="67" y="319"/>
                    <a:pt x="69" y="169"/>
                    <a:pt x="69" y="169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î$ļíḑê"/>
            <p:cNvSpPr/>
            <p:nvPr/>
          </p:nvSpPr>
          <p:spPr bwMode="auto">
            <a:xfrm>
              <a:off x="6331365" y="3002891"/>
              <a:ext cx="302368" cy="657994"/>
            </a:xfrm>
            <a:custGeom>
              <a:avLst/>
              <a:gdLst>
                <a:gd name="T0" fmla="*/ 79 w 147"/>
                <a:gd name="T1" fmla="*/ 169 h 319"/>
                <a:gd name="T2" fmla="*/ 38 w 147"/>
                <a:gd name="T3" fmla="*/ 24 h 319"/>
                <a:gd name="T4" fmla="*/ 48 w 147"/>
                <a:gd name="T5" fmla="*/ 12 h 319"/>
                <a:gd name="T6" fmla="*/ 114 w 147"/>
                <a:gd name="T7" fmla="*/ 203 h 319"/>
                <a:gd name="T8" fmla="*/ 79 w 147"/>
                <a:gd name="T9" fmla="*/ 16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319">
                  <a:moveTo>
                    <a:pt x="79" y="169"/>
                  </a:moveTo>
                  <a:cubicBezTo>
                    <a:pt x="79" y="169"/>
                    <a:pt x="75" y="47"/>
                    <a:pt x="38" y="24"/>
                  </a:cubicBezTo>
                  <a:cubicBezTo>
                    <a:pt x="0" y="0"/>
                    <a:pt x="48" y="12"/>
                    <a:pt x="48" y="12"/>
                  </a:cubicBezTo>
                  <a:cubicBezTo>
                    <a:pt x="48" y="12"/>
                    <a:pt x="147" y="87"/>
                    <a:pt x="114" y="203"/>
                  </a:cubicBezTo>
                  <a:cubicBezTo>
                    <a:pt x="81" y="319"/>
                    <a:pt x="79" y="169"/>
                    <a:pt x="79" y="169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ïṧlïḍe"/>
            <p:cNvSpPr/>
            <p:nvPr/>
          </p:nvSpPr>
          <p:spPr bwMode="auto">
            <a:xfrm>
              <a:off x="5278231" y="1911962"/>
              <a:ext cx="1580559" cy="1236958"/>
            </a:xfrm>
            <a:custGeom>
              <a:avLst/>
              <a:gdLst>
                <a:gd name="T0" fmla="*/ 234 w 766"/>
                <a:gd name="T1" fmla="*/ 32 h 599"/>
                <a:gd name="T2" fmla="*/ 232 w 766"/>
                <a:gd name="T3" fmla="*/ 33 h 599"/>
                <a:gd name="T4" fmla="*/ 77 w 766"/>
                <a:gd name="T5" fmla="*/ 380 h 599"/>
                <a:gd name="T6" fmla="*/ 81 w 766"/>
                <a:gd name="T7" fmla="*/ 394 h 599"/>
                <a:gd name="T8" fmla="*/ 104 w 766"/>
                <a:gd name="T9" fmla="*/ 379 h 599"/>
                <a:gd name="T10" fmla="*/ 168 w 766"/>
                <a:gd name="T11" fmla="*/ 501 h 599"/>
                <a:gd name="T12" fmla="*/ 183 w 766"/>
                <a:gd name="T13" fmla="*/ 501 h 599"/>
                <a:gd name="T14" fmla="*/ 422 w 766"/>
                <a:gd name="T15" fmla="*/ 586 h 599"/>
                <a:gd name="T16" fmla="*/ 700 w 766"/>
                <a:gd name="T17" fmla="*/ 350 h 599"/>
                <a:gd name="T18" fmla="*/ 716 w 766"/>
                <a:gd name="T19" fmla="*/ 360 h 599"/>
                <a:gd name="T20" fmla="*/ 734 w 766"/>
                <a:gd name="T21" fmla="*/ 139 h 599"/>
                <a:gd name="T22" fmla="*/ 645 w 766"/>
                <a:gd name="T23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6" h="599">
                  <a:moveTo>
                    <a:pt x="234" y="32"/>
                  </a:moveTo>
                  <a:cubicBezTo>
                    <a:pt x="234" y="32"/>
                    <a:pt x="234" y="32"/>
                    <a:pt x="232" y="33"/>
                  </a:cubicBezTo>
                  <a:cubicBezTo>
                    <a:pt x="209" y="40"/>
                    <a:pt x="0" y="113"/>
                    <a:pt x="77" y="380"/>
                  </a:cubicBezTo>
                  <a:cubicBezTo>
                    <a:pt x="78" y="385"/>
                    <a:pt x="80" y="389"/>
                    <a:pt x="81" y="394"/>
                  </a:cubicBezTo>
                  <a:cubicBezTo>
                    <a:pt x="81" y="394"/>
                    <a:pt x="95" y="371"/>
                    <a:pt x="104" y="379"/>
                  </a:cubicBezTo>
                  <a:cubicBezTo>
                    <a:pt x="113" y="388"/>
                    <a:pt x="134" y="466"/>
                    <a:pt x="168" y="501"/>
                  </a:cubicBezTo>
                  <a:cubicBezTo>
                    <a:pt x="168" y="501"/>
                    <a:pt x="177" y="492"/>
                    <a:pt x="183" y="501"/>
                  </a:cubicBezTo>
                  <a:cubicBezTo>
                    <a:pt x="189" y="509"/>
                    <a:pt x="280" y="599"/>
                    <a:pt x="422" y="586"/>
                  </a:cubicBezTo>
                  <a:cubicBezTo>
                    <a:pt x="565" y="573"/>
                    <a:pt x="680" y="499"/>
                    <a:pt x="700" y="350"/>
                  </a:cubicBezTo>
                  <a:cubicBezTo>
                    <a:pt x="700" y="350"/>
                    <a:pt x="714" y="351"/>
                    <a:pt x="716" y="360"/>
                  </a:cubicBezTo>
                  <a:cubicBezTo>
                    <a:pt x="716" y="360"/>
                    <a:pt x="766" y="205"/>
                    <a:pt x="734" y="139"/>
                  </a:cubicBezTo>
                  <a:cubicBezTo>
                    <a:pt x="703" y="72"/>
                    <a:pt x="658" y="1"/>
                    <a:pt x="645" y="0"/>
                  </a:cubicBezTo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îṥḷíḋé"/>
            <p:cNvSpPr/>
            <p:nvPr/>
          </p:nvSpPr>
          <p:spPr bwMode="auto">
            <a:xfrm>
              <a:off x="5395055" y="1547746"/>
              <a:ext cx="1439683" cy="934591"/>
            </a:xfrm>
            <a:custGeom>
              <a:avLst/>
              <a:gdLst>
                <a:gd name="T0" fmla="*/ 633 w 697"/>
                <a:gd name="T1" fmla="*/ 233 h 452"/>
                <a:gd name="T2" fmla="*/ 697 w 697"/>
                <a:gd name="T3" fmla="*/ 100 h 452"/>
                <a:gd name="T4" fmla="*/ 532 w 697"/>
                <a:gd name="T5" fmla="*/ 148 h 452"/>
                <a:gd name="T6" fmla="*/ 588 w 697"/>
                <a:gd name="T7" fmla="*/ 0 h 452"/>
                <a:gd name="T8" fmla="*/ 392 w 697"/>
                <a:gd name="T9" fmla="*/ 67 h 452"/>
                <a:gd name="T10" fmla="*/ 180 w 697"/>
                <a:gd name="T11" fmla="*/ 75 h 452"/>
                <a:gd name="T12" fmla="*/ 35 w 697"/>
                <a:gd name="T13" fmla="*/ 320 h 452"/>
                <a:gd name="T14" fmla="*/ 257 w 697"/>
                <a:gd name="T15" fmla="*/ 378 h 452"/>
                <a:gd name="T16" fmla="*/ 220 w 697"/>
                <a:gd name="T17" fmla="*/ 340 h 452"/>
                <a:gd name="T18" fmla="*/ 363 w 697"/>
                <a:gd name="T19" fmla="*/ 332 h 452"/>
                <a:gd name="T20" fmla="*/ 633 w 697"/>
                <a:gd name="T21" fmla="*/ 233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7" h="452">
                  <a:moveTo>
                    <a:pt x="633" y="233"/>
                  </a:moveTo>
                  <a:cubicBezTo>
                    <a:pt x="661" y="201"/>
                    <a:pt x="680" y="154"/>
                    <a:pt x="697" y="100"/>
                  </a:cubicBezTo>
                  <a:cubicBezTo>
                    <a:pt x="697" y="100"/>
                    <a:pt x="582" y="162"/>
                    <a:pt x="532" y="148"/>
                  </a:cubicBezTo>
                  <a:cubicBezTo>
                    <a:pt x="532" y="148"/>
                    <a:pt x="610" y="69"/>
                    <a:pt x="588" y="0"/>
                  </a:cubicBezTo>
                  <a:cubicBezTo>
                    <a:pt x="588" y="0"/>
                    <a:pt x="484" y="114"/>
                    <a:pt x="392" y="67"/>
                  </a:cubicBezTo>
                  <a:cubicBezTo>
                    <a:pt x="293" y="15"/>
                    <a:pt x="198" y="68"/>
                    <a:pt x="180" y="75"/>
                  </a:cubicBezTo>
                  <a:cubicBezTo>
                    <a:pt x="180" y="75"/>
                    <a:pt x="0" y="211"/>
                    <a:pt x="35" y="320"/>
                  </a:cubicBezTo>
                  <a:cubicBezTo>
                    <a:pt x="35" y="320"/>
                    <a:pt x="123" y="452"/>
                    <a:pt x="257" y="378"/>
                  </a:cubicBezTo>
                  <a:cubicBezTo>
                    <a:pt x="257" y="378"/>
                    <a:pt x="183" y="372"/>
                    <a:pt x="220" y="340"/>
                  </a:cubicBezTo>
                  <a:cubicBezTo>
                    <a:pt x="257" y="308"/>
                    <a:pt x="281" y="314"/>
                    <a:pt x="363" y="332"/>
                  </a:cubicBezTo>
                  <a:cubicBezTo>
                    <a:pt x="446" y="351"/>
                    <a:pt x="583" y="291"/>
                    <a:pt x="633" y="23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ïṧľiḍé"/>
            <p:cNvSpPr/>
            <p:nvPr/>
          </p:nvSpPr>
          <p:spPr bwMode="auto">
            <a:xfrm>
              <a:off x="5834863" y="4626398"/>
              <a:ext cx="312676" cy="340164"/>
            </a:xfrm>
            <a:custGeom>
              <a:avLst/>
              <a:gdLst>
                <a:gd name="T0" fmla="*/ 0 w 151"/>
                <a:gd name="T1" fmla="*/ 0 h 165"/>
                <a:gd name="T2" fmla="*/ 111 w 151"/>
                <a:gd name="T3" fmla="*/ 165 h 165"/>
                <a:gd name="T4" fmla="*/ 150 w 151"/>
                <a:gd name="T5" fmla="*/ 25 h 165"/>
                <a:gd name="T6" fmla="*/ 0 w 151"/>
                <a:gd name="T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65">
                  <a:moveTo>
                    <a:pt x="0" y="0"/>
                  </a:moveTo>
                  <a:cubicBezTo>
                    <a:pt x="0" y="0"/>
                    <a:pt x="119" y="79"/>
                    <a:pt x="111" y="165"/>
                  </a:cubicBezTo>
                  <a:cubicBezTo>
                    <a:pt x="111" y="165"/>
                    <a:pt x="151" y="68"/>
                    <a:pt x="150" y="25"/>
                  </a:cubicBezTo>
                  <a:cubicBezTo>
                    <a:pt x="150" y="25"/>
                    <a:pt x="14" y="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ïšľiḓe"/>
            <p:cNvSpPr/>
            <p:nvPr/>
          </p:nvSpPr>
          <p:spPr bwMode="auto">
            <a:xfrm>
              <a:off x="6152693" y="4580013"/>
              <a:ext cx="314394" cy="173518"/>
            </a:xfrm>
            <a:custGeom>
              <a:avLst/>
              <a:gdLst>
                <a:gd name="T0" fmla="*/ 0 w 152"/>
                <a:gd name="T1" fmla="*/ 47 h 84"/>
                <a:gd name="T2" fmla="*/ 30 w 152"/>
                <a:gd name="T3" fmla="*/ 84 h 84"/>
                <a:gd name="T4" fmla="*/ 152 w 152"/>
                <a:gd name="T5" fmla="*/ 0 h 84"/>
                <a:gd name="T6" fmla="*/ 0 w 152"/>
                <a:gd name="T7" fmla="*/ 4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84">
                  <a:moveTo>
                    <a:pt x="0" y="47"/>
                  </a:moveTo>
                  <a:cubicBezTo>
                    <a:pt x="30" y="84"/>
                    <a:pt x="30" y="84"/>
                    <a:pt x="30" y="84"/>
                  </a:cubicBezTo>
                  <a:cubicBezTo>
                    <a:pt x="30" y="84"/>
                    <a:pt x="144" y="21"/>
                    <a:pt x="152" y="0"/>
                  </a:cubicBezTo>
                  <a:cubicBezTo>
                    <a:pt x="152" y="0"/>
                    <a:pt x="64" y="61"/>
                    <a:pt x="0" y="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ïśļidê"/>
            <p:cNvSpPr/>
            <p:nvPr/>
          </p:nvSpPr>
          <p:spPr bwMode="auto">
            <a:xfrm>
              <a:off x="5762707" y="4574858"/>
              <a:ext cx="712970" cy="115106"/>
            </a:xfrm>
            <a:custGeom>
              <a:avLst/>
              <a:gdLst>
                <a:gd name="T0" fmla="*/ 0 w 345"/>
                <a:gd name="T1" fmla="*/ 10 h 56"/>
                <a:gd name="T2" fmla="*/ 54 w 345"/>
                <a:gd name="T3" fmla="*/ 26 h 56"/>
                <a:gd name="T4" fmla="*/ 80 w 345"/>
                <a:gd name="T5" fmla="*/ 32 h 56"/>
                <a:gd name="T6" fmla="*/ 110 w 345"/>
                <a:gd name="T7" fmla="*/ 37 h 56"/>
                <a:gd name="T8" fmla="*/ 142 w 345"/>
                <a:gd name="T9" fmla="*/ 42 h 56"/>
                <a:gd name="T10" fmla="*/ 175 w 345"/>
                <a:gd name="T11" fmla="*/ 44 h 56"/>
                <a:gd name="T12" fmla="*/ 192 w 345"/>
                <a:gd name="T13" fmla="*/ 44 h 56"/>
                <a:gd name="T14" fmla="*/ 208 w 345"/>
                <a:gd name="T15" fmla="*/ 43 h 56"/>
                <a:gd name="T16" fmla="*/ 240 w 345"/>
                <a:gd name="T17" fmla="*/ 40 h 56"/>
                <a:gd name="T18" fmla="*/ 248 w 345"/>
                <a:gd name="T19" fmla="*/ 39 h 56"/>
                <a:gd name="T20" fmla="*/ 255 w 345"/>
                <a:gd name="T21" fmla="*/ 37 h 56"/>
                <a:gd name="T22" fmla="*/ 262 w 345"/>
                <a:gd name="T23" fmla="*/ 36 h 56"/>
                <a:gd name="T24" fmla="*/ 269 w 345"/>
                <a:gd name="T25" fmla="*/ 34 h 56"/>
                <a:gd name="T26" fmla="*/ 276 w 345"/>
                <a:gd name="T27" fmla="*/ 32 h 56"/>
                <a:gd name="T28" fmla="*/ 283 w 345"/>
                <a:gd name="T29" fmla="*/ 30 h 56"/>
                <a:gd name="T30" fmla="*/ 295 w 345"/>
                <a:gd name="T31" fmla="*/ 26 h 56"/>
                <a:gd name="T32" fmla="*/ 316 w 345"/>
                <a:gd name="T33" fmla="*/ 17 h 56"/>
                <a:gd name="T34" fmla="*/ 332 w 345"/>
                <a:gd name="T35" fmla="*/ 8 h 56"/>
                <a:gd name="T36" fmla="*/ 345 w 345"/>
                <a:gd name="T37" fmla="*/ 0 h 56"/>
                <a:gd name="T38" fmla="*/ 333 w 345"/>
                <a:gd name="T39" fmla="*/ 10 h 56"/>
                <a:gd name="T40" fmla="*/ 318 w 345"/>
                <a:gd name="T41" fmla="*/ 21 h 56"/>
                <a:gd name="T42" fmla="*/ 309 w 345"/>
                <a:gd name="T43" fmla="*/ 26 h 56"/>
                <a:gd name="T44" fmla="*/ 298 w 345"/>
                <a:gd name="T45" fmla="*/ 32 h 56"/>
                <a:gd name="T46" fmla="*/ 286 w 345"/>
                <a:gd name="T47" fmla="*/ 37 h 56"/>
                <a:gd name="T48" fmla="*/ 279 w 345"/>
                <a:gd name="T49" fmla="*/ 40 h 56"/>
                <a:gd name="T50" fmla="*/ 272 w 345"/>
                <a:gd name="T51" fmla="*/ 42 h 56"/>
                <a:gd name="T52" fmla="*/ 265 w 345"/>
                <a:gd name="T53" fmla="*/ 45 h 56"/>
                <a:gd name="T54" fmla="*/ 258 w 345"/>
                <a:gd name="T55" fmla="*/ 47 h 56"/>
                <a:gd name="T56" fmla="*/ 250 w 345"/>
                <a:gd name="T57" fmla="*/ 49 h 56"/>
                <a:gd name="T58" fmla="*/ 242 w 345"/>
                <a:gd name="T59" fmla="*/ 50 h 56"/>
                <a:gd name="T60" fmla="*/ 226 w 345"/>
                <a:gd name="T61" fmla="*/ 53 h 56"/>
                <a:gd name="T62" fmla="*/ 209 w 345"/>
                <a:gd name="T63" fmla="*/ 55 h 56"/>
                <a:gd name="T64" fmla="*/ 192 w 345"/>
                <a:gd name="T65" fmla="*/ 56 h 56"/>
                <a:gd name="T66" fmla="*/ 175 w 345"/>
                <a:gd name="T67" fmla="*/ 56 h 56"/>
                <a:gd name="T68" fmla="*/ 141 w 345"/>
                <a:gd name="T69" fmla="*/ 53 h 56"/>
                <a:gd name="T70" fmla="*/ 108 w 345"/>
                <a:gd name="T71" fmla="*/ 48 h 56"/>
                <a:gd name="T72" fmla="*/ 52 w 345"/>
                <a:gd name="T73" fmla="*/ 32 h 56"/>
                <a:gd name="T74" fmla="*/ 14 w 345"/>
                <a:gd name="T75" fmla="*/ 17 h 56"/>
                <a:gd name="T76" fmla="*/ 0 w 345"/>
                <a:gd name="T77" fmla="*/ 1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5" h="56">
                  <a:moveTo>
                    <a:pt x="0" y="10"/>
                  </a:moveTo>
                  <a:cubicBezTo>
                    <a:pt x="0" y="10"/>
                    <a:pt x="21" y="18"/>
                    <a:pt x="54" y="26"/>
                  </a:cubicBezTo>
                  <a:cubicBezTo>
                    <a:pt x="62" y="28"/>
                    <a:pt x="71" y="30"/>
                    <a:pt x="80" y="32"/>
                  </a:cubicBezTo>
                  <a:cubicBezTo>
                    <a:pt x="90" y="34"/>
                    <a:pt x="100" y="36"/>
                    <a:pt x="110" y="37"/>
                  </a:cubicBezTo>
                  <a:cubicBezTo>
                    <a:pt x="121" y="39"/>
                    <a:pt x="131" y="41"/>
                    <a:pt x="142" y="42"/>
                  </a:cubicBezTo>
                  <a:cubicBezTo>
                    <a:pt x="153" y="43"/>
                    <a:pt x="164" y="43"/>
                    <a:pt x="175" y="44"/>
                  </a:cubicBezTo>
                  <a:cubicBezTo>
                    <a:pt x="181" y="44"/>
                    <a:pt x="186" y="44"/>
                    <a:pt x="192" y="44"/>
                  </a:cubicBezTo>
                  <a:cubicBezTo>
                    <a:pt x="197" y="44"/>
                    <a:pt x="203" y="44"/>
                    <a:pt x="208" y="43"/>
                  </a:cubicBezTo>
                  <a:cubicBezTo>
                    <a:pt x="219" y="43"/>
                    <a:pt x="230" y="42"/>
                    <a:pt x="240" y="40"/>
                  </a:cubicBezTo>
                  <a:cubicBezTo>
                    <a:pt x="243" y="40"/>
                    <a:pt x="245" y="39"/>
                    <a:pt x="248" y="39"/>
                  </a:cubicBezTo>
                  <a:cubicBezTo>
                    <a:pt x="250" y="38"/>
                    <a:pt x="253" y="38"/>
                    <a:pt x="255" y="37"/>
                  </a:cubicBezTo>
                  <a:cubicBezTo>
                    <a:pt x="258" y="37"/>
                    <a:pt x="260" y="36"/>
                    <a:pt x="262" y="36"/>
                  </a:cubicBezTo>
                  <a:cubicBezTo>
                    <a:pt x="265" y="35"/>
                    <a:pt x="267" y="34"/>
                    <a:pt x="269" y="34"/>
                  </a:cubicBezTo>
                  <a:cubicBezTo>
                    <a:pt x="272" y="33"/>
                    <a:pt x="274" y="33"/>
                    <a:pt x="276" y="32"/>
                  </a:cubicBezTo>
                  <a:cubicBezTo>
                    <a:pt x="278" y="31"/>
                    <a:pt x="281" y="31"/>
                    <a:pt x="283" y="30"/>
                  </a:cubicBezTo>
                  <a:cubicBezTo>
                    <a:pt x="287" y="29"/>
                    <a:pt x="291" y="27"/>
                    <a:pt x="295" y="26"/>
                  </a:cubicBezTo>
                  <a:cubicBezTo>
                    <a:pt x="303" y="23"/>
                    <a:pt x="310" y="19"/>
                    <a:pt x="316" y="17"/>
                  </a:cubicBezTo>
                  <a:cubicBezTo>
                    <a:pt x="322" y="14"/>
                    <a:pt x="327" y="11"/>
                    <a:pt x="332" y="8"/>
                  </a:cubicBezTo>
                  <a:cubicBezTo>
                    <a:pt x="340" y="3"/>
                    <a:pt x="345" y="0"/>
                    <a:pt x="345" y="0"/>
                  </a:cubicBezTo>
                  <a:cubicBezTo>
                    <a:pt x="345" y="0"/>
                    <a:pt x="341" y="4"/>
                    <a:pt x="333" y="10"/>
                  </a:cubicBezTo>
                  <a:cubicBezTo>
                    <a:pt x="329" y="13"/>
                    <a:pt x="324" y="17"/>
                    <a:pt x="318" y="21"/>
                  </a:cubicBezTo>
                  <a:cubicBezTo>
                    <a:pt x="315" y="22"/>
                    <a:pt x="312" y="24"/>
                    <a:pt x="309" y="26"/>
                  </a:cubicBezTo>
                  <a:cubicBezTo>
                    <a:pt x="305" y="28"/>
                    <a:pt x="302" y="30"/>
                    <a:pt x="298" y="32"/>
                  </a:cubicBezTo>
                  <a:cubicBezTo>
                    <a:pt x="294" y="34"/>
                    <a:pt x="290" y="36"/>
                    <a:pt x="286" y="37"/>
                  </a:cubicBezTo>
                  <a:cubicBezTo>
                    <a:pt x="283" y="38"/>
                    <a:pt x="281" y="39"/>
                    <a:pt x="279" y="40"/>
                  </a:cubicBezTo>
                  <a:cubicBezTo>
                    <a:pt x="277" y="41"/>
                    <a:pt x="274" y="42"/>
                    <a:pt x="272" y="42"/>
                  </a:cubicBezTo>
                  <a:cubicBezTo>
                    <a:pt x="270" y="43"/>
                    <a:pt x="267" y="44"/>
                    <a:pt x="265" y="45"/>
                  </a:cubicBezTo>
                  <a:cubicBezTo>
                    <a:pt x="262" y="45"/>
                    <a:pt x="260" y="46"/>
                    <a:pt x="258" y="47"/>
                  </a:cubicBezTo>
                  <a:cubicBezTo>
                    <a:pt x="255" y="47"/>
                    <a:pt x="252" y="48"/>
                    <a:pt x="250" y="49"/>
                  </a:cubicBezTo>
                  <a:cubicBezTo>
                    <a:pt x="247" y="49"/>
                    <a:pt x="245" y="50"/>
                    <a:pt x="242" y="50"/>
                  </a:cubicBezTo>
                  <a:cubicBezTo>
                    <a:pt x="237" y="52"/>
                    <a:pt x="231" y="52"/>
                    <a:pt x="226" y="53"/>
                  </a:cubicBezTo>
                  <a:cubicBezTo>
                    <a:pt x="220" y="54"/>
                    <a:pt x="215" y="54"/>
                    <a:pt x="209" y="55"/>
                  </a:cubicBezTo>
                  <a:cubicBezTo>
                    <a:pt x="204" y="55"/>
                    <a:pt x="198" y="55"/>
                    <a:pt x="192" y="56"/>
                  </a:cubicBezTo>
                  <a:cubicBezTo>
                    <a:pt x="186" y="56"/>
                    <a:pt x="181" y="56"/>
                    <a:pt x="175" y="56"/>
                  </a:cubicBezTo>
                  <a:cubicBezTo>
                    <a:pt x="163" y="55"/>
                    <a:pt x="152" y="55"/>
                    <a:pt x="141" y="53"/>
                  </a:cubicBezTo>
                  <a:cubicBezTo>
                    <a:pt x="130" y="52"/>
                    <a:pt x="119" y="50"/>
                    <a:pt x="108" y="48"/>
                  </a:cubicBezTo>
                  <a:cubicBezTo>
                    <a:pt x="87" y="44"/>
                    <a:pt x="68" y="38"/>
                    <a:pt x="52" y="32"/>
                  </a:cubicBezTo>
                  <a:cubicBezTo>
                    <a:pt x="36" y="27"/>
                    <a:pt x="23" y="21"/>
                    <a:pt x="14" y="17"/>
                  </a:cubicBezTo>
                  <a:cubicBezTo>
                    <a:pt x="5" y="13"/>
                    <a:pt x="0" y="10"/>
                    <a:pt x="0" y="1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îśļïḓé"/>
            <p:cNvSpPr/>
            <p:nvPr/>
          </p:nvSpPr>
          <p:spPr bwMode="auto">
            <a:xfrm>
              <a:off x="5515315" y="3853299"/>
              <a:ext cx="1154495" cy="345318"/>
            </a:xfrm>
            <a:custGeom>
              <a:avLst/>
              <a:gdLst>
                <a:gd name="T0" fmla="*/ 0 w 559"/>
                <a:gd name="T1" fmla="*/ 79 h 167"/>
                <a:gd name="T2" fmla="*/ 559 w 559"/>
                <a:gd name="T3" fmla="*/ 86 h 167"/>
                <a:gd name="T4" fmla="*/ 559 w 559"/>
                <a:gd name="T5" fmla="*/ 10 h 167"/>
                <a:gd name="T6" fmla="*/ 0 w 559"/>
                <a:gd name="T7" fmla="*/ 0 h 167"/>
                <a:gd name="T8" fmla="*/ 0 w 559"/>
                <a:gd name="T9" fmla="*/ 79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9" h="167">
                  <a:moveTo>
                    <a:pt x="0" y="79"/>
                  </a:moveTo>
                  <a:cubicBezTo>
                    <a:pt x="0" y="79"/>
                    <a:pt x="324" y="167"/>
                    <a:pt x="559" y="86"/>
                  </a:cubicBezTo>
                  <a:cubicBezTo>
                    <a:pt x="559" y="10"/>
                    <a:pt x="559" y="10"/>
                    <a:pt x="559" y="10"/>
                  </a:cubicBezTo>
                  <a:cubicBezTo>
                    <a:pt x="559" y="10"/>
                    <a:pt x="144" y="62"/>
                    <a:pt x="0" y="0"/>
                  </a:cubicBezTo>
                  <a:lnTo>
                    <a:pt x="0" y="79"/>
                  </a:lnTo>
                  <a:close/>
                </a:path>
              </a:pathLst>
            </a:custGeom>
            <a:solidFill>
              <a:srgbClr val="E874A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íSlîḋé"/>
            <p:cNvSpPr/>
            <p:nvPr/>
          </p:nvSpPr>
          <p:spPr bwMode="auto">
            <a:xfrm>
              <a:off x="5565138" y="4294825"/>
              <a:ext cx="1073750" cy="360780"/>
            </a:xfrm>
            <a:custGeom>
              <a:avLst/>
              <a:gdLst>
                <a:gd name="T0" fmla="*/ 0 w 520"/>
                <a:gd name="T1" fmla="*/ 0 h 174"/>
                <a:gd name="T2" fmla="*/ 0 w 520"/>
                <a:gd name="T3" fmla="*/ 24 h 174"/>
                <a:gd name="T4" fmla="*/ 520 w 520"/>
                <a:gd name="T5" fmla="*/ 50 h 174"/>
                <a:gd name="T6" fmla="*/ 515 w 520"/>
                <a:gd name="T7" fmla="*/ 0 h 174"/>
                <a:gd name="T8" fmla="*/ 0 w 520"/>
                <a:gd name="T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0" h="174">
                  <a:moveTo>
                    <a:pt x="0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286" y="174"/>
                    <a:pt x="520" y="50"/>
                  </a:cubicBezTo>
                  <a:cubicBezTo>
                    <a:pt x="520" y="50"/>
                    <a:pt x="519" y="13"/>
                    <a:pt x="515" y="0"/>
                  </a:cubicBezTo>
                  <a:cubicBezTo>
                    <a:pt x="515" y="0"/>
                    <a:pt x="273" y="10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î$ľíḓé"/>
            <p:cNvSpPr/>
            <p:nvPr/>
          </p:nvSpPr>
          <p:spPr bwMode="auto">
            <a:xfrm>
              <a:off x="5855479" y="5365137"/>
              <a:ext cx="216468" cy="120260"/>
            </a:xfrm>
            <a:custGeom>
              <a:avLst/>
              <a:gdLst>
                <a:gd name="T0" fmla="*/ 1 w 105"/>
                <a:gd name="T1" fmla="*/ 0 h 58"/>
                <a:gd name="T2" fmla="*/ 104 w 105"/>
                <a:gd name="T3" fmla="*/ 0 h 58"/>
                <a:gd name="T4" fmla="*/ 105 w 105"/>
                <a:gd name="T5" fmla="*/ 24 h 58"/>
                <a:gd name="T6" fmla="*/ 0 w 105"/>
                <a:gd name="T7" fmla="*/ 24 h 58"/>
                <a:gd name="T8" fmla="*/ 1 w 105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58">
                  <a:moveTo>
                    <a:pt x="1" y="0"/>
                  </a:moveTo>
                  <a:cubicBezTo>
                    <a:pt x="1" y="0"/>
                    <a:pt x="73" y="24"/>
                    <a:pt x="104" y="0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4"/>
                    <a:pt x="69" y="58"/>
                    <a:pt x="0" y="2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iṣḷiḑé"/>
            <p:cNvSpPr/>
            <p:nvPr/>
          </p:nvSpPr>
          <p:spPr bwMode="auto">
            <a:xfrm>
              <a:off x="6307313" y="4720889"/>
              <a:ext cx="402012" cy="369370"/>
            </a:xfrm>
            <a:custGeom>
              <a:avLst/>
              <a:gdLst>
                <a:gd name="T0" fmla="*/ 57 w 194"/>
                <a:gd name="T1" fmla="*/ 179 h 179"/>
                <a:gd name="T2" fmla="*/ 81 w 194"/>
                <a:gd name="T3" fmla="*/ 36 h 179"/>
                <a:gd name="T4" fmla="*/ 194 w 194"/>
                <a:gd name="T5" fmla="*/ 119 h 179"/>
                <a:gd name="T6" fmla="*/ 116 w 194"/>
                <a:gd name="T7" fmla="*/ 104 h 179"/>
                <a:gd name="T8" fmla="*/ 57 w 194"/>
                <a:gd name="T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79">
                  <a:moveTo>
                    <a:pt x="57" y="179"/>
                  </a:moveTo>
                  <a:cubicBezTo>
                    <a:pt x="57" y="179"/>
                    <a:pt x="0" y="73"/>
                    <a:pt x="81" y="36"/>
                  </a:cubicBezTo>
                  <a:cubicBezTo>
                    <a:pt x="162" y="0"/>
                    <a:pt x="194" y="97"/>
                    <a:pt x="194" y="119"/>
                  </a:cubicBezTo>
                  <a:cubicBezTo>
                    <a:pt x="194" y="119"/>
                    <a:pt x="144" y="86"/>
                    <a:pt x="116" y="104"/>
                  </a:cubicBezTo>
                  <a:cubicBezTo>
                    <a:pt x="87" y="122"/>
                    <a:pt x="56" y="167"/>
                    <a:pt x="57" y="179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îṧḻide"/>
            <p:cNvSpPr/>
            <p:nvPr/>
          </p:nvSpPr>
          <p:spPr bwMode="auto">
            <a:xfrm>
              <a:off x="5762707" y="5014666"/>
              <a:ext cx="285188" cy="101362"/>
            </a:xfrm>
            <a:custGeom>
              <a:avLst/>
              <a:gdLst>
                <a:gd name="T0" fmla="*/ 3 w 138"/>
                <a:gd name="T1" fmla="*/ 9 h 49"/>
                <a:gd name="T2" fmla="*/ 15 w 138"/>
                <a:gd name="T3" fmla="*/ 31 h 49"/>
                <a:gd name="T4" fmla="*/ 138 w 138"/>
                <a:gd name="T5" fmla="*/ 34 h 49"/>
                <a:gd name="T6" fmla="*/ 131 w 138"/>
                <a:gd name="T7" fmla="*/ 0 h 49"/>
                <a:gd name="T8" fmla="*/ 3 w 138"/>
                <a:gd name="T9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49">
                  <a:moveTo>
                    <a:pt x="3" y="9"/>
                  </a:moveTo>
                  <a:cubicBezTo>
                    <a:pt x="0" y="8"/>
                    <a:pt x="15" y="31"/>
                    <a:pt x="15" y="31"/>
                  </a:cubicBezTo>
                  <a:cubicBezTo>
                    <a:pt x="15" y="31"/>
                    <a:pt x="99" y="49"/>
                    <a:pt x="138" y="34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0"/>
                    <a:pt x="67" y="20"/>
                    <a:pt x="3" y="9"/>
                  </a:cubicBezTo>
                  <a:close/>
                </a:path>
              </a:pathLst>
            </a:custGeom>
            <a:solidFill>
              <a:srgbClr val="EA965E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îṡľïḓe"/>
            <p:cNvSpPr/>
            <p:nvPr/>
          </p:nvSpPr>
          <p:spPr bwMode="auto">
            <a:xfrm>
              <a:off x="5407082" y="3774271"/>
              <a:ext cx="159774" cy="335010"/>
            </a:xfrm>
            <a:custGeom>
              <a:avLst/>
              <a:gdLst>
                <a:gd name="T0" fmla="*/ 46 w 77"/>
                <a:gd name="T1" fmla="*/ 162 h 162"/>
                <a:gd name="T2" fmla="*/ 18 w 77"/>
                <a:gd name="T3" fmla="*/ 0 h 162"/>
                <a:gd name="T4" fmla="*/ 77 w 77"/>
                <a:gd name="T5" fmla="*/ 5 h 162"/>
                <a:gd name="T6" fmla="*/ 46 w 77"/>
                <a:gd name="T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162">
                  <a:moveTo>
                    <a:pt x="46" y="162"/>
                  </a:moveTo>
                  <a:cubicBezTo>
                    <a:pt x="46" y="162"/>
                    <a:pt x="0" y="88"/>
                    <a:pt x="18" y="0"/>
                  </a:cubicBezTo>
                  <a:cubicBezTo>
                    <a:pt x="77" y="5"/>
                    <a:pt x="77" y="5"/>
                    <a:pt x="77" y="5"/>
                  </a:cubicBezTo>
                  <a:lnTo>
                    <a:pt x="46" y="16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is1ïḓè"/>
            <p:cNvSpPr/>
            <p:nvPr/>
          </p:nvSpPr>
          <p:spPr bwMode="auto">
            <a:xfrm>
              <a:off x="5417390" y="3678063"/>
              <a:ext cx="128850" cy="158056"/>
            </a:xfrm>
            <a:custGeom>
              <a:avLst/>
              <a:gdLst>
                <a:gd name="T0" fmla="*/ 62 w 62"/>
                <a:gd name="T1" fmla="*/ 0 h 77"/>
                <a:gd name="T2" fmla="*/ 0 w 62"/>
                <a:gd name="T3" fmla="*/ 66 h 77"/>
                <a:gd name="T4" fmla="*/ 53 w 62"/>
                <a:gd name="T5" fmla="*/ 77 h 77"/>
                <a:gd name="T6" fmla="*/ 62 w 62"/>
                <a:gd name="T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77">
                  <a:moveTo>
                    <a:pt x="62" y="0"/>
                  </a:moveTo>
                  <a:cubicBezTo>
                    <a:pt x="62" y="0"/>
                    <a:pt x="8" y="10"/>
                    <a:pt x="0" y="66"/>
                  </a:cubicBezTo>
                  <a:cubicBezTo>
                    <a:pt x="53" y="77"/>
                    <a:pt x="53" y="77"/>
                    <a:pt x="53" y="77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í$ḷïḍé"/>
            <p:cNvSpPr/>
            <p:nvPr/>
          </p:nvSpPr>
          <p:spPr bwMode="auto">
            <a:xfrm>
              <a:off x="6623425" y="3782862"/>
              <a:ext cx="159774" cy="333292"/>
            </a:xfrm>
            <a:custGeom>
              <a:avLst/>
              <a:gdLst>
                <a:gd name="T0" fmla="*/ 31 w 77"/>
                <a:gd name="T1" fmla="*/ 161 h 161"/>
                <a:gd name="T2" fmla="*/ 59 w 77"/>
                <a:gd name="T3" fmla="*/ 0 h 161"/>
                <a:gd name="T4" fmla="*/ 0 w 77"/>
                <a:gd name="T5" fmla="*/ 5 h 161"/>
                <a:gd name="T6" fmla="*/ 31 w 77"/>
                <a:gd name="T7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161">
                  <a:moveTo>
                    <a:pt x="31" y="161"/>
                  </a:moveTo>
                  <a:cubicBezTo>
                    <a:pt x="31" y="161"/>
                    <a:pt x="77" y="88"/>
                    <a:pt x="59" y="0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31" y="161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îṩļïďé"/>
            <p:cNvSpPr/>
            <p:nvPr/>
          </p:nvSpPr>
          <p:spPr bwMode="auto">
            <a:xfrm>
              <a:off x="6644041" y="3686654"/>
              <a:ext cx="128850" cy="156338"/>
            </a:xfrm>
            <a:custGeom>
              <a:avLst/>
              <a:gdLst>
                <a:gd name="T0" fmla="*/ 0 w 62"/>
                <a:gd name="T1" fmla="*/ 0 h 76"/>
                <a:gd name="T2" fmla="*/ 62 w 62"/>
                <a:gd name="T3" fmla="*/ 66 h 76"/>
                <a:gd name="T4" fmla="*/ 9 w 62"/>
                <a:gd name="T5" fmla="*/ 76 h 76"/>
                <a:gd name="T6" fmla="*/ 0 w 62"/>
                <a:gd name="T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76">
                  <a:moveTo>
                    <a:pt x="0" y="0"/>
                  </a:moveTo>
                  <a:cubicBezTo>
                    <a:pt x="0" y="0"/>
                    <a:pt x="54" y="10"/>
                    <a:pt x="62" y="66"/>
                  </a:cubicBezTo>
                  <a:cubicBezTo>
                    <a:pt x="9" y="76"/>
                    <a:pt x="9" y="76"/>
                    <a:pt x="9" y="7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iṥḷïdê"/>
            <p:cNvSpPr/>
            <p:nvPr/>
          </p:nvSpPr>
          <p:spPr bwMode="auto">
            <a:xfrm>
              <a:off x="5472366" y="3172972"/>
              <a:ext cx="1257575" cy="1243830"/>
            </a:xfrm>
            <a:custGeom>
              <a:avLst/>
              <a:gdLst>
                <a:gd name="T0" fmla="*/ 304 w 609"/>
                <a:gd name="T1" fmla="*/ 602 h 602"/>
                <a:gd name="T2" fmla="*/ 413 w 609"/>
                <a:gd name="T3" fmla="*/ 602 h 602"/>
                <a:gd name="T4" fmla="*/ 594 w 609"/>
                <a:gd name="T5" fmla="*/ 453 h 602"/>
                <a:gd name="T6" fmla="*/ 561 w 609"/>
                <a:gd name="T7" fmla="*/ 154 h 602"/>
                <a:gd name="T8" fmla="*/ 304 w 609"/>
                <a:gd name="T9" fmla="*/ 17 h 602"/>
                <a:gd name="T10" fmla="*/ 48 w 609"/>
                <a:gd name="T11" fmla="*/ 154 h 602"/>
                <a:gd name="T12" fmla="*/ 15 w 609"/>
                <a:gd name="T13" fmla="*/ 453 h 602"/>
                <a:gd name="T14" fmla="*/ 196 w 609"/>
                <a:gd name="T15" fmla="*/ 602 h 602"/>
                <a:gd name="T16" fmla="*/ 304 w 609"/>
                <a:gd name="T17" fmla="*/ 60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9" h="602">
                  <a:moveTo>
                    <a:pt x="304" y="602"/>
                  </a:moveTo>
                  <a:cubicBezTo>
                    <a:pt x="413" y="602"/>
                    <a:pt x="413" y="602"/>
                    <a:pt x="413" y="602"/>
                  </a:cubicBezTo>
                  <a:cubicBezTo>
                    <a:pt x="609" y="602"/>
                    <a:pt x="594" y="453"/>
                    <a:pt x="594" y="453"/>
                  </a:cubicBezTo>
                  <a:cubicBezTo>
                    <a:pt x="594" y="453"/>
                    <a:pt x="583" y="308"/>
                    <a:pt x="561" y="154"/>
                  </a:cubicBezTo>
                  <a:cubicBezTo>
                    <a:pt x="539" y="0"/>
                    <a:pt x="304" y="17"/>
                    <a:pt x="304" y="17"/>
                  </a:cubicBezTo>
                  <a:cubicBezTo>
                    <a:pt x="304" y="17"/>
                    <a:pt x="70" y="0"/>
                    <a:pt x="48" y="154"/>
                  </a:cubicBezTo>
                  <a:cubicBezTo>
                    <a:pt x="26" y="308"/>
                    <a:pt x="15" y="453"/>
                    <a:pt x="15" y="453"/>
                  </a:cubicBezTo>
                  <a:cubicBezTo>
                    <a:pt x="15" y="453"/>
                    <a:pt x="0" y="602"/>
                    <a:pt x="196" y="602"/>
                  </a:cubicBezTo>
                  <a:lnTo>
                    <a:pt x="304" y="60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îṡ1idê"/>
            <p:cNvSpPr/>
            <p:nvPr/>
          </p:nvSpPr>
          <p:spPr bwMode="auto">
            <a:xfrm>
              <a:off x="5652755" y="3128304"/>
              <a:ext cx="955207" cy="860717"/>
            </a:xfrm>
            <a:custGeom>
              <a:avLst/>
              <a:gdLst>
                <a:gd name="T0" fmla="*/ 0 w 462"/>
                <a:gd name="T1" fmla="*/ 295 h 417"/>
                <a:gd name="T2" fmla="*/ 0 w 462"/>
                <a:gd name="T3" fmla="*/ 318 h 417"/>
                <a:gd name="T4" fmla="*/ 460 w 462"/>
                <a:gd name="T5" fmla="*/ 343 h 417"/>
                <a:gd name="T6" fmla="*/ 436 w 462"/>
                <a:gd name="T7" fmla="*/ 93 h 417"/>
                <a:gd name="T8" fmla="*/ 0 w 462"/>
                <a:gd name="T9" fmla="*/ 295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2" h="417">
                  <a:moveTo>
                    <a:pt x="0" y="295"/>
                  </a:moveTo>
                  <a:cubicBezTo>
                    <a:pt x="0" y="318"/>
                    <a:pt x="0" y="318"/>
                    <a:pt x="0" y="318"/>
                  </a:cubicBezTo>
                  <a:cubicBezTo>
                    <a:pt x="0" y="318"/>
                    <a:pt x="228" y="417"/>
                    <a:pt x="460" y="343"/>
                  </a:cubicBezTo>
                  <a:cubicBezTo>
                    <a:pt x="460" y="343"/>
                    <a:pt x="462" y="186"/>
                    <a:pt x="436" y="93"/>
                  </a:cubicBezTo>
                  <a:cubicBezTo>
                    <a:pt x="410" y="0"/>
                    <a:pt x="0" y="295"/>
                    <a:pt x="0" y="295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išľíḋé"/>
            <p:cNvSpPr/>
            <p:nvPr/>
          </p:nvSpPr>
          <p:spPr bwMode="auto">
            <a:xfrm>
              <a:off x="6016971" y="3813786"/>
              <a:ext cx="164928" cy="190698"/>
            </a:xfrm>
            <a:custGeom>
              <a:avLst/>
              <a:gdLst>
                <a:gd name="T0" fmla="*/ 0 w 96"/>
                <a:gd name="T1" fmla="*/ 1 h 111"/>
                <a:gd name="T2" fmla="*/ 0 w 96"/>
                <a:gd name="T3" fmla="*/ 77 h 111"/>
                <a:gd name="T4" fmla="*/ 48 w 96"/>
                <a:gd name="T5" fmla="*/ 111 h 111"/>
                <a:gd name="T6" fmla="*/ 95 w 96"/>
                <a:gd name="T7" fmla="*/ 83 h 111"/>
                <a:gd name="T8" fmla="*/ 96 w 96"/>
                <a:gd name="T9" fmla="*/ 0 h 111"/>
                <a:gd name="T10" fmla="*/ 0 w 96"/>
                <a:gd name="T11" fmla="*/ 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111">
                  <a:moveTo>
                    <a:pt x="0" y="1"/>
                  </a:moveTo>
                  <a:lnTo>
                    <a:pt x="0" y="77"/>
                  </a:lnTo>
                  <a:lnTo>
                    <a:pt x="48" y="111"/>
                  </a:lnTo>
                  <a:lnTo>
                    <a:pt x="95" y="83"/>
                  </a:lnTo>
                  <a:lnTo>
                    <a:pt x="9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îṡḻíḓè"/>
            <p:cNvSpPr/>
            <p:nvPr/>
          </p:nvSpPr>
          <p:spPr bwMode="auto">
            <a:xfrm>
              <a:off x="6030715" y="3813786"/>
              <a:ext cx="134004" cy="175236"/>
            </a:xfrm>
            <a:custGeom>
              <a:avLst/>
              <a:gdLst>
                <a:gd name="T0" fmla="*/ 0 w 78"/>
                <a:gd name="T1" fmla="*/ 0 h 102"/>
                <a:gd name="T2" fmla="*/ 0 w 78"/>
                <a:gd name="T3" fmla="*/ 75 h 102"/>
                <a:gd name="T4" fmla="*/ 40 w 78"/>
                <a:gd name="T5" fmla="*/ 102 h 102"/>
                <a:gd name="T6" fmla="*/ 78 w 78"/>
                <a:gd name="T7" fmla="*/ 82 h 102"/>
                <a:gd name="T8" fmla="*/ 78 w 78"/>
                <a:gd name="T9" fmla="*/ 0 h 102"/>
                <a:gd name="T10" fmla="*/ 0 w 78"/>
                <a:gd name="T1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102">
                  <a:moveTo>
                    <a:pt x="0" y="0"/>
                  </a:moveTo>
                  <a:lnTo>
                    <a:pt x="0" y="75"/>
                  </a:lnTo>
                  <a:lnTo>
                    <a:pt x="40" y="102"/>
                  </a:lnTo>
                  <a:lnTo>
                    <a:pt x="78" y="82"/>
                  </a:lnTo>
                  <a:lnTo>
                    <a:pt x="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ïšľíḋé"/>
            <p:cNvSpPr/>
            <p:nvPr/>
          </p:nvSpPr>
          <p:spPr bwMode="auto">
            <a:xfrm>
              <a:off x="5986047" y="3160947"/>
              <a:ext cx="214750" cy="68720"/>
            </a:xfrm>
            <a:custGeom>
              <a:avLst/>
              <a:gdLst>
                <a:gd name="T0" fmla="*/ 0 w 104"/>
                <a:gd name="T1" fmla="*/ 29 h 33"/>
                <a:gd name="T2" fmla="*/ 51 w 104"/>
                <a:gd name="T3" fmla="*/ 0 h 33"/>
                <a:gd name="T4" fmla="*/ 104 w 104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" h="33">
                  <a:moveTo>
                    <a:pt x="0" y="29"/>
                  </a:moveTo>
                  <a:cubicBezTo>
                    <a:pt x="0" y="29"/>
                    <a:pt x="8" y="0"/>
                    <a:pt x="51" y="0"/>
                  </a:cubicBezTo>
                  <a:cubicBezTo>
                    <a:pt x="95" y="0"/>
                    <a:pt x="104" y="33"/>
                    <a:pt x="104" y="33"/>
                  </a:cubicBezTo>
                </a:path>
              </a:pathLst>
            </a:custGeom>
            <a:noFill/>
            <a:ln w="30163" cap="flat">
              <a:solidFill>
                <a:schemeClr val="tx2"/>
              </a:solidFill>
              <a:prstDash val="solid"/>
              <a:miter lim="8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îṣľïḑe"/>
            <p:cNvSpPr/>
            <p:nvPr/>
          </p:nvSpPr>
          <p:spPr bwMode="auto">
            <a:xfrm>
              <a:off x="5597779" y="3207332"/>
              <a:ext cx="1005030" cy="604735"/>
            </a:xfrm>
            <a:custGeom>
              <a:avLst/>
              <a:gdLst>
                <a:gd name="T0" fmla="*/ 446 w 487"/>
                <a:gd name="T1" fmla="*/ 39 h 293"/>
                <a:gd name="T2" fmla="*/ 472 w 487"/>
                <a:gd name="T3" fmla="*/ 249 h 293"/>
                <a:gd name="T4" fmla="*/ 243 w 487"/>
                <a:gd name="T5" fmla="*/ 293 h 293"/>
                <a:gd name="T6" fmla="*/ 15 w 487"/>
                <a:gd name="T7" fmla="*/ 249 h 293"/>
                <a:gd name="T8" fmla="*/ 41 w 487"/>
                <a:gd name="T9" fmla="*/ 39 h 293"/>
                <a:gd name="T10" fmla="*/ 57 w 487"/>
                <a:gd name="T11" fmla="*/ 0 h 293"/>
                <a:gd name="T12" fmla="*/ 426 w 487"/>
                <a:gd name="T13" fmla="*/ 0 h 293"/>
                <a:gd name="T14" fmla="*/ 446 w 487"/>
                <a:gd name="T15" fmla="*/ 39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7" h="293">
                  <a:moveTo>
                    <a:pt x="446" y="39"/>
                  </a:moveTo>
                  <a:cubicBezTo>
                    <a:pt x="446" y="39"/>
                    <a:pt x="487" y="233"/>
                    <a:pt x="472" y="249"/>
                  </a:cubicBezTo>
                  <a:cubicBezTo>
                    <a:pt x="457" y="265"/>
                    <a:pt x="345" y="293"/>
                    <a:pt x="243" y="293"/>
                  </a:cubicBezTo>
                  <a:cubicBezTo>
                    <a:pt x="142" y="293"/>
                    <a:pt x="30" y="265"/>
                    <a:pt x="15" y="249"/>
                  </a:cubicBezTo>
                  <a:cubicBezTo>
                    <a:pt x="0" y="233"/>
                    <a:pt x="41" y="39"/>
                    <a:pt x="41" y="39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426" y="0"/>
                    <a:pt x="426" y="0"/>
                    <a:pt x="426" y="0"/>
                  </a:cubicBezTo>
                  <a:lnTo>
                    <a:pt x="446" y="39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isḻiḋè"/>
            <p:cNvSpPr/>
            <p:nvPr/>
          </p:nvSpPr>
          <p:spPr bwMode="auto">
            <a:xfrm>
              <a:off x="5609806" y="3293232"/>
              <a:ext cx="979259" cy="537734"/>
            </a:xfrm>
            <a:custGeom>
              <a:avLst/>
              <a:gdLst>
                <a:gd name="T0" fmla="*/ 28 w 474"/>
                <a:gd name="T1" fmla="*/ 6 h 260"/>
                <a:gd name="T2" fmla="*/ 2 w 474"/>
                <a:gd name="T3" fmla="*/ 162 h 260"/>
                <a:gd name="T4" fmla="*/ 2 w 474"/>
                <a:gd name="T5" fmla="*/ 199 h 260"/>
                <a:gd name="T6" fmla="*/ 9 w 474"/>
                <a:gd name="T7" fmla="*/ 213 h 260"/>
                <a:gd name="T8" fmla="*/ 82 w 474"/>
                <a:gd name="T9" fmla="*/ 240 h 260"/>
                <a:gd name="T10" fmla="*/ 309 w 474"/>
                <a:gd name="T11" fmla="*/ 252 h 260"/>
                <a:gd name="T12" fmla="*/ 439 w 474"/>
                <a:gd name="T13" fmla="*/ 226 h 260"/>
                <a:gd name="T14" fmla="*/ 460 w 474"/>
                <a:gd name="T15" fmla="*/ 217 h 260"/>
                <a:gd name="T16" fmla="*/ 474 w 474"/>
                <a:gd name="T17" fmla="*/ 173 h 260"/>
                <a:gd name="T18" fmla="*/ 467 w 474"/>
                <a:gd name="T19" fmla="*/ 126 h 260"/>
                <a:gd name="T20" fmla="*/ 458 w 474"/>
                <a:gd name="T21" fmla="*/ 70 h 260"/>
                <a:gd name="T22" fmla="*/ 447 w 474"/>
                <a:gd name="T23" fmla="*/ 6 h 260"/>
                <a:gd name="T24" fmla="*/ 437 w 474"/>
                <a:gd name="T25" fmla="*/ 9 h 260"/>
                <a:gd name="T26" fmla="*/ 451 w 474"/>
                <a:gd name="T27" fmla="*/ 90 h 260"/>
                <a:gd name="T28" fmla="*/ 461 w 474"/>
                <a:gd name="T29" fmla="*/ 152 h 260"/>
                <a:gd name="T30" fmla="*/ 455 w 474"/>
                <a:gd name="T31" fmla="*/ 207 h 260"/>
                <a:gd name="T32" fmla="*/ 445 w 474"/>
                <a:gd name="T33" fmla="*/ 214 h 260"/>
                <a:gd name="T34" fmla="*/ 434 w 474"/>
                <a:gd name="T35" fmla="*/ 217 h 260"/>
                <a:gd name="T36" fmla="*/ 369 w 474"/>
                <a:gd name="T37" fmla="*/ 234 h 260"/>
                <a:gd name="T38" fmla="*/ 253 w 474"/>
                <a:gd name="T39" fmla="*/ 246 h 260"/>
                <a:gd name="T40" fmla="*/ 30 w 474"/>
                <a:gd name="T41" fmla="*/ 212 h 260"/>
                <a:gd name="T42" fmla="*/ 12 w 474"/>
                <a:gd name="T43" fmla="*/ 203 h 260"/>
                <a:gd name="T44" fmla="*/ 13 w 474"/>
                <a:gd name="T45" fmla="*/ 203 h 260"/>
                <a:gd name="T46" fmla="*/ 12 w 474"/>
                <a:gd name="T47" fmla="*/ 198 h 260"/>
                <a:gd name="T48" fmla="*/ 11 w 474"/>
                <a:gd name="T49" fmla="*/ 181 h 260"/>
                <a:gd name="T50" fmla="*/ 23 w 474"/>
                <a:gd name="T51" fmla="*/ 83 h 260"/>
                <a:gd name="T52" fmla="*/ 38 w 474"/>
                <a:gd name="T53" fmla="*/ 9 h 260"/>
                <a:gd name="T54" fmla="*/ 28 w 474"/>
                <a:gd name="T55" fmla="*/ 6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4" h="260">
                  <a:moveTo>
                    <a:pt x="28" y="6"/>
                  </a:moveTo>
                  <a:cubicBezTo>
                    <a:pt x="17" y="58"/>
                    <a:pt x="7" y="110"/>
                    <a:pt x="2" y="162"/>
                  </a:cubicBezTo>
                  <a:cubicBezTo>
                    <a:pt x="1" y="175"/>
                    <a:pt x="0" y="187"/>
                    <a:pt x="2" y="199"/>
                  </a:cubicBezTo>
                  <a:cubicBezTo>
                    <a:pt x="3" y="205"/>
                    <a:pt x="4" y="210"/>
                    <a:pt x="9" y="213"/>
                  </a:cubicBezTo>
                  <a:cubicBezTo>
                    <a:pt x="32" y="225"/>
                    <a:pt x="57" y="233"/>
                    <a:pt x="82" y="240"/>
                  </a:cubicBezTo>
                  <a:cubicBezTo>
                    <a:pt x="156" y="260"/>
                    <a:pt x="233" y="259"/>
                    <a:pt x="309" y="252"/>
                  </a:cubicBezTo>
                  <a:cubicBezTo>
                    <a:pt x="353" y="248"/>
                    <a:pt x="398" y="241"/>
                    <a:pt x="439" y="226"/>
                  </a:cubicBezTo>
                  <a:cubicBezTo>
                    <a:pt x="446" y="223"/>
                    <a:pt x="453" y="222"/>
                    <a:pt x="460" y="217"/>
                  </a:cubicBezTo>
                  <a:cubicBezTo>
                    <a:pt x="472" y="206"/>
                    <a:pt x="474" y="188"/>
                    <a:pt x="474" y="173"/>
                  </a:cubicBezTo>
                  <a:cubicBezTo>
                    <a:pt x="473" y="157"/>
                    <a:pt x="470" y="141"/>
                    <a:pt x="467" y="126"/>
                  </a:cubicBezTo>
                  <a:cubicBezTo>
                    <a:pt x="464" y="107"/>
                    <a:pt x="461" y="89"/>
                    <a:pt x="458" y="70"/>
                  </a:cubicBezTo>
                  <a:cubicBezTo>
                    <a:pt x="454" y="49"/>
                    <a:pt x="451" y="28"/>
                    <a:pt x="447" y="6"/>
                  </a:cubicBezTo>
                  <a:cubicBezTo>
                    <a:pt x="446" y="0"/>
                    <a:pt x="436" y="3"/>
                    <a:pt x="437" y="9"/>
                  </a:cubicBezTo>
                  <a:cubicBezTo>
                    <a:pt x="442" y="36"/>
                    <a:pt x="447" y="63"/>
                    <a:pt x="451" y="90"/>
                  </a:cubicBezTo>
                  <a:cubicBezTo>
                    <a:pt x="455" y="111"/>
                    <a:pt x="458" y="131"/>
                    <a:pt x="461" y="152"/>
                  </a:cubicBezTo>
                  <a:cubicBezTo>
                    <a:pt x="464" y="169"/>
                    <a:pt x="468" y="192"/>
                    <a:pt x="455" y="207"/>
                  </a:cubicBezTo>
                  <a:cubicBezTo>
                    <a:pt x="453" y="210"/>
                    <a:pt x="449" y="212"/>
                    <a:pt x="445" y="214"/>
                  </a:cubicBezTo>
                  <a:cubicBezTo>
                    <a:pt x="440" y="215"/>
                    <a:pt x="440" y="215"/>
                    <a:pt x="434" y="217"/>
                  </a:cubicBezTo>
                  <a:cubicBezTo>
                    <a:pt x="413" y="225"/>
                    <a:pt x="391" y="230"/>
                    <a:pt x="369" y="234"/>
                  </a:cubicBezTo>
                  <a:cubicBezTo>
                    <a:pt x="331" y="241"/>
                    <a:pt x="292" y="244"/>
                    <a:pt x="253" y="246"/>
                  </a:cubicBezTo>
                  <a:cubicBezTo>
                    <a:pt x="177" y="249"/>
                    <a:pt x="101" y="242"/>
                    <a:pt x="30" y="212"/>
                  </a:cubicBezTo>
                  <a:cubicBezTo>
                    <a:pt x="24" y="209"/>
                    <a:pt x="18" y="206"/>
                    <a:pt x="12" y="203"/>
                  </a:cubicBezTo>
                  <a:cubicBezTo>
                    <a:pt x="11" y="203"/>
                    <a:pt x="14" y="206"/>
                    <a:pt x="13" y="203"/>
                  </a:cubicBezTo>
                  <a:cubicBezTo>
                    <a:pt x="12" y="201"/>
                    <a:pt x="12" y="200"/>
                    <a:pt x="12" y="198"/>
                  </a:cubicBezTo>
                  <a:cubicBezTo>
                    <a:pt x="11" y="192"/>
                    <a:pt x="11" y="187"/>
                    <a:pt x="11" y="181"/>
                  </a:cubicBezTo>
                  <a:cubicBezTo>
                    <a:pt x="12" y="148"/>
                    <a:pt x="18" y="115"/>
                    <a:pt x="23" y="83"/>
                  </a:cubicBezTo>
                  <a:cubicBezTo>
                    <a:pt x="28" y="58"/>
                    <a:pt x="32" y="33"/>
                    <a:pt x="38" y="9"/>
                  </a:cubicBezTo>
                  <a:cubicBezTo>
                    <a:pt x="39" y="3"/>
                    <a:pt x="29" y="0"/>
                    <a:pt x="28" y="6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ís1ïḑè"/>
            <p:cNvSpPr/>
            <p:nvPr/>
          </p:nvSpPr>
          <p:spPr bwMode="auto">
            <a:xfrm>
              <a:off x="5740374" y="4014791"/>
              <a:ext cx="879616" cy="362498"/>
            </a:xfrm>
            <a:custGeom>
              <a:avLst/>
              <a:gdLst>
                <a:gd name="T0" fmla="*/ 0 w 426"/>
                <a:gd name="T1" fmla="*/ 143 h 176"/>
                <a:gd name="T2" fmla="*/ 166 w 426"/>
                <a:gd name="T3" fmla="*/ 160 h 176"/>
                <a:gd name="T4" fmla="*/ 406 w 426"/>
                <a:gd name="T5" fmla="*/ 123 h 176"/>
                <a:gd name="T6" fmla="*/ 406 w 426"/>
                <a:gd name="T7" fmla="*/ 0 h 176"/>
                <a:gd name="T8" fmla="*/ 0 w 426"/>
                <a:gd name="T9" fmla="*/ 143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176">
                  <a:moveTo>
                    <a:pt x="0" y="143"/>
                  </a:moveTo>
                  <a:cubicBezTo>
                    <a:pt x="0" y="143"/>
                    <a:pt x="43" y="159"/>
                    <a:pt x="166" y="160"/>
                  </a:cubicBezTo>
                  <a:cubicBezTo>
                    <a:pt x="290" y="161"/>
                    <a:pt x="386" y="176"/>
                    <a:pt x="406" y="123"/>
                  </a:cubicBezTo>
                  <a:cubicBezTo>
                    <a:pt x="426" y="70"/>
                    <a:pt x="406" y="0"/>
                    <a:pt x="406" y="0"/>
                  </a:cubicBezTo>
                  <a:lnTo>
                    <a:pt x="0" y="143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i$1iḍé"/>
            <p:cNvSpPr/>
            <p:nvPr/>
          </p:nvSpPr>
          <p:spPr bwMode="auto">
            <a:xfrm>
              <a:off x="5592626" y="4004483"/>
              <a:ext cx="1039390" cy="319548"/>
            </a:xfrm>
            <a:custGeom>
              <a:avLst/>
              <a:gdLst>
                <a:gd name="T0" fmla="*/ 14 w 503"/>
                <a:gd name="T1" fmla="*/ 0 h 155"/>
                <a:gd name="T2" fmla="*/ 107 w 503"/>
                <a:gd name="T3" fmla="*/ 155 h 155"/>
                <a:gd name="T4" fmla="*/ 419 w 503"/>
                <a:gd name="T5" fmla="*/ 155 h 155"/>
                <a:gd name="T6" fmla="*/ 477 w 503"/>
                <a:gd name="T7" fmla="*/ 5 h 155"/>
                <a:gd name="T8" fmla="*/ 14 w 503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3" h="155">
                  <a:moveTo>
                    <a:pt x="14" y="0"/>
                  </a:moveTo>
                  <a:cubicBezTo>
                    <a:pt x="14" y="0"/>
                    <a:pt x="0" y="155"/>
                    <a:pt x="107" y="155"/>
                  </a:cubicBezTo>
                  <a:cubicBezTo>
                    <a:pt x="214" y="155"/>
                    <a:pt x="419" y="155"/>
                    <a:pt x="419" y="155"/>
                  </a:cubicBezTo>
                  <a:cubicBezTo>
                    <a:pt x="419" y="155"/>
                    <a:pt x="503" y="146"/>
                    <a:pt x="477" y="5"/>
                  </a:cubicBezTo>
                  <a:cubicBezTo>
                    <a:pt x="477" y="5"/>
                    <a:pt x="264" y="32"/>
                    <a:pt x="14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341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52094" y="2648030"/>
            <a:ext cx="7579020" cy="2210919"/>
            <a:chOff x="952094" y="2073312"/>
            <a:chExt cx="7579020" cy="2210919"/>
          </a:xfrm>
        </p:grpSpPr>
        <p:grpSp>
          <p:nvGrpSpPr>
            <p:cNvPr id="4" name="íSliďê"/>
            <p:cNvGrpSpPr/>
            <p:nvPr/>
          </p:nvGrpSpPr>
          <p:grpSpPr>
            <a:xfrm>
              <a:off x="952094" y="2073312"/>
              <a:ext cx="3919771" cy="1073465"/>
              <a:chOff x="1072673" y="2544507"/>
              <a:chExt cx="5594827" cy="1532194"/>
            </a:xfrm>
          </p:grpSpPr>
          <p:sp>
            <p:nvSpPr>
              <p:cNvPr id="8" name="iṥḻîḑê"/>
              <p:cNvSpPr/>
              <p:nvPr/>
            </p:nvSpPr>
            <p:spPr>
              <a:xfrm>
                <a:off x="2019300" y="2544507"/>
                <a:ext cx="4648200" cy="1532194"/>
              </a:xfrm>
              <a:prstGeom prst="rect">
                <a:avLst/>
              </a:prstGeom>
              <a:noFill/>
              <a:ln w="1270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9" name="ïṥļiḑè"/>
              <p:cNvSpPr txBox="1"/>
              <p:nvPr/>
            </p:nvSpPr>
            <p:spPr>
              <a:xfrm>
                <a:off x="1072673" y="2857260"/>
                <a:ext cx="3270726" cy="906687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2000" dirty="0">
                    <a:solidFill>
                      <a:schemeClr val="bg2">
                        <a:lumMod val="25000"/>
                      </a:schemeClr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导致缓存失效</a:t>
                </a:r>
              </a:p>
            </p:txBody>
          </p:sp>
        </p:grpSp>
        <p:sp>
          <p:nvSpPr>
            <p:cNvPr id="5" name="ïṧḻïdê"/>
            <p:cNvSpPr/>
            <p:nvPr/>
          </p:nvSpPr>
          <p:spPr>
            <a:xfrm>
              <a:off x="2620678" y="3659575"/>
              <a:ext cx="5910436" cy="624656"/>
            </a:xfrm>
            <a:prstGeom prst="rect">
              <a:avLst/>
            </a:prstGeom>
          </p:spPr>
          <p:txBody>
            <a:bodyPr wrap="square" lIns="91440" tIns="45720" rIns="91440" bIns="45720">
              <a:normAutofit/>
            </a:bodyPr>
            <a:lstStyle/>
            <a:p>
              <a:r>
                <a:rPr lang="zh-CN" altLang="en-US" dirty="0">
                  <a:solidFill>
                    <a:schemeClr val="bg2">
                      <a:lumMod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跟我们日常写缓存的过期时间息息相关</a:t>
              </a:r>
              <a:endParaRPr lang="en-US" altLang="zh-CN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781354" y="612314"/>
            <a:ext cx="6316620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zh-CN" altLang="en-US" sz="2400" dirty="0">
                <a:solidFill>
                  <a:srgbClr val="12A98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缓存失效</a:t>
            </a: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416B19E1-F3F1-4267-8E68-61ADEBB41942}"/>
              </a:ext>
            </a:extLst>
          </p:cNvPr>
          <p:cNvGrpSpPr/>
          <p:nvPr/>
        </p:nvGrpSpPr>
        <p:grpSpPr>
          <a:xfrm>
            <a:off x="6876224" y="1442701"/>
            <a:ext cx="3735126" cy="4943389"/>
            <a:chOff x="7071288" y="749189"/>
            <a:chExt cx="3603354" cy="5366084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5B03BE30-D2A6-45A8-A1FE-D86CFE89CBCC}"/>
                </a:ext>
              </a:extLst>
            </p:cNvPr>
            <p:cNvGrpSpPr/>
            <p:nvPr/>
          </p:nvGrpSpPr>
          <p:grpSpPr>
            <a:xfrm>
              <a:off x="7127352" y="3679303"/>
              <a:ext cx="3314588" cy="2435970"/>
              <a:chOff x="6978405" y="1801898"/>
              <a:chExt cx="3314588" cy="2435970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0CD5887-2B45-47BE-999F-5E36D27E717F}"/>
                  </a:ext>
                </a:extLst>
              </p:cNvPr>
              <p:cNvSpPr/>
              <p:nvPr/>
            </p:nvSpPr>
            <p:spPr>
              <a:xfrm>
                <a:off x="7655629" y="2623707"/>
                <a:ext cx="2637364" cy="1614161"/>
              </a:xfrm>
              <a:prstGeom prst="rect">
                <a:avLst/>
              </a:prstGeom>
              <a:solidFill>
                <a:srgbClr val="75C3BC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7" name="箭头: 下 6">
                <a:extLst>
                  <a:ext uri="{FF2B5EF4-FFF2-40B4-BE49-F238E27FC236}">
                    <a16:creationId xmlns:a16="http://schemas.microsoft.com/office/drawing/2014/main" id="{5E9E301F-1909-44E2-B8A2-F930AF32EE44}"/>
                  </a:ext>
                </a:extLst>
              </p:cNvPr>
              <p:cNvSpPr/>
              <p:nvPr/>
            </p:nvSpPr>
            <p:spPr>
              <a:xfrm>
                <a:off x="8102600" y="2224593"/>
                <a:ext cx="128819" cy="1060155"/>
              </a:xfrm>
              <a:prstGeom prst="downArrow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endParaRPr>
              </a:p>
            </p:txBody>
          </p:sp>
          <p:sp>
            <p:nvSpPr>
              <p:cNvPr id="46" name="箭头: 下 45">
                <a:extLst>
                  <a:ext uri="{FF2B5EF4-FFF2-40B4-BE49-F238E27FC236}">
                    <a16:creationId xmlns:a16="http://schemas.microsoft.com/office/drawing/2014/main" id="{CB7147E3-293A-4762-A3A5-9FC5DDD961DE}"/>
                  </a:ext>
                </a:extLst>
              </p:cNvPr>
              <p:cNvSpPr/>
              <p:nvPr/>
            </p:nvSpPr>
            <p:spPr>
              <a:xfrm rot="20074514">
                <a:off x="8353931" y="2222661"/>
                <a:ext cx="149524" cy="702733"/>
              </a:xfrm>
              <a:prstGeom prst="downArrow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endParaRPr>
              </a:p>
            </p:txBody>
          </p: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7408FDB5-0E13-453E-BA07-2BEAE46E860A}"/>
                  </a:ext>
                </a:extLst>
              </p:cNvPr>
              <p:cNvGrpSpPr/>
              <p:nvPr/>
            </p:nvGrpSpPr>
            <p:grpSpPr>
              <a:xfrm>
                <a:off x="8658006" y="2703438"/>
                <a:ext cx="1563555" cy="1258524"/>
                <a:chOff x="8062527" y="2905981"/>
                <a:chExt cx="1563555" cy="1258524"/>
              </a:xfrm>
            </p:grpSpPr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23E2722C-F2B2-4132-83D8-B903ED7FA890}"/>
                    </a:ext>
                  </a:extLst>
                </p:cNvPr>
                <p:cNvSpPr/>
                <p:nvPr/>
              </p:nvSpPr>
              <p:spPr>
                <a:xfrm>
                  <a:off x="8062527" y="2905981"/>
                  <a:ext cx="1563555" cy="1258524"/>
                </a:xfrm>
                <a:prstGeom prst="rect">
                  <a:avLst/>
                </a:prstGeom>
                <a:solidFill>
                  <a:srgbClr val="75C3BC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DFD50C46-DDFF-46F2-95F6-E5CE84F4BB4B}"/>
                    </a:ext>
                  </a:extLst>
                </p:cNvPr>
                <p:cNvSpPr/>
                <p:nvPr/>
              </p:nvSpPr>
              <p:spPr>
                <a:xfrm>
                  <a:off x="8204680" y="2986816"/>
                  <a:ext cx="491608" cy="256501"/>
                </a:xfrm>
                <a:prstGeom prst="ellipse">
                  <a:avLst/>
                </a:prstGeom>
                <a:solidFill>
                  <a:srgbClr val="BFFFF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282FF0CB-4C86-497D-8FD3-242FB50EF64C}"/>
                    </a:ext>
                  </a:extLst>
                </p:cNvPr>
                <p:cNvSpPr/>
                <p:nvPr/>
              </p:nvSpPr>
              <p:spPr>
                <a:xfrm>
                  <a:off x="8215370" y="3385779"/>
                  <a:ext cx="491608" cy="256501"/>
                </a:xfrm>
                <a:prstGeom prst="ellipse">
                  <a:avLst/>
                </a:prstGeom>
                <a:solidFill>
                  <a:srgbClr val="BFFFB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E0085D86-AAE7-4AD6-9840-AE4E41A6FC73}"/>
                    </a:ext>
                  </a:extLst>
                </p:cNvPr>
                <p:cNvSpPr/>
                <p:nvPr/>
              </p:nvSpPr>
              <p:spPr>
                <a:xfrm>
                  <a:off x="8937636" y="3385779"/>
                  <a:ext cx="491608" cy="256501"/>
                </a:xfrm>
                <a:prstGeom prst="ellipse">
                  <a:avLst/>
                </a:prstGeom>
                <a:solidFill>
                  <a:srgbClr val="BFFFB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491298CB-1C1D-44DB-AC97-B2CB7F4C96C2}"/>
                    </a:ext>
                  </a:extLst>
                </p:cNvPr>
                <p:cNvSpPr/>
                <p:nvPr/>
              </p:nvSpPr>
              <p:spPr>
                <a:xfrm>
                  <a:off x="8915702" y="2976325"/>
                  <a:ext cx="491608" cy="256501"/>
                </a:xfrm>
                <a:prstGeom prst="ellipse">
                  <a:avLst/>
                </a:prstGeom>
                <a:solidFill>
                  <a:srgbClr val="BFFFF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0A50409F-EE64-47F4-AEFC-5A3F4FDD6D64}"/>
                    </a:ext>
                  </a:extLst>
                </p:cNvPr>
                <p:cNvSpPr/>
                <p:nvPr/>
              </p:nvSpPr>
              <p:spPr>
                <a:xfrm>
                  <a:off x="8228213" y="3838216"/>
                  <a:ext cx="491608" cy="256501"/>
                </a:xfrm>
                <a:prstGeom prst="ellipse">
                  <a:avLst/>
                </a:prstGeom>
                <a:solidFill>
                  <a:srgbClr val="BFFFF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21" name="椭圆 20">
                  <a:extLst>
                    <a:ext uri="{FF2B5EF4-FFF2-40B4-BE49-F238E27FC236}">
                      <a16:creationId xmlns:a16="http://schemas.microsoft.com/office/drawing/2014/main" id="{95F65419-3A12-4D57-9F9C-4ECF772DEB8F}"/>
                    </a:ext>
                  </a:extLst>
                </p:cNvPr>
                <p:cNvSpPr/>
                <p:nvPr/>
              </p:nvSpPr>
              <p:spPr>
                <a:xfrm>
                  <a:off x="8955982" y="3830993"/>
                  <a:ext cx="491608" cy="256501"/>
                </a:xfrm>
                <a:prstGeom prst="ellipse">
                  <a:avLst/>
                </a:prstGeom>
                <a:solidFill>
                  <a:srgbClr val="BFFFF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ADC4E092-E961-45B5-BA56-30E29C298737}"/>
                    </a:ext>
                  </a:extLst>
                </p:cNvPr>
                <p:cNvSpPr txBox="1"/>
                <p:nvPr/>
              </p:nvSpPr>
              <p:spPr>
                <a:xfrm>
                  <a:off x="8259800" y="2977656"/>
                  <a:ext cx="554198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1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25000"/>
                        </a:schemeClr>
                      </a:solidFill>
                      <a:effectLst/>
                      <a:uFillTx/>
                    </a:rPr>
                    <a:t>key1</a:t>
                  </a:r>
                  <a:endParaRPr kumimoji="0" lang="zh-CN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0A035A9B-6A2D-4371-9C79-18CA56026C0B}"/>
                    </a:ext>
                  </a:extLst>
                </p:cNvPr>
                <p:cNvSpPr txBox="1"/>
                <p:nvPr/>
              </p:nvSpPr>
              <p:spPr>
                <a:xfrm>
                  <a:off x="8988053" y="3386706"/>
                  <a:ext cx="554199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lang="en-US" altLang="zh-CN" sz="1100" dirty="0">
                      <a:solidFill>
                        <a:schemeClr val="bg2">
                          <a:lumMod val="25000"/>
                        </a:schemeClr>
                      </a:solidFill>
                    </a:rPr>
                    <a:t>k</a:t>
                  </a:r>
                  <a:r>
                    <a:rPr kumimoji="0" lang="en-US" altLang="zh-CN" sz="11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25000"/>
                        </a:schemeClr>
                      </a:solidFill>
                      <a:effectLst/>
                      <a:uFillTx/>
                    </a:rPr>
                    <a:t>ey4</a:t>
                  </a:r>
                  <a:endParaRPr kumimoji="0" lang="zh-CN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A271CDCC-AD15-41CC-9FA2-5949E0710139}"/>
                    </a:ext>
                  </a:extLst>
                </p:cNvPr>
                <p:cNvSpPr txBox="1"/>
                <p:nvPr/>
              </p:nvSpPr>
              <p:spPr>
                <a:xfrm>
                  <a:off x="8271382" y="3383386"/>
                  <a:ext cx="553246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r>
                    <a:rPr lang="en-US" altLang="zh-CN" sz="1100" dirty="0">
                      <a:solidFill>
                        <a:schemeClr val="bg2">
                          <a:lumMod val="25000"/>
                        </a:schemeClr>
                      </a:solidFill>
                    </a:rPr>
                    <a:t>key3</a:t>
                  </a:r>
                  <a:endParaRPr lang="zh-CN" altLang="en-US" sz="11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99B3CEB6-E5E4-4BC3-9E52-739034B9F63A}"/>
                    </a:ext>
                  </a:extLst>
                </p:cNvPr>
                <p:cNvSpPr txBox="1"/>
                <p:nvPr/>
              </p:nvSpPr>
              <p:spPr>
                <a:xfrm>
                  <a:off x="8982984" y="2977380"/>
                  <a:ext cx="554198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1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25000"/>
                        </a:schemeClr>
                      </a:solidFill>
                      <a:effectLst/>
                      <a:uFillTx/>
                    </a:rPr>
                    <a:t>key2</a:t>
                  </a:r>
                  <a:endParaRPr kumimoji="0" lang="zh-CN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D7287F83-61E4-42C4-AD5A-8833421983E3}"/>
                    </a:ext>
                  </a:extLst>
                </p:cNvPr>
                <p:cNvSpPr txBox="1"/>
                <p:nvPr/>
              </p:nvSpPr>
              <p:spPr>
                <a:xfrm>
                  <a:off x="8243780" y="3833626"/>
                  <a:ext cx="553246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r>
                    <a:rPr lang="en-US" altLang="zh-CN" sz="1100" dirty="0" err="1">
                      <a:solidFill>
                        <a:schemeClr val="bg2">
                          <a:lumMod val="25000"/>
                        </a:schemeClr>
                      </a:solidFill>
                    </a:rPr>
                    <a:t>keyM</a:t>
                  </a:r>
                  <a:endParaRPr lang="zh-CN" altLang="en-US" sz="11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76794078-E1CC-4131-8548-9900B85A86A7}"/>
                    </a:ext>
                  </a:extLst>
                </p:cNvPr>
                <p:cNvSpPr txBox="1"/>
                <p:nvPr/>
              </p:nvSpPr>
              <p:spPr>
                <a:xfrm>
                  <a:off x="8990057" y="3833626"/>
                  <a:ext cx="553246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r>
                    <a:rPr lang="en-US" altLang="zh-CN" sz="1100" dirty="0" err="1">
                      <a:solidFill>
                        <a:schemeClr val="bg2">
                          <a:lumMod val="25000"/>
                        </a:schemeClr>
                      </a:solidFill>
                    </a:rPr>
                    <a:t>keyN</a:t>
                  </a:r>
                  <a:endParaRPr lang="zh-CN" altLang="en-US" sz="11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02B0A8C1-2FA8-4E74-8B46-0AE8F22C59D0}"/>
                    </a:ext>
                  </a:extLst>
                </p:cNvPr>
                <p:cNvSpPr txBox="1"/>
                <p:nvPr/>
              </p:nvSpPr>
              <p:spPr>
                <a:xfrm>
                  <a:off x="8351302" y="3573512"/>
                  <a:ext cx="305553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r>
                    <a:rPr lang="en-US" altLang="zh-CN" sz="1100" dirty="0">
                      <a:solidFill>
                        <a:schemeClr val="bg2">
                          <a:lumMod val="25000"/>
                        </a:schemeClr>
                      </a:solidFill>
                    </a:rPr>
                    <a:t>…</a:t>
                  </a:r>
                  <a:endParaRPr lang="zh-CN" altLang="en-US" sz="11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2180465C-67B1-4A7F-90A7-DACF6DAFB5F3}"/>
                    </a:ext>
                  </a:extLst>
                </p:cNvPr>
                <p:cNvSpPr txBox="1"/>
                <p:nvPr/>
              </p:nvSpPr>
              <p:spPr>
                <a:xfrm>
                  <a:off x="9097422" y="3579827"/>
                  <a:ext cx="305553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r>
                    <a:rPr lang="en-US" altLang="zh-CN" sz="1100" dirty="0">
                      <a:solidFill>
                        <a:schemeClr val="bg2">
                          <a:lumMod val="25000"/>
                        </a:schemeClr>
                      </a:solidFill>
                    </a:rPr>
                    <a:t>…</a:t>
                  </a:r>
                  <a:endParaRPr lang="zh-CN" altLang="en-US" sz="11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p:grpSp>
          <p:sp>
            <p:nvSpPr>
              <p:cNvPr id="37" name="流程图: 磁盘 36">
                <a:extLst>
                  <a:ext uri="{FF2B5EF4-FFF2-40B4-BE49-F238E27FC236}">
                    <a16:creationId xmlns:a16="http://schemas.microsoft.com/office/drawing/2014/main" id="{49A3EB47-2010-4B9E-B7D4-2BF156EAB11F}"/>
                  </a:ext>
                </a:extLst>
              </p:cNvPr>
              <p:cNvSpPr/>
              <p:nvPr/>
            </p:nvSpPr>
            <p:spPr>
              <a:xfrm>
                <a:off x="7824865" y="3316375"/>
                <a:ext cx="685227" cy="811051"/>
              </a:xfrm>
              <a:prstGeom prst="flowChartMagneticDisk">
                <a:avLst/>
              </a:prstGeom>
              <a:solidFill>
                <a:srgbClr val="BFFFB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ACEE62D7-413C-4817-9623-9629B72B827D}"/>
                  </a:ext>
                </a:extLst>
              </p:cNvPr>
              <p:cNvSpPr txBox="1"/>
              <p:nvPr/>
            </p:nvSpPr>
            <p:spPr>
              <a:xfrm>
                <a:off x="8010503" y="3683862"/>
                <a:ext cx="623002" cy="2967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rPr>
                  <a:t>DB</a:t>
                </a:r>
                <a:endParaRPr kumimoji="0" lang="zh-CN" altLang="en-US" sz="11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FillTx/>
                </a:endParaRPr>
              </a:p>
            </p:txBody>
          </p:sp>
          <p:sp>
            <p:nvSpPr>
              <p:cNvPr id="41" name="矩形: 圆角 40">
                <a:extLst>
                  <a:ext uri="{FF2B5EF4-FFF2-40B4-BE49-F238E27FC236}">
                    <a16:creationId xmlns:a16="http://schemas.microsoft.com/office/drawing/2014/main" id="{3DEAAB01-8A93-4D7B-8FD1-8B81CC084279}"/>
                  </a:ext>
                </a:extLst>
              </p:cNvPr>
              <p:cNvSpPr/>
              <p:nvPr/>
            </p:nvSpPr>
            <p:spPr>
              <a:xfrm>
                <a:off x="7655629" y="1801898"/>
                <a:ext cx="1095690" cy="422695"/>
              </a:xfrm>
              <a:prstGeom prst="roundRect">
                <a:avLst>
                  <a:gd name="adj" fmla="val 50000"/>
                </a:avLst>
              </a:prstGeom>
              <a:solidFill>
                <a:srgbClr val="BFFFB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A6E38DB-D905-4C62-A7B6-58A91CDA6E9F}"/>
                  </a:ext>
                </a:extLst>
              </p:cNvPr>
              <p:cNvSpPr txBox="1"/>
              <p:nvPr/>
            </p:nvSpPr>
            <p:spPr>
              <a:xfrm>
                <a:off x="7947661" y="1848738"/>
                <a:ext cx="685844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rPr>
                  <a:t>App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CAA8610D-7D3C-4494-814F-A8049ADEA04B}"/>
                  </a:ext>
                </a:extLst>
              </p:cNvPr>
              <p:cNvSpPr/>
              <p:nvPr/>
            </p:nvSpPr>
            <p:spPr>
              <a:xfrm>
                <a:off x="7850203" y="2379508"/>
                <a:ext cx="639965" cy="1315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26C49BB-7399-4977-B155-26BC09D1BADD}"/>
                  </a:ext>
                </a:extLst>
              </p:cNvPr>
              <p:cNvSpPr txBox="1"/>
              <p:nvPr/>
            </p:nvSpPr>
            <p:spPr>
              <a:xfrm>
                <a:off x="6978405" y="2288914"/>
                <a:ext cx="927862" cy="2462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rPr>
                  <a:t>QPS 5-8k</a:t>
                </a:r>
                <a:r>
                  <a:rPr lang="en-US" altLang="zh-CN" sz="1000" dirty="0"/>
                  <a:t>/s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1BD4A243-FA1D-415F-BE9C-E233387838A3}"/>
                </a:ext>
              </a:extLst>
            </p:cNvPr>
            <p:cNvGrpSpPr/>
            <p:nvPr/>
          </p:nvGrpSpPr>
          <p:grpSpPr>
            <a:xfrm>
              <a:off x="7071288" y="749189"/>
              <a:ext cx="3357333" cy="2435970"/>
              <a:chOff x="6935660" y="1801898"/>
              <a:chExt cx="3357333" cy="2435970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5027CA9F-FBE7-4E50-B9A1-14BC156403B3}"/>
                  </a:ext>
                </a:extLst>
              </p:cNvPr>
              <p:cNvSpPr/>
              <p:nvPr/>
            </p:nvSpPr>
            <p:spPr>
              <a:xfrm>
                <a:off x="7655629" y="2623707"/>
                <a:ext cx="2637364" cy="1614161"/>
              </a:xfrm>
              <a:prstGeom prst="rect">
                <a:avLst/>
              </a:prstGeom>
              <a:solidFill>
                <a:srgbClr val="75C3BC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50" name="箭头: 下 49">
                <a:extLst>
                  <a:ext uri="{FF2B5EF4-FFF2-40B4-BE49-F238E27FC236}">
                    <a16:creationId xmlns:a16="http://schemas.microsoft.com/office/drawing/2014/main" id="{96E55BA6-404B-48C2-87C7-6143376C1795}"/>
                  </a:ext>
                </a:extLst>
              </p:cNvPr>
              <p:cNvSpPr/>
              <p:nvPr/>
            </p:nvSpPr>
            <p:spPr>
              <a:xfrm>
                <a:off x="8102600" y="2224593"/>
                <a:ext cx="128819" cy="1060155"/>
              </a:xfrm>
              <a:prstGeom prst="downArrow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endParaRPr>
              </a:p>
            </p:txBody>
          </p:sp>
          <p:sp>
            <p:nvSpPr>
              <p:cNvPr id="51" name="箭头: 下 50">
                <a:extLst>
                  <a:ext uri="{FF2B5EF4-FFF2-40B4-BE49-F238E27FC236}">
                    <a16:creationId xmlns:a16="http://schemas.microsoft.com/office/drawing/2014/main" id="{D8DAA080-AF17-47A7-89BE-BBD47E29BC4A}"/>
                  </a:ext>
                </a:extLst>
              </p:cNvPr>
              <p:cNvSpPr/>
              <p:nvPr/>
            </p:nvSpPr>
            <p:spPr>
              <a:xfrm rot="20074514">
                <a:off x="8353931" y="2222661"/>
                <a:ext cx="149524" cy="702733"/>
              </a:xfrm>
              <a:prstGeom prst="downArrow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endParaRPr>
              </a:p>
            </p:txBody>
          </p: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A398DB77-9D6D-4254-8012-5BEAA2A051CE}"/>
                  </a:ext>
                </a:extLst>
              </p:cNvPr>
              <p:cNvGrpSpPr/>
              <p:nvPr/>
            </p:nvGrpSpPr>
            <p:grpSpPr>
              <a:xfrm>
                <a:off x="8658006" y="2703438"/>
                <a:ext cx="1563555" cy="1258524"/>
                <a:chOff x="8062527" y="2905981"/>
                <a:chExt cx="1563555" cy="1258524"/>
              </a:xfrm>
            </p:grpSpPr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73D1E06D-6332-4929-881A-4EDC1C390970}"/>
                    </a:ext>
                  </a:extLst>
                </p:cNvPr>
                <p:cNvSpPr/>
                <p:nvPr/>
              </p:nvSpPr>
              <p:spPr>
                <a:xfrm>
                  <a:off x="8062527" y="2905981"/>
                  <a:ext cx="1563555" cy="1258524"/>
                </a:xfrm>
                <a:prstGeom prst="rect">
                  <a:avLst/>
                </a:prstGeom>
                <a:solidFill>
                  <a:srgbClr val="75C3BC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60" name="椭圆 59">
                  <a:extLst>
                    <a:ext uri="{FF2B5EF4-FFF2-40B4-BE49-F238E27FC236}">
                      <a16:creationId xmlns:a16="http://schemas.microsoft.com/office/drawing/2014/main" id="{F360454C-B1EF-48A4-BA71-370F1CBC782B}"/>
                    </a:ext>
                  </a:extLst>
                </p:cNvPr>
                <p:cNvSpPr/>
                <p:nvPr/>
              </p:nvSpPr>
              <p:spPr>
                <a:xfrm>
                  <a:off x="8204680" y="2986816"/>
                  <a:ext cx="491608" cy="256501"/>
                </a:xfrm>
                <a:prstGeom prst="ellipse">
                  <a:avLst/>
                </a:prstGeom>
                <a:solidFill>
                  <a:srgbClr val="BFFFF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EDC9A54D-8924-4EA9-A681-8073E37A34F7}"/>
                    </a:ext>
                  </a:extLst>
                </p:cNvPr>
                <p:cNvSpPr/>
                <p:nvPr/>
              </p:nvSpPr>
              <p:spPr>
                <a:xfrm>
                  <a:off x="8215370" y="3385779"/>
                  <a:ext cx="491608" cy="256501"/>
                </a:xfrm>
                <a:prstGeom prst="ellipse">
                  <a:avLst/>
                </a:prstGeom>
                <a:solidFill>
                  <a:srgbClr val="BFFFB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AD59111A-36EE-4FE1-8C9D-33D6892F5E65}"/>
                    </a:ext>
                  </a:extLst>
                </p:cNvPr>
                <p:cNvSpPr/>
                <p:nvPr/>
              </p:nvSpPr>
              <p:spPr>
                <a:xfrm>
                  <a:off x="8937636" y="3385779"/>
                  <a:ext cx="491608" cy="256501"/>
                </a:xfrm>
                <a:prstGeom prst="ellipse">
                  <a:avLst/>
                </a:prstGeom>
                <a:solidFill>
                  <a:srgbClr val="BFFFB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63" name="椭圆 62">
                  <a:extLst>
                    <a:ext uri="{FF2B5EF4-FFF2-40B4-BE49-F238E27FC236}">
                      <a16:creationId xmlns:a16="http://schemas.microsoft.com/office/drawing/2014/main" id="{74EDA276-43C3-4BB3-8A8D-74C535229B50}"/>
                    </a:ext>
                  </a:extLst>
                </p:cNvPr>
                <p:cNvSpPr/>
                <p:nvPr/>
              </p:nvSpPr>
              <p:spPr>
                <a:xfrm>
                  <a:off x="8915702" y="2976325"/>
                  <a:ext cx="491608" cy="256501"/>
                </a:xfrm>
                <a:prstGeom prst="ellipse">
                  <a:avLst/>
                </a:prstGeom>
                <a:solidFill>
                  <a:srgbClr val="BFFFF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64" name="椭圆 63">
                  <a:extLst>
                    <a:ext uri="{FF2B5EF4-FFF2-40B4-BE49-F238E27FC236}">
                      <a16:creationId xmlns:a16="http://schemas.microsoft.com/office/drawing/2014/main" id="{1A5D2B82-2006-4685-B6DF-51427D25168F}"/>
                    </a:ext>
                  </a:extLst>
                </p:cNvPr>
                <p:cNvSpPr/>
                <p:nvPr/>
              </p:nvSpPr>
              <p:spPr>
                <a:xfrm>
                  <a:off x="8228213" y="3838216"/>
                  <a:ext cx="491608" cy="256501"/>
                </a:xfrm>
                <a:prstGeom prst="ellipse">
                  <a:avLst/>
                </a:prstGeom>
                <a:solidFill>
                  <a:srgbClr val="BFFFF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9BABFCE8-3657-428D-BD29-B0D9A12093B0}"/>
                    </a:ext>
                  </a:extLst>
                </p:cNvPr>
                <p:cNvSpPr/>
                <p:nvPr/>
              </p:nvSpPr>
              <p:spPr>
                <a:xfrm>
                  <a:off x="8955982" y="3830993"/>
                  <a:ext cx="491608" cy="256501"/>
                </a:xfrm>
                <a:prstGeom prst="ellipse">
                  <a:avLst/>
                </a:prstGeom>
                <a:solidFill>
                  <a:srgbClr val="BFFFF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0061FDBE-F177-4C4B-94C8-4CE4B92B9A58}"/>
                    </a:ext>
                  </a:extLst>
                </p:cNvPr>
                <p:cNvSpPr txBox="1"/>
                <p:nvPr/>
              </p:nvSpPr>
              <p:spPr>
                <a:xfrm>
                  <a:off x="8259800" y="2977656"/>
                  <a:ext cx="554198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1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25000"/>
                        </a:schemeClr>
                      </a:solidFill>
                      <a:effectLst/>
                      <a:uFillTx/>
                    </a:rPr>
                    <a:t>key1</a:t>
                  </a:r>
                  <a:endParaRPr kumimoji="0" lang="zh-CN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EFF32288-A622-40C9-91F7-CA80302E8445}"/>
                    </a:ext>
                  </a:extLst>
                </p:cNvPr>
                <p:cNvSpPr txBox="1"/>
                <p:nvPr/>
              </p:nvSpPr>
              <p:spPr>
                <a:xfrm>
                  <a:off x="8988053" y="3386706"/>
                  <a:ext cx="554199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lang="en-US" altLang="zh-CN" sz="1100" dirty="0">
                      <a:solidFill>
                        <a:schemeClr val="bg2">
                          <a:lumMod val="25000"/>
                        </a:schemeClr>
                      </a:solidFill>
                    </a:rPr>
                    <a:t>k</a:t>
                  </a:r>
                  <a:r>
                    <a:rPr kumimoji="0" lang="en-US" altLang="zh-CN" sz="11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25000"/>
                        </a:schemeClr>
                      </a:solidFill>
                      <a:effectLst/>
                      <a:uFillTx/>
                    </a:rPr>
                    <a:t>ey4</a:t>
                  </a:r>
                  <a:endParaRPr kumimoji="0" lang="zh-CN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745E7904-7118-4484-9E6D-89ACE95CEA2F}"/>
                    </a:ext>
                  </a:extLst>
                </p:cNvPr>
                <p:cNvSpPr txBox="1"/>
                <p:nvPr/>
              </p:nvSpPr>
              <p:spPr>
                <a:xfrm>
                  <a:off x="8271382" y="3383386"/>
                  <a:ext cx="553246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r>
                    <a:rPr lang="en-US" altLang="zh-CN" sz="1100" dirty="0">
                      <a:solidFill>
                        <a:schemeClr val="bg2">
                          <a:lumMod val="25000"/>
                        </a:schemeClr>
                      </a:solidFill>
                    </a:rPr>
                    <a:t>key3</a:t>
                  </a:r>
                  <a:endParaRPr lang="zh-CN" altLang="en-US" sz="11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6C2F45EF-4FC6-4211-90DF-3A098E800EE6}"/>
                    </a:ext>
                  </a:extLst>
                </p:cNvPr>
                <p:cNvSpPr txBox="1"/>
                <p:nvPr/>
              </p:nvSpPr>
              <p:spPr>
                <a:xfrm>
                  <a:off x="8982984" y="2977380"/>
                  <a:ext cx="554198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1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25000"/>
                        </a:schemeClr>
                      </a:solidFill>
                      <a:effectLst/>
                      <a:uFillTx/>
                    </a:rPr>
                    <a:t>key2</a:t>
                  </a:r>
                  <a:endParaRPr kumimoji="0" lang="zh-CN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5E5D6CCC-C4FA-4622-B715-3C8C8C782D11}"/>
                    </a:ext>
                  </a:extLst>
                </p:cNvPr>
                <p:cNvSpPr txBox="1"/>
                <p:nvPr/>
              </p:nvSpPr>
              <p:spPr>
                <a:xfrm>
                  <a:off x="8243780" y="3833626"/>
                  <a:ext cx="553246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r>
                    <a:rPr lang="en-US" altLang="zh-CN" sz="1100" dirty="0" err="1">
                      <a:solidFill>
                        <a:schemeClr val="bg2">
                          <a:lumMod val="25000"/>
                        </a:schemeClr>
                      </a:solidFill>
                    </a:rPr>
                    <a:t>keyM</a:t>
                  </a:r>
                  <a:endParaRPr lang="zh-CN" altLang="en-US" sz="11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E508A11B-CC7D-4191-9F6F-E80D2DE2B516}"/>
                    </a:ext>
                  </a:extLst>
                </p:cNvPr>
                <p:cNvSpPr txBox="1"/>
                <p:nvPr/>
              </p:nvSpPr>
              <p:spPr>
                <a:xfrm>
                  <a:off x="8990057" y="3833626"/>
                  <a:ext cx="553246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r>
                    <a:rPr lang="en-US" altLang="zh-CN" sz="1100" dirty="0" err="1">
                      <a:solidFill>
                        <a:schemeClr val="bg2">
                          <a:lumMod val="25000"/>
                        </a:schemeClr>
                      </a:solidFill>
                    </a:rPr>
                    <a:t>keyN</a:t>
                  </a:r>
                  <a:endParaRPr lang="zh-CN" altLang="en-US" sz="11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27D6B3D7-479E-4098-8431-7E30CADCF865}"/>
                    </a:ext>
                  </a:extLst>
                </p:cNvPr>
                <p:cNvSpPr txBox="1"/>
                <p:nvPr/>
              </p:nvSpPr>
              <p:spPr>
                <a:xfrm>
                  <a:off x="8351302" y="3573512"/>
                  <a:ext cx="305553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r>
                    <a:rPr lang="en-US" altLang="zh-CN" sz="1100" dirty="0">
                      <a:solidFill>
                        <a:schemeClr val="bg2">
                          <a:lumMod val="25000"/>
                        </a:schemeClr>
                      </a:solidFill>
                    </a:rPr>
                    <a:t>…</a:t>
                  </a:r>
                  <a:endParaRPr lang="zh-CN" altLang="en-US" sz="11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142398D9-2538-47A9-9382-267BC98A6638}"/>
                    </a:ext>
                  </a:extLst>
                </p:cNvPr>
                <p:cNvSpPr txBox="1"/>
                <p:nvPr/>
              </p:nvSpPr>
              <p:spPr>
                <a:xfrm>
                  <a:off x="9097422" y="3579827"/>
                  <a:ext cx="305553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r>
                    <a:rPr lang="en-US" altLang="zh-CN" sz="1100" dirty="0">
                      <a:solidFill>
                        <a:schemeClr val="bg2">
                          <a:lumMod val="25000"/>
                        </a:schemeClr>
                      </a:solidFill>
                    </a:rPr>
                    <a:t>…</a:t>
                  </a:r>
                  <a:endParaRPr lang="zh-CN" altLang="en-US" sz="11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p:grpSp>
          <p:sp>
            <p:nvSpPr>
              <p:cNvPr id="53" name="流程图: 磁盘 52">
                <a:extLst>
                  <a:ext uri="{FF2B5EF4-FFF2-40B4-BE49-F238E27FC236}">
                    <a16:creationId xmlns:a16="http://schemas.microsoft.com/office/drawing/2014/main" id="{D7CF89CC-A880-4188-81A8-73528AC1B8E6}"/>
                  </a:ext>
                </a:extLst>
              </p:cNvPr>
              <p:cNvSpPr/>
              <p:nvPr/>
            </p:nvSpPr>
            <p:spPr>
              <a:xfrm>
                <a:off x="7824865" y="3316375"/>
                <a:ext cx="685227" cy="811051"/>
              </a:xfrm>
              <a:prstGeom prst="flowChartMagneticDisk">
                <a:avLst/>
              </a:prstGeom>
              <a:solidFill>
                <a:srgbClr val="BFFFB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0A61A78-0D6E-4547-A877-1166C640B6CA}"/>
                  </a:ext>
                </a:extLst>
              </p:cNvPr>
              <p:cNvSpPr txBox="1"/>
              <p:nvPr/>
            </p:nvSpPr>
            <p:spPr>
              <a:xfrm>
                <a:off x="8010503" y="3683862"/>
                <a:ext cx="623002" cy="2967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rPr>
                  <a:t>DB</a:t>
                </a:r>
                <a:endParaRPr kumimoji="0" lang="zh-CN" altLang="en-US" sz="11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FillTx/>
                </a:endParaRPr>
              </a:p>
            </p:txBody>
          </p:sp>
          <p:sp>
            <p:nvSpPr>
              <p:cNvPr id="55" name="矩形: 圆角 54">
                <a:extLst>
                  <a:ext uri="{FF2B5EF4-FFF2-40B4-BE49-F238E27FC236}">
                    <a16:creationId xmlns:a16="http://schemas.microsoft.com/office/drawing/2014/main" id="{3410FF86-CBF0-4AC1-A4AD-514AF9143F91}"/>
                  </a:ext>
                </a:extLst>
              </p:cNvPr>
              <p:cNvSpPr/>
              <p:nvPr/>
            </p:nvSpPr>
            <p:spPr>
              <a:xfrm>
                <a:off x="7655629" y="1801898"/>
                <a:ext cx="1095690" cy="422695"/>
              </a:xfrm>
              <a:prstGeom prst="roundRect">
                <a:avLst>
                  <a:gd name="adj" fmla="val 50000"/>
                </a:avLst>
              </a:prstGeom>
              <a:solidFill>
                <a:srgbClr val="BFFFB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2A0D44C8-1CF4-4132-A2F9-FF7021DFDB5A}"/>
                  </a:ext>
                </a:extLst>
              </p:cNvPr>
              <p:cNvSpPr txBox="1"/>
              <p:nvPr/>
            </p:nvSpPr>
            <p:spPr>
              <a:xfrm>
                <a:off x="7947661" y="1848738"/>
                <a:ext cx="685844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rPr>
                  <a:t>App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3F4AA723-505A-4484-93C8-BF482E9092CD}"/>
                  </a:ext>
                </a:extLst>
              </p:cNvPr>
              <p:cNvSpPr/>
              <p:nvPr/>
            </p:nvSpPr>
            <p:spPr>
              <a:xfrm>
                <a:off x="7850203" y="2379508"/>
                <a:ext cx="639965" cy="1315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8F307B3B-2B52-4484-9B8D-FB7F81574CD9}"/>
                  </a:ext>
                </a:extLst>
              </p:cNvPr>
              <p:cNvSpPr txBox="1"/>
              <p:nvPr/>
            </p:nvSpPr>
            <p:spPr>
              <a:xfrm>
                <a:off x="6935660" y="2332191"/>
                <a:ext cx="927862" cy="2462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rPr>
                  <a:t>QPS 10-20k</a:t>
                </a:r>
                <a:r>
                  <a:rPr lang="en-US" altLang="zh-CN" sz="1000" dirty="0"/>
                  <a:t>/s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EB13540E-6673-4E6A-A2AD-15B5F2047AEC}"/>
                </a:ext>
              </a:extLst>
            </p:cNvPr>
            <p:cNvSpPr txBox="1"/>
            <p:nvPr/>
          </p:nvSpPr>
          <p:spPr>
            <a:xfrm>
              <a:off x="9095728" y="1140983"/>
              <a:ext cx="995926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uFillTx/>
                </a:rPr>
                <a:t>批量加载</a:t>
              </a: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772D5AE0-D4F9-4DF7-968D-6C88D64C62A2}"/>
                </a:ext>
              </a:extLst>
            </p:cNvPr>
            <p:cNvSpPr txBox="1"/>
            <p:nvPr/>
          </p:nvSpPr>
          <p:spPr>
            <a:xfrm>
              <a:off x="9110584" y="3391484"/>
              <a:ext cx="1564058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200" dirty="0">
                  <a:solidFill>
                    <a:schemeClr val="accent2"/>
                  </a:solidFill>
                </a:rPr>
                <a:t>达到过期时间之后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</a:endParaRPr>
            </a:p>
          </p:txBody>
        </p:sp>
        <p:sp>
          <p:nvSpPr>
            <p:cNvPr id="76" name="箭头: 右 75">
              <a:extLst>
                <a:ext uri="{FF2B5EF4-FFF2-40B4-BE49-F238E27FC236}">
                  <a16:creationId xmlns:a16="http://schemas.microsoft.com/office/drawing/2014/main" id="{F16E4DE8-4804-4BEF-A91C-4844C425B008}"/>
                </a:ext>
              </a:extLst>
            </p:cNvPr>
            <p:cNvSpPr/>
            <p:nvPr/>
          </p:nvSpPr>
          <p:spPr>
            <a:xfrm rot="5400000">
              <a:off x="8706169" y="3235737"/>
              <a:ext cx="365111" cy="424356"/>
            </a:xfrm>
            <a:prstGeom prst="rightArrow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034034" y="2832999"/>
            <a:ext cx="4504464" cy="1782763"/>
          </a:xfrm>
          <a:prstGeom prst="rect">
            <a:avLst/>
          </a:prstGeom>
          <a:solidFill>
            <a:srgbClr val="009688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67569" y="4086795"/>
            <a:ext cx="4810125" cy="584020"/>
          </a:xfrm>
          <a:noFill/>
          <a:effectLst/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缓存预热，一次性加载最新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N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小时数据</a:t>
            </a:r>
            <a:endParaRPr lang="en-US" altLang="zh-CN" sz="14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24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1354" y="612314"/>
            <a:ext cx="6316620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zh-CN" altLang="en-US" sz="2400" dirty="0">
                <a:solidFill>
                  <a:srgbClr val="12A98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缓存失效</a:t>
            </a:r>
          </a:p>
        </p:txBody>
      </p:sp>
      <p:sp>
        <p:nvSpPr>
          <p:cNvPr id="13" name="矩形 12"/>
          <p:cNvSpPr/>
          <p:nvPr/>
        </p:nvSpPr>
        <p:spPr>
          <a:xfrm>
            <a:off x="1034804" y="2832999"/>
            <a:ext cx="1152221" cy="461663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79895" y="2809189"/>
            <a:ext cx="1107996" cy="4646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业务场景</a:t>
            </a:r>
            <a:endParaRPr lang="en-US" altLang="zh-CN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773701" y="5016906"/>
            <a:ext cx="2041682" cy="1018665"/>
            <a:chOff x="10834720" y="4665459"/>
            <a:chExt cx="2006455" cy="1001089"/>
          </a:xfrm>
        </p:grpSpPr>
        <p:sp>
          <p:nvSpPr>
            <p:cNvPr id="19" name="流程图: 磁盘 18"/>
            <p:cNvSpPr/>
            <p:nvPr/>
          </p:nvSpPr>
          <p:spPr>
            <a:xfrm>
              <a:off x="11577486" y="4665459"/>
              <a:ext cx="558073" cy="715035"/>
            </a:xfrm>
            <a:prstGeom prst="flowChartMagneticDisk">
              <a:avLst/>
            </a:prstGeom>
            <a:solidFill>
              <a:srgbClr val="B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0" name="流程图: 磁盘 19"/>
            <p:cNvSpPr/>
            <p:nvPr/>
          </p:nvSpPr>
          <p:spPr>
            <a:xfrm>
              <a:off x="11819372" y="4793873"/>
              <a:ext cx="558073" cy="715035"/>
            </a:xfrm>
            <a:prstGeom prst="flowChartMagneticDisk">
              <a:avLst/>
            </a:prstGeom>
            <a:solidFill>
              <a:srgbClr val="BFFFB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1" name="流程图: 磁盘 20"/>
            <p:cNvSpPr/>
            <p:nvPr/>
          </p:nvSpPr>
          <p:spPr>
            <a:xfrm>
              <a:off x="12051237" y="4922289"/>
              <a:ext cx="558073" cy="715035"/>
            </a:xfrm>
            <a:prstGeom prst="flowChartMagneticDisk">
              <a:avLst/>
            </a:prstGeom>
            <a:solidFill>
              <a:srgbClr val="B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8" name="流程图: 磁盘 17"/>
            <p:cNvSpPr/>
            <p:nvPr/>
          </p:nvSpPr>
          <p:spPr>
            <a:xfrm>
              <a:off x="10834720" y="4694679"/>
              <a:ext cx="558073" cy="715035"/>
            </a:xfrm>
            <a:prstGeom prst="flowChartMagneticDisk">
              <a:avLst/>
            </a:prstGeom>
            <a:solidFill>
              <a:srgbClr val="B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7" name="流程图: 磁盘 16"/>
            <p:cNvSpPr/>
            <p:nvPr/>
          </p:nvSpPr>
          <p:spPr>
            <a:xfrm>
              <a:off x="11076606" y="4823095"/>
              <a:ext cx="558073" cy="715035"/>
            </a:xfrm>
            <a:prstGeom prst="flowChartMagneticDisk">
              <a:avLst/>
            </a:prstGeom>
            <a:solidFill>
              <a:srgbClr val="BFFFB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6" name="流程图: 磁盘 15"/>
            <p:cNvSpPr/>
            <p:nvPr/>
          </p:nvSpPr>
          <p:spPr>
            <a:xfrm>
              <a:off x="11308471" y="4951513"/>
              <a:ext cx="558073" cy="715035"/>
            </a:xfrm>
            <a:prstGeom prst="flowChartMagneticDisk">
              <a:avLst/>
            </a:prstGeom>
            <a:solidFill>
              <a:srgbClr val="B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1475406" y="5266512"/>
              <a:ext cx="623002" cy="32121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1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FillTx/>
                </a:rPr>
                <a:t>DB</a:t>
              </a:r>
              <a:endPara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2218173" y="5253915"/>
              <a:ext cx="623002" cy="32121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1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FillTx/>
                </a:rPr>
                <a:t>DB</a:t>
              </a:r>
              <a:endPara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6811436" y="1959835"/>
            <a:ext cx="1574962" cy="2926288"/>
          </a:xfrm>
          <a:prstGeom prst="rect">
            <a:avLst/>
          </a:prstGeom>
          <a:solidFill>
            <a:srgbClr val="75C3BC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892371" y="2309851"/>
            <a:ext cx="663133" cy="345996"/>
          </a:xfrm>
          <a:prstGeom prst="ellipse">
            <a:avLst/>
          </a:prstGeom>
          <a:solidFill>
            <a:srgbClr val="B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903061" y="2708814"/>
            <a:ext cx="663133" cy="345996"/>
          </a:xfrm>
          <a:prstGeom prst="ellipse">
            <a:avLst/>
          </a:prstGeom>
          <a:solidFill>
            <a:srgbClr val="BFFFB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625327" y="2708814"/>
            <a:ext cx="663133" cy="345996"/>
          </a:xfrm>
          <a:prstGeom prst="ellipse">
            <a:avLst/>
          </a:prstGeom>
          <a:solidFill>
            <a:srgbClr val="BFFFB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603393" y="2299360"/>
            <a:ext cx="663133" cy="345996"/>
          </a:xfrm>
          <a:prstGeom prst="ellipse">
            <a:avLst/>
          </a:prstGeom>
          <a:solidFill>
            <a:srgbClr val="B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899253" y="3107777"/>
            <a:ext cx="663133" cy="345996"/>
          </a:xfrm>
          <a:prstGeom prst="ellipse">
            <a:avLst/>
          </a:prstGeom>
          <a:solidFill>
            <a:srgbClr val="B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909943" y="3506740"/>
            <a:ext cx="663133" cy="345996"/>
          </a:xfrm>
          <a:prstGeom prst="ellipse">
            <a:avLst/>
          </a:prstGeom>
          <a:solidFill>
            <a:srgbClr val="BFFFB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625326" y="3506754"/>
            <a:ext cx="663133" cy="345996"/>
          </a:xfrm>
          <a:prstGeom prst="ellipse">
            <a:avLst/>
          </a:prstGeom>
          <a:solidFill>
            <a:srgbClr val="BFFFB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7633274" y="3106514"/>
            <a:ext cx="663133" cy="345996"/>
          </a:xfrm>
          <a:prstGeom prst="ellipse">
            <a:avLst/>
          </a:prstGeom>
          <a:solidFill>
            <a:srgbClr val="B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6897558" y="4210240"/>
            <a:ext cx="663133" cy="345996"/>
          </a:xfrm>
          <a:prstGeom prst="ellipse">
            <a:avLst/>
          </a:prstGeom>
          <a:solidFill>
            <a:srgbClr val="B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7625327" y="4203017"/>
            <a:ext cx="663133" cy="345996"/>
          </a:xfrm>
          <a:prstGeom prst="ellipse">
            <a:avLst/>
          </a:prstGeom>
          <a:solidFill>
            <a:srgbClr val="B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996033" y="2322519"/>
            <a:ext cx="747561" cy="2616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</a:rPr>
              <a:t>key1</a:t>
            </a:r>
            <a:endParaRPr kumimoji="0" lang="zh-CN" altLang="en-US" sz="11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746323" y="2731569"/>
            <a:ext cx="747562" cy="2616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</a:rPr>
              <a:t>k</a:t>
            </a:r>
            <a:r>
              <a:rPr kumimoji="0" lang="en-US" altLang="zh-CN" sz="11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</a:rPr>
              <a:t>ey4</a:t>
            </a:r>
            <a:endParaRPr kumimoji="0" lang="zh-CN" altLang="en-US" sz="11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007615" y="2728249"/>
            <a:ext cx="746277" cy="2616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</a:rPr>
              <a:t>key3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741253" y="2322243"/>
            <a:ext cx="747561" cy="2616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</a:rPr>
              <a:t>key2</a:t>
            </a:r>
            <a:endParaRPr kumimoji="0" lang="zh-CN" altLang="en-US" sz="11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002215" y="3122046"/>
            <a:ext cx="747561" cy="2616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</a:rPr>
              <a:t>key5</a:t>
            </a:r>
            <a:endParaRPr kumimoji="0" lang="zh-CN" altLang="en-US" sz="11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760074" y="3536230"/>
            <a:ext cx="747562" cy="2616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</a:rPr>
              <a:t>k</a:t>
            </a:r>
            <a:r>
              <a:rPr kumimoji="0" lang="en-US" altLang="zh-CN" sz="11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</a:rPr>
              <a:t>ey8</a:t>
            </a:r>
            <a:endParaRPr kumimoji="0" lang="zh-CN" altLang="en-US" sz="11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013797" y="3521819"/>
            <a:ext cx="746277" cy="2616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</a:rPr>
              <a:t>key7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751507" y="3143896"/>
            <a:ext cx="747561" cy="2616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</a:rPr>
              <a:t>key6</a:t>
            </a:r>
            <a:endParaRPr kumimoji="0" lang="zh-CN" altLang="en-US" sz="11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989269" y="4240544"/>
            <a:ext cx="746277" cy="2616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1100" dirty="0" err="1">
                <a:solidFill>
                  <a:schemeClr val="bg2">
                    <a:lumMod val="25000"/>
                  </a:schemeClr>
                </a:solidFill>
              </a:rPr>
              <a:t>keyM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735546" y="4240544"/>
            <a:ext cx="746277" cy="2616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1100" dirty="0" err="1">
                <a:solidFill>
                  <a:schemeClr val="bg2">
                    <a:lumMod val="25000"/>
                  </a:schemeClr>
                </a:solidFill>
              </a:rPr>
              <a:t>keyN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107374" y="3831022"/>
            <a:ext cx="412162" cy="2616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</a:rPr>
              <a:t>…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853494" y="3837337"/>
            <a:ext cx="412162" cy="2616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</a:rPr>
              <a:t>…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9000237" y="5002039"/>
            <a:ext cx="2041682" cy="1018665"/>
            <a:chOff x="10834720" y="4665459"/>
            <a:chExt cx="2006455" cy="1001089"/>
          </a:xfrm>
        </p:grpSpPr>
        <p:sp>
          <p:nvSpPr>
            <p:cNvPr id="83" name="流程图: 磁盘 82"/>
            <p:cNvSpPr/>
            <p:nvPr/>
          </p:nvSpPr>
          <p:spPr>
            <a:xfrm>
              <a:off x="11577486" y="4665459"/>
              <a:ext cx="558073" cy="715035"/>
            </a:xfrm>
            <a:prstGeom prst="flowChartMagneticDisk">
              <a:avLst/>
            </a:prstGeom>
            <a:solidFill>
              <a:srgbClr val="B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84" name="流程图: 磁盘 83"/>
            <p:cNvSpPr/>
            <p:nvPr/>
          </p:nvSpPr>
          <p:spPr>
            <a:xfrm>
              <a:off x="11819372" y="4793873"/>
              <a:ext cx="558073" cy="715035"/>
            </a:xfrm>
            <a:prstGeom prst="flowChartMagneticDisk">
              <a:avLst/>
            </a:prstGeom>
            <a:solidFill>
              <a:srgbClr val="BFFFB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85" name="流程图: 磁盘 84"/>
            <p:cNvSpPr/>
            <p:nvPr/>
          </p:nvSpPr>
          <p:spPr>
            <a:xfrm>
              <a:off x="12051237" y="4922289"/>
              <a:ext cx="558073" cy="715035"/>
            </a:xfrm>
            <a:prstGeom prst="flowChartMagneticDisk">
              <a:avLst/>
            </a:prstGeom>
            <a:solidFill>
              <a:srgbClr val="B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86" name="流程图: 磁盘 85"/>
            <p:cNvSpPr/>
            <p:nvPr/>
          </p:nvSpPr>
          <p:spPr>
            <a:xfrm>
              <a:off x="10834720" y="4694679"/>
              <a:ext cx="558073" cy="715035"/>
            </a:xfrm>
            <a:prstGeom prst="flowChartMagneticDisk">
              <a:avLst/>
            </a:prstGeom>
            <a:solidFill>
              <a:srgbClr val="B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87" name="流程图: 磁盘 86"/>
            <p:cNvSpPr/>
            <p:nvPr/>
          </p:nvSpPr>
          <p:spPr>
            <a:xfrm>
              <a:off x="11076606" y="4823095"/>
              <a:ext cx="558073" cy="715035"/>
            </a:xfrm>
            <a:prstGeom prst="flowChartMagneticDisk">
              <a:avLst/>
            </a:prstGeom>
            <a:solidFill>
              <a:srgbClr val="BFFFB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88" name="流程图: 磁盘 87"/>
            <p:cNvSpPr/>
            <p:nvPr/>
          </p:nvSpPr>
          <p:spPr>
            <a:xfrm>
              <a:off x="11308471" y="4951513"/>
              <a:ext cx="558073" cy="715035"/>
            </a:xfrm>
            <a:prstGeom prst="flowChartMagneticDisk">
              <a:avLst/>
            </a:prstGeom>
            <a:solidFill>
              <a:srgbClr val="B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11475406" y="5266512"/>
              <a:ext cx="623002" cy="32121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1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FillTx/>
                </a:rPr>
                <a:t>DB</a:t>
              </a:r>
              <a:endPara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12218173" y="5253915"/>
              <a:ext cx="623002" cy="32121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1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FillTx/>
                </a:rPr>
                <a:t>DB</a:t>
              </a:r>
              <a:endPara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</a:endParaRPr>
            </a:p>
          </p:txBody>
        </p:sp>
      </p:grpSp>
      <p:sp>
        <p:nvSpPr>
          <p:cNvPr id="91" name="矩形 90"/>
          <p:cNvSpPr/>
          <p:nvPr/>
        </p:nvSpPr>
        <p:spPr>
          <a:xfrm>
            <a:off x="9090231" y="1959675"/>
            <a:ext cx="1574962" cy="2926288"/>
          </a:xfrm>
          <a:prstGeom prst="rect">
            <a:avLst/>
          </a:prstGeom>
          <a:solidFill>
            <a:srgbClr val="75C3BC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2" name="箭头: 右 91"/>
          <p:cNvSpPr/>
          <p:nvPr/>
        </p:nvSpPr>
        <p:spPr>
          <a:xfrm>
            <a:off x="8434673" y="3427538"/>
            <a:ext cx="633939" cy="191446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8502751" y="3206085"/>
            <a:ext cx="556645" cy="25391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rPr>
              <a:t>5hour</a:t>
            </a:r>
            <a:endParaRPr kumimoji="0" lang="zh-CN" alt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9356438" y="1395234"/>
            <a:ext cx="1051541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rPr>
              <a:t>T1+5hour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7237995" y="1392942"/>
            <a:ext cx="1051541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rPr>
              <a:t>T1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rPr>
              <a:t>时刻</a:t>
            </a:r>
          </a:p>
        </p:txBody>
      </p:sp>
      <p:sp>
        <p:nvSpPr>
          <p:cNvPr id="96" name="闪电形 95"/>
          <p:cNvSpPr/>
          <p:nvPr/>
        </p:nvSpPr>
        <p:spPr>
          <a:xfrm>
            <a:off x="9293233" y="1949031"/>
            <a:ext cx="998648" cy="2989731"/>
          </a:xfrm>
          <a:prstGeom prst="lightningBol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7" name="闪电形 96"/>
          <p:cNvSpPr/>
          <p:nvPr/>
        </p:nvSpPr>
        <p:spPr>
          <a:xfrm>
            <a:off x="7493680" y="1686654"/>
            <a:ext cx="307763" cy="349434"/>
          </a:xfrm>
          <a:prstGeom prst="lightningBol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76901" y="3301255"/>
            <a:ext cx="4063933" cy="3819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同一批次火车票，发布时，一次性加载到缓存</a:t>
            </a:r>
            <a:endParaRPr lang="en-US" altLang="zh-CN" sz="14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73218" y="3683645"/>
            <a:ext cx="4063933" cy="3819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后台系统，计算出热门微博，批量加载到缓存</a:t>
            </a:r>
            <a:endParaRPr lang="en-US" altLang="zh-CN" sz="14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uiExpand="1" build="p"/>
      <p:bldP spid="13" grpId="0" animBg="1"/>
      <p:bldP spid="14" grpId="0"/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114226" y="2890801"/>
            <a:ext cx="4343600" cy="1611351"/>
          </a:xfrm>
          <a:prstGeom prst="rect">
            <a:avLst/>
          </a:prstGeom>
          <a:solidFill>
            <a:srgbClr val="009688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1354" y="612314"/>
            <a:ext cx="2028521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zh-CN" altLang="en-US" sz="2400" dirty="0">
                <a:solidFill>
                  <a:srgbClr val="12A98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缓存失效</a:t>
            </a:r>
          </a:p>
        </p:txBody>
      </p:sp>
      <p:sp>
        <p:nvSpPr>
          <p:cNvPr id="12" name="矩形 11"/>
          <p:cNvSpPr/>
          <p:nvPr/>
        </p:nvSpPr>
        <p:spPr>
          <a:xfrm>
            <a:off x="1455273" y="3500993"/>
            <a:ext cx="3142207" cy="462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1" indent="0"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过期时间策略：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base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+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random</a:t>
            </a:r>
            <a:endParaRPr lang="zh-CN" altLang="en-US" sz="14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14224" y="2890801"/>
            <a:ext cx="1152221" cy="461663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58450" y="2742272"/>
            <a:ext cx="1352246" cy="56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解决方案</a:t>
            </a:r>
            <a:endParaRPr lang="en-US" altLang="zh-CN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EB78BB-B204-4FC6-A224-BC9BB95DDD51}"/>
              </a:ext>
            </a:extLst>
          </p:cNvPr>
          <p:cNvSpPr/>
          <p:nvPr/>
        </p:nvSpPr>
        <p:spPr>
          <a:xfrm>
            <a:off x="6240243" y="2343185"/>
            <a:ext cx="1696200" cy="3151549"/>
          </a:xfrm>
          <a:prstGeom prst="rect">
            <a:avLst/>
          </a:prstGeom>
          <a:solidFill>
            <a:srgbClr val="75C3BC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09C4B73-80E2-404F-A59A-13AA808AF2B5}"/>
              </a:ext>
            </a:extLst>
          </p:cNvPr>
          <p:cNvSpPr/>
          <p:nvPr/>
        </p:nvSpPr>
        <p:spPr>
          <a:xfrm>
            <a:off x="6333153" y="2724832"/>
            <a:ext cx="714180" cy="372630"/>
          </a:xfrm>
          <a:prstGeom prst="ellipse">
            <a:avLst/>
          </a:prstGeom>
          <a:solidFill>
            <a:srgbClr val="B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D57F4D6-3943-43FB-B0F3-C2B02D3448FA}"/>
              </a:ext>
            </a:extLst>
          </p:cNvPr>
          <p:cNvSpPr/>
          <p:nvPr/>
        </p:nvSpPr>
        <p:spPr>
          <a:xfrm>
            <a:off x="6343843" y="3123795"/>
            <a:ext cx="714180" cy="372630"/>
          </a:xfrm>
          <a:prstGeom prst="ellipse">
            <a:avLst/>
          </a:prstGeom>
          <a:solidFill>
            <a:srgbClr val="BFFFB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4A6B57E-7655-4D3A-9EBA-AAD0C8265646}"/>
              </a:ext>
            </a:extLst>
          </p:cNvPr>
          <p:cNvSpPr/>
          <p:nvPr/>
        </p:nvSpPr>
        <p:spPr>
          <a:xfrm>
            <a:off x="7123259" y="3123795"/>
            <a:ext cx="714180" cy="372630"/>
          </a:xfrm>
          <a:prstGeom prst="ellipse">
            <a:avLst/>
          </a:prstGeom>
          <a:solidFill>
            <a:srgbClr val="BFFFB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9B82B2F-2281-4CB9-9A8A-2A92D632AF62}"/>
              </a:ext>
            </a:extLst>
          </p:cNvPr>
          <p:cNvSpPr/>
          <p:nvPr/>
        </p:nvSpPr>
        <p:spPr>
          <a:xfrm>
            <a:off x="7101325" y="2714341"/>
            <a:ext cx="714180" cy="372630"/>
          </a:xfrm>
          <a:prstGeom prst="ellipse">
            <a:avLst/>
          </a:prstGeom>
          <a:solidFill>
            <a:srgbClr val="B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A652FF1-8DD7-457A-96E4-75FE73941154}"/>
              </a:ext>
            </a:extLst>
          </p:cNvPr>
          <p:cNvSpPr/>
          <p:nvPr/>
        </p:nvSpPr>
        <p:spPr>
          <a:xfrm>
            <a:off x="6340035" y="3522758"/>
            <a:ext cx="714180" cy="372630"/>
          </a:xfrm>
          <a:prstGeom prst="ellipse">
            <a:avLst/>
          </a:prstGeom>
          <a:solidFill>
            <a:srgbClr val="B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AB996C0-3E9C-4944-9487-6742BBE8BD62}"/>
              </a:ext>
            </a:extLst>
          </p:cNvPr>
          <p:cNvSpPr/>
          <p:nvPr/>
        </p:nvSpPr>
        <p:spPr>
          <a:xfrm>
            <a:off x="6350725" y="3921721"/>
            <a:ext cx="714180" cy="372630"/>
          </a:xfrm>
          <a:prstGeom prst="ellipse">
            <a:avLst/>
          </a:prstGeom>
          <a:solidFill>
            <a:srgbClr val="BFFFB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1E003A1-1703-4645-8A73-5F4B4D0D4EF1}"/>
              </a:ext>
            </a:extLst>
          </p:cNvPr>
          <p:cNvSpPr/>
          <p:nvPr/>
        </p:nvSpPr>
        <p:spPr>
          <a:xfrm>
            <a:off x="7123258" y="3921735"/>
            <a:ext cx="714180" cy="372630"/>
          </a:xfrm>
          <a:prstGeom prst="ellipse">
            <a:avLst/>
          </a:prstGeom>
          <a:solidFill>
            <a:srgbClr val="BFFFB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48B22C9-7F6F-47E3-A81D-DE74569EC35E}"/>
              </a:ext>
            </a:extLst>
          </p:cNvPr>
          <p:cNvSpPr/>
          <p:nvPr/>
        </p:nvSpPr>
        <p:spPr>
          <a:xfrm>
            <a:off x="7131206" y="3521495"/>
            <a:ext cx="714180" cy="372630"/>
          </a:xfrm>
          <a:prstGeom prst="ellipse">
            <a:avLst/>
          </a:prstGeom>
          <a:solidFill>
            <a:srgbClr val="B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8297351-1D65-4F7B-B579-61606A5AFF3A}"/>
              </a:ext>
            </a:extLst>
          </p:cNvPr>
          <p:cNvSpPr/>
          <p:nvPr/>
        </p:nvSpPr>
        <p:spPr>
          <a:xfrm>
            <a:off x="6338340" y="4625221"/>
            <a:ext cx="714180" cy="372630"/>
          </a:xfrm>
          <a:prstGeom prst="ellipse">
            <a:avLst/>
          </a:prstGeom>
          <a:solidFill>
            <a:srgbClr val="B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C75E916D-3EE6-4C5F-9BD3-C4BDF14C58E0}"/>
              </a:ext>
            </a:extLst>
          </p:cNvPr>
          <p:cNvSpPr/>
          <p:nvPr/>
        </p:nvSpPr>
        <p:spPr>
          <a:xfrm>
            <a:off x="7123259" y="4617998"/>
            <a:ext cx="714180" cy="372630"/>
          </a:xfrm>
          <a:prstGeom prst="ellipse">
            <a:avLst/>
          </a:prstGeom>
          <a:solidFill>
            <a:srgbClr val="B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FC72DE8-898C-4266-B4E3-015DC2400DE8}"/>
              </a:ext>
            </a:extLst>
          </p:cNvPr>
          <p:cNvSpPr txBox="1"/>
          <p:nvPr/>
        </p:nvSpPr>
        <p:spPr>
          <a:xfrm>
            <a:off x="6493965" y="2756550"/>
            <a:ext cx="805107" cy="2616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</a:rPr>
              <a:t>key1</a:t>
            </a:r>
            <a:endParaRPr kumimoji="0" lang="zh-CN" altLang="en-US" sz="11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1CBD4E5-8625-47BB-A12B-462FD66C60A8}"/>
              </a:ext>
            </a:extLst>
          </p:cNvPr>
          <p:cNvSpPr txBox="1"/>
          <p:nvPr/>
        </p:nvSpPr>
        <p:spPr>
          <a:xfrm>
            <a:off x="7301405" y="3165600"/>
            <a:ext cx="805108" cy="2616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</a:rPr>
              <a:t>k</a:t>
            </a:r>
            <a:r>
              <a:rPr kumimoji="0" lang="en-US" altLang="zh-CN" sz="11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</a:rPr>
              <a:t>ey4</a:t>
            </a:r>
            <a:endParaRPr kumimoji="0" lang="zh-CN" altLang="en-US" sz="11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F49BD3D-7F52-430F-A55F-D99B1F6EC426}"/>
              </a:ext>
            </a:extLst>
          </p:cNvPr>
          <p:cNvSpPr txBox="1"/>
          <p:nvPr/>
        </p:nvSpPr>
        <p:spPr>
          <a:xfrm>
            <a:off x="6505547" y="3162280"/>
            <a:ext cx="803724" cy="2616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</a:rPr>
              <a:t>key3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0B1A85A-EEB9-49B7-9B76-E3FCA0DBCC52}"/>
              </a:ext>
            </a:extLst>
          </p:cNvPr>
          <p:cNvSpPr txBox="1"/>
          <p:nvPr/>
        </p:nvSpPr>
        <p:spPr>
          <a:xfrm>
            <a:off x="7296335" y="2756274"/>
            <a:ext cx="805107" cy="2616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</a:rPr>
              <a:t>key2</a:t>
            </a:r>
            <a:endParaRPr kumimoji="0" lang="zh-CN" altLang="en-US" sz="11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6BA6A1A-CB12-4567-8790-7B431FA5E8F3}"/>
              </a:ext>
            </a:extLst>
          </p:cNvPr>
          <p:cNvSpPr txBox="1"/>
          <p:nvPr/>
        </p:nvSpPr>
        <p:spPr>
          <a:xfrm>
            <a:off x="6500147" y="3556077"/>
            <a:ext cx="805107" cy="2616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</a:rPr>
              <a:t>key5</a:t>
            </a:r>
            <a:endParaRPr kumimoji="0" lang="zh-CN" altLang="en-US" sz="11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F59F292-BB13-492B-A4CC-6BA73454430A}"/>
              </a:ext>
            </a:extLst>
          </p:cNvPr>
          <p:cNvSpPr txBox="1"/>
          <p:nvPr/>
        </p:nvSpPr>
        <p:spPr>
          <a:xfrm>
            <a:off x="7315156" y="3970261"/>
            <a:ext cx="805108" cy="2616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</a:rPr>
              <a:t>k</a:t>
            </a:r>
            <a:r>
              <a:rPr kumimoji="0" lang="en-US" altLang="zh-CN" sz="11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</a:rPr>
              <a:t>ey8</a:t>
            </a:r>
            <a:endParaRPr kumimoji="0" lang="zh-CN" altLang="en-US" sz="11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5806EE6-E9C8-4C20-8CAC-34E0A4A946F4}"/>
              </a:ext>
            </a:extLst>
          </p:cNvPr>
          <p:cNvSpPr txBox="1"/>
          <p:nvPr/>
        </p:nvSpPr>
        <p:spPr>
          <a:xfrm>
            <a:off x="6511729" y="3955850"/>
            <a:ext cx="803724" cy="2616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</a:rPr>
              <a:t>key7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0EBF76B-E519-416B-BE06-1CD0CE1BE2DF}"/>
              </a:ext>
            </a:extLst>
          </p:cNvPr>
          <p:cNvSpPr txBox="1"/>
          <p:nvPr/>
        </p:nvSpPr>
        <p:spPr>
          <a:xfrm>
            <a:off x="7306589" y="3577927"/>
            <a:ext cx="805107" cy="2616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</a:rPr>
              <a:t>key6</a:t>
            </a:r>
            <a:endParaRPr kumimoji="0" lang="zh-CN" altLang="en-US" sz="11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D4C0261-19AB-4A2B-B387-381EE7F70876}"/>
              </a:ext>
            </a:extLst>
          </p:cNvPr>
          <p:cNvSpPr txBox="1"/>
          <p:nvPr/>
        </p:nvSpPr>
        <p:spPr>
          <a:xfrm>
            <a:off x="6487201" y="4674575"/>
            <a:ext cx="803724" cy="2616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1100" dirty="0" err="1">
                <a:solidFill>
                  <a:schemeClr val="bg2">
                    <a:lumMod val="25000"/>
                  </a:schemeClr>
                </a:solidFill>
              </a:rPr>
              <a:t>keyM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E65103B-EAD3-4E21-B493-0093C47387C8}"/>
              </a:ext>
            </a:extLst>
          </p:cNvPr>
          <p:cNvSpPr txBox="1"/>
          <p:nvPr/>
        </p:nvSpPr>
        <p:spPr>
          <a:xfrm>
            <a:off x="7290628" y="4674575"/>
            <a:ext cx="803724" cy="2616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1100" dirty="0" err="1">
                <a:solidFill>
                  <a:schemeClr val="bg2">
                    <a:lumMod val="25000"/>
                  </a:schemeClr>
                </a:solidFill>
              </a:rPr>
              <a:t>keyN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EE04F9E-F3FE-4F55-8A26-D225BB03F1AB}"/>
              </a:ext>
            </a:extLst>
          </p:cNvPr>
          <p:cNvSpPr txBox="1"/>
          <p:nvPr/>
        </p:nvSpPr>
        <p:spPr>
          <a:xfrm>
            <a:off x="6605306" y="4265053"/>
            <a:ext cx="443890" cy="2616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</a:rPr>
              <a:t>…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19DF7D2-C3F6-4449-992A-D970BD521ADC}"/>
              </a:ext>
            </a:extLst>
          </p:cNvPr>
          <p:cNvSpPr txBox="1"/>
          <p:nvPr/>
        </p:nvSpPr>
        <p:spPr>
          <a:xfrm>
            <a:off x="7408576" y="4271368"/>
            <a:ext cx="443890" cy="2616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</a:rPr>
              <a:t>…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FC0C527-6241-4807-955C-8A67156533E2}"/>
              </a:ext>
            </a:extLst>
          </p:cNvPr>
          <p:cNvSpPr txBox="1"/>
          <p:nvPr/>
        </p:nvSpPr>
        <p:spPr>
          <a:xfrm>
            <a:off x="6682291" y="1807923"/>
            <a:ext cx="797355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rPr>
              <a:t>T1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rPr>
              <a:t>时刻</a:t>
            </a:r>
          </a:p>
        </p:txBody>
      </p:sp>
      <p:sp>
        <p:nvSpPr>
          <p:cNvPr id="36" name="闪电形 35">
            <a:extLst>
              <a:ext uri="{FF2B5EF4-FFF2-40B4-BE49-F238E27FC236}">
                <a16:creationId xmlns:a16="http://schemas.microsoft.com/office/drawing/2014/main" id="{0E567E4F-28E7-4C49-AF43-EAABA87685F5}"/>
              </a:ext>
            </a:extLst>
          </p:cNvPr>
          <p:cNvSpPr/>
          <p:nvPr/>
        </p:nvSpPr>
        <p:spPr>
          <a:xfrm>
            <a:off x="6934462" y="2101635"/>
            <a:ext cx="307763" cy="349434"/>
          </a:xfrm>
          <a:prstGeom prst="lightningBol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AFCF376-85B8-41B7-9FDB-56A77FBA28AC}"/>
              </a:ext>
            </a:extLst>
          </p:cNvPr>
          <p:cNvSpPr txBox="1"/>
          <p:nvPr/>
        </p:nvSpPr>
        <p:spPr>
          <a:xfrm>
            <a:off x="6159236" y="2066188"/>
            <a:ext cx="3066508" cy="27699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rPr>
              <a:t>过期时间：      </a:t>
            </a: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rPr>
              <a:t>300+random(180)</a:t>
            </a:r>
            <a:r>
              <a: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rPr>
              <a:t>分钟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ECAF49C-043E-432E-9BFD-F2FB1DFDD9E3}"/>
              </a:ext>
            </a:extLst>
          </p:cNvPr>
          <p:cNvSpPr/>
          <p:nvPr/>
        </p:nvSpPr>
        <p:spPr>
          <a:xfrm>
            <a:off x="8963253" y="2345960"/>
            <a:ext cx="1696200" cy="3151549"/>
          </a:xfrm>
          <a:prstGeom prst="rect">
            <a:avLst/>
          </a:prstGeom>
          <a:solidFill>
            <a:srgbClr val="75C3BC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3048E2D6-7263-4473-96DB-80F69AB72924}"/>
              </a:ext>
            </a:extLst>
          </p:cNvPr>
          <p:cNvSpPr/>
          <p:nvPr/>
        </p:nvSpPr>
        <p:spPr>
          <a:xfrm>
            <a:off x="9056163" y="2727607"/>
            <a:ext cx="714180" cy="372630"/>
          </a:xfrm>
          <a:prstGeom prst="ellipse">
            <a:avLst/>
          </a:prstGeom>
          <a:solidFill>
            <a:srgbClr val="B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C0A0A9A-2A3C-47FB-8E76-CA5833462E43}"/>
              </a:ext>
            </a:extLst>
          </p:cNvPr>
          <p:cNvSpPr/>
          <p:nvPr/>
        </p:nvSpPr>
        <p:spPr>
          <a:xfrm>
            <a:off x="9066853" y="3126570"/>
            <a:ext cx="714180" cy="372630"/>
          </a:xfrm>
          <a:prstGeom prst="ellipse">
            <a:avLst/>
          </a:prstGeom>
          <a:solidFill>
            <a:srgbClr val="BFFFB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084A2AC-613C-4311-9A02-5D10E4294FDF}"/>
              </a:ext>
            </a:extLst>
          </p:cNvPr>
          <p:cNvSpPr/>
          <p:nvPr/>
        </p:nvSpPr>
        <p:spPr>
          <a:xfrm>
            <a:off x="9824335" y="2717116"/>
            <a:ext cx="714180" cy="372630"/>
          </a:xfrm>
          <a:prstGeom prst="ellipse">
            <a:avLst/>
          </a:prstGeom>
          <a:solidFill>
            <a:srgbClr val="B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00A4B09D-3C93-48D4-AA7D-42F4E17FAE40}"/>
              </a:ext>
            </a:extLst>
          </p:cNvPr>
          <p:cNvSpPr/>
          <p:nvPr/>
        </p:nvSpPr>
        <p:spPr>
          <a:xfrm>
            <a:off x="9063045" y="3525533"/>
            <a:ext cx="714180" cy="372630"/>
          </a:xfrm>
          <a:prstGeom prst="ellipse">
            <a:avLst/>
          </a:prstGeom>
          <a:solidFill>
            <a:srgbClr val="B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0F43FF3C-3652-4855-80AB-8AE1A09811A5}"/>
              </a:ext>
            </a:extLst>
          </p:cNvPr>
          <p:cNvSpPr/>
          <p:nvPr/>
        </p:nvSpPr>
        <p:spPr>
          <a:xfrm>
            <a:off x="9846268" y="3924510"/>
            <a:ext cx="714180" cy="372630"/>
          </a:xfrm>
          <a:prstGeom prst="ellipse">
            <a:avLst/>
          </a:prstGeom>
          <a:solidFill>
            <a:srgbClr val="BFFFB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7C0BF3AE-33C5-4E0C-AC77-4C63022D3536}"/>
              </a:ext>
            </a:extLst>
          </p:cNvPr>
          <p:cNvSpPr/>
          <p:nvPr/>
        </p:nvSpPr>
        <p:spPr>
          <a:xfrm>
            <a:off x="9854216" y="3524270"/>
            <a:ext cx="714180" cy="372630"/>
          </a:xfrm>
          <a:prstGeom prst="ellipse">
            <a:avLst/>
          </a:prstGeom>
          <a:solidFill>
            <a:srgbClr val="B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6BF60A3E-AE81-42E3-A29A-AC1E7FE88D4A}"/>
              </a:ext>
            </a:extLst>
          </p:cNvPr>
          <p:cNvSpPr/>
          <p:nvPr/>
        </p:nvSpPr>
        <p:spPr>
          <a:xfrm>
            <a:off x="9061350" y="4627996"/>
            <a:ext cx="714180" cy="372630"/>
          </a:xfrm>
          <a:prstGeom prst="ellipse">
            <a:avLst/>
          </a:prstGeom>
          <a:solidFill>
            <a:srgbClr val="B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5CA6A8D9-C38F-4F9F-8B4B-3CD329471FEF}"/>
              </a:ext>
            </a:extLst>
          </p:cNvPr>
          <p:cNvSpPr/>
          <p:nvPr/>
        </p:nvSpPr>
        <p:spPr>
          <a:xfrm>
            <a:off x="9846269" y="4620773"/>
            <a:ext cx="714180" cy="372630"/>
          </a:xfrm>
          <a:prstGeom prst="ellipse">
            <a:avLst/>
          </a:prstGeom>
          <a:solidFill>
            <a:srgbClr val="B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7535EFC-53F3-43D2-B94B-F7CA6152793A}"/>
              </a:ext>
            </a:extLst>
          </p:cNvPr>
          <p:cNvSpPr txBox="1"/>
          <p:nvPr/>
        </p:nvSpPr>
        <p:spPr>
          <a:xfrm>
            <a:off x="9207450" y="2768850"/>
            <a:ext cx="805107" cy="2616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</a:rPr>
              <a:t>key1</a:t>
            </a:r>
            <a:endParaRPr kumimoji="0" lang="zh-CN" altLang="en-US" sz="11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7A8D948-EE53-4540-B763-C1C1C296651F}"/>
              </a:ext>
            </a:extLst>
          </p:cNvPr>
          <p:cNvSpPr txBox="1"/>
          <p:nvPr/>
        </p:nvSpPr>
        <p:spPr>
          <a:xfrm>
            <a:off x="9219032" y="3174580"/>
            <a:ext cx="803724" cy="2616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</a:rPr>
              <a:t>key3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B86F9F1-2ED0-4283-8994-AC08327B2AEE}"/>
              </a:ext>
            </a:extLst>
          </p:cNvPr>
          <p:cNvSpPr txBox="1"/>
          <p:nvPr/>
        </p:nvSpPr>
        <p:spPr>
          <a:xfrm>
            <a:off x="10009820" y="2768574"/>
            <a:ext cx="805107" cy="2616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</a:rPr>
              <a:t>key2</a:t>
            </a:r>
            <a:endParaRPr kumimoji="0" lang="zh-CN" altLang="en-US" sz="11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BEAFF09-1545-4557-AB1C-542ABBCA6E47}"/>
              </a:ext>
            </a:extLst>
          </p:cNvPr>
          <p:cNvSpPr txBox="1"/>
          <p:nvPr/>
        </p:nvSpPr>
        <p:spPr>
          <a:xfrm>
            <a:off x="9213632" y="3568377"/>
            <a:ext cx="805107" cy="2616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</a:rPr>
              <a:t>key5</a:t>
            </a:r>
            <a:endParaRPr kumimoji="0" lang="zh-CN" altLang="en-US" sz="11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1026DD1-49FB-43A4-AD06-E8B181819A99}"/>
              </a:ext>
            </a:extLst>
          </p:cNvPr>
          <p:cNvSpPr txBox="1"/>
          <p:nvPr/>
        </p:nvSpPr>
        <p:spPr>
          <a:xfrm>
            <a:off x="10028641" y="3982561"/>
            <a:ext cx="805108" cy="2616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</a:rPr>
              <a:t>k</a:t>
            </a:r>
            <a:r>
              <a:rPr kumimoji="0" lang="en-US" altLang="zh-CN" sz="11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</a:rPr>
              <a:t>ey8</a:t>
            </a:r>
            <a:endParaRPr kumimoji="0" lang="zh-CN" altLang="en-US" sz="11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38CEADD-4E6A-4C30-9AA7-22ADD95F6CC3}"/>
              </a:ext>
            </a:extLst>
          </p:cNvPr>
          <p:cNvSpPr txBox="1"/>
          <p:nvPr/>
        </p:nvSpPr>
        <p:spPr>
          <a:xfrm>
            <a:off x="10020074" y="3590227"/>
            <a:ext cx="805107" cy="2616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</a:rPr>
              <a:t>key6</a:t>
            </a:r>
            <a:endParaRPr kumimoji="0" lang="zh-CN" altLang="en-US" sz="11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BD245AE-40F5-4A6B-B415-24408B7F4A5B}"/>
              </a:ext>
            </a:extLst>
          </p:cNvPr>
          <p:cNvSpPr txBox="1"/>
          <p:nvPr/>
        </p:nvSpPr>
        <p:spPr>
          <a:xfrm>
            <a:off x="9200686" y="4686875"/>
            <a:ext cx="803724" cy="2616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1100" dirty="0" err="1">
                <a:solidFill>
                  <a:schemeClr val="bg2">
                    <a:lumMod val="25000"/>
                  </a:schemeClr>
                </a:solidFill>
              </a:rPr>
              <a:t>keyM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AFCD5D2-A7AC-4BBE-B514-8B2D605BE5D2}"/>
              </a:ext>
            </a:extLst>
          </p:cNvPr>
          <p:cNvSpPr txBox="1"/>
          <p:nvPr/>
        </p:nvSpPr>
        <p:spPr>
          <a:xfrm>
            <a:off x="10004113" y="4686875"/>
            <a:ext cx="803724" cy="2616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1100" dirty="0" err="1">
                <a:solidFill>
                  <a:schemeClr val="bg2">
                    <a:lumMod val="25000"/>
                  </a:schemeClr>
                </a:solidFill>
              </a:rPr>
              <a:t>keyN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FACEA84-AC5D-41A3-8531-1A06B7AEBE2C}"/>
              </a:ext>
            </a:extLst>
          </p:cNvPr>
          <p:cNvSpPr txBox="1"/>
          <p:nvPr/>
        </p:nvSpPr>
        <p:spPr>
          <a:xfrm>
            <a:off x="9318791" y="4277353"/>
            <a:ext cx="443890" cy="2616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</a:rPr>
              <a:t>…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35DB3D3-08FF-44E9-8C72-1837100A7FDF}"/>
              </a:ext>
            </a:extLst>
          </p:cNvPr>
          <p:cNvSpPr txBox="1"/>
          <p:nvPr/>
        </p:nvSpPr>
        <p:spPr>
          <a:xfrm>
            <a:off x="10122061" y="4283668"/>
            <a:ext cx="443890" cy="2616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</a:rPr>
              <a:t>…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A08DC2F-882B-4D5A-B8BF-179CF8D8CA7F}"/>
              </a:ext>
            </a:extLst>
          </p:cNvPr>
          <p:cNvSpPr txBox="1"/>
          <p:nvPr/>
        </p:nvSpPr>
        <p:spPr>
          <a:xfrm>
            <a:off x="9152996" y="1807923"/>
            <a:ext cx="1505304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rPr>
              <a:t>T1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rPr>
              <a:t>时刻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rPr>
              <a:t>+5hour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2" name="箭头: 右 61">
            <a:extLst>
              <a:ext uri="{FF2B5EF4-FFF2-40B4-BE49-F238E27FC236}">
                <a16:creationId xmlns:a16="http://schemas.microsoft.com/office/drawing/2014/main" id="{A7E9E4ED-2DE6-48A9-A16D-199839DFD863}"/>
              </a:ext>
            </a:extLst>
          </p:cNvPr>
          <p:cNvSpPr/>
          <p:nvPr/>
        </p:nvSpPr>
        <p:spPr>
          <a:xfrm>
            <a:off x="8149067" y="3798402"/>
            <a:ext cx="633939" cy="191446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817E85B0-F6F0-4B11-A7DA-AB4AD79CCC68}"/>
              </a:ext>
            </a:extLst>
          </p:cNvPr>
          <p:cNvSpPr txBox="1"/>
          <p:nvPr/>
        </p:nvSpPr>
        <p:spPr>
          <a:xfrm>
            <a:off x="8217145" y="3576949"/>
            <a:ext cx="556645" cy="25391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rPr>
              <a:t>5hour</a:t>
            </a:r>
            <a:endParaRPr kumimoji="0" lang="zh-CN" alt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5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í$ḷîḓé"/>
          <p:cNvSpPr/>
          <p:nvPr/>
        </p:nvSpPr>
        <p:spPr bwMode="auto">
          <a:xfrm>
            <a:off x="4293941" y="5564319"/>
            <a:ext cx="1728826" cy="663185"/>
          </a:xfrm>
          <a:custGeom>
            <a:avLst/>
            <a:gdLst>
              <a:gd name="T0" fmla="*/ 36 w 622"/>
              <a:gd name="T1" fmla="*/ 187 h 239"/>
              <a:gd name="T2" fmla="*/ 40 w 622"/>
              <a:gd name="T3" fmla="*/ 187 h 239"/>
              <a:gd name="T4" fmla="*/ 40 w 622"/>
              <a:gd name="T5" fmla="*/ 182 h 239"/>
              <a:gd name="T6" fmla="*/ 71 w 622"/>
              <a:gd name="T7" fmla="*/ 150 h 239"/>
              <a:gd name="T8" fmla="*/ 94 w 622"/>
              <a:gd name="T9" fmla="*/ 159 h 239"/>
              <a:gd name="T10" fmla="*/ 121 w 622"/>
              <a:gd name="T11" fmla="*/ 145 h 239"/>
              <a:gd name="T12" fmla="*/ 148 w 622"/>
              <a:gd name="T13" fmla="*/ 158 h 239"/>
              <a:gd name="T14" fmla="*/ 163 w 622"/>
              <a:gd name="T15" fmla="*/ 152 h 239"/>
              <a:gd name="T16" fmla="*/ 164 w 622"/>
              <a:gd name="T17" fmla="*/ 152 h 239"/>
              <a:gd name="T18" fmla="*/ 163 w 622"/>
              <a:gd name="T19" fmla="*/ 149 h 239"/>
              <a:gd name="T20" fmla="*/ 196 w 622"/>
              <a:gd name="T21" fmla="*/ 116 h 239"/>
              <a:gd name="T22" fmla="*/ 216 w 622"/>
              <a:gd name="T23" fmla="*/ 123 h 239"/>
              <a:gd name="T24" fmla="*/ 242 w 622"/>
              <a:gd name="T25" fmla="*/ 102 h 239"/>
              <a:gd name="T26" fmla="*/ 255 w 622"/>
              <a:gd name="T27" fmla="*/ 105 h 239"/>
              <a:gd name="T28" fmla="*/ 255 w 622"/>
              <a:gd name="T29" fmla="*/ 100 h 239"/>
              <a:gd name="T30" fmla="*/ 306 w 622"/>
              <a:gd name="T31" fmla="*/ 49 h 239"/>
              <a:gd name="T32" fmla="*/ 328 w 622"/>
              <a:gd name="T33" fmla="*/ 54 h 239"/>
              <a:gd name="T34" fmla="*/ 388 w 622"/>
              <a:gd name="T35" fmla="*/ 0 h 239"/>
              <a:gd name="T36" fmla="*/ 448 w 622"/>
              <a:gd name="T37" fmla="*/ 59 h 239"/>
              <a:gd name="T38" fmla="*/ 452 w 622"/>
              <a:gd name="T39" fmla="*/ 59 h 239"/>
              <a:gd name="T40" fmla="*/ 498 w 622"/>
              <a:gd name="T41" fmla="*/ 91 h 239"/>
              <a:gd name="T42" fmla="*/ 531 w 622"/>
              <a:gd name="T43" fmla="*/ 126 h 239"/>
              <a:gd name="T44" fmla="*/ 530 w 622"/>
              <a:gd name="T45" fmla="*/ 136 h 239"/>
              <a:gd name="T46" fmla="*/ 542 w 622"/>
              <a:gd name="T47" fmla="*/ 134 h 239"/>
              <a:gd name="T48" fmla="*/ 582 w 622"/>
              <a:gd name="T49" fmla="*/ 174 h 239"/>
              <a:gd name="T50" fmla="*/ 579 w 622"/>
              <a:gd name="T51" fmla="*/ 188 h 239"/>
              <a:gd name="T52" fmla="*/ 586 w 622"/>
              <a:gd name="T53" fmla="*/ 187 h 239"/>
              <a:gd name="T54" fmla="*/ 622 w 622"/>
              <a:gd name="T55" fmla="*/ 213 h 239"/>
              <a:gd name="T56" fmla="*/ 592 w 622"/>
              <a:gd name="T57" fmla="*/ 239 h 239"/>
              <a:gd name="T58" fmla="*/ 592 w 622"/>
              <a:gd name="T59" fmla="*/ 239 h 239"/>
              <a:gd name="T60" fmla="*/ 36 w 622"/>
              <a:gd name="T61" fmla="*/ 239 h 239"/>
              <a:gd name="T62" fmla="*/ 0 w 622"/>
              <a:gd name="T63" fmla="*/ 213 h 239"/>
              <a:gd name="T64" fmla="*/ 36 w 622"/>
              <a:gd name="T65" fmla="*/ 187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22" h="239">
                <a:moveTo>
                  <a:pt x="36" y="187"/>
                </a:moveTo>
                <a:cubicBezTo>
                  <a:pt x="38" y="187"/>
                  <a:pt x="39" y="187"/>
                  <a:pt x="40" y="187"/>
                </a:cubicBezTo>
                <a:cubicBezTo>
                  <a:pt x="40" y="186"/>
                  <a:pt x="40" y="184"/>
                  <a:pt x="40" y="182"/>
                </a:cubicBezTo>
                <a:cubicBezTo>
                  <a:pt x="40" y="164"/>
                  <a:pt x="54" y="150"/>
                  <a:pt x="71" y="150"/>
                </a:cubicBezTo>
                <a:cubicBezTo>
                  <a:pt x="80" y="150"/>
                  <a:pt x="88" y="154"/>
                  <a:pt x="94" y="159"/>
                </a:cubicBezTo>
                <a:cubicBezTo>
                  <a:pt x="100" y="151"/>
                  <a:pt x="110" y="145"/>
                  <a:pt x="121" y="145"/>
                </a:cubicBezTo>
                <a:cubicBezTo>
                  <a:pt x="132" y="145"/>
                  <a:pt x="142" y="150"/>
                  <a:pt x="148" y="158"/>
                </a:cubicBezTo>
                <a:cubicBezTo>
                  <a:pt x="152" y="155"/>
                  <a:pt x="157" y="152"/>
                  <a:pt x="163" y="152"/>
                </a:cubicBezTo>
                <a:cubicBezTo>
                  <a:pt x="163" y="152"/>
                  <a:pt x="163" y="152"/>
                  <a:pt x="164" y="152"/>
                </a:cubicBezTo>
                <a:cubicBezTo>
                  <a:pt x="164" y="151"/>
                  <a:pt x="163" y="150"/>
                  <a:pt x="163" y="149"/>
                </a:cubicBezTo>
                <a:cubicBezTo>
                  <a:pt x="163" y="131"/>
                  <a:pt x="178" y="116"/>
                  <a:pt x="196" y="116"/>
                </a:cubicBezTo>
                <a:cubicBezTo>
                  <a:pt x="203" y="116"/>
                  <a:pt x="210" y="119"/>
                  <a:pt x="216" y="123"/>
                </a:cubicBezTo>
                <a:cubicBezTo>
                  <a:pt x="219" y="111"/>
                  <a:pt x="229" y="102"/>
                  <a:pt x="242" y="102"/>
                </a:cubicBezTo>
                <a:cubicBezTo>
                  <a:pt x="247" y="102"/>
                  <a:pt x="251" y="103"/>
                  <a:pt x="255" y="105"/>
                </a:cubicBezTo>
                <a:cubicBezTo>
                  <a:pt x="255" y="103"/>
                  <a:pt x="255" y="101"/>
                  <a:pt x="255" y="100"/>
                </a:cubicBezTo>
                <a:cubicBezTo>
                  <a:pt x="255" y="71"/>
                  <a:pt x="277" y="49"/>
                  <a:pt x="306" y="49"/>
                </a:cubicBezTo>
                <a:cubicBezTo>
                  <a:pt x="314" y="49"/>
                  <a:pt x="321" y="51"/>
                  <a:pt x="328" y="54"/>
                </a:cubicBezTo>
                <a:cubicBezTo>
                  <a:pt x="331" y="24"/>
                  <a:pt x="357" y="0"/>
                  <a:pt x="388" y="0"/>
                </a:cubicBezTo>
                <a:cubicBezTo>
                  <a:pt x="421" y="0"/>
                  <a:pt x="448" y="27"/>
                  <a:pt x="448" y="59"/>
                </a:cubicBezTo>
                <a:cubicBezTo>
                  <a:pt x="450" y="59"/>
                  <a:pt x="451" y="59"/>
                  <a:pt x="452" y="59"/>
                </a:cubicBezTo>
                <a:cubicBezTo>
                  <a:pt x="473" y="59"/>
                  <a:pt x="491" y="72"/>
                  <a:pt x="498" y="91"/>
                </a:cubicBezTo>
                <a:cubicBezTo>
                  <a:pt x="516" y="92"/>
                  <a:pt x="531" y="107"/>
                  <a:pt x="531" y="126"/>
                </a:cubicBezTo>
                <a:cubicBezTo>
                  <a:pt x="531" y="129"/>
                  <a:pt x="530" y="133"/>
                  <a:pt x="530" y="136"/>
                </a:cubicBezTo>
                <a:cubicBezTo>
                  <a:pt x="534" y="135"/>
                  <a:pt x="538" y="134"/>
                  <a:pt x="542" y="134"/>
                </a:cubicBezTo>
                <a:cubicBezTo>
                  <a:pt x="564" y="134"/>
                  <a:pt x="582" y="152"/>
                  <a:pt x="582" y="174"/>
                </a:cubicBezTo>
                <a:cubicBezTo>
                  <a:pt x="582" y="179"/>
                  <a:pt x="581" y="183"/>
                  <a:pt x="579" y="188"/>
                </a:cubicBezTo>
                <a:cubicBezTo>
                  <a:pt x="581" y="187"/>
                  <a:pt x="584" y="187"/>
                  <a:pt x="586" y="187"/>
                </a:cubicBezTo>
                <a:cubicBezTo>
                  <a:pt x="606" y="187"/>
                  <a:pt x="622" y="199"/>
                  <a:pt x="622" y="213"/>
                </a:cubicBezTo>
                <a:cubicBezTo>
                  <a:pt x="622" y="226"/>
                  <a:pt x="609" y="237"/>
                  <a:pt x="592" y="239"/>
                </a:cubicBezTo>
                <a:cubicBezTo>
                  <a:pt x="592" y="239"/>
                  <a:pt x="592" y="239"/>
                  <a:pt x="592" y="239"/>
                </a:cubicBezTo>
                <a:cubicBezTo>
                  <a:pt x="36" y="239"/>
                  <a:pt x="36" y="239"/>
                  <a:pt x="36" y="239"/>
                </a:cubicBezTo>
                <a:cubicBezTo>
                  <a:pt x="16" y="239"/>
                  <a:pt x="0" y="228"/>
                  <a:pt x="0" y="213"/>
                </a:cubicBezTo>
                <a:cubicBezTo>
                  <a:pt x="0" y="199"/>
                  <a:pt x="16" y="187"/>
                  <a:pt x="36" y="18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33" name="ïślïḋê"/>
          <p:cNvSpPr/>
          <p:nvPr/>
        </p:nvSpPr>
        <p:spPr bwMode="auto">
          <a:xfrm>
            <a:off x="4077336" y="5724767"/>
            <a:ext cx="1311662" cy="502737"/>
          </a:xfrm>
          <a:custGeom>
            <a:avLst/>
            <a:gdLst>
              <a:gd name="T0" fmla="*/ 445 w 472"/>
              <a:gd name="T1" fmla="*/ 142 h 181"/>
              <a:gd name="T2" fmla="*/ 442 w 472"/>
              <a:gd name="T3" fmla="*/ 142 h 181"/>
              <a:gd name="T4" fmla="*/ 442 w 472"/>
              <a:gd name="T5" fmla="*/ 138 h 181"/>
              <a:gd name="T6" fmla="*/ 418 w 472"/>
              <a:gd name="T7" fmla="*/ 114 h 181"/>
              <a:gd name="T8" fmla="*/ 401 w 472"/>
              <a:gd name="T9" fmla="*/ 120 h 181"/>
              <a:gd name="T10" fmla="*/ 380 w 472"/>
              <a:gd name="T11" fmla="*/ 110 h 181"/>
              <a:gd name="T12" fmla="*/ 360 w 472"/>
              <a:gd name="T13" fmla="*/ 120 h 181"/>
              <a:gd name="T14" fmla="*/ 349 w 472"/>
              <a:gd name="T15" fmla="*/ 115 h 181"/>
              <a:gd name="T16" fmla="*/ 348 w 472"/>
              <a:gd name="T17" fmla="*/ 115 h 181"/>
              <a:gd name="T18" fmla="*/ 348 w 472"/>
              <a:gd name="T19" fmla="*/ 112 h 181"/>
              <a:gd name="T20" fmla="*/ 324 w 472"/>
              <a:gd name="T21" fmla="*/ 88 h 181"/>
              <a:gd name="T22" fmla="*/ 308 w 472"/>
              <a:gd name="T23" fmla="*/ 93 h 181"/>
              <a:gd name="T24" fmla="*/ 288 w 472"/>
              <a:gd name="T25" fmla="*/ 77 h 181"/>
              <a:gd name="T26" fmla="*/ 279 w 472"/>
              <a:gd name="T27" fmla="*/ 79 h 181"/>
              <a:gd name="T28" fmla="*/ 279 w 472"/>
              <a:gd name="T29" fmla="*/ 75 h 181"/>
              <a:gd name="T30" fmla="*/ 240 w 472"/>
              <a:gd name="T31" fmla="*/ 36 h 181"/>
              <a:gd name="T32" fmla="*/ 223 w 472"/>
              <a:gd name="T33" fmla="*/ 40 h 181"/>
              <a:gd name="T34" fmla="*/ 178 w 472"/>
              <a:gd name="T35" fmla="*/ 0 h 181"/>
              <a:gd name="T36" fmla="*/ 132 w 472"/>
              <a:gd name="T37" fmla="*/ 45 h 181"/>
              <a:gd name="T38" fmla="*/ 129 w 472"/>
              <a:gd name="T39" fmla="*/ 44 h 181"/>
              <a:gd name="T40" fmla="*/ 94 w 472"/>
              <a:gd name="T41" fmla="*/ 69 h 181"/>
              <a:gd name="T42" fmla="*/ 69 w 472"/>
              <a:gd name="T43" fmla="*/ 95 h 181"/>
              <a:gd name="T44" fmla="*/ 70 w 472"/>
              <a:gd name="T45" fmla="*/ 103 h 181"/>
              <a:gd name="T46" fmla="*/ 61 w 472"/>
              <a:gd name="T47" fmla="*/ 101 h 181"/>
              <a:gd name="T48" fmla="*/ 30 w 472"/>
              <a:gd name="T49" fmla="*/ 131 h 181"/>
              <a:gd name="T50" fmla="*/ 32 w 472"/>
              <a:gd name="T51" fmla="*/ 142 h 181"/>
              <a:gd name="T52" fmla="*/ 27 w 472"/>
              <a:gd name="T53" fmla="*/ 142 h 181"/>
              <a:gd name="T54" fmla="*/ 0 w 472"/>
              <a:gd name="T55" fmla="*/ 162 h 181"/>
              <a:gd name="T56" fmla="*/ 22 w 472"/>
              <a:gd name="T57" fmla="*/ 181 h 181"/>
              <a:gd name="T58" fmla="*/ 22 w 472"/>
              <a:gd name="T59" fmla="*/ 181 h 181"/>
              <a:gd name="T60" fmla="*/ 445 w 472"/>
              <a:gd name="T61" fmla="*/ 181 h 181"/>
              <a:gd name="T62" fmla="*/ 472 w 472"/>
              <a:gd name="T63" fmla="*/ 162 h 181"/>
              <a:gd name="T64" fmla="*/ 445 w 472"/>
              <a:gd name="T65" fmla="*/ 142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72" h="181">
                <a:moveTo>
                  <a:pt x="445" y="142"/>
                </a:moveTo>
                <a:cubicBezTo>
                  <a:pt x="444" y="142"/>
                  <a:pt x="443" y="142"/>
                  <a:pt x="442" y="142"/>
                </a:cubicBezTo>
                <a:cubicBezTo>
                  <a:pt x="442" y="140"/>
                  <a:pt x="442" y="139"/>
                  <a:pt x="442" y="138"/>
                </a:cubicBezTo>
                <a:cubicBezTo>
                  <a:pt x="442" y="124"/>
                  <a:pt x="432" y="114"/>
                  <a:pt x="418" y="114"/>
                </a:cubicBezTo>
                <a:cubicBezTo>
                  <a:pt x="412" y="114"/>
                  <a:pt x="406" y="116"/>
                  <a:pt x="401" y="120"/>
                </a:cubicBezTo>
                <a:cubicBezTo>
                  <a:pt x="397" y="114"/>
                  <a:pt x="389" y="110"/>
                  <a:pt x="380" y="110"/>
                </a:cubicBezTo>
                <a:cubicBezTo>
                  <a:pt x="372" y="110"/>
                  <a:pt x="364" y="114"/>
                  <a:pt x="360" y="120"/>
                </a:cubicBezTo>
                <a:cubicBezTo>
                  <a:pt x="357" y="117"/>
                  <a:pt x="353" y="115"/>
                  <a:pt x="349" y="115"/>
                </a:cubicBezTo>
                <a:cubicBezTo>
                  <a:pt x="348" y="115"/>
                  <a:pt x="348" y="115"/>
                  <a:pt x="348" y="115"/>
                </a:cubicBezTo>
                <a:cubicBezTo>
                  <a:pt x="348" y="114"/>
                  <a:pt x="348" y="113"/>
                  <a:pt x="348" y="112"/>
                </a:cubicBezTo>
                <a:cubicBezTo>
                  <a:pt x="348" y="99"/>
                  <a:pt x="337" y="88"/>
                  <a:pt x="324" y="88"/>
                </a:cubicBezTo>
                <a:cubicBezTo>
                  <a:pt x="318" y="88"/>
                  <a:pt x="313" y="90"/>
                  <a:pt x="308" y="93"/>
                </a:cubicBezTo>
                <a:cubicBezTo>
                  <a:pt x="306" y="84"/>
                  <a:pt x="298" y="77"/>
                  <a:pt x="288" y="77"/>
                </a:cubicBezTo>
                <a:cubicBezTo>
                  <a:pt x="285" y="77"/>
                  <a:pt x="282" y="78"/>
                  <a:pt x="279" y="79"/>
                </a:cubicBezTo>
                <a:cubicBezTo>
                  <a:pt x="279" y="78"/>
                  <a:pt x="279" y="77"/>
                  <a:pt x="279" y="75"/>
                </a:cubicBezTo>
                <a:cubicBezTo>
                  <a:pt x="279" y="54"/>
                  <a:pt x="262" y="36"/>
                  <a:pt x="240" y="36"/>
                </a:cubicBezTo>
                <a:cubicBezTo>
                  <a:pt x="234" y="36"/>
                  <a:pt x="228" y="38"/>
                  <a:pt x="223" y="40"/>
                </a:cubicBezTo>
                <a:cubicBezTo>
                  <a:pt x="221" y="18"/>
                  <a:pt x="201" y="0"/>
                  <a:pt x="178" y="0"/>
                </a:cubicBezTo>
                <a:cubicBezTo>
                  <a:pt x="153" y="0"/>
                  <a:pt x="132" y="20"/>
                  <a:pt x="132" y="45"/>
                </a:cubicBezTo>
                <a:cubicBezTo>
                  <a:pt x="131" y="45"/>
                  <a:pt x="130" y="44"/>
                  <a:pt x="129" y="44"/>
                </a:cubicBezTo>
                <a:cubicBezTo>
                  <a:pt x="113" y="44"/>
                  <a:pt x="99" y="54"/>
                  <a:pt x="94" y="69"/>
                </a:cubicBezTo>
                <a:cubicBezTo>
                  <a:pt x="80" y="69"/>
                  <a:pt x="69" y="81"/>
                  <a:pt x="69" y="95"/>
                </a:cubicBezTo>
                <a:cubicBezTo>
                  <a:pt x="69" y="98"/>
                  <a:pt x="69" y="100"/>
                  <a:pt x="70" y="103"/>
                </a:cubicBezTo>
                <a:cubicBezTo>
                  <a:pt x="67" y="102"/>
                  <a:pt x="64" y="101"/>
                  <a:pt x="61" y="101"/>
                </a:cubicBezTo>
                <a:cubicBezTo>
                  <a:pt x="44" y="101"/>
                  <a:pt x="30" y="115"/>
                  <a:pt x="30" y="131"/>
                </a:cubicBezTo>
                <a:cubicBezTo>
                  <a:pt x="30" y="135"/>
                  <a:pt x="31" y="139"/>
                  <a:pt x="32" y="142"/>
                </a:cubicBezTo>
                <a:cubicBezTo>
                  <a:pt x="31" y="142"/>
                  <a:pt x="29" y="142"/>
                  <a:pt x="27" y="142"/>
                </a:cubicBezTo>
                <a:cubicBezTo>
                  <a:pt x="12" y="142"/>
                  <a:pt x="0" y="151"/>
                  <a:pt x="0" y="162"/>
                </a:cubicBezTo>
                <a:cubicBezTo>
                  <a:pt x="0" y="171"/>
                  <a:pt x="10" y="179"/>
                  <a:pt x="22" y="181"/>
                </a:cubicBezTo>
                <a:cubicBezTo>
                  <a:pt x="22" y="181"/>
                  <a:pt x="22" y="181"/>
                  <a:pt x="22" y="181"/>
                </a:cubicBezTo>
                <a:cubicBezTo>
                  <a:pt x="445" y="181"/>
                  <a:pt x="445" y="181"/>
                  <a:pt x="445" y="181"/>
                </a:cubicBezTo>
                <a:cubicBezTo>
                  <a:pt x="460" y="181"/>
                  <a:pt x="472" y="172"/>
                  <a:pt x="472" y="162"/>
                </a:cubicBezTo>
                <a:cubicBezTo>
                  <a:pt x="472" y="151"/>
                  <a:pt x="460" y="142"/>
                  <a:pt x="445" y="1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34" name="ïšļiḋé"/>
          <p:cNvSpPr/>
          <p:nvPr/>
        </p:nvSpPr>
        <p:spPr bwMode="auto">
          <a:xfrm>
            <a:off x="1614462" y="5948056"/>
            <a:ext cx="734049" cy="279447"/>
          </a:xfrm>
          <a:custGeom>
            <a:avLst/>
            <a:gdLst>
              <a:gd name="T0" fmla="*/ 249 w 264"/>
              <a:gd name="T1" fmla="*/ 79 h 101"/>
              <a:gd name="T2" fmla="*/ 247 w 264"/>
              <a:gd name="T3" fmla="*/ 79 h 101"/>
              <a:gd name="T4" fmla="*/ 248 w 264"/>
              <a:gd name="T5" fmla="*/ 77 h 101"/>
              <a:gd name="T6" fmla="*/ 234 w 264"/>
              <a:gd name="T7" fmla="*/ 63 h 101"/>
              <a:gd name="T8" fmla="*/ 225 w 264"/>
              <a:gd name="T9" fmla="*/ 67 h 101"/>
              <a:gd name="T10" fmla="*/ 213 w 264"/>
              <a:gd name="T11" fmla="*/ 61 h 101"/>
              <a:gd name="T12" fmla="*/ 202 w 264"/>
              <a:gd name="T13" fmla="*/ 67 h 101"/>
              <a:gd name="T14" fmla="*/ 195 w 264"/>
              <a:gd name="T15" fmla="*/ 64 h 101"/>
              <a:gd name="T16" fmla="*/ 195 w 264"/>
              <a:gd name="T17" fmla="*/ 64 h 101"/>
              <a:gd name="T18" fmla="*/ 195 w 264"/>
              <a:gd name="T19" fmla="*/ 63 h 101"/>
              <a:gd name="T20" fmla="*/ 181 w 264"/>
              <a:gd name="T21" fmla="*/ 49 h 101"/>
              <a:gd name="T22" fmla="*/ 173 w 264"/>
              <a:gd name="T23" fmla="*/ 52 h 101"/>
              <a:gd name="T24" fmla="*/ 162 w 264"/>
              <a:gd name="T25" fmla="*/ 43 h 101"/>
              <a:gd name="T26" fmla="*/ 156 w 264"/>
              <a:gd name="T27" fmla="*/ 44 h 101"/>
              <a:gd name="T28" fmla="*/ 156 w 264"/>
              <a:gd name="T29" fmla="*/ 42 h 101"/>
              <a:gd name="T30" fmla="*/ 135 w 264"/>
              <a:gd name="T31" fmla="*/ 20 h 101"/>
              <a:gd name="T32" fmla="*/ 125 w 264"/>
              <a:gd name="T33" fmla="*/ 23 h 101"/>
              <a:gd name="T34" fmla="*/ 100 w 264"/>
              <a:gd name="T35" fmla="*/ 0 h 101"/>
              <a:gd name="T36" fmla="*/ 74 w 264"/>
              <a:gd name="T37" fmla="*/ 25 h 101"/>
              <a:gd name="T38" fmla="*/ 72 w 264"/>
              <a:gd name="T39" fmla="*/ 25 h 101"/>
              <a:gd name="T40" fmla="*/ 53 w 264"/>
              <a:gd name="T41" fmla="*/ 38 h 101"/>
              <a:gd name="T42" fmla="*/ 39 w 264"/>
              <a:gd name="T43" fmla="*/ 53 h 101"/>
              <a:gd name="T44" fmla="*/ 40 w 264"/>
              <a:gd name="T45" fmla="*/ 57 h 101"/>
              <a:gd name="T46" fmla="*/ 34 w 264"/>
              <a:gd name="T47" fmla="*/ 56 h 101"/>
              <a:gd name="T48" fmla="*/ 17 w 264"/>
              <a:gd name="T49" fmla="*/ 73 h 101"/>
              <a:gd name="T50" fmla="*/ 18 w 264"/>
              <a:gd name="T51" fmla="*/ 79 h 101"/>
              <a:gd name="T52" fmla="*/ 16 w 264"/>
              <a:gd name="T53" fmla="*/ 79 h 101"/>
              <a:gd name="T54" fmla="*/ 0 w 264"/>
              <a:gd name="T55" fmla="*/ 90 h 101"/>
              <a:gd name="T56" fmla="*/ 13 w 264"/>
              <a:gd name="T57" fmla="*/ 101 h 101"/>
              <a:gd name="T58" fmla="*/ 13 w 264"/>
              <a:gd name="T59" fmla="*/ 101 h 101"/>
              <a:gd name="T60" fmla="*/ 249 w 264"/>
              <a:gd name="T61" fmla="*/ 101 h 101"/>
              <a:gd name="T62" fmla="*/ 264 w 264"/>
              <a:gd name="T63" fmla="*/ 90 h 101"/>
              <a:gd name="T64" fmla="*/ 249 w 264"/>
              <a:gd name="T65" fmla="*/ 79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64" h="101">
                <a:moveTo>
                  <a:pt x="249" y="79"/>
                </a:moveTo>
                <a:cubicBezTo>
                  <a:pt x="249" y="79"/>
                  <a:pt x="248" y="79"/>
                  <a:pt x="247" y="79"/>
                </a:cubicBezTo>
                <a:cubicBezTo>
                  <a:pt x="248" y="78"/>
                  <a:pt x="248" y="78"/>
                  <a:pt x="248" y="77"/>
                </a:cubicBezTo>
                <a:cubicBezTo>
                  <a:pt x="248" y="69"/>
                  <a:pt x="242" y="63"/>
                  <a:pt x="234" y="63"/>
                </a:cubicBezTo>
                <a:cubicBezTo>
                  <a:pt x="231" y="63"/>
                  <a:pt x="227" y="65"/>
                  <a:pt x="225" y="67"/>
                </a:cubicBezTo>
                <a:cubicBezTo>
                  <a:pt x="222" y="64"/>
                  <a:pt x="218" y="61"/>
                  <a:pt x="213" y="61"/>
                </a:cubicBezTo>
                <a:cubicBezTo>
                  <a:pt x="208" y="61"/>
                  <a:pt x="204" y="63"/>
                  <a:pt x="202" y="67"/>
                </a:cubicBezTo>
                <a:cubicBezTo>
                  <a:pt x="200" y="65"/>
                  <a:pt x="198" y="64"/>
                  <a:pt x="195" y="64"/>
                </a:cubicBezTo>
                <a:cubicBezTo>
                  <a:pt x="195" y="64"/>
                  <a:pt x="195" y="64"/>
                  <a:pt x="195" y="64"/>
                </a:cubicBezTo>
                <a:cubicBezTo>
                  <a:pt x="195" y="64"/>
                  <a:pt x="195" y="63"/>
                  <a:pt x="195" y="63"/>
                </a:cubicBezTo>
                <a:cubicBezTo>
                  <a:pt x="195" y="55"/>
                  <a:pt x="189" y="49"/>
                  <a:pt x="181" y="49"/>
                </a:cubicBezTo>
                <a:cubicBezTo>
                  <a:pt x="178" y="49"/>
                  <a:pt x="175" y="50"/>
                  <a:pt x="173" y="52"/>
                </a:cubicBezTo>
                <a:cubicBezTo>
                  <a:pt x="172" y="47"/>
                  <a:pt x="167" y="43"/>
                  <a:pt x="162" y="43"/>
                </a:cubicBezTo>
                <a:cubicBezTo>
                  <a:pt x="160" y="43"/>
                  <a:pt x="158" y="43"/>
                  <a:pt x="156" y="44"/>
                </a:cubicBezTo>
                <a:cubicBezTo>
                  <a:pt x="156" y="43"/>
                  <a:pt x="156" y="43"/>
                  <a:pt x="156" y="42"/>
                </a:cubicBezTo>
                <a:cubicBezTo>
                  <a:pt x="156" y="30"/>
                  <a:pt x="147" y="20"/>
                  <a:pt x="135" y="20"/>
                </a:cubicBezTo>
                <a:cubicBezTo>
                  <a:pt x="131" y="20"/>
                  <a:pt x="128" y="21"/>
                  <a:pt x="125" y="23"/>
                </a:cubicBezTo>
                <a:cubicBezTo>
                  <a:pt x="124" y="10"/>
                  <a:pt x="113" y="0"/>
                  <a:pt x="100" y="0"/>
                </a:cubicBezTo>
                <a:cubicBezTo>
                  <a:pt x="86" y="0"/>
                  <a:pt x="74" y="11"/>
                  <a:pt x="74" y="25"/>
                </a:cubicBezTo>
                <a:cubicBezTo>
                  <a:pt x="73" y="25"/>
                  <a:pt x="73" y="25"/>
                  <a:pt x="72" y="25"/>
                </a:cubicBezTo>
                <a:cubicBezTo>
                  <a:pt x="63" y="25"/>
                  <a:pt x="56" y="30"/>
                  <a:pt x="53" y="38"/>
                </a:cubicBezTo>
                <a:cubicBezTo>
                  <a:pt x="45" y="39"/>
                  <a:pt x="39" y="45"/>
                  <a:pt x="39" y="53"/>
                </a:cubicBezTo>
                <a:cubicBezTo>
                  <a:pt x="39" y="55"/>
                  <a:pt x="39" y="56"/>
                  <a:pt x="40" y="57"/>
                </a:cubicBezTo>
                <a:cubicBezTo>
                  <a:pt x="38" y="57"/>
                  <a:pt x="36" y="56"/>
                  <a:pt x="34" y="56"/>
                </a:cubicBezTo>
                <a:cubicBezTo>
                  <a:pt x="25" y="56"/>
                  <a:pt x="17" y="64"/>
                  <a:pt x="17" y="73"/>
                </a:cubicBezTo>
                <a:cubicBezTo>
                  <a:pt x="17" y="75"/>
                  <a:pt x="18" y="78"/>
                  <a:pt x="18" y="79"/>
                </a:cubicBezTo>
                <a:cubicBezTo>
                  <a:pt x="18" y="79"/>
                  <a:pt x="17" y="79"/>
                  <a:pt x="16" y="79"/>
                </a:cubicBezTo>
                <a:cubicBezTo>
                  <a:pt x="7" y="79"/>
                  <a:pt x="0" y="84"/>
                  <a:pt x="0" y="90"/>
                </a:cubicBezTo>
                <a:cubicBezTo>
                  <a:pt x="0" y="96"/>
                  <a:pt x="6" y="100"/>
                  <a:pt x="13" y="101"/>
                </a:cubicBezTo>
                <a:cubicBezTo>
                  <a:pt x="13" y="101"/>
                  <a:pt x="13" y="101"/>
                  <a:pt x="13" y="101"/>
                </a:cubicBezTo>
                <a:cubicBezTo>
                  <a:pt x="249" y="101"/>
                  <a:pt x="249" y="101"/>
                  <a:pt x="249" y="101"/>
                </a:cubicBezTo>
                <a:cubicBezTo>
                  <a:pt x="258" y="101"/>
                  <a:pt x="264" y="96"/>
                  <a:pt x="264" y="90"/>
                </a:cubicBezTo>
                <a:cubicBezTo>
                  <a:pt x="264" y="84"/>
                  <a:pt x="258" y="79"/>
                  <a:pt x="249" y="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85000" lnSpcReduction="20000"/>
          </a:bodyPr>
          <a:lstStyle/>
          <a:p>
            <a:pPr algn="ctr"/>
            <a:endParaRPr/>
          </a:p>
        </p:txBody>
      </p:sp>
      <p:sp>
        <p:nvSpPr>
          <p:cNvPr id="35" name="íṧ1ídê"/>
          <p:cNvSpPr/>
          <p:nvPr/>
        </p:nvSpPr>
        <p:spPr bwMode="auto">
          <a:xfrm>
            <a:off x="1925998" y="2105330"/>
            <a:ext cx="3821333" cy="2690176"/>
          </a:xfrm>
          <a:custGeom>
            <a:avLst/>
            <a:gdLst>
              <a:gd name="T0" fmla="*/ 1292 w 1375"/>
              <a:gd name="T1" fmla="*/ 63 h 969"/>
              <a:gd name="T2" fmla="*/ 75 w 1375"/>
              <a:gd name="T3" fmla="*/ 106 h 969"/>
              <a:gd name="T4" fmla="*/ 17 w 1375"/>
              <a:gd name="T5" fmla="*/ 212 h 969"/>
              <a:gd name="T6" fmla="*/ 238 w 1375"/>
              <a:gd name="T7" fmla="*/ 803 h 969"/>
              <a:gd name="T8" fmla="*/ 313 w 1375"/>
              <a:gd name="T9" fmla="*/ 855 h 969"/>
              <a:gd name="T10" fmla="*/ 600 w 1375"/>
              <a:gd name="T11" fmla="*/ 855 h 969"/>
              <a:gd name="T12" fmla="*/ 582 w 1375"/>
              <a:gd name="T13" fmla="*/ 945 h 969"/>
              <a:gd name="T14" fmla="*/ 594 w 1375"/>
              <a:gd name="T15" fmla="*/ 968 h 969"/>
              <a:gd name="T16" fmla="*/ 780 w 1375"/>
              <a:gd name="T17" fmla="*/ 855 h 969"/>
              <a:gd name="T18" fmla="*/ 1076 w 1375"/>
              <a:gd name="T19" fmla="*/ 855 h 969"/>
              <a:gd name="T20" fmla="*/ 1152 w 1375"/>
              <a:gd name="T21" fmla="*/ 800 h 969"/>
              <a:gd name="T22" fmla="*/ 1359 w 1375"/>
              <a:gd name="T23" fmla="*/ 167 h 969"/>
              <a:gd name="T24" fmla="*/ 1292 w 1375"/>
              <a:gd name="T25" fmla="*/ 63 h 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969">
                <a:moveTo>
                  <a:pt x="1292" y="63"/>
                </a:moveTo>
                <a:cubicBezTo>
                  <a:pt x="1079" y="40"/>
                  <a:pt x="554" y="0"/>
                  <a:pt x="75" y="106"/>
                </a:cubicBezTo>
                <a:cubicBezTo>
                  <a:pt x="27" y="116"/>
                  <a:pt x="0" y="166"/>
                  <a:pt x="17" y="212"/>
                </a:cubicBezTo>
                <a:cubicBezTo>
                  <a:pt x="238" y="803"/>
                  <a:pt x="238" y="803"/>
                  <a:pt x="238" y="803"/>
                </a:cubicBezTo>
                <a:cubicBezTo>
                  <a:pt x="250" y="835"/>
                  <a:pt x="280" y="855"/>
                  <a:pt x="313" y="855"/>
                </a:cubicBezTo>
                <a:cubicBezTo>
                  <a:pt x="600" y="855"/>
                  <a:pt x="600" y="855"/>
                  <a:pt x="600" y="855"/>
                </a:cubicBezTo>
                <a:cubicBezTo>
                  <a:pt x="600" y="855"/>
                  <a:pt x="628" y="892"/>
                  <a:pt x="582" y="945"/>
                </a:cubicBezTo>
                <a:cubicBezTo>
                  <a:pt x="574" y="955"/>
                  <a:pt x="582" y="969"/>
                  <a:pt x="594" y="968"/>
                </a:cubicBezTo>
                <a:cubicBezTo>
                  <a:pt x="636" y="965"/>
                  <a:pt x="713" y="946"/>
                  <a:pt x="780" y="855"/>
                </a:cubicBezTo>
                <a:cubicBezTo>
                  <a:pt x="1076" y="855"/>
                  <a:pt x="1076" y="855"/>
                  <a:pt x="1076" y="855"/>
                </a:cubicBezTo>
                <a:cubicBezTo>
                  <a:pt x="1110" y="855"/>
                  <a:pt x="1141" y="833"/>
                  <a:pt x="1152" y="800"/>
                </a:cubicBezTo>
                <a:cubicBezTo>
                  <a:pt x="1359" y="167"/>
                  <a:pt x="1359" y="167"/>
                  <a:pt x="1359" y="167"/>
                </a:cubicBezTo>
                <a:cubicBezTo>
                  <a:pt x="1375" y="119"/>
                  <a:pt x="1343" y="69"/>
                  <a:pt x="1292" y="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t">
            <a:normAutofit/>
          </a:bodyPr>
          <a:lstStyle/>
          <a:p>
            <a:pPr algn="ctr">
              <a:lnSpc>
                <a:spcPct val="250000"/>
              </a:lnSpc>
              <a:buSzPct val="25000"/>
            </a:pPr>
            <a:r>
              <a:rPr lang="zh-CN" altLang="en-US" b="1" dirty="0">
                <a:solidFill>
                  <a:schemeClr val="bg1"/>
                </a:solidFill>
              </a:rPr>
              <a:t>问题描述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>
              <a:lnSpc>
                <a:spcPct val="250000"/>
              </a:lnSpc>
              <a:buSzPct val="25000"/>
            </a:pPr>
            <a:r>
              <a:rPr lang="zh-CN" altLang="en-US" sz="1400" b="1" dirty="0">
                <a:solidFill>
                  <a:schemeClr val="bg1"/>
                </a:solidFill>
              </a:rPr>
              <a:t>查询一个不存在的</a:t>
            </a:r>
            <a:r>
              <a:rPr lang="en-US" altLang="zh-CN" sz="1400" b="1" dirty="0">
                <a:solidFill>
                  <a:schemeClr val="bg1"/>
                </a:solidFill>
              </a:rPr>
              <a:t>key</a:t>
            </a:r>
            <a:r>
              <a:rPr lang="zh-CN" altLang="en-US" sz="1400" b="1" dirty="0">
                <a:solidFill>
                  <a:schemeClr val="bg1"/>
                </a:solidFill>
              </a:rPr>
              <a:t>，</a:t>
            </a:r>
            <a:endParaRPr lang="en-US" altLang="zh-CN" sz="1400" b="1" dirty="0">
              <a:solidFill>
                <a:schemeClr val="bg1"/>
              </a:solidFill>
            </a:endParaRPr>
          </a:p>
          <a:p>
            <a:pPr algn="ctr">
              <a:lnSpc>
                <a:spcPct val="250000"/>
              </a:lnSpc>
              <a:buSzPct val="25000"/>
            </a:pPr>
            <a:r>
              <a:rPr lang="zh-CN" altLang="en-US" sz="1400" b="1" dirty="0">
                <a:solidFill>
                  <a:schemeClr val="bg1"/>
                </a:solidFill>
              </a:rPr>
              <a:t>每次访问都穿刺到</a:t>
            </a:r>
            <a:r>
              <a:rPr lang="en-US" altLang="zh-CN" sz="1400" b="1" dirty="0">
                <a:solidFill>
                  <a:schemeClr val="bg1"/>
                </a:solidFill>
              </a:rPr>
              <a:t>DB</a:t>
            </a:r>
            <a:r>
              <a:rPr lang="zh-CN" altLang="en-US" sz="1400" b="1" dirty="0">
                <a:solidFill>
                  <a:schemeClr val="bg1"/>
                </a:solidFill>
              </a:rPr>
              <a:t>，</a:t>
            </a:r>
            <a:endParaRPr lang="en-US" altLang="zh-CN" sz="1400" b="1" dirty="0">
              <a:solidFill>
                <a:schemeClr val="bg1"/>
              </a:solidFill>
            </a:endParaRPr>
          </a:p>
          <a:p>
            <a:pPr algn="ctr">
              <a:lnSpc>
                <a:spcPct val="250000"/>
              </a:lnSpc>
              <a:buSzPct val="25000"/>
            </a:pPr>
            <a:r>
              <a:rPr lang="zh-CN" altLang="en-US" sz="1400" b="1" dirty="0">
                <a:solidFill>
                  <a:schemeClr val="bg1"/>
                </a:solidFill>
              </a:rPr>
              <a:t>对</a:t>
            </a:r>
            <a:r>
              <a:rPr lang="en-US" altLang="zh-CN" sz="1400" b="1" dirty="0">
                <a:solidFill>
                  <a:schemeClr val="bg1"/>
                </a:solidFill>
              </a:rPr>
              <a:t>DB</a:t>
            </a:r>
            <a:r>
              <a:rPr lang="zh-CN" altLang="en-US" sz="1400" b="1" dirty="0">
                <a:solidFill>
                  <a:schemeClr val="bg1"/>
                </a:solidFill>
              </a:rPr>
              <a:t>造成压力。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36" name="íşḻídé"/>
          <p:cNvSpPr/>
          <p:nvPr/>
        </p:nvSpPr>
        <p:spPr bwMode="auto">
          <a:xfrm>
            <a:off x="1578361" y="2079926"/>
            <a:ext cx="414490" cy="319559"/>
          </a:xfrm>
          <a:custGeom>
            <a:avLst/>
            <a:gdLst>
              <a:gd name="T0" fmla="*/ 142 w 149"/>
              <a:gd name="T1" fmla="*/ 113 h 115"/>
              <a:gd name="T2" fmla="*/ 53 w 149"/>
              <a:gd name="T3" fmla="*/ 77 h 115"/>
              <a:gd name="T4" fmla="*/ 35 w 149"/>
              <a:gd name="T5" fmla="*/ 12 h 115"/>
              <a:gd name="T6" fmla="*/ 148 w 149"/>
              <a:gd name="T7" fmla="*/ 108 h 115"/>
              <a:gd name="T8" fmla="*/ 142 w 149"/>
              <a:gd name="T9" fmla="*/ 113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" h="115">
                <a:moveTo>
                  <a:pt x="142" y="113"/>
                </a:moveTo>
                <a:cubicBezTo>
                  <a:pt x="128" y="104"/>
                  <a:pt x="101" y="89"/>
                  <a:pt x="53" y="77"/>
                </a:cubicBezTo>
                <a:cubicBezTo>
                  <a:pt x="0" y="60"/>
                  <a:pt x="14" y="21"/>
                  <a:pt x="35" y="12"/>
                </a:cubicBezTo>
                <a:cubicBezTo>
                  <a:pt x="62" y="0"/>
                  <a:pt x="127" y="33"/>
                  <a:pt x="148" y="108"/>
                </a:cubicBezTo>
                <a:cubicBezTo>
                  <a:pt x="149" y="112"/>
                  <a:pt x="145" y="115"/>
                  <a:pt x="142" y="113"/>
                </a:cubicBezTo>
                <a:close/>
              </a:path>
            </a:pathLst>
          </a:custGeom>
          <a:solidFill>
            <a:schemeClr val="accent1">
              <a:alpha val="62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92500" lnSpcReduction="20000"/>
          </a:bodyPr>
          <a:lstStyle/>
          <a:p>
            <a:pPr algn="ctr"/>
            <a:endParaRPr/>
          </a:p>
        </p:txBody>
      </p:sp>
      <p:sp>
        <p:nvSpPr>
          <p:cNvPr id="37" name="i$ḷíḍè"/>
          <p:cNvSpPr/>
          <p:nvPr/>
        </p:nvSpPr>
        <p:spPr bwMode="auto">
          <a:xfrm>
            <a:off x="1562316" y="2374080"/>
            <a:ext cx="288806" cy="175156"/>
          </a:xfrm>
          <a:custGeom>
            <a:avLst/>
            <a:gdLst>
              <a:gd name="T0" fmla="*/ 101 w 104"/>
              <a:gd name="T1" fmla="*/ 34 h 63"/>
              <a:gd name="T2" fmla="*/ 42 w 104"/>
              <a:gd name="T3" fmla="*/ 51 h 63"/>
              <a:gd name="T4" fmla="*/ 7 w 104"/>
              <a:gd name="T5" fmla="*/ 25 h 63"/>
              <a:gd name="T6" fmla="*/ 102 w 104"/>
              <a:gd name="T7" fmla="*/ 29 h 63"/>
              <a:gd name="T8" fmla="*/ 101 w 104"/>
              <a:gd name="T9" fmla="*/ 34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63">
                <a:moveTo>
                  <a:pt x="101" y="34"/>
                </a:moveTo>
                <a:cubicBezTo>
                  <a:pt x="91" y="35"/>
                  <a:pt x="71" y="38"/>
                  <a:pt x="42" y="51"/>
                </a:cubicBezTo>
                <a:cubicBezTo>
                  <a:pt x="9" y="63"/>
                  <a:pt x="0" y="38"/>
                  <a:pt x="7" y="25"/>
                </a:cubicBezTo>
                <a:cubicBezTo>
                  <a:pt x="16" y="8"/>
                  <a:pt x="62" y="0"/>
                  <a:pt x="102" y="29"/>
                </a:cubicBezTo>
                <a:cubicBezTo>
                  <a:pt x="104" y="31"/>
                  <a:pt x="103" y="34"/>
                  <a:pt x="101" y="34"/>
                </a:cubicBezTo>
                <a:close/>
              </a:path>
            </a:pathLst>
          </a:custGeom>
          <a:solidFill>
            <a:srgbClr val="75C3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32500" lnSpcReduction="20000"/>
          </a:bodyPr>
          <a:lstStyle/>
          <a:p>
            <a:pPr algn="ctr"/>
            <a:endParaRPr/>
          </a:p>
        </p:txBody>
      </p:sp>
      <p:sp>
        <p:nvSpPr>
          <p:cNvPr id="38" name="ísļiḑé"/>
          <p:cNvSpPr/>
          <p:nvPr/>
        </p:nvSpPr>
        <p:spPr bwMode="auto">
          <a:xfrm>
            <a:off x="4991889" y="4542801"/>
            <a:ext cx="391761" cy="350311"/>
          </a:xfrm>
          <a:custGeom>
            <a:avLst/>
            <a:gdLst>
              <a:gd name="T0" fmla="*/ 8 w 141"/>
              <a:gd name="T1" fmla="*/ 3 h 126"/>
              <a:gd name="T2" fmla="*/ 91 w 141"/>
              <a:gd name="T3" fmla="*/ 51 h 126"/>
              <a:gd name="T4" fmla="*/ 98 w 141"/>
              <a:gd name="T5" fmla="*/ 118 h 126"/>
              <a:gd name="T6" fmla="*/ 1 w 141"/>
              <a:gd name="T7" fmla="*/ 7 h 126"/>
              <a:gd name="T8" fmla="*/ 8 w 141"/>
              <a:gd name="T9" fmla="*/ 3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" h="126">
                <a:moveTo>
                  <a:pt x="8" y="3"/>
                </a:moveTo>
                <a:cubicBezTo>
                  <a:pt x="20" y="13"/>
                  <a:pt x="45" y="33"/>
                  <a:pt x="91" y="51"/>
                </a:cubicBezTo>
                <a:cubicBezTo>
                  <a:pt x="141" y="75"/>
                  <a:pt x="121" y="112"/>
                  <a:pt x="98" y="118"/>
                </a:cubicBezTo>
                <a:cubicBezTo>
                  <a:pt x="70" y="126"/>
                  <a:pt x="11" y="83"/>
                  <a:pt x="1" y="7"/>
                </a:cubicBezTo>
                <a:cubicBezTo>
                  <a:pt x="0" y="2"/>
                  <a:pt x="5" y="0"/>
                  <a:pt x="8" y="3"/>
                </a:cubicBezTo>
                <a:close/>
              </a:path>
            </a:pathLst>
          </a:custGeom>
          <a:solidFill>
            <a:srgbClr val="75C3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  <a:endParaRPr/>
          </a:p>
        </p:txBody>
      </p:sp>
      <p:sp>
        <p:nvSpPr>
          <p:cNvPr id="39" name="iṩliḓê"/>
          <p:cNvSpPr/>
          <p:nvPr/>
        </p:nvSpPr>
        <p:spPr bwMode="auto">
          <a:xfrm>
            <a:off x="5141640" y="4450543"/>
            <a:ext cx="288806" cy="153763"/>
          </a:xfrm>
          <a:custGeom>
            <a:avLst/>
            <a:gdLst>
              <a:gd name="T0" fmla="*/ 4 w 104"/>
              <a:gd name="T1" fmla="*/ 15 h 55"/>
              <a:gd name="T2" fmla="*/ 65 w 104"/>
              <a:gd name="T3" fmla="*/ 7 h 55"/>
              <a:gd name="T4" fmla="*/ 95 w 104"/>
              <a:gd name="T5" fmla="*/ 38 h 55"/>
              <a:gd name="T6" fmla="*/ 2 w 104"/>
              <a:gd name="T7" fmla="*/ 20 h 55"/>
              <a:gd name="T8" fmla="*/ 4 w 104"/>
              <a:gd name="T9" fmla="*/ 1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55">
                <a:moveTo>
                  <a:pt x="4" y="15"/>
                </a:moveTo>
                <a:cubicBezTo>
                  <a:pt x="15" y="16"/>
                  <a:pt x="35" y="16"/>
                  <a:pt x="65" y="7"/>
                </a:cubicBezTo>
                <a:cubicBezTo>
                  <a:pt x="100" y="0"/>
                  <a:pt x="104" y="26"/>
                  <a:pt x="95" y="38"/>
                </a:cubicBezTo>
                <a:cubicBezTo>
                  <a:pt x="84" y="54"/>
                  <a:pt x="37" y="55"/>
                  <a:pt x="2" y="20"/>
                </a:cubicBezTo>
                <a:cubicBezTo>
                  <a:pt x="0" y="18"/>
                  <a:pt x="2" y="15"/>
                  <a:pt x="4" y="15"/>
                </a:cubicBezTo>
                <a:close/>
              </a:path>
            </a:pathLst>
          </a:custGeom>
          <a:solidFill>
            <a:srgbClr val="75C3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5" name="ïṡ1íḑè"/>
          <p:cNvSpPr/>
          <p:nvPr/>
        </p:nvSpPr>
        <p:spPr bwMode="auto">
          <a:xfrm flipH="1">
            <a:off x="6333011" y="2271600"/>
            <a:ext cx="287425" cy="274149"/>
          </a:xfrm>
          <a:custGeom>
            <a:avLst/>
            <a:gdLst>
              <a:gd name="connsiteX0" fmla="*/ 0 w 574179"/>
              <a:gd name="connsiteY0" fmla="*/ 451358 h 547653"/>
              <a:gd name="connsiteX1" fmla="*/ 574179 w 574179"/>
              <a:gd name="connsiteY1" fmla="*/ 451358 h 547653"/>
              <a:gd name="connsiteX2" fmla="*/ 574179 w 574179"/>
              <a:gd name="connsiteY2" fmla="*/ 475432 h 547653"/>
              <a:gd name="connsiteX3" fmla="*/ 531137 w 574179"/>
              <a:gd name="connsiteY3" fmla="*/ 547653 h 547653"/>
              <a:gd name="connsiteX4" fmla="*/ 42181 w 574179"/>
              <a:gd name="connsiteY4" fmla="*/ 547653 h 547653"/>
              <a:gd name="connsiteX5" fmla="*/ 0 w 574179"/>
              <a:gd name="connsiteY5" fmla="*/ 475432 h 547653"/>
              <a:gd name="connsiteX6" fmla="*/ 392503 w 574179"/>
              <a:gd name="connsiteY6" fmla="*/ 318175 h 547653"/>
              <a:gd name="connsiteX7" fmla="*/ 416711 w 574179"/>
              <a:gd name="connsiteY7" fmla="*/ 337076 h 547653"/>
              <a:gd name="connsiteX8" fmla="*/ 419305 w 574179"/>
              <a:gd name="connsiteY8" fmla="*/ 345668 h 547653"/>
              <a:gd name="connsiteX9" fmla="*/ 395097 w 574179"/>
              <a:gd name="connsiteY9" fmla="*/ 343091 h 547653"/>
              <a:gd name="connsiteX10" fmla="*/ 298695 w 574179"/>
              <a:gd name="connsiteY10" fmla="*/ 263188 h 547653"/>
              <a:gd name="connsiteX11" fmla="*/ 320244 w 574179"/>
              <a:gd name="connsiteY11" fmla="*/ 272640 h 547653"/>
              <a:gd name="connsiteX12" fmla="*/ 330588 w 574179"/>
              <a:gd name="connsiteY12" fmla="*/ 270062 h 547653"/>
              <a:gd name="connsiteX13" fmla="*/ 377997 w 574179"/>
              <a:gd name="connsiteY13" fmla="*/ 307013 h 547653"/>
              <a:gd name="connsiteX14" fmla="*/ 377997 w 574179"/>
              <a:gd name="connsiteY14" fmla="*/ 341385 h 547653"/>
              <a:gd name="connsiteX15" fmla="*/ 308177 w 574179"/>
              <a:gd name="connsiteY15" fmla="*/ 338807 h 547653"/>
              <a:gd name="connsiteX16" fmla="*/ 320247 w 574179"/>
              <a:gd name="connsiteY16" fmla="*/ 224505 h 547653"/>
              <a:gd name="connsiteX17" fmla="*/ 336603 w 574179"/>
              <a:gd name="connsiteY17" fmla="*/ 241694 h 547653"/>
              <a:gd name="connsiteX18" fmla="*/ 335742 w 574179"/>
              <a:gd name="connsiteY18" fmla="*/ 246851 h 547653"/>
              <a:gd name="connsiteX19" fmla="*/ 433876 w 574179"/>
              <a:gd name="connsiteY19" fmla="*/ 324202 h 547653"/>
              <a:gd name="connsiteX20" fmla="*/ 435597 w 574179"/>
              <a:gd name="connsiteY20" fmla="*/ 325921 h 547653"/>
              <a:gd name="connsiteX21" fmla="*/ 446788 w 574179"/>
              <a:gd name="connsiteY21" fmla="*/ 364597 h 547653"/>
              <a:gd name="connsiteX22" fmla="*/ 499298 w 574179"/>
              <a:gd name="connsiteY22" fmla="*/ 380926 h 547653"/>
              <a:gd name="connsiteX23" fmla="*/ 499298 w 574179"/>
              <a:gd name="connsiteY23" fmla="*/ 438510 h 547653"/>
              <a:gd name="connsiteX24" fmla="*/ 74052 w 574179"/>
              <a:gd name="connsiteY24" fmla="*/ 438510 h 547653"/>
              <a:gd name="connsiteX25" fmla="*/ 74052 w 574179"/>
              <a:gd name="connsiteY25" fmla="*/ 380926 h 547653"/>
              <a:gd name="connsiteX26" fmla="*/ 286675 w 574179"/>
              <a:gd name="connsiteY26" fmla="*/ 352564 h 547653"/>
              <a:gd name="connsiteX27" fmla="*/ 439040 w 574179"/>
              <a:gd name="connsiteY27" fmla="*/ 362878 h 547653"/>
              <a:gd name="connsiteX28" fmla="*/ 428711 w 574179"/>
              <a:gd name="connsiteY28" fmla="*/ 329359 h 547653"/>
              <a:gd name="connsiteX29" fmla="*/ 332299 w 574179"/>
              <a:gd name="connsiteY29" fmla="*/ 252867 h 547653"/>
              <a:gd name="connsiteX30" fmla="*/ 320247 w 574179"/>
              <a:gd name="connsiteY30" fmla="*/ 258024 h 547653"/>
              <a:gd name="connsiteX31" fmla="*/ 303031 w 574179"/>
              <a:gd name="connsiteY31" fmla="*/ 241694 h 547653"/>
              <a:gd name="connsiteX32" fmla="*/ 320247 w 574179"/>
              <a:gd name="connsiteY32" fmla="*/ 224505 h 547653"/>
              <a:gd name="connsiteX33" fmla="*/ 299567 w 574179"/>
              <a:gd name="connsiteY33" fmla="*/ 186650 h 547653"/>
              <a:gd name="connsiteX34" fmla="*/ 427837 w 574179"/>
              <a:gd name="connsiteY34" fmla="*/ 215021 h 547653"/>
              <a:gd name="connsiteX35" fmla="*/ 433002 w 574179"/>
              <a:gd name="connsiteY35" fmla="*/ 217600 h 547653"/>
              <a:gd name="connsiteX36" fmla="*/ 438168 w 574179"/>
              <a:gd name="connsiteY36" fmla="*/ 220179 h 547653"/>
              <a:gd name="connsiteX37" fmla="*/ 442472 w 574179"/>
              <a:gd name="connsiteY37" fmla="*/ 225337 h 547653"/>
              <a:gd name="connsiteX38" fmla="*/ 445915 w 574179"/>
              <a:gd name="connsiteY38" fmla="*/ 230496 h 547653"/>
              <a:gd name="connsiteX39" fmla="*/ 447637 w 574179"/>
              <a:gd name="connsiteY39" fmla="*/ 237374 h 547653"/>
              <a:gd name="connsiteX40" fmla="*/ 449359 w 574179"/>
              <a:gd name="connsiteY40" fmla="*/ 241672 h 547653"/>
              <a:gd name="connsiteX41" fmla="*/ 462272 w 574179"/>
              <a:gd name="connsiteY41" fmla="*/ 352576 h 547653"/>
              <a:gd name="connsiteX42" fmla="*/ 457968 w 574179"/>
              <a:gd name="connsiteY42" fmla="*/ 351716 h 547653"/>
              <a:gd name="connsiteX43" fmla="*/ 448498 w 574179"/>
              <a:gd name="connsiteY43" fmla="*/ 321626 h 547653"/>
              <a:gd name="connsiteX44" fmla="*/ 446776 w 574179"/>
              <a:gd name="connsiteY44" fmla="*/ 315608 h 547653"/>
              <a:gd name="connsiteX45" fmla="*/ 351219 w 574179"/>
              <a:gd name="connsiteY45" fmla="*/ 240812 h 547653"/>
              <a:gd name="connsiteX46" fmla="*/ 320228 w 574179"/>
              <a:gd name="connsiteY46" fmla="*/ 210722 h 547653"/>
              <a:gd name="connsiteX47" fmla="*/ 293541 w 574179"/>
              <a:gd name="connsiteY47" fmla="*/ 226197 h 547653"/>
              <a:gd name="connsiteX48" fmla="*/ 290958 w 574179"/>
              <a:gd name="connsiteY48" fmla="*/ 203844 h 547653"/>
              <a:gd name="connsiteX49" fmla="*/ 274612 w 574179"/>
              <a:gd name="connsiteY49" fmla="*/ 186650 h 547653"/>
              <a:gd name="connsiteX50" fmla="*/ 282360 w 574179"/>
              <a:gd name="connsiteY50" fmla="*/ 203844 h 547653"/>
              <a:gd name="connsiteX51" fmla="*/ 283221 w 574179"/>
              <a:gd name="connsiteY51" fmla="*/ 203844 h 547653"/>
              <a:gd name="connsiteX52" fmla="*/ 265143 w 574179"/>
              <a:gd name="connsiteY52" fmla="*/ 338820 h 547653"/>
              <a:gd name="connsiteX53" fmla="*/ 195412 w 574179"/>
              <a:gd name="connsiteY53" fmla="*/ 341400 h 547653"/>
              <a:gd name="connsiteX54" fmla="*/ 195412 w 574179"/>
              <a:gd name="connsiteY54" fmla="*/ 266604 h 547653"/>
              <a:gd name="connsiteX55" fmla="*/ 186803 w 574179"/>
              <a:gd name="connsiteY55" fmla="*/ 269183 h 547653"/>
              <a:gd name="connsiteX56" fmla="*/ 178194 w 574179"/>
              <a:gd name="connsiteY56" fmla="*/ 343119 h 547653"/>
              <a:gd name="connsiteX57" fmla="*/ 111907 w 574179"/>
              <a:gd name="connsiteY57" fmla="*/ 352576 h 547653"/>
              <a:gd name="connsiteX58" fmla="*/ 124820 w 574179"/>
              <a:gd name="connsiteY58" fmla="*/ 241672 h 547653"/>
              <a:gd name="connsiteX59" fmla="*/ 125681 w 574179"/>
              <a:gd name="connsiteY59" fmla="*/ 237373 h 547653"/>
              <a:gd name="connsiteX60" fmla="*/ 128264 w 574179"/>
              <a:gd name="connsiteY60" fmla="*/ 230496 h 547653"/>
              <a:gd name="connsiteX61" fmla="*/ 131707 w 574179"/>
              <a:gd name="connsiteY61" fmla="*/ 226197 h 547653"/>
              <a:gd name="connsiteX62" fmla="*/ 136011 w 574179"/>
              <a:gd name="connsiteY62" fmla="*/ 220179 h 547653"/>
              <a:gd name="connsiteX63" fmla="*/ 141177 w 574179"/>
              <a:gd name="connsiteY63" fmla="*/ 217600 h 547653"/>
              <a:gd name="connsiteX64" fmla="*/ 145481 w 574179"/>
              <a:gd name="connsiteY64" fmla="*/ 215021 h 547653"/>
              <a:gd name="connsiteX65" fmla="*/ 274612 w 574179"/>
              <a:gd name="connsiteY65" fmla="*/ 186650 h 547653"/>
              <a:gd name="connsiteX66" fmla="*/ 287089 w 574179"/>
              <a:gd name="connsiteY66" fmla="*/ 0 h 547653"/>
              <a:gd name="connsiteX67" fmla="*/ 369292 w 574179"/>
              <a:gd name="connsiteY67" fmla="*/ 89871 h 547653"/>
              <a:gd name="connsiteX68" fmla="*/ 287089 w 574179"/>
              <a:gd name="connsiteY68" fmla="*/ 179742 h 547653"/>
              <a:gd name="connsiteX69" fmla="*/ 204886 w 574179"/>
              <a:gd name="connsiteY69" fmla="*/ 89871 h 547653"/>
              <a:gd name="connsiteX70" fmla="*/ 287089 w 574179"/>
              <a:gd name="connsiteY70" fmla="*/ 0 h 547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74179" h="547653">
                <a:moveTo>
                  <a:pt x="0" y="451358"/>
                </a:moveTo>
                <a:lnTo>
                  <a:pt x="574179" y="451358"/>
                </a:lnTo>
                <a:lnTo>
                  <a:pt x="574179" y="475432"/>
                </a:lnTo>
                <a:lnTo>
                  <a:pt x="531137" y="547653"/>
                </a:lnTo>
                <a:lnTo>
                  <a:pt x="42181" y="547653"/>
                </a:lnTo>
                <a:lnTo>
                  <a:pt x="0" y="475432"/>
                </a:lnTo>
                <a:close/>
                <a:moveTo>
                  <a:pt x="392503" y="318175"/>
                </a:moveTo>
                <a:lnTo>
                  <a:pt x="416711" y="337076"/>
                </a:lnTo>
                <a:lnTo>
                  <a:pt x="419305" y="345668"/>
                </a:lnTo>
                <a:cubicBezTo>
                  <a:pt x="411524" y="344809"/>
                  <a:pt x="403743" y="343950"/>
                  <a:pt x="395097" y="343091"/>
                </a:cubicBezTo>
                <a:close/>
                <a:moveTo>
                  <a:pt x="298695" y="263188"/>
                </a:moveTo>
                <a:cubicBezTo>
                  <a:pt x="304729" y="269203"/>
                  <a:pt x="311625" y="272640"/>
                  <a:pt x="320244" y="272640"/>
                </a:cubicBezTo>
                <a:cubicBezTo>
                  <a:pt x="323692" y="272640"/>
                  <a:pt x="327140" y="271781"/>
                  <a:pt x="330588" y="270062"/>
                </a:cubicBezTo>
                <a:lnTo>
                  <a:pt x="377997" y="307013"/>
                </a:lnTo>
                <a:lnTo>
                  <a:pt x="377997" y="341385"/>
                </a:lnTo>
                <a:cubicBezTo>
                  <a:pt x="356448" y="339666"/>
                  <a:pt x="333174" y="338807"/>
                  <a:pt x="308177" y="338807"/>
                </a:cubicBezTo>
                <a:close/>
                <a:moveTo>
                  <a:pt x="320247" y="224505"/>
                </a:moveTo>
                <a:cubicBezTo>
                  <a:pt x="329716" y="224505"/>
                  <a:pt x="336603" y="232240"/>
                  <a:pt x="336603" y="241694"/>
                </a:cubicBezTo>
                <a:cubicBezTo>
                  <a:pt x="336603" y="243413"/>
                  <a:pt x="336603" y="245132"/>
                  <a:pt x="335742" y="246851"/>
                </a:cubicBezTo>
                <a:lnTo>
                  <a:pt x="433876" y="324202"/>
                </a:lnTo>
                <a:cubicBezTo>
                  <a:pt x="434736" y="325062"/>
                  <a:pt x="434736" y="325062"/>
                  <a:pt x="435597" y="325921"/>
                </a:cubicBezTo>
                <a:lnTo>
                  <a:pt x="446788" y="364597"/>
                </a:lnTo>
                <a:cubicBezTo>
                  <a:pt x="488107" y="372332"/>
                  <a:pt x="499298" y="380926"/>
                  <a:pt x="499298" y="380926"/>
                </a:cubicBezTo>
                <a:lnTo>
                  <a:pt x="499298" y="438510"/>
                </a:lnTo>
                <a:lnTo>
                  <a:pt x="74052" y="438510"/>
                </a:lnTo>
                <a:lnTo>
                  <a:pt x="74052" y="380926"/>
                </a:lnTo>
                <a:cubicBezTo>
                  <a:pt x="74052" y="380926"/>
                  <a:pt x="109346" y="352564"/>
                  <a:pt x="286675" y="352564"/>
                </a:cubicBezTo>
                <a:cubicBezTo>
                  <a:pt x="358984" y="352564"/>
                  <a:pt x="406329" y="357721"/>
                  <a:pt x="439040" y="362878"/>
                </a:cubicBezTo>
                <a:lnTo>
                  <a:pt x="428711" y="329359"/>
                </a:lnTo>
                <a:lnTo>
                  <a:pt x="332299" y="252867"/>
                </a:lnTo>
                <a:cubicBezTo>
                  <a:pt x="328855" y="256305"/>
                  <a:pt x="324551" y="258024"/>
                  <a:pt x="320247" y="258024"/>
                </a:cubicBezTo>
                <a:cubicBezTo>
                  <a:pt x="310778" y="258024"/>
                  <a:pt x="303031" y="250289"/>
                  <a:pt x="303031" y="241694"/>
                </a:cubicBezTo>
                <a:cubicBezTo>
                  <a:pt x="303031" y="232240"/>
                  <a:pt x="310778" y="224505"/>
                  <a:pt x="320247" y="224505"/>
                </a:cubicBezTo>
                <a:close/>
                <a:moveTo>
                  <a:pt x="299567" y="186650"/>
                </a:moveTo>
                <a:cubicBezTo>
                  <a:pt x="359828" y="190089"/>
                  <a:pt x="425254" y="213301"/>
                  <a:pt x="427837" y="215021"/>
                </a:cubicBezTo>
                <a:cubicBezTo>
                  <a:pt x="430420" y="215021"/>
                  <a:pt x="431281" y="216740"/>
                  <a:pt x="433002" y="217600"/>
                </a:cubicBezTo>
                <a:cubicBezTo>
                  <a:pt x="434724" y="218460"/>
                  <a:pt x="436446" y="219319"/>
                  <a:pt x="438168" y="220179"/>
                </a:cubicBezTo>
                <a:cubicBezTo>
                  <a:pt x="439889" y="221899"/>
                  <a:pt x="440750" y="223618"/>
                  <a:pt x="442472" y="225337"/>
                </a:cubicBezTo>
                <a:cubicBezTo>
                  <a:pt x="443333" y="227057"/>
                  <a:pt x="445055" y="228776"/>
                  <a:pt x="445915" y="230496"/>
                </a:cubicBezTo>
                <a:cubicBezTo>
                  <a:pt x="446776" y="232215"/>
                  <a:pt x="447637" y="234794"/>
                  <a:pt x="447637" y="237374"/>
                </a:cubicBezTo>
                <a:cubicBezTo>
                  <a:pt x="448498" y="238233"/>
                  <a:pt x="449359" y="239953"/>
                  <a:pt x="449359" y="241672"/>
                </a:cubicBezTo>
                <a:lnTo>
                  <a:pt x="462272" y="352576"/>
                </a:lnTo>
                <a:cubicBezTo>
                  <a:pt x="460550" y="352576"/>
                  <a:pt x="459689" y="352576"/>
                  <a:pt x="457968" y="351716"/>
                </a:cubicBezTo>
                <a:lnTo>
                  <a:pt x="448498" y="321626"/>
                </a:lnTo>
                <a:lnTo>
                  <a:pt x="446776" y="315608"/>
                </a:lnTo>
                <a:lnTo>
                  <a:pt x="351219" y="240812"/>
                </a:lnTo>
                <a:cubicBezTo>
                  <a:pt x="351219" y="224478"/>
                  <a:pt x="337445" y="210722"/>
                  <a:pt x="320228" y="210722"/>
                </a:cubicBezTo>
                <a:cubicBezTo>
                  <a:pt x="309036" y="210722"/>
                  <a:pt x="299567" y="216740"/>
                  <a:pt x="293541" y="226197"/>
                </a:cubicBezTo>
                <a:lnTo>
                  <a:pt x="290958" y="203844"/>
                </a:lnTo>
                <a:close/>
                <a:moveTo>
                  <a:pt x="274612" y="186650"/>
                </a:moveTo>
                <a:lnTo>
                  <a:pt x="282360" y="203844"/>
                </a:lnTo>
                <a:lnTo>
                  <a:pt x="283221" y="203844"/>
                </a:lnTo>
                <a:lnTo>
                  <a:pt x="265143" y="338820"/>
                </a:lnTo>
                <a:cubicBezTo>
                  <a:pt x="239316" y="338820"/>
                  <a:pt x="216073" y="340540"/>
                  <a:pt x="195412" y="341400"/>
                </a:cubicBezTo>
                <a:lnTo>
                  <a:pt x="195412" y="266604"/>
                </a:lnTo>
                <a:cubicBezTo>
                  <a:pt x="192829" y="268323"/>
                  <a:pt x="189386" y="269183"/>
                  <a:pt x="186803" y="269183"/>
                </a:cubicBezTo>
                <a:lnTo>
                  <a:pt x="178194" y="343119"/>
                </a:lnTo>
                <a:cubicBezTo>
                  <a:pt x="149785" y="345698"/>
                  <a:pt x="128264" y="349137"/>
                  <a:pt x="111907" y="352576"/>
                </a:cubicBezTo>
                <a:lnTo>
                  <a:pt x="124820" y="241672"/>
                </a:lnTo>
                <a:cubicBezTo>
                  <a:pt x="124820" y="239953"/>
                  <a:pt x="125681" y="239093"/>
                  <a:pt x="125681" y="237373"/>
                </a:cubicBezTo>
                <a:cubicBezTo>
                  <a:pt x="126542" y="234794"/>
                  <a:pt x="126542" y="232215"/>
                  <a:pt x="128264" y="230496"/>
                </a:cubicBezTo>
                <a:cubicBezTo>
                  <a:pt x="129124" y="228776"/>
                  <a:pt x="129985" y="227057"/>
                  <a:pt x="131707" y="226197"/>
                </a:cubicBezTo>
                <a:cubicBezTo>
                  <a:pt x="132568" y="223618"/>
                  <a:pt x="134290" y="221899"/>
                  <a:pt x="136011" y="220179"/>
                </a:cubicBezTo>
                <a:cubicBezTo>
                  <a:pt x="137733" y="219319"/>
                  <a:pt x="139455" y="218460"/>
                  <a:pt x="141177" y="217600"/>
                </a:cubicBezTo>
                <a:cubicBezTo>
                  <a:pt x="142898" y="216740"/>
                  <a:pt x="143759" y="215021"/>
                  <a:pt x="145481" y="215021"/>
                </a:cubicBezTo>
                <a:cubicBezTo>
                  <a:pt x="148925" y="213301"/>
                  <a:pt x="214351" y="190089"/>
                  <a:pt x="274612" y="186650"/>
                </a:cubicBezTo>
                <a:close/>
                <a:moveTo>
                  <a:pt x="287089" y="0"/>
                </a:moveTo>
                <a:cubicBezTo>
                  <a:pt x="332488" y="0"/>
                  <a:pt x="369292" y="40237"/>
                  <a:pt x="369292" y="89871"/>
                </a:cubicBezTo>
                <a:cubicBezTo>
                  <a:pt x="369292" y="139505"/>
                  <a:pt x="332488" y="179742"/>
                  <a:pt x="287089" y="179742"/>
                </a:cubicBezTo>
                <a:cubicBezTo>
                  <a:pt x="241690" y="179742"/>
                  <a:pt x="204886" y="139505"/>
                  <a:pt x="204886" y="89871"/>
                </a:cubicBezTo>
                <a:cubicBezTo>
                  <a:pt x="204886" y="40237"/>
                  <a:pt x="241690" y="0"/>
                  <a:pt x="287089" y="0"/>
                </a:cubicBezTo>
                <a:close/>
              </a:path>
            </a:pathLst>
          </a:custGeom>
          <a:solidFill>
            <a:srgbClr val="26A599"/>
          </a:solidFill>
          <a:ln w="3175">
            <a:noFill/>
            <a:prstDash val="solid"/>
            <a:round/>
          </a:ln>
          <a:effectLst/>
        </p:spPr>
        <p:txBody>
          <a:bodyPr wrap="square" lIns="91440" tIns="45720" rIns="91440" bIns="45720" anchor="ctr">
            <a:normAutofit fontScale="77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6" name="ïslïḋê"/>
          <p:cNvSpPr txBox="1"/>
          <p:nvPr/>
        </p:nvSpPr>
        <p:spPr>
          <a:xfrm>
            <a:off x="6620436" y="2271600"/>
            <a:ext cx="3876550" cy="269755"/>
          </a:xfrm>
          <a:prstGeom prst="rect">
            <a:avLst/>
          </a:prstGeom>
          <a:noFill/>
        </p:spPr>
        <p:txBody>
          <a:bodyPr wrap="square" lIns="91440" tIns="45720" rIns="91440" bIns="45720" anchor="b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01.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系统访问策略，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cache miss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后会查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DB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283966" y="2699188"/>
            <a:ext cx="5123638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ŝļíḓe"/>
          <p:cNvSpPr/>
          <p:nvPr/>
        </p:nvSpPr>
        <p:spPr bwMode="auto">
          <a:xfrm flipH="1">
            <a:off x="6333011" y="2971985"/>
            <a:ext cx="287425" cy="274149"/>
          </a:xfrm>
          <a:custGeom>
            <a:avLst/>
            <a:gdLst>
              <a:gd name="connsiteX0" fmla="*/ 0 w 574179"/>
              <a:gd name="connsiteY0" fmla="*/ 451358 h 547653"/>
              <a:gd name="connsiteX1" fmla="*/ 574179 w 574179"/>
              <a:gd name="connsiteY1" fmla="*/ 451358 h 547653"/>
              <a:gd name="connsiteX2" fmla="*/ 574179 w 574179"/>
              <a:gd name="connsiteY2" fmla="*/ 475432 h 547653"/>
              <a:gd name="connsiteX3" fmla="*/ 531137 w 574179"/>
              <a:gd name="connsiteY3" fmla="*/ 547653 h 547653"/>
              <a:gd name="connsiteX4" fmla="*/ 42181 w 574179"/>
              <a:gd name="connsiteY4" fmla="*/ 547653 h 547653"/>
              <a:gd name="connsiteX5" fmla="*/ 0 w 574179"/>
              <a:gd name="connsiteY5" fmla="*/ 475432 h 547653"/>
              <a:gd name="connsiteX6" fmla="*/ 392503 w 574179"/>
              <a:gd name="connsiteY6" fmla="*/ 318175 h 547653"/>
              <a:gd name="connsiteX7" fmla="*/ 416711 w 574179"/>
              <a:gd name="connsiteY7" fmla="*/ 337076 h 547653"/>
              <a:gd name="connsiteX8" fmla="*/ 419305 w 574179"/>
              <a:gd name="connsiteY8" fmla="*/ 345668 h 547653"/>
              <a:gd name="connsiteX9" fmla="*/ 395097 w 574179"/>
              <a:gd name="connsiteY9" fmla="*/ 343091 h 547653"/>
              <a:gd name="connsiteX10" fmla="*/ 298695 w 574179"/>
              <a:gd name="connsiteY10" fmla="*/ 263188 h 547653"/>
              <a:gd name="connsiteX11" fmla="*/ 320244 w 574179"/>
              <a:gd name="connsiteY11" fmla="*/ 272640 h 547653"/>
              <a:gd name="connsiteX12" fmla="*/ 330588 w 574179"/>
              <a:gd name="connsiteY12" fmla="*/ 270062 h 547653"/>
              <a:gd name="connsiteX13" fmla="*/ 377997 w 574179"/>
              <a:gd name="connsiteY13" fmla="*/ 307013 h 547653"/>
              <a:gd name="connsiteX14" fmla="*/ 377997 w 574179"/>
              <a:gd name="connsiteY14" fmla="*/ 341385 h 547653"/>
              <a:gd name="connsiteX15" fmla="*/ 308177 w 574179"/>
              <a:gd name="connsiteY15" fmla="*/ 338807 h 547653"/>
              <a:gd name="connsiteX16" fmla="*/ 320247 w 574179"/>
              <a:gd name="connsiteY16" fmla="*/ 224505 h 547653"/>
              <a:gd name="connsiteX17" fmla="*/ 336603 w 574179"/>
              <a:gd name="connsiteY17" fmla="*/ 241694 h 547653"/>
              <a:gd name="connsiteX18" fmla="*/ 335742 w 574179"/>
              <a:gd name="connsiteY18" fmla="*/ 246851 h 547653"/>
              <a:gd name="connsiteX19" fmla="*/ 433876 w 574179"/>
              <a:gd name="connsiteY19" fmla="*/ 324202 h 547653"/>
              <a:gd name="connsiteX20" fmla="*/ 435597 w 574179"/>
              <a:gd name="connsiteY20" fmla="*/ 325921 h 547653"/>
              <a:gd name="connsiteX21" fmla="*/ 446788 w 574179"/>
              <a:gd name="connsiteY21" fmla="*/ 364597 h 547653"/>
              <a:gd name="connsiteX22" fmla="*/ 499298 w 574179"/>
              <a:gd name="connsiteY22" fmla="*/ 380926 h 547653"/>
              <a:gd name="connsiteX23" fmla="*/ 499298 w 574179"/>
              <a:gd name="connsiteY23" fmla="*/ 438510 h 547653"/>
              <a:gd name="connsiteX24" fmla="*/ 74052 w 574179"/>
              <a:gd name="connsiteY24" fmla="*/ 438510 h 547653"/>
              <a:gd name="connsiteX25" fmla="*/ 74052 w 574179"/>
              <a:gd name="connsiteY25" fmla="*/ 380926 h 547653"/>
              <a:gd name="connsiteX26" fmla="*/ 286675 w 574179"/>
              <a:gd name="connsiteY26" fmla="*/ 352564 h 547653"/>
              <a:gd name="connsiteX27" fmla="*/ 439040 w 574179"/>
              <a:gd name="connsiteY27" fmla="*/ 362878 h 547653"/>
              <a:gd name="connsiteX28" fmla="*/ 428711 w 574179"/>
              <a:gd name="connsiteY28" fmla="*/ 329359 h 547653"/>
              <a:gd name="connsiteX29" fmla="*/ 332299 w 574179"/>
              <a:gd name="connsiteY29" fmla="*/ 252867 h 547653"/>
              <a:gd name="connsiteX30" fmla="*/ 320247 w 574179"/>
              <a:gd name="connsiteY30" fmla="*/ 258024 h 547653"/>
              <a:gd name="connsiteX31" fmla="*/ 303031 w 574179"/>
              <a:gd name="connsiteY31" fmla="*/ 241694 h 547653"/>
              <a:gd name="connsiteX32" fmla="*/ 320247 w 574179"/>
              <a:gd name="connsiteY32" fmla="*/ 224505 h 547653"/>
              <a:gd name="connsiteX33" fmla="*/ 299567 w 574179"/>
              <a:gd name="connsiteY33" fmla="*/ 186650 h 547653"/>
              <a:gd name="connsiteX34" fmla="*/ 427837 w 574179"/>
              <a:gd name="connsiteY34" fmla="*/ 215021 h 547653"/>
              <a:gd name="connsiteX35" fmla="*/ 433002 w 574179"/>
              <a:gd name="connsiteY35" fmla="*/ 217600 h 547653"/>
              <a:gd name="connsiteX36" fmla="*/ 438168 w 574179"/>
              <a:gd name="connsiteY36" fmla="*/ 220179 h 547653"/>
              <a:gd name="connsiteX37" fmla="*/ 442472 w 574179"/>
              <a:gd name="connsiteY37" fmla="*/ 225337 h 547653"/>
              <a:gd name="connsiteX38" fmla="*/ 445915 w 574179"/>
              <a:gd name="connsiteY38" fmla="*/ 230496 h 547653"/>
              <a:gd name="connsiteX39" fmla="*/ 447637 w 574179"/>
              <a:gd name="connsiteY39" fmla="*/ 237374 h 547653"/>
              <a:gd name="connsiteX40" fmla="*/ 449359 w 574179"/>
              <a:gd name="connsiteY40" fmla="*/ 241672 h 547653"/>
              <a:gd name="connsiteX41" fmla="*/ 462272 w 574179"/>
              <a:gd name="connsiteY41" fmla="*/ 352576 h 547653"/>
              <a:gd name="connsiteX42" fmla="*/ 457968 w 574179"/>
              <a:gd name="connsiteY42" fmla="*/ 351716 h 547653"/>
              <a:gd name="connsiteX43" fmla="*/ 448498 w 574179"/>
              <a:gd name="connsiteY43" fmla="*/ 321626 h 547653"/>
              <a:gd name="connsiteX44" fmla="*/ 446776 w 574179"/>
              <a:gd name="connsiteY44" fmla="*/ 315608 h 547653"/>
              <a:gd name="connsiteX45" fmla="*/ 351219 w 574179"/>
              <a:gd name="connsiteY45" fmla="*/ 240812 h 547653"/>
              <a:gd name="connsiteX46" fmla="*/ 320228 w 574179"/>
              <a:gd name="connsiteY46" fmla="*/ 210722 h 547653"/>
              <a:gd name="connsiteX47" fmla="*/ 293541 w 574179"/>
              <a:gd name="connsiteY47" fmla="*/ 226197 h 547653"/>
              <a:gd name="connsiteX48" fmla="*/ 290958 w 574179"/>
              <a:gd name="connsiteY48" fmla="*/ 203844 h 547653"/>
              <a:gd name="connsiteX49" fmla="*/ 274612 w 574179"/>
              <a:gd name="connsiteY49" fmla="*/ 186650 h 547653"/>
              <a:gd name="connsiteX50" fmla="*/ 282360 w 574179"/>
              <a:gd name="connsiteY50" fmla="*/ 203844 h 547653"/>
              <a:gd name="connsiteX51" fmla="*/ 283221 w 574179"/>
              <a:gd name="connsiteY51" fmla="*/ 203844 h 547653"/>
              <a:gd name="connsiteX52" fmla="*/ 265143 w 574179"/>
              <a:gd name="connsiteY52" fmla="*/ 338820 h 547653"/>
              <a:gd name="connsiteX53" fmla="*/ 195412 w 574179"/>
              <a:gd name="connsiteY53" fmla="*/ 341400 h 547653"/>
              <a:gd name="connsiteX54" fmla="*/ 195412 w 574179"/>
              <a:gd name="connsiteY54" fmla="*/ 266604 h 547653"/>
              <a:gd name="connsiteX55" fmla="*/ 186803 w 574179"/>
              <a:gd name="connsiteY55" fmla="*/ 269183 h 547653"/>
              <a:gd name="connsiteX56" fmla="*/ 178194 w 574179"/>
              <a:gd name="connsiteY56" fmla="*/ 343119 h 547653"/>
              <a:gd name="connsiteX57" fmla="*/ 111907 w 574179"/>
              <a:gd name="connsiteY57" fmla="*/ 352576 h 547653"/>
              <a:gd name="connsiteX58" fmla="*/ 124820 w 574179"/>
              <a:gd name="connsiteY58" fmla="*/ 241672 h 547653"/>
              <a:gd name="connsiteX59" fmla="*/ 125681 w 574179"/>
              <a:gd name="connsiteY59" fmla="*/ 237373 h 547653"/>
              <a:gd name="connsiteX60" fmla="*/ 128264 w 574179"/>
              <a:gd name="connsiteY60" fmla="*/ 230496 h 547653"/>
              <a:gd name="connsiteX61" fmla="*/ 131707 w 574179"/>
              <a:gd name="connsiteY61" fmla="*/ 226197 h 547653"/>
              <a:gd name="connsiteX62" fmla="*/ 136011 w 574179"/>
              <a:gd name="connsiteY62" fmla="*/ 220179 h 547653"/>
              <a:gd name="connsiteX63" fmla="*/ 141177 w 574179"/>
              <a:gd name="connsiteY63" fmla="*/ 217600 h 547653"/>
              <a:gd name="connsiteX64" fmla="*/ 145481 w 574179"/>
              <a:gd name="connsiteY64" fmla="*/ 215021 h 547653"/>
              <a:gd name="connsiteX65" fmla="*/ 274612 w 574179"/>
              <a:gd name="connsiteY65" fmla="*/ 186650 h 547653"/>
              <a:gd name="connsiteX66" fmla="*/ 287089 w 574179"/>
              <a:gd name="connsiteY66" fmla="*/ 0 h 547653"/>
              <a:gd name="connsiteX67" fmla="*/ 369292 w 574179"/>
              <a:gd name="connsiteY67" fmla="*/ 89871 h 547653"/>
              <a:gd name="connsiteX68" fmla="*/ 287089 w 574179"/>
              <a:gd name="connsiteY68" fmla="*/ 179742 h 547653"/>
              <a:gd name="connsiteX69" fmla="*/ 204886 w 574179"/>
              <a:gd name="connsiteY69" fmla="*/ 89871 h 547653"/>
              <a:gd name="connsiteX70" fmla="*/ 287089 w 574179"/>
              <a:gd name="connsiteY70" fmla="*/ 0 h 547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74179" h="547653">
                <a:moveTo>
                  <a:pt x="0" y="451358"/>
                </a:moveTo>
                <a:lnTo>
                  <a:pt x="574179" y="451358"/>
                </a:lnTo>
                <a:lnTo>
                  <a:pt x="574179" y="475432"/>
                </a:lnTo>
                <a:lnTo>
                  <a:pt x="531137" y="547653"/>
                </a:lnTo>
                <a:lnTo>
                  <a:pt x="42181" y="547653"/>
                </a:lnTo>
                <a:lnTo>
                  <a:pt x="0" y="475432"/>
                </a:lnTo>
                <a:close/>
                <a:moveTo>
                  <a:pt x="392503" y="318175"/>
                </a:moveTo>
                <a:lnTo>
                  <a:pt x="416711" y="337076"/>
                </a:lnTo>
                <a:lnTo>
                  <a:pt x="419305" y="345668"/>
                </a:lnTo>
                <a:cubicBezTo>
                  <a:pt x="411524" y="344809"/>
                  <a:pt x="403743" y="343950"/>
                  <a:pt x="395097" y="343091"/>
                </a:cubicBezTo>
                <a:close/>
                <a:moveTo>
                  <a:pt x="298695" y="263188"/>
                </a:moveTo>
                <a:cubicBezTo>
                  <a:pt x="304729" y="269203"/>
                  <a:pt x="311625" y="272640"/>
                  <a:pt x="320244" y="272640"/>
                </a:cubicBezTo>
                <a:cubicBezTo>
                  <a:pt x="323692" y="272640"/>
                  <a:pt x="327140" y="271781"/>
                  <a:pt x="330588" y="270062"/>
                </a:cubicBezTo>
                <a:lnTo>
                  <a:pt x="377997" y="307013"/>
                </a:lnTo>
                <a:lnTo>
                  <a:pt x="377997" y="341385"/>
                </a:lnTo>
                <a:cubicBezTo>
                  <a:pt x="356448" y="339666"/>
                  <a:pt x="333174" y="338807"/>
                  <a:pt x="308177" y="338807"/>
                </a:cubicBezTo>
                <a:close/>
                <a:moveTo>
                  <a:pt x="320247" y="224505"/>
                </a:moveTo>
                <a:cubicBezTo>
                  <a:pt x="329716" y="224505"/>
                  <a:pt x="336603" y="232240"/>
                  <a:pt x="336603" y="241694"/>
                </a:cubicBezTo>
                <a:cubicBezTo>
                  <a:pt x="336603" y="243413"/>
                  <a:pt x="336603" y="245132"/>
                  <a:pt x="335742" y="246851"/>
                </a:cubicBezTo>
                <a:lnTo>
                  <a:pt x="433876" y="324202"/>
                </a:lnTo>
                <a:cubicBezTo>
                  <a:pt x="434736" y="325062"/>
                  <a:pt x="434736" y="325062"/>
                  <a:pt x="435597" y="325921"/>
                </a:cubicBezTo>
                <a:lnTo>
                  <a:pt x="446788" y="364597"/>
                </a:lnTo>
                <a:cubicBezTo>
                  <a:pt x="488107" y="372332"/>
                  <a:pt x="499298" y="380926"/>
                  <a:pt x="499298" y="380926"/>
                </a:cubicBezTo>
                <a:lnTo>
                  <a:pt x="499298" y="438510"/>
                </a:lnTo>
                <a:lnTo>
                  <a:pt x="74052" y="438510"/>
                </a:lnTo>
                <a:lnTo>
                  <a:pt x="74052" y="380926"/>
                </a:lnTo>
                <a:cubicBezTo>
                  <a:pt x="74052" y="380926"/>
                  <a:pt x="109346" y="352564"/>
                  <a:pt x="286675" y="352564"/>
                </a:cubicBezTo>
                <a:cubicBezTo>
                  <a:pt x="358984" y="352564"/>
                  <a:pt x="406329" y="357721"/>
                  <a:pt x="439040" y="362878"/>
                </a:cubicBezTo>
                <a:lnTo>
                  <a:pt x="428711" y="329359"/>
                </a:lnTo>
                <a:lnTo>
                  <a:pt x="332299" y="252867"/>
                </a:lnTo>
                <a:cubicBezTo>
                  <a:pt x="328855" y="256305"/>
                  <a:pt x="324551" y="258024"/>
                  <a:pt x="320247" y="258024"/>
                </a:cubicBezTo>
                <a:cubicBezTo>
                  <a:pt x="310778" y="258024"/>
                  <a:pt x="303031" y="250289"/>
                  <a:pt x="303031" y="241694"/>
                </a:cubicBezTo>
                <a:cubicBezTo>
                  <a:pt x="303031" y="232240"/>
                  <a:pt x="310778" y="224505"/>
                  <a:pt x="320247" y="224505"/>
                </a:cubicBezTo>
                <a:close/>
                <a:moveTo>
                  <a:pt x="299567" y="186650"/>
                </a:moveTo>
                <a:cubicBezTo>
                  <a:pt x="359828" y="190089"/>
                  <a:pt x="425254" y="213301"/>
                  <a:pt x="427837" y="215021"/>
                </a:cubicBezTo>
                <a:cubicBezTo>
                  <a:pt x="430420" y="215021"/>
                  <a:pt x="431281" y="216740"/>
                  <a:pt x="433002" y="217600"/>
                </a:cubicBezTo>
                <a:cubicBezTo>
                  <a:pt x="434724" y="218460"/>
                  <a:pt x="436446" y="219319"/>
                  <a:pt x="438168" y="220179"/>
                </a:cubicBezTo>
                <a:cubicBezTo>
                  <a:pt x="439889" y="221899"/>
                  <a:pt x="440750" y="223618"/>
                  <a:pt x="442472" y="225337"/>
                </a:cubicBezTo>
                <a:cubicBezTo>
                  <a:pt x="443333" y="227057"/>
                  <a:pt x="445055" y="228776"/>
                  <a:pt x="445915" y="230496"/>
                </a:cubicBezTo>
                <a:cubicBezTo>
                  <a:pt x="446776" y="232215"/>
                  <a:pt x="447637" y="234794"/>
                  <a:pt x="447637" y="237374"/>
                </a:cubicBezTo>
                <a:cubicBezTo>
                  <a:pt x="448498" y="238233"/>
                  <a:pt x="449359" y="239953"/>
                  <a:pt x="449359" y="241672"/>
                </a:cubicBezTo>
                <a:lnTo>
                  <a:pt x="462272" y="352576"/>
                </a:lnTo>
                <a:cubicBezTo>
                  <a:pt x="460550" y="352576"/>
                  <a:pt x="459689" y="352576"/>
                  <a:pt x="457968" y="351716"/>
                </a:cubicBezTo>
                <a:lnTo>
                  <a:pt x="448498" y="321626"/>
                </a:lnTo>
                <a:lnTo>
                  <a:pt x="446776" y="315608"/>
                </a:lnTo>
                <a:lnTo>
                  <a:pt x="351219" y="240812"/>
                </a:lnTo>
                <a:cubicBezTo>
                  <a:pt x="351219" y="224478"/>
                  <a:pt x="337445" y="210722"/>
                  <a:pt x="320228" y="210722"/>
                </a:cubicBezTo>
                <a:cubicBezTo>
                  <a:pt x="309036" y="210722"/>
                  <a:pt x="299567" y="216740"/>
                  <a:pt x="293541" y="226197"/>
                </a:cubicBezTo>
                <a:lnTo>
                  <a:pt x="290958" y="203844"/>
                </a:lnTo>
                <a:close/>
                <a:moveTo>
                  <a:pt x="274612" y="186650"/>
                </a:moveTo>
                <a:lnTo>
                  <a:pt x="282360" y="203844"/>
                </a:lnTo>
                <a:lnTo>
                  <a:pt x="283221" y="203844"/>
                </a:lnTo>
                <a:lnTo>
                  <a:pt x="265143" y="338820"/>
                </a:lnTo>
                <a:cubicBezTo>
                  <a:pt x="239316" y="338820"/>
                  <a:pt x="216073" y="340540"/>
                  <a:pt x="195412" y="341400"/>
                </a:cubicBezTo>
                <a:lnTo>
                  <a:pt x="195412" y="266604"/>
                </a:lnTo>
                <a:cubicBezTo>
                  <a:pt x="192829" y="268323"/>
                  <a:pt x="189386" y="269183"/>
                  <a:pt x="186803" y="269183"/>
                </a:cubicBezTo>
                <a:lnTo>
                  <a:pt x="178194" y="343119"/>
                </a:lnTo>
                <a:cubicBezTo>
                  <a:pt x="149785" y="345698"/>
                  <a:pt x="128264" y="349137"/>
                  <a:pt x="111907" y="352576"/>
                </a:cubicBezTo>
                <a:lnTo>
                  <a:pt x="124820" y="241672"/>
                </a:lnTo>
                <a:cubicBezTo>
                  <a:pt x="124820" y="239953"/>
                  <a:pt x="125681" y="239093"/>
                  <a:pt x="125681" y="237373"/>
                </a:cubicBezTo>
                <a:cubicBezTo>
                  <a:pt x="126542" y="234794"/>
                  <a:pt x="126542" y="232215"/>
                  <a:pt x="128264" y="230496"/>
                </a:cubicBezTo>
                <a:cubicBezTo>
                  <a:pt x="129124" y="228776"/>
                  <a:pt x="129985" y="227057"/>
                  <a:pt x="131707" y="226197"/>
                </a:cubicBezTo>
                <a:cubicBezTo>
                  <a:pt x="132568" y="223618"/>
                  <a:pt x="134290" y="221899"/>
                  <a:pt x="136011" y="220179"/>
                </a:cubicBezTo>
                <a:cubicBezTo>
                  <a:pt x="137733" y="219319"/>
                  <a:pt x="139455" y="218460"/>
                  <a:pt x="141177" y="217600"/>
                </a:cubicBezTo>
                <a:cubicBezTo>
                  <a:pt x="142898" y="216740"/>
                  <a:pt x="143759" y="215021"/>
                  <a:pt x="145481" y="215021"/>
                </a:cubicBezTo>
                <a:cubicBezTo>
                  <a:pt x="148925" y="213301"/>
                  <a:pt x="214351" y="190089"/>
                  <a:pt x="274612" y="186650"/>
                </a:cubicBezTo>
                <a:close/>
                <a:moveTo>
                  <a:pt x="287089" y="0"/>
                </a:moveTo>
                <a:cubicBezTo>
                  <a:pt x="332488" y="0"/>
                  <a:pt x="369292" y="40237"/>
                  <a:pt x="369292" y="89871"/>
                </a:cubicBezTo>
                <a:cubicBezTo>
                  <a:pt x="369292" y="139505"/>
                  <a:pt x="332488" y="179742"/>
                  <a:pt x="287089" y="179742"/>
                </a:cubicBezTo>
                <a:cubicBezTo>
                  <a:pt x="241690" y="179742"/>
                  <a:pt x="204886" y="139505"/>
                  <a:pt x="204886" y="89871"/>
                </a:cubicBezTo>
                <a:cubicBezTo>
                  <a:pt x="204886" y="40237"/>
                  <a:pt x="241690" y="0"/>
                  <a:pt x="287089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175">
            <a:noFill/>
            <a:prstDash val="solid"/>
            <a:round/>
          </a:ln>
          <a:effectLst/>
        </p:spPr>
        <p:txBody>
          <a:bodyPr wrap="square" lIns="91440" tIns="45720" rIns="91440" bIns="45720" anchor="ctr">
            <a:normAutofit fontScale="77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10" name="iSlîḋé"/>
          <p:cNvSpPr txBox="1"/>
          <p:nvPr/>
        </p:nvSpPr>
        <p:spPr>
          <a:xfrm>
            <a:off x="6620435" y="2971985"/>
            <a:ext cx="4787169" cy="269755"/>
          </a:xfrm>
          <a:prstGeom prst="rect">
            <a:avLst/>
          </a:prstGeom>
          <a:noFill/>
        </p:spPr>
        <p:txBody>
          <a:bodyPr wrap="square" lIns="91440" tIns="45720" rIns="91440" bIns="45720" anchor="b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02.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正常的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key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，会查询到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value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并回写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6283966" y="3399574"/>
            <a:ext cx="5123638" cy="29426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îŝļíḍe"/>
          <p:cNvSpPr/>
          <p:nvPr/>
        </p:nvSpPr>
        <p:spPr bwMode="auto">
          <a:xfrm flipH="1">
            <a:off x="6333011" y="4372757"/>
            <a:ext cx="287425" cy="274149"/>
          </a:xfrm>
          <a:custGeom>
            <a:avLst/>
            <a:gdLst>
              <a:gd name="connsiteX0" fmla="*/ 0 w 574179"/>
              <a:gd name="connsiteY0" fmla="*/ 451358 h 547653"/>
              <a:gd name="connsiteX1" fmla="*/ 574179 w 574179"/>
              <a:gd name="connsiteY1" fmla="*/ 451358 h 547653"/>
              <a:gd name="connsiteX2" fmla="*/ 574179 w 574179"/>
              <a:gd name="connsiteY2" fmla="*/ 475432 h 547653"/>
              <a:gd name="connsiteX3" fmla="*/ 531137 w 574179"/>
              <a:gd name="connsiteY3" fmla="*/ 547653 h 547653"/>
              <a:gd name="connsiteX4" fmla="*/ 42181 w 574179"/>
              <a:gd name="connsiteY4" fmla="*/ 547653 h 547653"/>
              <a:gd name="connsiteX5" fmla="*/ 0 w 574179"/>
              <a:gd name="connsiteY5" fmla="*/ 475432 h 547653"/>
              <a:gd name="connsiteX6" fmla="*/ 392503 w 574179"/>
              <a:gd name="connsiteY6" fmla="*/ 318175 h 547653"/>
              <a:gd name="connsiteX7" fmla="*/ 416711 w 574179"/>
              <a:gd name="connsiteY7" fmla="*/ 337076 h 547653"/>
              <a:gd name="connsiteX8" fmla="*/ 419305 w 574179"/>
              <a:gd name="connsiteY8" fmla="*/ 345668 h 547653"/>
              <a:gd name="connsiteX9" fmla="*/ 395097 w 574179"/>
              <a:gd name="connsiteY9" fmla="*/ 343091 h 547653"/>
              <a:gd name="connsiteX10" fmla="*/ 298695 w 574179"/>
              <a:gd name="connsiteY10" fmla="*/ 263188 h 547653"/>
              <a:gd name="connsiteX11" fmla="*/ 320244 w 574179"/>
              <a:gd name="connsiteY11" fmla="*/ 272640 h 547653"/>
              <a:gd name="connsiteX12" fmla="*/ 330588 w 574179"/>
              <a:gd name="connsiteY12" fmla="*/ 270062 h 547653"/>
              <a:gd name="connsiteX13" fmla="*/ 377997 w 574179"/>
              <a:gd name="connsiteY13" fmla="*/ 307013 h 547653"/>
              <a:gd name="connsiteX14" fmla="*/ 377997 w 574179"/>
              <a:gd name="connsiteY14" fmla="*/ 341385 h 547653"/>
              <a:gd name="connsiteX15" fmla="*/ 308177 w 574179"/>
              <a:gd name="connsiteY15" fmla="*/ 338807 h 547653"/>
              <a:gd name="connsiteX16" fmla="*/ 320247 w 574179"/>
              <a:gd name="connsiteY16" fmla="*/ 224505 h 547653"/>
              <a:gd name="connsiteX17" fmla="*/ 336603 w 574179"/>
              <a:gd name="connsiteY17" fmla="*/ 241694 h 547653"/>
              <a:gd name="connsiteX18" fmla="*/ 335742 w 574179"/>
              <a:gd name="connsiteY18" fmla="*/ 246851 h 547653"/>
              <a:gd name="connsiteX19" fmla="*/ 433876 w 574179"/>
              <a:gd name="connsiteY19" fmla="*/ 324202 h 547653"/>
              <a:gd name="connsiteX20" fmla="*/ 435597 w 574179"/>
              <a:gd name="connsiteY20" fmla="*/ 325921 h 547653"/>
              <a:gd name="connsiteX21" fmla="*/ 446788 w 574179"/>
              <a:gd name="connsiteY21" fmla="*/ 364597 h 547653"/>
              <a:gd name="connsiteX22" fmla="*/ 499298 w 574179"/>
              <a:gd name="connsiteY22" fmla="*/ 380926 h 547653"/>
              <a:gd name="connsiteX23" fmla="*/ 499298 w 574179"/>
              <a:gd name="connsiteY23" fmla="*/ 438510 h 547653"/>
              <a:gd name="connsiteX24" fmla="*/ 74052 w 574179"/>
              <a:gd name="connsiteY24" fmla="*/ 438510 h 547653"/>
              <a:gd name="connsiteX25" fmla="*/ 74052 w 574179"/>
              <a:gd name="connsiteY25" fmla="*/ 380926 h 547653"/>
              <a:gd name="connsiteX26" fmla="*/ 286675 w 574179"/>
              <a:gd name="connsiteY26" fmla="*/ 352564 h 547653"/>
              <a:gd name="connsiteX27" fmla="*/ 439040 w 574179"/>
              <a:gd name="connsiteY27" fmla="*/ 362878 h 547653"/>
              <a:gd name="connsiteX28" fmla="*/ 428711 w 574179"/>
              <a:gd name="connsiteY28" fmla="*/ 329359 h 547653"/>
              <a:gd name="connsiteX29" fmla="*/ 332299 w 574179"/>
              <a:gd name="connsiteY29" fmla="*/ 252867 h 547653"/>
              <a:gd name="connsiteX30" fmla="*/ 320247 w 574179"/>
              <a:gd name="connsiteY30" fmla="*/ 258024 h 547653"/>
              <a:gd name="connsiteX31" fmla="*/ 303031 w 574179"/>
              <a:gd name="connsiteY31" fmla="*/ 241694 h 547653"/>
              <a:gd name="connsiteX32" fmla="*/ 320247 w 574179"/>
              <a:gd name="connsiteY32" fmla="*/ 224505 h 547653"/>
              <a:gd name="connsiteX33" fmla="*/ 299567 w 574179"/>
              <a:gd name="connsiteY33" fmla="*/ 186650 h 547653"/>
              <a:gd name="connsiteX34" fmla="*/ 427837 w 574179"/>
              <a:gd name="connsiteY34" fmla="*/ 215021 h 547653"/>
              <a:gd name="connsiteX35" fmla="*/ 433002 w 574179"/>
              <a:gd name="connsiteY35" fmla="*/ 217600 h 547653"/>
              <a:gd name="connsiteX36" fmla="*/ 438168 w 574179"/>
              <a:gd name="connsiteY36" fmla="*/ 220179 h 547653"/>
              <a:gd name="connsiteX37" fmla="*/ 442472 w 574179"/>
              <a:gd name="connsiteY37" fmla="*/ 225337 h 547653"/>
              <a:gd name="connsiteX38" fmla="*/ 445915 w 574179"/>
              <a:gd name="connsiteY38" fmla="*/ 230496 h 547653"/>
              <a:gd name="connsiteX39" fmla="*/ 447637 w 574179"/>
              <a:gd name="connsiteY39" fmla="*/ 237374 h 547653"/>
              <a:gd name="connsiteX40" fmla="*/ 449359 w 574179"/>
              <a:gd name="connsiteY40" fmla="*/ 241672 h 547653"/>
              <a:gd name="connsiteX41" fmla="*/ 462272 w 574179"/>
              <a:gd name="connsiteY41" fmla="*/ 352576 h 547653"/>
              <a:gd name="connsiteX42" fmla="*/ 457968 w 574179"/>
              <a:gd name="connsiteY42" fmla="*/ 351716 h 547653"/>
              <a:gd name="connsiteX43" fmla="*/ 448498 w 574179"/>
              <a:gd name="connsiteY43" fmla="*/ 321626 h 547653"/>
              <a:gd name="connsiteX44" fmla="*/ 446776 w 574179"/>
              <a:gd name="connsiteY44" fmla="*/ 315608 h 547653"/>
              <a:gd name="connsiteX45" fmla="*/ 351219 w 574179"/>
              <a:gd name="connsiteY45" fmla="*/ 240812 h 547653"/>
              <a:gd name="connsiteX46" fmla="*/ 320228 w 574179"/>
              <a:gd name="connsiteY46" fmla="*/ 210722 h 547653"/>
              <a:gd name="connsiteX47" fmla="*/ 293541 w 574179"/>
              <a:gd name="connsiteY47" fmla="*/ 226197 h 547653"/>
              <a:gd name="connsiteX48" fmla="*/ 290958 w 574179"/>
              <a:gd name="connsiteY48" fmla="*/ 203844 h 547653"/>
              <a:gd name="connsiteX49" fmla="*/ 274612 w 574179"/>
              <a:gd name="connsiteY49" fmla="*/ 186650 h 547653"/>
              <a:gd name="connsiteX50" fmla="*/ 282360 w 574179"/>
              <a:gd name="connsiteY50" fmla="*/ 203844 h 547653"/>
              <a:gd name="connsiteX51" fmla="*/ 283221 w 574179"/>
              <a:gd name="connsiteY51" fmla="*/ 203844 h 547653"/>
              <a:gd name="connsiteX52" fmla="*/ 265143 w 574179"/>
              <a:gd name="connsiteY52" fmla="*/ 338820 h 547653"/>
              <a:gd name="connsiteX53" fmla="*/ 195412 w 574179"/>
              <a:gd name="connsiteY53" fmla="*/ 341400 h 547653"/>
              <a:gd name="connsiteX54" fmla="*/ 195412 w 574179"/>
              <a:gd name="connsiteY54" fmla="*/ 266604 h 547653"/>
              <a:gd name="connsiteX55" fmla="*/ 186803 w 574179"/>
              <a:gd name="connsiteY55" fmla="*/ 269183 h 547653"/>
              <a:gd name="connsiteX56" fmla="*/ 178194 w 574179"/>
              <a:gd name="connsiteY56" fmla="*/ 343119 h 547653"/>
              <a:gd name="connsiteX57" fmla="*/ 111907 w 574179"/>
              <a:gd name="connsiteY57" fmla="*/ 352576 h 547653"/>
              <a:gd name="connsiteX58" fmla="*/ 124820 w 574179"/>
              <a:gd name="connsiteY58" fmla="*/ 241672 h 547653"/>
              <a:gd name="connsiteX59" fmla="*/ 125681 w 574179"/>
              <a:gd name="connsiteY59" fmla="*/ 237373 h 547653"/>
              <a:gd name="connsiteX60" fmla="*/ 128264 w 574179"/>
              <a:gd name="connsiteY60" fmla="*/ 230496 h 547653"/>
              <a:gd name="connsiteX61" fmla="*/ 131707 w 574179"/>
              <a:gd name="connsiteY61" fmla="*/ 226197 h 547653"/>
              <a:gd name="connsiteX62" fmla="*/ 136011 w 574179"/>
              <a:gd name="connsiteY62" fmla="*/ 220179 h 547653"/>
              <a:gd name="connsiteX63" fmla="*/ 141177 w 574179"/>
              <a:gd name="connsiteY63" fmla="*/ 217600 h 547653"/>
              <a:gd name="connsiteX64" fmla="*/ 145481 w 574179"/>
              <a:gd name="connsiteY64" fmla="*/ 215021 h 547653"/>
              <a:gd name="connsiteX65" fmla="*/ 274612 w 574179"/>
              <a:gd name="connsiteY65" fmla="*/ 186650 h 547653"/>
              <a:gd name="connsiteX66" fmla="*/ 287089 w 574179"/>
              <a:gd name="connsiteY66" fmla="*/ 0 h 547653"/>
              <a:gd name="connsiteX67" fmla="*/ 369292 w 574179"/>
              <a:gd name="connsiteY67" fmla="*/ 89871 h 547653"/>
              <a:gd name="connsiteX68" fmla="*/ 287089 w 574179"/>
              <a:gd name="connsiteY68" fmla="*/ 179742 h 547653"/>
              <a:gd name="connsiteX69" fmla="*/ 204886 w 574179"/>
              <a:gd name="connsiteY69" fmla="*/ 89871 h 547653"/>
              <a:gd name="connsiteX70" fmla="*/ 287089 w 574179"/>
              <a:gd name="connsiteY70" fmla="*/ 0 h 547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74179" h="547653">
                <a:moveTo>
                  <a:pt x="0" y="451358"/>
                </a:moveTo>
                <a:lnTo>
                  <a:pt x="574179" y="451358"/>
                </a:lnTo>
                <a:lnTo>
                  <a:pt x="574179" y="475432"/>
                </a:lnTo>
                <a:lnTo>
                  <a:pt x="531137" y="547653"/>
                </a:lnTo>
                <a:lnTo>
                  <a:pt x="42181" y="547653"/>
                </a:lnTo>
                <a:lnTo>
                  <a:pt x="0" y="475432"/>
                </a:lnTo>
                <a:close/>
                <a:moveTo>
                  <a:pt x="392503" y="318175"/>
                </a:moveTo>
                <a:lnTo>
                  <a:pt x="416711" y="337076"/>
                </a:lnTo>
                <a:lnTo>
                  <a:pt x="419305" y="345668"/>
                </a:lnTo>
                <a:cubicBezTo>
                  <a:pt x="411524" y="344809"/>
                  <a:pt x="403743" y="343950"/>
                  <a:pt x="395097" y="343091"/>
                </a:cubicBezTo>
                <a:close/>
                <a:moveTo>
                  <a:pt x="298695" y="263188"/>
                </a:moveTo>
                <a:cubicBezTo>
                  <a:pt x="304729" y="269203"/>
                  <a:pt x="311625" y="272640"/>
                  <a:pt x="320244" y="272640"/>
                </a:cubicBezTo>
                <a:cubicBezTo>
                  <a:pt x="323692" y="272640"/>
                  <a:pt x="327140" y="271781"/>
                  <a:pt x="330588" y="270062"/>
                </a:cubicBezTo>
                <a:lnTo>
                  <a:pt x="377997" y="307013"/>
                </a:lnTo>
                <a:lnTo>
                  <a:pt x="377997" y="341385"/>
                </a:lnTo>
                <a:cubicBezTo>
                  <a:pt x="356448" y="339666"/>
                  <a:pt x="333174" y="338807"/>
                  <a:pt x="308177" y="338807"/>
                </a:cubicBezTo>
                <a:close/>
                <a:moveTo>
                  <a:pt x="320247" y="224505"/>
                </a:moveTo>
                <a:cubicBezTo>
                  <a:pt x="329716" y="224505"/>
                  <a:pt x="336603" y="232240"/>
                  <a:pt x="336603" y="241694"/>
                </a:cubicBezTo>
                <a:cubicBezTo>
                  <a:pt x="336603" y="243413"/>
                  <a:pt x="336603" y="245132"/>
                  <a:pt x="335742" y="246851"/>
                </a:cubicBezTo>
                <a:lnTo>
                  <a:pt x="433876" y="324202"/>
                </a:lnTo>
                <a:cubicBezTo>
                  <a:pt x="434736" y="325062"/>
                  <a:pt x="434736" y="325062"/>
                  <a:pt x="435597" y="325921"/>
                </a:cubicBezTo>
                <a:lnTo>
                  <a:pt x="446788" y="364597"/>
                </a:lnTo>
                <a:cubicBezTo>
                  <a:pt x="488107" y="372332"/>
                  <a:pt x="499298" y="380926"/>
                  <a:pt x="499298" y="380926"/>
                </a:cubicBezTo>
                <a:lnTo>
                  <a:pt x="499298" y="438510"/>
                </a:lnTo>
                <a:lnTo>
                  <a:pt x="74052" y="438510"/>
                </a:lnTo>
                <a:lnTo>
                  <a:pt x="74052" y="380926"/>
                </a:lnTo>
                <a:cubicBezTo>
                  <a:pt x="74052" y="380926"/>
                  <a:pt x="109346" y="352564"/>
                  <a:pt x="286675" y="352564"/>
                </a:cubicBezTo>
                <a:cubicBezTo>
                  <a:pt x="358984" y="352564"/>
                  <a:pt x="406329" y="357721"/>
                  <a:pt x="439040" y="362878"/>
                </a:cubicBezTo>
                <a:lnTo>
                  <a:pt x="428711" y="329359"/>
                </a:lnTo>
                <a:lnTo>
                  <a:pt x="332299" y="252867"/>
                </a:lnTo>
                <a:cubicBezTo>
                  <a:pt x="328855" y="256305"/>
                  <a:pt x="324551" y="258024"/>
                  <a:pt x="320247" y="258024"/>
                </a:cubicBezTo>
                <a:cubicBezTo>
                  <a:pt x="310778" y="258024"/>
                  <a:pt x="303031" y="250289"/>
                  <a:pt x="303031" y="241694"/>
                </a:cubicBezTo>
                <a:cubicBezTo>
                  <a:pt x="303031" y="232240"/>
                  <a:pt x="310778" y="224505"/>
                  <a:pt x="320247" y="224505"/>
                </a:cubicBezTo>
                <a:close/>
                <a:moveTo>
                  <a:pt x="299567" y="186650"/>
                </a:moveTo>
                <a:cubicBezTo>
                  <a:pt x="359828" y="190089"/>
                  <a:pt x="425254" y="213301"/>
                  <a:pt x="427837" y="215021"/>
                </a:cubicBezTo>
                <a:cubicBezTo>
                  <a:pt x="430420" y="215021"/>
                  <a:pt x="431281" y="216740"/>
                  <a:pt x="433002" y="217600"/>
                </a:cubicBezTo>
                <a:cubicBezTo>
                  <a:pt x="434724" y="218460"/>
                  <a:pt x="436446" y="219319"/>
                  <a:pt x="438168" y="220179"/>
                </a:cubicBezTo>
                <a:cubicBezTo>
                  <a:pt x="439889" y="221899"/>
                  <a:pt x="440750" y="223618"/>
                  <a:pt x="442472" y="225337"/>
                </a:cubicBezTo>
                <a:cubicBezTo>
                  <a:pt x="443333" y="227057"/>
                  <a:pt x="445055" y="228776"/>
                  <a:pt x="445915" y="230496"/>
                </a:cubicBezTo>
                <a:cubicBezTo>
                  <a:pt x="446776" y="232215"/>
                  <a:pt x="447637" y="234794"/>
                  <a:pt x="447637" y="237374"/>
                </a:cubicBezTo>
                <a:cubicBezTo>
                  <a:pt x="448498" y="238233"/>
                  <a:pt x="449359" y="239953"/>
                  <a:pt x="449359" y="241672"/>
                </a:cubicBezTo>
                <a:lnTo>
                  <a:pt x="462272" y="352576"/>
                </a:lnTo>
                <a:cubicBezTo>
                  <a:pt x="460550" y="352576"/>
                  <a:pt x="459689" y="352576"/>
                  <a:pt x="457968" y="351716"/>
                </a:cubicBezTo>
                <a:lnTo>
                  <a:pt x="448498" y="321626"/>
                </a:lnTo>
                <a:lnTo>
                  <a:pt x="446776" y="315608"/>
                </a:lnTo>
                <a:lnTo>
                  <a:pt x="351219" y="240812"/>
                </a:lnTo>
                <a:cubicBezTo>
                  <a:pt x="351219" y="224478"/>
                  <a:pt x="337445" y="210722"/>
                  <a:pt x="320228" y="210722"/>
                </a:cubicBezTo>
                <a:cubicBezTo>
                  <a:pt x="309036" y="210722"/>
                  <a:pt x="299567" y="216740"/>
                  <a:pt x="293541" y="226197"/>
                </a:cubicBezTo>
                <a:lnTo>
                  <a:pt x="290958" y="203844"/>
                </a:lnTo>
                <a:close/>
                <a:moveTo>
                  <a:pt x="274612" y="186650"/>
                </a:moveTo>
                <a:lnTo>
                  <a:pt x="282360" y="203844"/>
                </a:lnTo>
                <a:lnTo>
                  <a:pt x="283221" y="203844"/>
                </a:lnTo>
                <a:lnTo>
                  <a:pt x="265143" y="338820"/>
                </a:lnTo>
                <a:cubicBezTo>
                  <a:pt x="239316" y="338820"/>
                  <a:pt x="216073" y="340540"/>
                  <a:pt x="195412" y="341400"/>
                </a:cubicBezTo>
                <a:lnTo>
                  <a:pt x="195412" y="266604"/>
                </a:lnTo>
                <a:cubicBezTo>
                  <a:pt x="192829" y="268323"/>
                  <a:pt x="189386" y="269183"/>
                  <a:pt x="186803" y="269183"/>
                </a:cubicBezTo>
                <a:lnTo>
                  <a:pt x="178194" y="343119"/>
                </a:lnTo>
                <a:cubicBezTo>
                  <a:pt x="149785" y="345698"/>
                  <a:pt x="128264" y="349137"/>
                  <a:pt x="111907" y="352576"/>
                </a:cubicBezTo>
                <a:lnTo>
                  <a:pt x="124820" y="241672"/>
                </a:lnTo>
                <a:cubicBezTo>
                  <a:pt x="124820" y="239953"/>
                  <a:pt x="125681" y="239093"/>
                  <a:pt x="125681" y="237373"/>
                </a:cubicBezTo>
                <a:cubicBezTo>
                  <a:pt x="126542" y="234794"/>
                  <a:pt x="126542" y="232215"/>
                  <a:pt x="128264" y="230496"/>
                </a:cubicBezTo>
                <a:cubicBezTo>
                  <a:pt x="129124" y="228776"/>
                  <a:pt x="129985" y="227057"/>
                  <a:pt x="131707" y="226197"/>
                </a:cubicBezTo>
                <a:cubicBezTo>
                  <a:pt x="132568" y="223618"/>
                  <a:pt x="134290" y="221899"/>
                  <a:pt x="136011" y="220179"/>
                </a:cubicBezTo>
                <a:cubicBezTo>
                  <a:pt x="137733" y="219319"/>
                  <a:pt x="139455" y="218460"/>
                  <a:pt x="141177" y="217600"/>
                </a:cubicBezTo>
                <a:cubicBezTo>
                  <a:pt x="142898" y="216740"/>
                  <a:pt x="143759" y="215021"/>
                  <a:pt x="145481" y="215021"/>
                </a:cubicBezTo>
                <a:cubicBezTo>
                  <a:pt x="148925" y="213301"/>
                  <a:pt x="214351" y="190089"/>
                  <a:pt x="274612" y="186650"/>
                </a:cubicBezTo>
                <a:close/>
                <a:moveTo>
                  <a:pt x="287089" y="0"/>
                </a:moveTo>
                <a:cubicBezTo>
                  <a:pt x="332488" y="0"/>
                  <a:pt x="369292" y="40237"/>
                  <a:pt x="369292" y="89871"/>
                </a:cubicBezTo>
                <a:cubicBezTo>
                  <a:pt x="369292" y="139505"/>
                  <a:pt x="332488" y="179742"/>
                  <a:pt x="287089" y="179742"/>
                </a:cubicBezTo>
                <a:cubicBezTo>
                  <a:pt x="241690" y="179742"/>
                  <a:pt x="204886" y="139505"/>
                  <a:pt x="204886" y="89871"/>
                </a:cubicBezTo>
                <a:cubicBezTo>
                  <a:pt x="204886" y="40237"/>
                  <a:pt x="241690" y="0"/>
                  <a:pt x="287089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175">
            <a:noFill/>
            <a:prstDash val="solid"/>
            <a:round/>
          </a:ln>
          <a:effectLst/>
        </p:spPr>
        <p:txBody>
          <a:bodyPr wrap="square" lIns="91440" tIns="45720" rIns="91440" bIns="45720" anchor="ctr">
            <a:normAutofit fontScale="77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14" name="iṡḻîḍe"/>
          <p:cNvSpPr txBox="1"/>
          <p:nvPr/>
        </p:nvSpPr>
        <p:spPr>
          <a:xfrm>
            <a:off x="6620436" y="3672373"/>
            <a:ext cx="3876550" cy="269755"/>
          </a:xfrm>
          <a:prstGeom prst="rect">
            <a:avLst/>
          </a:prstGeom>
          <a:noFill/>
        </p:spPr>
        <p:txBody>
          <a:bodyPr wrap="square" lIns="91440" tIns="45720" rIns="91440" bIns="45720" anchor="b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03.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正常的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key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，后续查询会直接命中缓存并返回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6283966" y="4099961"/>
            <a:ext cx="5123638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íṡḷïḍè"/>
          <p:cNvSpPr/>
          <p:nvPr/>
        </p:nvSpPr>
        <p:spPr bwMode="auto">
          <a:xfrm flipH="1">
            <a:off x="6333011" y="3672373"/>
            <a:ext cx="287425" cy="274149"/>
          </a:xfrm>
          <a:custGeom>
            <a:avLst/>
            <a:gdLst>
              <a:gd name="connsiteX0" fmla="*/ 0 w 574179"/>
              <a:gd name="connsiteY0" fmla="*/ 451358 h 547653"/>
              <a:gd name="connsiteX1" fmla="*/ 574179 w 574179"/>
              <a:gd name="connsiteY1" fmla="*/ 451358 h 547653"/>
              <a:gd name="connsiteX2" fmla="*/ 574179 w 574179"/>
              <a:gd name="connsiteY2" fmla="*/ 475432 h 547653"/>
              <a:gd name="connsiteX3" fmla="*/ 531137 w 574179"/>
              <a:gd name="connsiteY3" fmla="*/ 547653 h 547653"/>
              <a:gd name="connsiteX4" fmla="*/ 42181 w 574179"/>
              <a:gd name="connsiteY4" fmla="*/ 547653 h 547653"/>
              <a:gd name="connsiteX5" fmla="*/ 0 w 574179"/>
              <a:gd name="connsiteY5" fmla="*/ 475432 h 547653"/>
              <a:gd name="connsiteX6" fmla="*/ 392503 w 574179"/>
              <a:gd name="connsiteY6" fmla="*/ 318175 h 547653"/>
              <a:gd name="connsiteX7" fmla="*/ 416711 w 574179"/>
              <a:gd name="connsiteY7" fmla="*/ 337076 h 547653"/>
              <a:gd name="connsiteX8" fmla="*/ 419305 w 574179"/>
              <a:gd name="connsiteY8" fmla="*/ 345668 h 547653"/>
              <a:gd name="connsiteX9" fmla="*/ 395097 w 574179"/>
              <a:gd name="connsiteY9" fmla="*/ 343091 h 547653"/>
              <a:gd name="connsiteX10" fmla="*/ 298695 w 574179"/>
              <a:gd name="connsiteY10" fmla="*/ 263188 h 547653"/>
              <a:gd name="connsiteX11" fmla="*/ 320244 w 574179"/>
              <a:gd name="connsiteY11" fmla="*/ 272640 h 547653"/>
              <a:gd name="connsiteX12" fmla="*/ 330588 w 574179"/>
              <a:gd name="connsiteY12" fmla="*/ 270062 h 547653"/>
              <a:gd name="connsiteX13" fmla="*/ 377997 w 574179"/>
              <a:gd name="connsiteY13" fmla="*/ 307013 h 547653"/>
              <a:gd name="connsiteX14" fmla="*/ 377997 w 574179"/>
              <a:gd name="connsiteY14" fmla="*/ 341385 h 547653"/>
              <a:gd name="connsiteX15" fmla="*/ 308177 w 574179"/>
              <a:gd name="connsiteY15" fmla="*/ 338807 h 547653"/>
              <a:gd name="connsiteX16" fmla="*/ 320247 w 574179"/>
              <a:gd name="connsiteY16" fmla="*/ 224505 h 547653"/>
              <a:gd name="connsiteX17" fmla="*/ 336603 w 574179"/>
              <a:gd name="connsiteY17" fmla="*/ 241694 h 547653"/>
              <a:gd name="connsiteX18" fmla="*/ 335742 w 574179"/>
              <a:gd name="connsiteY18" fmla="*/ 246851 h 547653"/>
              <a:gd name="connsiteX19" fmla="*/ 433876 w 574179"/>
              <a:gd name="connsiteY19" fmla="*/ 324202 h 547653"/>
              <a:gd name="connsiteX20" fmla="*/ 435597 w 574179"/>
              <a:gd name="connsiteY20" fmla="*/ 325921 h 547653"/>
              <a:gd name="connsiteX21" fmla="*/ 446788 w 574179"/>
              <a:gd name="connsiteY21" fmla="*/ 364597 h 547653"/>
              <a:gd name="connsiteX22" fmla="*/ 499298 w 574179"/>
              <a:gd name="connsiteY22" fmla="*/ 380926 h 547653"/>
              <a:gd name="connsiteX23" fmla="*/ 499298 w 574179"/>
              <a:gd name="connsiteY23" fmla="*/ 438510 h 547653"/>
              <a:gd name="connsiteX24" fmla="*/ 74052 w 574179"/>
              <a:gd name="connsiteY24" fmla="*/ 438510 h 547653"/>
              <a:gd name="connsiteX25" fmla="*/ 74052 w 574179"/>
              <a:gd name="connsiteY25" fmla="*/ 380926 h 547653"/>
              <a:gd name="connsiteX26" fmla="*/ 286675 w 574179"/>
              <a:gd name="connsiteY26" fmla="*/ 352564 h 547653"/>
              <a:gd name="connsiteX27" fmla="*/ 439040 w 574179"/>
              <a:gd name="connsiteY27" fmla="*/ 362878 h 547653"/>
              <a:gd name="connsiteX28" fmla="*/ 428711 w 574179"/>
              <a:gd name="connsiteY28" fmla="*/ 329359 h 547653"/>
              <a:gd name="connsiteX29" fmla="*/ 332299 w 574179"/>
              <a:gd name="connsiteY29" fmla="*/ 252867 h 547653"/>
              <a:gd name="connsiteX30" fmla="*/ 320247 w 574179"/>
              <a:gd name="connsiteY30" fmla="*/ 258024 h 547653"/>
              <a:gd name="connsiteX31" fmla="*/ 303031 w 574179"/>
              <a:gd name="connsiteY31" fmla="*/ 241694 h 547653"/>
              <a:gd name="connsiteX32" fmla="*/ 320247 w 574179"/>
              <a:gd name="connsiteY32" fmla="*/ 224505 h 547653"/>
              <a:gd name="connsiteX33" fmla="*/ 299567 w 574179"/>
              <a:gd name="connsiteY33" fmla="*/ 186650 h 547653"/>
              <a:gd name="connsiteX34" fmla="*/ 427837 w 574179"/>
              <a:gd name="connsiteY34" fmla="*/ 215021 h 547653"/>
              <a:gd name="connsiteX35" fmla="*/ 433002 w 574179"/>
              <a:gd name="connsiteY35" fmla="*/ 217600 h 547653"/>
              <a:gd name="connsiteX36" fmla="*/ 438168 w 574179"/>
              <a:gd name="connsiteY36" fmla="*/ 220179 h 547653"/>
              <a:gd name="connsiteX37" fmla="*/ 442472 w 574179"/>
              <a:gd name="connsiteY37" fmla="*/ 225337 h 547653"/>
              <a:gd name="connsiteX38" fmla="*/ 445915 w 574179"/>
              <a:gd name="connsiteY38" fmla="*/ 230496 h 547653"/>
              <a:gd name="connsiteX39" fmla="*/ 447637 w 574179"/>
              <a:gd name="connsiteY39" fmla="*/ 237374 h 547653"/>
              <a:gd name="connsiteX40" fmla="*/ 449359 w 574179"/>
              <a:gd name="connsiteY40" fmla="*/ 241672 h 547653"/>
              <a:gd name="connsiteX41" fmla="*/ 462272 w 574179"/>
              <a:gd name="connsiteY41" fmla="*/ 352576 h 547653"/>
              <a:gd name="connsiteX42" fmla="*/ 457968 w 574179"/>
              <a:gd name="connsiteY42" fmla="*/ 351716 h 547653"/>
              <a:gd name="connsiteX43" fmla="*/ 448498 w 574179"/>
              <a:gd name="connsiteY43" fmla="*/ 321626 h 547653"/>
              <a:gd name="connsiteX44" fmla="*/ 446776 w 574179"/>
              <a:gd name="connsiteY44" fmla="*/ 315608 h 547653"/>
              <a:gd name="connsiteX45" fmla="*/ 351219 w 574179"/>
              <a:gd name="connsiteY45" fmla="*/ 240812 h 547653"/>
              <a:gd name="connsiteX46" fmla="*/ 320228 w 574179"/>
              <a:gd name="connsiteY46" fmla="*/ 210722 h 547653"/>
              <a:gd name="connsiteX47" fmla="*/ 293541 w 574179"/>
              <a:gd name="connsiteY47" fmla="*/ 226197 h 547653"/>
              <a:gd name="connsiteX48" fmla="*/ 290958 w 574179"/>
              <a:gd name="connsiteY48" fmla="*/ 203844 h 547653"/>
              <a:gd name="connsiteX49" fmla="*/ 274612 w 574179"/>
              <a:gd name="connsiteY49" fmla="*/ 186650 h 547653"/>
              <a:gd name="connsiteX50" fmla="*/ 282360 w 574179"/>
              <a:gd name="connsiteY50" fmla="*/ 203844 h 547653"/>
              <a:gd name="connsiteX51" fmla="*/ 283221 w 574179"/>
              <a:gd name="connsiteY51" fmla="*/ 203844 h 547653"/>
              <a:gd name="connsiteX52" fmla="*/ 265143 w 574179"/>
              <a:gd name="connsiteY52" fmla="*/ 338820 h 547653"/>
              <a:gd name="connsiteX53" fmla="*/ 195412 w 574179"/>
              <a:gd name="connsiteY53" fmla="*/ 341400 h 547653"/>
              <a:gd name="connsiteX54" fmla="*/ 195412 w 574179"/>
              <a:gd name="connsiteY54" fmla="*/ 266604 h 547653"/>
              <a:gd name="connsiteX55" fmla="*/ 186803 w 574179"/>
              <a:gd name="connsiteY55" fmla="*/ 269183 h 547653"/>
              <a:gd name="connsiteX56" fmla="*/ 178194 w 574179"/>
              <a:gd name="connsiteY56" fmla="*/ 343119 h 547653"/>
              <a:gd name="connsiteX57" fmla="*/ 111907 w 574179"/>
              <a:gd name="connsiteY57" fmla="*/ 352576 h 547653"/>
              <a:gd name="connsiteX58" fmla="*/ 124820 w 574179"/>
              <a:gd name="connsiteY58" fmla="*/ 241672 h 547653"/>
              <a:gd name="connsiteX59" fmla="*/ 125681 w 574179"/>
              <a:gd name="connsiteY59" fmla="*/ 237373 h 547653"/>
              <a:gd name="connsiteX60" fmla="*/ 128264 w 574179"/>
              <a:gd name="connsiteY60" fmla="*/ 230496 h 547653"/>
              <a:gd name="connsiteX61" fmla="*/ 131707 w 574179"/>
              <a:gd name="connsiteY61" fmla="*/ 226197 h 547653"/>
              <a:gd name="connsiteX62" fmla="*/ 136011 w 574179"/>
              <a:gd name="connsiteY62" fmla="*/ 220179 h 547653"/>
              <a:gd name="connsiteX63" fmla="*/ 141177 w 574179"/>
              <a:gd name="connsiteY63" fmla="*/ 217600 h 547653"/>
              <a:gd name="connsiteX64" fmla="*/ 145481 w 574179"/>
              <a:gd name="connsiteY64" fmla="*/ 215021 h 547653"/>
              <a:gd name="connsiteX65" fmla="*/ 274612 w 574179"/>
              <a:gd name="connsiteY65" fmla="*/ 186650 h 547653"/>
              <a:gd name="connsiteX66" fmla="*/ 287089 w 574179"/>
              <a:gd name="connsiteY66" fmla="*/ 0 h 547653"/>
              <a:gd name="connsiteX67" fmla="*/ 369292 w 574179"/>
              <a:gd name="connsiteY67" fmla="*/ 89871 h 547653"/>
              <a:gd name="connsiteX68" fmla="*/ 287089 w 574179"/>
              <a:gd name="connsiteY68" fmla="*/ 179742 h 547653"/>
              <a:gd name="connsiteX69" fmla="*/ 204886 w 574179"/>
              <a:gd name="connsiteY69" fmla="*/ 89871 h 547653"/>
              <a:gd name="connsiteX70" fmla="*/ 287089 w 574179"/>
              <a:gd name="connsiteY70" fmla="*/ 0 h 547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74179" h="547653">
                <a:moveTo>
                  <a:pt x="0" y="451358"/>
                </a:moveTo>
                <a:lnTo>
                  <a:pt x="574179" y="451358"/>
                </a:lnTo>
                <a:lnTo>
                  <a:pt x="574179" y="475432"/>
                </a:lnTo>
                <a:lnTo>
                  <a:pt x="531137" y="547653"/>
                </a:lnTo>
                <a:lnTo>
                  <a:pt x="42181" y="547653"/>
                </a:lnTo>
                <a:lnTo>
                  <a:pt x="0" y="475432"/>
                </a:lnTo>
                <a:close/>
                <a:moveTo>
                  <a:pt x="392503" y="318175"/>
                </a:moveTo>
                <a:lnTo>
                  <a:pt x="416711" y="337076"/>
                </a:lnTo>
                <a:lnTo>
                  <a:pt x="419305" y="345668"/>
                </a:lnTo>
                <a:cubicBezTo>
                  <a:pt x="411524" y="344809"/>
                  <a:pt x="403743" y="343950"/>
                  <a:pt x="395097" y="343091"/>
                </a:cubicBezTo>
                <a:close/>
                <a:moveTo>
                  <a:pt x="298695" y="263188"/>
                </a:moveTo>
                <a:cubicBezTo>
                  <a:pt x="304729" y="269203"/>
                  <a:pt x="311625" y="272640"/>
                  <a:pt x="320244" y="272640"/>
                </a:cubicBezTo>
                <a:cubicBezTo>
                  <a:pt x="323692" y="272640"/>
                  <a:pt x="327140" y="271781"/>
                  <a:pt x="330588" y="270062"/>
                </a:cubicBezTo>
                <a:lnTo>
                  <a:pt x="377997" y="307013"/>
                </a:lnTo>
                <a:lnTo>
                  <a:pt x="377997" y="341385"/>
                </a:lnTo>
                <a:cubicBezTo>
                  <a:pt x="356448" y="339666"/>
                  <a:pt x="333174" y="338807"/>
                  <a:pt x="308177" y="338807"/>
                </a:cubicBezTo>
                <a:close/>
                <a:moveTo>
                  <a:pt x="320247" y="224505"/>
                </a:moveTo>
                <a:cubicBezTo>
                  <a:pt x="329716" y="224505"/>
                  <a:pt x="336603" y="232240"/>
                  <a:pt x="336603" y="241694"/>
                </a:cubicBezTo>
                <a:cubicBezTo>
                  <a:pt x="336603" y="243413"/>
                  <a:pt x="336603" y="245132"/>
                  <a:pt x="335742" y="246851"/>
                </a:cubicBezTo>
                <a:lnTo>
                  <a:pt x="433876" y="324202"/>
                </a:lnTo>
                <a:cubicBezTo>
                  <a:pt x="434736" y="325062"/>
                  <a:pt x="434736" y="325062"/>
                  <a:pt x="435597" y="325921"/>
                </a:cubicBezTo>
                <a:lnTo>
                  <a:pt x="446788" y="364597"/>
                </a:lnTo>
                <a:cubicBezTo>
                  <a:pt x="488107" y="372332"/>
                  <a:pt x="499298" y="380926"/>
                  <a:pt x="499298" y="380926"/>
                </a:cubicBezTo>
                <a:lnTo>
                  <a:pt x="499298" y="438510"/>
                </a:lnTo>
                <a:lnTo>
                  <a:pt x="74052" y="438510"/>
                </a:lnTo>
                <a:lnTo>
                  <a:pt x="74052" y="380926"/>
                </a:lnTo>
                <a:cubicBezTo>
                  <a:pt x="74052" y="380926"/>
                  <a:pt x="109346" y="352564"/>
                  <a:pt x="286675" y="352564"/>
                </a:cubicBezTo>
                <a:cubicBezTo>
                  <a:pt x="358984" y="352564"/>
                  <a:pt x="406329" y="357721"/>
                  <a:pt x="439040" y="362878"/>
                </a:cubicBezTo>
                <a:lnTo>
                  <a:pt x="428711" y="329359"/>
                </a:lnTo>
                <a:lnTo>
                  <a:pt x="332299" y="252867"/>
                </a:lnTo>
                <a:cubicBezTo>
                  <a:pt x="328855" y="256305"/>
                  <a:pt x="324551" y="258024"/>
                  <a:pt x="320247" y="258024"/>
                </a:cubicBezTo>
                <a:cubicBezTo>
                  <a:pt x="310778" y="258024"/>
                  <a:pt x="303031" y="250289"/>
                  <a:pt x="303031" y="241694"/>
                </a:cubicBezTo>
                <a:cubicBezTo>
                  <a:pt x="303031" y="232240"/>
                  <a:pt x="310778" y="224505"/>
                  <a:pt x="320247" y="224505"/>
                </a:cubicBezTo>
                <a:close/>
                <a:moveTo>
                  <a:pt x="299567" y="186650"/>
                </a:moveTo>
                <a:cubicBezTo>
                  <a:pt x="359828" y="190089"/>
                  <a:pt x="425254" y="213301"/>
                  <a:pt x="427837" y="215021"/>
                </a:cubicBezTo>
                <a:cubicBezTo>
                  <a:pt x="430420" y="215021"/>
                  <a:pt x="431281" y="216740"/>
                  <a:pt x="433002" y="217600"/>
                </a:cubicBezTo>
                <a:cubicBezTo>
                  <a:pt x="434724" y="218460"/>
                  <a:pt x="436446" y="219319"/>
                  <a:pt x="438168" y="220179"/>
                </a:cubicBezTo>
                <a:cubicBezTo>
                  <a:pt x="439889" y="221899"/>
                  <a:pt x="440750" y="223618"/>
                  <a:pt x="442472" y="225337"/>
                </a:cubicBezTo>
                <a:cubicBezTo>
                  <a:pt x="443333" y="227057"/>
                  <a:pt x="445055" y="228776"/>
                  <a:pt x="445915" y="230496"/>
                </a:cubicBezTo>
                <a:cubicBezTo>
                  <a:pt x="446776" y="232215"/>
                  <a:pt x="447637" y="234794"/>
                  <a:pt x="447637" y="237374"/>
                </a:cubicBezTo>
                <a:cubicBezTo>
                  <a:pt x="448498" y="238233"/>
                  <a:pt x="449359" y="239953"/>
                  <a:pt x="449359" y="241672"/>
                </a:cubicBezTo>
                <a:lnTo>
                  <a:pt x="462272" y="352576"/>
                </a:lnTo>
                <a:cubicBezTo>
                  <a:pt x="460550" y="352576"/>
                  <a:pt x="459689" y="352576"/>
                  <a:pt x="457968" y="351716"/>
                </a:cubicBezTo>
                <a:lnTo>
                  <a:pt x="448498" y="321626"/>
                </a:lnTo>
                <a:lnTo>
                  <a:pt x="446776" y="315608"/>
                </a:lnTo>
                <a:lnTo>
                  <a:pt x="351219" y="240812"/>
                </a:lnTo>
                <a:cubicBezTo>
                  <a:pt x="351219" y="224478"/>
                  <a:pt x="337445" y="210722"/>
                  <a:pt x="320228" y="210722"/>
                </a:cubicBezTo>
                <a:cubicBezTo>
                  <a:pt x="309036" y="210722"/>
                  <a:pt x="299567" y="216740"/>
                  <a:pt x="293541" y="226197"/>
                </a:cubicBezTo>
                <a:lnTo>
                  <a:pt x="290958" y="203844"/>
                </a:lnTo>
                <a:close/>
                <a:moveTo>
                  <a:pt x="274612" y="186650"/>
                </a:moveTo>
                <a:lnTo>
                  <a:pt x="282360" y="203844"/>
                </a:lnTo>
                <a:lnTo>
                  <a:pt x="283221" y="203844"/>
                </a:lnTo>
                <a:lnTo>
                  <a:pt x="265143" y="338820"/>
                </a:lnTo>
                <a:cubicBezTo>
                  <a:pt x="239316" y="338820"/>
                  <a:pt x="216073" y="340540"/>
                  <a:pt x="195412" y="341400"/>
                </a:cubicBezTo>
                <a:lnTo>
                  <a:pt x="195412" y="266604"/>
                </a:lnTo>
                <a:cubicBezTo>
                  <a:pt x="192829" y="268323"/>
                  <a:pt x="189386" y="269183"/>
                  <a:pt x="186803" y="269183"/>
                </a:cubicBezTo>
                <a:lnTo>
                  <a:pt x="178194" y="343119"/>
                </a:lnTo>
                <a:cubicBezTo>
                  <a:pt x="149785" y="345698"/>
                  <a:pt x="128264" y="349137"/>
                  <a:pt x="111907" y="352576"/>
                </a:cubicBezTo>
                <a:lnTo>
                  <a:pt x="124820" y="241672"/>
                </a:lnTo>
                <a:cubicBezTo>
                  <a:pt x="124820" y="239953"/>
                  <a:pt x="125681" y="239093"/>
                  <a:pt x="125681" y="237373"/>
                </a:cubicBezTo>
                <a:cubicBezTo>
                  <a:pt x="126542" y="234794"/>
                  <a:pt x="126542" y="232215"/>
                  <a:pt x="128264" y="230496"/>
                </a:cubicBezTo>
                <a:cubicBezTo>
                  <a:pt x="129124" y="228776"/>
                  <a:pt x="129985" y="227057"/>
                  <a:pt x="131707" y="226197"/>
                </a:cubicBezTo>
                <a:cubicBezTo>
                  <a:pt x="132568" y="223618"/>
                  <a:pt x="134290" y="221899"/>
                  <a:pt x="136011" y="220179"/>
                </a:cubicBezTo>
                <a:cubicBezTo>
                  <a:pt x="137733" y="219319"/>
                  <a:pt x="139455" y="218460"/>
                  <a:pt x="141177" y="217600"/>
                </a:cubicBezTo>
                <a:cubicBezTo>
                  <a:pt x="142898" y="216740"/>
                  <a:pt x="143759" y="215021"/>
                  <a:pt x="145481" y="215021"/>
                </a:cubicBezTo>
                <a:cubicBezTo>
                  <a:pt x="148925" y="213301"/>
                  <a:pt x="214351" y="190089"/>
                  <a:pt x="274612" y="186650"/>
                </a:cubicBezTo>
                <a:close/>
                <a:moveTo>
                  <a:pt x="287089" y="0"/>
                </a:moveTo>
                <a:cubicBezTo>
                  <a:pt x="332488" y="0"/>
                  <a:pt x="369292" y="40237"/>
                  <a:pt x="369292" y="89871"/>
                </a:cubicBezTo>
                <a:cubicBezTo>
                  <a:pt x="369292" y="139505"/>
                  <a:pt x="332488" y="179742"/>
                  <a:pt x="287089" y="179742"/>
                </a:cubicBezTo>
                <a:cubicBezTo>
                  <a:pt x="241690" y="179742"/>
                  <a:pt x="204886" y="139505"/>
                  <a:pt x="204886" y="89871"/>
                </a:cubicBezTo>
                <a:cubicBezTo>
                  <a:pt x="204886" y="40237"/>
                  <a:pt x="241690" y="0"/>
                  <a:pt x="287089" y="0"/>
                </a:cubicBezTo>
                <a:close/>
              </a:path>
            </a:pathLst>
          </a:custGeom>
          <a:solidFill>
            <a:schemeClr val="accent1"/>
          </a:solidFill>
          <a:ln w="3175">
            <a:noFill/>
            <a:prstDash val="solid"/>
            <a:round/>
          </a:ln>
          <a:effectLst/>
        </p:spPr>
        <p:txBody>
          <a:bodyPr wrap="square" lIns="91440" tIns="45720" rIns="91440" bIns="45720" anchor="ctr">
            <a:normAutofit fontScale="77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dirty="0"/>
          </a:p>
        </p:txBody>
      </p:sp>
      <p:sp>
        <p:nvSpPr>
          <p:cNvPr id="18" name="íśḻîḍê"/>
          <p:cNvSpPr txBox="1"/>
          <p:nvPr/>
        </p:nvSpPr>
        <p:spPr>
          <a:xfrm>
            <a:off x="6620436" y="4372757"/>
            <a:ext cx="4600014" cy="269755"/>
          </a:xfrm>
          <a:prstGeom prst="rect">
            <a:avLst/>
          </a:prstGeom>
          <a:noFill/>
        </p:spPr>
        <p:txBody>
          <a:bodyPr wrap="square" lIns="91440" tIns="45720" rIns="91440" bIns="45720" anchor="b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04.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不存在的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key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，没有查到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value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，直接返回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NULL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6283966" y="4795506"/>
            <a:ext cx="5123638" cy="4839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781354" y="612314"/>
            <a:ext cx="6316620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zh-CN" altLang="en-US" sz="2400" dirty="0">
                <a:solidFill>
                  <a:srgbClr val="12A98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缓存穿透</a:t>
            </a:r>
          </a:p>
        </p:txBody>
      </p:sp>
      <p:sp>
        <p:nvSpPr>
          <p:cNvPr id="41" name="ïṡ1íḑè"/>
          <p:cNvSpPr/>
          <p:nvPr/>
        </p:nvSpPr>
        <p:spPr bwMode="auto">
          <a:xfrm flipH="1">
            <a:off x="6333011" y="5004088"/>
            <a:ext cx="287425" cy="274149"/>
          </a:xfrm>
          <a:custGeom>
            <a:avLst/>
            <a:gdLst>
              <a:gd name="connsiteX0" fmla="*/ 0 w 574179"/>
              <a:gd name="connsiteY0" fmla="*/ 451358 h 547653"/>
              <a:gd name="connsiteX1" fmla="*/ 574179 w 574179"/>
              <a:gd name="connsiteY1" fmla="*/ 451358 h 547653"/>
              <a:gd name="connsiteX2" fmla="*/ 574179 w 574179"/>
              <a:gd name="connsiteY2" fmla="*/ 475432 h 547653"/>
              <a:gd name="connsiteX3" fmla="*/ 531137 w 574179"/>
              <a:gd name="connsiteY3" fmla="*/ 547653 h 547653"/>
              <a:gd name="connsiteX4" fmla="*/ 42181 w 574179"/>
              <a:gd name="connsiteY4" fmla="*/ 547653 h 547653"/>
              <a:gd name="connsiteX5" fmla="*/ 0 w 574179"/>
              <a:gd name="connsiteY5" fmla="*/ 475432 h 547653"/>
              <a:gd name="connsiteX6" fmla="*/ 392503 w 574179"/>
              <a:gd name="connsiteY6" fmla="*/ 318175 h 547653"/>
              <a:gd name="connsiteX7" fmla="*/ 416711 w 574179"/>
              <a:gd name="connsiteY7" fmla="*/ 337076 h 547653"/>
              <a:gd name="connsiteX8" fmla="*/ 419305 w 574179"/>
              <a:gd name="connsiteY8" fmla="*/ 345668 h 547653"/>
              <a:gd name="connsiteX9" fmla="*/ 395097 w 574179"/>
              <a:gd name="connsiteY9" fmla="*/ 343091 h 547653"/>
              <a:gd name="connsiteX10" fmla="*/ 298695 w 574179"/>
              <a:gd name="connsiteY10" fmla="*/ 263188 h 547653"/>
              <a:gd name="connsiteX11" fmla="*/ 320244 w 574179"/>
              <a:gd name="connsiteY11" fmla="*/ 272640 h 547653"/>
              <a:gd name="connsiteX12" fmla="*/ 330588 w 574179"/>
              <a:gd name="connsiteY12" fmla="*/ 270062 h 547653"/>
              <a:gd name="connsiteX13" fmla="*/ 377997 w 574179"/>
              <a:gd name="connsiteY13" fmla="*/ 307013 h 547653"/>
              <a:gd name="connsiteX14" fmla="*/ 377997 w 574179"/>
              <a:gd name="connsiteY14" fmla="*/ 341385 h 547653"/>
              <a:gd name="connsiteX15" fmla="*/ 308177 w 574179"/>
              <a:gd name="connsiteY15" fmla="*/ 338807 h 547653"/>
              <a:gd name="connsiteX16" fmla="*/ 320247 w 574179"/>
              <a:gd name="connsiteY16" fmla="*/ 224505 h 547653"/>
              <a:gd name="connsiteX17" fmla="*/ 336603 w 574179"/>
              <a:gd name="connsiteY17" fmla="*/ 241694 h 547653"/>
              <a:gd name="connsiteX18" fmla="*/ 335742 w 574179"/>
              <a:gd name="connsiteY18" fmla="*/ 246851 h 547653"/>
              <a:gd name="connsiteX19" fmla="*/ 433876 w 574179"/>
              <a:gd name="connsiteY19" fmla="*/ 324202 h 547653"/>
              <a:gd name="connsiteX20" fmla="*/ 435597 w 574179"/>
              <a:gd name="connsiteY20" fmla="*/ 325921 h 547653"/>
              <a:gd name="connsiteX21" fmla="*/ 446788 w 574179"/>
              <a:gd name="connsiteY21" fmla="*/ 364597 h 547653"/>
              <a:gd name="connsiteX22" fmla="*/ 499298 w 574179"/>
              <a:gd name="connsiteY22" fmla="*/ 380926 h 547653"/>
              <a:gd name="connsiteX23" fmla="*/ 499298 w 574179"/>
              <a:gd name="connsiteY23" fmla="*/ 438510 h 547653"/>
              <a:gd name="connsiteX24" fmla="*/ 74052 w 574179"/>
              <a:gd name="connsiteY24" fmla="*/ 438510 h 547653"/>
              <a:gd name="connsiteX25" fmla="*/ 74052 w 574179"/>
              <a:gd name="connsiteY25" fmla="*/ 380926 h 547653"/>
              <a:gd name="connsiteX26" fmla="*/ 286675 w 574179"/>
              <a:gd name="connsiteY26" fmla="*/ 352564 h 547653"/>
              <a:gd name="connsiteX27" fmla="*/ 439040 w 574179"/>
              <a:gd name="connsiteY27" fmla="*/ 362878 h 547653"/>
              <a:gd name="connsiteX28" fmla="*/ 428711 w 574179"/>
              <a:gd name="connsiteY28" fmla="*/ 329359 h 547653"/>
              <a:gd name="connsiteX29" fmla="*/ 332299 w 574179"/>
              <a:gd name="connsiteY29" fmla="*/ 252867 h 547653"/>
              <a:gd name="connsiteX30" fmla="*/ 320247 w 574179"/>
              <a:gd name="connsiteY30" fmla="*/ 258024 h 547653"/>
              <a:gd name="connsiteX31" fmla="*/ 303031 w 574179"/>
              <a:gd name="connsiteY31" fmla="*/ 241694 h 547653"/>
              <a:gd name="connsiteX32" fmla="*/ 320247 w 574179"/>
              <a:gd name="connsiteY32" fmla="*/ 224505 h 547653"/>
              <a:gd name="connsiteX33" fmla="*/ 299567 w 574179"/>
              <a:gd name="connsiteY33" fmla="*/ 186650 h 547653"/>
              <a:gd name="connsiteX34" fmla="*/ 427837 w 574179"/>
              <a:gd name="connsiteY34" fmla="*/ 215021 h 547653"/>
              <a:gd name="connsiteX35" fmla="*/ 433002 w 574179"/>
              <a:gd name="connsiteY35" fmla="*/ 217600 h 547653"/>
              <a:gd name="connsiteX36" fmla="*/ 438168 w 574179"/>
              <a:gd name="connsiteY36" fmla="*/ 220179 h 547653"/>
              <a:gd name="connsiteX37" fmla="*/ 442472 w 574179"/>
              <a:gd name="connsiteY37" fmla="*/ 225337 h 547653"/>
              <a:gd name="connsiteX38" fmla="*/ 445915 w 574179"/>
              <a:gd name="connsiteY38" fmla="*/ 230496 h 547653"/>
              <a:gd name="connsiteX39" fmla="*/ 447637 w 574179"/>
              <a:gd name="connsiteY39" fmla="*/ 237374 h 547653"/>
              <a:gd name="connsiteX40" fmla="*/ 449359 w 574179"/>
              <a:gd name="connsiteY40" fmla="*/ 241672 h 547653"/>
              <a:gd name="connsiteX41" fmla="*/ 462272 w 574179"/>
              <a:gd name="connsiteY41" fmla="*/ 352576 h 547653"/>
              <a:gd name="connsiteX42" fmla="*/ 457968 w 574179"/>
              <a:gd name="connsiteY42" fmla="*/ 351716 h 547653"/>
              <a:gd name="connsiteX43" fmla="*/ 448498 w 574179"/>
              <a:gd name="connsiteY43" fmla="*/ 321626 h 547653"/>
              <a:gd name="connsiteX44" fmla="*/ 446776 w 574179"/>
              <a:gd name="connsiteY44" fmla="*/ 315608 h 547653"/>
              <a:gd name="connsiteX45" fmla="*/ 351219 w 574179"/>
              <a:gd name="connsiteY45" fmla="*/ 240812 h 547653"/>
              <a:gd name="connsiteX46" fmla="*/ 320228 w 574179"/>
              <a:gd name="connsiteY46" fmla="*/ 210722 h 547653"/>
              <a:gd name="connsiteX47" fmla="*/ 293541 w 574179"/>
              <a:gd name="connsiteY47" fmla="*/ 226197 h 547653"/>
              <a:gd name="connsiteX48" fmla="*/ 290958 w 574179"/>
              <a:gd name="connsiteY48" fmla="*/ 203844 h 547653"/>
              <a:gd name="connsiteX49" fmla="*/ 274612 w 574179"/>
              <a:gd name="connsiteY49" fmla="*/ 186650 h 547653"/>
              <a:gd name="connsiteX50" fmla="*/ 282360 w 574179"/>
              <a:gd name="connsiteY50" fmla="*/ 203844 h 547653"/>
              <a:gd name="connsiteX51" fmla="*/ 283221 w 574179"/>
              <a:gd name="connsiteY51" fmla="*/ 203844 h 547653"/>
              <a:gd name="connsiteX52" fmla="*/ 265143 w 574179"/>
              <a:gd name="connsiteY52" fmla="*/ 338820 h 547653"/>
              <a:gd name="connsiteX53" fmla="*/ 195412 w 574179"/>
              <a:gd name="connsiteY53" fmla="*/ 341400 h 547653"/>
              <a:gd name="connsiteX54" fmla="*/ 195412 w 574179"/>
              <a:gd name="connsiteY54" fmla="*/ 266604 h 547653"/>
              <a:gd name="connsiteX55" fmla="*/ 186803 w 574179"/>
              <a:gd name="connsiteY55" fmla="*/ 269183 h 547653"/>
              <a:gd name="connsiteX56" fmla="*/ 178194 w 574179"/>
              <a:gd name="connsiteY56" fmla="*/ 343119 h 547653"/>
              <a:gd name="connsiteX57" fmla="*/ 111907 w 574179"/>
              <a:gd name="connsiteY57" fmla="*/ 352576 h 547653"/>
              <a:gd name="connsiteX58" fmla="*/ 124820 w 574179"/>
              <a:gd name="connsiteY58" fmla="*/ 241672 h 547653"/>
              <a:gd name="connsiteX59" fmla="*/ 125681 w 574179"/>
              <a:gd name="connsiteY59" fmla="*/ 237373 h 547653"/>
              <a:gd name="connsiteX60" fmla="*/ 128264 w 574179"/>
              <a:gd name="connsiteY60" fmla="*/ 230496 h 547653"/>
              <a:gd name="connsiteX61" fmla="*/ 131707 w 574179"/>
              <a:gd name="connsiteY61" fmla="*/ 226197 h 547653"/>
              <a:gd name="connsiteX62" fmla="*/ 136011 w 574179"/>
              <a:gd name="connsiteY62" fmla="*/ 220179 h 547653"/>
              <a:gd name="connsiteX63" fmla="*/ 141177 w 574179"/>
              <a:gd name="connsiteY63" fmla="*/ 217600 h 547653"/>
              <a:gd name="connsiteX64" fmla="*/ 145481 w 574179"/>
              <a:gd name="connsiteY64" fmla="*/ 215021 h 547653"/>
              <a:gd name="connsiteX65" fmla="*/ 274612 w 574179"/>
              <a:gd name="connsiteY65" fmla="*/ 186650 h 547653"/>
              <a:gd name="connsiteX66" fmla="*/ 287089 w 574179"/>
              <a:gd name="connsiteY66" fmla="*/ 0 h 547653"/>
              <a:gd name="connsiteX67" fmla="*/ 369292 w 574179"/>
              <a:gd name="connsiteY67" fmla="*/ 89871 h 547653"/>
              <a:gd name="connsiteX68" fmla="*/ 287089 w 574179"/>
              <a:gd name="connsiteY68" fmla="*/ 179742 h 547653"/>
              <a:gd name="connsiteX69" fmla="*/ 204886 w 574179"/>
              <a:gd name="connsiteY69" fmla="*/ 89871 h 547653"/>
              <a:gd name="connsiteX70" fmla="*/ 287089 w 574179"/>
              <a:gd name="connsiteY70" fmla="*/ 0 h 547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74179" h="547653">
                <a:moveTo>
                  <a:pt x="0" y="451358"/>
                </a:moveTo>
                <a:lnTo>
                  <a:pt x="574179" y="451358"/>
                </a:lnTo>
                <a:lnTo>
                  <a:pt x="574179" y="475432"/>
                </a:lnTo>
                <a:lnTo>
                  <a:pt x="531137" y="547653"/>
                </a:lnTo>
                <a:lnTo>
                  <a:pt x="42181" y="547653"/>
                </a:lnTo>
                <a:lnTo>
                  <a:pt x="0" y="475432"/>
                </a:lnTo>
                <a:close/>
                <a:moveTo>
                  <a:pt x="392503" y="318175"/>
                </a:moveTo>
                <a:lnTo>
                  <a:pt x="416711" y="337076"/>
                </a:lnTo>
                <a:lnTo>
                  <a:pt x="419305" y="345668"/>
                </a:lnTo>
                <a:cubicBezTo>
                  <a:pt x="411524" y="344809"/>
                  <a:pt x="403743" y="343950"/>
                  <a:pt x="395097" y="343091"/>
                </a:cubicBezTo>
                <a:close/>
                <a:moveTo>
                  <a:pt x="298695" y="263188"/>
                </a:moveTo>
                <a:cubicBezTo>
                  <a:pt x="304729" y="269203"/>
                  <a:pt x="311625" y="272640"/>
                  <a:pt x="320244" y="272640"/>
                </a:cubicBezTo>
                <a:cubicBezTo>
                  <a:pt x="323692" y="272640"/>
                  <a:pt x="327140" y="271781"/>
                  <a:pt x="330588" y="270062"/>
                </a:cubicBezTo>
                <a:lnTo>
                  <a:pt x="377997" y="307013"/>
                </a:lnTo>
                <a:lnTo>
                  <a:pt x="377997" y="341385"/>
                </a:lnTo>
                <a:cubicBezTo>
                  <a:pt x="356448" y="339666"/>
                  <a:pt x="333174" y="338807"/>
                  <a:pt x="308177" y="338807"/>
                </a:cubicBezTo>
                <a:close/>
                <a:moveTo>
                  <a:pt x="320247" y="224505"/>
                </a:moveTo>
                <a:cubicBezTo>
                  <a:pt x="329716" y="224505"/>
                  <a:pt x="336603" y="232240"/>
                  <a:pt x="336603" y="241694"/>
                </a:cubicBezTo>
                <a:cubicBezTo>
                  <a:pt x="336603" y="243413"/>
                  <a:pt x="336603" y="245132"/>
                  <a:pt x="335742" y="246851"/>
                </a:cubicBezTo>
                <a:lnTo>
                  <a:pt x="433876" y="324202"/>
                </a:lnTo>
                <a:cubicBezTo>
                  <a:pt x="434736" y="325062"/>
                  <a:pt x="434736" y="325062"/>
                  <a:pt x="435597" y="325921"/>
                </a:cubicBezTo>
                <a:lnTo>
                  <a:pt x="446788" y="364597"/>
                </a:lnTo>
                <a:cubicBezTo>
                  <a:pt x="488107" y="372332"/>
                  <a:pt x="499298" y="380926"/>
                  <a:pt x="499298" y="380926"/>
                </a:cubicBezTo>
                <a:lnTo>
                  <a:pt x="499298" y="438510"/>
                </a:lnTo>
                <a:lnTo>
                  <a:pt x="74052" y="438510"/>
                </a:lnTo>
                <a:lnTo>
                  <a:pt x="74052" y="380926"/>
                </a:lnTo>
                <a:cubicBezTo>
                  <a:pt x="74052" y="380926"/>
                  <a:pt x="109346" y="352564"/>
                  <a:pt x="286675" y="352564"/>
                </a:cubicBezTo>
                <a:cubicBezTo>
                  <a:pt x="358984" y="352564"/>
                  <a:pt x="406329" y="357721"/>
                  <a:pt x="439040" y="362878"/>
                </a:cubicBezTo>
                <a:lnTo>
                  <a:pt x="428711" y="329359"/>
                </a:lnTo>
                <a:lnTo>
                  <a:pt x="332299" y="252867"/>
                </a:lnTo>
                <a:cubicBezTo>
                  <a:pt x="328855" y="256305"/>
                  <a:pt x="324551" y="258024"/>
                  <a:pt x="320247" y="258024"/>
                </a:cubicBezTo>
                <a:cubicBezTo>
                  <a:pt x="310778" y="258024"/>
                  <a:pt x="303031" y="250289"/>
                  <a:pt x="303031" y="241694"/>
                </a:cubicBezTo>
                <a:cubicBezTo>
                  <a:pt x="303031" y="232240"/>
                  <a:pt x="310778" y="224505"/>
                  <a:pt x="320247" y="224505"/>
                </a:cubicBezTo>
                <a:close/>
                <a:moveTo>
                  <a:pt x="299567" y="186650"/>
                </a:moveTo>
                <a:cubicBezTo>
                  <a:pt x="359828" y="190089"/>
                  <a:pt x="425254" y="213301"/>
                  <a:pt x="427837" y="215021"/>
                </a:cubicBezTo>
                <a:cubicBezTo>
                  <a:pt x="430420" y="215021"/>
                  <a:pt x="431281" y="216740"/>
                  <a:pt x="433002" y="217600"/>
                </a:cubicBezTo>
                <a:cubicBezTo>
                  <a:pt x="434724" y="218460"/>
                  <a:pt x="436446" y="219319"/>
                  <a:pt x="438168" y="220179"/>
                </a:cubicBezTo>
                <a:cubicBezTo>
                  <a:pt x="439889" y="221899"/>
                  <a:pt x="440750" y="223618"/>
                  <a:pt x="442472" y="225337"/>
                </a:cubicBezTo>
                <a:cubicBezTo>
                  <a:pt x="443333" y="227057"/>
                  <a:pt x="445055" y="228776"/>
                  <a:pt x="445915" y="230496"/>
                </a:cubicBezTo>
                <a:cubicBezTo>
                  <a:pt x="446776" y="232215"/>
                  <a:pt x="447637" y="234794"/>
                  <a:pt x="447637" y="237374"/>
                </a:cubicBezTo>
                <a:cubicBezTo>
                  <a:pt x="448498" y="238233"/>
                  <a:pt x="449359" y="239953"/>
                  <a:pt x="449359" y="241672"/>
                </a:cubicBezTo>
                <a:lnTo>
                  <a:pt x="462272" y="352576"/>
                </a:lnTo>
                <a:cubicBezTo>
                  <a:pt x="460550" y="352576"/>
                  <a:pt x="459689" y="352576"/>
                  <a:pt x="457968" y="351716"/>
                </a:cubicBezTo>
                <a:lnTo>
                  <a:pt x="448498" y="321626"/>
                </a:lnTo>
                <a:lnTo>
                  <a:pt x="446776" y="315608"/>
                </a:lnTo>
                <a:lnTo>
                  <a:pt x="351219" y="240812"/>
                </a:lnTo>
                <a:cubicBezTo>
                  <a:pt x="351219" y="224478"/>
                  <a:pt x="337445" y="210722"/>
                  <a:pt x="320228" y="210722"/>
                </a:cubicBezTo>
                <a:cubicBezTo>
                  <a:pt x="309036" y="210722"/>
                  <a:pt x="299567" y="216740"/>
                  <a:pt x="293541" y="226197"/>
                </a:cubicBezTo>
                <a:lnTo>
                  <a:pt x="290958" y="203844"/>
                </a:lnTo>
                <a:close/>
                <a:moveTo>
                  <a:pt x="274612" y="186650"/>
                </a:moveTo>
                <a:lnTo>
                  <a:pt x="282360" y="203844"/>
                </a:lnTo>
                <a:lnTo>
                  <a:pt x="283221" y="203844"/>
                </a:lnTo>
                <a:lnTo>
                  <a:pt x="265143" y="338820"/>
                </a:lnTo>
                <a:cubicBezTo>
                  <a:pt x="239316" y="338820"/>
                  <a:pt x="216073" y="340540"/>
                  <a:pt x="195412" y="341400"/>
                </a:cubicBezTo>
                <a:lnTo>
                  <a:pt x="195412" y="266604"/>
                </a:lnTo>
                <a:cubicBezTo>
                  <a:pt x="192829" y="268323"/>
                  <a:pt x="189386" y="269183"/>
                  <a:pt x="186803" y="269183"/>
                </a:cubicBezTo>
                <a:lnTo>
                  <a:pt x="178194" y="343119"/>
                </a:lnTo>
                <a:cubicBezTo>
                  <a:pt x="149785" y="345698"/>
                  <a:pt x="128264" y="349137"/>
                  <a:pt x="111907" y="352576"/>
                </a:cubicBezTo>
                <a:lnTo>
                  <a:pt x="124820" y="241672"/>
                </a:lnTo>
                <a:cubicBezTo>
                  <a:pt x="124820" y="239953"/>
                  <a:pt x="125681" y="239093"/>
                  <a:pt x="125681" y="237373"/>
                </a:cubicBezTo>
                <a:cubicBezTo>
                  <a:pt x="126542" y="234794"/>
                  <a:pt x="126542" y="232215"/>
                  <a:pt x="128264" y="230496"/>
                </a:cubicBezTo>
                <a:cubicBezTo>
                  <a:pt x="129124" y="228776"/>
                  <a:pt x="129985" y="227057"/>
                  <a:pt x="131707" y="226197"/>
                </a:cubicBezTo>
                <a:cubicBezTo>
                  <a:pt x="132568" y="223618"/>
                  <a:pt x="134290" y="221899"/>
                  <a:pt x="136011" y="220179"/>
                </a:cubicBezTo>
                <a:cubicBezTo>
                  <a:pt x="137733" y="219319"/>
                  <a:pt x="139455" y="218460"/>
                  <a:pt x="141177" y="217600"/>
                </a:cubicBezTo>
                <a:cubicBezTo>
                  <a:pt x="142898" y="216740"/>
                  <a:pt x="143759" y="215021"/>
                  <a:pt x="145481" y="215021"/>
                </a:cubicBezTo>
                <a:cubicBezTo>
                  <a:pt x="148925" y="213301"/>
                  <a:pt x="214351" y="190089"/>
                  <a:pt x="274612" y="186650"/>
                </a:cubicBezTo>
                <a:close/>
                <a:moveTo>
                  <a:pt x="287089" y="0"/>
                </a:moveTo>
                <a:cubicBezTo>
                  <a:pt x="332488" y="0"/>
                  <a:pt x="369292" y="40237"/>
                  <a:pt x="369292" y="89871"/>
                </a:cubicBezTo>
                <a:cubicBezTo>
                  <a:pt x="369292" y="139505"/>
                  <a:pt x="332488" y="179742"/>
                  <a:pt x="287089" y="179742"/>
                </a:cubicBezTo>
                <a:cubicBezTo>
                  <a:pt x="241690" y="179742"/>
                  <a:pt x="204886" y="139505"/>
                  <a:pt x="204886" y="89871"/>
                </a:cubicBezTo>
                <a:cubicBezTo>
                  <a:pt x="204886" y="40237"/>
                  <a:pt x="241690" y="0"/>
                  <a:pt x="287089" y="0"/>
                </a:cubicBezTo>
                <a:close/>
              </a:path>
            </a:pathLst>
          </a:custGeom>
          <a:solidFill>
            <a:srgbClr val="26A599"/>
          </a:solidFill>
          <a:ln w="3175">
            <a:noFill/>
            <a:prstDash val="solid"/>
            <a:round/>
          </a:ln>
          <a:effectLst/>
        </p:spPr>
        <p:txBody>
          <a:bodyPr wrap="square" lIns="91440" tIns="45720" rIns="91440" bIns="45720" anchor="ctr">
            <a:normAutofit fontScale="77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42" name="ïslïḋê"/>
          <p:cNvSpPr txBox="1"/>
          <p:nvPr/>
        </p:nvSpPr>
        <p:spPr>
          <a:xfrm>
            <a:off x="6620435" y="5004088"/>
            <a:ext cx="5009589" cy="269755"/>
          </a:xfrm>
          <a:prstGeom prst="rect">
            <a:avLst/>
          </a:prstGeom>
          <a:noFill/>
        </p:spPr>
        <p:txBody>
          <a:bodyPr wrap="square" lIns="91440" tIns="45720" rIns="91440" bIns="45720" anchor="b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05.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不存在的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key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，后续所有查询都会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cache miss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，全部访问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DB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43" name="8e58817a-0478-4465-ba19-2f2d46c6d64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984586" y="4717956"/>
            <a:ext cx="698881" cy="1620073"/>
            <a:chOff x="5194050" y="1547746"/>
            <a:chExt cx="1803899" cy="4181608"/>
          </a:xfrm>
        </p:grpSpPr>
        <p:sp>
          <p:nvSpPr>
            <p:cNvPr id="44" name="iS1ïdê"/>
            <p:cNvSpPr/>
            <p:nvPr/>
          </p:nvSpPr>
          <p:spPr bwMode="auto">
            <a:xfrm>
              <a:off x="6425855" y="4853174"/>
              <a:ext cx="355626" cy="532579"/>
            </a:xfrm>
            <a:custGeom>
              <a:avLst/>
              <a:gdLst>
                <a:gd name="T0" fmla="*/ 0 w 172"/>
                <a:gd name="T1" fmla="*/ 115 h 258"/>
                <a:gd name="T2" fmla="*/ 32 w 172"/>
                <a:gd name="T3" fmla="*/ 172 h 258"/>
                <a:gd name="T4" fmla="*/ 46 w 172"/>
                <a:gd name="T5" fmla="*/ 213 h 258"/>
                <a:gd name="T6" fmla="*/ 107 w 172"/>
                <a:gd name="T7" fmla="*/ 248 h 258"/>
                <a:gd name="T8" fmla="*/ 137 w 172"/>
                <a:gd name="T9" fmla="*/ 55 h 258"/>
                <a:gd name="T10" fmla="*/ 59 w 172"/>
                <a:gd name="T11" fmla="*/ 0 h 258"/>
                <a:gd name="T12" fmla="*/ 20 w 172"/>
                <a:gd name="T13" fmla="*/ 40 h 258"/>
                <a:gd name="T14" fmla="*/ 0 w 172"/>
                <a:gd name="T15" fmla="*/ 115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258">
                  <a:moveTo>
                    <a:pt x="0" y="115"/>
                  </a:moveTo>
                  <a:cubicBezTo>
                    <a:pt x="0" y="115"/>
                    <a:pt x="16" y="148"/>
                    <a:pt x="32" y="172"/>
                  </a:cubicBezTo>
                  <a:cubicBezTo>
                    <a:pt x="32" y="172"/>
                    <a:pt x="43" y="190"/>
                    <a:pt x="46" y="213"/>
                  </a:cubicBezTo>
                  <a:cubicBezTo>
                    <a:pt x="48" y="236"/>
                    <a:pt x="83" y="258"/>
                    <a:pt x="107" y="248"/>
                  </a:cubicBezTo>
                  <a:cubicBezTo>
                    <a:pt x="131" y="239"/>
                    <a:pt x="172" y="91"/>
                    <a:pt x="137" y="55"/>
                  </a:cubicBezTo>
                  <a:cubicBezTo>
                    <a:pt x="102" y="18"/>
                    <a:pt x="59" y="0"/>
                    <a:pt x="59" y="0"/>
                  </a:cubicBezTo>
                  <a:cubicBezTo>
                    <a:pt x="20" y="40"/>
                    <a:pt x="20" y="40"/>
                    <a:pt x="20" y="40"/>
                  </a:cubicBezTo>
                  <a:lnTo>
                    <a:pt x="0" y="11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išḻïďé"/>
            <p:cNvSpPr/>
            <p:nvPr/>
          </p:nvSpPr>
          <p:spPr bwMode="auto">
            <a:xfrm>
              <a:off x="5530778" y="5232852"/>
              <a:ext cx="649404" cy="496502"/>
            </a:xfrm>
            <a:custGeom>
              <a:avLst/>
              <a:gdLst>
                <a:gd name="T0" fmla="*/ 262 w 314"/>
                <a:gd name="T1" fmla="*/ 88 h 240"/>
                <a:gd name="T2" fmla="*/ 249 w 314"/>
                <a:gd name="T3" fmla="*/ 209 h 240"/>
                <a:gd name="T4" fmla="*/ 11 w 314"/>
                <a:gd name="T5" fmla="*/ 70 h 240"/>
                <a:gd name="T6" fmla="*/ 157 w 314"/>
                <a:gd name="T7" fmla="*/ 43 h 240"/>
                <a:gd name="T8" fmla="*/ 222 w 314"/>
                <a:gd name="T9" fmla="*/ 114 h 240"/>
                <a:gd name="T10" fmla="*/ 262 w 314"/>
                <a:gd name="T11" fmla="*/ 8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4" h="240">
                  <a:moveTo>
                    <a:pt x="262" y="88"/>
                  </a:moveTo>
                  <a:cubicBezTo>
                    <a:pt x="262" y="88"/>
                    <a:pt x="272" y="208"/>
                    <a:pt x="249" y="209"/>
                  </a:cubicBezTo>
                  <a:cubicBezTo>
                    <a:pt x="227" y="210"/>
                    <a:pt x="31" y="240"/>
                    <a:pt x="11" y="70"/>
                  </a:cubicBezTo>
                  <a:cubicBezTo>
                    <a:pt x="11" y="70"/>
                    <a:pt x="0" y="0"/>
                    <a:pt x="157" y="43"/>
                  </a:cubicBezTo>
                  <a:cubicBezTo>
                    <a:pt x="314" y="86"/>
                    <a:pt x="224" y="116"/>
                    <a:pt x="222" y="114"/>
                  </a:cubicBezTo>
                  <a:cubicBezTo>
                    <a:pt x="220" y="112"/>
                    <a:pt x="262" y="88"/>
                    <a:pt x="262" y="8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išľîḓê"/>
            <p:cNvSpPr/>
            <p:nvPr/>
          </p:nvSpPr>
          <p:spPr bwMode="auto">
            <a:xfrm>
              <a:off x="5719758" y="4904714"/>
              <a:ext cx="352190" cy="578966"/>
            </a:xfrm>
            <a:custGeom>
              <a:avLst/>
              <a:gdLst>
                <a:gd name="T0" fmla="*/ 0 w 171"/>
                <a:gd name="T1" fmla="*/ 27 h 280"/>
                <a:gd name="T2" fmla="*/ 66 w 171"/>
                <a:gd name="T3" fmla="*/ 243 h 280"/>
                <a:gd name="T4" fmla="*/ 171 w 171"/>
                <a:gd name="T5" fmla="*/ 243 h 280"/>
                <a:gd name="T6" fmla="*/ 134 w 171"/>
                <a:gd name="T7" fmla="*/ 11 h 280"/>
                <a:gd name="T8" fmla="*/ 0 w 171"/>
                <a:gd name="T9" fmla="*/ 2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280">
                  <a:moveTo>
                    <a:pt x="0" y="27"/>
                  </a:moveTo>
                  <a:cubicBezTo>
                    <a:pt x="0" y="27"/>
                    <a:pt x="74" y="111"/>
                    <a:pt x="66" y="243"/>
                  </a:cubicBezTo>
                  <a:cubicBezTo>
                    <a:pt x="66" y="243"/>
                    <a:pt x="126" y="280"/>
                    <a:pt x="171" y="243"/>
                  </a:cubicBezTo>
                  <a:cubicBezTo>
                    <a:pt x="171" y="243"/>
                    <a:pt x="169" y="46"/>
                    <a:pt x="134" y="11"/>
                  </a:cubicBezTo>
                  <a:cubicBezTo>
                    <a:pt x="134" y="11"/>
                    <a:pt x="0" y="0"/>
                    <a:pt x="0" y="27"/>
                  </a:cubicBezTo>
                  <a:close/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ṥ1iďè"/>
            <p:cNvSpPr/>
            <p:nvPr/>
          </p:nvSpPr>
          <p:spPr bwMode="auto">
            <a:xfrm>
              <a:off x="6599373" y="2648983"/>
              <a:ext cx="285188" cy="226776"/>
            </a:xfrm>
            <a:custGeom>
              <a:avLst/>
              <a:gdLst>
                <a:gd name="T0" fmla="*/ 59 w 138"/>
                <a:gd name="T1" fmla="*/ 0 h 110"/>
                <a:gd name="T2" fmla="*/ 0 w 138"/>
                <a:gd name="T3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8" h="110">
                  <a:moveTo>
                    <a:pt x="59" y="0"/>
                  </a:moveTo>
                  <a:cubicBezTo>
                    <a:pt x="59" y="0"/>
                    <a:pt x="138" y="56"/>
                    <a:pt x="0" y="110"/>
                  </a:cubicBezTo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íṣlíḓê"/>
            <p:cNvSpPr/>
            <p:nvPr/>
          </p:nvSpPr>
          <p:spPr bwMode="auto">
            <a:xfrm>
              <a:off x="5352106" y="2648983"/>
              <a:ext cx="247392" cy="226776"/>
            </a:xfrm>
            <a:custGeom>
              <a:avLst/>
              <a:gdLst>
                <a:gd name="T0" fmla="*/ 76 w 120"/>
                <a:gd name="T1" fmla="*/ 0 h 110"/>
                <a:gd name="T2" fmla="*/ 120 w 120"/>
                <a:gd name="T3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0" h="110">
                  <a:moveTo>
                    <a:pt x="76" y="0"/>
                  </a:moveTo>
                  <a:cubicBezTo>
                    <a:pt x="76" y="0"/>
                    <a:pt x="0" y="52"/>
                    <a:pt x="120" y="110"/>
                  </a:cubicBezTo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ṣļïďe"/>
            <p:cNvSpPr/>
            <p:nvPr/>
          </p:nvSpPr>
          <p:spPr bwMode="auto">
            <a:xfrm>
              <a:off x="6621707" y="3473622"/>
              <a:ext cx="376242" cy="1077185"/>
            </a:xfrm>
            <a:custGeom>
              <a:avLst/>
              <a:gdLst>
                <a:gd name="T0" fmla="*/ 148 w 182"/>
                <a:gd name="T1" fmla="*/ 340 h 522"/>
                <a:gd name="T2" fmla="*/ 179 w 182"/>
                <a:gd name="T3" fmla="*/ 385 h 522"/>
                <a:gd name="T4" fmla="*/ 181 w 182"/>
                <a:gd name="T5" fmla="*/ 450 h 522"/>
                <a:gd name="T6" fmla="*/ 94 w 182"/>
                <a:gd name="T7" fmla="*/ 510 h 522"/>
                <a:gd name="T8" fmla="*/ 153 w 182"/>
                <a:gd name="T9" fmla="*/ 443 h 522"/>
                <a:gd name="T10" fmla="*/ 141 w 182"/>
                <a:gd name="T11" fmla="*/ 393 h 522"/>
                <a:gd name="T12" fmla="*/ 98 w 182"/>
                <a:gd name="T13" fmla="*/ 388 h 522"/>
                <a:gd name="T14" fmla="*/ 93 w 182"/>
                <a:gd name="T15" fmla="*/ 484 h 522"/>
                <a:gd name="T16" fmla="*/ 46 w 182"/>
                <a:gd name="T17" fmla="*/ 392 h 522"/>
                <a:gd name="T18" fmla="*/ 61 w 182"/>
                <a:gd name="T19" fmla="*/ 345 h 522"/>
                <a:gd name="T20" fmla="*/ 81 w 182"/>
                <a:gd name="T21" fmla="*/ 309 h 522"/>
                <a:gd name="T22" fmla="*/ 0 w 182"/>
                <a:gd name="T23" fmla="*/ 62 h 522"/>
                <a:gd name="T24" fmla="*/ 104 w 182"/>
                <a:gd name="T25" fmla="*/ 0 h 522"/>
                <a:gd name="T26" fmla="*/ 148 w 182"/>
                <a:gd name="T27" fmla="*/ 34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2" h="522">
                  <a:moveTo>
                    <a:pt x="148" y="340"/>
                  </a:moveTo>
                  <a:cubicBezTo>
                    <a:pt x="148" y="340"/>
                    <a:pt x="182" y="365"/>
                    <a:pt x="179" y="385"/>
                  </a:cubicBezTo>
                  <a:cubicBezTo>
                    <a:pt x="175" y="405"/>
                    <a:pt x="181" y="432"/>
                    <a:pt x="181" y="450"/>
                  </a:cubicBezTo>
                  <a:cubicBezTo>
                    <a:pt x="181" y="468"/>
                    <a:pt x="103" y="522"/>
                    <a:pt x="94" y="510"/>
                  </a:cubicBezTo>
                  <a:cubicBezTo>
                    <a:pt x="85" y="498"/>
                    <a:pt x="131" y="444"/>
                    <a:pt x="153" y="443"/>
                  </a:cubicBezTo>
                  <a:cubicBezTo>
                    <a:pt x="153" y="443"/>
                    <a:pt x="141" y="429"/>
                    <a:pt x="141" y="393"/>
                  </a:cubicBezTo>
                  <a:cubicBezTo>
                    <a:pt x="141" y="393"/>
                    <a:pt x="107" y="379"/>
                    <a:pt x="98" y="388"/>
                  </a:cubicBezTo>
                  <a:cubicBezTo>
                    <a:pt x="88" y="398"/>
                    <a:pt x="114" y="485"/>
                    <a:pt x="93" y="484"/>
                  </a:cubicBezTo>
                  <a:cubicBezTo>
                    <a:pt x="72" y="483"/>
                    <a:pt x="47" y="450"/>
                    <a:pt x="46" y="392"/>
                  </a:cubicBezTo>
                  <a:cubicBezTo>
                    <a:pt x="46" y="392"/>
                    <a:pt x="47" y="365"/>
                    <a:pt x="61" y="345"/>
                  </a:cubicBezTo>
                  <a:cubicBezTo>
                    <a:pt x="75" y="326"/>
                    <a:pt x="88" y="333"/>
                    <a:pt x="81" y="309"/>
                  </a:cubicBezTo>
                  <a:cubicBezTo>
                    <a:pt x="81" y="309"/>
                    <a:pt x="87" y="113"/>
                    <a:pt x="0" y="6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73" y="166"/>
                    <a:pt x="148" y="340"/>
                  </a:cubicBezTo>
                  <a:close/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îśľîďê"/>
            <p:cNvSpPr/>
            <p:nvPr/>
          </p:nvSpPr>
          <p:spPr bwMode="auto">
            <a:xfrm>
              <a:off x="6781481" y="4241567"/>
              <a:ext cx="182108" cy="233648"/>
            </a:xfrm>
            <a:custGeom>
              <a:avLst/>
              <a:gdLst>
                <a:gd name="T0" fmla="*/ 45 w 88"/>
                <a:gd name="T1" fmla="*/ 15 h 113"/>
                <a:gd name="T2" fmla="*/ 23 w 88"/>
                <a:gd name="T3" fmla="*/ 70 h 113"/>
                <a:gd name="T4" fmla="*/ 34 w 88"/>
                <a:gd name="T5" fmla="*/ 110 h 113"/>
                <a:gd name="T6" fmla="*/ 88 w 88"/>
                <a:gd name="T7" fmla="*/ 76 h 113"/>
                <a:gd name="T8" fmla="*/ 81 w 88"/>
                <a:gd name="T9" fmla="*/ 11 h 113"/>
                <a:gd name="T10" fmla="*/ 45 w 88"/>
                <a:gd name="T11" fmla="*/ 0 h 113"/>
                <a:gd name="T12" fmla="*/ 45 w 88"/>
                <a:gd name="T13" fmla="*/ 1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13">
                  <a:moveTo>
                    <a:pt x="45" y="15"/>
                  </a:moveTo>
                  <a:cubicBezTo>
                    <a:pt x="45" y="15"/>
                    <a:pt x="45" y="60"/>
                    <a:pt x="23" y="70"/>
                  </a:cubicBezTo>
                  <a:cubicBezTo>
                    <a:pt x="0" y="79"/>
                    <a:pt x="21" y="113"/>
                    <a:pt x="34" y="110"/>
                  </a:cubicBezTo>
                  <a:cubicBezTo>
                    <a:pt x="47" y="107"/>
                    <a:pt x="88" y="76"/>
                    <a:pt x="88" y="76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45" y="0"/>
                    <a:pt x="45" y="0"/>
                    <a:pt x="45" y="0"/>
                  </a:cubicBezTo>
                  <a:lnTo>
                    <a:pt x="45" y="15"/>
                  </a:lnTo>
                  <a:close/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íśḻîďê"/>
            <p:cNvSpPr/>
            <p:nvPr/>
          </p:nvSpPr>
          <p:spPr bwMode="auto">
            <a:xfrm>
              <a:off x="6905177" y="4373853"/>
              <a:ext cx="89336" cy="163210"/>
            </a:xfrm>
            <a:custGeom>
              <a:avLst/>
              <a:gdLst>
                <a:gd name="T0" fmla="*/ 0 w 43"/>
                <a:gd name="T1" fmla="*/ 58 h 79"/>
                <a:gd name="T2" fmla="*/ 24 w 43"/>
                <a:gd name="T3" fmla="*/ 39 h 79"/>
                <a:gd name="T4" fmla="*/ 10 w 43"/>
                <a:gd name="T5" fmla="*/ 34 h 79"/>
                <a:gd name="T6" fmla="*/ 0 w 43"/>
                <a:gd name="T7" fmla="*/ 5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79">
                  <a:moveTo>
                    <a:pt x="0" y="58"/>
                  </a:moveTo>
                  <a:cubicBezTo>
                    <a:pt x="0" y="58"/>
                    <a:pt x="5" y="79"/>
                    <a:pt x="24" y="39"/>
                  </a:cubicBezTo>
                  <a:cubicBezTo>
                    <a:pt x="43" y="0"/>
                    <a:pt x="10" y="34"/>
                    <a:pt x="10" y="34"/>
                  </a:cubicBezTo>
                  <a:lnTo>
                    <a:pt x="0" y="58"/>
                  </a:lnTo>
                  <a:close/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iš1îḋe"/>
            <p:cNvSpPr/>
            <p:nvPr/>
          </p:nvSpPr>
          <p:spPr bwMode="auto">
            <a:xfrm>
              <a:off x="6432727" y="3466750"/>
              <a:ext cx="431218" cy="414038"/>
            </a:xfrm>
            <a:custGeom>
              <a:avLst/>
              <a:gdLst>
                <a:gd name="T0" fmla="*/ 209 w 209"/>
                <a:gd name="T1" fmla="*/ 39 h 200"/>
                <a:gd name="T2" fmla="*/ 164 w 209"/>
                <a:gd name="T3" fmla="*/ 200 h 200"/>
                <a:gd name="T4" fmla="*/ 80 w 209"/>
                <a:gd name="T5" fmla="*/ 57 h 200"/>
                <a:gd name="T6" fmla="*/ 197 w 209"/>
                <a:gd name="T7" fmla="*/ 0 h 200"/>
                <a:gd name="T8" fmla="*/ 209 w 209"/>
                <a:gd name="T9" fmla="*/ 3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00">
                  <a:moveTo>
                    <a:pt x="209" y="39"/>
                  </a:moveTo>
                  <a:cubicBezTo>
                    <a:pt x="209" y="39"/>
                    <a:pt x="152" y="51"/>
                    <a:pt x="164" y="200"/>
                  </a:cubicBezTo>
                  <a:cubicBezTo>
                    <a:pt x="164" y="200"/>
                    <a:pt x="160" y="108"/>
                    <a:pt x="80" y="57"/>
                  </a:cubicBezTo>
                  <a:cubicBezTo>
                    <a:pt x="0" y="7"/>
                    <a:pt x="197" y="0"/>
                    <a:pt x="197" y="0"/>
                  </a:cubicBezTo>
                  <a:lnTo>
                    <a:pt x="209" y="39"/>
                  </a:lnTo>
                  <a:close/>
                </a:path>
              </a:pathLst>
            </a:custGeom>
            <a:solidFill>
              <a:srgbClr val="EA965E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ïş1ïḍè"/>
            <p:cNvSpPr/>
            <p:nvPr/>
          </p:nvSpPr>
          <p:spPr bwMode="auto">
            <a:xfrm>
              <a:off x="5194050" y="3437544"/>
              <a:ext cx="405448" cy="367652"/>
            </a:xfrm>
            <a:custGeom>
              <a:avLst/>
              <a:gdLst>
                <a:gd name="T0" fmla="*/ 65 w 196"/>
                <a:gd name="T1" fmla="*/ 0 h 178"/>
                <a:gd name="T2" fmla="*/ 65 w 196"/>
                <a:gd name="T3" fmla="*/ 146 h 178"/>
                <a:gd name="T4" fmla="*/ 175 w 196"/>
                <a:gd name="T5" fmla="*/ 92 h 178"/>
                <a:gd name="T6" fmla="*/ 196 w 196"/>
                <a:gd name="T7" fmla="*/ 56 h 178"/>
                <a:gd name="T8" fmla="*/ 65 w 196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178">
                  <a:moveTo>
                    <a:pt x="65" y="0"/>
                  </a:moveTo>
                  <a:cubicBezTo>
                    <a:pt x="65" y="0"/>
                    <a:pt x="0" y="114"/>
                    <a:pt x="65" y="146"/>
                  </a:cubicBezTo>
                  <a:cubicBezTo>
                    <a:pt x="130" y="178"/>
                    <a:pt x="175" y="92"/>
                    <a:pt x="175" y="92"/>
                  </a:cubicBezTo>
                  <a:cubicBezTo>
                    <a:pt x="196" y="56"/>
                    <a:pt x="196" y="56"/>
                    <a:pt x="196" y="56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îṧliḑè"/>
            <p:cNvSpPr/>
            <p:nvPr/>
          </p:nvSpPr>
          <p:spPr bwMode="auto">
            <a:xfrm>
              <a:off x="5319463" y="3415210"/>
              <a:ext cx="261136" cy="331574"/>
            </a:xfrm>
            <a:custGeom>
              <a:avLst/>
              <a:gdLst>
                <a:gd name="T0" fmla="*/ 0 w 127"/>
                <a:gd name="T1" fmla="*/ 20 h 160"/>
                <a:gd name="T2" fmla="*/ 56 w 127"/>
                <a:gd name="T3" fmla="*/ 160 h 160"/>
                <a:gd name="T4" fmla="*/ 127 w 127"/>
                <a:gd name="T5" fmla="*/ 87 h 160"/>
                <a:gd name="T6" fmla="*/ 12 w 127"/>
                <a:gd name="T7" fmla="*/ 0 h 160"/>
                <a:gd name="T8" fmla="*/ 0 w 127"/>
                <a:gd name="T9" fmla="*/ 2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60">
                  <a:moveTo>
                    <a:pt x="0" y="20"/>
                  </a:moveTo>
                  <a:cubicBezTo>
                    <a:pt x="0" y="20"/>
                    <a:pt x="113" y="106"/>
                    <a:pt x="56" y="160"/>
                  </a:cubicBezTo>
                  <a:cubicBezTo>
                    <a:pt x="56" y="160"/>
                    <a:pt x="100" y="147"/>
                    <a:pt x="127" y="87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EA965E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iśḻídè"/>
            <p:cNvSpPr/>
            <p:nvPr/>
          </p:nvSpPr>
          <p:spPr bwMode="auto">
            <a:xfrm>
              <a:off x="6425855" y="3052712"/>
              <a:ext cx="487912" cy="565222"/>
            </a:xfrm>
            <a:custGeom>
              <a:avLst/>
              <a:gdLst>
                <a:gd name="T0" fmla="*/ 0 w 236"/>
                <a:gd name="T1" fmla="*/ 0 h 274"/>
                <a:gd name="T2" fmla="*/ 236 w 236"/>
                <a:gd name="T3" fmla="*/ 178 h 274"/>
                <a:gd name="T4" fmla="*/ 96 w 236"/>
                <a:gd name="T5" fmla="*/ 26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274">
                  <a:moveTo>
                    <a:pt x="0" y="0"/>
                  </a:moveTo>
                  <a:cubicBezTo>
                    <a:pt x="0" y="0"/>
                    <a:pt x="140" y="44"/>
                    <a:pt x="236" y="178"/>
                  </a:cubicBezTo>
                  <a:cubicBezTo>
                    <a:pt x="236" y="178"/>
                    <a:pt x="165" y="274"/>
                    <a:pt x="96" y="26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íṧļiḓé"/>
            <p:cNvSpPr/>
            <p:nvPr/>
          </p:nvSpPr>
          <p:spPr bwMode="auto">
            <a:xfrm>
              <a:off x="5300566" y="3035532"/>
              <a:ext cx="486194" cy="565222"/>
            </a:xfrm>
            <a:custGeom>
              <a:avLst/>
              <a:gdLst>
                <a:gd name="T0" fmla="*/ 236 w 236"/>
                <a:gd name="T1" fmla="*/ 0 h 274"/>
                <a:gd name="T2" fmla="*/ 0 w 236"/>
                <a:gd name="T3" fmla="*/ 178 h 274"/>
                <a:gd name="T4" fmla="*/ 140 w 236"/>
                <a:gd name="T5" fmla="*/ 26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274">
                  <a:moveTo>
                    <a:pt x="236" y="0"/>
                  </a:moveTo>
                  <a:cubicBezTo>
                    <a:pt x="236" y="0"/>
                    <a:pt x="96" y="44"/>
                    <a:pt x="0" y="178"/>
                  </a:cubicBezTo>
                  <a:cubicBezTo>
                    <a:pt x="0" y="178"/>
                    <a:pt x="71" y="274"/>
                    <a:pt x="140" y="26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íṧḷíḋê"/>
            <p:cNvSpPr/>
            <p:nvPr/>
          </p:nvSpPr>
          <p:spPr bwMode="auto">
            <a:xfrm>
              <a:off x="5539367" y="4294825"/>
              <a:ext cx="1113263" cy="781690"/>
            </a:xfrm>
            <a:custGeom>
              <a:avLst/>
              <a:gdLst>
                <a:gd name="T0" fmla="*/ 12 w 539"/>
                <a:gd name="T1" fmla="*/ 0 h 378"/>
                <a:gd name="T2" fmla="*/ 69 w 539"/>
                <a:gd name="T3" fmla="*/ 346 h 378"/>
                <a:gd name="T4" fmla="*/ 243 w 539"/>
                <a:gd name="T5" fmla="*/ 346 h 378"/>
                <a:gd name="T6" fmla="*/ 293 w 539"/>
                <a:gd name="T7" fmla="*/ 180 h 378"/>
                <a:gd name="T8" fmla="*/ 381 w 539"/>
                <a:gd name="T9" fmla="*/ 282 h 378"/>
                <a:gd name="T10" fmla="*/ 539 w 539"/>
                <a:gd name="T11" fmla="*/ 248 h 378"/>
                <a:gd name="T12" fmla="*/ 528 w 539"/>
                <a:gd name="T13" fmla="*/ 154 h 378"/>
                <a:gd name="T14" fmla="*/ 527 w 539"/>
                <a:gd name="T15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9" h="378">
                  <a:moveTo>
                    <a:pt x="12" y="0"/>
                  </a:moveTo>
                  <a:cubicBezTo>
                    <a:pt x="12" y="0"/>
                    <a:pt x="0" y="120"/>
                    <a:pt x="69" y="346"/>
                  </a:cubicBezTo>
                  <a:cubicBezTo>
                    <a:pt x="69" y="346"/>
                    <a:pt x="157" y="378"/>
                    <a:pt x="243" y="346"/>
                  </a:cubicBezTo>
                  <a:cubicBezTo>
                    <a:pt x="243" y="346"/>
                    <a:pt x="288" y="267"/>
                    <a:pt x="293" y="180"/>
                  </a:cubicBezTo>
                  <a:cubicBezTo>
                    <a:pt x="293" y="180"/>
                    <a:pt x="344" y="248"/>
                    <a:pt x="381" y="282"/>
                  </a:cubicBezTo>
                  <a:cubicBezTo>
                    <a:pt x="381" y="282"/>
                    <a:pt x="509" y="280"/>
                    <a:pt x="539" y="248"/>
                  </a:cubicBezTo>
                  <a:cubicBezTo>
                    <a:pt x="539" y="248"/>
                    <a:pt x="531" y="189"/>
                    <a:pt x="528" y="154"/>
                  </a:cubicBezTo>
                  <a:cubicBezTo>
                    <a:pt x="525" y="120"/>
                    <a:pt x="539" y="40"/>
                    <a:pt x="527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ṥľíde"/>
            <p:cNvSpPr/>
            <p:nvPr/>
          </p:nvSpPr>
          <p:spPr bwMode="auto">
            <a:xfrm>
              <a:off x="5499854" y="2989147"/>
              <a:ext cx="1178547" cy="1405322"/>
            </a:xfrm>
            <a:custGeom>
              <a:avLst/>
              <a:gdLst>
                <a:gd name="T0" fmla="*/ 427 w 570"/>
                <a:gd name="T1" fmla="*/ 0 h 680"/>
                <a:gd name="T2" fmla="*/ 540 w 570"/>
                <a:gd name="T3" fmla="*/ 273 h 680"/>
                <a:gd name="T4" fmla="*/ 546 w 570"/>
                <a:gd name="T5" fmla="*/ 632 h 680"/>
                <a:gd name="T6" fmla="*/ 288 w 570"/>
                <a:gd name="T7" fmla="*/ 680 h 680"/>
                <a:gd name="T8" fmla="*/ 31 w 570"/>
                <a:gd name="T9" fmla="*/ 632 h 680"/>
                <a:gd name="T10" fmla="*/ 30 w 570"/>
                <a:gd name="T11" fmla="*/ 285 h 680"/>
                <a:gd name="T12" fmla="*/ 150 w 570"/>
                <a:gd name="T13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0" h="680">
                  <a:moveTo>
                    <a:pt x="427" y="0"/>
                  </a:moveTo>
                  <a:cubicBezTo>
                    <a:pt x="427" y="0"/>
                    <a:pt x="510" y="82"/>
                    <a:pt x="540" y="273"/>
                  </a:cubicBezTo>
                  <a:cubicBezTo>
                    <a:pt x="570" y="464"/>
                    <a:pt x="546" y="632"/>
                    <a:pt x="546" y="632"/>
                  </a:cubicBezTo>
                  <a:cubicBezTo>
                    <a:pt x="546" y="632"/>
                    <a:pt x="478" y="680"/>
                    <a:pt x="288" y="680"/>
                  </a:cubicBezTo>
                  <a:cubicBezTo>
                    <a:pt x="99" y="680"/>
                    <a:pt x="31" y="632"/>
                    <a:pt x="31" y="632"/>
                  </a:cubicBezTo>
                  <a:cubicBezTo>
                    <a:pt x="31" y="632"/>
                    <a:pt x="0" y="476"/>
                    <a:pt x="30" y="285"/>
                  </a:cubicBezTo>
                  <a:cubicBezTo>
                    <a:pt x="61" y="94"/>
                    <a:pt x="150" y="0"/>
                    <a:pt x="15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ïšḷïde"/>
            <p:cNvSpPr/>
            <p:nvPr/>
          </p:nvSpPr>
          <p:spPr bwMode="auto">
            <a:xfrm>
              <a:off x="5759271" y="3002891"/>
              <a:ext cx="731868" cy="326420"/>
            </a:xfrm>
            <a:custGeom>
              <a:avLst/>
              <a:gdLst>
                <a:gd name="T0" fmla="*/ 0 w 355"/>
                <a:gd name="T1" fmla="*/ 26 h 158"/>
                <a:gd name="T2" fmla="*/ 355 w 355"/>
                <a:gd name="T3" fmla="*/ 74 h 158"/>
                <a:gd name="T4" fmla="*/ 323 w 355"/>
                <a:gd name="T5" fmla="*/ 19 h 158"/>
                <a:gd name="T6" fmla="*/ 19 w 355"/>
                <a:gd name="T7" fmla="*/ 0 h 158"/>
                <a:gd name="T8" fmla="*/ 0 w 355"/>
                <a:gd name="T9" fmla="*/ 2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5" h="158">
                  <a:moveTo>
                    <a:pt x="0" y="26"/>
                  </a:moveTo>
                  <a:cubicBezTo>
                    <a:pt x="0" y="26"/>
                    <a:pt x="140" y="158"/>
                    <a:pt x="355" y="74"/>
                  </a:cubicBezTo>
                  <a:cubicBezTo>
                    <a:pt x="355" y="74"/>
                    <a:pt x="335" y="35"/>
                    <a:pt x="323" y="19"/>
                  </a:cubicBezTo>
                  <a:cubicBezTo>
                    <a:pt x="311" y="3"/>
                    <a:pt x="19" y="0"/>
                    <a:pt x="19" y="0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îsḷîḍé"/>
            <p:cNvSpPr/>
            <p:nvPr/>
          </p:nvSpPr>
          <p:spPr bwMode="auto">
            <a:xfrm>
              <a:off x="5475802" y="3044123"/>
              <a:ext cx="290342" cy="542887"/>
            </a:xfrm>
            <a:custGeom>
              <a:avLst/>
              <a:gdLst>
                <a:gd name="T0" fmla="*/ 141 w 141"/>
                <a:gd name="T1" fmla="*/ 0 h 263"/>
                <a:gd name="T2" fmla="*/ 0 w 141"/>
                <a:gd name="T3" fmla="*/ 250 h 263"/>
                <a:gd name="T4" fmla="*/ 42 w 141"/>
                <a:gd name="T5" fmla="*/ 262 h 263"/>
                <a:gd name="T6" fmla="*/ 141 w 141"/>
                <a:gd name="T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263">
                  <a:moveTo>
                    <a:pt x="141" y="0"/>
                  </a:moveTo>
                  <a:cubicBezTo>
                    <a:pt x="141" y="0"/>
                    <a:pt x="20" y="159"/>
                    <a:pt x="0" y="250"/>
                  </a:cubicBezTo>
                  <a:cubicBezTo>
                    <a:pt x="0" y="250"/>
                    <a:pt x="30" y="263"/>
                    <a:pt x="42" y="262"/>
                  </a:cubicBezTo>
                  <a:cubicBezTo>
                    <a:pt x="42" y="262"/>
                    <a:pt x="98" y="48"/>
                    <a:pt x="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ïŝḻïḋè"/>
            <p:cNvSpPr/>
            <p:nvPr/>
          </p:nvSpPr>
          <p:spPr bwMode="auto">
            <a:xfrm>
              <a:off x="6434445" y="3056148"/>
              <a:ext cx="274880" cy="549759"/>
            </a:xfrm>
            <a:custGeom>
              <a:avLst/>
              <a:gdLst>
                <a:gd name="T0" fmla="*/ 0 w 133"/>
                <a:gd name="T1" fmla="*/ 0 h 266"/>
                <a:gd name="T2" fmla="*/ 133 w 133"/>
                <a:gd name="T3" fmla="*/ 256 h 266"/>
                <a:gd name="T4" fmla="*/ 91 w 133"/>
                <a:gd name="T5" fmla="*/ 263 h 266"/>
                <a:gd name="T6" fmla="*/ 0 w 133"/>
                <a:gd name="T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" h="266">
                  <a:moveTo>
                    <a:pt x="0" y="0"/>
                  </a:moveTo>
                  <a:cubicBezTo>
                    <a:pt x="0" y="0"/>
                    <a:pt x="131" y="177"/>
                    <a:pt x="133" y="256"/>
                  </a:cubicBezTo>
                  <a:cubicBezTo>
                    <a:pt x="133" y="256"/>
                    <a:pt x="116" y="266"/>
                    <a:pt x="91" y="263"/>
                  </a:cubicBezTo>
                  <a:cubicBezTo>
                    <a:pt x="91" y="263"/>
                    <a:pt x="50" y="7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îṧ1îḍé"/>
            <p:cNvSpPr/>
            <p:nvPr/>
          </p:nvSpPr>
          <p:spPr bwMode="auto">
            <a:xfrm>
              <a:off x="5559983" y="2978839"/>
              <a:ext cx="304086" cy="659711"/>
            </a:xfrm>
            <a:custGeom>
              <a:avLst/>
              <a:gdLst>
                <a:gd name="T0" fmla="*/ 69 w 147"/>
                <a:gd name="T1" fmla="*/ 169 h 319"/>
                <a:gd name="T2" fmla="*/ 110 w 147"/>
                <a:gd name="T3" fmla="*/ 23 h 319"/>
                <a:gd name="T4" fmla="*/ 100 w 147"/>
                <a:gd name="T5" fmla="*/ 11 h 319"/>
                <a:gd name="T6" fmla="*/ 34 w 147"/>
                <a:gd name="T7" fmla="*/ 203 h 319"/>
                <a:gd name="T8" fmla="*/ 69 w 147"/>
                <a:gd name="T9" fmla="*/ 16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319">
                  <a:moveTo>
                    <a:pt x="69" y="169"/>
                  </a:moveTo>
                  <a:cubicBezTo>
                    <a:pt x="69" y="169"/>
                    <a:pt x="73" y="47"/>
                    <a:pt x="110" y="23"/>
                  </a:cubicBezTo>
                  <a:cubicBezTo>
                    <a:pt x="147" y="0"/>
                    <a:pt x="100" y="11"/>
                    <a:pt x="100" y="11"/>
                  </a:cubicBezTo>
                  <a:cubicBezTo>
                    <a:pt x="100" y="11"/>
                    <a:pt x="0" y="86"/>
                    <a:pt x="34" y="203"/>
                  </a:cubicBezTo>
                  <a:cubicBezTo>
                    <a:pt x="67" y="319"/>
                    <a:pt x="69" y="169"/>
                    <a:pt x="69" y="169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$ļíḑê"/>
            <p:cNvSpPr/>
            <p:nvPr/>
          </p:nvSpPr>
          <p:spPr bwMode="auto">
            <a:xfrm>
              <a:off x="6331365" y="3002891"/>
              <a:ext cx="302368" cy="657994"/>
            </a:xfrm>
            <a:custGeom>
              <a:avLst/>
              <a:gdLst>
                <a:gd name="T0" fmla="*/ 79 w 147"/>
                <a:gd name="T1" fmla="*/ 169 h 319"/>
                <a:gd name="T2" fmla="*/ 38 w 147"/>
                <a:gd name="T3" fmla="*/ 24 h 319"/>
                <a:gd name="T4" fmla="*/ 48 w 147"/>
                <a:gd name="T5" fmla="*/ 12 h 319"/>
                <a:gd name="T6" fmla="*/ 114 w 147"/>
                <a:gd name="T7" fmla="*/ 203 h 319"/>
                <a:gd name="T8" fmla="*/ 79 w 147"/>
                <a:gd name="T9" fmla="*/ 16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319">
                  <a:moveTo>
                    <a:pt x="79" y="169"/>
                  </a:moveTo>
                  <a:cubicBezTo>
                    <a:pt x="79" y="169"/>
                    <a:pt x="75" y="47"/>
                    <a:pt x="38" y="24"/>
                  </a:cubicBezTo>
                  <a:cubicBezTo>
                    <a:pt x="0" y="0"/>
                    <a:pt x="48" y="12"/>
                    <a:pt x="48" y="12"/>
                  </a:cubicBezTo>
                  <a:cubicBezTo>
                    <a:pt x="48" y="12"/>
                    <a:pt x="147" y="87"/>
                    <a:pt x="114" y="203"/>
                  </a:cubicBezTo>
                  <a:cubicBezTo>
                    <a:pt x="81" y="319"/>
                    <a:pt x="79" y="169"/>
                    <a:pt x="79" y="169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ṧlïḍe"/>
            <p:cNvSpPr/>
            <p:nvPr/>
          </p:nvSpPr>
          <p:spPr bwMode="auto">
            <a:xfrm>
              <a:off x="5278231" y="1911962"/>
              <a:ext cx="1580559" cy="1236958"/>
            </a:xfrm>
            <a:custGeom>
              <a:avLst/>
              <a:gdLst>
                <a:gd name="T0" fmla="*/ 234 w 766"/>
                <a:gd name="T1" fmla="*/ 32 h 599"/>
                <a:gd name="T2" fmla="*/ 232 w 766"/>
                <a:gd name="T3" fmla="*/ 33 h 599"/>
                <a:gd name="T4" fmla="*/ 77 w 766"/>
                <a:gd name="T5" fmla="*/ 380 h 599"/>
                <a:gd name="T6" fmla="*/ 81 w 766"/>
                <a:gd name="T7" fmla="*/ 394 h 599"/>
                <a:gd name="T8" fmla="*/ 104 w 766"/>
                <a:gd name="T9" fmla="*/ 379 h 599"/>
                <a:gd name="T10" fmla="*/ 168 w 766"/>
                <a:gd name="T11" fmla="*/ 501 h 599"/>
                <a:gd name="T12" fmla="*/ 183 w 766"/>
                <a:gd name="T13" fmla="*/ 501 h 599"/>
                <a:gd name="T14" fmla="*/ 422 w 766"/>
                <a:gd name="T15" fmla="*/ 586 h 599"/>
                <a:gd name="T16" fmla="*/ 700 w 766"/>
                <a:gd name="T17" fmla="*/ 350 h 599"/>
                <a:gd name="T18" fmla="*/ 716 w 766"/>
                <a:gd name="T19" fmla="*/ 360 h 599"/>
                <a:gd name="T20" fmla="*/ 734 w 766"/>
                <a:gd name="T21" fmla="*/ 139 h 599"/>
                <a:gd name="T22" fmla="*/ 645 w 766"/>
                <a:gd name="T23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6" h="599">
                  <a:moveTo>
                    <a:pt x="234" y="32"/>
                  </a:moveTo>
                  <a:cubicBezTo>
                    <a:pt x="234" y="32"/>
                    <a:pt x="234" y="32"/>
                    <a:pt x="232" y="33"/>
                  </a:cubicBezTo>
                  <a:cubicBezTo>
                    <a:pt x="209" y="40"/>
                    <a:pt x="0" y="113"/>
                    <a:pt x="77" y="380"/>
                  </a:cubicBezTo>
                  <a:cubicBezTo>
                    <a:pt x="78" y="385"/>
                    <a:pt x="80" y="389"/>
                    <a:pt x="81" y="394"/>
                  </a:cubicBezTo>
                  <a:cubicBezTo>
                    <a:pt x="81" y="394"/>
                    <a:pt x="95" y="371"/>
                    <a:pt x="104" y="379"/>
                  </a:cubicBezTo>
                  <a:cubicBezTo>
                    <a:pt x="113" y="388"/>
                    <a:pt x="134" y="466"/>
                    <a:pt x="168" y="501"/>
                  </a:cubicBezTo>
                  <a:cubicBezTo>
                    <a:pt x="168" y="501"/>
                    <a:pt x="177" y="492"/>
                    <a:pt x="183" y="501"/>
                  </a:cubicBezTo>
                  <a:cubicBezTo>
                    <a:pt x="189" y="509"/>
                    <a:pt x="280" y="599"/>
                    <a:pt x="422" y="586"/>
                  </a:cubicBezTo>
                  <a:cubicBezTo>
                    <a:pt x="565" y="573"/>
                    <a:pt x="680" y="499"/>
                    <a:pt x="700" y="350"/>
                  </a:cubicBezTo>
                  <a:cubicBezTo>
                    <a:pt x="700" y="350"/>
                    <a:pt x="714" y="351"/>
                    <a:pt x="716" y="360"/>
                  </a:cubicBezTo>
                  <a:cubicBezTo>
                    <a:pt x="716" y="360"/>
                    <a:pt x="766" y="205"/>
                    <a:pt x="734" y="139"/>
                  </a:cubicBezTo>
                  <a:cubicBezTo>
                    <a:pt x="703" y="72"/>
                    <a:pt x="658" y="1"/>
                    <a:pt x="645" y="0"/>
                  </a:cubicBezTo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îṥḷíḋé"/>
            <p:cNvSpPr/>
            <p:nvPr/>
          </p:nvSpPr>
          <p:spPr bwMode="auto">
            <a:xfrm>
              <a:off x="5395055" y="1547746"/>
              <a:ext cx="1439683" cy="934591"/>
            </a:xfrm>
            <a:custGeom>
              <a:avLst/>
              <a:gdLst>
                <a:gd name="T0" fmla="*/ 633 w 697"/>
                <a:gd name="T1" fmla="*/ 233 h 452"/>
                <a:gd name="T2" fmla="*/ 697 w 697"/>
                <a:gd name="T3" fmla="*/ 100 h 452"/>
                <a:gd name="T4" fmla="*/ 532 w 697"/>
                <a:gd name="T5" fmla="*/ 148 h 452"/>
                <a:gd name="T6" fmla="*/ 588 w 697"/>
                <a:gd name="T7" fmla="*/ 0 h 452"/>
                <a:gd name="T8" fmla="*/ 392 w 697"/>
                <a:gd name="T9" fmla="*/ 67 h 452"/>
                <a:gd name="T10" fmla="*/ 180 w 697"/>
                <a:gd name="T11" fmla="*/ 75 h 452"/>
                <a:gd name="T12" fmla="*/ 35 w 697"/>
                <a:gd name="T13" fmla="*/ 320 h 452"/>
                <a:gd name="T14" fmla="*/ 257 w 697"/>
                <a:gd name="T15" fmla="*/ 378 h 452"/>
                <a:gd name="T16" fmla="*/ 220 w 697"/>
                <a:gd name="T17" fmla="*/ 340 h 452"/>
                <a:gd name="T18" fmla="*/ 363 w 697"/>
                <a:gd name="T19" fmla="*/ 332 h 452"/>
                <a:gd name="T20" fmla="*/ 633 w 697"/>
                <a:gd name="T21" fmla="*/ 233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7" h="452">
                  <a:moveTo>
                    <a:pt x="633" y="233"/>
                  </a:moveTo>
                  <a:cubicBezTo>
                    <a:pt x="661" y="201"/>
                    <a:pt x="680" y="154"/>
                    <a:pt x="697" y="100"/>
                  </a:cubicBezTo>
                  <a:cubicBezTo>
                    <a:pt x="697" y="100"/>
                    <a:pt x="582" y="162"/>
                    <a:pt x="532" y="148"/>
                  </a:cubicBezTo>
                  <a:cubicBezTo>
                    <a:pt x="532" y="148"/>
                    <a:pt x="610" y="69"/>
                    <a:pt x="588" y="0"/>
                  </a:cubicBezTo>
                  <a:cubicBezTo>
                    <a:pt x="588" y="0"/>
                    <a:pt x="484" y="114"/>
                    <a:pt x="392" y="67"/>
                  </a:cubicBezTo>
                  <a:cubicBezTo>
                    <a:pt x="293" y="15"/>
                    <a:pt x="198" y="68"/>
                    <a:pt x="180" y="75"/>
                  </a:cubicBezTo>
                  <a:cubicBezTo>
                    <a:pt x="180" y="75"/>
                    <a:pt x="0" y="211"/>
                    <a:pt x="35" y="320"/>
                  </a:cubicBezTo>
                  <a:cubicBezTo>
                    <a:pt x="35" y="320"/>
                    <a:pt x="123" y="452"/>
                    <a:pt x="257" y="378"/>
                  </a:cubicBezTo>
                  <a:cubicBezTo>
                    <a:pt x="257" y="378"/>
                    <a:pt x="183" y="372"/>
                    <a:pt x="220" y="340"/>
                  </a:cubicBezTo>
                  <a:cubicBezTo>
                    <a:pt x="257" y="308"/>
                    <a:pt x="281" y="314"/>
                    <a:pt x="363" y="332"/>
                  </a:cubicBezTo>
                  <a:cubicBezTo>
                    <a:pt x="446" y="351"/>
                    <a:pt x="583" y="291"/>
                    <a:pt x="633" y="23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ïṧľiḍé"/>
            <p:cNvSpPr/>
            <p:nvPr/>
          </p:nvSpPr>
          <p:spPr bwMode="auto">
            <a:xfrm>
              <a:off x="5834863" y="4626398"/>
              <a:ext cx="312676" cy="340164"/>
            </a:xfrm>
            <a:custGeom>
              <a:avLst/>
              <a:gdLst>
                <a:gd name="T0" fmla="*/ 0 w 151"/>
                <a:gd name="T1" fmla="*/ 0 h 165"/>
                <a:gd name="T2" fmla="*/ 111 w 151"/>
                <a:gd name="T3" fmla="*/ 165 h 165"/>
                <a:gd name="T4" fmla="*/ 150 w 151"/>
                <a:gd name="T5" fmla="*/ 25 h 165"/>
                <a:gd name="T6" fmla="*/ 0 w 151"/>
                <a:gd name="T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65">
                  <a:moveTo>
                    <a:pt x="0" y="0"/>
                  </a:moveTo>
                  <a:cubicBezTo>
                    <a:pt x="0" y="0"/>
                    <a:pt x="119" y="79"/>
                    <a:pt x="111" y="165"/>
                  </a:cubicBezTo>
                  <a:cubicBezTo>
                    <a:pt x="111" y="165"/>
                    <a:pt x="151" y="68"/>
                    <a:pt x="150" y="25"/>
                  </a:cubicBezTo>
                  <a:cubicBezTo>
                    <a:pt x="150" y="25"/>
                    <a:pt x="14" y="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ïšľiḓe"/>
            <p:cNvSpPr/>
            <p:nvPr/>
          </p:nvSpPr>
          <p:spPr bwMode="auto">
            <a:xfrm>
              <a:off x="6152693" y="4580013"/>
              <a:ext cx="314394" cy="173518"/>
            </a:xfrm>
            <a:custGeom>
              <a:avLst/>
              <a:gdLst>
                <a:gd name="T0" fmla="*/ 0 w 152"/>
                <a:gd name="T1" fmla="*/ 47 h 84"/>
                <a:gd name="T2" fmla="*/ 30 w 152"/>
                <a:gd name="T3" fmla="*/ 84 h 84"/>
                <a:gd name="T4" fmla="*/ 152 w 152"/>
                <a:gd name="T5" fmla="*/ 0 h 84"/>
                <a:gd name="T6" fmla="*/ 0 w 152"/>
                <a:gd name="T7" fmla="*/ 4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84">
                  <a:moveTo>
                    <a:pt x="0" y="47"/>
                  </a:moveTo>
                  <a:cubicBezTo>
                    <a:pt x="30" y="84"/>
                    <a:pt x="30" y="84"/>
                    <a:pt x="30" y="84"/>
                  </a:cubicBezTo>
                  <a:cubicBezTo>
                    <a:pt x="30" y="84"/>
                    <a:pt x="144" y="21"/>
                    <a:pt x="152" y="0"/>
                  </a:cubicBezTo>
                  <a:cubicBezTo>
                    <a:pt x="152" y="0"/>
                    <a:pt x="64" y="61"/>
                    <a:pt x="0" y="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śļidê"/>
            <p:cNvSpPr/>
            <p:nvPr/>
          </p:nvSpPr>
          <p:spPr bwMode="auto">
            <a:xfrm>
              <a:off x="5762707" y="4574858"/>
              <a:ext cx="712970" cy="115106"/>
            </a:xfrm>
            <a:custGeom>
              <a:avLst/>
              <a:gdLst>
                <a:gd name="T0" fmla="*/ 0 w 345"/>
                <a:gd name="T1" fmla="*/ 10 h 56"/>
                <a:gd name="T2" fmla="*/ 54 w 345"/>
                <a:gd name="T3" fmla="*/ 26 h 56"/>
                <a:gd name="T4" fmla="*/ 80 w 345"/>
                <a:gd name="T5" fmla="*/ 32 h 56"/>
                <a:gd name="T6" fmla="*/ 110 w 345"/>
                <a:gd name="T7" fmla="*/ 37 h 56"/>
                <a:gd name="T8" fmla="*/ 142 w 345"/>
                <a:gd name="T9" fmla="*/ 42 h 56"/>
                <a:gd name="T10" fmla="*/ 175 w 345"/>
                <a:gd name="T11" fmla="*/ 44 h 56"/>
                <a:gd name="T12" fmla="*/ 192 w 345"/>
                <a:gd name="T13" fmla="*/ 44 h 56"/>
                <a:gd name="T14" fmla="*/ 208 w 345"/>
                <a:gd name="T15" fmla="*/ 43 h 56"/>
                <a:gd name="T16" fmla="*/ 240 w 345"/>
                <a:gd name="T17" fmla="*/ 40 h 56"/>
                <a:gd name="T18" fmla="*/ 248 w 345"/>
                <a:gd name="T19" fmla="*/ 39 h 56"/>
                <a:gd name="T20" fmla="*/ 255 w 345"/>
                <a:gd name="T21" fmla="*/ 37 h 56"/>
                <a:gd name="T22" fmla="*/ 262 w 345"/>
                <a:gd name="T23" fmla="*/ 36 h 56"/>
                <a:gd name="T24" fmla="*/ 269 w 345"/>
                <a:gd name="T25" fmla="*/ 34 h 56"/>
                <a:gd name="T26" fmla="*/ 276 w 345"/>
                <a:gd name="T27" fmla="*/ 32 h 56"/>
                <a:gd name="T28" fmla="*/ 283 w 345"/>
                <a:gd name="T29" fmla="*/ 30 h 56"/>
                <a:gd name="T30" fmla="*/ 295 w 345"/>
                <a:gd name="T31" fmla="*/ 26 h 56"/>
                <a:gd name="T32" fmla="*/ 316 w 345"/>
                <a:gd name="T33" fmla="*/ 17 h 56"/>
                <a:gd name="T34" fmla="*/ 332 w 345"/>
                <a:gd name="T35" fmla="*/ 8 h 56"/>
                <a:gd name="T36" fmla="*/ 345 w 345"/>
                <a:gd name="T37" fmla="*/ 0 h 56"/>
                <a:gd name="T38" fmla="*/ 333 w 345"/>
                <a:gd name="T39" fmla="*/ 10 h 56"/>
                <a:gd name="T40" fmla="*/ 318 w 345"/>
                <a:gd name="T41" fmla="*/ 21 h 56"/>
                <a:gd name="T42" fmla="*/ 309 w 345"/>
                <a:gd name="T43" fmla="*/ 26 h 56"/>
                <a:gd name="T44" fmla="*/ 298 w 345"/>
                <a:gd name="T45" fmla="*/ 32 h 56"/>
                <a:gd name="T46" fmla="*/ 286 w 345"/>
                <a:gd name="T47" fmla="*/ 37 h 56"/>
                <a:gd name="T48" fmla="*/ 279 w 345"/>
                <a:gd name="T49" fmla="*/ 40 h 56"/>
                <a:gd name="T50" fmla="*/ 272 w 345"/>
                <a:gd name="T51" fmla="*/ 42 h 56"/>
                <a:gd name="T52" fmla="*/ 265 w 345"/>
                <a:gd name="T53" fmla="*/ 45 h 56"/>
                <a:gd name="T54" fmla="*/ 258 w 345"/>
                <a:gd name="T55" fmla="*/ 47 h 56"/>
                <a:gd name="T56" fmla="*/ 250 w 345"/>
                <a:gd name="T57" fmla="*/ 49 h 56"/>
                <a:gd name="T58" fmla="*/ 242 w 345"/>
                <a:gd name="T59" fmla="*/ 50 h 56"/>
                <a:gd name="T60" fmla="*/ 226 w 345"/>
                <a:gd name="T61" fmla="*/ 53 h 56"/>
                <a:gd name="T62" fmla="*/ 209 w 345"/>
                <a:gd name="T63" fmla="*/ 55 h 56"/>
                <a:gd name="T64" fmla="*/ 192 w 345"/>
                <a:gd name="T65" fmla="*/ 56 h 56"/>
                <a:gd name="T66" fmla="*/ 175 w 345"/>
                <a:gd name="T67" fmla="*/ 56 h 56"/>
                <a:gd name="T68" fmla="*/ 141 w 345"/>
                <a:gd name="T69" fmla="*/ 53 h 56"/>
                <a:gd name="T70" fmla="*/ 108 w 345"/>
                <a:gd name="T71" fmla="*/ 48 h 56"/>
                <a:gd name="T72" fmla="*/ 52 w 345"/>
                <a:gd name="T73" fmla="*/ 32 h 56"/>
                <a:gd name="T74" fmla="*/ 14 w 345"/>
                <a:gd name="T75" fmla="*/ 17 h 56"/>
                <a:gd name="T76" fmla="*/ 0 w 345"/>
                <a:gd name="T77" fmla="*/ 1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5" h="56">
                  <a:moveTo>
                    <a:pt x="0" y="10"/>
                  </a:moveTo>
                  <a:cubicBezTo>
                    <a:pt x="0" y="10"/>
                    <a:pt x="21" y="18"/>
                    <a:pt x="54" y="26"/>
                  </a:cubicBezTo>
                  <a:cubicBezTo>
                    <a:pt x="62" y="28"/>
                    <a:pt x="71" y="30"/>
                    <a:pt x="80" y="32"/>
                  </a:cubicBezTo>
                  <a:cubicBezTo>
                    <a:pt x="90" y="34"/>
                    <a:pt x="100" y="36"/>
                    <a:pt x="110" y="37"/>
                  </a:cubicBezTo>
                  <a:cubicBezTo>
                    <a:pt x="121" y="39"/>
                    <a:pt x="131" y="41"/>
                    <a:pt x="142" y="42"/>
                  </a:cubicBezTo>
                  <a:cubicBezTo>
                    <a:pt x="153" y="43"/>
                    <a:pt x="164" y="43"/>
                    <a:pt x="175" y="44"/>
                  </a:cubicBezTo>
                  <a:cubicBezTo>
                    <a:pt x="181" y="44"/>
                    <a:pt x="186" y="44"/>
                    <a:pt x="192" y="44"/>
                  </a:cubicBezTo>
                  <a:cubicBezTo>
                    <a:pt x="197" y="44"/>
                    <a:pt x="203" y="44"/>
                    <a:pt x="208" y="43"/>
                  </a:cubicBezTo>
                  <a:cubicBezTo>
                    <a:pt x="219" y="43"/>
                    <a:pt x="230" y="42"/>
                    <a:pt x="240" y="40"/>
                  </a:cubicBezTo>
                  <a:cubicBezTo>
                    <a:pt x="243" y="40"/>
                    <a:pt x="245" y="39"/>
                    <a:pt x="248" y="39"/>
                  </a:cubicBezTo>
                  <a:cubicBezTo>
                    <a:pt x="250" y="38"/>
                    <a:pt x="253" y="38"/>
                    <a:pt x="255" y="37"/>
                  </a:cubicBezTo>
                  <a:cubicBezTo>
                    <a:pt x="258" y="37"/>
                    <a:pt x="260" y="36"/>
                    <a:pt x="262" y="36"/>
                  </a:cubicBezTo>
                  <a:cubicBezTo>
                    <a:pt x="265" y="35"/>
                    <a:pt x="267" y="34"/>
                    <a:pt x="269" y="34"/>
                  </a:cubicBezTo>
                  <a:cubicBezTo>
                    <a:pt x="272" y="33"/>
                    <a:pt x="274" y="33"/>
                    <a:pt x="276" y="32"/>
                  </a:cubicBezTo>
                  <a:cubicBezTo>
                    <a:pt x="278" y="31"/>
                    <a:pt x="281" y="31"/>
                    <a:pt x="283" y="30"/>
                  </a:cubicBezTo>
                  <a:cubicBezTo>
                    <a:pt x="287" y="29"/>
                    <a:pt x="291" y="27"/>
                    <a:pt x="295" y="26"/>
                  </a:cubicBezTo>
                  <a:cubicBezTo>
                    <a:pt x="303" y="23"/>
                    <a:pt x="310" y="19"/>
                    <a:pt x="316" y="17"/>
                  </a:cubicBezTo>
                  <a:cubicBezTo>
                    <a:pt x="322" y="14"/>
                    <a:pt x="327" y="11"/>
                    <a:pt x="332" y="8"/>
                  </a:cubicBezTo>
                  <a:cubicBezTo>
                    <a:pt x="340" y="3"/>
                    <a:pt x="345" y="0"/>
                    <a:pt x="345" y="0"/>
                  </a:cubicBezTo>
                  <a:cubicBezTo>
                    <a:pt x="345" y="0"/>
                    <a:pt x="341" y="4"/>
                    <a:pt x="333" y="10"/>
                  </a:cubicBezTo>
                  <a:cubicBezTo>
                    <a:pt x="329" y="13"/>
                    <a:pt x="324" y="17"/>
                    <a:pt x="318" y="21"/>
                  </a:cubicBezTo>
                  <a:cubicBezTo>
                    <a:pt x="315" y="22"/>
                    <a:pt x="312" y="24"/>
                    <a:pt x="309" y="26"/>
                  </a:cubicBezTo>
                  <a:cubicBezTo>
                    <a:pt x="305" y="28"/>
                    <a:pt x="302" y="30"/>
                    <a:pt x="298" y="32"/>
                  </a:cubicBezTo>
                  <a:cubicBezTo>
                    <a:pt x="294" y="34"/>
                    <a:pt x="290" y="36"/>
                    <a:pt x="286" y="37"/>
                  </a:cubicBezTo>
                  <a:cubicBezTo>
                    <a:pt x="283" y="38"/>
                    <a:pt x="281" y="39"/>
                    <a:pt x="279" y="40"/>
                  </a:cubicBezTo>
                  <a:cubicBezTo>
                    <a:pt x="277" y="41"/>
                    <a:pt x="274" y="42"/>
                    <a:pt x="272" y="42"/>
                  </a:cubicBezTo>
                  <a:cubicBezTo>
                    <a:pt x="270" y="43"/>
                    <a:pt x="267" y="44"/>
                    <a:pt x="265" y="45"/>
                  </a:cubicBezTo>
                  <a:cubicBezTo>
                    <a:pt x="262" y="45"/>
                    <a:pt x="260" y="46"/>
                    <a:pt x="258" y="47"/>
                  </a:cubicBezTo>
                  <a:cubicBezTo>
                    <a:pt x="255" y="47"/>
                    <a:pt x="252" y="48"/>
                    <a:pt x="250" y="49"/>
                  </a:cubicBezTo>
                  <a:cubicBezTo>
                    <a:pt x="247" y="49"/>
                    <a:pt x="245" y="50"/>
                    <a:pt x="242" y="50"/>
                  </a:cubicBezTo>
                  <a:cubicBezTo>
                    <a:pt x="237" y="52"/>
                    <a:pt x="231" y="52"/>
                    <a:pt x="226" y="53"/>
                  </a:cubicBezTo>
                  <a:cubicBezTo>
                    <a:pt x="220" y="54"/>
                    <a:pt x="215" y="54"/>
                    <a:pt x="209" y="55"/>
                  </a:cubicBezTo>
                  <a:cubicBezTo>
                    <a:pt x="204" y="55"/>
                    <a:pt x="198" y="55"/>
                    <a:pt x="192" y="56"/>
                  </a:cubicBezTo>
                  <a:cubicBezTo>
                    <a:pt x="186" y="56"/>
                    <a:pt x="181" y="56"/>
                    <a:pt x="175" y="56"/>
                  </a:cubicBezTo>
                  <a:cubicBezTo>
                    <a:pt x="163" y="55"/>
                    <a:pt x="152" y="55"/>
                    <a:pt x="141" y="53"/>
                  </a:cubicBezTo>
                  <a:cubicBezTo>
                    <a:pt x="130" y="52"/>
                    <a:pt x="119" y="50"/>
                    <a:pt x="108" y="48"/>
                  </a:cubicBezTo>
                  <a:cubicBezTo>
                    <a:pt x="87" y="44"/>
                    <a:pt x="68" y="38"/>
                    <a:pt x="52" y="32"/>
                  </a:cubicBezTo>
                  <a:cubicBezTo>
                    <a:pt x="36" y="27"/>
                    <a:pt x="23" y="21"/>
                    <a:pt x="14" y="17"/>
                  </a:cubicBezTo>
                  <a:cubicBezTo>
                    <a:pt x="5" y="13"/>
                    <a:pt x="0" y="10"/>
                    <a:pt x="0" y="1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îśļïḓé"/>
            <p:cNvSpPr/>
            <p:nvPr/>
          </p:nvSpPr>
          <p:spPr bwMode="auto">
            <a:xfrm>
              <a:off x="5515315" y="3853299"/>
              <a:ext cx="1154495" cy="345318"/>
            </a:xfrm>
            <a:custGeom>
              <a:avLst/>
              <a:gdLst>
                <a:gd name="T0" fmla="*/ 0 w 559"/>
                <a:gd name="T1" fmla="*/ 79 h 167"/>
                <a:gd name="T2" fmla="*/ 559 w 559"/>
                <a:gd name="T3" fmla="*/ 86 h 167"/>
                <a:gd name="T4" fmla="*/ 559 w 559"/>
                <a:gd name="T5" fmla="*/ 10 h 167"/>
                <a:gd name="T6" fmla="*/ 0 w 559"/>
                <a:gd name="T7" fmla="*/ 0 h 167"/>
                <a:gd name="T8" fmla="*/ 0 w 559"/>
                <a:gd name="T9" fmla="*/ 79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9" h="167">
                  <a:moveTo>
                    <a:pt x="0" y="79"/>
                  </a:moveTo>
                  <a:cubicBezTo>
                    <a:pt x="0" y="79"/>
                    <a:pt x="324" y="167"/>
                    <a:pt x="559" y="86"/>
                  </a:cubicBezTo>
                  <a:cubicBezTo>
                    <a:pt x="559" y="10"/>
                    <a:pt x="559" y="10"/>
                    <a:pt x="559" y="10"/>
                  </a:cubicBezTo>
                  <a:cubicBezTo>
                    <a:pt x="559" y="10"/>
                    <a:pt x="144" y="62"/>
                    <a:pt x="0" y="0"/>
                  </a:cubicBezTo>
                  <a:lnTo>
                    <a:pt x="0" y="79"/>
                  </a:lnTo>
                  <a:close/>
                </a:path>
              </a:pathLst>
            </a:custGeom>
            <a:solidFill>
              <a:srgbClr val="E874A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íSlîḋé"/>
            <p:cNvSpPr/>
            <p:nvPr/>
          </p:nvSpPr>
          <p:spPr bwMode="auto">
            <a:xfrm>
              <a:off x="5565138" y="4294825"/>
              <a:ext cx="1073750" cy="360780"/>
            </a:xfrm>
            <a:custGeom>
              <a:avLst/>
              <a:gdLst>
                <a:gd name="T0" fmla="*/ 0 w 520"/>
                <a:gd name="T1" fmla="*/ 0 h 174"/>
                <a:gd name="T2" fmla="*/ 0 w 520"/>
                <a:gd name="T3" fmla="*/ 24 h 174"/>
                <a:gd name="T4" fmla="*/ 520 w 520"/>
                <a:gd name="T5" fmla="*/ 50 h 174"/>
                <a:gd name="T6" fmla="*/ 515 w 520"/>
                <a:gd name="T7" fmla="*/ 0 h 174"/>
                <a:gd name="T8" fmla="*/ 0 w 520"/>
                <a:gd name="T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0" h="174">
                  <a:moveTo>
                    <a:pt x="0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286" y="174"/>
                    <a:pt x="520" y="50"/>
                  </a:cubicBezTo>
                  <a:cubicBezTo>
                    <a:pt x="520" y="50"/>
                    <a:pt x="519" y="13"/>
                    <a:pt x="515" y="0"/>
                  </a:cubicBezTo>
                  <a:cubicBezTo>
                    <a:pt x="515" y="0"/>
                    <a:pt x="273" y="10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$ľíḓé"/>
            <p:cNvSpPr/>
            <p:nvPr/>
          </p:nvSpPr>
          <p:spPr bwMode="auto">
            <a:xfrm>
              <a:off x="5855479" y="5365137"/>
              <a:ext cx="216468" cy="120260"/>
            </a:xfrm>
            <a:custGeom>
              <a:avLst/>
              <a:gdLst>
                <a:gd name="T0" fmla="*/ 1 w 105"/>
                <a:gd name="T1" fmla="*/ 0 h 58"/>
                <a:gd name="T2" fmla="*/ 104 w 105"/>
                <a:gd name="T3" fmla="*/ 0 h 58"/>
                <a:gd name="T4" fmla="*/ 105 w 105"/>
                <a:gd name="T5" fmla="*/ 24 h 58"/>
                <a:gd name="T6" fmla="*/ 0 w 105"/>
                <a:gd name="T7" fmla="*/ 24 h 58"/>
                <a:gd name="T8" fmla="*/ 1 w 105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58">
                  <a:moveTo>
                    <a:pt x="1" y="0"/>
                  </a:moveTo>
                  <a:cubicBezTo>
                    <a:pt x="1" y="0"/>
                    <a:pt x="73" y="24"/>
                    <a:pt x="104" y="0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4"/>
                    <a:pt x="69" y="58"/>
                    <a:pt x="0" y="2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iṣḷiḑé"/>
            <p:cNvSpPr/>
            <p:nvPr/>
          </p:nvSpPr>
          <p:spPr bwMode="auto">
            <a:xfrm>
              <a:off x="6307313" y="4720889"/>
              <a:ext cx="402012" cy="369370"/>
            </a:xfrm>
            <a:custGeom>
              <a:avLst/>
              <a:gdLst>
                <a:gd name="T0" fmla="*/ 57 w 194"/>
                <a:gd name="T1" fmla="*/ 179 h 179"/>
                <a:gd name="T2" fmla="*/ 81 w 194"/>
                <a:gd name="T3" fmla="*/ 36 h 179"/>
                <a:gd name="T4" fmla="*/ 194 w 194"/>
                <a:gd name="T5" fmla="*/ 119 h 179"/>
                <a:gd name="T6" fmla="*/ 116 w 194"/>
                <a:gd name="T7" fmla="*/ 104 h 179"/>
                <a:gd name="T8" fmla="*/ 57 w 194"/>
                <a:gd name="T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79">
                  <a:moveTo>
                    <a:pt x="57" y="179"/>
                  </a:moveTo>
                  <a:cubicBezTo>
                    <a:pt x="57" y="179"/>
                    <a:pt x="0" y="73"/>
                    <a:pt x="81" y="36"/>
                  </a:cubicBezTo>
                  <a:cubicBezTo>
                    <a:pt x="162" y="0"/>
                    <a:pt x="194" y="97"/>
                    <a:pt x="194" y="119"/>
                  </a:cubicBezTo>
                  <a:cubicBezTo>
                    <a:pt x="194" y="119"/>
                    <a:pt x="144" y="86"/>
                    <a:pt x="116" y="104"/>
                  </a:cubicBezTo>
                  <a:cubicBezTo>
                    <a:pt x="87" y="122"/>
                    <a:pt x="56" y="167"/>
                    <a:pt x="57" y="179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ṧḻide"/>
            <p:cNvSpPr/>
            <p:nvPr/>
          </p:nvSpPr>
          <p:spPr bwMode="auto">
            <a:xfrm>
              <a:off x="5762707" y="5014666"/>
              <a:ext cx="285188" cy="101362"/>
            </a:xfrm>
            <a:custGeom>
              <a:avLst/>
              <a:gdLst>
                <a:gd name="T0" fmla="*/ 3 w 138"/>
                <a:gd name="T1" fmla="*/ 9 h 49"/>
                <a:gd name="T2" fmla="*/ 15 w 138"/>
                <a:gd name="T3" fmla="*/ 31 h 49"/>
                <a:gd name="T4" fmla="*/ 138 w 138"/>
                <a:gd name="T5" fmla="*/ 34 h 49"/>
                <a:gd name="T6" fmla="*/ 131 w 138"/>
                <a:gd name="T7" fmla="*/ 0 h 49"/>
                <a:gd name="T8" fmla="*/ 3 w 138"/>
                <a:gd name="T9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49">
                  <a:moveTo>
                    <a:pt x="3" y="9"/>
                  </a:moveTo>
                  <a:cubicBezTo>
                    <a:pt x="0" y="8"/>
                    <a:pt x="15" y="31"/>
                    <a:pt x="15" y="31"/>
                  </a:cubicBezTo>
                  <a:cubicBezTo>
                    <a:pt x="15" y="31"/>
                    <a:pt x="99" y="49"/>
                    <a:pt x="138" y="34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0"/>
                    <a:pt x="67" y="20"/>
                    <a:pt x="3" y="9"/>
                  </a:cubicBezTo>
                  <a:close/>
                </a:path>
              </a:pathLst>
            </a:custGeom>
            <a:solidFill>
              <a:srgbClr val="EA965E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îṡľïḓe"/>
            <p:cNvSpPr/>
            <p:nvPr/>
          </p:nvSpPr>
          <p:spPr bwMode="auto">
            <a:xfrm>
              <a:off x="5407082" y="3774271"/>
              <a:ext cx="159774" cy="335010"/>
            </a:xfrm>
            <a:custGeom>
              <a:avLst/>
              <a:gdLst>
                <a:gd name="T0" fmla="*/ 46 w 77"/>
                <a:gd name="T1" fmla="*/ 162 h 162"/>
                <a:gd name="T2" fmla="*/ 18 w 77"/>
                <a:gd name="T3" fmla="*/ 0 h 162"/>
                <a:gd name="T4" fmla="*/ 77 w 77"/>
                <a:gd name="T5" fmla="*/ 5 h 162"/>
                <a:gd name="T6" fmla="*/ 46 w 77"/>
                <a:gd name="T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162">
                  <a:moveTo>
                    <a:pt x="46" y="162"/>
                  </a:moveTo>
                  <a:cubicBezTo>
                    <a:pt x="46" y="162"/>
                    <a:pt x="0" y="88"/>
                    <a:pt x="18" y="0"/>
                  </a:cubicBezTo>
                  <a:cubicBezTo>
                    <a:pt x="77" y="5"/>
                    <a:pt x="77" y="5"/>
                    <a:pt x="77" y="5"/>
                  </a:cubicBezTo>
                  <a:lnTo>
                    <a:pt x="46" y="16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is1ïḓè"/>
            <p:cNvSpPr/>
            <p:nvPr/>
          </p:nvSpPr>
          <p:spPr bwMode="auto">
            <a:xfrm>
              <a:off x="5417390" y="3678063"/>
              <a:ext cx="128850" cy="158056"/>
            </a:xfrm>
            <a:custGeom>
              <a:avLst/>
              <a:gdLst>
                <a:gd name="T0" fmla="*/ 62 w 62"/>
                <a:gd name="T1" fmla="*/ 0 h 77"/>
                <a:gd name="T2" fmla="*/ 0 w 62"/>
                <a:gd name="T3" fmla="*/ 66 h 77"/>
                <a:gd name="T4" fmla="*/ 53 w 62"/>
                <a:gd name="T5" fmla="*/ 77 h 77"/>
                <a:gd name="T6" fmla="*/ 62 w 62"/>
                <a:gd name="T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77">
                  <a:moveTo>
                    <a:pt x="62" y="0"/>
                  </a:moveTo>
                  <a:cubicBezTo>
                    <a:pt x="62" y="0"/>
                    <a:pt x="8" y="10"/>
                    <a:pt x="0" y="66"/>
                  </a:cubicBezTo>
                  <a:cubicBezTo>
                    <a:pt x="53" y="77"/>
                    <a:pt x="53" y="77"/>
                    <a:pt x="53" y="77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í$ḷïḍé"/>
            <p:cNvSpPr/>
            <p:nvPr/>
          </p:nvSpPr>
          <p:spPr bwMode="auto">
            <a:xfrm>
              <a:off x="6623425" y="3782862"/>
              <a:ext cx="159774" cy="333292"/>
            </a:xfrm>
            <a:custGeom>
              <a:avLst/>
              <a:gdLst>
                <a:gd name="T0" fmla="*/ 31 w 77"/>
                <a:gd name="T1" fmla="*/ 161 h 161"/>
                <a:gd name="T2" fmla="*/ 59 w 77"/>
                <a:gd name="T3" fmla="*/ 0 h 161"/>
                <a:gd name="T4" fmla="*/ 0 w 77"/>
                <a:gd name="T5" fmla="*/ 5 h 161"/>
                <a:gd name="T6" fmla="*/ 31 w 77"/>
                <a:gd name="T7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161">
                  <a:moveTo>
                    <a:pt x="31" y="161"/>
                  </a:moveTo>
                  <a:cubicBezTo>
                    <a:pt x="31" y="161"/>
                    <a:pt x="77" y="88"/>
                    <a:pt x="59" y="0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31" y="161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îṩļïďé"/>
            <p:cNvSpPr/>
            <p:nvPr/>
          </p:nvSpPr>
          <p:spPr bwMode="auto">
            <a:xfrm>
              <a:off x="6644041" y="3686654"/>
              <a:ext cx="128850" cy="156338"/>
            </a:xfrm>
            <a:custGeom>
              <a:avLst/>
              <a:gdLst>
                <a:gd name="T0" fmla="*/ 0 w 62"/>
                <a:gd name="T1" fmla="*/ 0 h 76"/>
                <a:gd name="T2" fmla="*/ 62 w 62"/>
                <a:gd name="T3" fmla="*/ 66 h 76"/>
                <a:gd name="T4" fmla="*/ 9 w 62"/>
                <a:gd name="T5" fmla="*/ 76 h 76"/>
                <a:gd name="T6" fmla="*/ 0 w 62"/>
                <a:gd name="T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76">
                  <a:moveTo>
                    <a:pt x="0" y="0"/>
                  </a:moveTo>
                  <a:cubicBezTo>
                    <a:pt x="0" y="0"/>
                    <a:pt x="54" y="10"/>
                    <a:pt x="62" y="66"/>
                  </a:cubicBezTo>
                  <a:cubicBezTo>
                    <a:pt x="9" y="76"/>
                    <a:pt x="9" y="76"/>
                    <a:pt x="9" y="7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iṥḷïdê"/>
            <p:cNvSpPr/>
            <p:nvPr/>
          </p:nvSpPr>
          <p:spPr bwMode="auto">
            <a:xfrm>
              <a:off x="5472366" y="3172972"/>
              <a:ext cx="1257575" cy="1243830"/>
            </a:xfrm>
            <a:custGeom>
              <a:avLst/>
              <a:gdLst>
                <a:gd name="T0" fmla="*/ 304 w 609"/>
                <a:gd name="T1" fmla="*/ 602 h 602"/>
                <a:gd name="T2" fmla="*/ 413 w 609"/>
                <a:gd name="T3" fmla="*/ 602 h 602"/>
                <a:gd name="T4" fmla="*/ 594 w 609"/>
                <a:gd name="T5" fmla="*/ 453 h 602"/>
                <a:gd name="T6" fmla="*/ 561 w 609"/>
                <a:gd name="T7" fmla="*/ 154 h 602"/>
                <a:gd name="T8" fmla="*/ 304 w 609"/>
                <a:gd name="T9" fmla="*/ 17 h 602"/>
                <a:gd name="T10" fmla="*/ 48 w 609"/>
                <a:gd name="T11" fmla="*/ 154 h 602"/>
                <a:gd name="T12" fmla="*/ 15 w 609"/>
                <a:gd name="T13" fmla="*/ 453 h 602"/>
                <a:gd name="T14" fmla="*/ 196 w 609"/>
                <a:gd name="T15" fmla="*/ 602 h 602"/>
                <a:gd name="T16" fmla="*/ 304 w 609"/>
                <a:gd name="T17" fmla="*/ 60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9" h="602">
                  <a:moveTo>
                    <a:pt x="304" y="602"/>
                  </a:moveTo>
                  <a:cubicBezTo>
                    <a:pt x="413" y="602"/>
                    <a:pt x="413" y="602"/>
                    <a:pt x="413" y="602"/>
                  </a:cubicBezTo>
                  <a:cubicBezTo>
                    <a:pt x="609" y="602"/>
                    <a:pt x="594" y="453"/>
                    <a:pt x="594" y="453"/>
                  </a:cubicBezTo>
                  <a:cubicBezTo>
                    <a:pt x="594" y="453"/>
                    <a:pt x="583" y="308"/>
                    <a:pt x="561" y="154"/>
                  </a:cubicBezTo>
                  <a:cubicBezTo>
                    <a:pt x="539" y="0"/>
                    <a:pt x="304" y="17"/>
                    <a:pt x="304" y="17"/>
                  </a:cubicBezTo>
                  <a:cubicBezTo>
                    <a:pt x="304" y="17"/>
                    <a:pt x="70" y="0"/>
                    <a:pt x="48" y="154"/>
                  </a:cubicBezTo>
                  <a:cubicBezTo>
                    <a:pt x="26" y="308"/>
                    <a:pt x="15" y="453"/>
                    <a:pt x="15" y="453"/>
                  </a:cubicBezTo>
                  <a:cubicBezTo>
                    <a:pt x="15" y="453"/>
                    <a:pt x="0" y="602"/>
                    <a:pt x="196" y="602"/>
                  </a:cubicBezTo>
                  <a:lnTo>
                    <a:pt x="304" y="60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îṡ1idê"/>
            <p:cNvSpPr/>
            <p:nvPr/>
          </p:nvSpPr>
          <p:spPr bwMode="auto">
            <a:xfrm>
              <a:off x="5652755" y="3128304"/>
              <a:ext cx="955207" cy="860717"/>
            </a:xfrm>
            <a:custGeom>
              <a:avLst/>
              <a:gdLst>
                <a:gd name="T0" fmla="*/ 0 w 462"/>
                <a:gd name="T1" fmla="*/ 295 h 417"/>
                <a:gd name="T2" fmla="*/ 0 w 462"/>
                <a:gd name="T3" fmla="*/ 318 h 417"/>
                <a:gd name="T4" fmla="*/ 460 w 462"/>
                <a:gd name="T5" fmla="*/ 343 h 417"/>
                <a:gd name="T6" fmla="*/ 436 w 462"/>
                <a:gd name="T7" fmla="*/ 93 h 417"/>
                <a:gd name="T8" fmla="*/ 0 w 462"/>
                <a:gd name="T9" fmla="*/ 295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2" h="417">
                  <a:moveTo>
                    <a:pt x="0" y="295"/>
                  </a:moveTo>
                  <a:cubicBezTo>
                    <a:pt x="0" y="318"/>
                    <a:pt x="0" y="318"/>
                    <a:pt x="0" y="318"/>
                  </a:cubicBezTo>
                  <a:cubicBezTo>
                    <a:pt x="0" y="318"/>
                    <a:pt x="228" y="417"/>
                    <a:pt x="460" y="343"/>
                  </a:cubicBezTo>
                  <a:cubicBezTo>
                    <a:pt x="460" y="343"/>
                    <a:pt x="462" y="186"/>
                    <a:pt x="436" y="93"/>
                  </a:cubicBezTo>
                  <a:cubicBezTo>
                    <a:pt x="410" y="0"/>
                    <a:pt x="0" y="295"/>
                    <a:pt x="0" y="295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išľíḋé"/>
            <p:cNvSpPr/>
            <p:nvPr/>
          </p:nvSpPr>
          <p:spPr bwMode="auto">
            <a:xfrm>
              <a:off x="6016971" y="3813786"/>
              <a:ext cx="164928" cy="190698"/>
            </a:xfrm>
            <a:custGeom>
              <a:avLst/>
              <a:gdLst>
                <a:gd name="T0" fmla="*/ 0 w 96"/>
                <a:gd name="T1" fmla="*/ 1 h 111"/>
                <a:gd name="T2" fmla="*/ 0 w 96"/>
                <a:gd name="T3" fmla="*/ 77 h 111"/>
                <a:gd name="T4" fmla="*/ 48 w 96"/>
                <a:gd name="T5" fmla="*/ 111 h 111"/>
                <a:gd name="T6" fmla="*/ 95 w 96"/>
                <a:gd name="T7" fmla="*/ 83 h 111"/>
                <a:gd name="T8" fmla="*/ 96 w 96"/>
                <a:gd name="T9" fmla="*/ 0 h 111"/>
                <a:gd name="T10" fmla="*/ 0 w 96"/>
                <a:gd name="T11" fmla="*/ 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111">
                  <a:moveTo>
                    <a:pt x="0" y="1"/>
                  </a:moveTo>
                  <a:lnTo>
                    <a:pt x="0" y="77"/>
                  </a:lnTo>
                  <a:lnTo>
                    <a:pt x="48" y="111"/>
                  </a:lnTo>
                  <a:lnTo>
                    <a:pt x="95" y="83"/>
                  </a:lnTo>
                  <a:lnTo>
                    <a:pt x="9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ṡḻíḓè"/>
            <p:cNvSpPr/>
            <p:nvPr/>
          </p:nvSpPr>
          <p:spPr bwMode="auto">
            <a:xfrm>
              <a:off x="6030715" y="3813786"/>
              <a:ext cx="134004" cy="175236"/>
            </a:xfrm>
            <a:custGeom>
              <a:avLst/>
              <a:gdLst>
                <a:gd name="T0" fmla="*/ 0 w 78"/>
                <a:gd name="T1" fmla="*/ 0 h 102"/>
                <a:gd name="T2" fmla="*/ 0 w 78"/>
                <a:gd name="T3" fmla="*/ 75 h 102"/>
                <a:gd name="T4" fmla="*/ 40 w 78"/>
                <a:gd name="T5" fmla="*/ 102 h 102"/>
                <a:gd name="T6" fmla="*/ 78 w 78"/>
                <a:gd name="T7" fmla="*/ 82 h 102"/>
                <a:gd name="T8" fmla="*/ 78 w 78"/>
                <a:gd name="T9" fmla="*/ 0 h 102"/>
                <a:gd name="T10" fmla="*/ 0 w 78"/>
                <a:gd name="T1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102">
                  <a:moveTo>
                    <a:pt x="0" y="0"/>
                  </a:moveTo>
                  <a:lnTo>
                    <a:pt x="0" y="75"/>
                  </a:lnTo>
                  <a:lnTo>
                    <a:pt x="40" y="102"/>
                  </a:lnTo>
                  <a:lnTo>
                    <a:pt x="78" y="82"/>
                  </a:lnTo>
                  <a:lnTo>
                    <a:pt x="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ïšľíḋé"/>
            <p:cNvSpPr/>
            <p:nvPr/>
          </p:nvSpPr>
          <p:spPr bwMode="auto">
            <a:xfrm>
              <a:off x="5986047" y="3160947"/>
              <a:ext cx="214750" cy="68720"/>
            </a:xfrm>
            <a:custGeom>
              <a:avLst/>
              <a:gdLst>
                <a:gd name="T0" fmla="*/ 0 w 104"/>
                <a:gd name="T1" fmla="*/ 29 h 33"/>
                <a:gd name="T2" fmla="*/ 51 w 104"/>
                <a:gd name="T3" fmla="*/ 0 h 33"/>
                <a:gd name="T4" fmla="*/ 104 w 104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" h="33">
                  <a:moveTo>
                    <a:pt x="0" y="29"/>
                  </a:moveTo>
                  <a:cubicBezTo>
                    <a:pt x="0" y="29"/>
                    <a:pt x="8" y="0"/>
                    <a:pt x="51" y="0"/>
                  </a:cubicBezTo>
                  <a:cubicBezTo>
                    <a:pt x="95" y="0"/>
                    <a:pt x="104" y="33"/>
                    <a:pt x="104" y="33"/>
                  </a:cubicBezTo>
                </a:path>
              </a:pathLst>
            </a:custGeom>
            <a:noFill/>
            <a:ln w="30163" cap="flat">
              <a:solidFill>
                <a:schemeClr val="tx2"/>
              </a:solidFill>
              <a:prstDash val="solid"/>
              <a:miter lim="8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ṣľïḑe"/>
            <p:cNvSpPr/>
            <p:nvPr/>
          </p:nvSpPr>
          <p:spPr bwMode="auto">
            <a:xfrm>
              <a:off x="5597779" y="3207332"/>
              <a:ext cx="1005030" cy="604735"/>
            </a:xfrm>
            <a:custGeom>
              <a:avLst/>
              <a:gdLst>
                <a:gd name="T0" fmla="*/ 446 w 487"/>
                <a:gd name="T1" fmla="*/ 39 h 293"/>
                <a:gd name="T2" fmla="*/ 472 w 487"/>
                <a:gd name="T3" fmla="*/ 249 h 293"/>
                <a:gd name="T4" fmla="*/ 243 w 487"/>
                <a:gd name="T5" fmla="*/ 293 h 293"/>
                <a:gd name="T6" fmla="*/ 15 w 487"/>
                <a:gd name="T7" fmla="*/ 249 h 293"/>
                <a:gd name="T8" fmla="*/ 41 w 487"/>
                <a:gd name="T9" fmla="*/ 39 h 293"/>
                <a:gd name="T10" fmla="*/ 57 w 487"/>
                <a:gd name="T11" fmla="*/ 0 h 293"/>
                <a:gd name="T12" fmla="*/ 426 w 487"/>
                <a:gd name="T13" fmla="*/ 0 h 293"/>
                <a:gd name="T14" fmla="*/ 446 w 487"/>
                <a:gd name="T15" fmla="*/ 39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7" h="293">
                  <a:moveTo>
                    <a:pt x="446" y="39"/>
                  </a:moveTo>
                  <a:cubicBezTo>
                    <a:pt x="446" y="39"/>
                    <a:pt x="487" y="233"/>
                    <a:pt x="472" y="249"/>
                  </a:cubicBezTo>
                  <a:cubicBezTo>
                    <a:pt x="457" y="265"/>
                    <a:pt x="345" y="293"/>
                    <a:pt x="243" y="293"/>
                  </a:cubicBezTo>
                  <a:cubicBezTo>
                    <a:pt x="142" y="293"/>
                    <a:pt x="30" y="265"/>
                    <a:pt x="15" y="249"/>
                  </a:cubicBezTo>
                  <a:cubicBezTo>
                    <a:pt x="0" y="233"/>
                    <a:pt x="41" y="39"/>
                    <a:pt x="41" y="39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426" y="0"/>
                    <a:pt x="426" y="0"/>
                    <a:pt x="426" y="0"/>
                  </a:cubicBezTo>
                  <a:lnTo>
                    <a:pt x="446" y="39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isḻiḋè"/>
            <p:cNvSpPr/>
            <p:nvPr/>
          </p:nvSpPr>
          <p:spPr bwMode="auto">
            <a:xfrm>
              <a:off x="5609806" y="3293232"/>
              <a:ext cx="979259" cy="537734"/>
            </a:xfrm>
            <a:custGeom>
              <a:avLst/>
              <a:gdLst>
                <a:gd name="T0" fmla="*/ 28 w 474"/>
                <a:gd name="T1" fmla="*/ 6 h 260"/>
                <a:gd name="T2" fmla="*/ 2 w 474"/>
                <a:gd name="T3" fmla="*/ 162 h 260"/>
                <a:gd name="T4" fmla="*/ 2 w 474"/>
                <a:gd name="T5" fmla="*/ 199 h 260"/>
                <a:gd name="T6" fmla="*/ 9 w 474"/>
                <a:gd name="T7" fmla="*/ 213 h 260"/>
                <a:gd name="T8" fmla="*/ 82 w 474"/>
                <a:gd name="T9" fmla="*/ 240 h 260"/>
                <a:gd name="T10" fmla="*/ 309 w 474"/>
                <a:gd name="T11" fmla="*/ 252 h 260"/>
                <a:gd name="T12" fmla="*/ 439 w 474"/>
                <a:gd name="T13" fmla="*/ 226 h 260"/>
                <a:gd name="T14" fmla="*/ 460 w 474"/>
                <a:gd name="T15" fmla="*/ 217 h 260"/>
                <a:gd name="T16" fmla="*/ 474 w 474"/>
                <a:gd name="T17" fmla="*/ 173 h 260"/>
                <a:gd name="T18" fmla="*/ 467 w 474"/>
                <a:gd name="T19" fmla="*/ 126 h 260"/>
                <a:gd name="T20" fmla="*/ 458 w 474"/>
                <a:gd name="T21" fmla="*/ 70 h 260"/>
                <a:gd name="T22" fmla="*/ 447 w 474"/>
                <a:gd name="T23" fmla="*/ 6 h 260"/>
                <a:gd name="T24" fmla="*/ 437 w 474"/>
                <a:gd name="T25" fmla="*/ 9 h 260"/>
                <a:gd name="T26" fmla="*/ 451 w 474"/>
                <a:gd name="T27" fmla="*/ 90 h 260"/>
                <a:gd name="T28" fmla="*/ 461 w 474"/>
                <a:gd name="T29" fmla="*/ 152 h 260"/>
                <a:gd name="T30" fmla="*/ 455 w 474"/>
                <a:gd name="T31" fmla="*/ 207 h 260"/>
                <a:gd name="T32" fmla="*/ 445 w 474"/>
                <a:gd name="T33" fmla="*/ 214 h 260"/>
                <a:gd name="T34" fmla="*/ 434 w 474"/>
                <a:gd name="T35" fmla="*/ 217 h 260"/>
                <a:gd name="T36" fmla="*/ 369 w 474"/>
                <a:gd name="T37" fmla="*/ 234 h 260"/>
                <a:gd name="T38" fmla="*/ 253 w 474"/>
                <a:gd name="T39" fmla="*/ 246 h 260"/>
                <a:gd name="T40" fmla="*/ 30 w 474"/>
                <a:gd name="T41" fmla="*/ 212 h 260"/>
                <a:gd name="T42" fmla="*/ 12 w 474"/>
                <a:gd name="T43" fmla="*/ 203 h 260"/>
                <a:gd name="T44" fmla="*/ 13 w 474"/>
                <a:gd name="T45" fmla="*/ 203 h 260"/>
                <a:gd name="T46" fmla="*/ 12 w 474"/>
                <a:gd name="T47" fmla="*/ 198 h 260"/>
                <a:gd name="T48" fmla="*/ 11 w 474"/>
                <a:gd name="T49" fmla="*/ 181 h 260"/>
                <a:gd name="T50" fmla="*/ 23 w 474"/>
                <a:gd name="T51" fmla="*/ 83 h 260"/>
                <a:gd name="T52" fmla="*/ 38 w 474"/>
                <a:gd name="T53" fmla="*/ 9 h 260"/>
                <a:gd name="T54" fmla="*/ 28 w 474"/>
                <a:gd name="T55" fmla="*/ 6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4" h="260">
                  <a:moveTo>
                    <a:pt x="28" y="6"/>
                  </a:moveTo>
                  <a:cubicBezTo>
                    <a:pt x="17" y="58"/>
                    <a:pt x="7" y="110"/>
                    <a:pt x="2" y="162"/>
                  </a:cubicBezTo>
                  <a:cubicBezTo>
                    <a:pt x="1" y="175"/>
                    <a:pt x="0" y="187"/>
                    <a:pt x="2" y="199"/>
                  </a:cubicBezTo>
                  <a:cubicBezTo>
                    <a:pt x="3" y="205"/>
                    <a:pt x="4" y="210"/>
                    <a:pt x="9" y="213"/>
                  </a:cubicBezTo>
                  <a:cubicBezTo>
                    <a:pt x="32" y="225"/>
                    <a:pt x="57" y="233"/>
                    <a:pt x="82" y="240"/>
                  </a:cubicBezTo>
                  <a:cubicBezTo>
                    <a:pt x="156" y="260"/>
                    <a:pt x="233" y="259"/>
                    <a:pt x="309" y="252"/>
                  </a:cubicBezTo>
                  <a:cubicBezTo>
                    <a:pt x="353" y="248"/>
                    <a:pt x="398" y="241"/>
                    <a:pt x="439" y="226"/>
                  </a:cubicBezTo>
                  <a:cubicBezTo>
                    <a:pt x="446" y="223"/>
                    <a:pt x="453" y="222"/>
                    <a:pt x="460" y="217"/>
                  </a:cubicBezTo>
                  <a:cubicBezTo>
                    <a:pt x="472" y="206"/>
                    <a:pt x="474" y="188"/>
                    <a:pt x="474" y="173"/>
                  </a:cubicBezTo>
                  <a:cubicBezTo>
                    <a:pt x="473" y="157"/>
                    <a:pt x="470" y="141"/>
                    <a:pt x="467" y="126"/>
                  </a:cubicBezTo>
                  <a:cubicBezTo>
                    <a:pt x="464" y="107"/>
                    <a:pt x="461" y="89"/>
                    <a:pt x="458" y="70"/>
                  </a:cubicBezTo>
                  <a:cubicBezTo>
                    <a:pt x="454" y="49"/>
                    <a:pt x="451" y="28"/>
                    <a:pt x="447" y="6"/>
                  </a:cubicBezTo>
                  <a:cubicBezTo>
                    <a:pt x="446" y="0"/>
                    <a:pt x="436" y="3"/>
                    <a:pt x="437" y="9"/>
                  </a:cubicBezTo>
                  <a:cubicBezTo>
                    <a:pt x="442" y="36"/>
                    <a:pt x="447" y="63"/>
                    <a:pt x="451" y="90"/>
                  </a:cubicBezTo>
                  <a:cubicBezTo>
                    <a:pt x="455" y="111"/>
                    <a:pt x="458" y="131"/>
                    <a:pt x="461" y="152"/>
                  </a:cubicBezTo>
                  <a:cubicBezTo>
                    <a:pt x="464" y="169"/>
                    <a:pt x="468" y="192"/>
                    <a:pt x="455" y="207"/>
                  </a:cubicBezTo>
                  <a:cubicBezTo>
                    <a:pt x="453" y="210"/>
                    <a:pt x="449" y="212"/>
                    <a:pt x="445" y="214"/>
                  </a:cubicBezTo>
                  <a:cubicBezTo>
                    <a:pt x="440" y="215"/>
                    <a:pt x="440" y="215"/>
                    <a:pt x="434" y="217"/>
                  </a:cubicBezTo>
                  <a:cubicBezTo>
                    <a:pt x="413" y="225"/>
                    <a:pt x="391" y="230"/>
                    <a:pt x="369" y="234"/>
                  </a:cubicBezTo>
                  <a:cubicBezTo>
                    <a:pt x="331" y="241"/>
                    <a:pt x="292" y="244"/>
                    <a:pt x="253" y="246"/>
                  </a:cubicBezTo>
                  <a:cubicBezTo>
                    <a:pt x="177" y="249"/>
                    <a:pt x="101" y="242"/>
                    <a:pt x="30" y="212"/>
                  </a:cubicBezTo>
                  <a:cubicBezTo>
                    <a:pt x="24" y="209"/>
                    <a:pt x="18" y="206"/>
                    <a:pt x="12" y="203"/>
                  </a:cubicBezTo>
                  <a:cubicBezTo>
                    <a:pt x="11" y="203"/>
                    <a:pt x="14" y="206"/>
                    <a:pt x="13" y="203"/>
                  </a:cubicBezTo>
                  <a:cubicBezTo>
                    <a:pt x="12" y="201"/>
                    <a:pt x="12" y="200"/>
                    <a:pt x="12" y="198"/>
                  </a:cubicBezTo>
                  <a:cubicBezTo>
                    <a:pt x="11" y="192"/>
                    <a:pt x="11" y="187"/>
                    <a:pt x="11" y="181"/>
                  </a:cubicBezTo>
                  <a:cubicBezTo>
                    <a:pt x="12" y="148"/>
                    <a:pt x="18" y="115"/>
                    <a:pt x="23" y="83"/>
                  </a:cubicBezTo>
                  <a:cubicBezTo>
                    <a:pt x="28" y="58"/>
                    <a:pt x="32" y="33"/>
                    <a:pt x="38" y="9"/>
                  </a:cubicBezTo>
                  <a:cubicBezTo>
                    <a:pt x="39" y="3"/>
                    <a:pt x="29" y="0"/>
                    <a:pt x="28" y="6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ís1ïḑè"/>
            <p:cNvSpPr/>
            <p:nvPr/>
          </p:nvSpPr>
          <p:spPr bwMode="auto">
            <a:xfrm>
              <a:off x="5740374" y="4014791"/>
              <a:ext cx="879616" cy="362498"/>
            </a:xfrm>
            <a:custGeom>
              <a:avLst/>
              <a:gdLst>
                <a:gd name="T0" fmla="*/ 0 w 426"/>
                <a:gd name="T1" fmla="*/ 143 h 176"/>
                <a:gd name="T2" fmla="*/ 166 w 426"/>
                <a:gd name="T3" fmla="*/ 160 h 176"/>
                <a:gd name="T4" fmla="*/ 406 w 426"/>
                <a:gd name="T5" fmla="*/ 123 h 176"/>
                <a:gd name="T6" fmla="*/ 406 w 426"/>
                <a:gd name="T7" fmla="*/ 0 h 176"/>
                <a:gd name="T8" fmla="*/ 0 w 426"/>
                <a:gd name="T9" fmla="*/ 143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176">
                  <a:moveTo>
                    <a:pt x="0" y="143"/>
                  </a:moveTo>
                  <a:cubicBezTo>
                    <a:pt x="0" y="143"/>
                    <a:pt x="43" y="159"/>
                    <a:pt x="166" y="160"/>
                  </a:cubicBezTo>
                  <a:cubicBezTo>
                    <a:pt x="290" y="161"/>
                    <a:pt x="386" y="176"/>
                    <a:pt x="406" y="123"/>
                  </a:cubicBezTo>
                  <a:cubicBezTo>
                    <a:pt x="426" y="70"/>
                    <a:pt x="406" y="0"/>
                    <a:pt x="406" y="0"/>
                  </a:cubicBezTo>
                  <a:lnTo>
                    <a:pt x="0" y="143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i$1iḍé"/>
            <p:cNvSpPr/>
            <p:nvPr/>
          </p:nvSpPr>
          <p:spPr bwMode="auto">
            <a:xfrm>
              <a:off x="5592626" y="4004483"/>
              <a:ext cx="1039390" cy="319548"/>
            </a:xfrm>
            <a:custGeom>
              <a:avLst/>
              <a:gdLst>
                <a:gd name="T0" fmla="*/ 14 w 503"/>
                <a:gd name="T1" fmla="*/ 0 h 155"/>
                <a:gd name="T2" fmla="*/ 107 w 503"/>
                <a:gd name="T3" fmla="*/ 155 h 155"/>
                <a:gd name="T4" fmla="*/ 419 w 503"/>
                <a:gd name="T5" fmla="*/ 155 h 155"/>
                <a:gd name="T6" fmla="*/ 477 w 503"/>
                <a:gd name="T7" fmla="*/ 5 h 155"/>
                <a:gd name="T8" fmla="*/ 14 w 503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3" h="155">
                  <a:moveTo>
                    <a:pt x="14" y="0"/>
                  </a:moveTo>
                  <a:cubicBezTo>
                    <a:pt x="14" y="0"/>
                    <a:pt x="0" y="155"/>
                    <a:pt x="107" y="155"/>
                  </a:cubicBezTo>
                  <a:cubicBezTo>
                    <a:pt x="214" y="155"/>
                    <a:pt x="419" y="155"/>
                    <a:pt x="419" y="155"/>
                  </a:cubicBezTo>
                  <a:cubicBezTo>
                    <a:pt x="419" y="155"/>
                    <a:pt x="503" y="146"/>
                    <a:pt x="477" y="5"/>
                  </a:cubicBezTo>
                  <a:cubicBezTo>
                    <a:pt x="477" y="5"/>
                    <a:pt x="264" y="32"/>
                    <a:pt x="14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2383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771013"/>
            <a:ext cx="10287000" cy="3649349"/>
            <a:chOff x="0" y="1771013"/>
            <a:chExt cx="10287000" cy="3649349"/>
          </a:xfrm>
        </p:grpSpPr>
        <p:grpSp>
          <p:nvGrpSpPr>
            <p:cNvPr id="4" name="ïṣḷíḑè"/>
            <p:cNvGrpSpPr/>
            <p:nvPr/>
          </p:nvGrpSpPr>
          <p:grpSpPr>
            <a:xfrm>
              <a:off x="0" y="3439162"/>
              <a:ext cx="2171700" cy="1981200"/>
              <a:chOff x="0" y="2686050"/>
              <a:chExt cx="2171700" cy="1724025"/>
            </a:xfrm>
          </p:grpSpPr>
          <p:sp>
            <p:nvSpPr>
              <p:cNvPr id="9" name="iš1íḑé"/>
              <p:cNvSpPr/>
              <p:nvPr/>
            </p:nvSpPr>
            <p:spPr>
              <a:xfrm>
                <a:off x="0" y="2686050"/>
                <a:ext cx="2171700" cy="17240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îṡliḍè"/>
              <p:cNvSpPr/>
              <p:nvPr/>
            </p:nvSpPr>
            <p:spPr>
              <a:xfrm>
                <a:off x="0" y="2686050"/>
                <a:ext cx="2009775" cy="1724025"/>
              </a:xfrm>
              <a:prstGeom prst="rect">
                <a:avLst/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îsľiḑé"/>
            <p:cNvSpPr/>
            <p:nvPr/>
          </p:nvSpPr>
          <p:spPr>
            <a:xfrm>
              <a:off x="2286000" y="1771013"/>
              <a:ext cx="1995682" cy="5036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r>
                <a:rPr lang="zh-CN" altLang="en-US" dirty="0">
                  <a:solidFill>
                    <a:schemeClr val="bg2">
                      <a:lumMod val="2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缓存穿透的原因</a:t>
              </a:r>
            </a:p>
          </p:txBody>
        </p:sp>
        <p:sp>
          <p:nvSpPr>
            <p:cNvPr id="8" name="išḻïḓe"/>
            <p:cNvSpPr/>
            <p:nvPr/>
          </p:nvSpPr>
          <p:spPr bwMode="auto">
            <a:xfrm>
              <a:off x="2286000" y="2284182"/>
              <a:ext cx="8001000" cy="965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defTabSz="914400">
                <a:lnSpc>
                  <a:spcPct val="150000"/>
                </a:lnSpc>
                <a:buClr>
                  <a:srgbClr val="BD374A"/>
                </a:buClr>
                <a:buSzPct val="150000"/>
                <a:defRPr/>
              </a:pPr>
              <a:r>
                <a:rPr lang="zh-CN" altLang="en-US" sz="1600" dirty="0">
                  <a:solidFill>
                    <a:srgbClr val="494949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系统设计，更多考虑的是正常路径，对特殊访问路径考虑相对欠缺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781354" y="612314"/>
            <a:ext cx="2457146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zh-CN" altLang="en-US" sz="2400" dirty="0">
                <a:solidFill>
                  <a:srgbClr val="12A98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缓存穿透</a:t>
            </a:r>
          </a:p>
        </p:txBody>
      </p:sp>
      <p:pic>
        <p:nvPicPr>
          <p:cNvPr id="1028" name="Picture 4" descr="http://n.sinaimg.cn/sinacn20190727ac/261/w634h427/20190727/2d88-iakuryw870217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80" y="3439162"/>
            <a:ext cx="4448120" cy="203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140" y="3439162"/>
            <a:ext cx="4343400" cy="19812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箭头: 下 131"/>
          <p:cNvSpPr/>
          <p:nvPr/>
        </p:nvSpPr>
        <p:spPr>
          <a:xfrm>
            <a:off x="8552331" y="1545121"/>
            <a:ext cx="206592" cy="463775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31" name="箭头: 下 130"/>
          <p:cNvSpPr/>
          <p:nvPr/>
        </p:nvSpPr>
        <p:spPr>
          <a:xfrm>
            <a:off x="10706682" y="1557324"/>
            <a:ext cx="206592" cy="463775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1354" y="2853486"/>
            <a:ext cx="4630802" cy="1782763"/>
          </a:xfrm>
          <a:prstGeom prst="rect">
            <a:avLst/>
          </a:prstGeom>
          <a:solidFill>
            <a:srgbClr val="009688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6607" y="3447778"/>
            <a:ext cx="4810125" cy="1782763"/>
          </a:xfrm>
          <a:noFill/>
          <a:effectLst/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通过不存在的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UID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，访问不存在的用户</a:t>
            </a:r>
            <a:endParaRPr lang="en-US" altLang="zh-CN" sz="14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通过不存在的车次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ID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，访问不存在的车票信息</a:t>
            </a:r>
            <a:endParaRPr lang="en-US" altLang="zh-CN" sz="14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1354" y="612314"/>
            <a:ext cx="2457146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zh-CN" altLang="en-US" sz="2400" dirty="0">
                <a:solidFill>
                  <a:srgbClr val="12A98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缓存穿透</a:t>
            </a:r>
          </a:p>
        </p:txBody>
      </p:sp>
      <p:sp>
        <p:nvSpPr>
          <p:cNvPr id="13" name="矩形 12"/>
          <p:cNvSpPr/>
          <p:nvPr/>
        </p:nvSpPr>
        <p:spPr>
          <a:xfrm>
            <a:off x="781353" y="2853486"/>
            <a:ext cx="1152221" cy="461663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25578" y="2801890"/>
            <a:ext cx="1107996" cy="4646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业务场景</a:t>
            </a:r>
            <a:endParaRPr lang="en-US" altLang="zh-CN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5493938" y="1419146"/>
            <a:ext cx="2382411" cy="4875482"/>
            <a:chOff x="9368786" y="796108"/>
            <a:chExt cx="2439609" cy="4992534"/>
          </a:xfrm>
        </p:grpSpPr>
        <p:grpSp>
          <p:nvGrpSpPr>
            <p:cNvPr id="9" name="组合 8"/>
            <p:cNvGrpSpPr/>
            <p:nvPr/>
          </p:nvGrpSpPr>
          <p:grpSpPr>
            <a:xfrm>
              <a:off x="9368786" y="1542282"/>
              <a:ext cx="2041682" cy="4246360"/>
              <a:chOff x="9286995" y="1516155"/>
              <a:chExt cx="2041682" cy="4246360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9358633" y="1516155"/>
                <a:ext cx="1696200" cy="2926288"/>
                <a:chOff x="9440602" y="892139"/>
                <a:chExt cx="1696200" cy="2926288"/>
              </a:xfrm>
            </p:grpSpPr>
            <p:sp>
              <p:nvSpPr>
                <p:cNvPr id="19" name="矩形 18"/>
                <p:cNvSpPr/>
                <p:nvPr/>
              </p:nvSpPr>
              <p:spPr>
                <a:xfrm>
                  <a:off x="9440602" y="892139"/>
                  <a:ext cx="1574962" cy="2926288"/>
                </a:xfrm>
                <a:prstGeom prst="rect">
                  <a:avLst/>
                </a:prstGeom>
                <a:solidFill>
                  <a:srgbClr val="75C3BC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9521537" y="1242155"/>
                  <a:ext cx="663133" cy="345996"/>
                </a:xfrm>
                <a:prstGeom prst="ellipse">
                  <a:avLst/>
                </a:prstGeom>
                <a:solidFill>
                  <a:srgbClr val="BFFFF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9532227" y="1641118"/>
                  <a:ext cx="663133" cy="345996"/>
                </a:xfrm>
                <a:prstGeom prst="ellipse">
                  <a:avLst/>
                </a:prstGeom>
                <a:solidFill>
                  <a:srgbClr val="BFFFB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10254493" y="1641118"/>
                  <a:ext cx="663133" cy="345996"/>
                </a:xfrm>
                <a:prstGeom prst="ellipse">
                  <a:avLst/>
                </a:prstGeom>
                <a:solidFill>
                  <a:srgbClr val="BFFFB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>
                  <a:off x="10232559" y="1231664"/>
                  <a:ext cx="663133" cy="345996"/>
                </a:xfrm>
                <a:prstGeom prst="ellipse">
                  <a:avLst/>
                </a:prstGeom>
                <a:solidFill>
                  <a:srgbClr val="BFFFF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24" name="椭圆 23"/>
                <p:cNvSpPr/>
                <p:nvPr/>
              </p:nvSpPr>
              <p:spPr>
                <a:xfrm>
                  <a:off x="9528419" y="2040081"/>
                  <a:ext cx="663133" cy="345996"/>
                </a:xfrm>
                <a:prstGeom prst="ellipse">
                  <a:avLst/>
                </a:prstGeom>
                <a:solidFill>
                  <a:srgbClr val="BFFFF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9539109" y="2439044"/>
                  <a:ext cx="663133" cy="345996"/>
                </a:xfrm>
                <a:prstGeom prst="ellipse">
                  <a:avLst/>
                </a:prstGeom>
                <a:solidFill>
                  <a:srgbClr val="BFFFB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10254492" y="2439058"/>
                  <a:ext cx="663133" cy="345996"/>
                </a:xfrm>
                <a:prstGeom prst="ellipse">
                  <a:avLst/>
                </a:prstGeom>
                <a:solidFill>
                  <a:srgbClr val="BFFFB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10262440" y="2038818"/>
                  <a:ext cx="663133" cy="345996"/>
                </a:xfrm>
                <a:prstGeom prst="ellipse">
                  <a:avLst/>
                </a:prstGeom>
                <a:solidFill>
                  <a:srgbClr val="BFFFF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28" name="椭圆 27"/>
                <p:cNvSpPr/>
                <p:nvPr/>
              </p:nvSpPr>
              <p:spPr>
                <a:xfrm>
                  <a:off x="9526724" y="3142544"/>
                  <a:ext cx="663133" cy="345996"/>
                </a:xfrm>
                <a:prstGeom prst="ellipse">
                  <a:avLst/>
                </a:prstGeom>
                <a:solidFill>
                  <a:srgbClr val="BFFFF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10254493" y="3135321"/>
                  <a:ext cx="663133" cy="345996"/>
                </a:xfrm>
                <a:prstGeom prst="ellipse">
                  <a:avLst/>
                </a:prstGeom>
                <a:solidFill>
                  <a:srgbClr val="BFFFF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9625199" y="1254823"/>
                  <a:ext cx="747561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1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25000"/>
                        </a:schemeClr>
                      </a:solidFill>
                      <a:effectLst/>
                      <a:uFillTx/>
                    </a:rPr>
                    <a:t>key1</a:t>
                  </a:r>
                  <a:endParaRPr kumimoji="0" lang="zh-CN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31" name="文本框 30"/>
                <p:cNvSpPr txBox="1"/>
                <p:nvPr/>
              </p:nvSpPr>
              <p:spPr>
                <a:xfrm>
                  <a:off x="10375489" y="1663873"/>
                  <a:ext cx="747562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lang="en-US" altLang="zh-CN" sz="1100" dirty="0">
                      <a:solidFill>
                        <a:schemeClr val="bg2">
                          <a:lumMod val="25000"/>
                        </a:schemeClr>
                      </a:solidFill>
                    </a:rPr>
                    <a:t>k</a:t>
                  </a:r>
                  <a:r>
                    <a:rPr kumimoji="0" lang="en-US" altLang="zh-CN" sz="11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25000"/>
                        </a:schemeClr>
                      </a:solidFill>
                      <a:effectLst/>
                      <a:uFillTx/>
                    </a:rPr>
                    <a:t>ey4</a:t>
                  </a:r>
                  <a:endParaRPr kumimoji="0" lang="zh-CN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32" name="文本框 31"/>
                <p:cNvSpPr txBox="1"/>
                <p:nvPr/>
              </p:nvSpPr>
              <p:spPr>
                <a:xfrm>
                  <a:off x="9636781" y="1660553"/>
                  <a:ext cx="746277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r>
                    <a:rPr lang="en-US" altLang="zh-CN" sz="1100" dirty="0">
                      <a:solidFill>
                        <a:schemeClr val="bg2">
                          <a:lumMod val="25000"/>
                        </a:schemeClr>
                      </a:solidFill>
                    </a:rPr>
                    <a:t>key3</a:t>
                  </a:r>
                  <a:endParaRPr lang="zh-CN" altLang="en-US" sz="11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33" name="文本框 32"/>
                <p:cNvSpPr txBox="1"/>
                <p:nvPr/>
              </p:nvSpPr>
              <p:spPr>
                <a:xfrm>
                  <a:off x="10370419" y="1254547"/>
                  <a:ext cx="747561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1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25000"/>
                        </a:schemeClr>
                      </a:solidFill>
                      <a:effectLst/>
                      <a:uFillTx/>
                    </a:rPr>
                    <a:t>key2</a:t>
                  </a:r>
                  <a:endParaRPr kumimoji="0" lang="zh-CN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34" name="文本框 33"/>
                <p:cNvSpPr txBox="1"/>
                <p:nvPr/>
              </p:nvSpPr>
              <p:spPr>
                <a:xfrm>
                  <a:off x="9631381" y="2054350"/>
                  <a:ext cx="747561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1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25000"/>
                        </a:schemeClr>
                      </a:solidFill>
                      <a:effectLst/>
                      <a:uFillTx/>
                    </a:rPr>
                    <a:t>key5</a:t>
                  </a:r>
                  <a:endParaRPr kumimoji="0" lang="zh-CN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35" name="文本框 34"/>
                <p:cNvSpPr txBox="1"/>
                <p:nvPr/>
              </p:nvSpPr>
              <p:spPr>
                <a:xfrm>
                  <a:off x="10389240" y="2468534"/>
                  <a:ext cx="747562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lang="en-US" altLang="zh-CN" sz="1100" dirty="0">
                      <a:solidFill>
                        <a:schemeClr val="bg2">
                          <a:lumMod val="25000"/>
                        </a:schemeClr>
                      </a:solidFill>
                    </a:rPr>
                    <a:t>k</a:t>
                  </a:r>
                  <a:r>
                    <a:rPr kumimoji="0" lang="en-US" altLang="zh-CN" sz="11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25000"/>
                        </a:schemeClr>
                      </a:solidFill>
                      <a:effectLst/>
                      <a:uFillTx/>
                    </a:rPr>
                    <a:t>ey8</a:t>
                  </a:r>
                  <a:endParaRPr kumimoji="0" lang="zh-CN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36" name="文本框 35"/>
                <p:cNvSpPr txBox="1"/>
                <p:nvPr/>
              </p:nvSpPr>
              <p:spPr>
                <a:xfrm>
                  <a:off x="9642963" y="2454123"/>
                  <a:ext cx="746277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r>
                    <a:rPr lang="en-US" altLang="zh-CN" sz="1100" dirty="0">
                      <a:solidFill>
                        <a:schemeClr val="bg2">
                          <a:lumMod val="25000"/>
                        </a:schemeClr>
                      </a:solidFill>
                    </a:rPr>
                    <a:t>key7</a:t>
                  </a:r>
                  <a:endParaRPr lang="zh-CN" altLang="en-US" sz="11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>
                  <a:off x="10380673" y="2076200"/>
                  <a:ext cx="747561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1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25000"/>
                        </a:schemeClr>
                      </a:solidFill>
                      <a:effectLst/>
                      <a:uFillTx/>
                    </a:rPr>
                    <a:t>key6</a:t>
                  </a:r>
                  <a:endParaRPr kumimoji="0" lang="zh-CN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9618435" y="3172848"/>
                  <a:ext cx="746277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r>
                    <a:rPr lang="en-US" altLang="zh-CN" sz="1100" dirty="0" err="1">
                      <a:solidFill>
                        <a:schemeClr val="bg2">
                          <a:lumMod val="25000"/>
                        </a:schemeClr>
                      </a:solidFill>
                    </a:rPr>
                    <a:t>keyM</a:t>
                  </a:r>
                  <a:endParaRPr lang="zh-CN" altLang="en-US" sz="11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10364712" y="3172848"/>
                  <a:ext cx="746277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r>
                    <a:rPr lang="en-US" altLang="zh-CN" sz="1100" dirty="0" err="1">
                      <a:solidFill>
                        <a:schemeClr val="bg2">
                          <a:lumMod val="25000"/>
                        </a:schemeClr>
                      </a:solidFill>
                    </a:rPr>
                    <a:t>keyN</a:t>
                  </a:r>
                  <a:endParaRPr lang="zh-CN" altLang="en-US" sz="11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9736540" y="2763326"/>
                  <a:ext cx="412162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r>
                    <a:rPr lang="en-US" altLang="zh-CN" sz="1100" dirty="0">
                      <a:solidFill>
                        <a:schemeClr val="bg2">
                          <a:lumMod val="25000"/>
                        </a:schemeClr>
                      </a:solidFill>
                    </a:rPr>
                    <a:t>…</a:t>
                  </a:r>
                  <a:endParaRPr lang="zh-CN" altLang="en-US" sz="11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0471596" y="2759828"/>
                  <a:ext cx="412162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r>
                    <a:rPr lang="en-US" altLang="zh-CN" sz="1100" dirty="0">
                      <a:solidFill>
                        <a:schemeClr val="bg2">
                          <a:lumMod val="25000"/>
                        </a:schemeClr>
                      </a:solidFill>
                    </a:rPr>
                    <a:t>…</a:t>
                  </a:r>
                  <a:endParaRPr lang="zh-CN" altLang="en-US" sz="11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9286995" y="4743850"/>
                <a:ext cx="2041682" cy="1018665"/>
                <a:chOff x="10834720" y="4665459"/>
                <a:chExt cx="2006455" cy="1001089"/>
              </a:xfrm>
            </p:grpSpPr>
            <p:sp>
              <p:nvSpPr>
                <p:cNvPr id="43" name="流程图: 磁盘 42"/>
                <p:cNvSpPr/>
                <p:nvPr/>
              </p:nvSpPr>
              <p:spPr>
                <a:xfrm>
                  <a:off x="11577486" y="4665459"/>
                  <a:ext cx="558073" cy="715035"/>
                </a:xfrm>
                <a:prstGeom prst="flowChartMagneticDisk">
                  <a:avLst/>
                </a:prstGeom>
                <a:solidFill>
                  <a:srgbClr val="BFFFF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44" name="流程图: 磁盘 43"/>
                <p:cNvSpPr/>
                <p:nvPr/>
              </p:nvSpPr>
              <p:spPr>
                <a:xfrm>
                  <a:off x="11819372" y="4793873"/>
                  <a:ext cx="558073" cy="715035"/>
                </a:xfrm>
                <a:prstGeom prst="flowChartMagneticDisk">
                  <a:avLst/>
                </a:prstGeom>
                <a:solidFill>
                  <a:srgbClr val="BFFFB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45" name="流程图: 磁盘 44"/>
                <p:cNvSpPr/>
                <p:nvPr/>
              </p:nvSpPr>
              <p:spPr>
                <a:xfrm>
                  <a:off x="12051237" y="4922289"/>
                  <a:ext cx="558073" cy="715035"/>
                </a:xfrm>
                <a:prstGeom prst="flowChartMagneticDisk">
                  <a:avLst/>
                </a:prstGeom>
                <a:solidFill>
                  <a:srgbClr val="BFFFF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46" name="流程图: 磁盘 45"/>
                <p:cNvSpPr/>
                <p:nvPr/>
              </p:nvSpPr>
              <p:spPr>
                <a:xfrm>
                  <a:off x="10834720" y="4694679"/>
                  <a:ext cx="558073" cy="715035"/>
                </a:xfrm>
                <a:prstGeom prst="flowChartMagneticDisk">
                  <a:avLst/>
                </a:prstGeom>
                <a:solidFill>
                  <a:srgbClr val="BFFFF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47" name="流程图: 磁盘 46"/>
                <p:cNvSpPr/>
                <p:nvPr/>
              </p:nvSpPr>
              <p:spPr>
                <a:xfrm>
                  <a:off x="11076606" y="4823095"/>
                  <a:ext cx="558073" cy="715035"/>
                </a:xfrm>
                <a:prstGeom prst="flowChartMagneticDisk">
                  <a:avLst/>
                </a:prstGeom>
                <a:solidFill>
                  <a:srgbClr val="BFFFB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48" name="流程图: 磁盘 47"/>
                <p:cNvSpPr/>
                <p:nvPr/>
              </p:nvSpPr>
              <p:spPr>
                <a:xfrm>
                  <a:off x="11308471" y="4951513"/>
                  <a:ext cx="558073" cy="715035"/>
                </a:xfrm>
                <a:prstGeom prst="flowChartMagneticDisk">
                  <a:avLst/>
                </a:prstGeom>
                <a:solidFill>
                  <a:srgbClr val="BFFFF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1475406" y="5266512"/>
                  <a:ext cx="623002" cy="32121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1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25000"/>
                        </a:schemeClr>
                      </a:solidFill>
                      <a:effectLst/>
                      <a:uFillTx/>
                    </a:rPr>
                    <a:t>DB</a:t>
                  </a:r>
                  <a:endParaRPr kumimoji="0" lang="zh-CN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12218173" y="5253915"/>
                  <a:ext cx="623002" cy="32121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1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25000"/>
                        </a:schemeClr>
                      </a:solidFill>
                      <a:effectLst/>
                      <a:uFillTx/>
                    </a:rPr>
                    <a:t>DB</a:t>
                  </a:r>
                  <a:endParaRPr kumimoji="0" lang="zh-CN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endParaRPr>
                </a:p>
              </p:txBody>
            </p:sp>
          </p:grpSp>
        </p:grpSp>
        <p:sp>
          <p:nvSpPr>
            <p:cNvPr id="51" name="闪电形 50"/>
            <p:cNvSpPr/>
            <p:nvPr/>
          </p:nvSpPr>
          <p:spPr>
            <a:xfrm rot="350300">
              <a:off x="9944164" y="1325820"/>
              <a:ext cx="549590" cy="3264263"/>
            </a:xfrm>
            <a:prstGeom prst="lightningBol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52" name="矩形: 圆角 51"/>
            <p:cNvSpPr/>
            <p:nvPr/>
          </p:nvSpPr>
          <p:spPr>
            <a:xfrm>
              <a:off x="9706150" y="796108"/>
              <a:ext cx="1057210" cy="38753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9980267" y="843145"/>
              <a:ext cx="66175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rPr>
                <a:t>client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0408529" y="1210770"/>
              <a:ext cx="1399866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rPr>
                <a:t>查询</a:t>
              </a:r>
              <a:r>
                <a:rPr kumimoji="0" lang="en-US" altLang="zh-CN" sz="105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rPr>
                <a:t>key_not</a:t>
              </a:r>
              <a:r>
                <a:rPr lang="en-US" altLang="zh-CN" sz="1050" dirty="0" err="1"/>
                <a:t>_exist</a:t>
              </a:r>
              <a:endParaRPr kumimoji="0" lang="zh-CN" alt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7796524" y="1393387"/>
            <a:ext cx="2362187" cy="4875482"/>
            <a:chOff x="9368786" y="796108"/>
            <a:chExt cx="2418899" cy="4992534"/>
          </a:xfrm>
        </p:grpSpPr>
        <p:grpSp>
          <p:nvGrpSpPr>
            <p:cNvPr id="57" name="组合 56"/>
            <p:cNvGrpSpPr/>
            <p:nvPr/>
          </p:nvGrpSpPr>
          <p:grpSpPr>
            <a:xfrm>
              <a:off x="9368786" y="1542282"/>
              <a:ext cx="2041682" cy="4246360"/>
              <a:chOff x="9286995" y="1516155"/>
              <a:chExt cx="2041682" cy="4246360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9358633" y="1516155"/>
                <a:ext cx="1682449" cy="2926288"/>
                <a:chOff x="9440602" y="892139"/>
                <a:chExt cx="1682449" cy="2926288"/>
              </a:xfrm>
            </p:grpSpPr>
            <p:sp>
              <p:nvSpPr>
                <p:cNvPr id="72" name="矩形 71"/>
                <p:cNvSpPr/>
                <p:nvPr/>
              </p:nvSpPr>
              <p:spPr>
                <a:xfrm>
                  <a:off x="9440602" y="892139"/>
                  <a:ext cx="1574962" cy="2926288"/>
                </a:xfrm>
                <a:prstGeom prst="rect">
                  <a:avLst/>
                </a:prstGeom>
                <a:solidFill>
                  <a:srgbClr val="75C3BC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73" name="椭圆 72"/>
                <p:cNvSpPr/>
                <p:nvPr/>
              </p:nvSpPr>
              <p:spPr>
                <a:xfrm>
                  <a:off x="9521537" y="1242155"/>
                  <a:ext cx="663133" cy="345996"/>
                </a:xfrm>
                <a:prstGeom prst="ellipse">
                  <a:avLst/>
                </a:prstGeom>
                <a:solidFill>
                  <a:srgbClr val="BFFFF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74" name="椭圆 73"/>
                <p:cNvSpPr/>
                <p:nvPr/>
              </p:nvSpPr>
              <p:spPr>
                <a:xfrm>
                  <a:off x="9532227" y="1641118"/>
                  <a:ext cx="663133" cy="345996"/>
                </a:xfrm>
                <a:prstGeom prst="ellipse">
                  <a:avLst/>
                </a:prstGeom>
                <a:solidFill>
                  <a:srgbClr val="BFFFB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75" name="椭圆 74"/>
                <p:cNvSpPr/>
                <p:nvPr/>
              </p:nvSpPr>
              <p:spPr>
                <a:xfrm>
                  <a:off x="10254493" y="1641118"/>
                  <a:ext cx="663133" cy="345996"/>
                </a:xfrm>
                <a:prstGeom prst="ellipse">
                  <a:avLst/>
                </a:prstGeom>
                <a:solidFill>
                  <a:srgbClr val="BFFFB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76" name="椭圆 75"/>
                <p:cNvSpPr/>
                <p:nvPr/>
              </p:nvSpPr>
              <p:spPr>
                <a:xfrm>
                  <a:off x="10232559" y="1231664"/>
                  <a:ext cx="663133" cy="345996"/>
                </a:xfrm>
                <a:prstGeom prst="ellipse">
                  <a:avLst/>
                </a:prstGeom>
                <a:solidFill>
                  <a:srgbClr val="BFFFF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81" name="椭圆 80"/>
                <p:cNvSpPr/>
                <p:nvPr/>
              </p:nvSpPr>
              <p:spPr>
                <a:xfrm>
                  <a:off x="9526724" y="3142544"/>
                  <a:ext cx="663133" cy="345996"/>
                </a:xfrm>
                <a:prstGeom prst="ellipse">
                  <a:avLst/>
                </a:prstGeom>
                <a:solidFill>
                  <a:srgbClr val="BFFFF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82" name="椭圆 81"/>
                <p:cNvSpPr/>
                <p:nvPr/>
              </p:nvSpPr>
              <p:spPr>
                <a:xfrm>
                  <a:off x="10254493" y="3135321"/>
                  <a:ext cx="663133" cy="345996"/>
                </a:xfrm>
                <a:prstGeom prst="ellipse">
                  <a:avLst/>
                </a:prstGeom>
                <a:solidFill>
                  <a:srgbClr val="BFFFF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83" name="文本框 82"/>
                <p:cNvSpPr txBox="1"/>
                <p:nvPr/>
              </p:nvSpPr>
              <p:spPr>
                <a:xfrm>
                  <a:off x="9625199" y="1254823"/>
                  <a:ext cx="747561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1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25000"/>
                        </a:schemeClr>
                      </a:solidFill>
                      <a:effectLst/>
                      <a:uFillTx/>
                    </a:rPr>
                    <a:t>key1</a:t>
                  </a:r>
                  <a:endParaRPr kumimoji="0" lang="zh-CN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84" name="文本框 83"/>
                <p:cNvSpPr txBox="1"/>
                <p:nvPr/>
              </p:nvSpPr>
              <p:spPr>
                <a:xfrm>
                  <a:off x="10375489" y="1663873"/>
                  <a:ext cx="747562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lang="en-US" altLang="zh-CN" sz="1100" dirty="0">
                      <a:solidFill>
                        <a:schemeClr val="bg2">
                          <a:lumMod val="25000"/>
                        </a:schemeClr>
                      </a:solidFill>
                    </a:rPr>
                    <a:t>k</a:t>
                  </a:r>
                  <a:r>
                    <a:rPr kumimoji="0" lang="en-US" altLang="zh-CN" sz="11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25000"/>
                        </a:schemeClr>
                      </a:solidFill>
                      <a:effectLst/>
                      <a:uFillTx/>
                    </a:rPr>
                    <a:t>ey4</a:t>
                  </a:r>
                  <a:endParaRPr kumimoji="0" lang="zh-CN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85" name="文本框 84"/>
                <p:cNvSpPr txBox="1"/>
                <p:nvPr/>
              </p:nvSpPr>
              <p:spPr>
                <a:xfrm>
                  <a:off x="9636781" y="1660553"/>
                  <a:ext cx="746277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r>
                    <a:rPr lang="en-US" altLang="zh-CN" sz="1100" dirty="0">
                      <a:solidFill>
                        <a:schemeClr val="bg2">
                          <a:lumMod val="25000"/>
                        </a:schemeClr>
                      </a:solidFill>
                    </a:rPr>
                    <a:t>key3</a:t>
                  </a:r>
                  <a:endParaRPr lang="zh-CN" altLang="en-US" sz="11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10370419" y="1254547"/>
                  <a:ext cx="747561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1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25000"/>
                        </a:schemeClr>
                      </a:solidFill>
                      <a:effectLst/>
                      <a:uFillTx/>
                    </a:rPr>
                    <a:t>key2</a:t>
                  </a:r>
                  <a:endParaRPr kumimoji="0" lang="zh-CN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618435" y="3172848"/>
                  <a:ext cx="746277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r>
                    <a:rPr lang="en-US" altLang="zh-CN" sz="1100" dirty="0" err="1">
                      <a:solidFill>
                        <a:schemeClr val="bg2">
                          <a:lumMod val="25000"/>
                        </a:schemeClr>
                      </a:solidFill>
                    </a:rPr>
                    <a:t>keyM</a:t>
                  </a:r>
                  <a:endParaRPr lang="zh-CN" altLang="en-US" sz="11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364712" y="3172848"/>
                  <a:ext cx="746277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r>
                    <a:rPr lang="en-US" altLang="zh-CN" sz="1100" dirty="0" err="1">
                      <a:solidFill>
                        <a:schemeClr val="bg2">
                          <a:lumMod val="25000"/>
                        </a:schemeClr>
                      </a:solidFill>
                    </a:rPr>
                    <a:t>keyN</a:t>
                  </a:r>
                  <a:endParaRPr lang="zh-CN" altLang="en-US" sz="11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9736540" y="2763326"/>
                  <a:ext cx="412162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r>
                    <a:rPr lang="en-US" altLang="zh-CN" sz="1100" dirty="0">
                      <a:solidFill>
                        <a:schemeClr val="bg2">
                          <a:lumMod val="25000"/>
                        </a:schemeClr>
                      </a:solidFill>
                    </a:rPr>
                    <a:t>…</a:t>
                  </a:r>
                  <a:endParaRPr lang="zh-CN" altLang="en-US" sz="11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471596" y="2759828"/>
                  <a:ext cx="412162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r>
                    <a:rPr lang="en-US" altLang="zh-CN" sz="1100" dirty="0">
                      <a:solidFill>
                        <a:schemeClr val="bg2">
                          <a:lumMod val="25000"/>
                        </a:schemeClr>
                      </a:solidFill>
                    </a:rPr>
                    <a:t>…</a:t>
                  </a:r>
                  <a:endParaRPr lang="zh-CN" altLang="en-US" sz="11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63" name="组合 62"/>
              <p:cNvGrpSpPr/>
              <p:nvPr/>
            </p:nvGrpSpPr>
            <p:grpSpPr>
              <a:xfrm>
                <a:off x="9286995" y="4743850"/>
                <a:ext cx="2041682" cy="1018665"/>
                <a:chOff x="10834720" y="4665459"/>
                <a:chExt cx="2006455" cy="1001089"/>
              </a:xfrm>
            </p:grpSpPr>
            <p:sp>
              <p:nvSpPr>
                <p:cNvPr id="64" name="流程图: 磁盘 63"/>
                <p:cNvSpPr/>
                <p:nvPr/>
              </p:nvSpPr>
              <p:spPr>
                <a:xfrm>
                  <a:off x="11577486" y="4665459"/>
                  <a:ext cx="558073" cy="715035"/>
                </a:xfrm>
                <a:prstGeom prst="flowChartMagneticDisk">
                  <a:avLst/>
                </a:prstGeom>
                <a:solidFill>
                  <a:srgbClr val="BFFFF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65" name="流程图: 磁盘 64"/>
                <p:cNvSpPr/>
                <p:nvPr/>
              </p:nvSpPr>
              <p:spPr>
                <a:xfrm>
                  <a:off x="11819372" y="4793873"/>
                  <a:ext cx="558073" cy="715035"/>
                </a:xfrm>
                <a:prstGeom prst="flowChartMagneticDisk">
                  <a:avLst/>
                </a:prstGeom>
                <a:solidFill>
                  <a:srgbClr val="BFFFB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66" name="流程图: 磁盘 65"/>
                <p:cNvSpPr/>
                <p:nvPr/>
              </p:nvSpPr>
              <p:spPr>
                <a:xfrm>
                  <a:off x="12051237" y="4922289"/>
                  <a:ext cx="558073" cy="715035"/>
                </a:xfrm>
                <a:prstGeom prst="flowChartMagneticDisk">
                  <a:avLst/>
                </a:prstGeom>
                <a:solidFill>
                  <a:srgbClr val="BFFFF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67" name="流程图: 磁盘 66"/>
                <p:cNvSpPr/>
                <p:nvPr/>
              </p:nvSpPr>
              <p:spPr>
                <a:xfrm>
                  <a:off x="10834720" y="4694679"/>
                  <a:ext cx="558073" cy="715035"/>
                </a:xfrm>
                <a:prstGeom prst="flowChartMagneticDisk">
                  <a:avLst/>
                </a:prstGeom>
                <a:solidFill>
                  <a:srgbClr val="BFFFF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68" name="流程图: 磁盘 67"/>
                <p:cNvSpPr/>
                <p:nvPr/>
              </p:nvSpPr>
              <p:spPr>
                <a:xfrm>
                  <a:off x="11076606" y="4823095"/>
                  <a:ext cx="558073" cy="715035"/>
                </a:xfrm>
                <a:prstGeom prst="flowChartMagneticDisk">
                  <a:avLst/>
                </a:prstGeom>
                <a:solidFill>
                  <a:srgbClr val="BFFFB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69" name="流程图: 磁盘 68"/>
                <p:cNvSpPr/>
                <p:nvPr/>
              </p:nvSpPr>
              <p:spPr>
                <a:xfrm>
                  <a:off x="11308471" y="4951513"/>
                  <a:ext cx="558073" cy="715035"/>
                </a:xfrm>
                <a:prstGeom prst="flowChartMagneticDisk">
                  <a:avLst/>
                </a:prstGeom>
                <a:solidFill>
                  <a:srgbClr val="BFFFF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70" name="文本框 69"/>
                <p:cNvSpPr txBox="1"/>
                <p:nvPr/>
              </p:nvSpPr>
              <p:spPr>
                <a:xfrm>
                  <a:off x="11475406" y="5266512"/>
                  <a:ext cx="623002" cy="32121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1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25000"/>
                        </a:schemeClr>
                      </a:solidFill>
                      <a:effectLst/>
                      <a:uFillTx/>
                    </a:rPr>
                    <a:t>DB</a:t>
                  </a:r>
                  <a:endParaRPr kumimoji="0" lang="zh-CN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71" name="文本框 70"/>
                <p:cNvSpPr txBox="1"/>
                <p:nvPr/>
              </p:nvSpPr>
              <p:spPr>
                <a:xfrm>
                  <a:off x="12218173" y="5253915"/>
                  <a:ext cx="623002" cy="32121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1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25000"/>
                        </a:schemeClr>
                      </a:solidFill>
                      <a:effectLst/>
                      <a:uFillTx/>
                    </a:rPr>
                    <a:t>DB</a:t>
                  </a:r>
                  <a:endParaRPr kumimoji="0" lang="zh-CN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endParaRPr>
                </a:p>
              </p:txBody>
            </p:sp>
          </p:grpSp>
        </p:grpSp>
        <p:sp>
          <p:nvSpPr>
            <p:cNvPr id="59" name="矩形: 圆角 58"/>
            <p:cNvSpPr/>
            <p:nvPr/>
          </p:nvSpPr>
          <p:spPr>
            <a:xfrm>
              <a:off x="9706150" y="796108"/>
              <a:ext cx="1057210" cy="38753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9980267" y="843145"/>
              <a:ext cx="66175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rPr>
                <a:t>client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0408529" y="1227626"/>
              <a:ext cx="1379156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rPr>
                <a:t>查询</a:t>
              </a:r>
              <a:r>
                <a:rPr kumimoji="0" lang="en-US" altLang="zh-CN" sz="105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rPr>
                <a:t>key_not</a:t>
              </a:r>
              <a:r>
                <a:rPr lang="en-US" altLang="zh-CN" sz="1050" dirty="0" err="1"/>
                <a:t>_exist</a:t>
              </a:r>
              <a:endParaRPr kumimoji="0" lang="zh-CN" alt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</p:grpSp>
      <p:sp>
        <p:nvSpPr>
          <p:cNvPr id="96" name="椭圆 95"/>
          <p:cNvSpPr/>
          <p:nvPr/>
        </p:nvSpPr>
        <p:spPr>
          <a:xfrm>
            <a:off x="7977735" y="3363951"/>
            <a:ext cx="1322428" cy="513417"/>
          </a:xfrm>
          <a:prstGeom prst="ellipse">
            <a:avLst/>
          </a:prstGeom>
          <a:solidFill>
            <a:srgbClr val="FFDD71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8152848" y="3424884"/>
            <a:ext cx="1045282" cy="4001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rPr>
              <a:t>Key not exist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000" dirty="0"/>
              <a:t>Value:{</a:t>
            </a:r>
            <a:r>
              <a:rPr lang="en-US" altLang="zh-CN" sz="1000" dirty="0" err="1"/>
              <a:t>bad_req</a:t>
            </a:r>
            <a:r>
              <a:rPr lang="en-US" altLang="zh-CN" sz="1000" dirty="0"/>
              <a:t>}</a:t>
            </a:r>
            <a:endParaRPr kumimoji="0" lang="zh-CN" alt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10015182" y="1383244"/>
            <a:ext cx="1658845" cy="3547392"/>
            <a:chOff x="9440423" y="796108"/>
            <a:chExt cx="1698671" cy="3632559"/>
          </a:xfrm>
        </p:grpSpPr>
        <p:grpSp>
          <p:nvGrpSpPr>
            <p:cNvPr id="104" name="组合 103"/>
            <p:cNvGrpSpPr/>
            <p:nvPr/>
          </p:nvGrpSpPr>
          <p:grpSpPr>
            <a:xfrm>
              <a:off x="9440423" y="2398271"/>
              <a:ext cx="1698671" cy="2030396"/>
              <a:chOff x="9440601" y="1748128"/>
              <a:chExt cx="1698671" cy="2030396"/>
            </a:xfrm>
          </p:grpSpPr>
          <p:sp>
            <p:nvSpPr>
              <p:cNvPr id="114" name="矩形 113"/>
              <p:cNvSpPr/>
              <p:nvPr/>
            </p:nvSpPr>
            <p:spPr>
              <a:xfrm>
                <a:off x="9440601" y="1748128"/>
                <a:ext cx="1584241" cy="2030396"/>
              </a:xfrm>
              <a:prstGeom prst="rect">
                <a:avLst/>
              </a:prstGeom>
              <a:solidFill>
                <a:srgbClr val="75C3BC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115" name="椭圆 114"/>
              <p:cNvSpPr/>
              <p:nvPr/>
            </p:nvSpPr>
            <p:spPr>
              <a:xfrm>
                <a:off x="9537758" y="2036070"/>
                <a:ext cx="663133" cy="345996"/>
              </a:xfrm>
              <a:prstGeom prst="ellipse">
                <a:avLst/>
              </a:prstGeom>
              <a:solidFill>
                <a:srgbClr val="B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116" name="椭圆 115"/>
              <p:cNvSpPr/>
              <p:nvPr/>
            </p:nvSpPr>
            <p:spPr>
              <a:xfrm>
                <a:off x="9539797" y="2425345"/>
                <a:ext cx="663133" cy="345996"/>
              </a:xfrm>
              <a:prstGeom prst="ellipse">
                <a:avLst/>
              </a:prstGeom>
              <a:solidFill>
                <a:srgbClr val="BFFFB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117" name="椭圆 116"/>
              <p:cNvSpPr/>
              <p:nvPr/>
            </p:nvSpPr>
            <p:spPr>
              <a:xfrm>
                <a:off x="10262063" y="2425345"/>
                <a:ext cx="663133" cy="345996"/>
              </a:xfrm>
              <a:prstGeom prst="ellipse">
                <a:avLst/>
              </a:prstGeom>
              <a:solidFill>
                <a:srgbClr val="BFFFB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118" name="椭圆 117"/>
              <p:cNvSpPr/>
              <p:nvPr/>
            </p:nvSpPr>
            <p:spPr>
              <a:xfrm>
                <a:off x="10240129" y="2038917"/>
                <a:ext cx="663133" cy="345996"/>
              </a:xfrm>
              <a:prstGeom prst="ellipse">
                <a:avLst/>
              </a:prstGeom>
              <a:solidFill>
                <a:srgbClr val="B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9526724" y="3142544"/>
                <a:ext cx="663133" cy="345996"/>
              </a:xfrm>
              <a:prstGeom prst="ellipse">
                <a:avLst/>
              </a:prstGeom>
              <a:solidFill>
                <a:srgbClr val="B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10254493" y="3135321"/>
                <a:ext cx="663133" cy="345996"/>
              </a:xfrm>
              <a:prstGeom prst="ellipse">
                <a:avLst/>
              </a:prstGeom>
              <a:solidFill>
                <a:srgbClr val="B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9641420" y="2048738"/>
                <a:ext cx="747561" cy="2616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rPr>
                  <a:t>key1</a:t>
                </a:r>
                <a:endParaRPr kumimoji="0" lang="zh-CN" altLang="en-US" sz="11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FillTx/>
                </a:endParaRP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10391710" y="2457788"/>
                <a:ext cx="747562" cy="2616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100" dirty="0">
                    <a:solidFill>
                      <a:schemeClr val="bg2">
                        <a:lumMod val="25000"/>
                      </a:schemeClr>
                    </a:solidFill>
                  </a:rPr>
                  <a:t>k</a:t>
                </a:r>
                <a:r>
                  <a:rPr kumimoji="0" lang="en-US" altLang="zh-CN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rPr>
                  <a:t>ey4</a:t>
                </a:r>
                <a:endParaRPr kumimoji="0" lang="zh-CN" altLang="en-US" sz="11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FillTx/>
                </a:endParaRPr>
              </a:p>
            </p:txBody>
          </p:sp>
          <p:sp>
            <p:nvSpPr>
              <p:cNvPr id="123" name="文本框 122"/>
              <p:cNvSpPr txBox="1"/>
              <p:nvPr/>
            </p:nvSpPr>
            <p:spPr>
              <a:xfrm>
                <a:off x="9653002" y="2454468"/>
                <a:ext cx="746277" cy="2616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2">
                        <a:lumMod val="25000"/>
                      </a:schemeClr>
                    </a:solidFill>
                  </a:rPr>
                  <a:t>key3</a:t>
                </a:r>
                <a:endParaRPr lang="zh-CN" altLang="en-US" sz="11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10386640" y="2048462"/>
                <a:ext cx="747561" cy="2616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rPr>
                  <a:t>key2</a:t>
                </a:r>
                <a:endParaRPr kumimoji="0" lang="zh-CN" altLang="en-US" sz="11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FillTx/>
                </a:endParaRPr>
              </a:p>
            </p:txBody>
          </p:sp>
          <p:sp>
            <p:nvSpPr>
              <p:cNvPr id="125" name="文本框 124"/>
              <p:cNvSpPr txBox="1"/>
              <p:nvPr/>
            </p:nvSpPr>
            <p:spPr>
              <a:xfrm>
                <a:off x="9618435" y="3172848"/>
                <a:ext cx="746277" cy="2616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r>
                  <a:rPr lang="en-US" altLang="zh-CN" sz="1100" dirty="0" err="1">
                    <a:solidFill>
                      <a:schemeClr val="bg2">
                        <a:lumMod val="25000"/>
                      </a:schemeClr>
                    </a:solidFill>
                  </a:rPr>
                  <a:t>keyM</a:t>
                </a:r>
                <a:endParaRPr lang="zh-CN" altLang="en-US" sz="11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26" name="文本框 125"/>
              <p:cNvSpPr txBox="1"/>
              <p:nvPr/>
            </p:nvSpPr>
            <p:spPr>
              <a:xfrm>
                <a:off x="10364712" y="3172848"/>
                <a:ext cx="746277" cy="2616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r>
                  <a:rPr lang="en-US" altLang="zh-CN" sz="1100" dirty="0" err="1">
                    <a:solidFill>
                      <a:schemeClr val="bg2">
                        <a:lumMod val="25000"/>
                      </a:schemeClr>
                    </a:solidFill>
                  </a:rPr>
                  <a:t>keyN</a:t>
                </a:r>
                <a:endParaRPr lang="zh-CN" altLang="en-US" sz="11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27" name="文本框 126"/>
              <p:cNvSpPr txBox="1"/>
              <p:nvPr/>
            </p:nvSpPr>
            <p:spPr>
              <a:xfrm>
                <a:off x="9736540" y="2763326"/>
                <a:ext cx="412162" cy="2616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2">
                        <a:lumMod val="25000"/>
                      </a:schemeClr>
                    </a:solidFill>
                  </a:rPr>
                  <a:t>…</a:t>
                </a:r>
                <a:endParaRPr lang="zh-CN" altLang="en-US" sz="11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28" name="文本框 127"/>
              <p:cNvSpPr txBox="1"/>
              <p:nvPr/>
            </p:nvSpPr>
            <p:spPr>
              <a:xfrm>
                <a:off x="10471596" y="2759828"/>
                <a:ext cx="412162" cy="2616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2">
                        <a:lumMod val="25000"/>
                      </a:schemeClr>
                    </a:solidFill>
                  </a:rPr>
                  <a:t>…</a:t>
                </a:r>
                <a:endParaRPr lang="zh-CN" altLang="en-US" sz="11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sp>
          <p:nvSpPr>
            <p:cNvPr id="101" name="矩形: 圆角 100"/>
            <p:cNvSpPr/>
            <p:nvPr/>
          </p:nvSpPr>
          <p:spPr>
            <a:xfrm>
              <a:off x="9706150" y="796108"/>
              <a:ext cx="1057210" cy="38753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9980267" y="843145"/>
              <a:ext cx="66175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rPr>
                <a:t>client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</p:grpSp>
      <p:sp>
        <p:nvSpPr>
          <p:cNvPr id="129" name="矩形 128"/>
          <p:cNvSpPr/>
          <p:nvPr/>
        </p:nvSpPr>
        <p:spPr>
          <a:xfrm>
            <a:off x="10011549" y="2138186"/>
            <a:ext cx="1547099" cy="425616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10364162" y="2205638"/>
            <a:ext cx="1011058" cy="27699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</a:rPr>
              <a:t>BloomFilter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e58817a-0478-4465-ba19-2f2d46c6d6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4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e58817a-0478-4465-ba19-2f2d46c6d64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2383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e58817a-0478-4465-ba19-2f2d46c6d64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e58817a-0478-4465-ba19-2f2d46c6d64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e58817a-0478-4465-ba19-2f2d46c6d649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6A599"/>
      </a:accent1>
      <a:accent2>
        <a:srgbClr val="009688"/>
      </a:accent2>
      <a:accent3>
        <a:srgbClr val="00897B"/>
      </a:accent3>
      <a:accent4>
        <a:srgbClr val="00786A"/>
      </a:accent4>
      <a:accent5>
        <a:srgbClr val="00685B"/>
      </a:accent5>
      <a:accent6>
        <a:srgbClr val="004C3F"/>
      </a:accent6>
      <a:hlink>
        <a:srgbClr val="26A599"/>
      </a:hlink>
      <a:folHlink>
        <a:srgbClr val="BFBFBF"/>
      </a:folHlink>
    </a:clrScheme>
    <a:fontScheme name="Office 主题​​">
      <a:majorFont>
        <a:latin typeface="Microsoft YaHei"/>
        <a:ea typeface="Microsoft YaHei"/>
        <a:cs typeface="Microsoft YaHei"/>
      </a:majorFont>
      <a:minorFont>
        <a:latin typeface="Microsoft YaHei"/>
        <a:ea typeface="Microsoft YaHei"/>
        <a:cs typeface="Microsoft YaHe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Microsoft YaHei"/>
        <a:ea typeface="Microsoft YaHei"/>
        <a:cs typeface="Microsoft YaHei"/>
      </a:majorFont>
      <a:minorFont>
        <a:latin typeface="Microsoft YaHei"/>
        <a:ea typeface="Microsoft YaHei"/>
        <a:cs typeface="Microsoft YaHe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987</Words>
  <Application>Microsoft Office PowerPoint</Application>
  <PresentationFormat>宽屏</PresentationFormat>
  <Paragraphs>286</Paragraphs>
  <Slides>18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思源黑体 CN Bold</vt:lpstr>
      <vt:lpstr>思源黑体 CN Heavy</vt:lpstr>
      <vt:lpstr>思源黑体 CN Regular</vt:lpstr>
      <vt:lpstr>Microsoft YaHei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郭昊坤</dc:creator>
  <cp:lastModifiedBy>郭 昊坤</cp:lastModifiedBy>
  <cp:revision>1175</cp:revision>
  <dcterms:created xsi:type="dcterms:W3CDTF">2019-05-27T05:35:00Z</dcterms:created>
  <dcterms:modified xsi:type="dcterms:W3CDTF">2019-09-25T07:59:40Z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