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555" r:id="rId2"/>
    <p:sldId id="522" r:id="rId3"/>
    <p:sldId id="523" r:id="rId4"/>
    <p:sldId id="524" r:id="rId5"/>
    <p:sldId id="544" r:id="rId6"/>
    <p:sldId id="525" r:id="rId7"/>
    <p:sldId id="527" r:id="rId8"/>
    <p:sldId id="543" r:id="rId9"/>
    <p:sldId id="526" r:id="rId10"/>
    <p:sldId id="50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  <p:cmAuthor id="2" name="郭 昊坤" initials="郭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19191"/>
    <a:srgbClr val="45B1A7"/>
    <a:srgbClr val="009688"/>
    <a:srgbClr val="FFDD71"/>
    <a:srgbClr val="FEBF00"/>
    <a:srgbClr val="FF2600"/>
    <a:srgbClr val="BFFFFF"/>
    <a:srgbClr val="BFFFBF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2" autoAdjust="0"/>
    <p:restoredTop sz="87143"/>
  </p:normalViewPr>
  <p:slideViewPr>
    <p:cSldViewPr snapToGrid="0" snapToObjects="1">
      <p:cViewPr varScale="1">
        <p:scale>
          <a:sx n="100" d="100"/>
          <a:sy n="100" d="100"/>
        </p:scale>
        <p:origin x="78" y="420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7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0415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59279"/>
            <a:ext cx="1879600" cy="485142"/>
            <a:chOff x="0" y="12699"/>
            <a:chExt cx="1879600" cy="485141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/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945" y="12699"/>
              <a:ext cx="90171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218" name="Text Box 6"/>
          <p:cNvSpPr txBox="1"/>
          <p:nvPr/>
        </p:nvSpPr>
        <p:spPr>
          <a:xfrm>
            <a:off x="17811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缓存相关的数据问题</a:t>
            </a:r>
            <a:endParaRPr lang="zh-CN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/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491281" y="24438"/>
              <a:ext cx="8970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5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/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  <p:pic>
        <p:nvPicPr>
          <p:cNvPr id="15" name="Picture 3" descr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4300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Text Box 7"/>
          <p:cNvSpPr txBox="1"/>
          <p:nvPr/>
        </p:nvSpPr>
        <p:spPr>
          <a:xfrm>
            <a:off x="1806575" y="3865562"/>
            <a:ext cx="5075238" cy="5847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数据不一致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数据并发竞争</a:t>
            </a:r>
            <a:endParaRPr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522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/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4088895" y="2878735"/>
            <a:ext cx="401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6《</a:t>
            </a:r>
            <a:r>
              <a:rPr kumimoji="1" lang="zh-CN" altLang="en-US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缓存相关的</a:t>
            </a:r>
            <a:r>
              <a:rPr kumimoji="1" lang="en-US" altLang="zh-CN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Key</a:t>
            </a:r>
            <a:r>
              <a:rPr kumimoji="1" lang="zh-CN" altLang="en-US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问题</a:t>
            </a:r>
            <a:r>
              <a:rPr kumimoji="1" lang="en-US" altLang="zh-CN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》</a:t>
            </a:r>
            <a:endParaRPr kumimoji="1" lang="zh-CN" altLang="en-US" u="sng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2249580" y="2218863"/>
            <a:ext cx="3241021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300000"/>
              </a:lnSpc>
              <a:buSzPct val="25000"/>
            </a:pPr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问题描述</a:t>
            </a:r>
            <a:endParaRPr lang="en-US" altLang="zh-CN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300000"/>
              </a:lnSpc>
              <a:buSzPct val="25000"/>
            </a:pPr>
            <a:r>
              <a:rPr lang="en-US" altLang="zh-CN" sz="14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中数据与</a:t>
            </a:r>
            <a:r>
              <a:rPr lang="en-US" altLang="zh-CN" sz="14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数据不一致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数据不一致</a:t>
            </a:r>
          </a:p>
        </p:txBody>
      </p:sp>
      <p:grpSp>
        <p:nvGrpSpPr>
          <p:cNvPr id="44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45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3" name="ïṡ1íḑè">
            <a:extLst>
              <a:ext uri="{FF2B5EF4-FFF2-40B4-BE49-F238E27FC236}">
                <a16:creationId xmlns:a16="http://schemas.microsoft.com/office/drawing/2014/main" id="{59F07C02-CB15-4B29-9F53-685AD01CEE10}"/>
              </a:ext>
            </a:extLst>
          </p:cNvPr>
          <p:cNvSpPr/>
          <p:nvPr/>
        </p:nvSpPr>
        <p:spPr bwMode="auto">
          <a:xfrm flipH="1">
            <a:off x="6333011" y="3168029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89" name="ïslïḋê">
            <a:extLst>
              <a:ext uri="{FF2B5EF4-FFF2-40B4-BE49-F238E27FC236}">
                <a16:creationId xmlns:a16="http://schemas.microsoft.com/office/drawing/2014/main" id="{41121A9E-B378-4AF6-BC6D-3F9F13AD812F}"/>
              </a:ext>
            </a:extLst>
          </p:cNvPr>
          <p:cNvSpPr txBox="1"/>
          <p:nvPr/>
        </p:nvSpPr>
        <p:spPr>
          <a:xfrm>
            <a:off x="6620436" y="3168029"/>
            <a:ext cx="4477608" cy="269755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更新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后，更新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失败，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存的是老数据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C537B07-90D6-4745-AD07-AB53B203A938}"/>
              </a:ext>
            </a:extLst>
          </p:cNvPr>
          <p:cNvCxnSpPr/>
          <p:nvPr/>
        </p:nvCxnSpPr>
        <p:spPr>
          <a:xfrm>
            <a:off x="6283966" y="3595617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ŝļíḓe">
            <a:extLst>
              <a:ext uri="{FF2B5EF4-FFF2-40B4-BE49-F238E27FC236}">
                <a16:creationId xmlns:a16="http://schemas.microsoft.com/office/drawing/2014/main" id="{3CADA996-A023-4C1F-ACC9-F932EC0E3477}"/>
              </a:ext>
            </a:extLst>
          </p:cNvPr>
          <p:cNvSpPr/>
          <p:nvPr/>
        </p:nvSpPr>
        <p:spPr bwMode="auto">
          <a:xfrm flipH="1">
            <a:off x="6333011" y="3868414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2" name="iSlîḋé">
            <a:extLst>
              <a:ext uri="{FF2B5EF4-FFF2-40B4-BE49-F238E27FC236}">
                <a16:creationId xmlns:a16="http://schemas.microsoft.com/office/drawing/2014/main" id="{72540624-926F-40EB-8EC7-9D4450E0D5C2}"/>
              </a:ext>
            </a:extLst>
          </p:cNvPr>
          <p:cNvSpPr txBox="1"/>
          <p:nvPr/>
        </p:nvSpPr>
        <p:spPr>
          <a:xfrm>
            <a:off x="6620435" y="3544896"/>
            <a:ext cx="5028640" cy="674387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采用</a:t>
            </a:r>
            <a:r>
              <a:rPr lang="en-US" altLang="zh-CN" sz="13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r>
              <a:rPr lang="zh-CN" altLang="en-US" sz="13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自动漂移策略，在节点多次上下线之后，也会产生脏数据</a:t>
            </a: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EDDFB76-3913-4B3E-9D8B-323E7F8B7BA3}"/>
              </a:ext>
            </a:extLst>
          </p:cNvPr>
          <p:cNvCxnSpPr/>
          <p:nvPr/>
        </p:nvCxnSpPr>
        <p:spPr>
          <a:xfrm>
            <a:off x="6283966" y="4296003"/>
            <a:ext cx="5123638" cy="2942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2249580" y="2262313"/>
            <a:ext cx="3241021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问题描述</a:t>
            </a:r>
            <a:endParaRPr lang="en-US" altLang="zh-CN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zh-CN" altLang="en-US" sz="14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多个</a:t>
            </a:r>
            <a:r>
              <a:rPr lang="en-US" altLang="zh-CN" sz="14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副本</a:t>
            </a:r>
            <a:endParaRPr lang="en-US" altLang="zh-CN" sz="14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不同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副本中的数据</a:t>
            </a:r>
            <a:endParaRPr kumimoji="0" lang="en-US" altLang="zh-CN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zh-CN" altLang="en-US" sz="14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不一致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数据不一致</a:t>
            </a:r>
          </a:p>
        </p:txBody>
      </p:sp>
      <p:grpSp>
        <p:nvGrpSpPr>
          <p:cNvPr id="44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45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8" name="ïṡ1íḑè">
            <a:extLst>
              <a:ext uri="{FF2B5EF4-FFF2-40B4-BE49-F238E27FC236}">
                <a16:creationId xmlns:a16="http://schemas.microsoft.com/office/drawing/2014/main" id="{5994D88B-F935-48B9-A058-1A2F00407E54}"/>
              </a:ext>
            </a:extLst>
          </p:cNvPr>
          <p:cNvSpPr/>
          <p:nvPr/>
        </p:nvSpPr>
        <p:spPr bwMode="auto">
          <a:xfrm flipH="1">
            <a:off x="6334690" y="3450418"/>
            <a:ext cx="476246" cy="4542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89" name="ïslïḋê">
            <a:extLst>
              <a:ext uri="{FF2B5EF4-FFF2-40B4-BE49-F238E27FC236}">
                <a16:creationId xmlns:a16="http://schemas.microsoft.com/office/drawing/2014/main" id="{552C891D-2AD3-4CA0-86F1-C3045AC4B6EC}"/>
              </a:ext>
            </a:extLst>
          </p:cNvPr>
          <p:cNvSpPr txBox="1"/>
          <p:nvPr/>
        </p:nvSpPr>
        <p:spPr>
          <a:xfrm>
            <a:off x="6810936" y="3325916"/>
            <a:ext cx="4477608" cy="861046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多缓存副本，某个缓存副本写异常，更新失败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导致副本间数据不一致</a:t>
            </a:r>
          </a:p>
          <a:p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26266" y="2811646"/>
            <a:ext cx="4562172" cy="178276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7885" y="3273309"/>
            <a:ext cx="4764270" cy="1782763"/>
          </a:xfrm>
          <a:noFill/>
          <a:effectLst/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机带宽打满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网络波动，更新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失败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20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，节点异常，多次上下线</a:t>
            </a:r>
            <a:endParaRPr kumimoji="1" lang="zh-CN" altLang="en-US" sz="2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数据不一致</a:t>
            </a:r>
          </a:p>
        </p:txBody>
      </p:sp>
      <p:sp>
        <p:nvSpPr>
          <p:cNvPr id="13" name="矩形 12"/>
          <p:cNvSpPr/>
          <p:nvPr/>
        </p:nvSpPr>
        <p:spPr>
          <a:xfrm>
            <a:off x="1026266" y="2800889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0491" y="2760050"/>
            <a:ext cx="1107996" cy="463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业务场景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372950" y="2143125"/>
            <a:ext cx="3886928" cy="2722591"/>
            <a:chOff x="6587249" y="2337635"/>
            <a:chExt cx="3664731" cy="2566953"/>
          </a:xfrm>
        </p:grpSpPr>
        <p:sp>
          <p:nvSpPr>
            <p:cNvPr id="36" name="箭头: 下 35"/>
            <p:cNvSpPr/>
            <p:nvPr/>
          </p:nvSpPr>
          <p:spPr>
            <a:xfrm>
              <a:off x="7107170" y="2774091"/>
              <a:ext cx="270202" cy="2130497"/>
            </a:xfrm>
            <a:prstGeom prst="downArrow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021230" y="3487235"/>
              <a:ext cx="2230750" cy="1151450"/>
            </a:xfrm>
            <a:prstGeom prst="rect">
              <a:avLst/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8229267" y="3663518"/>
              <a:ext cx="792424" cy="369777"/>
            </a:xfrm>
            <a:prstGeom prst="rect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39180" y="4162786"/>
              <a:ext cx="792424" cy="369777"/>
            </a:xfrm>
            <a:prstGeom prst="rect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229727" y="3622771"/>
              <a:ext cx="792424" cy="369777"/>
            </a:xfrm>
            <a:prstGeom prst="rect">
              <a:avLst/>
            </a:prstGeom>
            <a:solidFill>
              <a:srgbClr val="FFD85D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229727" y="4162786"/>
              <a:ext cx="792424" cy="369777"/>
            </a:xfrm>
            <a:prstGeom prst="rect">
              <a:avLst/>
            </a:prstGeom>
            <a:solidFill>
              <a:srgbClr val="FFD85D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378366" y="4209174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Cache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378366" y="3695907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Cache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378826" y="3701074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Cache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344642" y="4236353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Cache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6587249" y="2337635"/>
              <a:ext cx="1346543" cy="493593"/>
            </a:xfrm>
            <a:prstGeom prst="roundRect">
              <a:avLst>
                <a:gd name="adj" fmla="val 50000"/>
              </a:avLst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977039" y="2412307"/>
              <a:ext cx="84286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9229727" y="3620738"/>
              <a:ext cx="792424" cy="352166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9236334" y="3639883"/>
              <a:ext cx="785818" cy="336033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9223122" y="4159678"/>
              <a:ext cx="792424" cy="352166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9229727" y="4178824"/>
              <a:ext cx="785818" cy="336033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0" name="流程图: 磁盘 31"/>
          <p:cNvSpPr/>
          <p:nvPr/>
        </p:nvSpPr>
        <p:spPr>
          <a:xfrm>
            <a:off x="6198767" y="4865716"/>
            <a:ext cx="1772321" cy="1364660"/>
          </a:xfrm>
          <a:prstGeom prst="flowChartMagneticDisk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99478" y="5548046"/>
            <a:ext cx="623002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DB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42" name="箭头: 下 34"/>
          <p:cNvSpPr/>
          <p:nvPr/>
        </p:nvSpPr>
        <p:spPr>
          <a:xfrm rot="17799012">
            <a:off x="7771972" y="2459738"/>
            <a:ext cx="196941" cy="1159207"/>
          </a:xfrm>
          <a:prstGeom prst="downArrow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71088" y="2735032"/>
            <a:ext cx="840470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更新失败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4603" y="2699630"/>
            <a:ext cx="4562172" cy="1904367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数据不一致</a:t>
            </a:r>
          </a:p>
        </p:txBody>
      </p:sp>
      <p:sp>
        <p:nvSpPr>
          <p:cNvPr id="12" name="矩形 11"/>
          <p:cNvSpPr/>
          <p:nvPr/>
        </p:nvSpPr>
        <p:spPr>
          <a:xfrm>
            <a:off x="738402" y="3129753"/>
            <a:ext cx="4764271" cy="1324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更新失败后，重试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or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延迟删除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：调短过期时间，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重新加载，最终一致性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：拒绝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rehash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漂移，采用缓存分层策略</a:t>
            </a:r>
          </a:p>
        </p:txBody>
      </p:sp>
      <p:sp>
        <p:nvSpPr>
          <p:cNvPr id="15" name="矩形 14"/>
          <p:cNvSpPr/>
          <p:nvPr/>
        </p:nvSpPr>
        <p:spPr>
          <a:xfrm>
            <a:off x="1034602" y="2691355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8828" y="2551101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951587" y="2143125"/>
            <a:ext cx="5336143" cy="3520233"/>
            <a:chOff x="6189972" y="2337635"/>
            <a:chExt cx="5031100" cy="3318997"/>
          </a:xfrm>
        </p:grpSpPr>
        <p:sp>
          <p:nvSpPr>
            <p:cNvPr id="36" name="箭头: 下 35"/>
            <p:cNvSpPr/>
            <p:nvPr/>
          </p:nvSpPr>
          <p:spPr>
            <a:xfrm>
              <a:off x="7178252" y="2774091"/>
              <a:ext cx="199120" cy="1628323"/>
            </a:xfrm>
            <a:prstGeom prst="downArrow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189972" y="4505182"/>
              <a:ext cx="2230750" cy="1151450"/>
            </a:xfrm>
            <a:prstGeom prst="rect">
              <a:avLst/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620899" y="3225826"/>
              <a:ext cx="2600173" cy="607636"/>
            </a:xfrm>
            <a:prstGeom prst="rect">
              <a:avLst/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407923" y="4638685"/>
              <a:ext cx="792424" cy="369777"/>
            </a:xfrm>
            <a:prstGeom prst="rect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07923" y="5180733"/>
              <a:ext cx="792424" cy="369777"/>
            </a:xfrm>
            <a:prstGeom prst="rect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398471" y="4640718"/>
              <a:ext cx="792424" cy="369777"/>
            </a:xfrm>
            <a:prstGeom prst="rect">
              <a:avLst/>
            </a:prstGeom>
            <a:solidFill>
              <a:srgbClr val="FFD85D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98471" y="5180733"/>
              <a:ext cx="792424" cy="369777"/>
            </a:xfrm>
            <a:prstGeom prst="rect">
              <a:avLst/>
            </a:prstGeom>
            <a:solidFill>
              <a:srgbClr val="FFD85D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762038" y="3344755"/>
              <a:ext cx="1001860" cy="369777"/>
            </a:xfrm>
            <a:prstGeom prst="rect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52448" y="3344755"/>
              <a:ext cx="1001860" cy="369777"/>
            </a:xfrm>
            <a:prstGeom prst="rect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47109" y="5227122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Cache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547109" y="4713854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Cache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37657" y="4695664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Cache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37657" y="5227122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Cache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982817" y="3394686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/>
                <a:t>队列机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290458" y="3391143"/>
              <a:ext cx="79242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/>
                <a:t>队列机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6587249" y="2337635"/>
              <a:ext cx="1346543" cy="493593"/>
            </a:xfrm>
            <a:prstGeom prst="roundRect">
              <a:avLst>
                <a:gd name="adj" fmla="val 50000"/>
              </a:avLst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977039" y="2412307"/>
              <a:ext cx="84286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client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4" name="箭头: 下 33"/>
            <p:cNvSpPr/>
            <p:nvPr/>
          </p:nvSpPr>
          <p:spPr>
            <a:xfrm rot="2657898">
              <a:off x="8101983" y="3579484"/>
              <a:ext cx="186242" cy="955833"/>
            </a:xfrm>
            <a:prstGeom prst="downArrow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5" name="箭头: 下 34"/>
            <p:cNvSpPr/>
            <p:nvPr/>
          </p:nvSpPr>
          <p:spPr>
            <a:xfrm rot="17799012">
              <a:off x="7906294" y="2636149"/>
              <a:ext cx="185683" cy="1092940"/>
            </a:xfrm>
            <a:prstGeom prst="downArrow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94264" y="3406757"/>
              <a:ext cx="6976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1</a:t>
              </a:r>
              <a:r>
                <a: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变更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25372" y="2816691"/>
              <a:ext cx="95744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2</a:t>
              </a:r>
              <a:r>
                <a: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记录</a:t>
              </a: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key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330081" y="4023944"/>
              <a:ext cx="172236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3</a:t>
              </a:r>
              <a:r>
                <a: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（</a:t>
              </a:r>
              <a:r>
                <a:rPr lang="zh-CN" altLang="en-US" sz="1400" dirty="0"/>
                <a:t>等恢复后删除</a:t>
              </a:r>
              <a:r>
                <a: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）</a:t>
              </a: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7398471" y="4638685"/>
              <a:ext cx="792424" cy="352166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7405077" y="4657830"/>
              <a:ext cx="785818" cy="336033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391865" y="5177626"/>
              <a:ext cx="792424" cy="352166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7398471" y="5196771"/>
              <a:ext cx="785818" cy="336033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2216153" y="2270001"/>
            <a:ext cx="3241021" cy="18620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250000"/>
              </a:lnSpc>
              <a:buSzPct val="25000"/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问题描述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50000"/>
              </a:lnSpc>
              <a:buSzPct val="25000"/>
            </a:pPr>
            <a:r>
              <a:rPr kumimoji="0" lang="zh-CN" alt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高并发访问场景，缓存</a:t>
            </a:r>
            <a:r>
              <a:rPr kumimoji="0" lang="en-US" altLang="zh-CN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miss</a:t>
            </a:r>
            <a:r>
              <a:rPr kumimoji="0" lang="zh-CN" alt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</a:t>
            </a:r>
            <a:endParaRPr kumimoji="0" lang="en-US" altLang="zh-CN" sz="1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50000"/>
              </a:lnSpc>
              <a:buSzPct val="25000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并发到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查相同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数据并发竞争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12A983"/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0" name="ïṡ1íḑè"/>
          <p:cNvSpPr/>
          <p:nvPr/>
        </p:nvSpPr>
        <p:spPr bwMode="auto">
          <a:xfrm flipH="1">
            <a:off x="6283966" y="3157856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51" name="ïslïḋê"/>
          <p:cNvSpPr txBox="1"/>
          <p:nvPr/>
        </p:nvSpPr>
        <p:spPr>
          <a:xfrm>
            <a:off x="6571390" y="3025852"/>
            <a:ext cx="4458560" cy="423194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大量并发请求相同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中不存在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6234921" y="3585444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ŝļíḓe"/>
          <p:cNvSpPr/>
          <p:nvPr/>
        </p:nvSpPr>
        <p:spPr bwMode="auto">
          <a:xfrm flipH="1">
            <a:off x="6283966" y="3858241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54" name="iSlîḋé"/>
          <p:cNvSpPr txBox="1"/>
          <p:nvPr/>
        </p:nvSpPr>
        <p:spPr>
          <a:xfrm>
            <a:off x="6571390" y="3720450"/>
            <a:ext cx="5123638" cy="428003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进程加载没有协调，并发查询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压力大增</a:t>
            </a:r>
          </a:p>
        </p:txBody>
      </p:sp>
      <p:grpSp>
        <p:nvGrpSpPr>
          <p:cNvPr id="55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56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1088173" y="2846201"/>
            <a:ext cx="4600173" cy="2051841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8174" y="2846161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4003" y="2819502"/>
            <a:ext cx="1107996" cy="464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业务场景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数据并发竞争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250007" y="1625103"/>
            <a:ext cx="2724339" cy="4722060"/>
            <a:chOff x="12052124" y="625596"/>
            <a:chExt cx="2363243" cy="4096177"/>
          </a:xfrm>
        </p:grpSpPr>
        <p:sp>
          <p:nvSpPr>
            <p:cNvPr id="21" name="文本框 20"/>
            <p:cNvSpPr txBox="1"/>
            <p:nvPr/>
          </p:nvSpPr>
          <p:spPr>
            <a:xfrm>
              <a:off x="12594954" y="1193823"/>
              <a:ext cx="1152028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并发查询    </a:t>
              </a: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key2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452774" y="1497646"/>
              <a:ext cx="1638524" cy="2025436"/>
              <a:chOff x="12192101" y="3873169"/>
              <a:chExt cx="1442207" cy="178276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192101" y="3873169"/>
                <a:ext cx="1400842" cy="1782763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2202168" y="4013027"/>
                <a:ext cx="753494" cy="341919"/>
                <a:chOff x="6484508" y="1475876"/>
                <a:chExt cx="753494" cy="341919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6674310" y="1536213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sp>
            <p:nvSpPr>
              <p:cNvPr id="41" name="椭圆 40"/>
              <p:cNvSpPr/>
              <p:nvPr/>
            </p:nvSpPr>
            <p:spPr>
              <a:xfrm>
                <a:off x="12218185" y="4494637"/>
                <a:ext cx="655320" cy="341919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12898054" y="4490307"/>
                <a:ext cx="736254" cy="341919"/>
                <a:chOff x="6458736" y="1475876"/>
                <a:chExt cx="736254" cy="341919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6458736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6631298" y="1537364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12224634" y="5212137"/>
                <a:ext cx="725415" cy="341919"/>
                <a:chOff x="6484508" y="1475876"/>
                <a:chExt cx="725415" cy="341919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6646231" y="1531367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keyM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12903573" y="5219453"/>
                <a:ext cx="727306" cy="341919"/>
                <a:chOff x="6484508" y="1475876"/>
                <a:chExt cx="727306" cy="341919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6648122" y="1524052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keyN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</p:grpSp>
        <p:sp>
          <p:nvSpPr>
            <p:cNvPr id="23" name="文本框 22"/>
            <p:cNvSpPr txBox="1"/>
            <p:nvPr/>
          </p:nvSpPr>
          <p:spPr>
            <a:xfrm>
              <a:off x="12694727" y="2270165"/>
              <a:ext cx="63932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key3</a:t>
              </a:r>
              <a:endParaRPr lang="zh-CN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2052124" y="625596"/>
              <a:ext cx="2363243" cy="510694"/>
              <a:chOff x="13286884" y="2810442"/>
              <a:chExt cx="2881839" cy="622762"/>
            </a:xfrm>
          </p:grpSpPr>
          <p:sp>
            <p:nvSpPr>
              <p:cNvPr id="32" name="矩形: 圆角 31"/>
              <p:cNvSpPr/>
              <p:nvPr/>
            </p:nvSpPr>
            <p:spPr>
              <a:xfrm>
                <a:off x="13286884" y="2810442"/>
                <a:ext cx="2881839" cy="622762"/>
              </a:xfrm>
              <a:prstGeom prst="roundRect">
                <a:avLst>
                  <a:gd name="adj" fmla="val 50000"/>
                </a:avLst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33" name="矩形: 圆角 32"/>
              <p:cNvSpPr/>
              <p:nvPr/>
            </p:nvSpPr>
            <p:spPr>
              <a:xfrm>
                <a:off x="13491705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14394765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35" name="矩形: 圆角 34"/>
              <p:cNvSpPr/>
              <p:nvPr/>
            </p:nvSpPr>
            <p:spPr>
              <a:xfrm>
                <a:off x="15292140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3612990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4509733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407403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5" name="流程图: 磁盘 24"/>
            <p:cNvSpPr/>
            <p:nvPr/>
          </p:nvSpPr>
          <p:spPr>
            <a:xfrm>
              <a:off x="12557440" y="4006739"/>
              <a:ext cx="558073" cy="715034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13389292" y="4006739"/>
              <a:ext cx="558073" cy="715034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706940" y="4326829"/>
              <a:ext cx="50739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541621" y="4325286"/>
              <a:ext cx="50739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29" name="箭头: 下 28"/>
            <p:cNvSpPr/>
            <p:nvPr/>
          </p:nvSpPr>
          <p:spPr>
            <a:xfrm>
              <a:off x="12506607" y="1155047"/>
              <a:ext cx="163248" cy="2851692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0" name="箭头: 下 29"/>
            <p:cNvSpPr/>
            <p:nvPr/>
          </p:nvSpPr>
          <p:spPr>
            <a:xfrm>
              <a:off x="13174297" y="1155047"/>
              <a:ext cx="163248" cy="2851692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1" name="箭头: 下 30"/>
            <p:cNvSpPr/>
            <p:nvPr/>
          </p:nvSpPr>
          <p:spPr>
            <a:xfrm>
              <a:off x="13786892" y="1161408"/>
              <a:ext cx="163248" cy="2851692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93" name="文本占位符 2"/>
          <p:cNvSpPr txBox="1"/>
          <p:nvPr/>
        </p:nvSpPr>
        <p:spPr>
          <a:xfrm>
            <a:off x="913038" y="3279196"/>
            <a:ext cx="4520163" cy="1782763"/>
          </a:xfrm>
          <a:prstGeom prst="rect">
            <a:avLst/>
          </a:prstGeom>
          <a:noFill/>
          <a:ln w="12700">
            <a:miter lim="400000"/>
          </a:ln>
          <a:effectLst/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6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某车次缓存信息过期，仍有大量用户同时查询该车次信息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16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某条微博缓存数据被淘汰，但仍有大量转发、评论，访问该条微博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59142" y="2762182"/>
            <a:ext cx="4581997" cy="2202419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415" y="3114326"/>
            <a:ext cx="4915257" cy="1750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miss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后，加全局锁，唯一进程查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，并回写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其他进程查询，若缓存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miss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，先查是否被锁定，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 发现有锁就等待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等加锁进程回写完毕后，从缓存加载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9142" y="2757434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2307" y="2616619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数据并发竞争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850827" y="1932347"/>
            <a:ext cx="5770282" cy="4106698"/>
            <a:chOff x="5625631" y="1882698"/>
            <a:chExt cx="5770282" cy="4106698"/>
          </a:xfrm>
        </p:grpSpPr>
        <p:grpSp>
          <p:nvGrpSpPr>
            <p:cNvPr id="20" name="组合 19"/>
            <p:cNvGrpSpPr/>
            <p:nvPr/>
          </p:nvGrpSpPr>
          <p:grpSpPr>
            <a:xfrm>
              <a:off x="5625631" y="1893219"/>
              <a:ext cx="2363243" cy="4096177"/>
              <a:chOff x="12052124" y="625596"/>
              <a:chExt cx="2363243" cy="409617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2594954" y="1193823"/>
                <a:ext cx="1152028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并发查询    </a:t>
                </a: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rPr>
                  <a:t>key2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2452774" y="1497646"/>
                <a:ext cx="1605473" cy="2025436"/>
                <a:chOff x="12192101" y="3873169"/>
                <a:chExt cx="1413116" cy="1782763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2192101" y="3873169"/>
                  <a:ext cx="1400842" cy="1782763"/>
                </a:xfrm>
                <a:prstGeom prst="rect">
                  <a:avLst/>
                </a:prstGeom>
                <a:solidFill>
                  <a:srgbClr val="75C3BC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>
                  <a:off x="12202168" y="4013027"/>
                  <a:ext cx="724403" cy="341919"/>
                  <a:chOff x="6484508" y="1475876"/>
                  <a:chExt cx="724403" cy="341919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6484508" y="1475876"/>
                    <a:ext cx="655320" cy="341919"/>
                  </a:xfrm>
                  <a:prstGeom prst="ellipse">
                    <a:avLst/>
                  </a:prstGeom>
                  <a:solidFill>
                    <a:srgbClr val="B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6645219" y="1526516"/>
                    <a:ext cx="563692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n-US" altLang="zh-CN" sz="11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</a:rPr>
                      <a:t>key1</a:t>
                    </a:r>
                    <a:endParaRPr kumimoji="0" lang="zh-CN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endParaRPr>
                  </a:p>
                </p:txBody>
              </p:sp>
            </p:grpSp>
            <p:sp>
              <p:nvSpPr>
                <p:cNvPr id="41" name="椭圆 40"/>
                <p:cNvSpPr/>
                <p:nvPr/>
              </p:nvSpPr>
              <p:spPr>
                <a:xfrm>
                  <a:off x="12218185" y="4494637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grpSp>
              <p:nvGrpSpPr>
                <p:cNvPr id="42" name="组合 41"/>
                <p:cNvGrpSpPr/>
                <p:nvPr/>
              </p:nvGrpSpPr>
              <p:grpSpPr>
                <a:xfrm>
                  <a:off x="12898054" y="4490307"/>
                  <a:ext cx="707163" cy="341919"/>
                  <a:chOff x="6458736" y="1475876"/>
                  <a:chExt cx="707163" cy="34191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6458736" y="1475876"/>
                    <a:ext cx="655320" cy="341919"/>
                  </a:xfrm>
                  <a:prstGeom prst="ellipse">
                    <a:avLst/>
                  </a:prstGeom>
                  <a:solidFill>
                    <a:srgbClr val="BFFFB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602207" y="1527667"/>
                    <a:ext cx="563692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11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k</a:t>
                    </a:r>
                    <a:r>
                      <a:rPr kumimoji="0" lang="en-US" altLang="zh-CN" sz="11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</a:rPr>
                      <a:t>ey4</a:t>
                    </a:r>
                    <a:endParaRPr kumimoji="0" lang="zh-CN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endParaRP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12224634" y="5212137"/>
                  <a:ext cx="696325" cy="341919"/>
                  <a:chOff x="6484508" y="1475876"/>
                  <a:chExt cx="696325" cy="341919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6484508" y="1475876"/>
                    <a:ext cx="655320" cy="341919"/>
                  </a:xfrm>
                  <a:prstGeom prst="ellipse">
                    <a:avLst/>
                  </a:prstGeom>
                  <a:solidFill>
                    <a:srgbClr val="BFFFB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6617141" y="1521671"/>
                    <a:ext cx="563692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n-US" altLang="zh-CN" sz="1100" b="0" i="0" u="none" strike="noStrike" cap="none" spc="0" normalizeH="0" baseline="0" dirty="0" err="1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</a:rPr>
                      <a:t>keyM</a:t>
                    </a:r>
                    <a:endParaRPr kumimoji="0" lang="zh-CN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12903573" y="5219453"/>
                  <a:ext cx="698219" cy="341919"/>
                  <a:chOff x="6484508" y="1475876"/>
                  <a:chExt cx="698219" cy="341919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6484508" y="1475876"/>
                    <a:ext cx="655320" cy="341919"/>
                  </a:xfrm>
                  <a:prstGeom prst="ellipse">
                    <a:avLst/>
                  </a:prstGeom>
                  <a:solidFill>
                    <a:srgbClr val="BFFFB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619035" y="1514355"/>
                    <a:ext cx="563692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n-US" altLang="zh-CN" sz="1100" b="0" i="0" u="none" strike="noStrike" cap="none" spc="0" normalizeH="0" baseline="0" dirty="0" err="1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</a:rPr>
                      <a:t>keyN</a:t>
                    </a:r>
                    <a:endParaRPr kumimoji="0" lang="zh-CN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endParaRPr>
                  </a:p>
                </p:txBody>
              </p:sp>
            </p:grpSp>
          </p:grpSp>
          <p:sp>
            <p:nvSpPr>
              <p:cNvPr id="23" name="文本框 22"/>
              <p:cNvSpPr txBox="1"/>
              <p:nvPr/>
            </p:nvSpPr>
            <p:spPr>
              <a:xfrm>
                <a:off x="12661677" y="2259148"/>
                <a:ext cx="639323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key3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2052124" y="625596"/>
                <a:ext cx="2363243" cy="510694"/>
                <a:chOff x="13286884" y="2810442"/>
                <a:chExt cx="2881839" cy="622762"/>
              </a:xfrm>
            </p:grpSpPr>
            <p:sp>
              <p:nvSpPr>
                <p:cNvPr id="32" name="矩形: 圆角 31"/>
                <p:cNvSpPr/>
                <p:nvPr/>
              </p:nvSpPr>
              <p:spPr>
                <a:xfrm>
                  <a:off x="13286884" y="2810442"/>
                  <a:ext cx="2881839" cy="6227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5C3BC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3" name="矩形: 圆角 32"/>
                <p:cNvSpPr/>
                <p:nvPr/>
              </p:nvSpPr>
              <p:spPr>
                <a:xfrm>
                  <a:off x="13491705" y="2922510"/>
                  <a:ext cx="666078" cy="398625"/>
                </a:xfrm>
                <a:prstGeom prst="roundRect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4" name="矩形: 圆角 33"/>
                <p:cNvSpPr/>
                <p:nvPr/>
              </p:nvSpPr>
              <p:spPr>
                <a:xfrm>
                  <a:off x="14394765" y="2922510"/>
                  <a:ext cx="666078" cy="398625"/>
                </a:xfrm>
                <a:prstGeom prst="roundRect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5" name="矩形: 圆角 34"/>
                <p:cNvSpPr/>
                <p:nvPr/>
              </p:nvSpPr>
              <p:spPr>
                <a:xfrm>
                  <a:off x="15292140" y="2922510"/>
                  <a:ext cx="666078" cy="398625"/>
                </a:xfrm>
                <a:prstGeom prst="roundRect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13559253" y="2965828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client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4455996" y="2965828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client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5353666" y="2965828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client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25" name="流程图: 磁盘 24"/>
              <p:cNvSpPr/>
              <p:nvPr/>
            </p:nvSpPr>
            <p:spPr>
              <a:xfrm>
                <a:off x="12557440" y="4006739"/>
                <a:ext cx="558073" cy="715034"/>
              </a:xfrm>
              <a:prstGeom prst="flowChartMagneticDisk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6" name="流程图: 磁盘 25"/>
              <p:cNvSpPr/>
              <p:nvPr/>
            </p:nvSpPr>
            <p:spPr>
              <a:xfrm>
                <a:off x="13389292" y="4006739"/>
                <a:ext cx="558073" cy="715034"/>
              </a:xfrm>
              <a:prstGeom prst="flowChartMagneticDisk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2706940" y="4326829"/>
                <a:ext cx="507395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DB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1621" y="4325286"/>
                <a:ext cx="507395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DB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29" name="箭头: 下 28"/>
              <p:cNvSpPr/>
              <p:nvPr/>
            </p:nvSpPr>
            <p:spPr>
              <a:xfrm>
                <a:off x="12506607" y="1155047"/>
                <a:ext cx="163248" cy="2851692"/>
              </a:xfrm>
              <a:prstGeom prst="downArrow">
                <a:avLst/>
              </a:prstGeom>
              <a:solidFill>
                <a:srgbClr val="26FFDA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30" name="箭头: 下 29"/>
              <p:cNvSpPr/>
              <p:nvPr/>
            </p:nvSpPr>
            <p:spPr>
              <a:xfrm>
                <a:off x="13174297" y="1155047"/>
                <a:ext cx="163248" cy="2851692"/>
              </a:xfrm>
              <a:prstGeom prst="downArrow">
                <a:avLst/>
              </a:prstGeom>
              <a:solidFill>
                <a:srgbClr val="26FFDA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31" name="箭头: 下 30"/>
              <p:cNvSpPr/>
              <p:nvPr/>
            </p:nvSpPr>
            <p:spPr>
              <a:xfrm>
                <a:off x="13786892" y="1161408"/>
                <a:ext cx="163248" cy="2851692"/>
              </a:xfrm>
              <a:prstGeom prst="downArrow">
                <a:avLst/>
              </a:prstGeom>
              <a:solidFill>
                <a:srgbClr val="26FFDA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668567" y="2754748"/>
              <a:ext cx="1613257" cy="2025436"/>
              <a:chOff x="12192101" y="3873169"/>
              <a:chExt cx="1419967" cy="1782763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2192101" y="3873169"/>
                <a:ext cx="1400842" cy="1782763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12202168" y="4013027"/>
                <a:ext cx="707603" cy="341919"/>
                <a:chOff x="6484508" y="1475876"/>
                <a:chExt cx="707603" cy="341919"/>
              </a:xfrm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6628419" y="1526516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2218185" y="4494637"/>
                <a:ext cx="655320" cy="341919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12898054" y="4490307"/>
                <a:ext cx="714014" cy="341919"/>
                <a:chOff x="6458736" y="1475876"/>
                <a:chExt cx="714014" cy="341919"/>
              </a:xfrm>
            </p:grpSpPr>
            <p:sp>
              <p:nvSpPr>
                <p:cNvPr id="64" name="椭圆 63"/>
                <p:cNvSpPr/>
                <p:nvPr/>
              </p:nvSpPr>
              <p:spPr>
                <a:xfrm>
                  <a:off x="6458736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6609058" y="1517708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12224634" y="5212137"/>
                <a:ext cx="696325" cy="341919"/>
                <a:chOff x="6484508" y="1475876"/>
                <a:chExt cx="696325" cy="341919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6617141" y="1521671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keyM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2903573" y="5219453"/>
                <a:ext cx="698219" cy="341919"/>
                <a:chOff x="6484508" y="1475876"/>
                <a:chExt cx="698219" cy="341919"/>
              </a:xfrm>
            </p:grpSpPr>
            <p:sp>
              <p:nvSpPr>
                <p:cNvPr id="60" name="椭圆 59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6619035" y="1514355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keyN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</p:grpSp>
        <p:sp>
          <p:nvSpPr>
            <p:cNvPr id="68" name="文本框 67"/>
            <p:cNvSpPr txBox="1"/>
            <p:nvPr/>
          </p:nvSpPr>
          <p:spPr>
            <a:xfrm>
              <a:off x="8860569" y="3505659"/>
              <a:ext cx="63932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key3</a:t>
              </a:r>
              <a:endParaRPr lang="zh-CN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8267913" y="1882698"/>
              <a:ext cx="2363243" cy="510694"/>
              <a:chOff x="13286884" y="2810442"/>
              <a:chExt cx="2881839" cy="622762"/>
            </a:xfrm>
          </p:grpSpPr>
          <p:sp>
            <p:nvSpPr>
              <p:cNvPr id="70" name="矩形: 圆角 69"/>
              <p:cNvSpPr/>
              <p:nvPr/>
            </p:nvSpPr>
            <p:spPr>
              <a:xfrm>
                <a:off x="13286884" y="2810442"/>
                <a:ext cx="2881839" cy="622762"/>
              </a:xfrm>
              <a:prstGeom prst="roundRect">
                <a:avLst>
                  <a:gd name="adj" fmla="val 50000"/>
                </a:avLst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1" name="矩形: 圆角 70"/>
              <p:cNvSpPr/>
              <p:nvPr/>
            </p:nvSpPr>
            <p:spPr>
              <a:xfrm>
                <a:off x="13491705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2" name="矩形: 圆角 71"/>
              <p:cNvSpPr/>
              <p:nvPr/>
            </p:nvSpPr>
            <p:spPr>
              <a:xfrm>
                <a:off x="14394765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3" name="矩形: 圆角 72"/>
              <p:cNvSpPr/>
              <p:nvPr/>
            </p:nvSpPr>
            <p:spPr>
              <a:xfrm>
                <a:off x="15292140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3559253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4455996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5353666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77" name="流程图: 磁盘 76"/>
            <p:cNvSpPr/>
            <p:nvPr/>
          </p:nvSpPr>
          <p:spPr>
            <a:xfrm>
              <a:off x="8773229" y="5263841"/>
              <a:ext cx="558073" cy="715034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8" name="流程图: 磁盘 77"/>
            <p:cNvSpPr/>
            <p:nvPr/>
          </p:nvSpPr>
          <p:spPr>
            <a:xfrm>
              <a:off x="9605081" y="5263841"/>
              <a:ext cx="558073" cy="715034"/>
            </a:xfrm>
            <a:prstGeom prst="flowChartMagneticDisk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922729" y="5583931"/>
              <a:ext cx="50739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9757410" y="5582388"/>
              <a:ext cx="50739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DB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81" name="箭头: 下 80"/>
            <p:cNvSpPr/>
            <p:nvPr/>
          </p:nvSpPr>
          <p:spPr>
            <a:xfrm>
              <a:off x="8722396" y="2412149"/>
              <a:ext cx="163248" cy="2851692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9469057" y="2913646"/>
              <a:ext cx="744524" cy="388462"/>
            </a:xfrm>
            <a:prstGeom prst="ellipse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3" name="箭头: 下 82"/>
            <p:cNvSpPr/>
            <p:nvPr/>
          </p:nvSpPr>
          <p:spPr>
            <a:xfrm rot="11590912">
              <a:off x="9382339" y="3337726"/>
              <a:ext cx="159266" cy="1911079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806218" y="2450925"/>
              <a:ext cx="1152028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并发查询    </a:t>
              </a: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key2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633952" y="2964327"/>
              <a:ext cx="64042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key2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86" name="箭头: 下 85"/>
            <p:cNvSpPr/>
            <p:nvPr/>
          </p:nvSpPr>
          <p:spPr>
            <a:xfrm>
              <a:off x="9387433" y="2418138"/>
              <a:ext cx="163248" cy="452873"/>
            </a:xfrm>
            <a:prstGeom prst="downArrow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7" name="箭头: 下 86"/>
            <p:cNvSpPr/>
            <p:nvPr/>
          </p:nvSpPr>
          <p:spPr>
            <a:xfrm>
              <a:off x="10032718" y="2410374"/>
              <a:ext cx="163248" cy="452873"/>
            </a:xfrm>
            <a:prstGeom prst="downArrow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0571534" y="2830654"/>
              <a:ext cx="789121" cy="503468"/>
            </a:xfrm>
            <a:prstGeom prst="rect">
              <a:avLst/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0594821" y="2892935"/>
              <a:ext cx="743542" cy="355600"/>
            </a:xfrm>
            <a:prstGeom prst="rect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606792" y="2961591"/>
              <a:ext cx="789121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Global-lock</a:t>
              </a:r>
              <a:endPara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91" name="箭头: 下 90"/>
            <p:cNvSpPr/>
            <p:nvPr/>
          </p:nvSpPr>
          <p:spPr>
            <a:xfrm rot="16200000">
              <a:off x="10326650" y="2918524"/>
              <a:ext cx="147781" cy="330023"/>
            </a:xfrm>
            <a:prstGeom prst="downArrow">
              <a:avLst/>
            </a:prstGeom>
            <a:solidFill>
              <a:srgbClr val="009688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数据并发竞争</a:t>
            </a:r>
          </a:p>
        </p:txBody>
      </p:sp>
      <p:sp>
        <p:nvSpPr>
          <p:cNvPr id="24" name="矩形 23"/>
          <p:cNvSpPr/>
          <p:nvPr/>
        </p:nvSpPr>
        <p:spPr>
          <a:xfrm>
            <a:off x="1051378" y="2942584"/>
            <a:ext cx="4562172" cy="1639057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1377" y="2942584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9543" y="2795666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838061" y="3541220"/>
            <a:ext cx="4767992" cy="46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缓存数据保持多个备份，减少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miss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的概率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753E35-B5A3-42F8-8318-7606E7D41E2A}"/>
              </a:ext>
            </a:extLst>
          </p:cNvPr>
          <p:cNvGrpSpPr/>
          <p:nvPr/>
        </p:nvGrpSpPr>
        <p:grpSpPr>
          <a:xfrm>
            <a:off x="7560756" y="1337434"/>
            <a:ext cx="2363243" cy="4865773"/>
            <a:chOff x="5916352" y="1611822"/>
            <a:chExt cx="2363243" cy="486577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6EC303-D235-407D-9487-A84A7EB3BF99}"/>
                </a:ext>
              </a:extLst>
            </p:cNvPr>
            <p:cNvGrpSpPr/>
            <p:nvPr/>
          </p:nvGrpSpPr>
          <p:grpSpPr>
            <a:xfrm>
              <a:off x="6314042" y="4690300"/>
              <a:ext cx="1645233" cy="1787295"/>
              <a:chOff x="6305798" y="4561337"/>
              <a:chExt cx="1645233" cy="1787295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DAEB1A2A-72EB-44EC-B8CF-06019263B188}"/>
                  </a:ext>
                </a:extLst>
              </p:cNvPr>
              <p:cNvGrpSpPr/>
              <p:nvPr/>
            </p:nvGrpSpPr>
            <p:grpSpPr>
              <a:xfrm>
                <a:off x="6305798" y="4561337"/>
                <a:ext cx="1634051" cy="1787295"/>
                <a:chOff x="12166947" y="3867172"/>
                <a:chExt cx="1438270" cy="157315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C70F20B-02E3-4CFC-9543-E0E136B14C05}"/>
                    </a:ext>
                  </a:extLst>
                </p:cNvPr>
                <p:cNvSpPr/>
                <p:nvPr/>
              </p:nvSpPr>
              <p:spPr>
                <a:xfrm>
                  <a:off x="12166947" y="3867172"/>
                  <a:ext cx="1413116" cy="1573154"/>
                </a:xfrm>
                <a:prstGeom prst="rect">
                  <a:avLst/>
                </a:prstGeom>
                <a:solidFill>
                  <a:srgbClr val="75C3BC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27D1AC17-149D-4962-AC79-6245A8AFCB57}"/>
                    </a:ext>
                  </a:extLst>
                </p:cNvPr>
                <p:cNvGrpSpPr/>
                <p:nvPr/>
              </p:nvGrpSpPr>
              <p:grpSpPr>
                <a:xfrm>
                  <a:off x="12202168" y="4013027"/>
                  <a:ext cx="724403" cy="341919"/>
                  <a:chOff x="6484508" y="1475876"/>
                  <a:chExt cx="724403" cy="341919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D92287E4-008B-46DC-BAA5-B9FA6E706629}"/>
                      </a:ext>
                    </a:extLst>
                  </p:cNvPr>
                  <p:cNvSpPr/>
                  <p:nvPr/>
                </p:nvSpPr>
                <p:spPr>
                  <a:xfrm>
                    <a:off x="6484508" y="1475876"/>
                    <a:ext cx="655320" cy="341919"/>
                  </a:xfrm>
                  <a:prstGeom prst="ellipse">
                    <a:avLst/>
                  </a:prstGeom>
                  <a:solidFill>
                    <a:srgbClr val="B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4C9509B7-9938-4A7B-A2BA-0D270023AB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45219" y="1526516"/>
                    <a:ext cx="563692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n-US" altLang="zh-CN" sz="11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</a:rPr>
                      <a:t>key1</a:t>
                    </a:r>
                    <a:endParaRPr kumimoji="0" lang="zh-CN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endParaRPr>
                  </a:p>
                </p:txBody>
              </p:sp>
            </p:grp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4EF21BBD-6D87-4752-8ECF-26BBEA017597}"/>
                    </a:ext>
                  </a:extLst>
                </p:cNvPr>
                <p:cNvSpPr/>
                <p:nvPr/>
              </p:nvSpPr>
              <p:spPr>
                <a:xfrm>
                  <a:off x="12218185" y="4461610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3E88A40A-9C0B-4C09-B4F3-B836DB4734E6}"/>
                    </a:ext>
                  </a:extLst>
                </p:cNvPr>
                <p:cNvGrpSpPr/>
                <p:nvPr/>
              </p:nvGrpSpPr>
              <p:grpSpPr>
                <a:xfrm>
                  <a:off x="12898054" y="4457281"/>
                  <a:ext cx="707163" cy="341919"/>
                  <a:chOff x="6458736" y="1442850"/>
                  <a:chExt cx="707163" cy="341919"/>
                </a:xfrm>
              </p:grpSpPr>
              <p:sp>
                <p:nvSpPr>
                  <p:cNvPr id="57" name="椭圆 56">
                    <a:extLst>
                      <a:ext uri="{FF2B5EF4-FFF2-40B4-BE49-F238E27FC236}">
                        <a16:creationId xmlns:a16="http://schemas.microsoft.com/office/drawing/2014/main" id="{59B5AE17-B7D1-49F9-91C8-5D3E89BADAD3}"/>
                      </a:ext>
                    </a:extLst>
                  </p:cNvPr>
                  <p:cNvSpPr/>
                  <p:nvPr/>
                </p:nvSpPr>
                <p:spPr>
                  <a:xfrm>
                    <a:off x="6458736" y="1442850"/>
                    <a:ext cx="655320" cy="341919"/>
                  </a:xfrm>
                  <a:prstGeom prst="ellipse">
                    <a:avLst/>
                  </a:prstGeom>
                  <a:solidFill>
                    <a:srgbClr val="BFFFB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CEF2DF75-E98C-472F-977C-B67D298F7958}"/>
                      </a:ext>
                    </a:extLst>
                  </p:cNvPr>
                  <p:cNvSpPr txBox="1"/>
                  <p:nvPr/>
                </p:nvSpPr>
                <p:spPr>
                  <a:xfrm>
                    <a:off x="6602207" y="1494641"/>
                    <a:ext cx="563692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CN" sz="11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k</a:t>
                    </a:r>
                    <a:r>
                      <a:rPr kumimoji="0" lang="en-US" altLang="zh-CN" sz="11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</a:rPr>
                      <a:t>ey4</a:t>
                    </a:r>
                    <a:endParaRPr kumimoji="0" lang="zh-CN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endParaRPr>
                  </a:p>
                </p:txBody>
              </p:sp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FD907BF8-2632-41EF-B3D0-9B18F56B4B69}"/>
                    </a:ext>
                  </a:extLst>
                </p:cNvPr>
                <p:cNvGrpSpPr/>
                <p:nvPr/>
              </p:nvGrpSpPr>
              <p:grpSpPr>
                <a:xfrm>
                  <a:off x="12224634" y="4965975"/>
                  <a:ext cx="696325" cy="341919"/>
                  <a:chOff x="6484508" y="1229714"/>
                  <a:chExt cx="696325" cy="341919"/>
                </a:xfrm>
              </p:grpSpPr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7BC9A2D5-AB53-4035-8B8D-3C621F1C820F}"/>
                      </a:ext>
                    </a:extLst>
                  </p:cNvPr>
                  <p:cNvSpPr/>
                  <p:nvPr/>
                </p:nvSpPr>
                <p:spPr>
                  <a:xfrm>
                    <a:off x="6484508" y="1229714"/>
                    <a:ext cx="655320" cy="341919"/>
                  </a:xfrm>
                  <a:prstGeom prst="ellipse">
                    <a:avLst/>
                  </a:prstGeom>
                  <a:solidFill>
                    <a:srgbClr val="BFFFB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86A1CDE8-2D9D-4030-B020-743749D0BD7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141" y="1275509"/>
                    <a:ext cx="563692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n-US" altLang="zh-CN" sz="1100" b="0" i="0" u="none" strike="noStrike" cap="none" spc="0" normalizeH="0" baseline="0" dirty="0" err="1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</a:rPr>
                      <a:t>keyM</a:t>
                    </a:r>
                    <a:endParaRPr kumimoji="0" lang="zh-CN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endParaRPr>
                  </a:p>
                </p:txBody>
              </p:sp>
            </p:grp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31DE4221-EA68-4019-98A4-A1AB3F280410}"/>
                    </a:ext>
                  </a:extLst>
                </p:cNvPr>
                <p:cNvGrpSpPr/>
                <p:nvPr/>
              </p:nvGrpSpPr>
              <p:grpSpPr>
                <a:xfrm>
                  <a:off x="12903573" y="4973291"/>
                  <a:ext cx="698219" cy="341919"/>
                  <a:chOff x="6484508" y="1229714"/>
                  <a:chExt cx="698219" cy="341919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F3B4BDA7-2880-456F-B831-34F616074632}"/>
                      </a:ext>
                    </a:extLst>
                  </p:cNvPr>
                  <p:cNvSpPr/>
                  <p:nvPr/>
                </p:nvSpPr>
                <p:spPr>
                  <a:xfrm>
                    <a:off x="6484508" y="1229714"/>
                    <a:ext cx="655320" cy="341919"/>
                  </a:xfrm>
                  <a:prstGeom prst="ellipse">
                    <a:avLst/>
                  </a:prstGeom>
                  <a:solidFill>
                    <a:srgbClr val="BFFFB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7903E03E-D0DD-4FA1-BFCB-A73CFE603384}"/>
                      </a:ext>
                    </a:extLst>
                  </p:cNvPr>
                  <p:cNvSpPr txBox="1"/>
                  <p:nvPr/>
                </p:nvSpPr>
                <p:spPr>
                  <a:xfrm>
                    <a:off x="6619035" y="1268192"/>
                    <a:ext cx="563692" cy="26160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en-US" altLang="zh-CN" sz="1100" b="0" i="0" u="none" strike="noStrike" cap="none" spc="0" normalizeH="0" baseline="0" dirty="0" err="1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FillTx/>
                      </a:rPr>
                      <a:t>keyN</a:t>
                    </a:r>
                    <a:endParaRPr kumimoji="0" lang="zh-CN" altLang="en-US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endParaRPr>
                  </a:p>
                </p:txBody>
              </p:sp>
            </p:grpSp>
          </p:grp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EAA9C78-DA59-45FF-B729-B187BDAADAFB}"/>
                  </a:ext>
                </a:extLst>
              </p:cNvPr>
              <p:cNvSpPr/>
              <p:nvPr/>
            </p:nvSpPr>
            <p:spPr>
              <a:xfrm>
                <a:off x="7128020" y="4727046"/>
                <a:ext cx="744524" cy="388462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CBAB4B2-766E-4C7C-9B14-F5DA23235FB1}"/>
                  </a:ext>
                </a:extLst>
              </p:cNvPr>
              <p:cNvSpPr txBox="1"/>
              <p:nvPr/>
            </p:nvSpPr>
            <p:spPr>
              <a:xfrm>
                <a:off x="7310607" y="4784579"/>
                <a:ext cx="640424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key2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B5274EC-807A-4113-A0F7-1078CACE5DFF}"/>
                </a:ext>
              </a:extLst>
            </p:cNvPr>
            <p:cNvSpPr txBox="1"/>
            <p:nvPr/>
          </p:nvSpPr>
          <p:spPr>
            <a:xfrm>
              <a:off x="6459182" y="2180049"/>
              <a:ext cx="1152028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并发查询    </a:t>
              </a: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key2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6403E7A-E3AB-42ED-942F-172DEEE6F3CE}"/>
                </a:ext>
              </a:extLst>
            </p:cNvPr>
            <p:cNvGrpSpPr/>
            <p:nvPr/>
          </p:nvGrpSpPr>
          <p:grpSpPr>
            <a:xfrm>
              <a:off x="6317002" y="2483872"/>
              <a:ext cx="1605473" cy="2025436"/>
              <a:chOff x="12192101" y="3873169"/>
              <a:chExt cx="1413116" cy="1782763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169D007-2103-40B3-A8D5-347BBB7A44FA}"/>
                  </a:ext>
                </a:extLst>
              </p:cNvPr>
              <p:cNvSpPr/>
              <p:nvPr/>
            </p:nvSpPr>
            <p:spPr>
              <a:xfrm>
                <a:off x="12192101" y="3873169"/>
                <a:ext cx="1400842" cy="1782763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DD65286F-5397-4DD4-9556-C483E322E84F}"/>
                  </a:ext>
                </a:extLst>
              </p:cNvPr>
              <p:cNvGrpSpPr/>
              <p:nvPr/>
            </p:nvGrpSpPr>
            <p:grpSpPr>
              <a:xfrm>
                <a:off x="12202168" y="4013027"/>
                <a:ext cx="724403" cy="341919"/>
                <a:chOff x="6484508" y="1475876"/>
                <a:chExt cx="724403" cy="341919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C820DBDE-F1B9-4D2F-8C0B-2B9E927FF97D}"/>
                    </a:ext>
                  </a:extLst>
                </p:cNvPr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F888990-FC98-4F0E-8EEC-63C785D72249}"/>
                    </a:ext>
                  </a:extLst>
                </p:cNvPr>
                <p:cNvSpPr txBox="1"/>
                <p:nvPr/>
              </p:nvSpPr>
              <p:spPr>
                <a:xfrm>
                  <a:off x="6645219" y="1526516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70A0AAB-3E22-4A49-A74C-D5D9A422AD1A}"/>
                  </a:ext>
                </a:extLst>
              </p:cNvPr>
              <p:cNvSpPr/>
              <p:nvPr/>
            </p:nvSpPr>
            <p:spPr>
              <a:xfrm>
                <a:off x="12218185" y="4494637"/>
                <a:ext cx="655320" cy="341919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53C9E026-6453-4319-94BE-D0B3B8CA2543}"/>
                  </a:ext>
                </a:extLst>
              </p:cNvPr>
              <p:cNvGrpSpPr/>
              <p:nvPr/>
            </p:nvGrpSpPr>
            <p:grpSpPr>
              <a:xfrm>
                <a:off x="12898054" y="4490307"/>
                <a:ext cx="707163" cy="341919"/>
                <a:chOff x="6458736" y="1475876"/>
                <a:chExt cx="707163" cy="341919"/>
              </a:xfrm>
            </p:grpSpPr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DB354D0-6246-4BA9-9783-22E1F5C876C5}"/>
                    </a:ext>
                  </a:extLst>
                </p:cNvPr>
                <p:cNvSpPr/>
                <p:nvPr/>
              </p:nvSpPr>
              <p:spPr>
                <a:xfrm>
                  <a:off x="6458736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FB3AAF9-8F76-4623-9F61-6EEE29D912F3}"/>
                    </a:ext>
                  </a:extLst>
                </p:cNvPr>
                <p:cNvSpPr txBox="1"/>
                <p:nvPr/>
              </p:nvSpPr>
              <p:spPr>
                <a:xfrm>
                  <a:off x="6602207" y="1527667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20130B0F-F001-4776-ADD0-6958E11B7BB3}"/>
                  </a:ext>
                </a:extLst>
              </p:cNvPr>
              <p:cNvGrpSpPr/>
              <p:nvPr/>
            </p:nvGrpSpPr>
            <p:grpSpPr>
              <a:xfrm>
                <a:off x="12224634" y="5212137"/>
                <a:ext cx="696325" cy="341919"/>
                <a:chOff x="6484508" y="1475876"/>
                <a:chExt cx="696325" cy="341919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3C24AB3D-3D69-46DE-841A-15F6D97CF4F8}"/>
                    </a:ext>
                  </a:extLst>
                </p:cNvPr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2F5BA8E9-673C-43E1-AF05-4139ED08A13C}"/>
                    </a:ext>
                  </a:extLst>
                </p:cNvPr>
                <p:cNvSpPr txBox="1"/>
                <p:nvPr/>
              </p:nvSpPr>
              <p:spPr>
                <a:xfrm>
                  <a:off x="6617141" y="1521671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keyM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550A531-2578-44FF-8A1A-86A8E4DF8ED3}"/>
                  </a:ext>
                </a:extLst>
              </p:cNvPr>
              <p:cNvGrpSpPr/>
              <p:nvPr/>
            </p:nvGrpSpPr>
            <p:grpSpPr>
              <a:xfrm>
                <a:off x="12903573" y="5219453"/>
                <a:ext cx="698219" cy="341919"/>
                <a:chOff x="6484508" y="1475876"/>
                <a:chExt cx="698219" cy="341919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63FF496A-6607-4655-85DE-148A42FF72B0}"/>
                    </a:ext>
                  </a:extLst>
                </p:cNvPr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86C0B877-DD08-40F3-833A-E76E1DC33835}"/>
                    </a:ext>
                  </a:extLst>
                </p:cNvPr>
                <p:cNvSpPr txBox="1"/>
                <p:nvPr/>
              </p:nvSpPr>
              <p:spPr>
                <a:xfrm>
                  <a:off x="6619035" y="1514355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keyN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B700500-3A5B-4036-BECC-8CB03C1486BC}"/>
                </a:ext>
              </a:extLst>
            </p:cNvPr>
            <p:cNvSpPr txBox="1"/>
            <p:nvPr/>
          </p:nvSpPr>
          <p:spPr>
            <a:xfrm>
              <a:off x="6525905" y="3245374"/>
              <a:ext cx="63932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key3</a:t>
              </a:r>
              <a:endParaRPr lang="zh-CN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8E80758-2D91-4EA2-A05F-54CB9C78BB1B}"/>
                </a:ext>
              </a:extLst>
            </p:cNvPr>
            <p:cNvGrpSpPr/>
            <p:nvPr/>
          </p:nvGrpSpPr>
          <p:grpSpPr>
            <a:xfrm>
              <a:off x="5916352" y="1611822"/>
              <a:ext cx="2363243" cy="510694"/>
              <a:chOff x="13286884" y="2810442"/>
              <a:chExt cx="2881839" cy="622762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947400BD-0755-44B0-B528-15E012D5AB68}"/>
                  </a:ext>
                </a:extLst>
              </p:cNvPr>
              <p:cNvSpPr/>
              <p:nvPr/>
            </p:nvSpPr>
            <p:spPr>
              <a:xfrm>
                <a:off x="13286884" y="2810442"/>
                <a:ext cx="2881839" cy="622762"/>
              </a:xfrm>
              <a:prstGeom prst="roundRect">
                <a:avLst>
                  <a:gd name="adj" fmla="val 50000"/>
                </a:avLst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F27262FB-ED41-444F-9A32-2EBEE8337089}"/>
                  </a:ext>
                </a:extLst>
              </p:cNvPr>
              <p:cNvSpPr/>
              <p:nvPr/>
            </p:nvSpPr>
            <p:spPr>
              <a:xfrm>
                <a:off x="13491705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A1132BCB-B666-4DFA-85D1-4B824B578DEC}"/>
                  </a:ext>
                </a:extLst>
              </p:cNvPr>
              <p:cNvSpPr/>
              <p:nvPr/>
            </p:nvSpPr>
            <p:spPr>
              <a:xfrm>
                <a:off x="14394765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CA93116-F53F-4A06-A287-3B4A96945BD2}"/>
                  </a:ext>
                </a:extLst>
              </p:cNvPr>
              <p:cNvSpPr/>
              <p:nvPr/>
            </p:nvSpPr>
            <p:spPr>
              <a:xfrm>
                <a:off x="15292140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B44BED7-F6A2-4B36-82C9-78A1E0015CA8}"/>
                  </a:ext>
                </a:extLst>
              </p:cNvPr>
              <p:cNvSpPr txBox="1"/>
              <p:nvPr/>
            </p:nvSpPr>
            <p:spPr>
              <a:xfrm>
                <a:off x="13559253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AAEF321-32D6-4936-BC37-9C4244586F34}"/>
                  </a:ext>
                </a:extLst>
              </p:cNvPr>
              <p:cNvSpPr txBox="1"/>
              <p:nvPr/>
            </p:nvSpPr>
            <p:spPr>
              <a:xfrm>
                <a:off x="14455996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4D6BA9-DEB6-400B-ABD3-5A76F725AE9A}"/>
                  </a:ext>
                </a:extLst>
              </p:cNvPr>
              <p:cNvSpPr txBox="1"/>
              <p:nvPr/>
            </p:nvSpPr>
            <p:spPr>
              <a:xfrm>
                <a:off x="15353666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1BF57147-2F3B-410E-B496-62FE424A02AA}"/>
                </a:ext>
              </a:extLst>
            </p:cNvPr>
            <p:cNvSpPr/>
            <p:nvPr/>
          </p:nvSpPr>
          <p:spPr>
            <a:xfrm>
              <a:off x="6370835" y="2141273"/>
              <a:ext cx="163248" cy="2851692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ABDB0CE2-7C56-4B05-81C4-809B4E17EE3C}"/>
                </a:ext>
              </a:extLst>
            </p:cNvPr>
            <p:cNvSpPr/>
            <p:nvPr/>
          </p:nvSpPr>
          <p:spPr>
            <a:xfrm>
              <a:off x="7038525" y="2141273"/>
              <a:ext cx="163248" cy="2851692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2F7A9042-F8AC-440D-94A5-D6151F003BC9}"/>
                </a:ext>
              </a:extLst>
            </p:cNvPr>
            <p:cNvSpPr/>
            <p:nvPr/>
          </p:nvSpPr>
          <p:spPr>
            <a:xfrm>
              <a:off x="7651120" y="2147634"/>
              <a:ext cx="163248" cy="2851692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7E67508-DB66-4887-89A4-EE523E8C4FF5}"/>
                </a:ext>
              </a:extLst>
            </p:cNvPr>
            <p:cNvSpPr txBox="1"/>
            <p:nvPr/>
          </p:nvSpPr>
          <p:spPr>
            <a:xfrm>
              <a:off x="6554867" y="5418939"/>
              <a:ext cx="640424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key3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431</Words>
  <Application>Microsoft Office PowerPoint</Application>
  <PresentationFormat>宽屏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1175</cp:revision>
  <dcterms:created xsi:type="dcterms:W3CDTF">2019-05-27T05:35:00Z</dcterms:created>
  <dcterms:modified xsi:type="dcterms:W3CDTF">2019-09-25T08:04:10Z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