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94" r:id="rId2"/>
    <p:sldId id="508" r:id="rId3"/>
    <p:sldId id="520" r:id="rId4"/>
    <p:sldId id="524" r:id="rId5"/>
    <p:sldId id="530" r:id="rId6"/>
    <p:sldId id="529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599"/>
    <a:srgbClr val="E8F0EF"/>
    <a:srgbClr val="009688"/>
    <a:srgbClr val="80FF80"/>
    <a:srgbClr val="CCCCFF"/>
    <a:srgbClr val="292933"/>
    <a:srgbClr val="000000"/>
    <a:srgbClr val="99FFFF"/>
    <a:srgbClr val="12A98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6" autoAdjust="0"/>
    <p:restoredTop sz="87143"/>
  </p:normalViewPr>
  <p:slideViewPr>
    <p:cSldViewPr snapToGrid="0" snapToObjects="1">
      <p:cViewPr varScale="1">
        <p:scale>
          <a:sx n="68" d="100"/>
          <a:sy n="68" d="100"/>
        </p:scale>
        <p:origin x="96" y="486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moyangvip/p/5259700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https://www.cnblogs.com/moyangvip/p/5259700.html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D55A-8B3E-4DA1-B190-78890DC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77FD-9075-40CE-B27C-A7878942C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25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78330" y="2540000"/>
            <a:ext cx="9109710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Memcached 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的原理及特性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491281" y="24438"/>
              <a:ext cx="897039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7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2C7CF6B1-CAD8-46C8-9B69-14D439B48B1F}"/>
              </a:ext>
            </a:extLst>
          </p:cNvPr>
          <p:cNvSpPr txBox="1"/>
          <p:nvPr/>
        </p:nvSpPr>
        <p:spPr>
          <a:xfrm>
            <a:off x="1806575" y="3865562"/>
            <a:ext cx="5075238" cy="8309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原理</a:t>
            </a:r>
            <a:endParaRPr lang="en-US" altLang="zh-CN" dirty="0"/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slab</a:t>
            </a:r>
            <a:r>
              <a:rPr lang="zh-CN" altLang="en-US" dirty="0"/>
              <a:t>机制</a:t>
            </a:r>
            <a:endParaRPr lang="en-US" altLang="zh-CN" dirty="0"/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特性</a:t>
            </a:r>
            <a:endParaRPr lang="en-US" altLang="zh-CN" dirty="0"/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95387A7E-4C8F-4EE5-8C5E-661C77AE54F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70175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AD804DC-38F6-42FA-8987-F3E2A5E8E543}"/>
              </a:ext>
            </a:extLst>
          </p:cNvPr>
          <p:cNvSpPr/>
          <p:nvPr/>
        </p:nvSpPr>
        <p:spPr>
          <a:xfrm>
            <a:off x="1049247" y="2999629"/>
            <a:ext cx="1189121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D960D9-65DD-4D36-A253-9FD23B4E3984}"/>
              </a:ext>
            </a:extLst>
          </p:cNvPr>
          <p:cNvSpPr/>
          <p:nvPr/>
        </p:nvSpPr>
        <p:spPr>
          <a:xfrm>
            <a:off x="1049247" y="1693020"/>
            <a:ext cx="2027953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原理及特性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32F8CA-E969-424B-9D57-10D6C3EB17A8}"/>
              </a:ext>
            </a:extLst>
          </p:cNvPr>
          <p:cNvSpPr/>
          <p:nvPr/>
        </p:nvSpPr>
        <p:spPr>
          <a:xfrm>
            <a:off x="1049990" y="2066929"/>
            <a:ext cx="4971080" cy="622346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22A564-687C-4BD1-BAAB-A844F41F4F72}"/>
              </a:ext>
            </a:extLst>
          </p:cNvPr>
          <p:cNvSpPr/>
          <p:nvPr/>
        </p:nvSpPr>
        <p:spPr>
          <a:xfrm>
            <a:off x="866012" y="1688441"/>
            <a:ext cx="2027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Memcached</a:t>
            </a:r>
            <a:endParaRPr kumimoji="1"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DFE027-3594-44DC-9803-E0090B74C22C}"/>
              </a:ext>
            </a:extLst>
          </p:cNvPr>
          <p:cNvSpPr/>
          <p:nvPr/>
        </p:nvSpPr>
        <p:spPr>
          <a:xfrm>
            <a:off x="719352" y="2263041"/>
            <a:ext cx="5301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一个开源的、高性能的分布式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key/value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内存缓存系统。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55A501-E676-43DF-8EC5-946B6AAADBFA}"/>
              </a:ext>
            </a:extLst>
          </p:cNvPr>
          <p:cNvSpPr/>
          <p:nvPr/>
        </p:nvSpPr>
        <p:spPr>
          <a:xfrm>
            <a:off x="1049991" y="3335525"/>
            <a:ext cx="4971080" cy="2891539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7DE5BA-E499-4699-A181-063B4708043B}"/>
              </a:ext>
            </a:extLst>
          </p:cNvPr>
          <p:cNvSpPr/>
          <p:nvPr/>
        </p:nvSpPr>
        <p:spPr>
          <a:xfrm>
            <a:off x="838198" y="2980308"/>
            <a:ext cx="1373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原理</a:t>
            </a:r>
            <a:endParaRPr kumimoji="1"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1016636" y="3522475"/>
            <a:ext cx="5645728" cy="297081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NoSQL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，缓存数据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key/value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键值对存储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内存型缓存，重启数据丢失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Mc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之间不通信，由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client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负责分布协同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多线程处理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main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thread+work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thread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主线程：端口监听及接受新连接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工作线程：接受连接请求处理并响应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EC442FB-9678-49E3-86DC-4A81B05E7C6D}"/>
              </a:ext>
            </a:extLst>
          </p:cNvPr>
          <p:cNvGrpSpPr/>
          <p:nvPr/>
        </p:nvGrpSpPr>
        <p:grpSpPr>
          <a:xfrm>
            <a:off x="9208006" y="2164930"/>
            <a:ext cx="1934002" cy="577855"/>
            <a:chOff x="9208007" y="1287962"/>
            <a:chExt cx="1934002" cy="5778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6972A47-81FD-4A0B-96B2-2905CA1435F6}"/>
                </a:ext>
              </a:extLst>
            </p:cNvPr>
            <p:cNvSpPr/>
            <p:nvPr/>
          </p:nvSpPr>
          <p:spPr>
            <a:xfrm>
              <a:off x="9208007" y="1287962"/>
              <a:ext cx="1934001" cy="577855"/>
            </a:xfrm>
            <a:prstGeom prst="rect">
              <a:avLst/>
            </a:prstGeom>
            <a:solidFill>
              <a:srgbClr val="009688"/>
            </a:solidFill>
            <a:ln w="12700" cap="flat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8764567-10E9-4131-B814-0811427C3440}"/>
                </a:ext>
              </a:extLst>
            </p:cNvPr>
            <p:cNvSpPr txBox="1"/>
            <p:nvPr/>
          </p:nvSpPr>
          <p:spPr>
            <a:xfrm>
              <a:off x="9450369" y="1386643"/>
              <a:ext cx="16916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rPr>
                <a:t> Memcached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D6CF08-8009-4A9E-ABC4-C18E204C0497}"/>
              </a:ext>
            </a:extLst>
          </p:cNvPr>
          <p:cNvGrpSpPr/>
          <p:nvPr/>
        </p:nvGrpSpPr>
        <p:grpSpPr>
          <a:xfrm>
            <a:off x="9208005" y="3247536"/>
            <a:ext cx="1934002" cy="577855"/>
            <a:chOff x="9208007" y="1287962"/>
            <a:chExt cx="1934002" cy="5778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C1E4E0-6DC6-4937-9F8B-36F9414A2D12}"/>
                </a:ext>
              </a:extLst>
            </p:cNvPr>
            <p:cNvSpPr/>
            <p:nvPr/>
          </p:nvSpPr>
          <p:spPr>
            <a:xfrm>
              <a:off x="9208007" y="1287962"/>
              <a:ext cx="1934001" cy="577855"/>
            </a:xfrm>
            <a:prstGeom prst="rect">
              <a:avLst/>
            </a:prstGeom>
            <a:solidFill>
              <a:srgbClr val="009688"/>
            </a:solidFill>
            <a:ln w="12700" cap="flat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F54511E-1456-4450-9D11-6FA0DC5C36AD}"/>
                </a:ext>
              </a:extLst>
            </p:cNvPr>
            <p:cNvSpPr txBox="1"/>
            <p:nvPr/>
          </p:nvSpPr>
          <p:spPr>
            <a:xfrm>
              <a:off x="9450369" y="1386643"/>
              <a:ext cx="16916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rPr>
                <a:t> Memcached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B336C0D-E5D6-4157-901A-C063F3107C23}"/>
              </a:ext>
            </a:extLst>
          </p:cNvPr>
          <p:cNvGrpSpPr/>
          <p:nvPr/>
        </p:nvGrpSpPr>
        <p:grpSpPr>
          <a:xfrm>
            <a:off x="9197189" y="4649296"/>
            <a:ext cx="1934002" cy="577855"/>
            <a:chOff x="9208007" y="1287962"/>
            <a:chExt cx="1934002" cy="5778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8C1F998-13BF-4F11-83FB-27BC4304A5E7}"/>
                </a:ext>
              </a:extLst>
            </p:cNvPr>
            <p:cNvSpPr/>
            <p:nvPr/>
          </p:nvSpPr>
          <p:spPr>
            <a:xfrm>
              <a:off x="9208007" y="1287962"/>
              <a:ext cx="1934001" cy="577855"/>
            </a:xfrm>
            <a:prstGeom prst="rect">
              <a:avLst/>
            </a:prstGeom>
            <a:solidFill>
              <a:srgbClr val="009688"/>
            </a:solidFill>
            <a:ln w="12700" cap="flat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08BD2AC-7B88-48DF-934B-3993A26BA8B1}"/>
                </a:ext>
              </a:extLst>
            </p:cNvPr>
            <p:cNvSpPr txBox="1"/>
            <p:nvPr/>
          </p:nvSpPr>
          <p:spPr>
            <a:xfrm>
              <a:off x="9450369" y="1386643"/>
              <a:ext cx="16916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rPr>
                <a:t> Memcached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7EE08D0-6ED7-4BF4-A4D8-603158271E74}"/>
              </a:ext>
            </a:extLst>
          </p:cNvPr>
          <p:cNvGrpSpPr/>
          <p:nvPr/>
        </p:nvGrpSpPr>
        <p:grpSpPr>
          <a:xfrm>
            <a:off x="9208004" y="5571882"/>
            <a:ext cx="1934002" cy="577855"/>
            <a:chOff x="9208007" y="1287962"/>
            <a:chExt cx="1934002" cy="5778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A5279BD-0ADD-4028-AF75-6987207CCDF8}"/>
                </a:ext>
              </a:extLst>
            </p:cNvPr>
            <p:cNvSpPr/>
            <p:nvPr/>
          </p:nvSpPr>
          <p:spPr>
            <a:xfrm>
              <a:off x="9208007" y="1287962"/>
              <a:ext cx="1934001" cy="577855"/>
            </a:xfrm>
            <a:prstGeom prst="rect">
              <a:avLst/>
            </a:prstGeom>
            <a:solidFill>
              <a:srgbClr val="009688"/>
            </a:solidFill>
            <a:ln w="12700" cap="flat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757F021-E052-4F0D-8A2F-135921BBED82}"/>
                </a:ext>
              </a:extLst>
            </p:cNvPr>
            <p:cNvSpPr txBox="1"/>
            <p:nvPr/>
          </p:nvSpPr>
          <p:spPr>
            <a:xfrm>
              <a:off x="9450369" y="1386643"/>
              <a:ext cx="16916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rPr>
                <a:t> Memcached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B49EE8D-DCEE-4BB5-98F0-D49BAFCFFC79}"/>
              </a:ext>
            </a:extLst>
          </p:cNvPr>
          <p:cNvGrpSpPr/>
          <p:nvPr/>
        </p:nvGrpSpPr>
        <p:grpSpPr>
          <a:xfrm>
            <a:off x="6323879" y="3995873"/>
            <a:ext cx="1289619" cy="454382"/>
            <a:chOff x="6323879" y="3506509"/>
            <a:chExt cx="1289619" cy="45438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C634D7F-DD7E-4778-A43F-7E62161F41B9}"/>
                </a:ext>
              </a:extLst>
            </p:cNvPr>
            <p:cNvSpPr/>
            <p:nvPr/>
          </p:nvSpPr>
          <p:spPr>
            <a:xfrm>
              <a:off x="6323879" y="3506509"/>
              <a:ext cx="1289619" cy="4543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4EB588-C7E2-4F93-9469-E98FAEA5B243}"/>
                </a:ext>
              </a:extLst>
            </p:cNvPr>
            <p:cNvSpPr txBox="1"/>
            <p:nvPr/>
          </p:nvSpPr>
          <p:spPr>
            <a:xfrm>
              <a:off x="6619652" y="3549035"/>
              <a:ext cx="87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rPr>
                <a:t>client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3307D53D-311A-45D5-8ECE-524DF6FFE94E}"/>
              </a:ext>
            </a:extLst>
          </p:cNvPr>
          <p:cNvSpPr/>
          <p:nvPr/>
        </p:nvSpPr>
        <p:spPr>
          <a:xfrm rot="19098745">
            <a:off x="7246060" y="3046192"/>
            <a:ext cx="2187807" cy="2607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6214F84-C1D4-496C-89E3-AA9075A2D285}"/>
              </a:ext>
            </a:extLst>
          </p:cNvPr>
          <p:cNvSpPr/>
          <p:nvPr/>
        </p:nvSpPr>
        <p:spPr>
          <a:xfrm rot="2359434">
            <a:off x="7283195" y="5078776"/>
            <a:ext cx="2082565" cy="2607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FB41F7F6-D6B5-4C74-9330-716E8CCDCF9C}"/>
              </a:ext>
            </a:extLst>
          </p:cNvPr>
          <p:cNvSpPr/>
          <p:nvPr/>
        </p:nvSpPr>
        <p:spPr>
          <a:xfrm rot="20169685">
            <a:off x="7691587" y="3722184"/>
            <a:ext cx="1522387" cy="2607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BE79E752-A250-4B64-94C5-236AAD9245B3}"/>
              </a:ext>
            </a:extLst>
          </p:cNvPr>
          <p:cNvSpPr/>
          <p:nvPr/>
        </p:nvSpPr>
        <p:spPr>
          <a:xfrm rot="1321827">
            <a:off x="7670663" y="4555441"/>
            <a:ext cx="1522387" cy="2607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5BD6CE-9AC5-4524-8CE9-8FB0A80B37B8}"/>
              </a:ext>
            </a:extLst>
          </p:cNvPr>
          <p:cNvSpPr txBox="1"/>
          <p:nvPr/>
        </p:nvSpPr>
        <p:spPr>
          <a:xfrm>
            <a:off x="7333169" y="2804075"/>
            <a:ext cx="1098687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cmd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 key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9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原理及特性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8CD6DF-2CA8-451F-9B7E-EC96F05C0A74}"/>
              </a:ext>
            </a:extLst>
          </p:cNvPr>
          <p:cNvSpPr/>
          <p:nvPr/>
        </p:nvSpPr>
        <p:spPr>
          <a:xfrm>
            <a:off x="1049247" y="1789782"/>
            <a:ext cx="2791233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D56FBF-C85E-4974-A2B5-BA0DBC961C8F}"/>
              </a:ext>
            </a:extLst>
          </p:cNvPr>
          <p:cNvSpPr/>
          <p:nvPr/>
        </p:nvSpPr>
        <p:spPr>
          <a:xfrm>
            <a:off x="1049989" y="2159112"/>
            <a:ext cx="4628435" cy="3555888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E478FD-97E0-48E8-9801-C31BD7F8A7D0}"/>
              </a:ext>
            </a:extLst>
          </p:cNvPr>
          <p:cNvSpPr/>
          <p:nvPr/>
        </p:nvSpPr>
        <p:spPr>
          <a:xfrm>
            <a:off x="763270" y="1699130"/>
            <a:ext cx="3591098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slab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机制管理内存分配</a:t>
            </a:r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270728" y="2428428"/>
            <a:ext cx="4946934" cy="341276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>
              <a:lnSpc>
                <a:spcPct val="200000"/>
              </a:lnSpc>
            </a:pP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内存等分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（默认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1MB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），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等分 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trunk</a:t>
            </a:r>
          </a:p>
          <a:p>
            <a:pPr lvl="2">
              <a:lnSpc>
                <a:spcPct val="200000"/>
              </a:lnSpc>
            </a:pP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trunk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size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根据增长因子增加（默认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1.25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），最多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63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种</a:t>
            </a:r>
            <a:endParaRPr kumimoji="1"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每个</a:t>
            </a:r>
            <a:r>
              <a:rPr kumimoji="1"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slabclass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包含一组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trunk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size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相同的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slab</a:t>
            </a:r>
          </a:p>
          <a:p>
            <a:pPr lvl="2">
              <a:lnSpc>
                <a:spcPct val="200000"/>
              </a:lnSpc>
            </a:pPr>
            <a:r>
              <a:rPr kumimoji="1"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slabclass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通过</a:t>
            </a:r>
            <a:r>
              <a:rPr kumimoji="1"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freelist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管理空闲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trunk</a:t>
            </a:r>
          </a:p>
          <a:p>
            <a:pPr lvl="2">
              <a:lnSpc>
                <a:spcPct val="200000"/>
              </a:lnSpc>
            </a:pP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trunk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以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结构存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value</a:t>
            </a:r>
          </a:p>
          <a:p>
            <a:pPr lvl="2">
              <a:lnSpc>
                <a:spcPct val="200000"/>
              </a:lnSpc>
            </a:pPr>
            <a:endParaRPr kumimoji="1"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endParaRPr kumimoji="1"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78487F-08E2-461A-8514-34EFCD6C4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75539"/>
              </p:ext>
            </p:extLst>
          </p:nvPr>
        </p:nvGraphicFramePr>
        <p:xfrm>
          <a:off x="6157884" y="3648464"/>
          <a:ext cx="455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">
                  <a:extLst>
                    <a:ext uri="{9D8B030D-6E8A-4147-A177-3AD203B41FA5}">
                      <a16:colId xmlns:a16="http://schemas.microsoft.com/office/drawing/2014/main" val="592413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693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58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967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80A786-60AE-4885-B536-28E89AF73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04210"/>
              </p:ext>
            </p:extLst>
          </p:nvPr>
        </p:nvGraphicFramePr>
        <p:xfrm>
          <a:off x="7441071" y="1921837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70992568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95064376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3732838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73473253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1755365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775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0070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8A0E358-A95B-4997-925D-A959463E9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3639"/>
              </p:ext>
            </p:extLst>
          </p:nvPr>
        </p:nvGraphicFramePr>
        <p:xfrm>
          <a:off x="7441071" y="2678761"/>
          <a:ext cx="2045252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154212307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67408871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32347651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616917263"/>
                    </a:ext>
                  </a:extLst>
                </a:gridCol>
              </a:tblGrid>
              <a:tr h="19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Item1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Item2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Item3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item4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47153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182824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9054218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9690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51B72B4-7F49-4B3E-BDBB-3A54276B1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5018"/>
              </p:ext>
            </p:extLst>
          </p:nvPr>
        </p:nvGraphicFramePr>
        <p:xfrm>
          <a:off x="7441071" y="3906274"/>
          <a:ext cx="2045252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154212307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67408871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32347651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616917263"/>
                    </a:ext>
                  </a:extLst>
                </a:gridCol>
              </a:tblGrid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47153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182824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</a:t>
                      </a:r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9054218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9690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E215734-5BD5-4D1B-80ED-F9CF9ABA9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48179"/>
              </p:ext>
            </p:extLst>
          </p:nvPr>
        </p:nvGraphicFramePr>
        <p:xfrm>
          <a:off x="7441071" y="5121535"/>
          <a:ext cx="2045252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154212307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67408871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32347651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616917263"/>
                    </a:ext>
                  </a:extLst>
                </a:gridCol>
              </a:tblGrid>
              <a:tr h="158032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47153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182824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9054218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9690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564E0758-0E5F-43B0-8B51-74EC5142221F}"/>
              </a:ext>
            </a:extLst>
          </p:cNvPr>
          <p:cNvSpPr/>
          <p:nvPr/>
        </p:nvSpPr>
        <p:spPr>
          <a:xfrm>
            <a:off x="9803271" y="3740150"/>
            <a:ext cx="1219200" cy="1225550"/>
          </a:xfrm>
          <a:prstGeom prst="rect">
            <a:avLst/>
          </a:prstGeom>
          <a:solidFill>
            <a:srgbClr val="26A599"/>
          </a:solidFill>
          <a:ln w="12700" cap="flat">
            <a:solidFill>
              <a:schemeClr val="bg2">
                <a:lumMod val="2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C9A110-1CA7-410F-A48B-7E31BF5DEEF1}"/>
              </a:ext>
            </a:extLst>
          </p:cNvPr>
          <p:cNvSpPr txBox="1"/>
          <p:nvPr/>
        </p:nvSpPr>
        <p:spPr>
          <a:xfrm>
            <a:off x="10178485" y="4198847"/>
            <a:ext cx="79057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LRU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6BB798E-2DAF-47A5-A7E3-CC8A347F4CC9}"/>
              </a:ext>
            </a:extLst>
          </p:cNvPr>
          <p:cNvCxnSpPr>
            <a:endCxn id="9" idx="1"/>
          </p:cNvCxnSpPr>
          <p:nvPr/>
        </p:nvCxnSpPr>
        <p:spPr>
          <a:xfrm flipV="1">
            <a:off x="6613052" y="3162631"/>
            <a:ext cx="828019" cy="103621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9138387-7D3C-4905-B84E-0A507D5C50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559641" y="4266867"/>
            <a:ext cx="881430" cy="12327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A76F53-A4C4-4505-9C7B-72780E24A981}"/>
              </a:ext>
            </a:extLst>
          </p:cNvPr>
          <p:cNvCxnSpPr>
            <a:cxnSpLocks/>
          </p:cNvCxnSpPr>
          <p:nvPr/>
        </p:nvCxnSpPr>
        <p:spPr>
          <a:xfrm>
            <a:off x="6613052" y="4588278"/>
            <a:ext cx="828019" cy="9041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5B51EA4-8475-4725-843D-34AA9270E41C}"/>
              </a:ext>
            </a:extLst>
          </p:cNvPr>
          <p:cNvCxnSpPr/>
          <p:nvPr/>
        </p:nvCxnSpPr>
        <p:spPr>
          <a:xfrm>
            <a:off x="7686675" y="2291167"/>
            <a:ext cx="0" cy="34602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145670A-70D7-4CE5-A4E5-5F4647CD097D}"/>
              </a:ext>
            </a:extLst>
          </p:cNvPr>
          <p:cNvCxnSpPr>
            <a:cxnSpLocks/>
          </p:cNvCxnSpPr>
          <p:nvPr/>
        </p:nvCxnSpPr>
        <p:spPr>
          <a:xfrm>
            <a:off x="8181975" y="2291167"/>
            <a:ext cx="552450" cy="34602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0F68D0-6F67-46FD-8842-F602D09FE4D0}"/>
              </a:ext>
            </a:extLst>
          </p:cNvPr>
          <p:cNvCxnSpPr>
            <a:cxnSpLocks/>
          </p:cNvCxnSpPr>
          <p:nvPr/>
        </p:nvCxnSpPr>
        <p:spPr>
          <a:xfrm>
            <a:off x="8534400" y="2291167"/>
            <a:ext cx="0" cy="159356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831BC01-FEEE-4EFB-95EC-F477754A002C}"/>
              </a:ext>
            </a:extLst>
          </p:cNvPr>
          <p:cNvCxnSpPr>
            <a:cxnSpLocks/>
          </p:cNvCxnSpPr>
          <p:nvPr/>
        </p:nvCxnSpPr>
        <p:spPr>
          <a:xfrm>
            <a:off x="9039225" y="2295286"/>
            <a:ext cx="0" cy="158945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211030C-0A19-4DC3-9D46-957A071DE07C}"/>
              </a:ext>
            </a:extLst>
          </p:cNvPr>
          <p:cNvCxnSpPr/>
          <p:nvPr/>
        </p:nvCxnSpPr>
        <p:spPr>
          <a:xfrm>
            <a:off x="9686925" y="2295286"/>
            <a:ext cx="0" cy="218969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7A4CCC-1563-4310-8603-00DEA24BC184}"/>
              </a:ext>
            </a:extLst>
          </p:cNvPr>
          <p:cNvCxnSpPr/>
          <p:nvPr/>
        </p:nvCxnSpPr>
        <p:spPr>
          <a:xfrm flipH="1">
            <a:off x="9486323" y="4484980"/>
            <a:ext cx="20060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B6D111F-C9A9-4F0A-88C1-5C5FA13E80F8}"/>
              </a:ext>
            </a:extLst>
          </p:cNvPr>
          <p:cNvSpPr txBox="1"/>
          <p:nvPr/>
        </p:nvSpPr>
        <p:spPr>
          <a:xfrm>
            <a:off x="7441071" y="1588629"/>
            <a:ext cx="97902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/>
              <a:t>hashtable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2DF78BD-9CEE-4412-A402-47FAA62391C8}"/>
              </a:ext>
            </a:extLst>
          </p:cNvPr>
          <p:cNvSpPr txBox="1"/>
          <p:nvPr/>
        </p:nvSpPr>
        <p:spPr>
          <a:xfrm>
            <a:off x="5965143" y="3362908"/>
            <a:ext cx="97902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/>
              <a:t>slabclass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D247A5-CC09-4A47-8575-50B01E0E74B5}"/>
              </a:ext>
            </a:extLst>
          </p:cNvPr>
          <p:cNvSpPr txBox="1"/>
          <p:nvPr/>
        </p:nvSpPr>
        <p:spPr>
          <a:xfrm>
            <a:off x="6778958" y="3090011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/>
              <a:t>slab1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9F421-C8A1-4398-8B8A-D845A571CEDB}"/>
              </a:ext>
            </a:extLst>
          </p:cNvPr>
          <p:cNvSpPr txBox="1"/>
          <p:nvPr/>
        </p:nvSpPr>
        <p:spPr>
          <a:xfrm>
            <a:off x="6778958" y="5370129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/>
              <a:t>slab3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72F990D-9875-4DCA-A743-D4332AF7A744}"/>
              </a:ext>
            </a:extLst>
          </p:cNvPr>
          <p:cNvSpPr txBox="1"/>
          <p:nvPr/>
        </p:nvSpPr>
        <p:spPr>
          <a:xfrm>
            <a:off x="6787193" y="4374942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/>
              <a:t>slab2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70F1A0E-B6E9-4472-BB63-27B574D81B2F}"/>
              </a:ext>
            </a:extLst>
          </p:cNvPr>
          <p:cNvSpPr/>
          <p:nvPr/>
        </p:nvSpPr>
        <p:spPr>
          <a:xfrm>
            <a:off x="1049990" y="2159113"/>
            <a:ext cx="4704265" cy="2999758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633707-811B-49FA-A590-0E715FF9C4CF}"/>
              </a:ext>
            </a:extLst>
          </p:cNvPr>
          <p:cNvSpPr/>
          <p:nvPr/>
        </p:nvSpPr>
        <p:spPr>
          <a:xfrm>
            <a:off x="1049247" y="1789782"/>
            <a:ext cx="2791233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8FE29F-C8D6-4F82-88D5-7139A7FA8547}"/>
              </a:ext>
            </a:extLst>
          </p:cNvPr>
          <p:cNvSpPr/>
          <p:nvPr/>
        </p:nvSpPr>
        <p:spPr>
          <a:xfrm>
            <a:off x="763270" y="1699130"/>
            <a:ext cx="3591098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slab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机制管理内存分配</a:t>
            </a:r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原理及特性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D7C20A-1F61-4243-88D5-310922556164}"/>
              </a:ext>
            </a:extLst>
          </p:cNvPr>
          <p:cNvSpPr txBox="1"/>
          <p:nvPr/>
        </p:nvSpPr>
        <p:spPr>
          <a:xfrm>
            <a:off x="1185855" y="2448003"/>
            <a:ext cx="4635915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Item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空间来源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cs typeface="+mn-ea"/>
              <a:sym typeface="+mn-lt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         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s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labclass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中的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freelist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分配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cs typeface="+mn-ea"/>
              <a:sym typeface="+mn-lt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         LRU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剔除一个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Item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，空间复用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哈希表解决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key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定位，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bucket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内的链表解决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Hash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+mn-ea"/>
                <a:sym typeface="+mn-lt"/>
              </a:rPr>
              <a:t>冲突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cs typeface="+mn-ea"/>
              <a:sym typeface="+mn-lt"/>
            </a:endParaRP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LRU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管理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Item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，内存不足时，剔除最不活跃的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key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cs typeface="+mn-ea"/>
              <a:sym typeface="+mn-lt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4ED302-E40B-4A28-BC08-A1E78302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16116"/>
              </p:ext>
            </p:extLst>
          </p:nvPr>
        </p:nvGraphicFramePr>
        <p:xfrm>
          <a:off x="6157884" y="3648464"/>
          <a:ext cx="455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">
                  <a:extLst>
                    <a:ext uri="{9D8B030D-6E8A-4147-A177-3AD203B41FA5}">
                      <a16:colId xmlns:a16="http://schemas.microsoft.com/office/drawing/2014/main" val="592413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693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58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967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64A24FC-32C5-4DCC-B6AF-6496FD62D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75514"/>
              </p:ext>
            </p:extLst>
          </p:nvPr>
        </p:nvGraphicFramePr>
        <p:xfrm>
          <a:off x="7441071" y="1921837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70992568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95064376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3732838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73473253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1755365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775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0070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7935565-9263-4E2C-AFC6-0162A05EB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11162"/>
              </p:ext>
            </p:extLst>
          </p:nvPr>
        </p:nvGraphicFramePr>
        <p:xfrm>
          <a:off x="7441071" y="2678761"/>
          <a:ext cx="2045252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154212307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67408871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32347651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616917263"/>
                    </a:ext>
                  </a:extLst>
                </a:gridCol>
              </a:tblGrid>
              <a:tr h="19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Item1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Item2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Item3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item4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47153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182824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9054218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969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A232FF1-0224-4CD7-B030-14B3CD958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53674"/>
              </p:ext>
            </p:extLst>
          </p:nvPr>
        </p:nvGraphicFramePr>
        <p:xfrm>
          <a:off x="7441071" y="3906274"/>
          <a:ext cx="2045252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154212307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67408871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32347651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616917263"/>
                    </a:ext>
                  </a:extLst>
                </a:gridCol>
              </a:tblGrid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47153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182824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item</a:t>
                      </a:r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9054218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969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DCE21EC-AB35-48B9-9532-890BA14C7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37478"/>
              </p:ext>
            </p:extLst>
          </p:nvPr>
        </p:nvGraphicFramePr>
        <p:xfrm>
          <a:off x="7441071" y="5121535"/>
          <a:ext cx="2045252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154212307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67408871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32347651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616917263"/>
                    </a:ext>
                  </a:extLst>
                </a:gridCol>
              </a:tblGrid>
              <a:tr h="158032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47153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1828244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9054218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96903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54E604EE-5C83-4B96-B821-93BD306CEBFC}"/>
              </a:ext>
            </a:extLst>
          </p:cNvPr>
          <p:cNvSpPr/>
          <p:nvPr/>
        </p:nvSpPr>
        <p:spPr>
          <a:xfrm>
            <a:off x="9803271" y="3740150"/>
            <a:ext cx="1219200" cy="1225550"/>
          </a:xfrm>
          <a:prstGeom prst="rect">
            <a:avLst/>
          </a:prstGeom>
          <a:solidFill>
            <a:srgbClr val="26A599"/>
          </a:solidFill>
          <a:ln w="12700" cap="flat">
            <a:solidFill>
              <a:schemeClr val="bg2">
                <a:lumMod val="2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2C3663-81CA-4A9F-9233-308A809DD8A9}"/>
              </a:ext>
            </a:extLst>
          </p:cNvPr>
          <p:cNvSpPr txBox="1"/>
          <p:nvPr/>
        </p:nvSpPr>
        <p:spPr>
          <a:xfrm>
            <a:off x="10178485" y="4198847"/>
            <a:ext cx="79057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LRU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DD257B4-1BCE-4A1A-9EB0-7DA4BDABA95A}"/>
              </a:ext>
            </a:extLst>
          </p:cNvPr>
          <p:cNvCxnSpPr>
            <a:endCxn id="17" idx="1"/>
          </p:cNvCxnSpPr>
          <p:nvPr/>
        </p:nvCxnSpPr>
        <p:spPr>
          <a:xfrm flipV="1">
            <a:off x="6613052" y="3162631"/>
            <a:ext cx="828019" cy="103621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0D7CB4-A1C8-4687-A850-72514A177AD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559641" y="4266867"/>
            <a:ext cx="881430" cy="12327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FD389C-A455-4FAA-A34C-E73408A11E62}"/>
              </a:ext>
            </a:extLst>
          </p:cNvPr>
          <p:cNvCxnSpPr>
            <a:cxnSpLocks/>
          </p:cNvCxnSpPr>
          <p:nvPr/>
        </p:nvCxnSpPr>
        <p:spPr>
          <a:xfrm>
            <a:off x="6613052" y="4588278"/>
            <a:ext cx="828019" cy="9041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364264-3D1F-4400-9AE0-46270F106FCC}"/>
              </a:ext>
            </a:extLst>
          </p:cNvPr>
          <p:cNvCxnSpPr/>
          <p:nvPr/>
        </p:nvCxnSpPr>
        <p:spPr>
          <a:xfrm>
            <a:off x="7686675" y="2291167"/>
            <a:ext cx="0" cy="34602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A0ADB26-D79D-4A90-A17E-5FFB11DAEEE6}"/>
              </a:ext>
            </a:extLst>
          </p:cNvPr>
          <p:cNvCxnSpPr>
            <a:cxnSpLocks/>
          </p:cNvCxnSpPr>
          <p:nvPr/>
        </p:nvCxnSpPr>
        <p:spPr>
          <a:xfrm>
            <a:off x="8181975" y="2291167"/>
            <a:ext cx="552450" cy="34602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4850FFB-E1E3-49E8-ACEE-FDE76BA313F0}"/>
              </a:ext>
            </a:extLst>
          </p:cNvPr>
          <p:cNvCxnSpPr>
            <a:cxnSpLocks/>
          </p:cNvCxnSpPr>
          <p:nvPr/>
        </p:nvCxnSpPr>
        <p:spPr>
          <a:xfrm>
            <a:off x="8534400" y="2291167"/>
            <a:ext cx="0" cy="159356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614604-6F6C-4264-907C-C520494FB030}"/>
              </a:ext>
            </a:extLst>
          </p:cNvPr>
          <p:cNvCxnSpPr>
            <a:cxnSpLocks/>
          </p:cNvCxnSpPr>
          <p:nvPr/>
        </p:nvCxnSpPr>
        <p:spPr>
          <a:xfrm>
            <a:off x="9039225" y="2295286"/>
            <a:ext cx="0" cy="158945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E9E2D6B-4E21-4605-8F92-13BD85501CBC}"/>
              </a:ext>
            </a:extLst>
          </p:cNvPr>
          <p:cNvCxnSpPr/>
          <p:nvPr/>
        </p:nvCxnSpPr>
        <p:spPr>
          <a:xfrm>
            <a:off x="9686925" y="2295286"/>
            <a:ext cx="0" cy="218969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03B021-9363-49E3-8506-B463B920BE25}"/>
              </a:ext>
            </a:extLst>
          </p:cNvPr>
          <p:cNvCxnSpPr/>
          <p:nvPr/>
        </p:nvCxnSpPr>
        <p:spPr>
          <a:xfrm flipH="1">
            <a:off x="9486323" y="4484980"/>
            <a:ext cx="20060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5E302CC-41C5-45D8-9B68-19FAF1441F98}"/>
              </a:ext>
            </a:extLst>
          </p:cNvPr>
          <p:cNvSpPr txBox="1"/>
          <p:nvPr/>
        </p:nvSpPr>
        <p:spPr>
          <a:xfrm>
            <a:off x="7441071" y="1588629"/>
            <a:ext cx="97902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/>
              <a:t>hashtable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9977918-5909-453D-A19E-BB96B2602AF4}"/>
              </a:ext>
            </a:extLst>
          </p:cNvPr>
          <p:cNvSpPr txBox="1"/>
          <p:nvPr/>
        </p:nvSpPr>
        <p:spPr>
          <a:xfrm>
            <a:off x="5965143" y="3362908"/>
            <a:ext cx="97902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/>
              <a:t>slabclass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AB54D31-5584-4040-8934-8764F100FDEF}"/>
              </a:ext>
            </a:extLst>
          </p:cNvPr>
          <p:cNvSpPr txBox="1"/>
          <p:nvPr/>
        </p:nvSpPr>
        <p:spPr>
          <a:xfrm>
            <a:off x="6778958" y="3090011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/>
              <a:t>slab1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B55F163-E141-49F0-9465-071B6409624D}"/>
              </a:ext>
            </a:extLst>
          </p:cNvPr>
          <p:cNvSpPr txBox="1"/>
          <p:nvPr/>
        </p:nvSpPr>
        <p:spPr>
          <a:xfrm>
            <a:off x="6778958" y="5370129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/>
              <a:t>slab3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DAA76F-DD6C-4D33-A72C-4CFB22B88369}"/>
              </a:ext>
            </a:extLst>
          </p:cNvPr>
          <p:cNvSpPr txBox="1"/>
          <p:nvPr/>
        </p:nvSpPr>
        <p:spPr>
          <a:xfrm>
            <a:off x="6787193" y="4374942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/>
              <a:t>slab2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9F8351A9-5C0B-4301-934E-B5F60FD6C839}"/>
              </a:ext>
            </a:extLst>
          </p:cNvPr>
          <p:cNvSpPr/>
          <p:nvPr/>
        </p:nvSpPr>
        <p:spPr>
          <a:xfrm>
            <a:off x="5267291" y="2385782"/>
            <a:ext cx="6182915" cy="3911641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7" name="iṡḷîḍe">
            <a:extLst>
              <a:ext uri="{FF2B5EF4-FFF2-40B4-BE49-F238E27FC236}">
                <a16:creationId xmlns:a16="http://schemas.microsoft.com/office/drawing/2014/main" id="{FB9F1ACA-135D-4D43-8601-BBC879E4EB41}"/>
              </a:ext>
            </a:extLst>
          </p:cNvPr>
          <p:cNvSpPr txBox="1"/>
          <p:nvPr/>
        </p:nvSpPr>
        <p:spPr bwMode="auto">
          <a:xfrm>
            <a:off x="4649281" y="2615328"/>
            <a:ext cx="5450681" cy="34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 algn="ctr"/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高性能，单节点百万级</a:t>
            </a:r>
            <a:r>
              <a:rPr kumimoji="1"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QPS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22FFC0-5AAD-4F95-AAEE-D6D29878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138692"/>
            <a:ext cx="10972800" cy="1508126"/>
          </a:xfrm>
        </p:spPr>
        <p:txBody>
          <a:bodyPr/>
          <a:lstStyle/>
          <a:p>
            <a:r>
              <a:rPr kumimoji="1"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原理及特性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iṧ1íḓé">
            <a:extLst>
              <a:ext uri="{FF2B5EF4-FFF2-40B4-BE49-F238E27FC236}">
                <a16:creationId xmlns:a16="http://schemas.microsoft.com/office/drawing/2014/main" id="{BE6CB7DF-97BE-4003-A021-34B88A278AFD}"/>
              </a:ext>
            </a:extLst>
          </p:cNvPr>
          <p:cNvSpPr/>
          <p:nvPr/>
        </p:nvSpPr>
        <p:spPr bwMode="auto">
          <a:xfrm>
            <a:off x="763270" y="1609407"/>
            <a:ext cx="5332730" cy="491982"/>
          </a:xfrm>
          <a:prstGeom prst="homePlate">
            <a:avLst/>
          </a:prstGeom>
          <a:solidFill>
            <a:schemeClr val="bg1"/>
          </a:solidFill>
          <a:ln w="19050">
            <a:noFill/>
            <a:round/>
          </a:ln>
          <a:effectLst>
            <a:outerShdw dist="381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特性</a:t>
            </a:r>
            <a:endParaRPr lang="en-US" altLang="zh-CN" sz="2000" b="1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íş1îḓè">
            <a:extLst>
              <a:ext uri="{FF2B5EF4-FFF2-40B4-BE49-F238E27FC236}">
                <a16:creationId xmlns:a16="http://schemas.microsoft.com/office/drawing/2014/main" id="{C90E900C-10FE-47A3-A9B4-7947A02DE0E8}"/>
              </a:ext>
            </a:extLst>
          </p:cNvPr>
          <p:cNvSpPr/>
          <p:nvPr/>
        </p:nvSpPr>
        <p:spPr>
          <a:xfrm>
            <a:off x="5803392" y="2515654"/>
            <a:ext cx="575683" cy="575683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8" name="íṧḷîďê">
            <a:extLst>
              <a:ext uri="{FF2B5EF4-FFF2-40B4-BE49-F238E27FC236}">
                <a16:creationId xmlns:a16="http://schemas.microsoft.com/office/drawing/2014/main" id="{2EF97DFE-B675-437B-B923-77AF2F70A530}"/>
              </a:ext>
            </a:extLst>
          </p:cNvPr>
          <p:cNvSpPr/>
          <p:nvPr/>
        </p:nvSpPr>
        <p:spPr>
          <a:xfrm>
            <a:off x="5803392" y="3382873"/>
            <a:ext cx="575683" cy="575683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0" name="îṣḷíḓè">
            <a:extLst>
              <a:ext uri="{FF2B5EF4-FFF2-40B4-BE49-F238E27FC236}">
                <a16:creationId xmlns:a16="http://schemas.microsoft.com/office/drawing/2014/main" id="{62EFA5FD-3FFA-4731-8645-2ECBD99CDA88}"/>
              </a:ext>
            </a:extLst>
          </p:cNvPr>
          <p:cNvSpPr txBox="1"/>
          <p:nvPr/>
        </p:nvSpPr>
        <p:spPr bwMode="auto">
          <a:xfrm>
            <a:off x="5611574" y="3482687"/>
            <a:ext cx="5494351" cy="34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协议简单，</a:t>
            </a:r>
            <a:r>
              <a:rPr kumimoji="1"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get/set/</a:t>
            </a:r>
            <a:r>
              <a:rPr kumimoji="1"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cas</a:t>
            </a:r>
            <a:r>
              <a:rPr kumimoji="1"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/touch/gat/etc.</a:t>
            </a:r>
          </a:p>
        </p:txBody>
      </p:sp>
      <p:sp>
        <p:nvSpPr>
          <p:cNvPr id="11" name="iśľiḋé">
            <a:extLst>
              <a:ext uri="{FF2B5EF4-FFF2-40B4-BE49-F238E27FC236}">
                <a16:creationId xmlns:a16="http://schemas.microsoft.com/office/drawing/2014/main" id="{16D627EC-BC85-4856-A6F9-654C61B4FF62}"/>
              </a:ext>
            </a:extLst>
          </p:cNvPr>
          <p:cNvSpPr/>
          <p:nvPr/>
        </p:nvSpPr>
        <p:spPr>
          <a:xfrm>
            <a:off x="5803392" y="4105885"/>
            <a:ext cx="575683" cy="575683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3" name="îṥľiďê">
            <a:extLst>
              <a:ext uri="{FF2B5EF4-FFF2-40B4-BE49-F238E27FC236}">
                <a16:creationId xmlns:a16="http://schemas.microsoft.com/office/drawing/2014/main" id="{D5E5485D-1D74-44BA-892F-838B8E04EC52}"/>
              </a:ext>
            </a:extLst>
          </p:cNvPr>
          <p:cNvSpPr txBox="1"/>
          <p:nvPr/>
        </p:nvSpPr>
        <p:spPr bwMode="auto">
          <a:xfrm>
            <a:off x="5611575" y="4205595"/>
            <a:ext cx="5609134" cy="34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存储结构简单，只支持简单</a:t>
            </a:r>
            <a:r>
              <a:rPr kumimoji="1"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key/value</a:t>
            </a:r>
          </a:p>
        </p:txBody>
      </p:sp>
      <p:sp>
        <p:nvSpPr>
          <p:cNvPr id="14" name="ïŝ1idê">
            <a:extLst>
              <a:ext uri="{FF2B5EF4-FFF2-40B4-BE49-F238E27FC236}">
                <a16:creationId xmlns:a16="http://schemas.microsoft.com/office/drawing/2014/main" id="{47463817-ADDE-470A-902D-1DFFB5FD1307}"/>
              </a:ext>
            </a:extLst>
          </p:cNvPr>
          <p:cNvSpPr/>
          <p:nvPr/>
        </p:nvSpPr>
        <p:spPr>
          <a:xfrm>
            <a:off x="5803392" y="4828898"/>
            <a:ext cx="575683" cy="575683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16" name="ïŝļíḑe">
            <a:extLst>
              <a:ext uri="{FF2B5EF4-FFF2-40B4-BE49-F238E27FC236}">
                <a16:creationId xmlns:a16="http://schemas.microsoft.com/office/drawing/2014/main" id="{76757244-1F02-442B-8FDE-A7C4896CF842}"/>
              </a:ext>
            </a:extLst>
          </p:cNvPr>
          <p:cNvSpPr txBox="1"/>
          <p:nvPr/>
        </p:nvSpPr>
        <p:spPr bwMode="auto">
          <a:xfrm>
            <a:off x="5611575" y="4970936"/>
            <a:ext cx="5503917" cy="34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完全基于内存操作，容量不够就进行</a:t>
            </a:r>
            <a:r>
              <a:rPr kumimoji="1"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eviction</a:t>
            </a:r>
          </a:p>
        </p:txBody>
      </p:sp>
      <p:sp>
        <p:nvSpPr>
          <p:cNvPr id="17" name="î$ļide">
            <a:extLst>
              <a:ext uri="{FF2B5EF4-FFF2-40B4-BE49-F238E27FC236}">
                <a16:creationId xmlns:a16="http://schemas.microsoft.com/office/drawing/2014/main" id="{688CD8D4-33B3-4038-9B83-66623FE8A343}"/>
              </a:ext>
            </a:extLst>
          </p:cNvPr>
          <p:cNvSpPr/>
          <p:nvPr/>
        </p:nvSpPr>
        <p:spPr>
          <a:xfrm>
            <a:off x="5803392" y="5551911"/>
            <a:ext cx="575683" cy="575683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cs typeface="+mn-ea"/>
                <a:sym typeface="+mn-lt"/>
              </a:rPr>
              <a:t>5</a:t>
            </a:r>
          </a:p>
        </p:txBody>
      </p:sp>
      <p:sp>
        <p:nvSpPr>
          <p:cNvPr id="19" name="îṥḷïḑe">
            <a:extLst>
              <a:ext uri="{FF2B5EF4-FFF2-40B4-BE49-F238E27FC236}">
                <a16:creationId xmlns:a16="http://schemas.microsoft.com/office/drawing/2014/main" id="{9027C51D-38AB-4A5D-B13A-FE9210781250}"/>
              </a:ext>
            </a:extLst>
          </p:cNvPr>
          <p:cNvSpPr txBox="1"/>
          <p:nvPr/>
        </p:nvSpPr>
        <p:spPr bwMode="auto">
          <a:xfrm>
            <a:off x="5611575" y="5663268"/>
            <a:ext cx="6001305" cy="34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lang="zh-CN" altLang="zh-CN" sz="1600" dirty="0">
                <a:solidFill>
                  <a:schemeClr val="bg1"/>
                </a:solidFill>
                <a:cs typeface="+mn-ea"/>
                <a:sym typeface="+mn-lt"/>
              </a:rPr>
              <a:t>服务器之间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互不通信</a:t>
            </a:r>
            <a:r>
              <a:rPr lang="zh-CN" altLang="zh-CN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client</a:t>
            </a:r>
            <a:r>
              <a:rPr lang="zh-CN" altLang="zh-CN" sz="1600" dirty="0">
                <a:solidFill>
                  <a:schemeClr val="bg1"/>
                </a:solidFill>
                <a:cs typeface="+mn-ea"/>
                <a:sym typeface="+mn-lt"/>
              </a:rPr>
              <a:t>自行负责管理数据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分布</a:t>
            </a:r>
            <a:endParaRPr kumimoji="1"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BE3FE45-4961-434C-A513-ADCD087952A2}"/>
              </a:ext>
            </a:extLst>
          </p:cNvPr>
          <p:cNvCxnSpPr/>
          <p:nvPr/>
        </p:nvCxnSpPr>
        <p:spPr>
          <a:xfrm>
            <a:off x="6532548" y="3237105"/>
            <a:ext cx="446352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E8E0E6-13E0-4446-A853-7E942EB645D0}"/>
              </a:ext>
            </a:extLst>
          </p:cNvPr>
          <p:cNvCxnSpPr/>
          <p:nvPr/>
        </p:nvCxnSpPr>
        <p:spPr>
          <a:xfrm>
            <a:off x="6532548" y="4032221"/>
            <a:ext cx="446352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94C9584-1688-469F-A167-C1A6BF14BFD9}"/>
              </a:ext>
            </a:extLst>
          </p:cNvPr>
          <p:cNvCxnSpPr/>
          <p:nvPr/>
        </p:nvCxnSpPr>
        <p:spPr>
          <a:xfrm>
            <a:off x="6532548" y="4755234"/>
            <a:ext cx="446352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95A7CF-98F7-4DCE-8F48-1A20BEDC88DB}"/>
              </a:ext>
            </a:extLst>
          </p:cNvPr>
          <p:cNvCxnSpPr/>
          <p:nvPr/>
        </p:nvCxnSpPr>
        <p:spPr>
          <a:xfrm>
            <a:off x="6532548" y="5478247"/>
            <a:ext cx="446352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7AD8479-5C8E-41DD-AA74-8B1546BF7054}"/>
              </a:ext>
            </a:extLst>
          </p:cNvPr>
          <p:cNvSpPr/>
          <p:nvPr/>
        </p:nvSpPr>
        <p:spPr>
          <a:xfrm>
            <a:off x="11229853" y="2385782"/>
            <a:ext cx="229497" cy="705555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C2C92B-1939-4648-ADED-9D7D4A6D941D}"/>
              </a:ext>
            </a:extLst>
          </p:cNvPr>
          <p:cNvSpPr/>
          <p:nvPr/>
        </p:nvSpPr>
        <p:spPr>
          <a:xfrm>
            <a:off x="825155" y="2356130"/>
            <a:ext cx="2257425" cy="621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solidFill>
              <a:schemeClr val="tx2">
                <a:lumMod val="5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DC1499-3DC6-412F-9231-73940FE63D13}"/>
              </a:ext>
            </a:extLst>
          </p:cNvPr>
          <p:cNvSpPr/>
          <p:nvPr/>
        </p:nvSpPr>
        <p:spPr>
          <a:xfrm>
            <a:off x="3262229" y="3673415"/>
            <a:ext cx="1737012" cy="796678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2">
                <a:lumMod val="5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EA814DC2-2927-4ED6-B8F5-02C2D7B29A2B}"/>
              </a:ext>
            </a:extLst>
          </p:cNvPr>
          <p:cNvSpPr/>
          <p:nvPr/>
        </p:nvSpPr>
        <p:spPr>
          <a:xfrm>
            <a:off x="1350813" y="4767474"/>
            <a:ext cx="1238509" cy="1282026"/>
          </a:xfrm>
          <a:prstGeom prst="flowChartMagneticDisk">
            <a:avLst/>
          </a:prstGeom>
          <a:solidFill>
            <a:srgbClr val="FFC000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85EE0A4-8298-4A66-8B1C-8BA232CD0E39}"/>
              </a:ext>
            </a:extLst>
          </p:cNvPr>
          <p:cNvSpPr/>
          <p:nvPr/>
        </p:nvSpPr>
        <p:spPr>
          <a:xfrm rot="1996547">
            <a:off x="2385758" y="3208586"/>
            <a:ext cx="977233" cy="26578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42D25731-E12B-45F5-8EA3-F90D13DA16CD}"/>
              </a:ext>
            </a:extLst>
          </p:cNvPr>
          <p:cNvSpPr/>
          <p:nvPr/>
        </p:nvSpPr>
        <p:spPr>
          <a:xfrm rot="5400000">
            <a:off x="1182196" y="3739797"/>
            <a:ext cx="1587048" cy="26578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580CF4-A3B7-427E-ACC9-0AC75C3781AF}"/>
              </a:ext>
            </a:extLst>
          </p:cNvPr>
          <p:cNvSpPr txBox="1"/>
          <p:nvPr/>
        </p:nvSpPr>
        <p:spPr>
          <a:xfrm>
            <a:off x="3529647" y="3918140"/>
            <a:ext cx="1550931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Memcached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A71D25D-7311-4C3A-BD6C-1FADB1234BB3}"/>
              </a:ext>
            </a:extLst>
          </p:cNvPr>
          <p:cNvSpPr txBox="1"/>
          <p:nvPr/>
        </p:nvSpPr>
        <p:spPr>
          <a:xfrm>
            <a:off x="1820906" y="5385692"/>
            <a:ext cx="42332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69834D-2870-44D3-9D43-937DDF5FFB94}"/>
              </a:ext>
            </a:extLst>
          </p:cNvPr>
          <p:cNvSpPr txBox="1"/>
          <p:nvPr/>
        </p:nvSpPr>
        <p:spPr>
          <a:xfrm>
            <a:off x="1350813" y="2500913"/>
            <a:ext cx="1550931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Application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A2CDE7-6A6E-41F8-A2EA-55BA40FFB105}"/>
              </a:ext>
            </a:extLst>
          </p:cNvPr>
          <p:cNvSpPr txBox="1"/>
          <p:nvPr/>
        </p:nvSpPr>
        <p:spPr>
          <a:xfrm>
            <a:off x="3082580" y="3010075"/>
            <a:ext cx="1550931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</a:rPr>
              <a:t>rw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300~1000k/s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sym typeface="微软雅黑" panose="020B050302020402020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99595C-6059-4392-8506-F247DDEFF3FD}"/>
              </a:ext>
            </a:extLst>
          </p:cNvPr>
          <p:cNvSpPr txBox="1"/>
          <p:nvPr/>
        </p:nvSpPr>
        <p:spPr>
          <a:xfrm>
            <a:off x="774426" y="3716934"/>
            <a:ext cx="1550931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</a:rPr>
              <a:t>rw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3~6k/s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283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9794" y="2954555"/>
            <a:ext cx="4190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8《Memcached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系统架构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370</Words>
  <Application>Microsoft Office PowerPoint</Application>
  <PresentationFormat>宽屏</PresentationFormat>
  <Paragraphs>114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原理及特性</vt:lpstr>
      <vt:lpstr>原理及特性</vt:lpstr>
      <vt:lpstr>原理及特性</vt:lpstr>
      <vt:lpstr>原理及特性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1149</cp:revision>
  <dcterms:created xsi:type="dcterms:W3CDTF">2019-05-27T05:35:00Z</dcterms:created>
  <dcterms:modified xsi:type="dcterms:W3CDTF">2019-09-25T08:25:26Z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