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7816" y="699769"/>
            <a:ext cx="6226810" cy="0"/>
          </a:xfrm>
          <a:custGeom>
            <a:avLst/>
            <a:gdLst/>
            <a:ahLst/>
            <a:cxnLst/>
            <a:rect l="l" t="t" r="r" b="b"/>
            <a:pathLst>
              <a:path w="6226809" h="0">
                <a:moveTo>
                  <a:pt x="0" y="0"/>
                </a:moveTo>
                <a:lnTo>
                  <a:pt x="622642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702242" y="5055234"/>
            <a:ext cx="2460307" cy="100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7816" y="961897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5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8393" y="2953892"/>
            <a:ext cx="4306062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31184" y="9903886"/>
            <a:ext cx="30289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dirty="0"/>
              <a:t>- </a:t>
            </a:r>
            <a:fld id="{81D60167-4931-47E6-BA6A-407CBD079E47}" type="slidenum">
              <a:rPr dirty="0"/>
              <a:t>#</a:t>
            </a:fld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2.xml"/><Relationship Id="rId11" Type="http://schemas.openxmlformats.org/officeDocument/2006/relationships/slide" Target="slide13.xml"/><Relationship Id="rId12" Type="http://schemas.openxmlformats.org/officeDocument/2006/relationships/slide" Target="slide14.xml"/><Relationship Id="rId13" Type="http://schemas.openxmlformats.org/officeDocument/2006/relationships/slide" Target="slide15.xml"/><Relationship Id="rId14" Type="http://schemas.openxmlformats.org/officeDocument/2006/relationships/slide" Target="slide16.xml"/><Relationship Id="rId15" Type="http://schemas.openxmlformats.org/officeDocument/2006/relationships/slide" Target="slide18.xml"/><Relationship Id="rId16" Type="http://schemas.openxmlformats.org/officeDocument/2006/relationships/slide" Target="slide19.xml"/><Relationship Id="rId17" Type="http://schemas.openxmlformats.org/officeDocument/2006/relationships/slide" Target="slide20.xml"/><Relationship Id="rId18" Type="http://schemas.openxmlformats.org/officeDocument/2006/relationships/slide" Target="slide2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slide" Target="slide25.xml"/><Relationship Id="rId4" Type="http://schemas.openxmlformats.org/officeDocument/2006/relationships/slide" Target="slide27.xml"/><Relationship Id="rId5" Type="http://schemas.openxmlformats.org/officeDocument/2006/relationships/slide" Target="slide28.xml"/><Relationship Id="rId6" Type="http://schemas.openxmlformats.org/officeDocument/2006/relationships/slide" Target="slide29.xml"/><Relationship Id="rId7" Type="http://schemas.openxmlformats.org/officeDocument/2006/relationships/slide" Target="slide30.xml"/><Relationship Id="rId8" Type="http://schemas.openxmlformats.org/officeDocument/2006/relationships/slide" Target="slide32.xml"/><Relationship Id="rId9" Type="http://schemas.openxmlformats.org/officeDocument/2006/relationships/slide" Target="slide36.xml"/><Relationship Id="rId10" Type="http://schemas.openxmlformats.org/officeDocument/2006/relationships/slide" Target="slide37.xml"/><Relationship Id="rId11" Type="http://schemas.openxmlformats.org/officeDocument/2006/relationships/slide" Target="slide38.xml"/><Relationship Id="rId12" Type="http://schemas.openxmlformats.org/officeDocument/2006/relationships/slide" Target="slide39.xml"/><Relationship Id="rId13" Type="http://schemas.openxmlformats.org/officeDocument/2006/relationships/slide" Target="slide41.xml"/><Relationship Id="rId14" Type="http://schemas.openxmlformats.org/officeDocument/2006/relationships/slide" Target="slide42.xml"/><Relationship Id="rId15" Type="http://schemas.openxmlformats.org/officeDocument/2006/relationships/slide" Target="slide50.xml"/><Relationship Id="rId16" Type="http://schemas.openxmlformats.org/officeDocument/2006/relationships/slide" Target="slide52.xml"/><Relationship Id="rId17" Type="http://schemas.openxmlformats.org/officeDocument/2006/relationships/slide" Target="slide53.xml"/><Relationship Id="rId18" Type="http://schemas.openxmlformats.org/officeDocument/2006/relationships/slide" Target="slide54.xml"/><Relationship Id="rId19" Type="http://schemas.openxmlformats.org/officeDocument/2006/relationships/slide" Target="slide55.xml"/><Relationship Id="rId20" Type="http://schemas.openxmlformats.org/officeDocument/2006/relationships/slide" Target="slide57.xml"/><Relationship Id="rId21" Type="http://schemas.openxmlformats.org/officeDocument/2006/relationships/slide" Target="slide58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6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6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105"/>
              </a:spcBef>
              <a:tabLst>
                <a:tab pos="2136775" algn="l"/>
              </a:tabLst>
            </a:pPr>
            <a:r>
              <a:rPr dirty="0" spc="635"/>
              <a:t>PL/</a:t>
            </a:r>
            <a:r>
              <a:rPr dirty="0" spc="665"/>
              <a:t>S</a:t>
            </a:r>
            <a:r>
              <a:rPr dirty="0" spc="944"/>
              <a:t>Q</a:t>
            </a:r>
            <a:r>
              <a:rPr dirty="0" spc="585"/>
              <a:t>L</a:t>
            </a:r>
            <a:r>
              <a:rPr dirty="0"/>
              <a:t>	</a:t>
            </a:r>
            <a:r>
              <a:rPr dirty="0" spc="1480">
                <a:latin typeface="宋体"/>
                <a:cs typeface="宋体"/>
              </a:rPr>
              <a:t>程</a:t>
            </a:r>
            <a:r>
              <a:rPr dirty="0" spc="1430">
                <a:latin typeface="宋体"/>
                <a:cs typeface="宋体"/>
              </a:rPr>
              <a:t>序</a:t>
            </a:r>
            <a:r>
              <a:rPr dirty="0" spc="1405">
                <a:latin typeface="宋体"/>
                <a:cs typeface="宋体"/>
              </a:rPr>
              <a:t>设</a:t>
            </a:r>
            <a:r>
              <a:rPr dirty="0" spc="1400">
                <a:latin typeface="宋体"/>
                <a:cs typeface="宋体"/>
              </a:rPr>
              <a:t>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5323" y="1117660"/>
            <a:ext cx="4618996" cy="1706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3108730"/>
            <a:ext cx="5916295" cy="141287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Calibri"/>
                <a:cs typeface="Calibri"/>
              </a:rPr>
              <a:t>§2.4.3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使用</a:t>
            </a:r>
            <a:r>
              <a:rPr dirty="0" sz="1050" spc="-5" b="1">
                <a:latin typeface="Calibri"/>
                <a:cs typeface="Calibri"/>
              </a:rPr>
              <a:t>%ROWTYPE</a:t>
            </a:r>
            <a:endParaRPr sz="1050">
              <a:latin typeface="Calibri"/>
              <a:cs typeface="Calibri"/>
            </a:endParaRPr>
          </a:p>
          <a:p>
            <a:pPr marL="12700" marR="5080" indent="26797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提供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%ROWTYPE</a:t>
            </a:r>
            <a:r>
              <a:rPr dirty="0" sz="105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操作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符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0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返回一个记录类型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05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其数据类型和数据库表的数据结构相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致</a:t>
            </a:r>
            <a:r>
              <a:rPr dirty="0" sz="1050" spc="5">
                <a:latin typeface="宋体"/>
                <a:cs typeface="宋体"/>
              </a:rPr>
              <a:t>。 使用</a:t>
            </a:r>
            <a:r>
              <a:rPr dirty="0" sz="1050" spc="-10">
                <a:latin typeface="Calibri"/>
                <a:cs typeface="Calibri"/>
              </a:rPr>
              <a:t>%ROWTYPE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特性的优</a:t>
            </a:r>
            <a:r>
              <a:rPr dirty="0" sz="1050" spc="-20">
                <a:latin typeface="宋体"/>
                <a:cs typeface="宋体"/>
              </a:rPr>
              <a:t>点</a:t>
            </a:r>
            <a:r>
              <a:rPr dirty="0" sz="1050" spc="5">
                <a:latin typeface="宋体"/>
                <a:cs typeface="宋体"/>
              </a:rPr>
              <a:t>在于：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所引用的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数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据库中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列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的个数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和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数据类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型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可以不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必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知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道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5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所引用的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数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据库中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列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的个数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和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数据类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型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可以实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时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改</a:t>
            </a:r>
            <a:r>
              <a:rPr dirty="0" sz="1050" spc="-20">
                <a:solidFill>
                  <a:srgbClr val="538DD3"/>
                </a:solidFill>
                <a:latin typeface="宋体"/>
                <a:cs typeface="宋体"/>
              </a:rPr>
              <a:t>变</a:t>
            </a:r>
            <a:r>
              <a:rPr dirty="0" sz="1050" spc="5">
                <a:solidFill>
                  <a:srgbClr val="538DD3"/>
                </a:solidFill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3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5326" y="4811414"/>
            <a:ext cx="3277224" cy="138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404" y="6477660"/>
            <a:ext cx="6217920" cy="121158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Calibri"/>
                <a:cs typeface="Calibri"/>
              </a:rPr>
              <a:t>§2.4.4</a:t>
            </a:r>
            <a:r>
              <a:rPr dirty="0" sz="1050" spc="-10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PL/SQL</a:t>
            </a:r>
            <a:r>
              <a:rPr dirty="0" sz="1050" spc="45" b="1">
                <a:latin typeface="Calibri"/>
                <a:cs typeface="Calibri"/>
              </a:rPr>
              <a:t> </a:t>
            </a:r>
            <a:r>
              <a:rPr dirty="0" sz="1050" spc="20" b="1">
                <a:latin typeface="宋体"/>
                <a:cs typeface="宋体"/>
              </a:rPr>
              <a:t>表</a:t>
            </a:r>
            <a:r>
              <a:rPr dirty="0" sz="1050" spc="-20" b="1">
                <a:latin typeface="Calibri"/>
                <a:cs typeface="Calibri"/>
              </a:rPr>
              <a:t>(</a:t>
            </a:r>
            <a:r>
              <a:rPr dirty="0" sz="1050" b="1">
                <a:latin typeface="宋体"/>
                <a:cs typeface="宋体"/>
              </a:rPr>
              <a:t>嵌套表</a:t>
            </a:r>
            <a:r>
              <a:rPr dirty="0" sz="1050" b="1"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  <a:p>
            <a:pPr marL="12700" marR="5080" indent="26797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程序可</a:t>
            </a:r>
            <a:r>
              <a:rPr dirty="0" sz="1050" spc="25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用嵌</a:t>
            </a:r>
            <a:r>
              <a:rPr dirty="0" sz="1050" spc="25">
                <a:latin typeface="宋体"/>
                <a:cs typeface="宋体"/>
              </a:rPr>
              <a:t>套</a:t>
            </a:r>
            <a:r>
              <a:rPr dirty="0" sz="1050" spc="5">
                <a:latin typeface="宋体"/>
                <a:cs typeface="宋体"/>
              </a:rPr>
              <a:t>表类</a:t>
            </a:r>
            <a:r>
              <a:rPr dirty="0" sz="1050" spc="25">
                <a:latin typeface="宋体"/>
                <a:cs typeface="宋体"/>
              </a:rPr>
              <a:t>型</a:t>
            </a:r>
            <a:r>
              <a:rPr dirty="0" sz="1050" spc="5">
                <a:latin typeface="宋体"/>
                <a:cs typeface="宋体"/>
              </a:rPr>
              <a:t>创建</a:t>
            </a:r>
            <a:r>
              <a:rPr dirty="0" sz="1050" spc="25">
                <a:latin typeface="宋体"/>
                <a:cs typeface="宋体"/>
              </a:rPr>
              <a:t>具</a:t>
            </a:r>
            <a:r>
              <a:rPr dirty="0" sz="1050" spc="5">
                <a:latin typeface="宋体"/>
                <a:cs typeface="宋体"/>
              </a:rPr>
              <a:t>有一</a:t>
            </a:r>
            <a:r>
              <a:rPr dirty="0" sz="1050" spc="25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或多个</a:t>
            </a:r>
            <a:r>
              <a:rPr dirty="0" sz="1050" spc="25">
                <a:latin typeface="宋体"/>
                <a:cs typeface="宋体"/>
              </a:rPr>
              <a:t>列</a:t>
            </a:r>
            <a:r>
              <a:rPr dirty="0" sz="1050" spc="5">
                <a:latin typeface="宋体"/>
                <a:cs typeface="宋体"/>
              </a:rPr>
              <a:t>和无</a:t>
            </a:r>
            <a:r>
              <a:rPr dirty="0" sz="1050" spc="25">
                <a:latin typeface="宋体"/>
                <a:cs typeface="宋体"/>
              </a:rPr>
              <a:t>限</a:t>
            </a:r>
            <a:r>
              <a:rPr dirty="0" sz="1050" spc="5">
                <a:latin typeface="宋体"/>
                <a:cs typeface="宋体"/>
              </a:rPr>
              <a:t>行的变</a:t>
            </a:r>
            <a:r>
              <a:rPr dirty="0" sz="1050" spc="40">
                <a:latin typeface="宋体"/>
                <a:cs typeface="宋体"/>
              </a:rPr>
              <a:t>量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这</a:t>
            </a:r>
            <a:r>
              <a:rPr dirty="0" sz="1050" spc="25">
                <a:latin typeface="宋体"/>
                <a:cs typeface="宋体"/>
              </a:rPr>
              <a:t>很</a:t>
            </a:r>
            <a:r>
              <a:rPr dirty="0" sz="1050" spc="5">
                <a:latin typeface="宋体"/>
                <a:cs typeface="宋体"/>
              </a:rPr>
              <a:t>像数</a:t>
            </a:r>
            <a:r>
              <a:rPr dirty="0" sz="1050" spc="25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库中</a:t>
            </a:r>
            <a:r>
              <a:rPr dirty="0" sz="1050" spc="25">
                <a:latin typeface="宋体"/>
                <a:cs typeface="宋体"/>
              </a:rPr>
              <a:t>的</a:t>
            </a:r>
            <a:r>
              <a:rPr dirty="0" sz="1050" spc="35">
                <a:latin typeface="宋体"/>
                <a:cs typeface="宋体"/>
              </a:rPr>
              <a:t>表</a:t>
            </a:r>
            <a:r>
              <a:rPr dirty="0" sz="1050">
                <a:latin typeface="Calibri"/>
                <a:cs typeface="Calibri"/>
              </a:rPr>
              <a:t>.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25">
                <a:latin typeface="宋体"/>
                <a:cs typeface="宋体"/>
              </a:rPr>
              <a:t>声</a:t>
            </a:r>
            <a:r>
              <a:rPr dirty="0" sz="1050" spc="5">
                <a:latin typeface="宋体"/>
                <a:cs typeface="宋体"/>
              </a:rPr>
              <a:t>明嵌 套表类型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一般语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如</a:t>
            </a:r>
            <a:r>
              <a:rPr dirty="0" sz="1050" spc="10">
                <a:latin typeface="宋体"/>
                <a:cs typeface="宋体"/>
              </a:rPr>
              <a:t>下</a:t>
            </a:r>
            <a:r>
              <a:rPr dirty="0" sz="1050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Calibri"/>
                <a:cs typeface="Calibri"/>
              </a:rPr>
              <a:t>TYPE </a:t>
            </a:r>
            <a:r>
              <a:rPr dirty="0" sz="1050">
                <a:latin typeface="Calibri"/>
                <a:cs typeface="Calibri"/>
              </a:rPr>
              <a:t>type_name IS </a:t>
            </a:r>
            <a:r>
              <a:rPr dirty="0" sz="1050" spc="-20">
                <a:latin typeface="Calibri"/>
                <a:cs typeface="Calibri"/>
              </a:rPr>
              <a:t>TABLE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OF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{datatype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5">
                <a:latin typeface="Calibri"/>
                <a:cs typeface="Calibri"/>
              </a:rPr>
              <a:t>{variable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5">
                <a:latin typeface="Calibri"/>
                <a:cs typeface="Calibri"/>
              </a:rPr>
              <a:t>table.column} </a:t>
            </a:r>
            <a:r>
              <a:rPr dirty="0" sz="1050">
                <a:latin typeface="Calibri"/>
                <a:cs typeface="Calibri"/>
              </a:rPr>
              <a:t>% type |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table%rowtype};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9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2952" y="7902574"/>
          <a:ext cx="6025515" cy="183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685"/>
                <a:gridCol w="4344670"/>
              </a:tblGrid>
              <a:tr h="207263">
                <a:tc>
                  <a:txBody>
                    <a:bodyPr/>
                    <a:lstStyle/>
                    <a:p>
                      <a:pPr algn="ctr" marL="2133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方法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01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描述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EXISTS(n)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Return TRUE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if the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nth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element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in a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PL/SQL table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exists;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6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COUNT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number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elements that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PL/SQL table currently</a:t>
                      </a:r>
                      <a:r>
                        <a:rPr dirty="0" sz="105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contains;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FIRST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5">
                          <a:latin typeface="Calibri"/>
                          <a:cs typeface="Calibri"/>
                        </a:rPr>
                        <a:t>LAST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Return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first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last (smallest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050" spc="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lastest)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index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numbers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in a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PL/SQL table.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NULL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if the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PL/SQL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table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20">
                          <a:latin typeface="Calibri"/>
                          <a:cs typeface="Calibri"/>
                        </a:rPr>
                        <a:t>empty.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PRIOR(n)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index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number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that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precedes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index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n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 PL/SQL</a:t>
                      </a:r>
                      <a:r>
                        <a:rPr dirty="0" sz="10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table;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NEXT(N)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index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number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that succeeds index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n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 PL/SQL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table;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66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TRIM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TRIM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removes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one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element from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the end of a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PL/SQL</a:t>
                      </a:r>
                      <a:r>
                        <a:rPr dirty="0" sz="10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table.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TRIM(n)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removes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n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element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the end of a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PL/SQL</a:t>
                      </a:r>
                      <a:r>
                        <a:rPr dirty="0" sz="10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table.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2952" y="961897"/>
          <a:ext cx="6025515" cy="61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685"/>
                <a:gridCol w="4344670"/>
              </a:tblGrid>
              <a:tr h="60807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DELETE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DELETE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removes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all elements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 PL/SQL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table.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DELETE(n)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removes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nth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elements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 PL/SQL</a:t>
                      </a:r>
                      <a:r>
                        <a:rPr dirty="0" sz="10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table.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DELETE(m,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n)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removes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elements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in the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range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m </a:t>
                      </a:r>
                      <a:r>
                        <a:rPr dirty="0" sz="1050" spc="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n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 PL/SQL</a:t>
                      </a:r>
                      <a:r>
                        <a:rPr dirty="0" sz="10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table.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1774063"/>
            <a:ext cx="3943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32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4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5329" y="2246629"/>
            <a:ext cx="4240504" cy="2352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404" y="4709312"/>
            <a:ext cx="6428105" cy="1690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1480" marR="5080" indent="-399415">
              <a:lnSpc>
                <a:spcPct val="123800"/>
              </a:lnSpc>
              <a:spcBef>
                <a:spcPts val="95"/>
              </a:spcBef>
            </a:pPr>
            <a:r>
              <a:rPr dirty="0" sz="1050" spc="5">
                <a:latin typeface="宋体"/>
                <a:cs typeface="宋体"/>
              </a:rPr>
              <a:t>说明</a:t>
            </a:r>
            <a:r>
              <a:rPr dirty="0" sz="1050">
                <a:latin typeface="Calibri"/>
                <a:cs typeface="Calibri"/>
              </a:rPr>
              <a:t>:</a:t>
            </a:r>
            <a:r>
              <a:rPr dirty="0" sz="1050" spc="16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1)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在使用嵌</a:t>
            </a:r>
            <a:r>
              <a:rPr dirty="0" sz="1050" spc="-20">
                <a:latin typeface="宋体"/>
                <a:cs typeface="宋体"/>
              </a:rPr>
              <a:t>套</a:t>
            </a:r>
            <a:r>
              <a:rPr dirty="0" sz="1050" spc="5">
                <a:latin typeface="宋体"/>
                <a:cs typeface="宋体"/>
              </a:rPr>
              <a:t>表之前</a:t>
            </a:r>
            <a:r>
              <a:rPr dirty="0" sz="1050" spc="-20">
                <a:latin typeface="宋体"/>
                <a:cs typeface="宋体"/>
              </a:rPr>
              <a:t>必</a:t>
            </a:r>
            <a:r>
              <a:rPr dirty="0" sz="1050" spc="5">
                <a:latin typeface="宋体"/>
                <a:cs typeface="宋体"/>
              </a:rPr>
              <a:t>须先使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该集</a:t>
            </a:r>
            <a:r>
              <a:rPr dirty="0" sz="1050" spc="-20">
                <a:latin typeface="宋体"/>
                <a:cs typeface="宋体"/>
              </a:rPr>
              <a:t>合</a:t>
            </a:r>
            <a:r>
              <a:rPr dirty="0" sz="1050" spc="5">
                <a:latin typeface="宋体"/>
                <a:cs typeface="宋体"/>
              </a:rPr>
              <a:t>的构</a:t>
            </a:r>
            <a:r>
              <a:rPr dirty="0" sz="1050" spc="-20">
                <a:latin typeface="宋体"/>
                <a:cs typeface="宋体"/>
              </a:rPr>
              <a:t>造</a:t>
            </a:r>
            <a:r>
              <a:rPr dirty="0" sz="1050" spc="5">
                <a:latin typeface="宋体"/>
                <a:cs typeface="宋体"/>
              </a:rPr>
              <a:t>器初始化</a:t>
            </a:r>
            <a:r>
              <a:rPr dirty="0" sz="1050" spc="15">
                <a:latin typeface="宋体"/>
                <a:cs typeface="宋体"/>
              </a:rPr>
              <a:t>它</a:t>
            </a:r>
            <a:r>
              <a:rPr dirty="0" sz="1050">
                <a:latin typeface="Calibri"/>
                <a:cs typeface="Calibri"/>
              </a:rPr>
              <a:t>.</a:t>
            </a:r>
            <a:r>
              <a:rPr dirty="0" sz="1050" spc="15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自</a:t>
            </a:r>
            <a:r>
              <a:rPr dirty="0" sz="1050" spc="5">
                <a:latin typeface="宋体"/>
                <a:cs typeface="宋体"/>
              </a:rPr>
              <a:t>动提供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个带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相同名</a:t>
            </a:r>
            <a:r>
              <a:rPr dirty="0" sz="1050" spc="-20">
                <a:latin typeface="宋体"/>
                <a:cs typeface="宋体"/>
              </a:rPr>
              <a:t>字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0">
                <a:latin typeface="宋体"/>
                <a:cs typeface="宋体"/>
              </a:rPr>
              <a:t>构</a:t>
            </a:r>
            <a:r>
              <a:rPr dirty="0" sz="1050" spc="5">
                <a:latin typeface="宋体"/>
                <a:cs typeface="宋体"/>
              </a:rPr>
              <a:t>造器 作为集合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型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411480" marR="6985" indent="2540">
              <a:lnSpc>
                <a:spcPct val="123800"/>
              </a:lnSpc>
              <a:spcBef>
                <a:spcPts val="5"/>
              </a:spcBef>
              <a:tabLst>
                <a:tab pos="1383665" algn="l"/>
              </a:tabLst>
            </a:pPr>
            <a:r>
              <a:rPr dirty="0" sz="1050" spc="-5">
                <a:latin typeface="Calibri"/>
                <a:cs typeface="Calibri"/>
              </a:rPr>
              <a:t>2)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嵌套表可以有任</a:t>
            </a:r>
            <a:r>
              <a:rPr dirty="0" sz="1050" spc="25">
                <a:latin typeface="宋体"/>
                <a:cs typeface="宋体"/>
              </a:rPr>
              <a:t>意</a:t>
            </a:r>
            <a:r>
              <a:rPr dirty="0" sz="1050" spc="5">
                <a:latin typeface="宋体"/>
                <a:cs typeface="宋体"/>
              </a:rPr>
              <a:t>数量的</a:t>
            </a:r>
            <a:r>
              <a:rPr dirty="0" sz="1050" spc="10">
                <a:latin typeface="宋体"/>
                <a:cs typeface="宋体"/>
              </a:rPr>
              <a:t>行</a:t>
            </a:r>
            <a:r>
              <a:rPr dirty="0" sz="1050">
                <a:latin typeface="Calibri"/>
                <a:cs typeface="Calibri"/>
              </a:rPr>
              <a:t>.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表的大小在</a:t>
            </a:r>
            <a:r>
              <a:rPr dirty="0" sz="1050" spc="25">
                <a:latin typeface="宋体"/>
                <a:cs typeface="宋体"/>
              </a:rPr>
              <a:t>必</a:t>
            </a:r>
            <a:r>
              <a:rPr dirty="0" sz="1050" spc="5">
                <a:latin typeface="宋体"/>
                <a:cs typeface="宋体"/>
              </a:rPr>
              <a:t>要时可动态地增</a:t>
            </a:r>
            <a:r>
              <a:rPr dirty="0" sz="1050" spc="25">
                <a:latin typeface="宋体"/>
                <a:cs typeface="宋体"/>
              </a:rPr>
              <a:t>加</a:t>
            </a:r>
            <a:r>
              <a:rPr dirty="0" sz="1050" spc="5">
                <a:latin typeface="宋体"/>
                <a:cs typeface="宋体"/>
              </a:rPr>
              <a:t>或减</a:t>
            </a:r>
            <a:r>
              <a:rPr dirty="0" sz="1050" spc="10">
                <a:latin typeface="宋体"/>
                <a:cs typeface="宋体"/>
              </a:rPr>
              <a:t>少</a:t>
            </a:r>
            <a:r>
              <a:rPr dirty="0" sz="1050">
                <a:latin typeface="Calibri"/>
                <a:cs typeface="Calibri"/>
              </a:rPr>
              <a:t>: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extend(x)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方法</a:t>
            </a:r>
            <a:r>
              <a:rPr dirty="0" sz="1050" spc="25">
                <a:latin typeface="宋体"/>
                <a:cs typeface="宋体"/>
              </a:rPr>
              <a:t>添</a:t>
            </a:r>
            <a:r>
              <a:rPr dirty="0" sz="1050" spc="5">
                <a:latin typeface="宋体"/>
                <a:cs typeface="宋体"/>
              </a:rPr>
              <a:t>加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x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25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空元 素到集合</a:t>
            </a:r>
            <a:r>
              <a:rPr dirty="0" sz="1050" spc="-20">
                <a:latin typeface="宋体"/>
                <a:cs typeface="宋体"/>
              </a:rPr>
              <a:t>末</a:t>
            </a:r>
            <a:r>
              <a:rPr dirty="0" sz="1050" spc="5">
                <a:latin typeface="宋体"/>
                <a:cs typeface="宋体"/>
              </a:rPr>
              <a:t>尾</a:t>
            </a:r>
            <a:r>
              <a:rPr dirty="0" sz="1050">
                <a:latin typeface="Calibri"/>
                <a:cs typeface="Calibri"/>
              </a:rPr>
              <a:t>;	</a:t>
            </a:r>
            <a:r>
              <a:rPr dirty="0" sz="1050" spc="-5">
                <a:latin typeface="Calibri"/>
                <a:cs typeface="Calibri"/>
              </a:rPr>
              <a:t>trim(x)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方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为去掉</a:t>
            </a:r>
            <a:r>
              <a:rPr dirty="0" sz="1050" spc="-20">
                <a:latin typeface="宋体"/>
                <a:cs typeface="宋体"/>
              </a:rPr>
              <a:t>集</a:t>
            </a:r>
            <a:r>
              <a:rPr dirty="0" sz="1050" spc="5">
                <a:latin typeface="宋体"/>
                <a:cs typeface="宋体"/>
              </a:rPr>
              <a:t>合末尾的</a:t>
            </a:r>
            <a:r>
              <a:rPr dirty="0" sz="1050" spc="-2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x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元素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451484" algn="l"/>
              </a:tabLst>
            </a:pPr>
            <a:r>
              <a:rPr dirty="0" sz="1050" b="1">
                <a:latin typeface="Calibri"/>
                <a:cs typeface="Calibri"/>
              </a:rPr>
              <a:t>§2.5	</a:t>
            </a:r>
            <a:r>
              <a:rPr dirty="0" sz="1050" b="1">
                <a:latin typeface="宋体"/>
                <a:cs typeface="宋体"/>
              </a:rPr>
              <a:t>运算符和表达式</a:t>
            </a:r>
            <a:r>
              <a:rPr dirty="0" sz="1050" spc="-20" b="1">
                <a:latin typeface="Calibri"/>
                <a:cs typeface="Calibri"/>
              </a:rPr>
              <a:t>(</a:t>
            </a:r>
            <a:r>
              <a:rPr dirty="0" sz="1050" b="1">
                <a:latin typeface="宋体"/>
                <a:cs typeface="宋体"/>
              </a:rPr>
              <a:t>数据定义</a:t>
            </a:r>
            <a:r>
              <a:rPr dirty="0" sz="1050" b="1">
                <a:latin typeface="Calibri"/>
                <a:cs typeface="Calibri"/>
              </a:rPr>
              <a:t>)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§2.5.1	</a:t>
            </a:r>
            <a:r>
              <a:rPr dirty="0" sz="1050" b="1">
                <a:latin typeface="宋体"/>
                <a:cs typeface="宋体"/>
              </a:rPr>
              <a:t>关系运算符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10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7480" y="6609841"/>
          <a:ext cx="4162425" cy="1436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065"/>
                <a:gridCol w="1981835"/>
              </a:tblGrid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5">
                          <a:latin typeface="宋体"/>
                          <a:cs typeface="宋体"/>
                        </a:rPr>
                        <a:t>运算符</a:t>
                      </a:r>
                      <a:endParaRPr sz="100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5">
                          <a:latin typeface="宋体"/>
                          <a:cs typeface="宋体"/>
                        </a:rPr>
                        <a:t>意义</a:t>
                      </a:r>
                      <a:endParaRPr sz="100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等于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&lt;&gt; , != , ~= ,</a:t>
                      </a:r>
                      <a:r>
                        <a:rPr dirty="0" sz="105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^=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不等于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5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&lt;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小于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&gt;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大于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&lt;=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小于或等于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&gt;=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大于或等于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73404" y="8441816"/>
            <a:ext cx="11684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</a:t>
            </a:r>
            <a:r>
              <a:rPr dirty="0" sz="1050" spc="-10" b="1">
                <a:latin typeface="Calibri"/>
                <a:cs typeface="Calibri"/>
              </a:rPr>
              <a:t>2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spc="-10" b="1">
                <a:latin typeface="Calibri"/>
                <a:cs typeface="Calibri"/>
              </a:rPr>
              <a:t>5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b="1">
                <a:latin typeface="Calibri"/>
                <a:cs typeface="Calibri"/>
              </a:rPr>
              <a:t>2</a:t>
            </a:r>
            <a:r>
              <a:rPr dirty="0" sz="1050" b="1">
                <a:latin typeface="Calibri"/>
                <a:cs typeface="Calibri"/>
              </a:rPr>
              <a:t>	</a:t>
            </a:r>
            <a:r>
              <a:rPr dirty="0" sz="1050" b="1">
                <a:latin typeface="宋体"/>
                <a:cs typeface="宋体"/>
              </a:rPr>
              <a:t>一般运算符</a:t>
            </a:r>
            <a:endParaRPr sz="1050">
              <a:latin typeface="宋体"/>
              <a:cs typeface="宋体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27480" y="8838565"/>
          <a:ext cx="4162425" cy="826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065"/>
                <a:gridCol w="1981835"/>
              </a:tblGrid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运算符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意义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+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加号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2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-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减号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*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乘号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3244" y="957325"/>
          <a:ext cx="6002655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585"/>
                <a:gridCol w="2171065"/>
                <a:gridCol w="1981835"/>
                <a:gridCol w="1482089"/>
              </a:tblGrid>
              <a:tr h="211836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534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/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除号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293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:=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b="1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赋值号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1346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=&gt;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关系号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59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471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..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范围运算符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0198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||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字符连接符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2194686"/>
            <a:ext cx="11684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</a:t>
            </a:r>
            <a:r>
              <a:rPr dirty="0" sz="1050" spc="-10" b="1">
                <a:latin typeface="Calibri"/>
                <a:cs typeface="Calibri"/>
              </a:rPr>
              <a:t>2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spc="-10" b="1">
                <a:latin typeface="Calibri"/>
                <a:cs typeface="Calibri"/>
              </a:rPr>
              <a:t>5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b="1">
                <a:latin typeface="Calibri"/>
                <a:cs typeface="Calibri"/>
              </a:rPr>
              <a:t>3</a:t>
            </a:r>
            <a:r>
              <a:rPr dirty="0" sz="1050" b="1">
                <a:latin typeface="Calibri"/>
                <a:cs typeface="Calibri"/>
              </a:rPr>
              <a:t>	</a:t>
            </a:r>
            <a:r>
              <a:rPr dirty="0" sz="1050" b="1">
                <a:latin typeface="宋体"/>
                <a:cs typeface="宋体"/>
              </a:rPr>
              <a:t>逻辑运算符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11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27480" y="2591434"/>
          <a:ext cx="4162425" cy="143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065"/>
                <a:gridCol w="1981835"/>
              </a:tblGrid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运算符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意义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NULL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是空值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666750" algn="l"/>
                        </a:tabLst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BETWEEN	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AND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介于两者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之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间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IN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在一列值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间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AND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逻辑与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逻辑或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NOT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取返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如</a:t>
                      </a:r>
                      <a:r>
                        <a:rPr dirty="0" sz="1050" spc="-27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 NOT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NULL,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0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IN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3404" y="4466081"/>
            <a:ext cx="6217920" cy="5177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1484" algn="l"/>
              </a:tabLst>
            </a:pPr>
            <a:r>
              <a:rPr dirty="0" sz="1050" b="1">
                <a:latin typeface="Calibri"/>
                <a:cs typeface="Calibri"/>
              </a:rPr>
              <a:t>§2.6	</a:t>
            </a:r>
            <a:r>
              <a:rPr dirty="0" sz="1050" b="1">
                <a:latin typeface="宋体"/>
                <a:cs typeface="宋体"/>
              </a:rPr>
              <a:t>变量赋值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编程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，变量</a:t>
            </a:r>
            <a:r>
              <a:rPr dirty="0" sz="1050" spc="-20">
                <a:latin typeface="宋体"/>
                <a:cs typeface="宋体"/>
              </a:rPr>
              <a:t>赋</a:t>
            </a:r>
            <a:r>
              <a:rPr dirty="0" sz="1050" spc="5">
                <a:latin typeface="宋体"/>
                <a:cs typeface="宋体"/>
              </a:rPr>
              <a:t>值是一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值得注</a:t>
            </a:r>
            <a:r>
              <a:rPr dirty="0" sz="1050" spc="-20">
                <a:latin typeface="宋体"/>
                <a:cs typeface="宋体"/>
              </a:rPr>
              <a:t>意</a:t>
            </a:r>
            <a:r>
              <a:rPr dirty="0" sz="1050" spc="5">
                <a:latin typeface="宋体"/>
                <a:cs typeface="宋体"/>
              </a:rPr>
              <a:t>的地方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它的语法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下：</a:t>
            </a:r>
            <a:endParaRPr sz="1050">
              <a:latin typeface="宋体"/>
              <a:cs typeface="宋体"/>
            </a:endParaRPr>
          </a:p>
          <a:p>
            <a:pPr marL="213360">
              <a:lnSpc>
                <a:spcPct val="100000"/>
              </a:lnSpc>
              <a:spcBef>
                <a:spcPts val="280"/>
              </a:spcBef>
              <a:tabLst>
                <a:tab pos="791845" algn="l"/>
              </a:tabLst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variable	:=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expression</a:t>
            </a:r>
            <a:r>
              <a:rPr dirty="0" sz="1050" spc="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25"/>
              </a:spcBef>
            </a:pPr>
            <a:r>
              <a:rPr dirty="0" sz="1050" spc="-10">
                <a:latin typeface="Calibri"/>
                <a:cs typeface="Calibri"/>
              </a:rPr>
              <a:t>variable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是一</a:t>
            </a:r>
            <a:r>
              <a:rPr dirty="0" sz="1050" spc="245">
                <a:latin typeface="宋体"/>
                <a:cs typeface="宋体"/>
              </a:rPr>
              <a:t>个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变量</a:t>
            </a:r>
            <a:r>
              <a:rPr dirty="0" sz="1050">
                <a:latin typeface="Calibri"/>
                <a:cs typeface="Calibri"/>
              </a:rPr>
              <a:t>, </a:t>
            </a:r>
            <a:r>
              <a:rPr dirty="0" sz="1050" spc="-10">
                <a:latin typeface="Calibri"/>
                <a:cs typeface="Calibri"/>
              </a:rPr>
              <a:t>expression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是一个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表达式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§2.6.1	</a:t>
            </a:r>
            <a:r>
              <a:rPr dirty="0" sz="1050" b="1">
                <a:latin typeface="宋体"/>
                <a:cs typeface="宋体"/>
              </a:rPr>
              <a:t>字符及数字运算特点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空值加数</a:t>
            </a:r>
            <a:r>
              <a:rPr dirty="0" sz="1050" spc="-20">
                <a:latin typeface="宋体"/>
                <a:cs typeface="宋体"/>
              </a:rPr>
              <a:t>字</a:t>
            </a:r>
            <a:r>
              <a:rPr dirty="0" sz="1050" spc="5">
                <a:latin typeface="宋体"/>
                <a:cs typeface="宋体"/>
              </a:rPr>
              <a:t>仍是空</a:t>
            </a:r>
            <a:r>
              <a:rPr dirty="0" sz="1050" spc="-20">
                <a:latin typeface="宋体"/>
                <a:cs typeface="宋体"/>
              </a:rPr>
              <a:t>值</a:t>
            </a:r>
            <a:r>
              <a:rPr dirty="0" sz="1050">
                <a:latin typeface="宋体"/>
                <a:cs typeface="宋体"/>
              </a:rPr>
              <a:t>：</a:t>
            </a:r>
            <a:r>
              <a:rPr dirty="0" sz="1050">
                <a:latin typeface="Calibri"/>
                <a:cs typeface="Calibri"/>
              </a:rPr>
              <a:t>NULL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+ &lt;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数字</a:t>
            </a:r>
            <a:r>
              <a:rPr dirty="0" sz="1050">
                <a:latin typeface="Calibri"/>
                <a:cs typeface="Calibri"/>
              </a:rPr>
              <a:t>&gt; = </a:t>
            </a:r>
            <a:r>
              <a:rPr dirty="0" sz="1050" spc="-5">
                <a:latin typeface="Calibri"/>
                <a:cs typeface="Calibri"/>
              </a:rPr>
              <a:t>NULL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空值加（连接）字符，结果为字符</a:t>
            </a:r>
            <a:r>
              <a:rPr dirty="0" sz="1050" spc="-5">
                <a:latin typeface="宋体"/>
                <a:cs typeface="宋体"/>
              </a:rPr>
              <a:t>：</a:t>
            </a:r>
            <a:r>
              <a:rPr dirty="0" sz="1050" spc="-5">
                <a:latin typeface="Calibri"/>
                <a:cs typeface="Calibri"/>
              </a:rPr>
              <a:t>NULL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||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字符</a:t>
            </a:r>
            <a:r>
              <a:rPr dirty="0" sz="1050" spc="-20">
                <a:latin typeface="宋体"/>
                <a:cs typeface="宋体"/>
              </a:rPr>
              <a:t>串</a:t>
            </a:r>
            <a:r>
              <a:rPr dirty="0" sz="1050">
                <a:latin typeface="Calibri"/>
                <a:cs typeface="Calibri"/>
              </a:rPr>
              <a:t>&gt;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=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字</a:t>
            </a:r>
            <a:r>
              <a:rPr dirty="0" sz="1050" spc="5">
                <a:latin typeface="宋体"/>
                <a:cs typeface="宋体"/>
              </a:rPr>
              <a:t>符串</a:t>
            </a:r>
            <a:r>
              <a:rPr dirty="0" sz="1050">
                <a:latin typeface="Calibri"/>
                <a:cs typeface="Calibri"/>
              </a:rPr>
              <a:t>&gt;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7045" algn="l"/>
              </a:tabLst>
            </a:pPr>
            <a:r>
              <a:rPr dirty="0" sz="1050" b="1">
                <a:latin typeface="Calibri"/>
                <a:cs typeface="Calibri"/>
              </a:rPr>
              <a:t>§2.6.2	</a:t>
            </a:r>
            <a:r>
              <a:rPr dirty="0" sz="1050" spc="-10" b="1">
                <a:latin typeface="Calibri"/>
                <a:cs typeface="Calibri"/>
              </a:rPr>
              <a:t>BOOLEAN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赋值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布尔值只有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TRUE,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FALSE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及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NULL</a:t>
            </a:r>
            <a:r>
              <a:rPr dirty="0" sz="1050" spc="7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三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值。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§2.6.3	</a:t>
            </a:r>
            <a:r>
              <a:rPr dirty="0" sz="1050" b="1">
                <a:latin typeface="宋体"/>
                <a:cs typeface="宋体"/>
              </a:rPr>
              <a:t>数据库赋值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赋值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通过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语句来完成的</a:t>
            </a:r>
            <a:r>
              <a:rPr dirty="0" sz="1050" spc="-215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每</a:t>
            </a:r>
            <a:r>
              <a:rPr dirty="0" sz="1050" spc="5">
                <a:latin typeface="宋体"/>
                <a:cs typeface="宋体"/>
              </a:rPr>
              <a:t>次</a:t>
            </a:r>
            <a:r>
              <a:rPr dirty="0" sz="1050" spc="-20">
                <a:latin typeface="宋体"/>
                <a:cs typeface="宋体"/>
              </a:rPr>
              <a:t>执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10"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SELECT</a:t>
            </a:r>
            <a:r>
              <a:rPr dirty="0" sz="1050" spc="5">
                <a:latin typeface="宋体"/>
                <a:cs typeface="宋体"/>
              </a:rPr>
              <a:t>语句就赋值一次</a:t>
            </a:r>
            <a:r>
              <a:rPr dirty="0" sz="1050" spc="-229"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一般要求被赋值的变量与</a:t>
            </a:r>
            <a:endParaRPr sz="1050">
              <a:latin typeface="宋体"/>
              <a:cs typeface="宋体"/>
            </a:endParaRPr>
          </a:p>
          <a:p>
            <a:pPr marL="12700" marR="4203065">
              <a:lnSpc>
                <a:spcPts val="1560"/>
              </a:lnSpc>
              <a:spcBef>
                <a:spcPts val="100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1050" spc="-3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中的列名要一一对应</a:t>
            </a:r>
            <a:r>
              <a:rPr dirty="0" sz="1050" spc="5">
                <a:latin typeface="宋体"/>
                <a:cs typeface="宋体"/>
              </a:rPr>
              <a:t>。如： </a:t>
            </a: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9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283845" marR="3792854">
              <a:lnSpc>
                <a:spcPct val="123800"/>
              </a:lnSpc>
              <a:tabLst>
                <a:tab pos="962660" algn="l"/>
              </a:tabLst>
            </a:pPr>
            <a:r>
              <a:rPr dirty="0" sz="1050">
                <a:latin typeface="Calibri"/>
                <a:cs typeface="Calibri"/>
              </a:rPr>
              <a:t>emp_id	</a:t>
            </a:r>
            <a:r>
              <a:rPr dirty="0" sz="1050" spc="-5">
                <a:latin typeface="Calibri"/>
                <a:cs typeface="Calibri"/>
              </a:rPr>
              <a:t>emp.empno%TYPE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:=7788;  </a:t>
            </a:r>
            <a:r>
              <a:rPr dirty="0" sz="1050">
                <a:latin typeface="Calibri"/>
                <a:cs typeface="Calibri"/>
              </a:rPr>
              <a:t>emp_name</a:t>
            </a:r>
            <a:r>
              <a:rPr dirty="0" sz="1050" spc="-5">
                <a:latin typeface="Calibri"/>
                <a:cs typeface="Calibri"/>
              </a:rPr>
              <a:t> emp.ename%TYPE;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  <a:tabLst>
                <a:tab pos="953135" algn="l"/>
              </a:tabLst>
            </a:pPr>
            <a:r>
              <a:rPr dirty="0" sz="1050" spc="-5">
                <a:latin typeface="Calibri"/>
                <a:cs typeface="Calibri"/>
              </a:rPr>
              <a:t>wages	emp.sal%TYPE;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3913504" cy="49796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552450" marR="5080" indent="-268605">
              <a:lnSpc>
                <a:spcPct val="123800"/>
              </a:lnSpc>
            </a:pP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ename, </a:t>
            </a:r>
            <a:r>
              <a:rPr dirty="0" sz="1050" spc="-5">
                <a:latin typeface="Calibri"/>
                <a:cs typeface="Calibri"/>
              </a:rPr>
              <a:t>NVL(sal,0) </a:t>
            </a:r>
            <a:r>
              <a:rPr dirty="0" sz="1050">
                <a:latin typeface="Calibri"/>
                <a:cs typeface="Calibri"/>
              </a:rPr>
              <a:t>+ </a:t>
            </a:r>
            <a:r>
              <a:rPr dirty="0" sz="1050" spc="-5">
                <a:latin typeface="Calibri"/>
                <a:cs typeface="Calibri"/>
              </a:rPr>
              <a:t>NVL(comm,0)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emp_name, </a:t>
            </a:r>
            <a:r>
              <a:rPr dirty="0" sz="1050" spc="-10">
                <a:latin typeface="Calibri"/>
                <a:cs typeface="Calibri"/>
              </a:rPr>
              <a:t>wages  </a:t>
            </a:r>
            <a:r>
              <a:rPr dirty="0" sz="1050">
                <a:latin typeface="Calibri"/>
                <a:cs typeface="Calibri"/>
              </a:rPr>
              <a:t>FROM emp </a:t>
            </a:r>
            <a:r>
              <a:rPr dirty="0" sz="1050" spc="-5">
                <a:latin typeface="Calibri"/>
                <a:cs typeface="Calibri"/>
              </a:rPr>
              <a:t>WHERE empno </a:t>
            </a:r>
            <a:r>
              <a:rPr dirty="0" sz="1050">
                <a:latin typeface="Calibri"/>
                <a:cs typeface="Calibri"/>
              </a:rPr>
              <a:t>=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emp_id;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5"/>
              </a:spcBef>
            </a:pPr>
            <a:r>
              <a:rPr dirty="0" sz="1050" spc="-5">
                <a:latin typeface="Calibri"/>
                <a:cs typeface="Calibri"/>
              </a:rPr>
              <a:t>DBMS_OUTPUT.PUT_LINE(emp_name||’----‘||to_char(wages));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00" spc="-50" b="1" i="1">
                <a:latin typeface="宋体"/>
                <a:cs typeface="宋体"/>
              </a:rPr>
              <a:t>提示：</a:t>
            </a:r>
            <a:r>
              <a:rPr dirty="0" sz="1100" spc="-50" b="1" i="1">
                <a:solidFill>
                  <a:srgbClr val="FF0000"/>
                </a:solidFill>
                <a:latin typeface="宋体"/>
                <a:cs typeface="宋体"/>
              </a:rPr>
              <a:t>不能</a:t>
            </a:r>
            <a:r>
              <a:rPr dirty="0" sz="1100" spc="-25" b="1" i="1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dirty="0" sz="1050" spc="-15" b="1" i="1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dirty="0" sz="1100" spc="-50" b="1" i="1">
                <a:solidFill>
                  <a:srgbClr val="FF0000"/>
                </a:solidFill>
                <a:latin typeface="宋体"/>
                <a:cs typeface="宋体"/>
              </a:rPr>
              <a:t>语句中的列赋值给布尔变</a:t>
            </a:r>
            <a:r>
              <a:rPr dirty="0" sz="1100" spc="-45" b="1" i="1">
                <a:solidFill>
                  <a:srgbClr val="FF0000"/>
                </a:solidFill>
                <a:latin typeface="宋体"/>
                <a:cs typeface="宋体"/>
              </a:rPr>
              <a:t>量</a:t>
            </a:r>
            <a:r>
              <a:rPr dirty="0" sz="1100" spc="-50" b="1" i="1">
                <a:latin typeface="宋体"/>
                <a:cs typeface="宋体"/>
              </a:rPr>
              <a:t>。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§2.6.4	</a:t>
            </a:r>
            <a:r>
              <a:rPr dirty="0" sz="1050" b="1">
                <a:latin typeface="宋体"/>
                <a:cs typeface="宋体"/>
              </a:rPr>
              <a:t>可转换的类型赋值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509270" indent="-228600">
              <a:lnSpc>
                <a:spcPct val="100000"/>
              </a:lnSpc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b="1">
                <a:latin typeface="Calibri"/>
                <a:cs typeface="Calibri"/>
              </a:rPr>
              <a:t>CHAR</a:t>
            </a:r>
            <a:r>
              <a:rPr dirty="0" sz="1050" spc="3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转换为 </a:t>
            </a:r>
            <a:r>
              <a:rPr dirty="0" sz="1050" spc="-5" b="1">
                <a:latin typeface="Calibri"/>
                <a:cs typeface="Calibri"/>
              </a:rPr>
              <a:t>NUMBER</a:t>
            </a:r>
            <a:r>
              <a:rPr dirty="0" sz="1050" spc="-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使用</a:t>
            </a:r>
            <a:r>
              <a:rPr dirty="0" sz="1050" spc="-1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TO_NUMBER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函数来</a:t>
            </a:r>
            <a:r>
              <a:rPr dirty="0" sz="1050" spc="-20">
                <a:latin typeface="宋体"/>
                <a:cs typeface="宋体"/>
              </a:rPr>
              <a:t>完</a:t>
            </a:r>
            <a:r>
              <a:rPr dirty="0" sz="1050" spc="5">
                <a:latin typeface="宋体"/>
                <a:cs typeface="宋体"/>
              </a:rPr>
              <a:t>成字符</a:t>
            </a:r>
            <a:r>
              <a:rPr dirty="0" sz="1050" spc="-2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数字的</a:t>
            </a:r>
            <a:r>
              <a:rPr dirty="0" sz="1050" spc="-20">
                <a:latin typeface="宋体"/>
                <a:cs typeface="宋体"/>
              </a:rPr>
              <a:t>转</a:t>
            </a:r>
            <a:r>
              <a:rPr dirty="0" sz="1050" spc="5">
                <a:latin typeface="宋体"/>
                <a:cs typeface="宋体"/>
              </a:rPr>
              <a:t>换，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280"/>
              </a:spcBef>
              <a:tabLst>
                <a:tab pos="792480" algn="l"/>
              </a:tabLst>
            </a:pPr>
            <a:r>
              <a:rPr dirty="0" sz="1050" spc="-5">
                <a:latin typeface="Calibri"/>
                <a:cs typeface="Calibri"/>
              </a:rPr>
              <a:t>v_total	</a:t>
            </a:r>
            <a:r>
              <a:rPr dirty="0" sz="1050">
                <a:latin typeface="Calibri"/>
                <a:cs typeface="Calibri"/>
              </a:rPr>
              <a:t>:= </a:t>
            </a:r>
            <a:r>
              <a:rPr dirty="0" sz="1050" spc="-10">
                <a:latin typeface="Calibri"/>
                <a:cs typeface="Calibri"/>
              </a:rPr>
              <a:t>TO_NUMBER(‘100.0’) </a:t>
            </a:r>
            <a:r>
              <a:rPr dirty="0" sz="1050">
                <a:latin typeface="Calibri"/>
                <a:cs typeface="Calibri"/>
              </a:rPr>
              <a:t>+ </a:t>
            </a:r>
            <a:r>
              <a:rPr dirty="0" sz="1050" spc="-5">
                <a:latin typeface="Calibri"/>
                <a:cs typeface="Calibri"/>
              </a:rPr>
              <a:t>sal;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09270" indent="-228600">
              <a:lnSpc>
                <a:spcPct val="100000"/>
              </a:lnSpc>
              <a:spcBef>
                <a:spcPts val="73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b="1">
                <a:latin typeface="Calibri"/>
                <a:cs typeface="Calibri"/>
              </a:rPr>
              <a:t>NUMBER</a:t>
            </a:r>
            <a:r>
              <a:rPr dirty="0" sz="1050" spc="3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转换为</a:t>
            </a:r>
            <a:r>
              <a:rPr dirty="0" sz="1050" spc="-24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CHAR</a:t>
            </a:r>
            <a:r>
              <a:rPr dirty="0" sz="1050" spc="-10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dirty="0" sz="1050" spc="5">
                <a:latin typeface="宋体"/>
                <a:cs typeface="宋体"/>
              </a:rPr>
              <a:t>使用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TO_CHAR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函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可以实</a:t>
            </a:r>
            <a:r>
              <a:rPr dirty="0" sz="1050" spc="-20">
                <a:latin typeface="宋体"/>
                <a:cs typeface="宋体"/>
              </a:rPr>
              <a:t>现</a:t>
            </a:r>
            <a:r>
              <a:rPr dirty="0" sz="1050" spc="5">
                <a:latin typeface="宋体"/>
                <a:cs typeface="宋体"/>
              </a:rPr>
              <a:t>数字到</a:t>
            </a:r>
            <a:r>
              <a:rPr dirty="0" sz="1050" spc="-20">
                <a:latin typeface="宋体"/>
                <a:cs typeface="宋体"/>
              </a:rPr>
              <a:t>字</a:t>
            </a:r>
            <a:r>
              <a:rPr dirty="0" sz="1050" spc="5">
                <a:latin typeface="宋体"/>
                <a:cs typeface="宋体"/>
              </a:rPr>
              <a:t>符的转</a:t>
            </a:r>
            <a:r>
              <a:rPr dirty="0" sz="1050" spc="-20">
                <a:latin typeface="宋体"/>
                <a:cs typeface="宋体"/>
              </a:rPr>
              <a:t>换</a:t>
            </a:r>
            <a:r>
              <a:rPr dirty="0" sz="1050" spc="5">
                <a:latin typeface="宋体"/>
                <a:cs typeface="宋体"/>
              </a:rPr>
              <a:t>，如：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v_comm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:= </a:t>
            </a:r>
            <a:r>
              <a:rPr dirty="0" sz="1050" spc="-10">
                <a:latin typeface="Calibri"/>
                <a:cs typeface="Calibri"/>
              </a:rPr>
              <a:t>TO_CHAR(‘123.45’) </a:t>
            </a:r>
            <a:r>
              <a:rPr dirty="0" sz="1050">
                <a:latin typeface="Calibri"/>
                <a:cs typeface="Calibri"/>
              </a:rPr>
              <a:t>||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’</a:t>
            </a:r>
            <a:r>
              <a:rPr dirty="0" sz="1050" spc="5">
                <a:latin typeface="宋体"/>
                <a:cs typeface="宋体"/>
              </a:rPr>
              <a:t>元</a:t>
            </a:r>
            <a:r>
              <a:rPr dirty="0" sz="1050">
                <a:latin typeface="Calibri"/>
                <a:cs typeface="Calibri"/>
              </a:rPr>
              <a:t>’ 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509270" indent="-228600">
              <a:lnSpc>
                <a:spcPct val="100000"/>
              </a:lnSpc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b="1">
                <a:latin typeface="宋体"/>
                <a:cs typeface="宋体"/>
              </a:rPr>
              <a:t>字符转换为日期：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  <a:tabLst>
                <a:tab pos="2076450" algn="l"/>
              </a:tabLst>
            </a:pPr>
            <a:r>
              <a:rPr dirty="0" sz="1050" spc="5">
                <a:latin typeface="宋体"/>
                <a:cs typeface="宋体"/>
              </a:rPr>
              <a:t>使用</a:t>
            </a:r>
            <a:r>
              <a:rPr dirty="0" sz="1050" spc="15">
                <a:latin typeface="宋体"/>
                <a:cs typeface="宋体"/>
              </a:rPr>
              <a:t> </a:t>
            </a:r>
            <a:r>
              <a:rPr dirty="0" sz="1050" spc="-25">
                <a:latin typeface="Calibri"/>
                <a:cs typeface="Calibri"/>
              </a:rPr>
              <a:t>TO_DATE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函数可以</a:t>
            </a:r>
            <a:r>
              <a:rPr dirty="0" sz="1050" spc="-20">
                <a:latin typeface="宋体"/>
                <a:cs typeface="宋体"/>
              </a:rPr>
              <a:t>实</a:t>
            </a:r>
            <a:r>
              <a:rPr dirty="0" sz="1050" spc="5">
                <a:latin typeface="宋体"/>
                <a:cs typeface="宋体"/>
              </a:rPr>
              <a:t>现	字</a:t>
            </a:r>
            <a:r>
              <a:rPr dirty="0" sz="1050" spc="-20">
                <a:latin typeface="宋体"/>
                <a:cs typeface="宋体"/>
              </a:rPr>
              <a:t>符</a:t>
            </a:r>
            <a:r>
              <a:rPr dirty="0" sz="1050" spc="5">
                <a:latin typeface="宋体"/>
                <a:cs typeface="宋体"/>
              </a:rPr>
              <a:t>到日期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转换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如：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v_date </a:t>
            </a:r>
            <a:r>
              <a:rPr dirty="0" sz="1050" spc="-10">
                <a:latin typeface="Calibri"/>
                <a:cs typeface="Calibri"/>
              </a:rPr>
              <a:t>:=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TO_DATE('2001.07.03','yyyy.mm.dd');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09270" indent="-228600">
              <a:lnSpc>
                <a:spcPct val="100000"/>
              </a:lnSpc>
              <a:spcBef>
                <a:spcPts val="735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b="1">
                <a:latin typeface="宋体"/>
                <a:cs typeface="宋体"/>
              </a:rPr>
              <a:t>日期转换为字符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使用</a:t>
            </a:r>
            <a:r>
              <a:rPr dirty="0" sz="1050" spc="-4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TO_CHAR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函数可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实现日</a:t>
            </a:r>
            <a:r>
              <a:rPr dirty="0" sz="1050" spc="-20">
                <a:latin typeface="宋体"/>
                <a:cs typeface="宋体"/>
              </a:rPr>
              <a:t>期</a:t>
            </a:r>
            <a:r>
              <a:rPr dirty="0" sz="1050" spc="5">
                <a:latin typeface="宋体"/>
                <a:cs typeface="宋体"/>
              </a:rPr>
              <a:t>到字符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转换，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280"/>
              </a:spcBef>
            </a:pPr>
            <a:r>
              <a:rPr dirty="0" sz="1050" spc="-5">
                <a:latin typeface="Calibri"/>
                <a:cs typeface="Calibri"/>
              </a:rPr>
              <a:t>v_to_day </a:t>
            </a:r>
            <a:r>
              <a:rPr dirty="0" sz="1050">
                <a:latin typeface="Calibri"/>
                <a:cs typeface="Calibri"/>
              </a:rPr>
              <a:t>:= </a:t>
            </a:r>
            <a:r>
              <a:rPr dirty="0" sz="1050" spc="-15">
                <a:latin typeface="Calibri"/>
                <a:cs typeface="Calibri"/>
              </a:rPr>
              <a:t>TO_CHAR(SYSDATE, </a:t>
            </a:r>
            <a:r>
              <a:rPr dirty="0" sz="1050" spc="-10">
                <a:latin typeface="Calibri"/>
                <a:cs typeface="Calibri"/>
              </a:rPr>
              <a:t>'yyyy.mm.dd </a:t>
            </a:r>
            <a:r>
              <a:rPr dirty="0" sz="1050" spc="-5">
                <a:latin typeface="Calibri"/>
                <a:cs typeface="Calibri"/>
              </a:rPr>
              <a:t>hh24:mi:ss')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12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04" y="6356350"/>
            <a:ext cx="6285230" cy="161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1484" algn="l"/>
              </a:tabLst>
            </a:pPr>
            <a:r>
              <a:rPr dirty="0" sz="1050" b="1">
                <a:latin typeface="Calibri"/>
                <a:cs typeface="Calibri"/>
              </a:rPr>
              <a:t>§2.7	</a:t>
            </a:r>
            <a:r>
              <a:rPr dirty="0" sz="1050" b="1">
                <a:latin typeface="宋体"/>
                <a:cs typeface="宋体"/>
              </a:rPr>
              <a:t>变量作用范围及可见性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73660" indent="26797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编</a:t>
            </a:r>
            <a:r>
              <a:rPr dirty="0" sz="1050" spc="5">
                <a:latin typeface="宋体"/>
                <a:cs typeface="宋体"/>
              </a:rPr>
              <a:t>程中，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果在变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的定义</a:t>
            </a:r>
            <a:r>
              <a:rPr dirty="0" sz="1050" spc="-2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没有做</a:t>
            </a:r>
            <a:r>
              <a:rPr dirty="0" sz="1050" spc="-20">
                <a:latin typeface="宋体"/>
                <a:cs typeface="宋体"/>
              </a:rPr>
              <a:t>到统</a:t>
            </a:r>
            <a:r>
              <a:rPr dirty="0" sz="1050" spc="5">
                <a:latin typeface="宋体"/>
                <a:cs typeface="宋体"/>
              </a:rPr>
              <a:t>一的话，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能会隐</a:t>
            </a:r>
            <a:r>
              <a:rPr dirty="0" sz="1050" spc="-20">
                <a:latin typeface="宋体"/>
                <a:cs typeface="宋体"/>
              </a:rPr>
              <a:t>藏</a:t>
            </a:r>
            <a:r>
              <a:rPr dirty="0" sz="1050" spc="5">
                <a:latin typeface="宋体"/>
                <a:cs typeface="宋体"/>
              </a:rPr>
              <a:t>一些危</a:t>
            </a:r>
            <a:r>
              <a:rPr dirty="0" sz="1050" spc="-20">
                <a:latin typeface="宋体"/>
                <a:cs typeface="宋体"/>
              </a:rPr>
              <a:t>险</a:t>
            </a:r>
            <a:r>
              <a:rPr dirty="0" sz="1050" spc="5">
                <a:latin typeface="宋体"/>
                <a:cs typeface="宋体"/>
              </a:rPr>
              <a:t>的错误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这样的</a:t>
            </a:r>
            <a:r>
              <a:rPr dirty="0" sz="1050" spc="-20">
                <a:latin typeface="宋体"/>
                <a:cs typeface="宋体"/>
              </a:rPr>
              <a:t>原</a:t>
            </a:r>
            <a:r>
              <a:rPr dirty="0" sz="1050" spc="5">
                <a:latin typeface="宋体"/>
                <a:cs typeface="宋体"/>
              </a:rPr>
              <a:t>因 主要是变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的作用</a:t>
            </a:r>
            <a:r>
              <a:rPr dirty="0" sz="1050" spc="-20">
                <a:latin typeface="宋体"/>
                <a:cs typeface="宋体"/>
              </a:rPr>
              <a:t>范</a:t>
            </a:r>
            <a:r>
              <a:rPr dirty="0" sz="1050" spc="5">
                <a:latin typeface="宋体"/>
                <a:cs typeface="宋体"/>
              </a:rPr>
              <a:t>围所致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与其它</a:t>
            </a:r>
            <a:r>
              <a:rPr dirty="0" sz="1050" spc="-20">
                <a:latin typeface="宋体"/>
                <a:cs typeface="宋体"/>
              </a:rPr>
              <a:t>高</a:t>
            </a:r>
            <a:r>
              <a:rPr dirty="0" sz="1050" spc="5">
                <a:latin typeface="宋体"/>
                <a:cs typeface="宋体"/>
              </a:rPr>
              <a:t>级语言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似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的变量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用范围</a:t>
            </a:r>
            <a:r>
              <a:rPr dirty="0" sz="1050" spc="-20">
                <a:latin typeface="宋体"/>
                <a:cs typeface="宋体"/>
              </a:rPr>
              <a:t>特</a:t>
            </a:r>
            <a:r>
              <a:rPr dirty="0" sz="1050" spc="5">
                <a:latin typeface="宋体"/>
                <a:cs typeface="宋体"/>
              </a:rPr>
              <a:t>点是：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变量的作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范围是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你所引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的程序</a:t>
            </a:r>
            <a:r>
              <a:rPr dirty="0" sz="1050" spc="-20">
                <a:latin typeface="宋体"/>
                <a:cs typeface="宋体"/>
              </a:rPr>
              <a:t>单</a:t>
            </a:r>
            <a:r>
              <a:rPr dirty="0" sz="1050" spc="-165">
                <a:latin typeface="宋体"/>
                <a:cs typeface="宋体"/>
              </a:rPr>
              <a:t>元</a:t>
            </a:r>
            <a:r>
              <a:rPr dirty="0" sz="1050" spc="5">
                <a:latin typeface="宋体"/>
                <a:cs typeface="宋体"/>
              </a:rPr>
              <a:t>（块</a:t>
            </a:r>
            <a:r>
              <a:rPr dirty="0" sz="1050" spc="-190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子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序</a:t>
            </a:r>
            <a:r>
              <a:rPr dirty="0" sz="1050" spc="-165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包</a:t>
            </a:r>
            <a:r>
              <a:rPr dirty="0" sz="1050" spc="-165">
                <a:latin typeface="宋体"/>
                <a:cs typeface="宋体"/>
              </a:rPr>
              <a:t>）</a:t>
            </a:r>
            <a:r>
              <a:rPr dirty="0" sz="1050" spc="-20">
                <a:latin typeface="宋体"/>
                <a:cs typeface="宋体"/>
              </a:rPr>
              <a:t>内</a:t>
            </a:r>
            <a:r>
              <a:rPr dirty="0" sz="1050" spc="-16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即从</a:t>
            </a:r>
            <a:r>
              <a:rPr dirty="0" sz="1050" spc="-20">
                <a:latin typeface="宋体"/>
                <a:cs typeface="宋体"/>
              </a:rPr>
              <a:t>声</a:t>
            </a:r>
            <a:r>
              <a:rPr dirty="0" sz="1050" spc="5">
                <a:latin typeface="宋体"/>
                <a:cs typeface="宋体"/>
              </a:rPr>
              <a:t>明变量</a:t>
            </a:r>
            <a:r>
              <a:rPr dirty="0" sz="1050" spc="-20">
                <a:latin typeface="宋体"/>
                <a:cs typeface="宋体"/>
              </a:rPr>
              <a:t>开</a:t>
            </a:r>
            <a:r>
              <a:rPr dirty="0" sz="1050" spc="5">
                <a:latin typeface="宋体"/>
                <a:cs typeface="宋体"/>
              </a:rPr>
              <a:t>始</a:t>
            </a:r>
            <a:r>
              <a:rPr dirty="0" sz="1050" spc="2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该</a:t>
            </a:r>
            <a:r>
              <a:rPr dirty="0" sz="1050" spc="-20">
                <a:latin typeface="宋体"/>
                <a:cs typeface="宋体"/>
              </a:rPr>
              <a:t>块</a:t>
            </a:r>
            <a:r>
              <a:rPr dirty="0" sz="1050" spc="5">
                <a:latin typeface="宋体"/>
                <a:cs typeface="宋体"/>
              </a:rPr>
              <a:t>的结</a:t>
            </a:r>
            <a:r>
              <a:rPr dirty="0" sz="1050" spc="-20">
                <a:latin typeface="宋体"/>
                <a:cs typeface="宋体"/>
              </a:rPr>
              <a:t>束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5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一个变量</a:t>
            </a:r>
            <a:r>
              <a:rPr dirty="0" sz="1050" spc="-20">
                <a:latin typeface="宋体"/>
                <a:cs typeface="宋体"/>
              </a:rPr>
              <a:t>（</a:t>
            </a:r>
            <a:r>
              <a:rPr dirty="0" sz="1050" spc="5">
                <a:latin typeface="宋体"/>
                <a:cs typeface="宋体"/>
              </a:rPr>
              <a:t>标识）</a:t>
            </a:r>
            <a:r>
              <a:rPr dirty="0" sz="1050" spc="-20">
                <a:latin typeface="宋体"/>
                <a:cs typeface="宋体"/>
              </a:rPr>
              <a:t>只</a:t>
            </a:r>
            <a:r>
              <a:rPr dirty="0" sz="1050" spc="5">
                <a:latin typeface="宋体"/>
                <a:cs typeface="宋体"/>
              </a:rPr>
              <a:t>能在你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引用的</a:t>
            </a:r>
            <a:r>
              <a:rPr dirty="0" sz="1050" spc="-20">
                <a:latin typeface="宋体"/>
                <a:cs typeface="宋体"/>
              </a:rPr>
              <a:t>块</a:t>
            </a:r>
            <a:r>
              <a:rPr dirty="0" sz="1050" spc="5">
                <a:latin typeface="宋体"/>
                <a:cs typeface="宋体"/>
              </a:rPr>
              <a:t>内是可</a:t>
            </a:r>
            <a:r>
              <a:rPr dirty="0" sz="1050" spc="-20">
                <a:latin typeface="宋体"/>
                <a:cs typeface="宋体"/>
              </a:rPr>
              <a:t>见</a:t>
            </a:r>
            <a:r>
              <a:rPr dirty="0" sz="1050" spc="5">
                <a:latin typeface="宋体"/>
                <a:cs typeface="宋体"/>
              </a:rPr>
              <a:t>的。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当一个变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超出了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用范围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引擎</a:t>
            </a:r>
            <a:r>
              <a:rPr dirty="0" sz="1050" spc="-20">
                <a:latin typeface="宋体"/>
                <a:cs typeface="宋体"/>
              </a:rPr>
              <a:t>就</a:t>
            </a:r>
            <a:r>
              <a:rPr dirty="0" sz="1050" spc="5">
                <a:latin typeface="宋体"/>
                <a:cs typeface="宋体"/>
              </a:rPr>
              <a:t>释放用</a:t>
            </a:r>
            <a:r>
              <a:rPr dirty="0" sz="1050" spc="-20">
                <a:latin typeface="宋体"/>
                <a:cs typeface="宋体"/>
              </a:rPr>
              <a:t>来</a:t>
            </a:r>
            <a:r>
              <a:rPr dirty="0" sz="1050" spc="5">
                <a:latin typeface="宋体"/>
                <a:cs typeface="宋体"/>
              </a:rPr>
              <a:t>存放该变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的空间</a:t>
            </a:r>
            <a:r>
              <a:rPr dirty="0" sz="1050" spc="-20">
                <a:latin typeface="宋体"/>
                <a:cs typeface="宋体"/>
              </a:rPr>
              <a:t>（</a:t>
            </a:r>
            <a:r>
              <a:rPr dirty="0" sz="1050" spc="5">
                <a:latin typeface="宋体"/>
                <a:cs typeface="宋体"/>
              </a:rPr>
              <a:t>因为它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能不用了</a:t>
            </a:r>
            <a:r>
              <a:rPr dirty="0" sz="1050" spc="-550">
                <a:latin typeface="宋体"/>
                <a:cs typeface="宋体"/>
              </a:rPr>
              <a:t>）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在子块中</a:t>
            </a:r>
            <a:r>
              <a:rPr dirty="0" sz="1050" spc="-20">
                <a:latin typeface="宋体"/>
                <a:cs typeface="宋体"/>
              </a:rPr>
              <a:t>重</a:t>
            </a:r>
            <a:r>
              <a:rPr dirty="0" sz="1050" spc="5">
                <a:latin typeface="宋体"/>
                <a:cs typeface="宋体"/>
              </a:rPr>
              <a:t>新定义</a:t>
            </a:r>
            <a:r>
              <a:rPr dirty="0" sz="1050" spc="-20">
                <a:latin typeface="宋体"/>
                <a:cs typeface="宋体"/>
              </a:rPr>
              <a:t>该</a:t>
            </a:r>
            <a:r>
              <a:rPr dirty="0" sz="1050" spc="5">
                <a:latin typeface="宋体"/>
                <a:cs typeface="宋体"/>
              </a:rPr>
              <a:t>变量后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它的作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仅在该</a:t>
            </a:r>
            <a:r>
              <a:rPr dirty="0" sz="1050" spc="-20">
                <a:latin typeface="宋体"/>
                <a:cs typeface="宋体"/>
              </a:rPr>
              <a:t>块</a:t>
            </a:r>
            <a:r>
              <a:rPr dirty="0" sz="1050" spc="5">
                <a:latin typeface="宋体"/>
                <a:cs typeface="宋体"/>
              </a:rPr>
              <a:t>内。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8417432"/>
            <a:ext cx="4210685" cy="1216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1484" algn="l"/>
              </a:tabLst>
            </a:pPr>
            <a:r>
              <a:rPr dirty="0" sz="1050" b="1">
                <a:latin typeface="Calibri"/>
                <a:cs typeface="Calibri"/>
              </a:rPr>
              <a:t>§2.8	</a:t>
            </a:r>
            <a:r>
              <a:rPr dirty="0" sz="1050" b="1">
                <a:latin typeface="宋体"/>
                <a:cs typeface="宋体"/>
              </a:rPr>
              <a:t>注释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905"/>
              </a:spcBef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5">
                <a:latin typeface="宋体"/>
                <a:cs typeface="宋体"/>
              </a:rPr>
              <a:t>里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可以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用两种</a:t>
            </a:r>
            <a:r>
              <a:rPr dirty="0" sz="1050" spc="-20">
                <a:latin typeface="宋体"/>
                <a:cs typeface="宋体"/>
              </a:rPr>
              <a:t>符</a:t>
            </a:r>
            <a:r>
              <a:rPr dirty="0" sz="1050" spc="5">
                <a:latin typeface="宋体"/>
                <a:cs typeface="宋体"/>
              </a:rPr>
              <a:t>号来写</a:t>
            </a:r>
            <a:r>
              <a:rPr dirty="0" sz="1050" spc="-20">
                <a:latin typeface="宋体"/>
                <a:cs typeface="宋体"/>
              </a:rPr>
              <a:t>注</a:t>
            </a:r>
            <a:r>
              <a:rPr dirty="0" sz="1050" spc="5">
                <a:latin typeface="宋体"/>
                <a:cs typeface="宋体"/>
              </a:rPr>
              <a:t>释，即：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使用双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‘-‘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1050" spc="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减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号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z="105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加注释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-20">
                <a:latin typeface="宋体"/>
                <a:cs typeface="宋体"/>
              </a:rPr>
              <a:t>允</a:t>
            </a:r>
            <a:r>
              <a:rPr dirty="0" sz="1050" spc="5">
                <a:latin typeface="宋体"/>
                <a:cs typeface="宋体"/>
              </a:rPr>
              <a:t>许用</a:t>
            </a:r>
            <a:r>
              <a:rPr dirty="0" sz="1050" spc="-25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–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来写注</a:t>
            </a:r>
            <a:r>
              <a:rPr dirty="0" sz="1050" spc="-20">
                <a:latin typeface="宋体"/>
                <a:cs typeface="宋体"/>
              </a:rPr>
              <a:t>释</a:t>
            </a:r>
            <a:r>
              <a:rPr dirty="0" sz="1050" spc="5">
                <a:latin typeface="宋体"/>
                <a:cs typeface="宋体"/>
              </a:rPr>
              <a:t>，它的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用范</a:t>
            </a:r>
            <a:r>
              <a:rPr dirty="0" sz="1050" spc="-20">
                <a:latin typeface="宋体"/>
                <a:cs typeface="宋体"/>
              </a:rPr>
              <a:t>围</a:t>
            </a:r>
            <a:r>
              <a:rPr dirty="0" sz="1050" spc="5">
                <a:latin typeface="宋体"/>
                <a:cs typeface="宋体"/>
              </a:rPr>
              <a:t>是只能</a:t>
            </a:r>
            <a:r>
              <a:rPr dirty="0" sz="1050" spc="-20">
                <a:latin typeface="宋体"/>
                <a:cs typeface="宋体"/>
              </a:rPr>
              <a:t>在一</a:t>
            </a:r>
            <a:r>
              <a:rPr dirty="0" sz="1050" spc="5">
                <a:latin typeface="宋体"/>
                <a:cs typeface="宋体"/>
              </a:rPr>
              <a:t>行有效。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  <a:tabLst>
                <a:tab pos="713105" algn="l"/>
              </a:tabLst>
            </a:pPr>
            <a:r>
              <a:rPr dirty="0" sz="1050">
                <a:latin typeface="Calibri"/>
                <a:cs typeface="Calibri"/>
              </a:rPr>
              <a:t>V_Sal	</a:t>
            </a:r>
            <a:r>
              <a:rPr dirty="0" sz="1050" spc="-5">
                <a:latin typeface="Calibri"/>
                <a:cs typeface="Calibri"/>
              </a:rPr>
              <a:t>NUMBER(12,2);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--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工资变量。</a:t>
            </a:r>
            <a:endParaRPr sz="1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129944"/>
            <a:ext cx="6212840" cy="30714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549275" indent="-268605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Wingdings"/>
              <a:buChar char=""/>
              <a:tabLst>
                <a:tab pos="549275" algn="l"/>
                <a:tab pos="549910" algn="l"/>
                <a:tab pos="1210310" algn="l"/>
                <a:tab pos="146685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使用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/*	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*/	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来加一行或多行注释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如：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/***********************************************/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407285" algn="l"/>
              </a:tabLst>
            </a:pPr>
            <a:r>
              <a:rPr dirty="0" sz="1050">
                <a:latin typeface="Calibri"/>
                <a:cs typeface="Calibri"/>
              </a:rPr>
              <a:t>/* </a:t>
            </a:r>
            <a:r>
              <a:rPr dirty="0" sz="1050" spc="7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文件名： </a:t>
            </a:r>
            <a:r>
              <a:rPr dirty="0" sz="1050" spc="-10">
                <a:latin typeface="Calibri"/>
                <a:cs typeface="Calibri"/>
              </a:rPr>
              <a:t>department_salary.sql	</a:t>
            </a:r>
            <a:r>
              <a:rPr dirty="0" sz="1050">
                <a:latin typeface="Calibri"/>
                <a:cs typeface="Calibri"/>
              </a:rPr>
              <a:t>*/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/***********************************************/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00" spc="-50" b="1" i="1">
                <a:latin typeface="宋体"/>
                <a:cs typeface="宋体"/>
              </a:rPr>
              <a:t>提示</a:t>
            </a:r>
            <a:r>
              <a:rPr dirty="0" sz="1100" spc="-150" b="1" i="1">
                <a:latin typeface="宋体"/>
                <a:cs typeface="宋体"/>
              </a:rPr>
              <a:t>：</a:t>
            </a:r>
            <a:r>
              <a:rPr dirty="0" sz="1100" spc="-50" b="1" i="1">
                <a:latin typeface="宋体"/>
                <a:cs typeface="宋体"/>
              </a:rPr>
              <a:t>被解释存放在数据库中的</a:t>
            </a:r>
            <a:r>
              <a:rPr dirty="0" sz="1100" spc="-25" b="1" i="1">
                <a:latin typeface="宋体"/>
                <a:cs typeface="宋体"/>
              </a:rPr>
              <a:t> </a:t>
            </a:r>
            <a:r>
              <a:rPr dirty="0" sz="1050" spc="-10" b="1" i="1">
                <a:latin typeface="Calibri"/>
                <a:cs typeface="Calibri"/>
              </a:rPr>
              <a:t>PL/SQL</a:t>
            </a:r>
            <a:r>
              <a:rPr dirty="0" sz="1050" spc="55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程序</a:t>
            </a:r>
            <a:r>
              <a:rPr dirty="0" sz="1100" spc="-150" b="1" i="1">
                <a:latin typeface="宋体"/>
                <a:cs typeface="宋体"/>
              </a:rPr>
              <a:t>，</a:t>
            </a:r>
            <a:r>
              <a:rPr dirty="0" sz="1100" spc="-50" b="1" i="1">
                <a:latin typeface="宋体"/>
                <a:cs typeface="宋体"/>
              </a:rPr>
              <a:t>一</a:t>
            </a:r>
            <a:r>
              <a:rPr dirty="0" sz="1100" spc="-75" b="1" i="1">
                <a:latin typeface="宋体"/>
                <a:cs typeface="宋体"/>
              </a:rPr>
              <a:t>般</a:t>
            </a:r>
            <a:r>
              <a:rPr dirty="0" sz="1100" spc="-50" b="1" i="1">
                <a:latin typeface="宋体"/>
                <a:cs typeface="宋体"/>
              </a:rPr>
              <a:t>系统自动将程序头部的注释去掉</a:t>
            </a:r>
            <a:r>
              <a:rPr dirty="0" sz="1100" spc="-150" b="1" i="1">
                <a:latin typeface="宋体"/>
                <a:cs typeface="宋体"/>
              </a:rPr>
              <a:t>。</a:t>
            </a:r>
            <a:r>
              <a:rPr dirty="0" sz="1100" spc="-75" b="1" i="1">
                <a:latin typeface="宋体"/>
                <a:cs typeface="宋体"/>
              </a:rPr>
              <a:t>只</a:t>
            </a:r>
            <a:r>
              <a:rPr dirty="0" sz="1100" spc="-50" b="1" i="1">
                <a:latin typeface="宋体"/>
                <a:cs typeface="宋体"/>
              </a:rPr>
              <a:t>有在</a:t>
            </a:r>
            <a:r>
              <a:rPr dirty="0" sz="1100" spc="-15" b="1" i="1">
                <a:latin typeface="宋体"/>
                <a:cs typeface="宋体"/>
              </a:rPr>
              <a:t> </a:t>
            </a:r>
            <a:r>
              <a:rPr dirty="0" sz="1050" spc="-10" b="1" i="1">
                <a:latin typeface="Calibri"/>
                <a:cs typeface="Calibri"/>
              </a:rPr>
              <a:t>PROCEDURE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50" b="1" i="1">
                <a:latin typeface="宋体"/>
                <a:cs typeface="宋体"/>
              </a:rPr>
              <a:t>之后的注释才被保留；另外程序中的</a:t>
            </a:r>
            <a:r>
              <a:rPr dirty="0" sz="1100" spc="-75" b="1" i="1">
                <a:latin typeface="宋体"/>
                <a:cs typeface="宋体"/>
              </a:rPr>
              <a:t>空</a:t>
            </a:r>
            <a:r>
              <a:rPr dirty="0" sz="1100" spc="-50" b="1" i="1">
                <a:latin typeface="宋体"/>
                <a:cs typeface="宋体"/>
              </a:rPr>
              <a:t>行也自动被</a:t>
            </a:r>
            <a:r>
              <a:rPr dirty="0" sz="1100" spc="-75" b="1" i="1">
                <a:latin typeface="宋体"/>
                <a:cs typeface="宋体"/>
              </a:rPr>
              <a:t>去</a:t>
            </a:r>
            <a:r>
              <a:rPr dirty="0" sz="1100" spc="-50" b="1" i="1">
                <a:latin typeface="宋体"/>
                <a:cs typeface="宋体"/>
              </a:rPr>
              <a:t>掉。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451484" algn="l"/>
              </a:tabLst>
            </a:pPr>
            <a:r>
              <a:rPr dirty="0" sz="1050" b="1">
                <a:latin typeface="Calibri"/>
                <a:cs typeface="Calibri"/>
              </a:rPr>
              <a:t>§2.9	</a:t>
            </a:r>
            <a:r>
              <a:rPr dirty="0" sz="1050" b="1">
                <a:latin typeface="宋体"/>
                <a:cs typeface="宋体"/>
              </a:rPr>
              <a:t>简单例子</a:t>
            </a:r>
            <a:endParaRPr sz="1050">
              <a:latin typeface="宋体"/>
              <a:cs typeface="宋体"/>
            </a:endParaRPr>
          </a:p>
          <a:p>
            <a:pPr marL="12700" marR="4579620">
              <a:lnSpc>
                <a:spcPct val="247600"/>
              </a:lnSpc>
              <a:spcBef>
                <a:spcPts val="315"/>
              </a:spcBef>
              <a:tabLst>
                <a:tab pos="551815" algn="l"/>
              </a:tabLst>
            </a:pPr>
            <a:r>
              <a:rPr dirty="0" sz="1050" b="1">
                <a:latin typeface="Calibri"/>
                <a:cs typeface="Calibri"/>
              </a:rPr>
              <a:t>§</a:t>
            </a:r>
            <a:r>
              <a:rPr dirty="0" sz="1050" spc="-10" b="1">
                <a:latin typeface="Calibri"/>
                <a:cs typeface="Calibri"/>
              </a:rPr>
              <a:t>2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spc="-10" b="1">
                <a:latin typeface="Calibri"/>
                <a:cs typeface="Calibri"/>
              </a:rPr>
              <a:t>9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b="1">
                <a:latin typeface="Calibri"/>
                <a:cs typeface="Calibri"/>
              </a:rPr>
              <a:t>1</a:t>
            </a:r>
            <a:r>
              <a:rPr dirty="0" sz="1050" b="1">
                <a:latin typeface="Calibri"/>
                <a:cs typeface="Calibri"/>
              </a:rPr>
              <a:t>	</a:t>
            </a:r>
            <a:r>
              <a:rPr dirty="0" sz="1050" b="1">
                <a:latin typeface="宋体"/>
                <a:cs typeface="宋体"/>
              </a:rPr>
              <a:t>简单数据插入例子 </a:t>
            </a: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11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12700" marR="3084830">
              <a:lnSpc>
                <a:spcPct val="121900"/>
              </a:lnSpc>
              <a:spcBef>
                <a:spcPts val="25"/>
              </a:spcBef>
              <a:tabLst>
                <a:tab pos="3000375" algn="l"/>
              </a:tabLst>
            </a:pPr>
            <a:r>
              <a:rPr dirty="0" sz="1050" spc="-5">
                <a:latin typeface="Calibri"/>
                <a:cs typeface="Calibri"/>
              </a:rPr>
              <a:t>/</a:t>
            </a:r>
            <a:r>
              <a:rPr dirty="0" sz="1050">
                <a:latin typeface="Calibri"/>
                <a:cs typeface="Calibri"/>
              </a:rPr>
              <a:t>*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本例子</a:t>
            </a:r>
            <a:r>
              <a:rPr dirty="0" sz="1050" spc="-20">
                <a:latin typeface="宋体"/>
                <a:cs typeface="宋体"/>
              </a:rPr>
              <a:t>仅</a:t>
            </a:r>
            <a:r>
              <a:rPr dirty="0" sz="1050" spc="5">
                <a:latin typeface="宋体"/>
                <a:cs typeface="宋体"/>
              </a:rPr>
              <a:t>是一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简单的</a:t>
            </a:r>
            <a:r>
              <a:rPr dirty="0" sz="1050" spc="-20">
                <a:latin typeface="宋体"/>
                <a:cs typeface="宋体"/>
              </a:rPr>
              <a:t>插</a:t>
            </a:r>
            <a:r>
              <a:rPr dirty="0" sz="1050" spc="5">
                <a:latin typeface="宋体"/>
                <a:cs typeface="宋体"/>
              </a:rPr>
              <a:t>入，不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实际应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。</a:t>
            </a:r>
            <a:r>
              <a:rPr dirty="0" sz="1050">
                <a:latin typeface="宋体"/>
                <a:cs typeface="宋体"/>
              </a:rPr>
              <a:t>	</a:t>
            </a:r>
            <a:r>
              <a:rPr dirty="0" sz="1050">
                <a:latin typeface="Calibri"/>
                <a:cs typeface="Calibri"/>
              </a:rPr>
              <a:t>*/  </a:t>
            </a: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13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5462" y="4175912"/>
            <a:ext cx="1414145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975" marR="5080" indent="-41910">
              <a:lnSpc>
                <a:spcPct val="123800"/>
              </a:lnSpc>
              <a:spcBef>
                <a:spcPts val="95"/>
              </a:spcBef>
            </a:pPr>
            <a:r>
              <a:rPr dirty="0" sz="1050" spc="-10">
                <a:latin typeface="Calibri"/>
                <a:cs typeface="Calibri"/>
              </a:rPr>
              <a:t>VARCHAR2(20) </a:t>
            </a:r>
            <a:r>
              <a:rPr dirty="0" sz="1050">
                <a:latin typeface="Calibri"/>
                <a:cs typeface="Calibri"/>
              </a:rPr>
              <a:t>:= ‘Bill’;  </a:t>
            </a:r>
            <a:r>
              <a:rPr dirty="0" sz="1050" spc="-5">
                <a:latin typeface="Calibri"/>
                <a:cs typeface="Calibri"/>
              </a:rPr>
              <a:t>NUMBER(7,2)</a:t>
            </a:r>
            <a:r>
              <a:rPr dirty="0" sz="1050" spc="-7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:=1234.56;</a:t>
            </a:r>
            <a:endParaRPr sz="105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NUMBER(2) </a:t>
            </a:r>
            <a:r>
              <a:rPr dirty="0" sz="1050">
                <a:latin typeface="Calibri"/>
                <a:cs typeface="Calibri"/>
              </a:rPr>
              <a:t>:=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10;</a:t>
            </a:r>
            <a:endParaRPr sz="105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NUMBER(4) </a:t>
            </a:r>
            <a:r>
              <a:rPr dirty="0" sz="1050">
                <a:latin typeface="Calibri"/>
                <a:cs typeface="Calibri"/>
              </a:rPr>
              <a:t>:=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8888;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4175912"/>
            <a:ext cx="818515" cy="1016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3845" marR="5080">
              <a:lnSpc>
                <a:spcPct val="123800"/>
              </a:lnSpc>
              <a:spcBef>
                <a:spcPts val="95"/>
              </a:spcBef>
            </a:pPr>
            <a:r>
              <a:rPr dirty="0" sz="1050">
                <a:latin typeface="Calibri"/>
                <a:cs typeface="Calibri"/>
              </a:rPr>
              <a:t>v_ename  v_sal  </a:t>
            </a:r>
            <a:r>
              <a:rPr dirty="0" sz="1050">
                <a:latin typeface="Calibri"/>
                <a:cs typeface="Calibri"/>
              </a:rPr>
              <a:t>v_</a:t>
            </a:r>
            <a:r>
              <a:rPr dirty="0" sz="1050" spc="-5">
                <a:latin typeface="Calibri"/>
                <a:cs typeface="Calibri"/>
              </a:rPr>
              <a:t>dep</a:t>
            </a:r>
            <a:r>
              <a:rPr dirty="0" sz="1050">
                <a:latin typeface="Calibri"/>
                <a:cs typeface="Calibri"/>
              </a:rPr>
              <a:t>t</a:t>
            </a:r>
            <a:r>
              <a:rPr dirty="0" sz="1050" spc="-5">
                <a:latin typeface="Calibri"/>
                <a:cs typeface="Calibri"/>
              </a:rPr>
              <a:t>no  </a:t>
            </a:r>
            <a:r>
              <a:rPr dirty="0" sz="1050">
                <a:latin typeface="Calibri"/>
                <a:cs typeface="Calibri"/>
              </a:rPr>
              <a:t>v_em</a:t>
            </a:r>
            <a:r>
              <a:rPr dirty="0" sz="1050" spc="-5">
                <a:latin typeface="Calibri"/>
                <a:cs typeface="Calibri"/>
              </a:rPr>
              <a:t>pno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" y="5166766"/>
            <a:ext cx="3716654" cy="2997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52450" marR="5080" indent="-268605">
              <a:lnSpc>
                <a:spcPct val="123800"/>
              </a:lnSpc>
              <a:spcBef>
                <a:spcPts val="95"/>
              </a:spcBef>
            </a:pP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>
                <a:latin typeface="Calibri"/>
                <a:cs typeface="Calibri"/>
              </a:rPr>
              <a:t>emp ( </a:t>
            </a:r>
            <a:r>
              <a:rPr dirty="0" sz="1050" spc="-10">
                <a:latin typeface="Calibri"/>
                <a:cs typeface="Calibri"/>
              </a:rPr>
              <a:t>empno, </a:t>
            </a:r>
            <a:r>
              <a:rPr dirty="0" sz="1050">
                <a:latin typeface="Calibri"/>
                <a:cs typeface="Calibri"/>
              </a:rPr>
              <a:t>ename, </a:t>
            </a:r>
            <a:r>
              <a:rPr dirty="0" sz="1050" spc="-5">
                <a:latin typeface="Calibri"/>
                <a:cs typeface="Calibri"/>
              </a:rPr>
              <a:t>JOB, sal, deptno </a:t>
            </a:r>
            <a:r>
              <a:rPr dirty="0" sz="1050">
                <a:latin typeface="Calibri"/>
                <a:cs typeface="Calibri"/>
              </a:rPr>
              <a:t>, </a:t>
            </a:r>
            <a:r>
              <a:rPr dirty="0" sz="1050" spc="-15">
                <a:latin typeface="Calibri"/>
                <a:cs typeface="Calibri"/>
              </a:rPr>
              <a:t>hiredate </a:t>
            </a:r>
            <a:r>
              <a:rPr dirty="0" sz="1050">
                <a:latin typeface="Calibri"/>
                <a:cs typeface="Calibri"/>
              </a:rPr>
              <a:t>)  </a:t>
            </a:r>
            <a:r>
              <a:rPr dirty="0" sz="1050" spc="-15">
                <a:latin typeface="Calibri"/>
                <a:cs typeface="Calibri"/>
              </a:rPr>
              <a:t>VALUES </a:t>
            </a:r>
            <a:r>
              <a:rPr dirty="0" sz="1050">
                <a:latin typeface="Calibri"/>
                <a:cs typeface="Calibri"/>
              </a:rPr>
              <a:t>( </a:t>
            </a:r>
            <a:r>
              <a:rPr dirty="0" sz="1050" spc="-5">
                <a:latin typeface="Calibri"/>
                <a:cs typeface="Calibri"/>
              </a:rPr>
              <a:t>v_empno, v_ename, </a:t>
            </a:r>
            <a:r>
              <a:rPr dirty="0" sz="1050" spc="-10">
                <a:latin typeface="Calibri"/>
                <a:cs typeface="Calibri"/>
              </a:rPr>
              <a:t>‘Manager’, </a:t>
            </a:r>
            <a:r>
              <a:rPr dirty="0" sz="1050" spc="-5">
                <a:latin typeface="Calibri"/>
                <a:cs typeface="Calibri"/>
              </a:rPr>
              <a:t>v_sal, </a:t>
            </a:r>
            <a:r>
              <a:rPr dirty="0" sz="1050" spc="-10">
                <a:latin typeface="Calibri"/>
                <a:cs typeface="Calibri"/>
              </a:rPr>
              <a:t>v_deptno,  </a:t>
            </a:r>
            <a:r>
              <a:rPr dirty="0" sz="1050" spc="-15">
                <a:latin typeface="Calibri"/>
                <a:cs typeface="Calibri"/>
              </a:rPr>
              <a:t>TO_DATE(’1954.06.09’,’yyyy.mm.dd’) </a:t>
            </a:r>
            <a:r>
              <a:rPr dirty="0" sz="1050" spc="-5">
                <a:latin typeface="Calibri"/>
                <a:cs typeface="Calibri"/>
              </a:rPr>
              <a:t>);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-15">
                <a:latin typeface="Calibri"/>
                <a:cs typeface="Calibri"/>
              </a:rPr>
              <a:t>COMMIT;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083435">
              <a:lnSpc>
                <a:spcPct val="123800"/>
              </a:lnSpc>
              <a:tabLst>
                <a:tab pos="551815" algn="l"/>
              </a:tabLst>
            </a:pPr>
            <a:r>
              <a:rPr dirty="0" sz="1050" b="1">
                <a:latin typeface="Calibri"/>
                <a:cs typeface="Calibri"/>
              </a:rPr>
              <a:t>§</a:t>
            </a:r>
            <a:r>
              <a:rPr dirty="0" sz="1050" spc="-10" b="1">
                <a:latin typeface="Calibri"/>
                <a:cs typeface="Calibri"/>
              </a:rPr>
              <a:t>2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spc="-10" b="1">
                <a:latin typeface="Calibri"/>
                <a:cs typeface="Calibri"/>
              </a:rPr>
              <a:t>9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b="1">
                <a:latin typeface="Calibri"/>
                <a:cs typeface="Calibri"/>
              </a:rPr>
              <a:t>2</a:t>
            </a:r>
            <a:r>
              <a:rPr dirty="0" sz="1050" b="1">
                <a:latin typeface="Calibri"/>
                <a:cs typeface="Calibri"/>
              </a:rPr>
              <a:t>	</a:t>
            </a:r>
            <a:r>
              <a:rPr dirty="0" sz="1050" b="1">
                <a:latin typeface="宋体"/>
                <a:cs typeface="宋体"/>
              </a:rPr>
              <a:t>简单数据删除例子 </a:t>
            </a: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12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79375" marR="323215" indent="-67310">
              <a:lnSpc>
                <a:spcPct val="121900"/>
              </a:lnSpc>
              <a:spcBef>
                <a:spcPts val="25"/>
              </a:spcBef>
              <a:tabLst>
                <a:tab pos="3265804" algn="l"/>
              </a:tabLst>
            </a:pPr>
            <a:r>
              <a:rPr dirty="0" sz="1050" spc="-5">
                <a:latin typeface="Calibri"/>
                <a:cs typeface="Calibri"/>
              </a:rPr>
              <a:t>/</a:t>
            </a:r>
            <a:r>
              <a:rPr dirty="0" sz="1050">
                <a:latin typeface="Calibri"/>
                <a:cs typeface="Calibri"/>
              </a:rPr>
              <a:t>*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本例子</a:t>
            </a:r>
            <a:r>
              <a:rPr dirty="0" sz="1050" spc="-20">
                <a:latin typeface="宋体"/>
                <a:cs typeface="宋体"/>
              </a:rPr>
              <a:t>仅</a:t>
            </a:r>
            <a:r>
              <a:rPr dirty="0" sz="1050" spc="5">
                <a:latin typeface="宋体"/>
                <a:cs typeface="宋体"/>
              </a:rPr>
              <a:t>是一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简单的</a:t>
            </a:r>
            <a:r>
              <a:rPr dirty="0" sz="1050" spc="-20">
                <a:latin typeface="宋体"/>
                <a:cs typeface="宋体"/>
              </a:rPr>
              <a:t>删</a:t>
            </a:r>
            <a:r>
              <a:rPr dirty="0" sz="1050" spc="5">
                <a:latin typeface="宋体"/>
                <a:cs typeface="宋体"/>
              </a:rPr>
              <a:t>除例子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不是实</a:t>
            </a:r>
            <a:r>
              <a:rPr dirty="0" sz="1050" spc="-20">
                <a:latin typeface="宋体"/>
                <a:cs typeface="宋体"/>
              </a:rPr>
              <a:t>际</a:t>
            </a:r>
            <a:r>
              <a:rPr dirty="0" sz="1050" spc="5">
                <a:latin typeface="宋体"/>
                <a:cs typeface="宋体"/>
              </a:rPr>
              <a:t>应用。</a:t>
            </a:r>
            <a:r>
              <a:rPr dirty="0" sz="1050">
                <a:latin typeface="宋体"/>
                <a:cs typeface="宋体"/>
              </a:rPr>
              <a:t>	</a:t>
            </a:r>
            <a:r>
              <a:rPr dirty="0" sz="1050">
                <a:latin typeface="Calibri"/>
                <a:cs typeface="Calibri"/>
              </a:rPr>
              <a:t>*/  </a:t>
            </a: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1667510" indent="271145">
              <a:lnSpc>
                <a:spcPts val="1560"/>
              </a:lnSpc>
              <a:spcBef>
                <a:spcPts val="100"/>
              </a:spcBef>
              <a:tabLst>
                <a:tab pos="996315" algn="l"/>
              </a:tabLst>
            </a:pPr>
            <a:r>
              <a:rPr dirty="0" sz="1050">
                <a:latin typeface="Calibri"/>
                <a:cs typeface="Calibri"/>
              </a:rPr>
              <a:t>v_empno	</a:t>
            </a:r>
            <a:r>
              <a:rPr dirty="0" sz="1050" spc="-5">
                <a:latin typeface="Calibri"/>
                <a:cs typeface="Calibri"/>
              </a:rPr>
              <a:t>number(4) </a:t>
            </a:r>
            <a:r>
              <a:rPr dirty="0" sz="1050">
                <a:latin typeface="Calibri"/>
                <a:cs typeface="Calibri"/>
              </a:rPr>
              <a:t>:=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8888;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3845" marR="927100">
              <a:lnSpc>
                <a:spcPts val="156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FROM emp </a:t>
            </a:r>
            <a:r>
              <a:rPr dirty="0" sz="1050" spc="-5">
                <a:latin typeface="Calibri"/>
                <a:cs typeface="Calibri"/>
              </a:rPr>
              <a:t>WHERE empno=v_empno;  </a:t>
            </a:r>
            <a:r>
              <a:rPr dirty="0" sz="1050" spc="-15">
                <a:latin typeface="Calibri"/>
                <a:cs typeface="Calibri"/>
              </a:rPr>
              <a:t>COMMIT;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52852" y="1002538"/>
            <a:ext cx="3055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450" algn="l"/>
              </a:tabLst>
            </a:pPr>
            <a:r>
              <a:rPr dirty="0" sz="1800" spc="10" b="1">
                <a:latin typeface="宋体"/>
                <a:cs typeface="宋体"/>
              </a:rPr>
              <a:t>第</a:t>
            </a:r>
            <a:r>
              <a:rPr dirty="0" sz="1800" spc="-10" b="1">
                <a:latin typeface="宋体"/>
                <a:cs typeface="宋体"/>
              </a:rPr>
              <a:t>三章	</a:t>
            </a:r>
            <a:r>
              <a:rPr dirty="0" sz="1800" spc="-10" b="1">
                <a:latin typeface="Calibri"/>
                <a:cs typeface="Calibri"/>
              </a:rPr>
              <a:t>PL/SQL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宋体"/>
                <a:cs typeface="宋体"/>
              </a:rPr>
              <a:t>流程</a:t>
            </a:r>
            <a:r>
              <a:rPr dirty="0" sz="1800" spc="10" b="1">
                <a:latin typeface="宋体"/>
                <a:cs typeface="宋体"/>
              </a:rPr>
              <a:t>控</a:t>
            </a:r>
            <a:r>
              <a:rPr dirty="0" sz="1800" spc="-10" b="1">
                <a:latin typeface="宋体"/>
                <a:cs typeface="宋体"/>
              </a:rPr>
              <a:t>制语句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14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04" y="1523517"/>
            <a:ext cx="3658235" cy="81813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spc="5">
                <a:latin typeface="宋体"/>
                <a:cs typeface="宋体"/>
              </a:rPr>
              <a:t>介绍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0">
                <a:latin typeface="宋体"/>
                <a:cs typeface="宋体"/>
              </a:rPr>
              <a:t>流</a:t>
            </a:r>
            <a:r>
              <a:rPr dirty="0" sz="1050" spc="5">
                <a:latin typeface="宋体"/>
                <a:cs typeface="宋体"/>
              </a:rPr>
              <a:t>程控制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包</a:t>
            </a:r>
            <a:r>
              <a:rPr dirty="0" sz="1050" spc="-20">
                <a:latin typeface="宋体"/>
                <a:cs typeface="宋体"/>
              </a:rPr>
              <a:t>括</a:t>
            </a:r>
            <a:r>
              <a:rPr dirty="0" sz="1050" spc="5">
                <a:latin typeface="宋体"/>
                <a:cs typeface="宋体"/>
              </a:rPr>
              <a:t>如下三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控制语句</a:t>
            </a:r>
            <a:r>
              <a:rPr dirty="0" sz="1050">
                <a:latin typeface="Calibri"/>
                <a:cs typeface="Calibri"/>
              </a:rPr>
              <a:t>: IF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循环语句</a:t>
            </a:r>
            <a:r>
              <a:rPr dirty="0" sz="1050">
                <a:latin typeface="Calibri"/>
                <a:cs typeface="Calibri"/>
              </a:rPr>
              <a:t>: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LOOP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</a:t>
            </a:r>
            <a:r>
              <a:rPr dirty="0" sz="1050">
                <a:latin typeface="Calibri"/>
                <a:cs typeface="Calibri"/>
              </a:rPr>
              <a:t>, EXIT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顺序语句</a:t>
            </a:r>
            <a:r>
              <a:rPr dirty="0" sz="1050">
                <a:latin typeface="Calibri"/>
                <a:cs typeface="Calibri"/>
              </a:rPr>
              <a:t>: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GOTO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</a:t>
            </a:r>
            <a:r>
              <a:rPr dirty="0" sz="1050">
                <a:latin typeface="Calibri"/>
                <a:cs typeface="Calibri"/>
              </a:rPr>
              <a:t>, </a:t>
            </a:r>
            <a:r>
              <a:rPr dirty="0" sz="1050" spc="-10">
                <a:latin typeface="Calibri"/>
                <a:cs typeface="Calibri"/>
              </a:rPr>
              <a:t>NULL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51484" algn="l"/>
              </a:tabLst>
            </a:pPr>
            <a:r>
              <a:rPr dirty="0" sz="1050" b="1">
                <a:latin typeface="Calibri"/>
                <a:cs typeface="Calibri"/>
              </a:rPr>
              <a:t>§3.1	</a:t>
            </a:r>
            <a:r>
              <a:rPr dirty="0" sz="1050" b="1">
                <a:latin typeface="宋体"/>
                <a:cs typeface="宋体"/>
              </a:rPr>
              <a:t>条件语句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布尔</a:t>
            </a:r>
            <a:r>
              <a:rPr dirty="0" sz="1050" spc="-20">
                <a:latin typeface="宋体"/>
                <a:cs typeface="宋体"/>
              </a:rPr>
              <a:t>表</a:t>
            </a:r>
            <a:r>
              <a:rPr dirty="0" sz="1050" spc="5">
                <a:latin typeface="宋体"/>
                <a:cs typeface="宋体"/>
              </a:rPr>
              <a:t>达式</a:t>
            </a:r>
            <a:r>
              <a:rPr dirty="0" sz="1050">
                <a:latin typeface="Calibri"/>
                <a:cs typeface="Calibri"/>
              </a:rPr>
              <a:t>&gt;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</a:t>
            </a:r>
            <a:r>
              <a:rPr dirty="0" sz="1050" spc="-20">
                <a:latin typeface="宋体"/>
                <a:cs typeface="宋体"/>
              </a:rPr>
              <a:t>句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IF;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布尔表达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>
                <a:latin typeface="Calibri"/>
                <a:cs typeface="Calibri"/>
              </a:rPr>
              <a:t>&gt; 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</a:t>
            </a:r>
            <a:r>
              <a:rPr dirty="0" sz="1050" spc="-20">
                <a:latin typeface="宋体"/>
                <a:cs typeface="宋体"/>
              </a:rPr>
              <a:t>句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325"/>
              </a:spcBef>
            </a:pPr>
            <a:r>
              <a:rPr dirty="0" sz="1050" spc="5">
                <a:latin typeface="宋体"/>
                <a:cs typeface="宋体"/>
              </a:rPr>
              <a:t>其它语句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IF;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布尔表达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>
                <a:latin typeface="Calibri"/>
                <a:cs typeface="Calibri"/>
              </a:rPr>
              <a:t>&gt; 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ELSIF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它布尔</a:t>
            </a:r>
            <a:r>
              <a:rPr dirty="0" sz="1050" spc="-20">
                <a:latin typeface="宋体"/>
                <a:cs typeface="宋体"/>
              </a:rPr>
              <a:t>表</a:t>
            </a:r>
            <a:r>
              <a:rPr dirty="0" sz="1050" spc="5">
                <a:latin typeface="宋体"/>
                <a:cs typeface="宋体"/>
              </a:rPr>
              <a:t>达</a:t>
            </a:r>
            <a:r>
              <a:rPr dirty="0" sz="1050" spc="10">
                <a:latin typeface="宋体"/>
                <a:cs typeface="宋体"/>
              </a:rPr>
              <a:t>式</a:t>
            </a:r>
            <a:r>
              <a:rPr dirty="0" sz="1050">
                <a:latin typeface="Calibri"/>
                <a:cs typeface="Calibri"/>
              </a:rPr>
              <a:t>&gt; 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其它语句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ELSIF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其它</a:t>
            </a:r>
            <a:r>
              <a:rPr dirty="0" sz="1050" spc="-20">
                <a:latin typeface="宋体"/>
                <a:cs typeface="宋体"/>
              </a:rPr>
              <a:t>布</a:t>
            </a:r>
            <a:r>
              <a:rPr dirty="0" sz="1050" spc="5">
                <a:latin typeface="宋体"/>
                <a:cs typeface="宋体"/>
              </a:rPr>
              <a:t>尔表达式</a:t>
            </a:r>
            <a:r>
              <a:rPr dirty="0" sz="1050">
                <a:latin typeface="Calibri"/>
                <a:cs typeface="Calibri"/>
              </a:rPr>
              <a:t>&gt;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5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其它语句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12700" marR="2792095" indent="271145">
              <a:lnSpc>
                <a:spcPct val="121900"/>
              </a:lnSpc>
              <a:spcBef>
                <a:spcPts val="50"/>
              </a:spcBef>
            </a:pPr>
            <a:r>
              <a:rPr dirty="0" sz="1050" spc="5">
                <a:latin typeface="宋体"/>
                <a:cs typeface="宋体"/>
              </a:rPr>
              <a:t>其它语句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; 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END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IF;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050" b="1">
                <a:latin typeface="宋体"/>
                <a:cs typeface="宋体"/>
              </a:rPr>
              <a:t>提</a:t>
            </a:r>
            <a:r>
              <a:rPr dirty="0" sz="1050" spc="20" b="1">
                <a:latin typeface="宋体"/>
                <a:cs typeface="宋体"/>
              </a:rPr>
              <a:t>示</a:t>
            </a:r>
            <a:r>
              <a:rPr dirty="0" sz="1050" b="1">
                <a:latin typeface="Calibri"/>
                <a:cs typeface="Calibri"/>
              </a:rPr>
              <a:t>:</a:t>
            </a:r>
            <a:r>
              <a:rPr dirty="0" sz="1050" spc="-10" b="1"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ELSIF</a:t>
            </a:r>
            <a:r>
              <a:rPr dirty="0" sz="105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不能写成</a:t>
            </a:r>
            <a:r>
              <a:rPr dirty="0" sz="1050" spc="1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ELSEIF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1: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v_empno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emp.empno%TYPE;</a:t>
            </a:r>
            <a:endParaRPr sz="1050">
              <a:latin typeface="Calibri"/>
              <a:cs typeface="Calibri"/>
            </a:endParaRPr>
          </a:p>
          <a:p>
            <a:pPr marL="280670" marR="183959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V_salary emp.sal%TYPE;  V_comment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VARCHAR2(35);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13360" marR="5080">
              <a:lnSpc>
                <a:spcPct val="123800"/>
              </a:lnSpc>
            </a:pPr>
            <a:r>
              <a:rPr dirty="0" sz="1050" spc="-10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sal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>
                <a:latin typeface="Calibri"/>
                <a:cs typeface="Calibri"/>
              </a:rPr>
              <a:t>v_salary FROM emp </a:t>
            </a:r>
            <a:r>
              <a:rPr dirty="0" sz="1050" spc="-5">
                <a:latin typeface="Calibri"/>
                <a:cs typeface="Calibri"/>
              </a:rPr>
              <a:t>WHERE empno=v_empno;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v_salary&lt;1500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5"/>
              </a:spcBef>
            </a:pPr>
            <a:r>
              <a:rPr dirty="0" sz="1050" spc="-10">
                <a:latin typeface="Calibri"/>
                <a:cs typeface="Calibri"/>
              </a:rPr>
              <a:t>V_comment:= </a:t>
            </a:r>
            <a:r>
              <a:rPr dirty="0" sz="1050" spc="-5">
                <a:latin typeface="Calibri"/>
                <a:cs typeface="Calibri"/>
              </a:rPr>
              <a:t>‘Fairly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less’;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2413000" cy="1489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4655" marR="436880" indent="-201295">
              <a:lnSpc>
                <a:spcPct val="123800"/>
              </a:lnSpc>
              <a:spcBef>
                <a:spcPts val="95"/>
              </a:spcBef>
            </a:pPr>
            <a:r>
              <a:rPr dirty="0" sz="1050">
                <a:latin typeface="Calibri"/>
                <a:cs typeface="Calibri"/>
              </a:rPr>
              <a:t>ELSIF v_salary </a:t>
            </a:r>
            <a:r>
              <a:rPr dirty="0" sz="1050" spc="-5">
                <a:latin typeface="Calibri"/>
                <a:cs typeface="Calibri"/>
              </a:rPr>
              <a:t>&lt;3000 </a:t>
            </a:r>
            <a:r>
              <a:rPr dirty="0" sz="1050" spc="-10">
                <a:latin typeface="Calibri"/>
                <a:cs typeface="Calibri"/>
              </a:rPr>
              <a:t>THEN  V_comment:= </a:t>
            </a:r>
            <a:r>
              <a:rPr dirty="0" sz="1050" spc="-50">
                <a:latin typeface="Calibri"/>
                <a:cs typeface="Calibri"/>
              </a:rPr>
              <a:t>‘A </a:t>
            </a:r>
            <a:r>
              <a:rPr dirty="0" sz="1050" spc="-5">
                <a:latin typeface="Calibri"/>
                <a:cs typeface="Calibri"/>
              </a:rPr>
              <a:t>little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more’;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213360" marR="384810" indent="200660">
              <a:lnSpc>
                <a:spcPct val="123800"/>
              </a:lnSpc>
              <a:spcBef>
                <a:spcPts val="5"/>
              </a:spcBef>
            </a:pPr>
            <a:r>
              <a:rPr dirty="0" sz="1050" spc="-10">
                <a:latin typeface="Calibri"/>
                <a:cs typeface="Calibri"/>
              </a:rPr>
              <a:t>V_comment:= </a:t>
            </a:r>
            <a:r>
              <a:rPr dirty="0" sz="1050" spc="-5">
                <a:latin typeface="Calibri"/>
                <a:cs typeface="Calibri"/>
              </a:rPr>
              <a:t>‘Lots </a:t>
            </a:r>
            <a:r>
              <a:rPr dirty="0" sz="1050">
                <a:latin typeface="Calibri"/>
                <a:cs typeface="Calibri"/>
              </a:rPr>
              <a:t>of salary’;  </a:t>
            </a:r>
            <a:r>
              <a:rPr dirty="0" sz="1050" spc="-5">
                <a:latin typeface="Calibri"/>
                <a:cs typeface="Calibri"/>
              </a:rPr>
              <a:t>END IF;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DBMS_OUTPUT.PUT_LINE(V_comment);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15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04" y="2941701"/>
            <a:ext cx="2090420" cy="2207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0850" algn="l"/>
              </a:tabLst>
            </a:pPr>
            <a:r>
              <a:rPr dirty="0" sz="1050" b="1">
                <a:latin typeface="Calibri"/>
                <a:cs typeface="Calibri"/>
              </a:rPr>
              <a:t>§3.2	CASE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表达式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CASE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selector</a:t>
            </a:r>
            <a:endParaRPr sz="1050">
              <a:latin typeface="Calibri"/>
              <a:cs typeface="Calibri"/>
            </a:endParaRPr>
          </a:p>
          <a:p>
            <a:pPr marL="280670" marR="32384">
              <a:lnSpc>
                <a:spcPct val="123800"/>
              </a:lnSpc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WHEN </a:t>
            </a:r>
            <a:r>
              <a:rPr dirty="0" sz="1050" spc="-10">
                <a:latin typeface="Calibri"/>
                <a:cs typeface="Calibri"/>
              </a:rPr>
              <a:t>expression1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THEN </a:t>
            </a:r>
            <a:r>
              <a:rPr dirty="0" sz="1050" spc="-10">
                <a:latin typeface="Calibri"/>
                <a:cs typeface="Calibri"/>
              </a:rPr>
              <a:t>result1  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WHEN </a:t>
            </a:r>
            <a:r>
              <a:rPr dirty="0" sz="1050" spc="-10">
                <a:latin typeface="Calibri"/>
                <a:cs typeface="Calibri"/>
              </a:rPr>
              <a:t>expression2 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dirty="0" sz="105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result2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80670" marR="5080">
              <a:lnSpc>
                <a:spcPct val="123800"/>
              </a:lnSpc>
            </a:pP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WHEN </a:t>
            </a:r>
            <a:r>
              <a:rPr dirty="0" sz="1050" spc="-10">
                <a:latin typeface="Calibri"/>
                <a:cs typeface="Calibri"/>
              </a:rPr>
              <a:t>expressionN 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THEN </a:t>
            </a:r>
            <a:r>
              <a:rPr dirty="0" sz="1050" spc="-10">
                <a:latin typeface="Calibri"/>
                <a:cs typeface="Calibri"/>
              </a:rPr>
              <a:t>resultN  </a:t>
            </a:r>
            <a:r>
              <a:rPr dirty="0" sz="1050">
                <a:latin typeface="Calibri"/>
                <a:cs typeface="Calibri"/>
              </a:rPr>
              <a:t>[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ELSE </a:t>
            </a:r>
            <a:r>
              <a:rPr dirty="0" sz="1050" spc="-10">
                <a:latin typeface="Calibri"/>
                <a:cs typeface="Calibri"/>
              </a:rPr>
              <a:t>resultN+1]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34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2: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1310" y="7536306"/>
            <a:ext cx="14725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Appraisal: </a:t>
            </a:r>
            <a:r>
              <a:rPr dirty="0" sz="1050">
                <a:latin typeface="Calibri"/>
                <a:cs typeface="Calibri"/>
              </a:rPr>
              <a:t>‘||</a:t>
            </a:r>
            <a:r>
              <a:rPr dirty="0" sz="1050" spc="-4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v_appraisal);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" y="5319166"/>
            <a:ext cx="2879725" cy="260159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280670" marR="1092200">
              <a:lnSpc>
                <a:spcPct val="123800"/>
              </a:lnSpc>
            </a:pPr>
            <a:r>
              <a:rPr dirty="0" sz="1050" spc="-10">
                <a:latin typeface="Calibri"/>
                <a:cs typeface="Calibri"/>
              </a:rPr>
              <a:t>V_grade </a:t>
            </a:r>
            <a:r>
              <a:rPr dirty="0" sz="1050" spc="-5">
                <a:latin typeface="Calibri"/>
                <a:cs typeface="Calibri"/>
              </a:rPr>
              <a:t>char(1) </a:t>
            </a:r>
            <a:r>
              <a:rPr dirty="0" sz="1050">
                <a:latin typeface="Calibri"/>
                <a:cs typeface="Calibri"/>
              </a:rPr>
              <a:t>;  </a:t>
            </a:r>
            <a:r>
              <a:rPr dirty="0" sz="1050" spc="-5">
                <a:latin typeface="Calibri"/>
                <a:cs typeface="Calibri"/>
              </a:rPr>
              <a:t>V_appraisal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VARCHAR2(20);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 marR="1826260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V_appraisal</a:t>
            </a:r>
            <a:r>
              <a:rPr dirty="0" sz="1050" spc="-7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:=  </a:t>
            </a:r>
            <a:r>
              <a:rPr dirty="0" sz="1050" spc="-10">
                <a:latin typeface="Calibri"/>
                <a:cs typeface="Calibri"/>
              </a:rPr>
              <a:t>CASE</a:t>
            </a:r>
            <a:r>
              <a:rPr dirty="0" sz="1050" spc="-4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v_grade</a:t>
            </a:r>
            <a:endParaRPr sz="1050">
              <a:latin typeface="Calibri"/>
              <a:cs typeface="Calibri"/>
            </a:endParaRPr>
          </a:p>
          <a:p>
            <a:pPr marL="546100" marR="80708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45">
                <a:latin typeface="Calibri"/>
                <a:cs typeface="Calibri"/>
              </a:rPr>
              <a:t>‘A’ </a:t>
            </a:r>
            <a:r>
              <a:rPr dirty="0" sz="1050">
                <a:latin typeface="Calibri"/>
                <a:cs typeface="Calibri"/>
              </a:rPr>
              <a:t>THEN ‘Excellent’  </a:t>
            </a: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>
                <a:latin typeface="Calibri"/>
                <a:cs typeface="Calibri"/>
              </a:rPr>
              <a:t>‘B’ </a:t>
            </a:r>
            <a:r>
              <a:rPr dirty="0" sz="1050" spc="-10">
                <a:latin typeface="Calibri"/>
                <a:cs typeface="Calibri"/>
              </a:rPr>
              <a:t>THEN ‘Very </a:t>
            </a:r>
            <a:r>
              <a:rPr dirty="0" sz="1050">
                <a:latin typeface="Calibri"/>
                <a:cs typeface="Calibri"/>
              </a:rPr>
              <a:t>Good’  </a:t>
            </a: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10">
                <a:latin typeface="Calibri"/>
                <a:cs typeface="Calibri"/>
              </a:rPr>
              <a:t>‘C’ </a:t>
            </a:r>
            <a:r>
              <a:rPr dirty="0" sz="1050" spc="-5">
                <a:latin typeface="Calibri"/>
                <a:cs typeface="Calibri"/>
              </a:rPr>
              <a:t>THEN</a:t>
            </a:r>
            <a:r>
              <a:rPr dirty="0" sz="1050" spc="-4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‘Good’</a:t>
            </a:r>
            <a:endParaRPr sz="1050">
              <a:latin typeface="Calibri"/>
              <a:cs typeface="Calibri"/>
            </a:endParaRPr>
          </a:p>
          <a:p>
            <a:pPr marL="280670" marR="1209675" indent="265430">
              <a:lnSpc>
                <a:spcPts val="1560"/>
              </a:lnSpc>
              <a:spcBef>
                <a:spcPts val="100"/>
              </a:spcBef>
            </a:pPr>
            <a:r>
              <a:rPr dirty="0" sz="1050">
                <a:latin typeface="Calibri"/>
                <a:cs typeface="Calibri"/>
              </a:rPr>
              <a:t>ELSE </a:t>
            </a:r>
            <a:r>
              <a:rPr dirty="0" sz="1050" spc="-5">
                <a:latin typeface="Calibri"/>
                <a:cs typeface="Calibri"/>
              </a:rPr>
              <a:t>‘No </a:t>
            </a:r>
            <a:r>
              <a:rPr dirty="0" sz="1050">
                <a:latin typeface="Calibri"/>
                <a:cs typeface="Calibri"/>
              </a:rPr>
              <a:t>such</a:t>
            </a:r>
            <a:r>
              <a:rPr dirty="0" sz="1050" spc="-65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grade’  </a:t>
            </a: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204"/>
              </a:spcBef>
            </a:pPr>
            <a:r>
              <a:rPr dirty="0" sz="1050" spc="-10">
                <a:latin typeface="Calibri"/>
                <a:cs typeface="Calibri"/>
              </a:rPr>
              <a:t>DBMS_OUTPUT.PUT_LINE(‘Grade:‘||v_grade||’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404" y="8569832"/>
            <a:ext cx="1266825" cy="1018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1484" algn="l"/>
              </a:tabLst>
            </a:pPr>
            <a:r>
              <a:rPr dirty="0" sz="1050" b="1">
                <a:latin typeface="Calibri"/>
                <a:cs typeface="Calibri"/>
              </a:rPr>
              <a:t>§3.3	</a:t>
            </a:r>
            <a:r>
              <a:rPr dirty="0" sz="1050" b="1">
                <a:latin typeface="宋体"/>
                <a:cs typeface="宋体"/>
              </a:rPr>
              <a:t>循环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 marR="325120">
              <a:lnSpc>
                <a:spcPct val="100000"/>
              </a:lnSpc>
              <a:spcBef>
                <a:spcPts val="905"/>
              </a:spcBef>
              <a:tabLst>
                <a:tab pos="237490" algn="l"/>
              </a:tabLst>
            </a:pPr>
            <a:r>
              <a:rPr dirty="0" sz="1050" spc="-5" b="1">
                <a:latin typeface="Calibri"/>
                <a:cs typeface="Calibri"/>
              </a:rPr>
              <a:t>1.	</a:t>
            </a:r>
            <a:r>
              <a:rPr dirty="0" sz="1050" b="1">
                <a:latin typeface="宋体"/>
                <a:cs typeface="宋体"/>
              </a:rPr>
              <a:t>简单循环</a:t>
            </a:r>
            <a:endParaRPr sz="1050">
              <a:latin typeface="宋体"/>
              <a:cs typeface="宋体"/>
            </a:endParaRPr>
          </a:p>
          <a:p>
            <a:pPr algn="ctr" marR="384810">
              <a:lnSpc>
                <a:spcPct val="100000"/>
              </a:lnSpc>
              <a:spcBef>
                <a:spcPts val="280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20"/>
              </a:spcBef>
            </a:pPr>
            <a:r>
              <a:rPr dirty="0" sz="1050" spc="5">
                <a:latin typeface="宋体"/>
                <a:cs typeface="宋体"/>
              </a:rPr>
              <a:t>要</a:t>
            </a:r>
            <a:r>
              <a:rPr dirty="0" sz="1050" spc="-20">
                <a:latin typeface="宋体"/>
                <a:cs typeface="宋体"/>
              </a:rPr>
              <a:t>执</a:t>
            </a:r>
            <a:r>
              <a:rPr dirty="0" sz="1050" spc="5">
                <a:latin typeface="宋体"/>
                <a:cs typeface="宋体"/>
              </a:rPr>
              <a:t>行的语句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65882" y="965961"/>
            <a:ext cx="17272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/*</a:t>
            </a:r>
            <a:r>
              <a:rPr dirty="0" sz="1050" spc="5">
                <a:latin typeface="宋体"/>
                <a:cs typeface="宋体"/>
              </a:rPr>
              <a:t>条</a:t>
            </a:r>
            <a:r>
              <a:rPr dirty="0" sz="1050" spc="-20">
                <a:latin typeface="宋体"/>
                <a:cs typeface="宋体"/>
              </a:rPr>
              <a:t>件</a:t>
            </a:r>
            <a:r>
              <a:rPr dirty="0" sz="1050" spc="5">
                <a:latin typeface="宋体"/>
                <a:cs typeface="宋体"/>
              </a:rPr>
              <a:t>满足，</a:t>
            </a:r>
            <a:r>
              <a:rPr dirty="0" sz="1050" spc="-20">
                <a:latin typeface="宋体"/>
                <a:cs typeface="宋体"/>
              </a:rPr>
              <a:t>退</a:t>
            </a:r>
            <a:r>
              <a:rPr dirty="0" sz="1050" spc="5">
                <a:latin typeface="宋体"/>
                <a:cs typeface="宋体"/>
              </a:rPr>
              <a:t>出循环语句</a:t>
            </a:r>
            <a:r>
              <a:rPr dirty="0" sz="1050" spc="-25">
                <a:latin typeface="Calibri"/>
                <a:cs typeface="Calibri"/>
              </a:rPr>
              <a:t>*/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16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676" y="931824"/>
            <a:ext cx="1546860" cy="41592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3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-20">
                <a:latin typeface="宋体"/>
                <a:cs typeface="宋体"/>
              </a:rPr>
              <a:t>条</a:t>
            </a:r>
            <a:r>
              <a:rPr dirty="0" sz="1050" spc="5">
                <a:latin typeface="宋体"/>
                <a:cs typeface="宋体"/>
              </a:rPr>
              <a:t>件语句</a:t>
            </a:r>
            <a:r>
              <a:rPr dirty="0" sz="1050">
                <a:latin typeface="Calibri"/>
                <a:cs typeface="Calibri"/>
              </a:rPr>
              <a:t>&gt;</a:t>
            </a:r>
            <a:r>
              <a:rPr dirty="0" sz="1050" spc="-40"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1526565"/>
            <a:ext cx="6218555" cy="80987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15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3.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4875530" indent="26797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int </a:t>
            </a:r>
            <a:r>
              <a:rPr dirty="0" sz="1050" spc="-5">
                <a:latin typeface="Calibri"/>
                <a:cs typeface="Calibri"/>
              </a:rPr>
              <a:t>NUMBER(2)</a:t>
            </a:r>
            <a:r>
              <a:rPr dirty="0" sz="1050" spc="-8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:=0;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 spc="-15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int </a:t>
            </a:r>
            <a:r>
              <a:rPr dirty="0" sz="1050">
                <a:latin typeface="Calibri"/>
                <a:cs typeface="Calibri"/>
              </a:rPr>
              <a:t>:= </a:t>
            </a:r>
            <a:r>
              <a:rPr dirty="0" sz="1050" spc="-10">
                <a:latin typeface="Calibri"/>
                <a:cs typeface="Calibri"/>
              </a:rPr>
              <a:t>int </a:t>
            </a:r>
            <a:r>
              <a:rPr dirty="0" sz="1050">
                <a:latin typeface="Calibri"/>
                <a:cs typeface="Calibri"/>
              </a:rPr>
              <a:t>+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1;</a:t>
            </a:r>
            <a:endParaRPr sz="1050">
              <a:latin typeface="Calibri"/>
              <a:cs typeface="Calibri"/>
            </a:endParaRPr>
          </a:p>
          <a:p>
            <a:pPr marL="414655" marR="3030220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DBMS_OUTPUT.PUT_LINE('int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前值为</a:t>
            </a:r>
            <a:r>
              <a:rPr dirty="0" sz="1050" spc="-10">
                <a:latin typeface="Calibri"/>
                <a:cs typeface="Calibri"/>
              </a:rPr>
              <a:t>:'||int);  </a:t>
            </a:r>
            <a:r>
              <a:rPr dirty="0" sz="1050" spc="-5">
                <a:latin typeface="Calibri"/>
                <a:cs typeface="Calibri"/>
              </a:rPr>
              <a:t>EXIT WHEN </a:t>
            </a:r>
            <a:r>
              <a:rPr dirty="0" sz="1050">
                <a:latin typeface="Calibri"/>
                <a:cs typeface="Calibri"/>
              </a:rPr>
              <a:t>int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=10;</a:t>
            </a:r>
            <a:endParaRPr sz="1050">
              <a:latin typeface="Calibri"/>
              <a:cs typeface="Calibri"/>
            </a:endParaRPr>
          </a:p>
          <a:p>
            <a:pPr marL="12700" marR="5400040" indent="20066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marL="12700" marR="540004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9554" indent="-236854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249554" algn="l"/>
                <a:tab pos="250190" algn="l"/>
              </a:tabLst>
            </a:pPr>
            <a:r>
              <a:rPr dirty="0" sz="1050" b="1">
                <a:latin typeface="Calibri"/>
                <a:cs typeface="Calibri"/>
              </a:rPr>
              <a:t>WHILE</a:t>
            </a:r>
            <a:r>
              <a:rPr dirty="0" sz="1050" spc="2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循</a:t>
            </a:r>
            <a:r>
              <a:rPr dirty="0" sz="1050" spc="20" b="1">
                <a:latin typeface="宋体"/>
                <a:cs typeface="宋体"/>
              </a:rPr>
              <a:t>环</a:t>
            </a:r>
            <a:r>
              <a:rPr dirty="0" sz="1050" spc="-20" b="1">
                <a:latin typeface="Calibri"/>
                <a:cs typeface="Calibri"/>
              </a:rPr>
              <a:t>(</a:t>
            </a:r>
            <a:r>
              <a:rPr dirty="0" sz="1050" b="1">
                <a:latin typeface="宋体"/>
                <a:cs typeface="宋体"/>
              </a:rPr>
              <a:t>相较</a:t>
            </a:r>
            <a:r>
              <a:rPr dirty="0" sz="1050" spc="-245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1</a:t>
            </a:r>
            <a:r>
              <a:rPr dirty="0" sz="1050" spc="-15" b="1">
                <a:latin typeface="宋体"/>
                <a:cs typeface="宋体"/>
              </a:rPr>
              <a:t>，</a:t>
            </a:r>
            <a:r>
              <a:rPr dirty="0" sz="1050" b="1">
                <a:latin typeface="宋体"/>
                <a:cs typeface="宋体"/>
              </a:rPr>
              <a:t>推荐使用</a:t>
            </a:r>
            <a:r>
              <a:rPr dirty="0" sz="1050" spc="-245" b="1">
                <a:latin typeface="宋体"/>
                <a:cs typeface="宋体"/>
              </a:rPr>
              <a:t> </a:t>
            </a:r>
            <a:r>
              <a:rPr dirty="0" sz="1050" spc="-35" b="1">
                <a:latin typeface="Calibri"/>
                <a:cs typeface="Calibri"/>
              </a:rPr>
              <a:t>2)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布尔</a:t>
            </a:r>
            <a:r>
              <a:rPr dirty="0" sz="1050" spc="-20">
                <a:latin typeface="宋体"/>
                <a:cs typeface="宋体"/>
              </a:rPr>
              <a:t>表</a:t>
            </a:r>
            <a:r>
              <a:rPr dirty="0" sz="1050" spc="5">
                <a:latin typeface="宋体"/>
                <a:cs typeface="宋体"/>
              </a:rPr>
              <a:t>达式</a:t>
            </a:r>
            <a:r>
              <a:rPr dirty="0" sz="1050">
                <a:latin typeface="Calibri"/>
                <a:cs typeface="Calibri"/>
              </a:rPr>
              <a:t>&gt;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173990" marR="4928870" indent="267970">
              <a:lnSpc>
                <a:spcPct val="121900"/>
              </a:lnSpc>
              <a:spcBef>
                <a:spcPts val="25"/>
              </a:spcBef>
            </a:pPr>
            <a:r>
              <a:rPr dirty="0" sz="1050" spc="5">
                <a:latin typeface="宋体"/>
                <a:cs typeface="宋体"/>
              </a:rPr>
              <a:t>要执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的语句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; 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END LOOP;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4.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5104130" indent="271145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x </a:t>
            </a:r>
            <a:r>
              <a:rPr dirty="0" sz="1050" spc="-5">
                <a:latin typeface="Calibri"/>
                <a:cs typeface="Calibri"/>
              </a:rPr>
              <a:t>NUMBER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:=1;  BEGIN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WHILE </a:t>
            </a:r>
            <a:r>
              <a:rPr dirty="0" sz="1050" spc="-5">
                <a:latin typeface="Calibri"/>
                <a:cs typeface="Calibri"/>
              </a:rPr>
              <a:t>x&lt;=10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414655" marR="3221990">
              <a:lnSpc>
                <a:spcPct val="122100"/>
              </a:lnSpc>
              <a:spcBef>
                <a:spcPts val="45"/>
              </a:spcBef>
            </a:pPr>
            <a:r>
              <a:rPr dirty="0" sz="1050" spc="-5">
                <a:latin typeface="Calibri"/>
                <a:cs typeface="Calibri"/>
              </a:rPr>
              <a:t>DBMS_OUTPUT.PUT_LINE('X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的当前</a:t>
            </a:r>
            <a:r>
              <a:rPr dirty="0" sz="1050" spc="-20">
                <a:latin typeface="宋体"/>
                <a:cs typeface="宋体"/>
              </a:rPr>
              <a:t>值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5">
                <a:latin typeface="Calibri"/>
                <a:cs typeface="Calibri"/>
              </a:rPr>
              <a:t>:'||x);  </a:t>
            </a:r>
            <a:r>
              <a:rPr dirty="0" sz="1050">
                <a:latin typeface="Calibri"/>
                <a:cs typeface="Calibri"/>
              </a:rPr>
              <a:t>x:=</a:t>
            </a:r>
            <a:r>
              <a:rPr dirty="0" sz="1050" spc="-5">
                <a:latin typeface="Calibri"/>
                <a:cs typeface="Calibri"/>
              </a:rPr>
              <a:t> x+1;</a:t>
            </a:r>
            <a:endParaRPr sz="1050">
              <a:latin typeface="Calibri"/>
              <a:cs typeface="Calibri"/>
            </a:endParaRPr>
          </a:p>
          <a:p>
            <a:pPr marL="12700" marR="5400040" indent="20066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</a:t>
            </a:r>
            <a:r>
              <a:rPr dirty="0" sz="1050" spc="-9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marL="12700" marR="540004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50190" indent="-237490">
              <a:lnSpc>
                <a:spcPct val="100000"/>
              </a:lnSpc>
              <a:spcBef>
                <a:spcPts val="735"/>
              </a:spcBef>
              <a:buFont typeface="Calibri"/>
              <a:buAutoNum type="arabicPeriod" startAt="3"/>
              <a:tabLst>
                <a:tab pos="250190" algn="l"/>
                <a:tab pos="250825" algn="l"/>
              </a:tabLst>
            </a:pPr>
            <a:r>
              <a:rPr dirty="0" sz="1050" b="1">
                <a:latin typeface="宋体"/>
                <a:cs typeface="宋体"/>
              </a:rPr>
              <a:t>数字式循环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050" spc="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循</a:t>
            </a:r>
            <a:r>
              <a:rPr dirty="0" sz="1050" spc="5">
                <a:latin typeface="宋体"/>
                <a:cs typeface="宋体"/>
              </a:rPr>
              <a:t>环计数器</a:t>
            </a:r>
            <a:r>
              <a:rPr dirty="0" sz="1050" spc="-20">
                <a:latin typeface="宋体"/>
                <a:cs typeface="宋体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[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538DD3"/>
                </a:solidFill>
                <a:latin typeface="Calibri"/>
                <a:cs typeface="Calibri"/>
              </a:rPr>
              <a:t>REVERSE </a:t>
            </a:r>
            <a:r>
              <a:rPr dirty="0" sz="1050">
                <a:latin typeface="Calibri"/>
                <a:cs typeface="Calibri"/>
              </a:rPr>
              <a:t>]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下限</a:t>
            </a:r>
            <a:r>
              <a:rPr dirty="0" sz="1050" spc="-20">
                <a:latin typeface="宋体"/>
                <a:cs typeface="宋体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..</a:t>
            </a:r>
            <a:r>
              <a:rPr dirty="0" sz="1050" spc="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限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要执行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2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23800"/>
              </a:lnSpc>
              <a:spcBef>
                <a:spcPts val="625"/>
              </a:spcBef>
            </a:pPr>
            <a:r>
              <a:rPr dirty="0" sz="1050" spc="5">
                <a:latin typeface="宋体"/>
                <a:cs typeface="宋体"/>
              </a:rPr>
              <a:t>每循环一次</a:t>
            </a:r>
            <a:r>
              <a:rPr dirty="0" sz="1050" spc="-1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循环变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自动加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65">
                <a:latin typeface="Calibri"/>
                <a:cs typeface="Calibri"/>
              </a:rPr>
              <a:t>1</a:t>
            </a:r>
            <a:r>
              <a:rPr dirty="0" sz="1050" spc="-65">
                <a:latin typeface="宋体"/>
                <a:cs typeface="宋体"/>
              </a:rPr>
              <a:t>；</a:t>
            </a:r>
            <a:r>
              <a:rPr dirty="0" sz="1050" spc="5">
                <a:latin typeface="宋体"/>
                <a:cs typeface="宋体"/>
              </a:rPr>
              <a:t>使用关</a:t>
            </a:r>
            <a:r>
              <a:rPr dirty="0" sz="1050" spc="-20">
                <a:latin typeface="宋体"/>
                <a:cs typeface="宋体"/>
              </a:rPr>
              <a:t>键</a:t>
            </a:r>
            <a:r>
              <a:rPr dirty="0" sz="1050" spc="5">
                <a:latin typeface="宋体"/>
                <a:cs typeface="宋体"/>
              </a:rPr>
              <a:t>字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20">
                <a:latin typeface="Calibri"/>
                <a:cs typeface="Calibri"/>
              </a:rPr>
              <a:t>REVERSE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循环变量</a:t>
            </a:r>
            <a:r>
              <a:rPr dirty="0" sz="1050" spc="-20">
                <a:latin typeface="宋体"/>
                <a:cs typeface="宋体"/>
              </a:rPr>
              <a:t>自</a:t>
            </a:r>
            <a:r>
              <a:rPr dirty="0" sz="1050" spc="5">
                <a:latin typeface="宋体"/>
                <a:cs typeface="宋体"/>
              </a:rPr>
              <a:t>动减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1</a:t>
            </a:r>
            <a:r>
              <a:rPr dirty="0" sz="1050" spc="-95">
                <a:latin typeface="宋体"/>
                <a:cs typeface="宋体"/>
              </a:rPr>
              <a:t>。</a:t>
            </a:r>
            <a:r>
              <a:rPr dirty="0" sz="1050" spc="-20">
                <a:latin typeface="宋体"/>
                <a:cs typeface="宋体"/>
              </a:rPr>
              <a:t>跟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IN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REVERSE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后面的数字必 须是从小</a:t>
            </a:r>
            <a:r>
              <a:rPr dirty="0" sz="1050" spc="-2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大的顺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-15"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而且必须是整数，不能是变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量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或表达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。可以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EXIT</a:t>
            </a:r>
            <a:r>
              <a:rPr dirty="0" sz="1050" spc="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退</a:t>
            </a:r>
            <a:r>
              <a:rPr dirty="0" sz="1050" spc="5">
                <a:latin typeface="宋体"/>
                <a:cs typeface="宋体"/>
              </a:rPr>
              <a:t>出循环。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5.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  <a:tabLst>
                <a:tab pos="743585" algn="l"/>
              </a:tabLst>
            </a:pP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int	</a:t>
            </a:r>
            <a:r>
              <a:rPr dirty="0" sz="1050">
                <a:latin typeface="Calibri"/>
                <a:cs typeface="Calibri"/>
              </a:rPr>
              <a:t>in </a:t>
            </a:r>
            <a:r>
              <a:rPr dirty="0" sz="1050" spc="-5">
                <a:latin typeface="Calibri"/>
                <a:cs typeface="Calibri"/>
              </a:rPr>
              <a:t>1..10</a:t>
            </a:r>
            <a:r>
              <a:rPr dirty="0" sz="1050" spc="-15">
                <a:latin typeface="Calibri"/>
                <a:cs typeface="Calibri"/>
              </a:rPr>
              <a:t> LOOP</a:t>
            </a:r>
            <a:endParaRPr sz="1050">
              <a:latin typeface="Calibri"/>
              <a:cs typeface="Calibri"/>
            </a:endParaRPr>
          </a:p>
          <a:p>
            <a:pPr marL="213360" marR="2933065" indent="267970">
              <a:lnSpc>
                <a:spcPct val="121900"/>
              </a:lnSpc>
              <a:spcBef>
                <a:spcPts val="45"/>
              </a:spcBef>
            </a:pPr>
            <a:r>
              <a:rPr dirty="0" sz="1050" spc="-5">
                <a:latin typeface="Calibri"/>
                <a:cs typeface="Calibri"/>
              </a:rPr>
              <a:t>DBMS_OUTPUT.PUT_LINE('int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前值为</a:t>
            </a:r>
            <a:r>
              <a:rPr dirty="0" sz="1050">
                <a:latin typeface="Calibri"/>
                <a:cs typeface="Calibri"/>
              </a:rPr>
              <a:t>: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'||int);  </a:t>
            </a: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62914"/>
            <a:ext cx="4166235" cy="8390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15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6.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 spc="-15">
                <a:latin typeface="Calibri"/>
                <a:cs typeface="Calibri"/>
              </a:rPr>
              <a:t>TABLE </a:t>
            </a:r>
            <a:r>
              <a:rPr dirty="0" sz="1050" spc="-5">
                <a:latin typeface="Calibri"/>
                <a:cs typeface="Calibri"/>
              </a:rPr>
              <a:t>temp_table(num_col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2451735" indent="27114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V_counter NUMBER </a:t>
            </a:r>
            <a:r>
              <a:rPr dirty="0" sz="1050" spc="-10">
                <a:latin typeface="Calibri"/>
                <a:cs typeface="Calibri"/>
              </a:rPr>
              <a:t>:= </a:t>
            </a:r>
            <a:r>
              <a:rPr dirty="0" sz="1050" spc="-5">
                <a:latin typeface="Calibri"/>
                <a:cs typeface="Calibri"/>
              </a:rPr>
              <a:t>10;  BEGIN</a:t>
            </a:r>
            <a:endParaRPr sz="1050">
              <a:latin typeface="Calibri"/>
              <a:cs typeface="Calibri"/>
            </a:endParaRPr>
          </a:p>
          <a:p>
            <a:pPr marL="213360" marR="893444">
              <a:lnSpc>
                <a:spcPts val="1560"/>
              </a:lnSpc>
              <a:spcBef>
                <a:spcPts val="100"/>
              </a:spcBef>
            </a:pP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temp_table(num_col) </a:t>
            </a:r>
            <a:r>
              <a:rPr dirty="0" sz="1050" spc="-20">
                <a:latin typeface="Calibri"/>
                <a:cs typeface="Calibri"/>
              </a:rPr>
              <a:t>VALUES </a:t>
            </a:r>
            <a:r>
              <a:rPr dirty="0" sz="1050" spc="-10">
                <a:latin typeface="Calibri"/>
                <a:cs typeface="Calibri"/>
              </a:rPr>
              <a:t>(v_counter </a:t>
            </a:r>
            <a:r>
              <a:rPr dirty="0" sz="1050" spc="-5">
                <a:latin typeface="Calibri"/>
                <a:cs typeface="Calibri"/>
              </a:rPr>
              <a:t>); 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5">
                <a:latin typeface="Calibri"/>
                <a:cs typeface="Calibri"/>
              </a:rPr>
              <a:t>v_counter </a:t>
            </a:r>
            <a:r>
              <a:rPr dirty="0" sz="1050">
                <a:latin typeface="Calibri"/>
                <a:cs typeface="Calibri"/>
              </a:rPr>
              <a:t>IN </a:t>
            </a:r>
            <a:r>
              <a:rPr dirty="0" sz="1050" spc="-5">
                <a:latin typeface="Calibri"/>
                <a:cs typeface="Calibri"/>
              </a:rPr>
              <a:t>20 .. 25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213360" marR="598170" indent="200660">
              <a:lnSpc>
                <a:spcPts val="1560"/>
              </a:lnSpc>
            </a:pP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temp_table (num_col </a:t>
            </a:r>
            <a:r>
              <a:rPr dirty="0" sz="1050">
                <a:latin typeface="Calibri"/>
                <a:cs typeface="Calibri"/>
              </a:rPr>
              <a:t>) </a:t>
            </a:r>
            <a:r>
              <a:rPr dirty="0" sz="1050" spc="-15">
                <a:latin typeface="Calibri"/>
                <a:cs typeface="Calibri"/>
              </a:rPr>
              <a:t>VALUES </a:t>
            </a:r>
            <a:r>
              <a:rPr dirty="0" sz="1050">
                <a:latin typeface="Calibri"/>
                <a:cs typeface="Calibri"/>
              </a:rPr>
              <a:t>( </a:t>
            </a:r>
            <a:r>
              <a:rPr dirty="0" sz="1050" spc="-5">
                <a:latin typeface="Calibri"/>
                <a:cs typeface="Calibri"/>
              </a:rPr>
              <a:t>v_counter );  END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marL="213360" marR="893444">
              <a:lnSpc>
                <a:spcPts val="1560"/>
              </a:lnSpc>
            </a:pP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temp_table(num_col) </a:t>
            </a:r>
            <a:r>
              <a:rPr dirty="0" sz="1050" spc="-20">
                <a:latin typeface="Calibri"/>
                <a:cs typeface="Calibri"/>
              </a:rPr>
              <a:t>VALUES </a:t>
            </a:r>
            <a:r>
              <a:rPr dirty="0" sz="1050" spc="-10">
                <a:latin typeface="Calibri"/>
                <a:cs typeface="Calibri"/>
              </a:rPr>
              <a:t>(v_counter </a:t>
            </a:r>
            <a:r>
              <a:rPr dirty="0" sz="1050" spc="-5">
                <a:latin typeface="Calibri"/>
                <a:cs typeface="Calibri"/>
              </a:rPr>
              <a:t>); 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5">
                <a:latin typeface="Calibri"/>
                <a:cs typeface="Calibri"/>
              </a:rPr>
              <a:t>v_counter </a:t>
            </a:r>
            <a:r>
              <a:rPr dirty="0" sz="1050">
                <a:latin typeface="Calibri"/>
                <a:cs typeface="Calibri"/>
              </a:rPr>
              <a:t>IN </a:t>
            </a:r>
            <a:r>
              <a:rPr dirty="0" sz="1050" spc="-10">
                <a:latin typeface="Calibri"/>
                <a:cs typeface="Calibri"/>
              </a:rPr>
              <a:t>REVERSE </a:t>
            </a:r>
            <a:r>
              <a:rPr dirty="0" sz="1050" spc="-5">
                <a:latin typeface="Calibri"/>
                <a:cs typeface="Calibri"/>
              </a:rPr>
              <a:t>20 .. 25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213360" marR="598170" indent="200660">
              <a:lnSpc>
                <a:spcPts val="1560"/>
              </a:lnSpc>
            </a:pP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temp_table (num_col </a:t>
            </a:r>
            <a:r>
              <a:rPr dirty="0" sz="1050">
                <a:latin typeface="Calibri"/>
                <a:cs typeface="Calibri"/>
              </a:rPr>
              <a:t>) </a:t>
            </a:r>
            <a:r>
              <a:rPr dirty="0" sz="1050" spc="-15">
                <a:latin typeface="Calibri"/>
                <a:cs typeface="Calibri"/>
              </a:rPr>
              <a:t>VALUES </a:t>
            </a:r>
            <a:r>
              <a:rPr dirty="0" sz="1050">
                <a:latin typeface="Calibri"/>
                <a:cs typeface="Calibri"/>
              </a:rPr>
              <a:t>( </a:t>
            </a:r>
            <a:r>
              <a:rPr dirty="0" sz="1050" spc="-5">
                <a:latin typeface="Calibri"/>
                <a:cs typeface="Calibri"/>
              </a:rPr>
              <a:t>v_counter );  END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5">
                <a:latin typeface="Calibri"/>
                <a:cs typeface="Calibri"/>
              </a:rPr>
              <a:t>DROP </a:t>
            </a:r>
            <a:r>
              <a:rPr dirty="0" sz="1050" spc="-20">
                <a:latin typeface="Calibri"/>
                <a:cs typeface="Calibri"/>
              </a:rPr>
              <a:t>TABLE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temp_table;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§3.3	</a:t>
            </a:r>
            <a:r>
              <a:rPr dirty="0" sz="1050" b="1">
                <a:latin typeface="宋体"/>
                <a:cs typeface="宋体"/>
              </a:rPr>
              <a:t>标号和</a:t>
            </a:r>
            <a:r>
              <a:rPr dirty="0" sz="1050" spc="-27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GOTO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-280"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GOTO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句是</a:t>
            </a:r>
            <a:r>
              <a:rPr dirty="0" sz="1050" spc="-20">
                <a:solidFill>
                  <a:srgbClr val="FF0000"/>
                </a:solidFill>
                <a:latin typeface="宋体"/>
                <a:cs typeface="宋体"/>
              </a:rPr>
              <a:t>无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条件跳</a:t>
            </a:r>
            <a:r>
              <a:rPr dirty="0" sz="1050" spc="-20">
                <a:solidFill>
                  <a:srgbClr val="FF0000"/>
                </a:solidFill>
                <a:latin typeface="宋体"/>
                <a:cs typeface="宋体"/>
              </a:rPr>
              <a:t>转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到指定</a:t>
            </a:r>
            <a:r>
              <a:rPr dirty="0" sz="1050" spc="-2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标号</a:t>
            </a:r>
            <a:r>
              <a:rPr dirty="0" sz="1050" spc="10">
                <a:solidFill>
                  <a:srgbClr val="FF0000"/>
                </a:solidFill>
                <a:latin typeface="宋体"/>
                <a:cs typeface="宋体"/>
              </a:rPr>
              <a:t>去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意思。语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如下：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  <a:tabLst>
                <a:tab pos="700405" algn="l"/>
              </a:tabLst>
            </a:pPr>
            <a:r>
              <a:rPr dirty="0" sz="1050" spc="-10" b="1">
                <a:solidFill>
                  <a:srgbClr val="006FC0"/>
                </a:solidFill>
                <a:latin typeface="Calibri"/>
                <a:cs typeface="Calibri"/>
              </a:rPr>
              <a:t>GOTO	</a:t>
            </a:r>
            <a:r>
              <a:rPr dirty="0" sz="1050" spc="-5" b="1">
                <a:solidFill>
                  <a:srgbClr val="006FC0"/>
                </a:solidFill>
                <a:latin typeface="Calibri"/>
                <a:cs typeface="Calibri"/>
              </a:rPr>
              <a:t>label;</a:t>
            </a:r>
            <a:endParaRPr sz="1050">
              <a:latin typeface="Calibri"/>
              <a:cs typeface="Calibri"/>
            </a:endParaRPr>
          </a:p>
          <a:p>
            <a:pPr algn="ctr" marR="3527425">
              <a:lnSpc>
                <a:spcPct val="100000"/>
              </a:lnSpc>
              <a:spcBef>
                <a:spcPts val="300"/>
              </a:spcBef>
              <a:tabLst>
                <a:tab pos="300990" algn="l"/>
              </a:tabLst>
            </a:pPr>
            <a:r>
              <a:rPr dirty="0" sz="105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z="1050" spc="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z="1050" spc="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006FC0"/>
                </a:solidFill>
                <a:latin typeface="Calibri"/>
                <a:cs typeface="Calibri"/>
              </a:rPr>
              <a:t>.	. .</a:t>
            </a:r>
            <a:r>
              <a:rPr dirty="0" sz="1050" spc="-3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676910" algn="l"/>
                <a:tab pos="1591945" algn="l"/>
              </a:tabLst>
            </a:pPr>
            <a:r>
              <a:rPr dirty="0" sz="1050">
                <a:solidFill>
                  <a:srgbClr val="006FC0"/>
                </a:solidFill>
                <a:latin typeface="Calibri"/>
                <a:cs typeface="Calibri"/>
              </a:rPr>
              <a:t>&lt;&lt;label&gt;&gt;	</a:t>
            </a:r>
            <a:r>
              <a:rPr dirty="0" sz="1050" spc="-10">
                <a:solidFill>
                  <a:srgbClr val="006FC0"/>
                </a:solidFill>
                <a:latin typeface="Calibri"/>
                <a:cs typeface="Calibri"/>
              </a:rPr>
              <a:t>/*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标号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是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用</a:t>
            </a:r>
            <a:r>
              <a:rPr dirty="0" sz="1050">
                <a:solidFill>
                  <a:srgbClr val="006FC0"/>
                </a:solidFill>
                <a:latin typeface="Calibri"/>
                <a:cs typeface="Calibri"/>
              </a:rPr>
              <a:t>&lt;&lt;	&gt;&gt;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括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起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来的标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识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符</a:t>
            </a:r>
            <a:r>
              <a:rPr dirty="0" sz="105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dirty="0" sz="1050">
                <a:solidFill>
                  <a:srgbClr val="006FC0"/>
                </a:solidFill>
                <a:latin typeface="Calibri"/>
                <a:cs typeface="Calibri"/>
              </a:rPr>
              <a:t>*/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7: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2588895" indent="20066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V_counter NUMBER </a:t>
            </a:r>
            <a:r>
              <a:rPr dirty="0" sz="1050">
                <a:latin typeface="Calibri"/>
                <a:cs typeface="Calibri"/>
              </a:rPr>
              <a:t>:=</a:t>
            </a:r>
            <a:r>
              <a:rPr dirty="0" sz="1050" spc="-6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1;  BEGIN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 spc="-15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350520" marR="240665" indent="-3175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DBMS_OUTPUT.PUT_LINE('V_counter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的当前</a:t>
            </a:r>
            <a:r>
              <a:rPr dirty="0" sz="1050" spc="-20">
                <a:latin typeface="宋体"/>
                <a:cs typeface="宋体"/>
              </a:rPr>
              <a:t>值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10">
                <a:latin typeface="Calibri"/>
                <a:cs typeface="Calibri"/>
              </a:rPr>
              <a:t>:'||V_counter);  </a:t>
            </a:r>
            <a:r>
              <a:rPr dirty="0" sz="1050" spc="-5">
                <a:latin typeface="Calibri"/>
                <a:cs typeface="Calibri"/>
              </a:rPr>
              <a:t>V_counter </a:t>
            </a:r>
            <a:r>
              <a:rPr dirty="0" sz="1050">
                <a:latin typeface="Calibri"/>
                <a:cs typeface="Calibri"/>
              </a:rPr>
              <a:t>:= </a:t>
            </a:r>
            <a:r>
              <a:rPr dirty="0" sz="1050" spc="-5">
                <a:latin typeface="Calibri"/>
                <a:cs typeface="Calibri"/>
              </a:rPr>
              <a:t>v_counter </a:t>
            </a:r>
            <a:r>
              <a:rPr dirty="0" sz="1050">
                <a:latin typeface="Calibri"/>
                <a:cs typeface="Calibri"/>
              </a:rPr>
              <a:t>+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1;</a:t>
            </a:r>
            <a:endParaRPr sz="1050">
              <a:latin typeface="Calibri"/>
              <a:cs typeface="Calibri"/>
            </a:endParaRPr>
          </a:p>
          <a:p>
            <a:pPr marL="509270" marR="2527935" indent="-15875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v_counter </a:t>
            </a:r>
            <a:r>
              <a:rPr dirty="0" sz="1050">
                <a:latin typeface="Calibri"/>
                <a:cs typeface="Calibri"/>
              </a:rPr>
              <a:t>&gt; </a:t>
            </a:r>
            <a:r>
              <a:rPr dirty="0" sz="1050" spc="-5">
                <a:latin typeface="Calibri"/>
                <a:cs typeface="Calibri"/>
              </a:rPr>
              <a:t>10 </a:t>
            </a:r>
            <a:r>
              <a:rPr dirty="0" sz="1050" spc="-10">
                <a:latin typeface="Calibri"/>
                <a:cs typeface="Calibri"/>
              </a:rPr>
              <a:t>THEN  </a:t>
            </a:r>
            <a:r>
              <a:rPr dirty="0" sz="1050" spc="-15">
                <a:latin typeface="Calibri"/>
                <a:cs typeface="Calibri"/>
              </a:rPr>
              <a:t>GOTO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l_ENDofLOOP;</a:t>
            </a:r>
            <a:endParaRPr sz="1050">
              <a:latin typeface="Calibri"/>
              <a:cs typeface="Calibri"/>
            </a:endParaRPr>
          </a:p>
          <a:p>
            <a:pPr marL="213360" marR="3347720" indent="13716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END IF;  END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&lt;&lt;l_ENDofLOOP&gt;&gt;</a:t>
            </a:r>
            <a:endParaRPr sz="105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  <a:spcBef>
                <a:spcPts val="325"/>
              </a:spcBef>
            </a:pPr>
            <a:r>
              <a:rPr dirty="0" sz="1050" spc="-5">
                <a:latin typeface="Calibri"/>
                <a:cs typeface="Calibri"/>
              </a:rPr>
              <a:t>DBMS_OUTPUT.PUT_LINE('V_counter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的当前</a:t>
            </a:r>
            <a:r>
              <a:rPr dirty="0" sz="1050" spc="-20">
                <a:latin typeface="宋体"/>
                <a:cs typeface="宋体"/>
              </a:rPr>
              <a:t>值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10">
                <a:latin typeface="Calibri"/>
                <a:cs typeface="Calibri"/>
              </a:rPr>
              <a:t>:'||V_counter);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17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039114"/>
            <a:ext cx="6214110" cy="2997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§3.</a:t>
            </a:r>
            <a:r>
              <a:rPr dirty="0" sz="1050" b="1">
                <a:solidFill>
                  <a:srgbClr val="006FC0"/>
                </a:solidFill>
                <a:latin typeface="Calibri"/>
                <a:cs typeface="Calibri"/>
              </a:rPr>
              <a:t>4	NULL</a:t>
            </a:r>
            <a:r>
              <a:rPr dirty="0" sz="1050" spc="3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006FC0"/>
                </a:solidFill>
                <a:latin typeface="宋体"/>
                <a:cs typeface="宋体"/>
              </a:rPr>
              <a:t>语句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24000"/>
              </a:lnSpc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1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中，可以用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null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语句来说明</a:t>
            </a:r>
            <a:r>
              <a:rPr dirty="0" sz="1050" spc="-10">
                <a:latin typeface="Calibri"/>
                <a:cs typeface="Calibri"/>
              </a:rPr>
              <a:t>“</a:t>
            </a:r>
            <a:r>
              <a:rPr dirty="0" sz="1050" spc="5">
                <a:latin typeface="宋体"/>
                <a:cs typeface="宋体"/>
              </a:rPr>
              <a:t>不用</a:t>
            </a:r>
            <a:r>
              <a:rPr dirty="0" sz="1050" spc="-20">
                <a:latin typeface="宋体"/>
                <a:cs typeface="宋体"/>
              </a:rPr>
              <a:t>做</a:t>
            </a:r>
            <a:r>
              <a:rPr dirty="0" sz="1050" spc="5">
                <a:latin typeface="宋体"/>
                <a:cs typeface="宋体"/>
              </a:rPr>
              <a:t>任何事情</a:t>
            </a:r>
            <a:r>
              <a:rPr dirty="0" sz="1050" spc="-10">
                <a:latin typeface="Calibri"/>
                <a:cs typeface="Calibri"/>
              </a:rPr>
              <a:t>”</a:t>
            </a:r>
            <a:r>
              <a:rPr dirty="0" sz="1050" spc="5">
                <a:latin typeface="宋体"/>
                <a:cs typeface="宋体"/>
              </a:rPr>
              <a:t>的意思，相当于一个占位符，可以使某</a:t>
            </a:r>
            <a:r>
              <a:rPr dirty="0" sz="1050" spc="-20">
                <a:latin typeface="宋体"/>
                <a:cs typeface="宋体"/>
              </a:rPr>
              <a:t>些</a:t>
            </a:r>
            <a:r>
              <a:rPr dirty="0" sz="1050" spc="5">
                <a:latin typeface="宋体"/>
                <a:cs typeface="宋体"/>
              </a:rPr>
              <a:t>语 句变得有</a:t>
            </a:r>
            <a:r>
              <a:rPr dirty="0" sz="1050" spc="-20">
                <a:latin typeface="宋体"/>
                <a:cs typeface="宋体"/>
              </a:rPr>
              <a:t>意</a:t>
            </a:r>
            <a:r>
              <a:rPr dirty="0" sz="1050" spc="5">
                <a:latin typeface="宋体"/>
                <a:cs typeface="宋体"/>
              </a:rPr>
              <a:t>义，提</a:t>
            </a:r>
            <a:r>
              <a:rPr dirty="0" sz="1050" spc="-20">
                <a:latin typeface="宋体"/>
                <a:cs typeface="宋体"/>
              </a:rPr>
              <a:t>高</a:t>
            </a:r>
            <a:r>
              <a:rPr dirty="0" sz="1050" spc="5">
                <a:latin typeface="宋体"/>
                <a:cs typeface="宋体"/>
              </a:rPr>
              <a:t>程序的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读性。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5760085" indent="271145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. .</a:t>
            </a:r>
            <a:r>
              <a:rPr dirty="0" sz="1050" spc="-9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.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…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IF v_num IS </a:t>
            </a:r>
            <a:r>
              <a:rPr dirty="0" sz="1050" spc="-10">
                <a:latin typeface="Calibri"/>
                <a:cs typeface="Calibri"/>
              </a:rPr>
              <a:t>NULL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283845" marR="4938395" indent="267970">
              <a:lnSpc>
                <a:spcPct val="123800"/>
              </a:lnSpc>
            </a:pPr>
            <a:r>
              <a:rPr dirty="0" sz="1050" spc="-15">
                <a:latin typeface="Calibri"/>
                <a:cs typeface="Calibri"/>
              </a:rPr>
              <a:t>GOTO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print1;  END IF;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…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5"/>
              </a:spcBef>
            </a:pPr>
            <a:r>
              <a:rPr dirty="0" sz="1050" spc="-5">
                <a:latin typeface="Calibri"/>
                <a:cs typeface="Calibri"/>
              </a:rPr>
              <a:t>&lt;&lt;print1&gt;&gt;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20"/>
              </a:spcBef>
              <a:tabLst>
                <a:tab pos="741045" algn="l"/>
              </a:tabLst>
            </a:pPr>
            <a:r>
              <a:rPr dirty="0" sz="1050">
                <a:latin typeface="Calibri"/>
                <a:cs typeface="Calibri"/>
              </a:rPr>
              <a:t>NULL;	</a:t>
            </a:r>
            <a:r>
              <a:rPr dirty="0" sz="1050" spc="-10">
                <a:latin typeface="Calibri"/>
                <a:cs typeface="Calibri"/>
              </a:rPr>
              <a:t>--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不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要处理</a:t>
            </a:r>
            <a:r>
              <a:rPr dirty="0" sz="1050" spc="-20">
                <a:latin typeface="宋体"/>
                <a:cs typeface="宋体"/>
              </a:rPr>
              <a:t>任</a:t>
            </a:r>
            <a:r>
              <a:rPr dirty="0" sz="1050" spc="5">
                <a:latin typeface="宋体"/>
                <a:cs typeface="宋体"/>
              </a:rPr>
              <a:t>何数据。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18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002538"/>
            <a:ext cx="6210300" cy="868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  <a:tabLst>
                <a:tab pos="574675" algn="l"/>
              </a:tabLst>
            </a:pPr>
            <a:r>
              <a:rPr dirty="0" sz="1800" spc="-10" b="1">
                <a:latin typeface="宋体"/>
                <a:cs typeface="宋体"/>
              </a:rPr>
              <a:t>目	录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  <a:tabLst>
                <a:tab pos="667385" algn="l"/>
              </a:tabLst>
            </a:pPr>
            <a:r>
              <a:rPr dirty="0" sz="1050" spc="5">
                <a:latin typeface="宋体"/>
                <a:cs typeface="宋体"/>
                <a:hlinkClick r:id="rId3" action="ppaction://hlinksldjump"/>
              </a:rPr>
              <a:t>第一章	</a:t>
            </a:r>
            <a:r>
              <a:rPr dirty="0" sz="1050">
                <a:latin typeface="Calibri"/>
                <a:cs typeface="Calibri"/>
                <a:hlinkClick r:id="rId3" action="ppaction://hlinksldjump"/>
              </a:rPr>
              <a:t>PL/SQL</a:t>
            </a:r>
            <a:r>
              <a:rPr dirty="0" sz="1050" spc="9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50" spc="5">
                <a:latin typeface="宋体"/>
                <a:cs typeface="宋体"/>
                <a:hlinkClick r:id="rId3" action="ppaction://hlinksldjump"/>
              </a:rPr>
              <a:t>程序设</a:t>
            </a:r>
            <a:r>
              <a:rPr dirty="0" sz="1050" spc="-20">
                <a:latin typeface="宋体"/>
                <a:cs typeface="宋体"/>
                <a:hlinkClick r:id="rId3" action="ppaction://hlinksldjump"/>
              </a:rPr>
              <a:t>计</a:t>
            </a:r>
            <a:r>
              <a:rPr dirty="0" sz="1050" spc="5">
                <a:latin typeface="宋体"/>
                <a:cs typeface="宋体"/>
                <a:hlinkClick r:id="rId3" action="ppaction://hlinksldjump"/>
              </a:rPr>
              <a:t>简</a:t>
            </a:r>
            <a:r>
              <a:rPr dirty="0" sz="1050" spc="75">
                <a:latin typeface="宋体"/>
                <a:cs typeface="宋体"/>
                <a:hlinkClick r:id="rId3" action="ppaction://hlinksldjump"/>
              </a:rPr>
              <a:t>介</a:t>
            </a:r>
            <a:r>
              <a:rPr dirty="0" sz="1050" spc="-5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............................................................................................................................</a:t>
            </a:r>
            <a:r>
              <a:rPr dirty="0" sz="1050" spc="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50">
                <a:latin typeface="Calibri"/>
                <a:cs typeface="Calibri"/>
                <a:hlinkClick r:id="rId3" action="ppaction://hlinksldjump"/>
              </a:rPr>
              <a:t>3</a:t>
            </a:r>
            <a:endParaRPr sz="10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30"/>
              </a:spcBef>
              <a:tabLst>
                <a:tab pos="521334" algn="l"/>
              </a:tabLst>
            </a:pPr>
            <a:r>
              <a:rPr dirty="0" sz="1000">
                <a:latin typeface="Calibri"/>
                <a:cs typeface="Calibri"/>
                <a:hlinkClick r:id="rId3" action="ppaction://hlinksldjump"/>
              </a:rPr>
              <a:t>§1.2	</a:t>
            </a:r>
            <a:r>
              <a:rPr dirty="0" sz="1000" spc="-5">
                <a:latin typeface="Calibri"/>
                <a:cs typeface="Calibri"/>
                <a:hlinkClick r:id="rId3" action="ppaction://hlinksldjump"/>
              </a:rPr>
              <a:t>SQL</a:t>
            </a:r>
            <a:r>
              <a:rPr dirty="0" sz="1000" spc="10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 spc="245">
                <a:latin typeface="宋体"/>
                <a:cs typeface="宋体"/>
                <a:hlinkClick r:id="rId3" action="ppaction://hlinksldjump"/>
              </a:rPr>
              <a:t>与</a:t>
            </a:r>
            <a:r>
              <a:rPr dirty="0" sz="1000">
                <a:latin typeface="Calibri"/>
                <a:cs typeface="Calibri"/>
                <a:hlinkClick r:id="rId3" action="ppaction://hlinksldjump"/>
              </a:rPr>
              <a:t>PL/SQL</a:t>
            </a:r>
            <a:r>
              <a:rPr dirty="0" sz="1000" spc="6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...............................................................................................................................................</a:t>
            </a:r>
            <a:r>
              <a:rPr dirty="0" sz="1000" spc="10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3" action="ppaction://hlinksldjump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  <a:tabLst>
                <a:tab pos="793115" algn="l"/>
              </a:tabLst>
            </a:pPr>
            <a:r>
              <a:rPr dirty="0" sz="1000">
                <a:latin typeface="Calibri"/>
                <a:cs typeface="Calibri"/>
                <a:hlinkClick r:id="rId3" action="ppaction://hlinksldjump"/>
              </a:rPr>
              <a:t>§1.2.1	</a:t>
            </a:r>
            <a:r>
              <a:rPr dirty="0" sz="1000" spc="5">
                <a:latin typeface="宋体"/>
                <a:cs typeface="宋体"/>
                <a:hlinkClick r:id="rId3" action="ppaction://hlinksldjump"/>
              </a:rPr>
              <a:t>什么</a:t>
            </a:r>
            <a:r>
              <a:rPr dirty="0" sz="1000" spc="245">
                <a:latin typeface="宋体"/>
                <a:cs typeface="宋体"/>
                <a:hlinkClick r:id="rId3" action="ppaction://hlinksldjump"/>
              </a:rPr>
              <a:t>是</a:t>
            </a:r>
            <a:r>
              <a:rPr dirty="0" sz="1000" spc="5">
                <a:latin typeface="Calibri"/>
                <a:cs typeface="Calibri"/>
                <a:hlinkClick r:id="rId3" action="ppaction://hlinksldjump"/>
              </a:rPr>
              <a:t>PL/SQL?.....................................................................................................................................</a:t>
            </a:r>
            <a:r>
              <a:rPr dirty="0" sz="1000" spc="229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3" action="ppaction://hlinksldjump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  <a:tabLst>
                <a:tab pos="791845" algn="l"/>
              </a:tabLst>
            </a:pPr>
            <a:r>
              <a:rPr dirty="0" sz="1000">
                <a:latin typeface="Calibri"/>
                <a:cs typeface="Calibri"/>
                <a:hlinkClick r:id="rId3" action="ppaction://hlinksldjump"/>
              </a:rPr>
              <a:t>§1.2.1	PL/SQL</a:t>
            </a:r>
            <a:r>
              <a:rPr dirty="0" sz="1000" spc="13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3" action="ppaction://hlinksldjump"/>
              </a:rPr>
              <a:t>的</a:t>
            </a:r>
            <a:r>
              <a:rPr dirty="0" sz="1000" spc="5">
                <a:latin typeface="宋体"/>
                <a:cs typeface="宋体"/>
                <a:hlinkClick r:id="rId3" action="ppaction://hlinksldjump"/>
              </a:rPr>
              <a:t>好处</a:t>
            </a:r>
            <a:r>
              <a:rPr dirty="0" sz="1000" spc="5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.......................................................................................................................................</a:t>
            </a:r>
            <a:r>
              <a:rPr dirty="0" sz="1000" spc="12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3" action="ppaction://hlinksldjump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4" action="ppaction://hlinksldjump"/>
              </a:rPr>
              <a:t>§1.2.2   </a:t>
            </a:r>
            <a:r>
              <a:rPr dirty="0" sz="1000" spc="15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4" action="ppaction://hlinksldjump"/>
              </a:rPr>
              <a:t>PL/SQL </a:t>
            </a:r>
            <a:r>
              <a:rPr dirty="0" sz="1000" spc="8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4" action="ppaction://hlinksldjump"/>
              </a:rPr>
              <a:t>可用的</a:t>
            </a:r>
            <a:r>
              <a:rPr dirty="0" sz="1000" spc="-240">
                <a:latin typeface="宋体"/>
                <a:cs typeface="宋体"/>
                <a:hlinkClick r:id="rId4" action="ppaction://hlinksldjump"/>
              </a:rPr>
              <a:t> </a:t>
            </a:r>
            <a:r>
              <a:rPr dirty="0" sz="1000" spc="-5">
                <a:latin typeface="Calibri"/>
                <a:cs typeface="Calibri"/>
                <a:hlinkClick r:id="rId4" action="ppaction://hlinksldjump"/>
              </a:rPr>
              <a:t>SQL</a:t>
            </a:r>
            <a:r>
              <a:rPr dirty="0" sz="1000" spc="4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4" action="ppaction://hlinksldjump"/>
              </a:rPr>
              <a:t>语</a:t>
            </a:r>
            <a:r>
              <a:rPr dirty="0" sz="1000" spc="170">
                <a:latin typeface="宋体"/>
                <a:cs typeface="宋体"/>
                <a:hlinkClick r:id="rId4" action="ppaction://hlinksldjump"/>
              </a:rPr>
              <a:t>句</a:t>
            </a:r>
            <a:r>
              <a:rPr dirty="0" sz="1000" spc="5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........................................................................................................................</a:t>
            </a:r>
            <a:r>
              <a:rPr dirty="0" sz="1000" spc="4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4" action="ppaction://hlinksldjump"/>
              </a:rPr>
              <a:t>4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4" action="ppaction://hlinksldjump"/>
              </a:rPr>
              <a:t>§1.3	</a:t>
            </a:r>
            <a:r>
              <a:rPr dirty="0" sz="1000" spc="5">
                <a:latin typeface="宋体"/>
                <a:cs typeface="宋体"/>
                <a:hlinkClick r:id="rId4" action="ppaction://hlinksldjump"/>
              </a:rPr>
              <a:t>运</a:t>
            </a:r>
            <a:r>
              <a:rPr dirty="0" sz="1000" spc="245">
                <a:latin typeface="宋体"/>
                <a:cs typeface="宋体"/>
                <a:hlinkClick r:id="rId4" action="ppaction://hlinksldjump"/>
              </a:rPr>
              <a:t>行</a:t>
            </a:r>
            <a:r>
              <a:rPr dirty="0" sz="1000">
                <a:latin typeface="Calibri"/>
                <a:cs typeface="Calibri"/>
                <a:hlinkClick r:id="rId4" action="ppaction://hlinksldjump"/>
              </a:rPr>
              <a:t>PL/SQL</a:t>
            </a:r>
            <a:r>
              <a:rPr dirty="0" sz="1000" spc="12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4" action="ppaction://hlinksldjump"/>
              </a:rPr>
              <a:t>程</a:t>
            </a:r>
            <a:r>
              <a:rPr dirty="0" sz="1000" spc="100">
                <a:latin typeface="宋体"/>
                <a:cs typeface="宋体"/>
                <a:hlinkClick r:id="rId4" action="ppaction://hlinksldjump"/>
              </a:rPr>
              <a:t>序</a:t>
            </a:r>
            <a:r>
              <a:rPr dirty="0" sz="1000" spc="5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..........................................................................................................................................</a:t>
            </a:r>
            <a:r>
              <a:rPr dirty="0" sz="1000" spc="13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4" action="ppaction://hlinksldjump"/>
              </a:rPr>
              <a:t>4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  <a:tabLst>
                <a:tab pos="600710" algn="l"/>
              </a:tabLst>
            </a:pPr>
            <a:r>
              <a:rPr dirty="0" sz="1050" spc="5">
                <a:latin typeface="宋体"/>
                <a:cs typeface="宋体"/>
                <a:hlinkClick r:id="rId5" action="ppaction://hlinksldjump"/>
              </a:rPr>
              <a:t>第二章	</a:t>
            </a:r>
            <a:r>
              <a:rPr dirty="0" sz="1050">
                <a:latin typeface="Calibri"/>
                <a:cs typeface="Calibri"/>
                <a:hlinkClick r:id="rId5" action="ppaction://hlinksldjump"/>
              </a:rPr>
              <a:t>PL/SQL</a:t>
            </a:r>
            <a:r>
              <a:rPr dirty="0" sz="1050" spc="5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50" spc="5">
                <a:latin typeface="宋体"/>
                <a:cs typeface="宋体"/>
                <a:hlinkClick r:id="rId5" action="ppaction://hlinksldjump"/>
              </a:rPr>
              <a:t>块结构</a:t>
            </a:r>
            <a:r>
              <a:rPr dirty="0" sz="1050" spc="-20">
                <a:latin typeface="宋体"/>
                <a:cs typeface="宋体"/>
                <a:hlinkClick r:id="rId5" action="ppaction://hlinksldjump"/>
              </a:rPr>
              <a:t>和</a:t>
            </a:r>
            <a:r>
              <a:rPr dirty="0" sz="1050" spc="5">
                <a:latin typeface="宋体"/>
                <a:cs typeface="宋体"/>
                <a:hlinkClick r:id="rId5" action="ppaction://hlinksldjump"/>
              </a:rPr>
              <a:t>组成元</a:t>
            </a:r>
            <a:r>
              <a:rPr dirty="0" sz="1050" spc="75">
                <a:latin typeface="宋体"/>
                <a:cs typeface="宋体"/>
                <a:hlinkClick r:id="rId5" action="ppaction://hlinksldjump"/>
              </a:rPr>
              <a:t>素</a:t>
            </a:r>
            <a:r>
              <a:rPr dirty="0" sz="1050" spc="-5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.......................................................................................................................</a:t>
            </a:r>
            <a:r>
              <a:rPr dirty="0" sz="1050" spc="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50">
                <a:latin typeface="Calibri"/>
                <a:cs typeface="Calibri"/>
                <a:hlinkClick r:id="rId5" action="ppaction://hlinksldjump"/>
              </a:rPr>
              <a:t>5</a:t>
            </a:r>
            <a:endParaRPr sz="10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25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5" action="ppaction://hlinksldjump"/>
              </a:rPr>
              <a:t>§2.1	PL/SQL </a:t>
            </a:r>
            <a:r>
              <a:rPr dirty="0" sz="1000" spc="5">
                <a:latin typeface="宋体"/>
                <a:cs typeface="宋体"/>
                <a:hlinkClick r:id="rId5" action="ppaction://hlinksldjump"/>
              </a:rPr>
              <a:t>块 </a:t>
            </a:r>
            <a:r>
              <a:rPr dirty="0" sz="1000" spc="5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......................................................................................................................................................</a:t>
            </a:r>
            <a:r>
              <a:rPr dirty="0" sz="1000" spc="-4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5" action="ppaction://hlinksldjump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5" action="ppaction://hlinksldjump"/>
              </a:rPr>
              <a:t>§2.2	PL/SQL</a:t>
            </a:r>
            <a:r>
              <a:rPr dirty="0" sz="1000" spc="10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5" action="ppaction://hlinksldjump"/>
              </a:rPr>
              <a:t>结构</a:t>
            </a:r>
            <a:r>
              <a:rPr dirty="0" sz="1000" spc="-190">
                <a:latin typeface="宋体"/>
                <a:cs typeface="宋体"/>
                <a:hlinkClick r:id="rId5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..................................................................................................................................................</a:t>
            </a:r>
            <a:r>
              <a:rPr dirty="0" sz="1000" spc="10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5" action="ppaction://hlinksldjump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5" action="ppaction://hlinksldjump"/>
              </a:rPr>
              <a:t>§2.3	</a:t>
            </a:r>
            <a:r>
              <a:rPr dirty="0" sz="1000" spc="5">
                <a:latin typeface="宋体"/>
                <a:cs typeface="宋体"/>
                <a:hlinkClick r:id="rId5" action="ppaction://hlinksldjump"/>
              </a:rPr>
              <a:t>标识符</a:t>
            </a:r>
            <a:r>
              <a:rPr dirty="0" sz="1000" spc="5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........................................................................................................................................................... </a:t>
            </a:r>
            <a:r>
              <a:rPr dirty="0" sz="1000" spc="3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5" action="ppaction://hlinksldjump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5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6" action="ppaction://hlinksldjump"/>
              </a:rPr>
              <a:t>§2.4	PL/SQL </a:t>
            </a:r>
            <a:r>
              <a:rPr dirty="0" sz="1000" spc="6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6" action="ppaction://hlinksldjump"/>
              </a:rPr>
              <a:t>变量类</a:t>
            </a:r>
            <a:r>
              <a:rPr dirty="0" sz="1000" spc="195">
                <a:latin typeface="宋体"/>
                <a:cs typeface="宋体"/>
                <a:hlinkClick r:id="rId6" action="ppaction://hlinksldjump"/>
              </a:rPr>
              <a:t>型</a:t>
            </a:r>
            <a:r>
              <a:rPr dirty="0" sz="1000" spc="5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..........................................................................................................................................</a:t>
            </a:r>
            <a:r>
              <a:rPr dirty="0" sz="1000" spc="11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6" action="ppaction://hlinksldjump"/>
              </a:rPr>
              <a:t>6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6" action="ppaction://hlinksldjump"/>
              </a:rPr>
              <a:t>§2.4.1    </a:t>
            </a:r>
            <a:r>
              <a:rPr dirty="0" sz="1000" spc="3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6" action="ppaction://hlinksldjump"/>
              </a:rPr>
              <a:t>变量</a:t>
            </a:r>
            <a:r>
              <a:rPr dirty="0" sz="1000" spc="-20">
                <a:latin typeface="宋体"/>
                <a:cs typeface="宋体"/>
                <a:hlinkClick r:id="rId6" action="ppaction://hlinksldjump"/>
              </a:rPr>
              <a:t>类</a:t>
            </a:r>
            <a:r>
              <a:rPr dirty="0" sz="1000" spc="5">
                <a:latin typeface="宋体"/>
                <a:cs typeface="宋体"/>
                <a:hlinkClick r:id="rId6" action="ppaction://hlinksldjump"/>
              </a:rPr>
              <a:t>型</a:t>
            </a:r>
            <a:r>
              <a:rPr dirty="0" sz="1000" spc="5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.................................................................................................................................................</a:t>
            </a:r>
            <a:r>
              <a:rPr dirty="0" sz="1000" spc="7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6" action="ppaction://hlinksldjump"/>
              </a:rPr>
              <a:t>6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  <a:tabLst>
                <a:tab pos="793115" algn="l"/>
              </a:tabLst>
            </a:pPr>
            <a:r>
              <a:rPr dirty="0" sz="1000">
                <a:latin typeface="Calibri"/>
                <a:cs typeface="Calibri"/>
                <a:hlinkClick r:id="rId7" action="ppaction://hlinksldjump"/>
              </a:rPr>
              <a:t>§2.4.2	</a:t>
            </a:r>
            <a:r>
              <a:rPr dirty="0" sz="1000" spc="5">
                <a:latin typeface="宋体"/>
                <a:cs typeface="宋体"/>
                <a:hlinkClick r:id="rId7" action="ppaction://hlinksldjump"/>
              </a:rPr>
              <a:t>复合</a:t>
            </a:r>
            <a:r>
              <a:rPr dirty="0" sz="1000" spc="-20">
                <a:latin typeface="宋体"/>
                <a:cs typeface="宋体"/>
                <a:hlinkClick r:id="rId7" action="ppaction://hlinksldjump"/>
              </a:rPr>
              <a:t>类</a:t>
            </a:r>
            <a:r>
              <a:rPr dirty="0" sz="1000" spc="25">
                <a:latin typeface="宋体"/>
                <a:cs typeface="宋体"/>
                <a:hlinkClick r:id="rId7" action="ppaction://hlinksldjump"/>
              </a:rPr>
              <a:t>型</a:t>
            </a:r>
            <a:r>
              <a:rPr dirty="0" sz="1000" spc="5">
                <a:latin typeface="Calibri"/>
                <a:cs typeface="Calibri"/>
                <a:hlinkClick r:id="rId7" action="ppaction://hlinksldjump"/>
              </a:rPr>
              <a:t>............................................................................................................................................... </a:t>
            </a:r>
            <a:r>
              <a:rPr dirty="0" sz="1000" spc="1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7" action="ppaction://hlinksldjump"/>
              </a:rPr>
              <a:t>7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8" action="ppaction://hlinksldjump"/>
              </a:rPr>
              <a:t>§2.4.3 </a:t>
            </a:r>
            <a:r>
              <a:rPr dirty="0" sz="1000" spc="18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8" action="ppaction://hlinksldjump"/>
              </a:rPr>
              <a:t>使</a:t>
            </a:r>
            <a:r>
              <a:rPr dirty="0" sz="1000" spc="5">
                <a:latin typeface="宋体"/>
                <a:cs typeface="宋体"/>
                <a:hlinkClick r:id="rId8" action="ppaction://hlinksldjump"/>
              </a:rPr>
              <a:t>用</a:t>
            </a:r>
            <a:r>
              <a:rPr dirty="0" sz="1000" spc="-10">
                <a:latin typeface="Calibri"/>
                <a:cs typeface="Calibri"/>
                <a:hlinkClick r:id="rId8" action="ppaction://hlinksldjump"/>
              </a:rPr>
              <a:t>%ROWTYPE</a:t>
            </a:r>
            <a:r>
              <a:rPr dirty="0" sz="1000" spc="-8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........................................................................................................................................</a:t>
            </a:r>
            <a:r>
              <a:rPr dirty="0" sz="1000" spc="9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8" action="ppaction://hlinksldjump"/>
              </a:rPr>
              <a:t>9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8" action="ppaction://hlinksldjump"/>
              </a:rPr>
              <a:t>§2.4.4</a:t>
            </a:r>
            <a:r>
              <a:rPr dirty="0" sz="1000" spc="1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00" spc="-5">
                <a:latin typeface="Calibri"/>
                <a:cs typeface="Calibri"/>
                <a:hlinkClick r:id="rId8" action="ppaction://hlinksldjump"/>
              </a:rPr>
              <a:t>PL/SQL </a:t>
            </a:r>
            <a:r>
              <a:rPr dirty="0" sz="1000" spc="16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8" action="ppaction://hlinksldjump"/>
              </a:rPr>
              <a:t>表</a:t>
            </a:r>
            <a:r>
              <a:rPr dirty="0" sz="1000" spc="5">
                <a:latin typeface="Calibri"/>
                <a:cs typeface="Calibri"/>
                <a:hlinkClick r:id="rId8" action="ppaction://hlinksldjump"/>
              </a:rPr>
              <a:t>(</a:t>
            </a:r>
            <a:r>
              <a:rPr dirty="0" sz="1000" spc="5">
                <a:latin typeface="宋体"/>
                <a:cs typeface="宋体"/>
                <a:hlinkClick r:id="rId8" action="ppaction://hlinksldjump"/>
              </a:rPr>
              <a:t>嵌</a:t>
            </a:r>
            <a:r>
              <a:rPr dirty="0" sz="1000" spc="-20">
                <a:latin typeface="宋体"/>
                <a:cs typeface="宋体"/>
                <a:hlinkClick r:id="rId8" action="ppaction://hlinksldjump"/>
              </a:rPr>
              <a:t>套</a:t>
            </a:r>
            <a:r>
              <a:rPr dirty="0" sz="1000" spc="5">
                <a:latin typeface="宋体"/>
                <a:cs typeface="宋体"/>
                <a:hlinkClick r:id="rId8" action="ppaction://hlinksldjump"/>
              </a:rPr>
              <a:t>表</a:t>
            </a:r>
            <a:r>
              <a:rPr dirty="0" sz="1000">
                <a:latin typeface="Calibri"/>
                <a:cs typeface="Calibri"/>
                <a:hlinkClick r:id="rId8" action="ppaction://hlinksldjump"/>
              </a:rPr>
              <a:t>)</a:t>
            </a:r>
            <a:r>
              <a:rPr dirty="0" sz="1000" spc="3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....................................................................................................................................</a:t>
            </a:r>
            <a:r>
              <a:rPr dirty="0" sz="1000" spc="7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8" action="ppaction://hlinksldjump"/>
              </a:rPr>
              <a:t>9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9" action="ppaction://hlinksldjump"/>
              </a:rPr>
              <a:t>§2.5	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运算符和表达式</a:t>
            </a:r>
            <a:r>
              <a:rPr dirty="0" sz="1000" spc="-20">
                <a:latin typeface="Calibri"/>
                <a:cs typeface="Calibri"/>
                <a:hlinkClick r:id="rId9" action="ppaction://hlinksldjump"/>
              </a:rPr>
              <a:t>(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数据</a:t>
            </a:r>
            <a:r>
              <a:rPr dirty="0" sz="1000" spc="-20">
                <a:latin typeface="宋体"/>
                <a:cs typeface="宋体"/>
                <a:hlinkClick r:id="rId9" action="ppaction://hlinksldjump"/>
              </a:rPr>
              <a:t>定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义</a:t>
            </a:r>
            <a:r>
              <a:rPr dirty="0" sz="1000" spc="5">
                <a:latin typeface="Calibri"/>
                <a:cs typeface="Calibri"/>
                <a:hlinkClick r:id="rId9" action="ppaction://hlinksldjump"/>
              </a:rPr>
              <a:t>).........................................................................................................................10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9" action="ppaction://hlinksldjump"/>
              </a:rPr>
              <a:t>§2.5.1    </a:t>
            </a:r>
            <a:r>
              <a:rPr dirty="0" sz="1000" spc="5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关系</a:t>
            </a:r>
            <a:r>
              <a:rPr dirty="0" sz="1000" spc="-20">
                <a:latin typeface="宋体"/>
                <a:cs typeface="宋体"/>
                <a:hlinkClick r:id="rId9" action="ppaction://hlinksldjump"/>
              </a:rPr>
              <a:t>运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算</a:t>
            </a:r>
            <a:r>
              <a:rPr dirty="0" sz="1000" spc="55">
                <a:latin typeface="宋体"/>
                <a:cs typeface="宋体"/>
                <a:hlinkClick r:id="rId9" action="ppaction://hlinksldjump"/>
              </a:rPr>
              <a:t>符</a:t>
            </a:r>
            <a:r>
              <a:rPr dirty="0" sz="1000" spc="5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............................................................................................................................................10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9" action="ppaction://hlinksldjump"/>
              </a:rPr>
              <a:t>§2.5.2    </a:t>
            </a:r>
            <a:r>
              <a:rPr dirty="0" sz="1000" spc="5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一般</a:t>
            </a:r>
            <a:r>
              <a:rPr dirty="0" sz="1000" spc="-20">
                <a:latin typeface="宋体"/>
                <a:cs typeface="宋体"/>
                <a:hlinkClick r:id="rId9" action="ppaction://hlinksldjump"/>
              </a:rPr>
              <a:t>运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算</a:t>
            </a:r>
            <a:r>
              <a:rPr dirty="0" sz="1000" spc="55">
                <a:latin typeface="宋体"/>
                <a:cs typeface="宋体"/>
                <a:hlinkClick r:id="rId9" action="ppaction://hlinksldjump"/>
              </a:rPr>
              <a:t>符</a:t>
            </a:r>
            <a:r>
              <a:rPr dirty="0" sz="1000" spc="5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............................................................................................................................................10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0" action="ppaction://hlinksldjump"/>
              </a:rPr>
              <a:t>§2.5.3    </a:t>
            </a:r>
            <a:r>
              <a:rPr dirty="0" sz="1000" spc="5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逻辑</a:t>
            </a:r>
            <a:r>
              <a:rPr dirty="0" sz="1000" spc="-20">
                <a:latin typeface="宋体"/>
                <a:cs typeface="宋体"/>
                <a:hlinkClick r:id="rId10" action="ppaction://hlinksldjump"/>
              </a:rPr>
              <a:t>运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算</a:t>
            </a:r>
            <a:r>
              <a:rPr dirty="0" sz="1000" spc="55">
                <a:latin typeface="宋体"/>
                <a:cs typeface="宋体"/>
                <a:hlinkClick r:id="rId10" action="ppaction://hlinksldjump"/>
              </a:rPr>
              <a:t>符</a:t>
            </a:r>
            <a:r>
              <a:rPr dirty="0" sz="1000" spc="5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............................................................................................................................................11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10" action="ppaction://hlinksldjump"/>
              </a:rPr>
              <a:t>§2.6	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变量赋</a:t>
            </a:r>
            <a:r>
              <a:rPr dirty="0" sz="1000" spc="55">
                <a:latin typeface="宋体"/>
                <a:cs typeface="宋体"/>
                <a:hlinkClick r:id="rId10" action="ppaction://hlinksldjump"/>
              </a:rPr>
              <a:t>值</a:t>
            </a:r>
            <a:r>
              <a:rPr dirty="0" sz="1000" spc="5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......................................................................................................................................................11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0" action="ppaction://hlinksldjump"/>
              </a:rPr>
              <a:t>§2.6.1    </a:t>
            </a:r>
            <a:r>
              <a:rPr dirty="0" sz="1000" spc="3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字符</a:t>
            </a:r>
            <a:r>
              <a:rPr dirty="0" sz="1000" spc="-20">
                <a:latin typeface="宋体"/>
                <a:cs typeface="宋体"/>
                <a:hlinkClick r:id="rId10" action="ppaction://hlinksldjump"/>
              </a:rPr>
              <a:t>及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数字</a:t>
            </a:r>
            <a:r>
              <a:rPr dirty="0" sz="1000" spc="-20">
                <a:latin typeface="宋体"/>
                <a:cs typeface="宋体"/>
                <a:hlinkClick r:id="rId10" action="ppaction://hlinksldjump"/>
              </a:rPr>
              <a:t>运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算特点</a:t>
            </a:r>
            <a:r>
              <a:rPr dirty="0" sz="1000" spc="5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.............................................................................................................................11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0" action="ppaction://hlinksldjump"/>
              </a:rPr>
              <a:t>§2.6.2   </a:t>
            </a:r>
            <a:r>
              <a:rPr dirty="0" sz="1000" spc="19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000" spc="-5">
                <a:latin typeface="Calibri"/>
                <a:cs typeface="Calibri"/>
                <a:hlinkClick r:id="rId10" action="ppaction://hlinksldjump"/>
              </a:rPr>
              <a:t>BOOLEAN </a:t>
            </a:r>
            <a:r>
              <a:rPr dirty="0" sz="1000" spc="12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赋</a:t>
            </a:r>
            <a:r>
              <a:rPr dirty="0" sz="1000" spc="150">
                <a:latin typeface="宋体"/>
                <a:cs typeface="宋体"/>
                <a:hlinkClick r:id="rId10" action="ppaction://hlinksldjump"/>
              </a:rPr>
              <a:t>值</a:t>
            </a:r>
            <a:r>
              <a:rPr dirty="0" sz="1000" spc="5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......................................................................................................................................11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0" action="ppaction://hlinksldjump"/>
              </a:rPr>
              <a:t>§2.6.3    </a:t>
            </a:r>
            <a:r>
              <a:rPr dirty="0" sz="1000" spc="5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数据</a:t>
            </a:r>
            <a:r>
              <a:rPr dirty="0" sz="1000" spc="-20">
                <a:latin typeface="宋体"/>
                <a:cs typeface="宋体"/>
                <a:hlinkClick r:id="rId10" action="ppaction://hlinksldjump"/>
              </a:rPr>
              <a:t>库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赋</a:t>
            </a:r>
            <a:r>
              <a:rPr dirty="0" sz="1000" spc="55">
                <a:latin typeface="宋体"/>
                <a:cs typeface="宋体"/>
                <a:hlinkClick r:id="rId10" action="ppaction://hlinksldjump"/>
              </a:rPr>
              <a:t>值</a:t>
            </a:r>
            <a:r>
              <a:rPr dirty="0" sz="1000" spc="5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............................................................................................................................................11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5"/>
              </a:spcBef>
            </a:pPr>
            <a:r>
              <a:rPr dirty="0" sz="1000">
                <a:latin typeface="Calibri"/>
                <a:cs typeface="Calibri"/>
                <a:hlinkClick r:id="rId11" action="ppaction://hlinksldjump"/>
              </a:rPr>
              <a:t>§2.6.4    </a:t>
            </a:r>
            <a:r>
              <a:rPr dirty="0" sz="1000" spc="35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1" action="ppaction://hlinksldjump"/>
              </a:rPr>
              <a:t>可转</a:t>
            </a:r>
            <a:r>
              <a:rPr dirty="0" sz="1000" spc="-20">
                <a:latin typeface="宋体"/>
                <a:cs typeface="宋体"/>
                <a:hlinkClick r:id="rId11" action="ppaction://hlinksldjump"/>
              </a:rPr>
              <a:t>换</a:t>
            </a:r>
            <a:r>
              <a:rPr dirty="0" sz="1000" spc="5">
                <a:latin typeface="宋体"/>
                <a:cs typeface="宋体"/>
                <a:hlinkClick r:id="rId11" action="ppaction://hlinksldjump"/>
              </a:rPr>
              <a:t>的类</a:t>
            </a:r>
            <a:r>
              <a:rPr dirty="0" sz="1000" spc="-20">
                <a:latin typeface="宋体"/>
                <a:cs typeface="宋体"/>
                <a:hlinkClick r:id="rId11" action="ppaction://hlinksldjump"/>
              </a:rPr>
              <a:t>型</a:t>
            </a:r>
            <a:r>
              <a:rPr dirty="0" sz="1000" spc="5">
                <a:latin typeface="宋体"/>
                <a:cs typeface="宋体"/>
                <a:hlinkClick r:id="rId11" action="ppaction://hlinksldjump"/>
              </a:rPr>
              <a:t>赋</a:t>
            </a:r>
            <a:r>
              <a:rPr dirty="0" sz="1000" spc="220">
                <a:latin typeface="宋体"/>
                <a:cs typeface="宋体"/>
                <a:hlinkClick r:id="rId11" action="ppaction://hlinksldjump"/>
              </a:rPr>
              <a:t>值</a:t>
            </a:r>
            <a:r>
              <a:rPr dirty="0" sz="1000" spc="5">
                <a:latin typeface="Calibri"/>
                <a:cs typeface="Calibri"/>
                <a:hlinkClick r:id="rId11" action="ppaction://hlinksldjump"/>
              </a:rPr>
              <a:t>................................................................................................................................12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11" action="ppaction://hlinksldjump"/>
              </a:rPr>
              <a:t>§2.7	</a:t>
            </a:r>
            <a:r>
              <a:rPr dirty="0" sz="1000" spc="5">
                <a:latin typeface="宋体"/>
                <a:cs typeface="宋体"/>
                <a:hlinkClick r:id="rId11" action="ppaction://hlinksldjump"/>
              </a:rPr>
              <a:t>变量作用范围及</a:t>
            </a:r>
            <a:r>
              <a:rPr dirty="0" sz="1000" spc="-20">
                <a:latin typeface="宋体"/>
                <a:cs typeface="宋体"/>
                <a:hlinkClick r:id="rId11" action="ppaction://hlinksldjump"/>
              </a:rPr>
              <a:t>可</a:t>
            </a:r>
            <a:r>
              <a:rPr dirty="0" sz="1000" spc="5">
                <a:latin typeface="宋体"/>
                <a:cs typeface="宋体"/>
                <a:hlinkClick r:id="rId11" action="ppaction://hlinksldjump"/>
              </a:rPr>
              <a:t>见</a:t>
            </a:r>
            <a:r>
              <a:rPr dirty="0" sz="1000" spc="105">
                <a:latin typeface="宋体"/>
                <a:cs typeface="宋体"/>
                <a:hlinkClick r:id="rId11" action="ppaction://hlinksldjump"/>
              </a:rPr>
              <a:t>性</a:t>
            </a:r>
            <a:r>
              <a:rPr dirty="0" sz="1000" spc="5">
                <a:latin typeface="Calibri"/>
                <a:cs typeface="Calibri"/>
                <a:hlinkClick r:id="rId11" action="ppaction://hlinksldjump"/>
              </a:rPr>
              <a:t>...............................................................................................................................12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11" action="ppaction://hlinksldjump"/>
              </a:rPr>
              <a:t>§2.8	</a:t>
            </a:r>
            <a:r>
              <a:rPr dirty="0" sz="1000" spc="5">
                <a:latin typeface="宋体"/>
                <a:cs typeface="宋体"/>
                <a:hlinkClick r:id="rId11" action="ppaction://hlinksldjump"/>
              </a:rPr>
              <a:t>注释</a:t>
            </a:r>
            <a:r>
              <a:rPr dirty="0" sz="1000" spc="-60">
                <a:latin typeface="宋体"/>
                <a:cs typeface="宋体"/>
                <a:hlinkClick r:id="rId11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11" action="ppaction://hlinksldjump"/>
              </a:rPr>
              <a:t>.............................................................................................................................................................12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12" action="ppaction://hlinksldjump"/>
              </a:rPr>
              <a:t>§2.9	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简单例</a:t>
            </a:r>
            <a:r>
              <a:rPr dirty="0" sz="1000" spc="55">
                <a:latin typeface="宋体"/>
                <a:cs typeface="宋体"/>
                <a:hlinkClick r:id="rId12" action="ppaction://hlinksldjump"/>
              </a:rPr>
              <a:t>子</a:t>
            </a:r>
            <a:r>
              <a:rPr dirty="0" sz="1000" spc="5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......................................................................................................................................................13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  <a:tabLst>
                <a:tab pos="793115" algn="l"/>
              </a:tabLst>
            </a:pPr>
            <a:r>
              <a:rPr dirty="0" sz="1000">
                <a:latin typeface="Calibri"/>
                <a:cs typeface="Calibri"/>
                <a:hlinkClick r:id="rId12" action="ppaction://hlinksldjump"/>
              </a:rPr>
              <a:t>§2.9.1	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简单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数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据插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入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例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子</a:t>
            </a:r>
            <a:r>
              <a:rPr dirty="0" sz="1000" spc="5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...............................................................................................................................13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  <a:tabLst>
                <a:tab pos="793115" algn="l"/>
              </a:tabLst>
            </a:pPr>
            <a:r>
              <a:rPr dirty="0" sz="1000">
                <a:latin typeface="Calibri"/>
                <a:cs typeface="Calibri"/>
                <a:hlinkClick r:id="rId12" action="ppaction://hlinksldjump"/>
              </a:rPr>
              <a:t>§2.9.2	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简单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数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据删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除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例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子</a:t>
            </a:r>
            <a:r>
              <a:rPr dirty="0" sz="1000" spc="5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...............................................................................................................................13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  <a:tabLst>
                <a:tab pos="536575" algn="l"/>
              </a:tabLst>
            </a:pPr>
            <a:r>
              <a:rPr dirty="0" sz="1050" spc="5">
                <a:latin typeface="宋体"/>
                <a:cs typeface="宋体"/>
                <a:hlinkClick r:id="rId13" action="ppaction://hlinksldjump"/>
              </a:rPr>
              <a:t>第三章	</a:t>
            </a:r>
            <a:r>
              <a:rPr dirty="0" sz="1050" spc="-5">
                <a:latin typeface="Calibri"/>
                <a:cs typeface="Calibri"/>
                <a:hlinkClick r:id="rId13" action="ppaction://hlinksldjump"/>
              </a:rPr>
              <a:t>PL/SQL</a:t>
            </a:r>
            <a:r>
              <a:rPr dirty="0" sz="1050" spc="60">
                <a:latin typeface="Calibri"/>
                <a:cs typeface="Calibri"/>
                <a:hlinkClick r:id="rId13" action="ppaction://hlinksldjump"/>
              </a:rPr>
              <a:t> </a:t>
            </a:r>
            <a:r>
              <a:rPr dirty="0" sz="1050" spc="5">
                <a:latin typeface="宋体"/>
                <a:cs typeface="宋体"/>
                <a:hlinkClick r:id="rId13" action="ppaction://hlinksldjump"/>
              </a:rPr>
              <a:t>流程控</a:t>
            </a:r>
            <a:r>
              <a:rPr dirty="0" sz="1050" spc="-20">
                <a:latin typeface="宋体"/>
                <a:cs typeface="宋体"/>
                <a:hlinkClick r:id="rId13" action="ppaction://hlinksldjump"/>
              </a:rPr>
              <a:t>制</a:t>
            </a:r>
            <a:r>
              <a:rPr dirty="0" sz="1050" spc="5">
                <a:latin typeface="宋体"/>
                <a:cs typeface="宋体"/>
                <a:hlinkClick r:id="rId13" action="ppaction://hlinksldjump"/>
              </a:rPr>
              <a:t>语</a:t>
            </a:r>
            <a:r>
              <a:rPr dirty="0" sz="1050" spc="75">
                <a:latin typeface="宋体"/>
                <a:cs typeface="宋体"/>
                <a:hlinkClick r:id="rId13" action="ppaction://hlinksldjump"/>
              </a:rPr>
              <a:t>句</a:t>
            </a:r>
            <a:r>
              <a:rPr dirty="0" sz="1050" spc="-5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...............................................................................................................................</a:t>
            </a:r>
            <a:r>
              <a:rPr dirty="0" sz="1050" spc="10">
                <a:latin typeface="Calibri"/>
                <a:cs typeface="Calibri"/>
                <a:hlinkClick r:id="rId13" action="ppaction://hlinksldjump"/>
              </a:rPr>
              <a:t> </a:t>
            </a:r>
            <a:r>
              <a:rPr dirty="0" sz="1050" spc="-10">
                <a:latin typeface="Calibri"/>
                <a:cs typeface="Calibri"/>
                <a:hlinkClick r:id="rId13" action="ppaction://hlinksldjump"/>
              </a:rPr>
              <a:t>14</a:t>
            </a:r>
            <a:endParaRPr sz="10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25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13" action="ppaction://hlinksldjump"/>
              </a:rPr>
              <a:t>§3.1	</a:t>
            </a:r>
            <a:r>
              <a:rPr dirty="0" sz="1000" spc="5">
                <a:latin typeface="宋体"/>
                <a:cs typeface="宋体"/>
                <a:hlinkClick r:id="rId13" action="ppaction://hlinksldjump"/>
              </a:rPr>
              <a:t>条件语</a:t>
            </a:r>
            <a:r>
              <a:rPr dirty="0" sz="1000" spc="55">
                <a:latin typeface="宋体"/>
                <a:cs typeface="宋体"/>
                <a:hlinkClick r:id="rId13" action="ppaction://hlinksldjump"/>
              </a:rPr>
              <a:t>句</a:t>
            </a:r>
            <a:r>
              <a:rPr dirty="0" sz="1000" spc="5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......................................................................................................................................................14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21334" algn="l"/>
              </a:tabLst>
            </a:pPr>
            <a:r>
              <a:rPr dirty="0" sz="1000">
                <a:latin typeface="Calibri"/>
                <a:cs typeface="Calibri"/>
                <a:hlinkClick r:id="rId14" action="ppaction://hlinksldjump"/>
              </a:rPr>
              <a:t>§3.2	</a:t>
            </a:r>
            <a:r>
              <a:rPr dirty="0" sz="1000" spc="-5">
                <a:latin typeface="Calibri"/>
                <a:cs typeface="Calibri"/>
                <a:hlinkClick r:id="rId14" action="ppaction://hlinksldjump"/>
              </a:rPr>
              <a:t>CASE </a:t>
            </a:r>
            <a:r>
              <a:rPr dirty="0" sz="1000" spc="150">
                <a:latin typeface="Calibri"/>
                <a:cs typeface="Calibri"/>
                <a:hlinkClick r:id="rId14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4" action="ppaction://hlinksldjump"/>
              </a:rPr>
              <a:t>表达</a:t>
            </a:r>
            <a:r>
              <a:rPr dirty="0" sz="1000" spc="170">
                <a:latin typeface="宋体"/>
                <a:cs typeface="宋体"/>
                <a:hlinkClick r:id="rId14" action="ppaction://hlinksldjump"/>
              </a:rPr>
              <a:t>式</a:t>
            </a:r>
            <a:r>
              <a:rPr dirty="0" sz="1000" spc="5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................................................................................................................................................15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  <a:tabLst>
                <a:tab pos="518159" algn="l"/>
              </a:tabLst>
            </a:pPr>
            <a:r>
              <a:rPr dirty="0" sz="1000">
                <a:latin typeface="Calibri"/>
                <a:cs typeface="Calibri"/>
                <a:hlinkClick r:id="rId14" action="ppaction://hlinksldjump"/>
              </a:rPr>
              <a:t>§3.3	</a:t>
            </a:r>
            <a:r>
              <a:rPr dirty="0" sz="1000" spc="5">
                <a:latin typeface="宋体"/>
                <a:cs typeface="宋体"/>
                <a:hlinkClick r:id="rId14" action="ppaction://hlinksldjump"/>
              </a:rPr>
              <a:t>循环</a:t>
            </a:r>
            <a:r>
              <a:rPr dirty="0" sz="1000" spc="-60">
                <a:latin typeface="宋体"/>
                <a:cs typeface="宋体"/>
                <a:hlinkClick r:id="rId14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.............................................................................................................................................................15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5"/>
              </a:spcBef>
            </a:pPr>
            <a:r>
              <a:rPr dirty="0" sz="1000">
                <a:latin typeface="Calibri"/>
                <a:cs typeface="Calibri"/>
                <a:hlinkClick r:id="rId15" action="ppaction://hlinksldjump"/>
              </a:rPr>
              <a:t>§3.3   </a:t>
            </a:r>
            <a:r>
              <a:rPr dirty="0" sz="1000" spc="110">
                <a:latin typeface="Calibri"/>
                <a:cs typeface="Calibri"/>
                <a:hlinkClick r:id="rId15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5" action="ppaction://hlinksldjump"/>
              </a:rPr>
              <a:t>标号</a:t>
            </a:r>
            <a:r>
              <a:rPr dirty="0" sz="1000" spc="245">
                <a:latin typeface="宋体"/>
                <a:cs typeface="宋体"/>
                <a:hlinkClick r:id="rId15" action="ppaction://hlinksldjump"/>
              </a:rPr>
              <a:t>和</a:t>
            </a:r>
            <a:r>
              <a:rPr dirty="0" sz="1000" spc="5">
                <a:latin typeface="Calibri"/>
                <a:cs typeface="Calibri"/>
                <a:hlinkClick r:id="rId15" action="ppaction://hlinksldjump"/>
              </a:rPr>
              <a:t>GOTO.................................................................................................................................................17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6" action="ppaction://hlinksldjump"/>
              </a:rPr>
              <a:t>§3.4   </a:t>
            </a:r>
            <a:r>
              <a:rPr dirty="0" sz="1000" spc="5">
                <a:latin typeface="Calibri"/>
                <a:cs typeface="Calibri"/>
                <a:hlinkClick r:id="rId16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16" action="ppaction://hlinksldjump"/>
              </a:rPr>
              <a:t>NULL </a:t>
            </a:r>
            <a:r>
              <a:rPr dirty="0" sz="1000" spc="20">
                <a:latin typeface="Calibri"/>
                <a:cs typeface="Calibri"/>
                <a:hlinkClick r:id="rId16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6" action="ppaction://hlinksldjump"/>
              </a:rPr>
              <a:t>语</a:t>
            </a:r>
            <a:r>
              <a:rPr dirty="0" sz="1000" spc="170">
                <a:latin typeface="宋体"/>
                <a:cs typeface="宋体"/>
                <a:hlinkClick r:id="rId16" action="ppaction://hlinksldjump"/>
              </a:rPr>
              <a:t>句</a:t>
            </a:r>
            <a:r>
              <a:rPr dirty="0" sz="1000" spc="5">
                <a:latin typeface="Calibri"/>
                <a:cs typeface="Calibri"/>
                <a:hlinkClick r:id="rId16" action="ppaction://hlinksldjump"/>
              </a:rPr>
              <a:t>.....................................................................................................................................................18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  <a:tabLst>
                <a:tab pos="536575" algn="l"/>
              </a:tabLst>
            </a:pPr>
            <a:r>
              <a:rPr dirty="0" sz="1050" spc="5">
                <a:latin typeface="宋体"/>
                <a:cs typeface="宋体"/>
                <a:hlinkClick r:id="rId17" action="ppaction://hlinksldjump"/>
              </a:rPr>
              <a:t>第四章	</a:t>
            </a:r>
            <a:r>
              <a:rPr dirty="0" sz="1050" spc="-20">
                <a:latin typeface="宋体"/>
                <a:cs typeface="宋体"/>
                <a:hlinkClick r:id="rId17" action="ppaction://hlinksldjump"/>
              </a:rPr>
              <a:t>游</a:t>
            </a:r>
            <a:r>
              <a:rPr dirty="0" sz="1050" spc="5">
                <a:latin typeface="宋体"/>
                <a:cs typeface="宋体"/>
                <a:hlinkClick r:id="rId17" action="ppaction://hlinksldjump"/>
              </a:rPr>
              <a:t>标的使</a:t>
            </a:r>
            <a:r>
              <a:rPr dirty="0" sz="1050" spc="170">
                <a:latin typeface="宋体"/>
                <a:cs typeface="宋体"/>
                <a:hlinkClick r:id="rId17" action="ppaction://hlinksldjump"/>
              </a:rPr>
              <a:t>用</a:t>
            </a:r>
            <a:r>
              <a:rPr dirty="0" sz="1050" spc="-5">
                <a:latin typeface="Calibri"/>
                <a:cs typeface="Calibri"/>
                <a:hlinkClick r:id="rId17" action="ppaction://hlinksldjump"/>
              </a:rPr>
              <a:t>...............................................................................................................................................</a:t>
            </a:r>
            <a:r>
              <a:rPr dirty="0" sz="1050" spc="35">
                <a:latin typeface="Calibri"/>
                <a:cs typeface="Calibri"/>
                <a:hlinkClick r:id="rId17" action="ppaction://hlinksldjump"/>
              </a:rPr>
              <a:t> </a:t>
            </a:r>
            <a:r>
              <a:rPr dirty="0" sz="1050" spc="-10">
                <a:latin typeface="Calibri"/>
                <a:cs typeface="Calibri"/>
                <a:hlinkClick r:id="rId17" action="ppaction://hlinksldjump"/>
              </a:rPr>
              <a:t>19</a:t>
            </a:r>
            <a:endParaRPr sz="10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Calibri"/>
                <a:cs typeface="Calibri"/>
                <a:hlinkClick r:id="rId17" action="ppaction://hlinksldjump"/>
              </a:rPr>
              <a:t>§4.1 </a:t>
            </a:r>
            <a:r>
              <a:rPr dirty="0" sz="1000" spc="155">
                <a:latin typeface="Calibri"/>
                <a:cs typeface="Calibri"/>
                <a:hlinkClick r:id="rId17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7" action="ppaction://hlinksldjump"/>
              </a:rPr>
              <a:t>游标概</a:t>
            </a:r>
            <a:r>
              <a:rPr dirty="0" sz="1000" spc="30">
                <a:latin typeface="宋体"/>
                <a:cs typeface="宋体"/>
                <a:hlinkClick r:id="rId17" action="ppaction://hlinksldjump"/>
              </a:rPr>
              <a:t>念</a:t>
            </a:r>
            <a:r>
              <a:rPr dirty="0" sz="1000" spc="5">
                <a:latin typeface="Calibri"/>
                <a:cs typeface="Calibri"/>
                <a:hlinkClick r:id="rId17" action="ppaction://hlinksldjump"/>
              </a:rPr>
              <a:t>.........................................................................................................................................................19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7" action="ppaction://hlinksldjump"/>
              </a:rPr>
              <a:t>§4.1.1  </a:t>
            </a:r>
            <a:r>
              <a:rPr dirty="0" sz="1000" spc="20">
                <a:latin typeface="Calibri"/>
                <a:cs typeface="Calibri"/>
                <a:hlinkClick r:id="rId17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17" action="ppaction://hlinksldjump"/>
              </a:rPr>
              <a:t>处</a:t>
            </a:r>
            <a:r>
              <a:rPr dirty="0" sz="1000" spc="5">
                <a:latin typeface="宋体"/>
                <a:cs typeface="宋体"/>
                <a:hlinkClick r:id="rId17" action="ppaction://hlinksldjump"/>
              </a:rPr>
              <a:t>理显</a:t>
            </a:r>
            <a:r>
              <a:rPr dirty="0" sz="1000" spc="-20">
                <a:latin typeface="宋体"/>
                <a:cs typeface="宋体"/>
                <a:hlinkClick r:id="rId17" action="ppaction://hlinksldjump"/>
              </a:rPr>
              <a:t>式</a:t>
            </a:r>
            <a:r>
              <a:rPr dirty="0" sz="1000" spc="5">
                <a:latin typeface="宋体"/>
                <a:cs typeface="宋体"/>
                <a:hlinkClick r:id="rId17" action="ppaction://hlinksldjump"/>
              </a:rPr>
              <a:t>游</a:t>
            </a:r>
            <a:r>
              <a:rPr dirty="0" sz="1000" spc="75">
                <a:latin typeface="宋体"/>
                <a:cs typeface="宋体"/>
                <a:hlinkClick r:id="rId17" action="ppaction://hlinksldjump"/>
              </a:rPr>
              <a:t>标</a:t>
            </a:r>
            <a:r>
              <a:rPr dirty="0" sz="1000" spc="5">
                <a:latin typeface="Calibri"/>
                <a:cs typeface="Calibri"/>
                <a:hlinkClick r:id="rId17" action="ppaction://hlinksldjump"/>
              </a:rPr>
              <a:t>..........................................................................................................................................19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8" action="ppaction://hlinksldjump"/>
              </a:rPr>
              <a:t>§4.1.2  </a:t>
            </a:r>
            <a:r>
              <a:rPr dirty="0" sz="1000" spc="20">
                <a:latin typeface="Calibri"/>
                <a:cs typeface="Calibri"/>
                <a:hlinkClick r:id="rId18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18" action="ppaction://hlinksldjump"/>
              </a:rPr>
              <a:t>处</a:t>
            </a:r>
            <a:r>
              <a:rPr dirty="0" sz="1000" spc="5">
                <a:latin typeface="宋体"/>
                <a:cs typeface="宋体"/>
                <a:hlinkClick r:id="rId18" action="ppaction://hlinksldjump"/>
              </a:rPr>
              <a:t>理隐</a:t>
            </a:r>
            <a:r>
              <a:rPr dirty="0" sz="1000" spc="-20">
                <a:latin typeface="宋体"/>
                <a:cs typeface="宋体"/>
                <a:hlinkClick r:id="rId18" action="ppaction://hlinksldjump"/>
              </a:rPr>
              <a:t>式</a:t>
            </a:r>
            <a:r>
              <a:rPr dirty="0" sz="1000" spc="5">
                <a:latin typeface="宋体"/>
                <a:cs typeface="宋体"/>
                <a:hlinkClick r:id="rId18" action="ppaction://hlinksldjump"/>
              </a:rPr>
              <a:t>游</a:t>
            </a:r>
            <a:r>
              <a:rPr dirty="0" sz="1000" spc="75">
                <a:latin typeface="宋体"/>
                <a:cs typeface="宋体"/>
                <a:hlinkClick r:id="rId18" action="ppaction://hlinksldjump"/>
              </a:rPr>
              <a:t>标</a:t>
            </a:r>
            <a:r>
              <a:rPr dirty="0" sz="1000" spc="5">
                <a:latin typeface="Calibri"/>
                <a:cs typeface="Calibri"/>
                <a:hlinkClick r:id="rId18" action="ppaction://hlinksldjump"/>
              </a:rPr>
              <a:t>..........................................................................................................................................23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002538"/>
            <a:ext cx="6217285" cy="2409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3275">
              <a:lnSpc>
                <a:spcPct val="100000"/>
              </a:lnSpc>
              <a:spcBef>
                <a:spcPts val="100"/>
              </a:spcBef>
              <a:tabLst>
                <a:tab pos="2991485" algn="l"/>
              </a:tabLst>
            </a:pPr>
            <a:r>
              <a:rPr dirty="0" sz="1800" spc="10" b="1">
                <a:latin typeface="宋体"/>
                <a:cs typeface="宋体"/>
              </a:rPr>
              <a:t>第</a:t>
            </a:r>
            <a:r>
              <a:rPr dirty="0" sz="1800" spc="-10" b="1">
                <a:latin typeface="宋体"/>
                <a:cs typeface="宋体"/>
              </a:rPr>
              <a:t>四章	</a:t>
            </a:r>
            <a:r>
              <a:rPr dirty="0" sz="1800" spc="10" b="1">
                <a:latin typeface="宋体"/>
                <a:cs typeface="宋体"/>
              </a:rPr>
              <a:t>游</a:t>
            </a:r>
            <a:r>
              <a:rPr dirty="0" sz="1800" spc="-10" b="1">
                <a:latin typeface="宋体"/>
                <a:cs typeface="宋体"/>
              </a:rPr>
              <a:t>标的</a:t>
            </a:r>
            <a:r>
              <a:rPr dirty="0" sz="1800" spc="10" b="1">
                <a:latin typeface="宋体"/>
                <a:cs typeface="宋体"/>
              </a:rPr>
              <a:t>使</a:t>
            </a:r>
            <a:r>
              <a:rPr dirty="0" sz="1800" spc="-10" b="1">
                <a:latin typeface="宋体"/>
                <a:cs typeface="宋体"/>
              </a:rPr>
              <a:t>用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程序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，对</a:t>
            </a:r>
            <a:r>
              <a:rPr dirty="0" sz="1050" spc="-20">
                <a:latin typeface="宋体"/>
                <a:cs typeface="宋体"/>
              </a:rPr>
              <a:t>于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处理多行记录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0">
                <a:latin typeface="宋体"/>
                <a:cs typeface="宋体"/>
              </a:rPr>
              <a:t>事</a:t>
            </a:r>
            <a:r>
              <a:rPr dirty="0" sz="1050" spc="5">
                <a:latin typeface="宋体"/>
                <a:cs typeface="宋体"/>
              </a:rPr>
              <a:t>务经常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用游标来</a:t>
            </a:r>
            <a:r>
              <a:rPr dirty="0" sz="1050" spc="-20">
                <a:latin typeface="宋体"/>
                <a:cs typeface="宋体"/>
              </a:rPr>
              <a:t>实</a:t>
            </a:r>
            <a:r>
              <a:rPr dirty="0" sz="1050" spc="5">
                <a:latin typeface="宋体"/>
                <a:cs typeface="宋体"/>
              </a:rPr>
              <a:t>现。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050" b="1">
                <a:latin typeface="Calibri"/>
                <a:cs typeface="Calibri"/>
              </a:rPr>
              <a:t>§4.1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游标概念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indent="295275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为了处理</a:t>
            </a:r>
            <a:r>
              <a:rPr dirty="0" sz="1050" spc="1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SQL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-20">
                <a:latin typeface="Calibri"/>
                <a:cs typeface="Calibri"/>
              </a:rPr>
              <a:t>ORACLE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必须</a:t>
            </a:r>
            <a:r>
              <a:rPr dirty="0" sz="1050" spc="-20"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配一片</a:t>
            </a:r>
            <a:r>
              <a:rPr dirty="0" sz="1050" spc="-20">
                <a:latin typeface="宋体"/>
                <a:cs typeface="宋体"/>
              </a:rPr>
              <a:t>叫</a:t>
            </a:r>
            <a:r>
              <a:rPr dirty="0" sz="1050" spc="5">
                <a:latin typeface="宋体"/>
                <a:cs typeface="宋体"/>
              </a:rPr>
              <a:t>上</a:t>
            </a:r>
            <a:r>
              <a:rPr dirty="0" sz="1050" spc="-20">
                <a:latin typeface="宋体"/>
                <a:cs typeface="宋体"/>
              </a:rPr>
              <a:t>下</a:t>
            </a:r>
            <a:r>
              <a:rPr dirty="0" sz="1050" spc="10">
                <a:latin typeface="宋体"/>
                <a:cs typeface="宋体"/>
              </a:rPr>
              <a:t>文</a:t>
            </a:r>
            <a:r>
              <a:rPr dirty="0" sz="1050">
                <a:latin typeface="Calibri"/>
                <a:cs typeface="Calibri"/>
              </a:rPr>
              <a:t>(</a:t>
            </a:r>
            <a:r>
              <a:rPr dirty="0" sz="1050" spc="-10">
                <a:latin typeface="Calibri"/>
                <a:cs typeface="Calibri"/>
              </a:rPr>
              <a:t> context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area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)</a:t>
            </a:r>
            <a:r>
              <a:rPr dirty="0" sz="1050" spc="5">
                <a:latin typeface="宋体"/>
                <a:cs typeface="宋体"/>
              </a:rPr>
              <a:t>的区域</a:t>
            </a:r>
            <a:r>
              <a:rPr dirty="0" sz="1050" spc="-20">
                <a:latin typeface="宋体"/>
                <a:cs typeface="宋体"/>
              </a:rPr>
              <a:t>来</a:t>
            </a:r>
            <a:r>
              <a:rPr dirty="0" sz="1050" spc="5">
                <a:latin typeface="宋体"/>
                <a:cs typeface="宋体"/>
              </a:rPr>
              <a:t>处理所</a:t>
            </a:r>
            <a:r>
              <a:rPr dirty="0" sz="1050" spc="-20">
                <a:latin typeface="宋体"/>
                <a:cs typeface="宋体"/>
              </a:rPr>
              <a:t>必</a:t>
            </a:r>
            <a:r>
              <a:rPr dirty="0" sz="1050" spc="5">
                <a:latin typeface="宋体"/>
                <a:cs typeface="宋体"/>
              </a:rPr>
              <a:t>需的信</a:t>
            </a:r>
            <a:r>
              <a:rPr dirty="0" sz="1050" spc="-20">
                <a:latin typeface="宋体"/>
                <a:cs typeface="宋体"/>
              </a:rPr>
              <a:t>息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其中 包括要处</a:t>
            </a:r>
            <a:r>
              <a:rPr dirty="0" sz="1050" spc="-20">
                <a:latin typeface="宋体"/>
                <a:cs typeface="宋体"/>
              </a:rPr>
              <a:t>理</a:t>
            </a:r>
            <a:r>
              <a:rPr dirty="0" sz="1050" spc="5">
                <a:latin typeface="宋体"/>
                <a:cs typeface="宋体"/>
              </a:rPr>
              <a:t>的行的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目，一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指向语</a:t>
            </a:r>
            <a:r>
              <a:rPr dirty="0" sz="1050" spc="-20"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被分析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后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表示形式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指针以</a:t>
            </a:r>
            <a:r>
              <a:rPr dirty="0" sz="1050" spc="-20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查询的</a:t>
            </a:r>
            <a:r>
              <a:rPr dirty="0" sz="1050" spc="-20">
                <a:latin typeface="宋体"/>
                <a:cs typeface="宋体"/>
              </a:rPr>
              <a:t>活</a:t>
            </a:r>
            <a:r>
              <a:rPr dirty="0" sz="1050" spc="5">
                <a:latin typeface="宋体"/>
                <a:cs typeface="宋体"/>
              </a:rPr>
              <a:t>动</a:t>
            </a:r>
            <a:r>
              <a:rPr dirty="0" sz="1050" spc="20">
                <a:latin typeface="宋体"/>
                <a:cs typeface="宋体"/>
              </a:rPr>
              <a:t>集</a:t>
            </a:r>
            <a:r>
              <a:rPr dirty="0" sz="1050" spc="-5">
                <a:latin typeface="Calibri"/>
                <a:cs typeface="Calibri"/>
              </a:rPr>
              <a:t>(active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set)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12700" marR="5080" indent="295275">
              <a:lnSpc>
                <a:spcPct val="123800"/>
              </a:lnSpc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游标是一个指向上下文的句柄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105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handle)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或指针</a:t>
            </a:r>
            <a:r>
              <a:rPr dirty="0" sz="1050" spc="5">
                <a:latin typeface="宋体"/>
                <a:cs typeface="宋体"/>
              </a:rPr>
              <a:t>。</a:t>
            </a:r>
            <a:r>
              <a:rPr dirty="0" sz="1050" spc="-20">
                <a:latin typeface="宋体"/>
                <a:cs typeface="宋体"/>
              </a:rPr>
              <a:t>通</a:t>
            </a:r>
            <a:r>
              <a:rPr dirty="0" sz="1050" spc="5">
                <a:latin typeface="宋体"/>
                <a:cs typeface="宋体"/>
              </a:rPr>
              <a:t>过游标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以控制</a:t>
            </a:r>
            <a:r>
              <a:rPr dirty="0" sz="1050" spc="-2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下文区</a:t>
            </a:r>
            <a:r>
              <a:rPr dirty="0" sz="1050" spc="-20">
                <a:latin typeface="宋体"/>
                <a:cs typeface="宋体"/>
              </a:rPr>
              <a:t>和</a:t>
            </a:r>
            <a:r>
              <a:rPr dirty="0" sz="1050" spc="5">
                <a:latin typeface="宋体"/>
                <a:cs typeface="宋体"/>
              </a:rPr>
              <a:t>处理语</a:t>
            </a:r>
            <a:r>
              <a:rPr dirty="0" sz="1050" spc="-20"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时上 下文区会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生些什</a:t>
            </a:r>
            <a:r>
              <a:rPr dirty="0" sz="1050" spc="-20">
                <a:latin typeface="宋体"/>
                <a:cs typeface="宋体"/>
              </a:rPr>
              <a:t>么</a:t>
            </a:r>
            <a:r>
              <a:rPr dirty="0" sz="1050" spc="5">
                <a:latin typeface="宋体"/>
                <a:cs typeface="宋体"/>
              </a:rPr>
              <a:t>事情。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对于不同的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SQL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游标的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用情况</a:t>
            </a:r>
            <a:r>
              <a:rPr dirty="0" sz="1050" spc="-20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同：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19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952" y="3423792"/>
          <a:ext cx="5101590" cy="826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720"/>
                <a:gridCol w="2506345"/>
              </a:tblGrid>
              <a:tr h="207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SQL</a:t>
                      </a:r>
                      <a:r>
                        <a:rPr dirty="0" sz="10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语句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游标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非查询语句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隐式的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59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结果是单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的查询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句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隐式的或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显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示的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结果是多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的查询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句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显示的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3404" y="4447793"/>
            <a:ext cx="6221095" cy="2958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alibri"/>
                <a:cs typeface="Calibri"/>
              </a:rPr>
              <a:t>§4.1.1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处理显式游标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 b="1">
                <a:latin typeface="Calibri"/>
                <a:cs typeface="Calibri"/>
              </a:rPr>
              <a:t>1.</a:t>
            </a:r>
            <a:r>
              <a:rPr dirty="0" sz="1050" spc="22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显式游标处理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显式游标处理需四个</a:t>
            </a:r>
            <a:r>
              <a:rPr dirty="0" sz="1050" spc="-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步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骤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 marL="283845" marR="1974214" indent="-271145">
              <a:lnSpc>
                <a:spcPct val="123800"/>
              </a:lnSpc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定义游标</a:t>
            </a:r>
            <a:r>
              <a:rPr dirty="0" sz="1050" b="1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就是定</a:t>
            </a:r>
            <a:r>
              <a:rPr dirty="0" sz="1050" spc="-20">
                <a:latin typeface="宋体"/>
                <a:cs typeface="宋体"/>
              </a:rPr>
              <a:t>义</a:t>
            </a:r>
            <a:r>
              <a:rPr dirty="0" sz="1050" spc="5">
                <a:latin typeface="宋体"/>
                <a:cs typeface="宋体"/>
              </a:rPr>
              <a:t>一个游</a:t>
            </a:r>
            <a:r>
              <a:rPr dirty="0" sz="1050" spc="-20"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名，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及与其</a:t>
            </a:r>
            <a:r>
              <a:rPr dirty="0" sz="1050" spc="-2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对应</a:t>
            </a:r>
            <a:r>
              <a:rPr dirty="0" sz="1050" spc="250">
                <a:latin typeface="宋体"/>
                <a:cs typeface="宋体"/>
              </a:rPr>
              <a:t>的</a:t>
            </a:r>
            <a:r>
              <a:rPr dirty="0" sz="1050" spc="-5">
                <a:latin typeface="Calibri"/>
                <a:cs typeface="Calibri"/>
              </a:rPr>
              <a:t>SELECT</a:t>
            </a:r>
            <a:r>
              <a:rPr dirty="0" sz="1050" spc="2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语句。 格式：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280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CURSOR </a:t>
            </a:r>
            <a:r>
              <a:rPr dirty="0" sz="1050" spc="-5">
                <a:latin typeface="Calibri"/>
                <a:cs typeface="Calibri"/>
              </a:rPr>
              <a:t>cursor_name[(parameter[, parameter]…)]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105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select_statement;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20"/>
              </a:spcBef>
            </a:pPr>
            <a:r>
              <a:rPr dirty="0" sz="1050" spc="5">
                <a:latin typeface="宋体"/>
                <a:cs typeface="宋体"/>
              </a:rPr>
              <a:t>游标参数</a:t>
            </a:r>
            <a:r>
              <a:rPr dirty="0" sz="1050" spc="-20">
                <a:latin typeface="宋体"/>
                <a:cs typeface="宋体"/>
              </a:rPr>
              <a:t>只</a:t>
            </a:r>
            <a:r>
              <a:rPr dirty="0" sz="1050" spc="5">
                <a:latin typeface="宋体"/>
                <a:cs typeface="宋体"/>
              </a:rPr>
              <a:t>能为输</a:t>
            </a:r>
            <a:r>
              <a:rPr dirty="0" sz="1050" spc="-20">
                <a:latin typeface="宋体"/>
                <a:cs typeface="宋体"/>
              </a:rPr>
              <a:t>入</a:t>
            </a:r>
            <a:r>
              <a:rPr dirty="0" sz="1050" spc="5">
                <a:latin typeface="宋体"/>
                <a:cs typeface="宋体"/>
              </a:rPr>
              <a:t>参数，</a:t>
            </a:r>
            <a:r>
              <a:rPr dirty="0" sz="1050" spc="-20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格式为：</a:t>
            </a:r>
            <a:endParaRPr sz="1050">
              <a:latin typeface="宋体"/>
              <a:cs typeface="宋体"/>
            </a:endParaRPr>
          </a:p>
          <a:p>
            <a:pPr algn="ctr" marR="1937385">
              <a:lnSpc>
                <a:spcPct val="100000"/>
              </a:lnSpc>
              <a:spcBef>
                <a:spcPts val="280"/>
              </a:spcBef>
            </a:pPr>
            <a:r>
              <a:rPr dirty="0" sz="1050" spc="-5">
                <a:latin typeface="Calibri"/>
                <a:cs typeface="Calibri"/>
              </a:rPr>
              <a:t>parameter_name </a:t>
            </a:r>
            <a:r>
              <a:rPr dirty="0" sz="1050">
                <a:latin typeface="Calibri"/>
                <a:cs typeface="Calibri"/>
              </a:rPr>
              <a:t>[IN] </a:t>
            </a:r>
            <a:r>
              <a:rPr dirty="0" sz="1050" spc="-10">
                <a:latin typeface="Calibri"/>
                <a:cs typeface="Calibri"/>
              </a:rPr>
              <a:t>datatype </a:t>
            </a:r>
            <a:r>
              <a:rPr dirty="0" sz="1050">
                <a:latin typeface="Calibri"/>
                <a:cs typeface="Calibri"/>
              </a:rPr>
              <a:t>[{:= | </a:t>
            </a:r>
            <a:r>
              <a:rPr dirty="0" sz="1050" spc="-25">
                <a:latin typeface="Calibri"/>
                <a:cs typeface="Calibri"/>
              </a:rPr>
              <a:t>DEFAULT}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expression]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2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在指定数据类型时，不能使用长度约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束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如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NUMBER(4)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-5">
                <a:latin typeface="Calibri"/>
                <a:cs typeface="Calibri"/>
              </a:rPr>
              <a:t>CHAR(10)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等都是错误的。</a:t>
            </a:r>
            <a:endParaRPr sz="1050">
              <a:latin typeface="宋体"/>
              <a:cs typeface="宋体"/>
            </a:endParaRPr>
          </a:p>
          <a:p>
            <a:pPr algn="just" marL="283845" marR="5080" indent="-271145">
              <a:lnSpc>
                <a:spcPct val="123800"/>
              </a:lnSpc>
              <a:buClr>
                <a:srgbClr val="000000"/>
              </a:buClr>
              <a:buFont typeface="Wingdings"/>
              <a:buChar char=""/>
              <a:tabLst>
                <a:tab pos="284480" algn="l"/>
              </a:tabLst>
            </a:pP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打开游标</a:t>
            </a:r>
            <a:r>
              <a:rPr dirty="0" sz="1050" spc="-75" b="1">
                <a:latin typeface="宋体"/>
                <a:cs typeface="宋体"/>
              </a:rPr>
              <a:t>：</a:t>
            </a:r>
            <a:r>
              <a:rPr dirty="0" sz="1050" spc="-20">
                <a:latin typeface="宋体"/>
                <a:cs typeface="宋体"/>
              </a:rPr>
              <a:t>就</a:t>
            </a:r>
            <a:r>
              <a:rPr dirty="0" sz="1050" spc="5">
                <a:latin typeface="宋体"/>
                <a:cs typeface="宋体"/>
              </a:rPr>
              <a:t>是执行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标所</a:t>
            </a:r>
            <a:r>
              <a:rPr dirty="0" sz="1050" spc="-2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应的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SELECT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将其查询结</a:t>
            </a:r>
            <a:r>
              <a:rPr dirty="0" sz="1050" spc="-20">
                <a:latin typeface="宋体"/>
                <a:cs typeface="宋体"/>
              </a:rPr>
              <a:t>果</a:t>
            </a:r>
            <a:r>
              <a:rPr dirty="0" sz="1050" spc="5">
                <a:latin typeface="宋体"/>
                <a:cs typeface="宋体"/>
              </a:rPr>
              <a:t>放入工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区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并且</a:t>
            </a:r>
            <a:r>
              <a:rPr dirty="0" sz="1050" spc="-20">
                <a:latin typeface="宋体"/>
                <a:cs typeface="宋体"/>
              </a:rPr>
              <a:t>指</a:t>
            </a:r>
            <a:r>
              <a:rPr dirty="0" sz="1050" spc="5">
                <a:latin typeface="宋体"/>
                <a:cs typeface="宋体"/>
              </a:rPr>
              <a:t>针指向</a:t>
            </a:r>
            <a:r>
              <a:rPr dirty="0" sz="1050" spc="-20">
                <a:latin typeface="宋体"/>
                <a:cs typeface="宋体"/>
              </a:rPr>
              <a:t>工</a:t>
            </a:r>
            <a:r>
              <a:rPr dirty="0" sz="1050" spc="5">
                <a:latin typeface="宋体"/>
                <a:cs typeface="宋体"/>
              </a:rPr>
              <a:t>作区的首 部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标识游标</a:t>
            </a:r>
            <a:r>
              <a:rPr dirty="0" sz="1050" spc="-20">
                <a:latin typeface="宋体"/>
                <a:cs typeface="宋体"/>
              </a:rPr>
              <a:t>结</a:t>
            </a:r>
            <a:r>
              <a:rPr dirty="0" sz="1050" spc="5">
                <a:latin typeface="宋体"/>
                <a:cs typeface="宋体"/>
              </a:rPr>
              <a:t>果集合</a:t>
            </a:r>
            <a:r>
              <a:rPr dirty="0" sz="1050" spc="-20">
                <a:latin typeface="宋体"/>
                <a:cs typeface="宋体"/>
              </a:rPr>
              <a:t>。如</a:t>
            </a:r>
            <a:r>
              <a:rPr dirty="0" sz="1050" spc="5">
                <a:latin typeface="宋体"/>
                <a:cs typeface="宋体"/>
              </a:rPr>
              <a:t>果游标</a:t>
            </a:r>
            <a:r>
              <a:rPr dirty="0" sz="1050" spc="-20">
                <a:latin typeface="宋体"/>
                <a:cs typeface="宋体"/>
              </a:rPr>
              <a:t>查</a:t>
            </a:r>
            <a:r>
              <a:rPr dirty="0" sz="1050" spc="5">
                <a:latin typeface="宋体"/>
                <a:cs typeface="宋体"/>
              </a:rPr>
              <a:t>询语句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带有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FOR </a:t>
            </a:r>
            <a:r>
              <a:rPr dirty="0" sz="1050" spc="-20">
                <a:latin typeface="Calibri"/>
                <a:cs typeface="Calibri"/>
              </a:rPr>
              <a:t>UPDATE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选项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OPEN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语句还</a:t>
            </a:r>
            <a:r>
              <a:rPr dirty="0" sz="1050" spc="-20">
                <a:latin typeface="宋体"/>
                <a:cs typeface="宋体"/>
              </a:rPr>
              <a:t>将</a:t>
            </a:r>
            <a:r>
              <a:rPr dirty="0" sz="1050" spc="5">
                <a:latin typeface="宋体"/>
                <a:cs typeface="宋体"/>
              </a:rPr>
              <a:t>锁定数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库表中 游标结果</a:t>
            </a:r>
            <a:r>
              <a:rPr dirty="0" sz="1050" spc="-20">
                <a:latin typeface="宋体"/>
                <a:cs typeface="宋体"/>
              </a:rPr>
              <a:t>集</a:t>
            </a:r>
            <a:r>
              <a:rPr dirty="0" sz="1050" spc="5">
                <a:latin typeface="宋体"/>
                <a:cs typeface="宋体"/>
              </a:rPr>
              <a:t>合对应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数据行。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格式：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280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OPEN </a:t>
            </a:r>
            <a:r>
              <a:rPr dirty="0" sz="1050" spc="-5">
                <a:latin typeface="Calibri"/>
                <a:cs typeface="Calibri"/>
              </a:rPr>
              <a:t>cursor_name[([parameter </a:t>
            </a:r>
            <a:r>
              <a:rPr dirty="0" sz="1050" spc="-10">
                <a:latin typeface="Calibri"/>
                <a:cs typeface="Calibri"/>
              </a:rPr>
              <a:t>=&gt;] </a:t>
            </a:r>
            <a:r>
              <a:rPr dirty="0" sz="1050" spc="-5">
                <a:latin typeface="Calibri"/>
                <a:cs typeface="Calibri"/>
              </a:rPr>
              <a:t>value[, </a:t>
            </a:r>
            <a:r>
              <a:rPr dirty="0" sz="1050" spc="-10">
                <a:latin typeface="Calibri"/>
                <a:cs typeface="Calibri"/>
              </a:rPr>
              <a:t>[parameter =&gt;]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value]…)];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0304" y="7420482"/>
            <a:ext cx="6400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法</a:t>
            </a:r>
            <a:r>
              <a:rPr dirty="0" sz="1050" spc="-380">
                <a:latin typeface="宋体"/>
                <a:cs typeface="宋体"/>
              </a:rPr>
              <a:t>。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050" spc="-30" b="1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404" y="7383297"/>
            <a:ext cx="6286500" cy="2205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1022985" indent="42545">
              <a:lnSpc>
                <a:spcPct val="123800"/>
              </a:lnSpc>
              <a:spcBef>
                <a:spcPts val="95"/>
              </a:spcBef>
            </a:pPr>
            <a:r>
              <a:rPr dirty="0" sz="1050" spc="5">
                <a:latin typeface="宋体"/>
                <a:cs typeface="宋体"/>
              </a:rPr>
              <a:t>在向游标</a:t>
            </a:r>
            <a:r>
              <a:rPr dirty="0" sz="1050" spc="-20">
                <a:latin typeface="宋体"/>
                <a:cs typeface="宋体"/>
              </a:rPr>
              <a:t>传</a:t>
            </a:r>
            <a:r>
              <a:rPr dirty="0" sz="1050" spc="5">
                <a:latin typeface="宋体"/>
                <a:cs typeface="宋体"/>
              </a:rPr>
              <a:t>递参数时</a:t>
            </a:r>
            <a:r>
              <a:rPr dirty="0" sz="1050" spc="-40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可以使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与函数</a:t>
            </a:r>
            <a:r>
              <a:rPr dirty="0" sz="1050" spc="-20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数相同</a:t>
            </a:r>
            <a:r>
              <a:rPr dirty="0" sz="1050" spc="-20">
                <a:latin typeface="宋体"/>
                <a:cs typeface="宋体"/>
              </a:rPr>
              <a:t>的传</a:t>
            </a:r>
            <a:r>
              <a:rPr dirty="0" sz="1050" spc="5">
                <a:latin typeface="宋体"/>
                <a:cs typeface="宋体"/>
              </a:rPr>
              <a:t>值方法</a:t>
            </a:r>
            <a:r>
              <a:rPr dirty="0" sz="1050" spc="-38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即</a:t>
            </a:r>
            <a:r>
              <a:rPr dirty="0" sz="1050" spc="-20">
                <a:latin typeface="宋体"/>
                <a:cs typeface="宋体"/>
              </a:rPr>
              <a:t>位</a:t>
            </a:r>
            <a:r>
              <a:rPr dirty="0" sz="1050" spc="5">
                <a:latin typeface="宋体"/>
                <a:cs typeface="宋体"/>
              </a:rPr>
              <a:t>置表示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和名称</a:t>
            </a:r>
            <a:r>
              <a:rPr dirty="0" sz="1050" spc="-20">
                <a:latin typeface="宋体"/>
                <a:cs typeface="宋体"/>
              </a:rPr>
              <a:t>表</a:t>
            </a:r>
            <a:r>
              <a:rPr dirty="0" sz="1050">
                <a:latin typeface="宋体"/>
                <a:cs typeface="宋体"/>
              </a:rPr>
              <a:t>示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程序不能用</a:t>
            </a:r>
            <a:r>
              <a:rPr dirty="0" sz="1050" spc="-27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dirty="0" sz="1050" spc="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语句重复打开一个游标。</a:t>
            </a:r>
            <a:endParaRPr sz="1050">
              <a:latin typeface="宋体"/>
              <a:cs typeface="宋体"/>
            </a:endParaRPr>
          </a:p>
          <a:p>
            <a:pPr marL="283845" marR="1720850" indent="-271145">
              <a:lnSpc>
                <a:spcPct val="1238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提取游标数据</a:t>
            </a:r>
            <a:r>
              <a:rPr dirty="0" sz="1050" b="1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就是</a:t>
            </a:r>
            <a:r>
              <a:rPr dirty="0" sz="1050" spc="-20">
                <a:latin typeface="宋体"/>
                <a:cs typeface="宋体"/>
              </a:rPr>
              <a:t>检</a:t>
            </a:r>
            <a:r>
              <a:rPr dirty="0" sz="1050" spc="5">
                <a:latin typeface="宋体"/>
                <a:cs typeface="宋体"/>
              </a:rPr>
              <a:t>索结果</a:t>
            </a:r>
            <a:r>
              <a:rPr dirty="0" sz="1050" spc="-20">
                <a:latin typeface="宋体"/>
                <a:cs typeface="宋体"/>
              </a:rPr>
              <a:t>集</a:t>
            </a:r>
            <a:r>
              <a:rPr dirty="0" sz="1050" spc="5">
                <a:latin typeface="宋体"/>
                <a:cs typeface="宋体"/>
              </a:rPr>
              <a:t>合中的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据行，</a:t>
            </a:r>
            <a:r>
              <a:rPr dirty="0" sz="1050" spc="-20">
                <a:latin typeface="宋体"/>
                <a:cs typeface="宋体"/>
              </a:rPr>
              <a:t>放入</a:t>
            </a:r>
            <a:r>
              <a:rPr dirty="0" sz="1050" spc="5">
                <a:latin typeface="宋体"/>
                <a:cs typeface="宋体"/>
              </a:rPr>
              <a:t>指定的输</a:t>
            </a:r>
            <a:r>
              <a:rPr dirty="0" sz="1050" spc="-20">
                <a:latin typeface="宋体"/>
                <a:cs typeface="宋体"/>
              </a:rPr>
              <a:t>出</a:t>
            </a:r>
            <a:r>
              <a:rPr dirty="0" sz="1050" spc="5">
                <a:latin typeface="宋体"/>
                <a:cs typeface="宋体"/>
              </a:rPr>
              <a:t>变量中。 </a:t>
            </a:r>
            <a:r>
              <a:rPr dirty="0" sz="1050" spc="5">
                <a:latin typeface="宋体"/>
                <a:cs typeface="宋体"/>
              </a:rPr>
              <a:t>格式：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275"/>
              </a:spcBef>
            </a:pP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FETCH </a:t>
            </a:r>
            <a:r>
              <a:rPr dirty="0" sz="1050" spc="-5">
                <a:latin typeface="Calibri"/>
                <a:cs typeface="Calibri"/>
              </a:rPr>
              <a:t>cursor_name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{variable_list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10">
                <a:latin typeface="Calibri"/>
                <a:cs typeface="Calibri"/>
              </a:rPr>
              <a:t>record_variable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};</a:t>
            </a:r>
            <a:endParaRPr sz="10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325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对该记录</a:t>
            </a:r>
            <a:r>
              <a:rPr dirty="0" sz="1050" spc="-20">
                <a:latin typeface="宋体"/>
                <a:cs typeface="宋体"/>
              </a:rPr>
              <a:t>进</a:t>
            </a:r>
            <a:r>
              <a:rPr dirty="0" sz="1050" spc="5">
                <a:latin typeface="宋体"/>
                <a:cs typeface="宋体"/>
              </a:rPr>
              <a:t>行处理；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继续处理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直到活</a:t>
            </a:r>
            <a:r>
              <a:rPr dirty="0" sz="1050" spc="-20">
                <a:latin typeface="宋体"/>
                <a:cs typeface="宋体"/>
              </a:rPr>
              <a:t>动</a:t>
            </a:r>
            <a:r>
              <a:rPr dirty="0" sz="1050" spc="5">
                <a:latin typeface="宋体"/>
                <a:cs typeface="宋体"/>
              </a:rPr>
              <a:t>集合中</a:t>
            </a:r>
            <a:r>
              <a:rPr dirty="0" sz="1050" spc="-20">
                <a:latin typeface="宋体"/>
                <a:cs typeface="宋体"/>
              </a:rPr>
              <a:t>没</a:t>
            </a:r>
            <a:r>
              <a:rPr dirty="0" sz="1050" spc="5">
                <a:latin typeface="宋体"/>
                <a:cs typeface="宋体"/>
              </a:rPr>
              <a:t>有记录；</a:t>
            </a:r>
            <a:endParaRPr sz="1050">
              <a:latin typeface="宋体"/>
              <a:cs typeface="宋体"/>
            </a:endParaRPr>
          </a:p>
          <a:p>
            <a:pPr marL="283845" marR="5080" indent="-271145">
              <a:lnSpc>
                <a:spcPct val="123800"/>
              </a:lnSpc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关闭游标</a:t>
            </a:r>
            <a:r>
              <a:rPr dirty="0" sz="1050" spc="-50" b="1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当提取</a:t>
            </a:r>
            <a:r>
              <a:rPr dirty="0" sz="1050" spc="-20">
                <a:latin typeface="宋体"/>
                <a:cs typeface="宋体"/>
              </a:rPr>
              <a:t>和</a:t>
            </a:r>
            <a:r>
              <a:rPr dirty="0" sz="1050" spc="5">
                <a:latin typeface="宋体"/>
                <a:cs typeface="宋体"/>
              </a:rPr>
              <a:t>处理完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标结</a:t>
            </a:r>
            <a:r>
              <a:rPr dirty="0" sz="1050" spc="-20">
                <a:latin typeface="宋体"/>
                <a:cs typeface="宋体"/>
              </a:rPr>
              <a:t>果</a:t>
            </a:r>
            <a:r>
              <a:rPr dirty="0" sz="1050" spc="5">
                <a:latin typeface="宋体"/>
                <a:cs typeface="宋体"/>
              </a:rPr>
              <a:t>集合数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后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应</a:t>
            </a:r>
            <a:r>
              <a:rPr dirty="0" sz="1050" spc="5">
                <a:latin typeface="宋体"/>
                <a:cs typeface="宋体"/>
              </a:rPr>
              <a:t>及时关闭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以释</a:t>
            </a:r>
            <a:r>
              <a:rPr dirty="0" sz="1050" spc="-20">
                <a:latin typeface="宋体"/>
                <a:cs typeface="宋体"/>
              </a:rPr>
              <a:t>放</a:t>
            </a:r>
            <a:r>
              <a:rPr dirty="0" sz="1050" spc="5">
                <a:latin typeface="宋体"/>
                <a:cs typeface="宋体"/>
              </a:rPr>
              <a:t>该游</a:t>
            </a:r>
            <a:r>
              <a:rPr dirty="0" sz="1050" spc="-20"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所占用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系统资源， </a:t>
            </a:r>
            <a:r>
              <a:rPr dirty="0" sz="1050" spc="5">
                <a:latin typeface="宋体"/>
                <a:cs typeface="宋体"/>
              </a:rPr>
              <a:t>并使该游</a:t>
            </a:r>
            <a:r>
              <a:rPr dirty="0" sz="1050" spc="-20"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的工作</a:t>
            </a:r>
            <a:r>
              <a:rPr dirty="0" sz="1050" spc="-20">
                <a:latin typeface="宋体"/>
                <a:cs typeface="宋体"/>
              </a:rPr>
              <a:t>区</a:t>
            </a:r>
            <a:r>
              <a:rPr dirty="0" sz="1050" spc="5">
                <a:latin typeface="宋体"/>
                <a:cs typeface="宋体"/>
              </a:rPr>
              <a:t>变成无</a:t>
            </a:r>
            <a:r>
              <a:rPr dirty="0" sz="1050" spc="-20">
                <a:latin typeface="宋体"/>
                <a:cs typeface="宋体"/>
              </a:rPr>
              <a:t>效</a:t>
            </a:r>
            <a:r>
              <a:rPr dirty="0" sz="1050" spc="5">
                <a:latin typeface="宋体"/>
                <a:cs typeface="宋体"/>
              </a:rPr>
              <a:t>，不能</a:t>
            </a:r>
            <a:r>
              <a:rPr dirty="0" sz="1050" spc="-20">
                <a:latin typeface="宋体"/>
                <a:cs typeface="宋体"/>
              </a:rPr>
              <a:t>再</a:t>
            </a:r>
            <a:r>
              <a:rPr dirty="0" sz="1050" spc="5">
                <a:latin typeface="宋体"/>
                <a:cs typeface="宋体"/>
              </a:rPr>
              <a:t>使用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FETCH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语句取其中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据。关</a:t>
            </a:r>
            <a:r>
              <a:rPr dirty="0" sz="1050" spc="-20">
                <a:latin typeface="宋体"/>
                <a:cs typeface="宋体"/>
              </a:rPr>
              <a:t>闭</a:t>
            </a:r>
            <a:r>
              <a:rPr dirty="0" sz="1050" spc="5">
                <a:latin typeface="宋体"/>
                <a:cs typeface="宋体"/>
              </a:rPr>
              <a:t>后的游</a:t>
            </a:r>
            <a:r>
              <a:rPr dirty="0" sz="1050" spc="-20"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可以使用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OPEN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 句重新打</a:t>
            </a:r>
            <a:r>
              <a:rPr dirty="0" sz="1050" spc="-20">
                <a:latin typeface="宋体"/>
                <a:cs typeface="宋体"/>
              </a:rPr>
              <a:t>开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格式：</a:t>
            </a:r>
            <a:endParaRPr sz="1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2680"/>
            <a:ext cx="2144395" cy="82486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420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CLOSE</a:t>
            </a:r>
            <a:r>
              <a:rPr dirty="0" sz="105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cursor_name;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050" b="1">
                <a:latin typeface="宋体"/>
                <a:cs typeface="宋体"/>
              </a:rPr>
              <a:t>注：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定义的游标不能有</a:t>
            </a:r>
            <a:r>
              <a:rPr dirty="0" sz="1050" spc="-28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dirty="0" sz="105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子句</a:t>
            </a:r>
            <a:r>
              <a:rPr dirty="0" sz="1050" b="1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4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1.</a:t>
            </a:r>
            <a:r>
              <a:rPr dirty="0" sz="1050" spc="30" b="1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查询前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10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名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工的信</a:t>
            </a:r>
            <a:r>
              <a:rPr dirty="0" sz="1050" spc="-20">
                <a:latin typeface="宋体"/>
                <a:cs typeface="宋体"/>
              </a:rPr>
              <a:t>息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2048509"/>
            <a:ext cx="4085595" cy="3364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3404" y="5722111"/>
            <a:ext cx="1699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75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2.  </a:t>
            </a:r>
            <a:r>
              <a:rPr dirty="0" sz="1050" spc="5">
                <a:latin typeface="宋体"/>
                <a:cs typeface="宋体"/>
              </a:rPr>
              <a:t>游标参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的传递</a:t>
            </a:r>
            <a:r>
              <a:rPr dirty="0" sz="1050" spc="-20">
                <a:latin typeface="宋体"/>
                <a:cs typeface="宋体"/>
              </a:rPr>
              <a:t>方</a:t>
            </a:r>
            <a:r>
              <a:rPr dirty="0" sz="1050" spc="5">
                <a:latin typeface="宋体"/>
                <a:cs typeface="宋体"/>
              </a:rPr>
              <a:t>法。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6138915"/>
            <a:ext cx="5254505" cy="3269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20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65961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或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161" y="1185544"/>
            <a:ext cx="5214779" cy="3270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3404" y="4891938"/>
            <a:ext cx="4480560" cy="141351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050" spc="-5" b="1">
                <a:latin typeface="Calibri"/>
                <a:cs typeface="Calibri"/>
              </a:rPr>
              <a:t>2.</a:t>
            </a:r>
            <a:r>
              <a:rPr dirty="0" sz="1050" b="1">
                <a:latin typeface="宋体"/>
                <a:cs typeface="宋体"/>
              </a:rPr>
              <a:t>游标属性</a:t>
            </a:r>
            <a:endParaRPr sz="1050">
              <a:latin typeface="宋体"/>
              <a:cs typeface="宋体"/>
            </a:endParaRPr>
          </a:p>
          <a:p>
            <a:pPr marL="79375">
              <a:lnSpc>
                <a:spcPct val="100000"/>
              </a:lnSpc>
              <a:spcBef>
                <a:spcPts val="300"/>
              </a:spcBef>
              <a:tabLst>
                <a:tab pos="1045844" algn="l"/>
              </a:tabLst>
            </a:pP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%FOUND	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布</a:t>
            </a:r>
            <a:r>
              <a:rPr dirty="0" sz="1050" spc="-20">
                <a:solidFill>
                  <a:srgbClr val="FF0000"/>
                </a:solidFill>
                <a:latin typeface="宋体"/>
                <a:cs typeface="宋体"/>
              </a:rPr>
              <a:t>尔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型属性</a:t>
            </a:r>
            <a:r>
              <a:rPr dirty="0" sz="1050" spc="-2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当最近</a:t>
            </a:r>
            <a:r>
              <a:rPr dirty="0" sz="1050" spc="-2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次读记</a:t>
            </a:r>
            <a:r>
              <a:rPr dirty="0" sz="1050" spc="-20">
                <a:solidFill>
                  <a:srgbClr val="FF0000"/>
                </a:solidFill>
                <a:latin typeface="宋体"/>
                <a:cs typeface="宋体"/>
              </a:rPr>
              <a:t>录时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成</a:t>
            </a:r>
            <a:r>
              <a:rPr dirty="0" sz="1050" spc="10">
                <a:solidFill>
                  <a:srgbClr val="FF0000"/>
                </a:solidFill>
                <a:latin typeface="宋体"/>
                <a:cs typeface="宋体"/>
              </a:rPr>
              <a:t>功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返回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050" spc="-20">
                <a:solidFill>
                  <a:srgbClr val="FF0000"/>
                </a:solidFill>
                <a:latin typeface="宋体"/>
                <a:cs typeface="宋体"/>
              </a:rPr>
              <a:t>则</a:t>
            </a:r>
            <a:r>
              <a:rPr dirty="0" sz="1050" spc="5">
                <a:solidFill>
                  <a:srgbClr val="FF0000"/>
                </a:solidFill>
                <a:latin typeface="宋体"/>
                <a:cs typeface="宋体"/>
              </a:rPr>
              <a:t>值为</a:t>
            </a:r>
            <a:r>
              <a:rPr dirty="0" sz="1050" spc="-31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r>
              <a:rPr dirty="0" sz="1050" spc="-5">
                <a:solidFill>
                  <a:srgbClr val="FF0000"/>
                </a:solidFill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79375">
              <a:lnSpc>
                <a:spcPct val="100000"/>
              </a:lnSpc>
              <a:spcBef>
                <a:spcPts val="300"/>
              </a:spcBef>
              <a:tabLst>
                <a:tab pos="1012190" algn="l"/>
              </a:tabLst>
            </a:pPr>
            <a:r>
              <a:rPr dirty="0" sz="1050" spc="-10">
                <a:latin typeface="Calibri"/>
                <a:cs typeface="Calibri"/>
              </a:rPr>
              <a:t>%NOTFOUND	</a:t>
            </a:r>
            <a:r>
              <a:rPr dirty="0" sz="1050" spc="5">
                <a:latin typeface="宋体"/>
                <a:cs typeface="宋体"/>
              </a:rPr>
              <a:t>布尔型属</a:t>
            </a:r>
            <a:r>
              <a:rPr dirty="0" sz="1050" spc="-20">
                <a:latin typeface="宋体"/>
                <a:cs typeface="宋体"/>
              </a:rPr>
              <a:t>性</a:t>
            </a:r>
            <a:r>
              <a:rPr dirty="0" sz="1050" spc="5">
                <a:latin typeface="宋体"/>
                <a:cs typeface="宋体"/>
              </a:rPr>
              <a:t>，与</a:t>
            </a:r>
            <a:r>
              <a:rPr dirty="0" sz="1050" spc="-5">
                <a:latin typeface="Calibri"/>
                <a:cs typeface="Calibri"/>
              </a:rPr>
              <a:t>%FOUND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相反；</a:t>
            </a:r>
            <a:endParaRPr sz="1050">
              <a:latin typeface="宋体"/>
              <a:cs typeface="宋体"/>
            </a:endParaRPr>
          </a:p>
          <a:p>
            <a:pPr marL="79375">
              <a:lnSpc>
                <a:spcPct val="100000"/>
              </a:lnSpc>
              <a:spcBef>
                <a:spcPts val="300"/>
              </a:spcBef>
              <a:tabLst>
                <a:tab pos="1045844" algn="l"/>
              </a:tabLst>
            </a:pPr>
            <a:r>
              <a:rPr dirty="0" sz="1050" spc="-5">
                <a:latin typeface="Calibri"/>
                <a:cs typeface="Calibri"/>
              </a:rPr>
              <a:t>%ISOPEN	</a:t>
            </a:r>
            <a:r>
              <a:rPr dirty="0" sz="1050" spc="5">
                <a:latin typeface="宋体"/>
                <a:cs typeface="宋体"/>
              </a:rPr>
              <a:t>布尔</a:t>
            </a:r>
            <a:r>
              <a:rPr dirty="0" sz="1050" spc="-20">
                <a:latin typeface="宋体"/>
                <a:cs typeface="宋体"/>
              </a:rPr>
              <a:t>型</a:t>
            </a:r>
            <a:r>
              <a:rPr dirty="0" sz="1050" spc="5">
                <a:latin typeface="宋体"/>
                <a:cs typeface="宋体"/>
              </a:rPr>
              <a:t>属性，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游标已</a:t>
            </a:r>
            <a:r>
              <a:rPr dirty="0" sz="1050" spc="-20">
                <a:latin typeface="宋体"/>
                <a:cs typeface="宋体"/>
              </a:rPr>
              <a:t>打</a:t>
            </a:r>
            <a:r>
              <a:rPr dirty="0" sz="1050" spc="5">
                <a:latin typeface="宋体"/>
                <a:cs typeface="宋体"/>
              </a:rPr>
              <a:t>开时返回</a:t>
            </a:r>
            <a:r>
              <a:rPr dirty="0" sz="1050" spc="-2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TRUE</a:t>
            </a:r>
            <a:r>
              <a:rPr dirty="0" sz="1050" spc="-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79375">
              <a:lnSpc>
                <a:spcPct val="100000"/>
              </a:lnSpc>
              <a:spcBef>
                <a:spcPts val="300"/>
              </a:spcBef>
              <a:tabLst>
                <a:tab pos="1045844" algn="l"/>
              </a:tabLst>
            </a:pPr>
            <a:r>
              <a:rPr dirty="0" sz="1050" spc="-10">
                <a:latin typeface="Calibri"/>
                <a:cs typeface="Calibri"/>
              </a:rPr>
              <a:t>%ROWCOUNT	</a:t>
            </a:r>
            <a:r>
              <a:rPr dirty="0" sz="1050" spc="5">
                <a:latin typeface="宋体"/>
                <a:cs typeface="宋体"/>
              </a:rPr>
              <a:t>数字型</a:t>
            </a:r>
            <a:r>
              <a:rPr dirty="0" sz="1050" spc="-20">
                <a:latin typeface="宋体"/>
                <a:cs typeface="宋体"/>
              </a:rPr>
              <a:t>属</a:t>
            </a:r>
            <a:r>
              <a:rPr dirty="0" sz="1050" spc="5">
                <a:latin typeface="宋体"/>
                <a:cs typeface="宋体"/>
              </a:rPr>
              <a:t>性，</a:t>
            </a:r>
            <a:r>
              <a:rPr dirty="0" sz="1050" spc="-20">
                <a:latin typeface="宋体"/>
                <a:cs typeface="宋体"/>
              </a:rPr>
              <a:t>返</a:t>
            </a:r>
            <a:r>
              <a:rPr dirty="0" sz="1050" spc="5">
                <a:latin typeface="宋体"/>
                <a:cs typeface="宋体"/>
              </a:rPr>
              <a:t>回已从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标中读</a:t>
            </a:r>
            <a:r>
              <a:rPr dirty="0" sz="1050" spc="-20">
                <a:latin typeface="宋体"/>
                <a:cs typeface="宋体"/>
              </a:rPr>
              <a:t>取</a:t>
            </a:r>
            <a:r>
              <a:rPr dirty="0" sz="1050" spc="5">
                <a:latin typeface="宋体"/>
                <a:cs typeface="宋体"/>
              </a:rPr>
              <a:t>的记录数。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3</a:t>
            </a:r>
            <a:r>
              <a:rPr dirty="0" sz="1050" spc="-5" b="1">
                <a:latin typeface="宋体"/>
                <a:cs typeface="宋体"/>
              </a:rPr>
              <a:t>：</a:t>
            </a:r>
            <a:r>
              <a:rPr dirty="0" sz="1050" spc="-20">
                <a:latin typeface="宋体"/>
                <a:cs typeface="宋体"/>
              </a:rPr>
              <a:t>给</a:t>
            </a:r>
            <a:r>
              <a:rPr dirty="0" sz="1050" spc="5">
                <a:latin typeface="宋体"/>
                <a:cs typeface="宋体"/>
              </a:rPr>
              <a:t>工资低于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3000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工工资</a:t>
            </a:r>
            <a:r>
              <a:rPr dirty="0" sz="1050" spc="-20">
                <a:latin typeface="宋体"/>
                <a:cs typeface="宋体"/>
              </a:rPr>
              <a:t>调</a:t>
            </a:r>
            <a:r>
              <a:rPr dirty="0" sz="1050" spc="5">
                <a:latin typeface="宋体"/>
                <a:cs typeface="宋体"/>
              </a:rPr>
              <a:t>为 </a:t>
            </a:r>
            <a:r>
              <a:rPr dirty="0" sz="1050" spc="-10">
                <a:latin typeface="Calibri"/>
                <a:cs typeface="Calibri"/>
              </a:rPr>
              <a:t>3000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6593840"/>
            <a:ext cx="5000625" cy="3000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21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126895"/>
            <a:ext cx="6282055" cy="3592829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spc="-5" b="1">
                <a:latin typeface="Calibri"/>
                <a:cs typeface="Calibri"/>
              </a:rPr>
              <a:t>3.</a:t>
            </a:r>
            <a:r>
              <a:rPr dirty="0" sz="1050" spc="5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游标的</a:t>
            </a:r>
            <a:r>
              <a:rPr dirty="0" sz="1050" spc="-265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FOR</a:t>
            </a:r>
            <a:r>
              <a:rPr dirty="0" sz="1050" spc="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循环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</a:t>
            </a:r>
            <a:r>
              <a:rPr dirty="0" sz="1050" spc="-20">
                <a:latin typeface="宋体"/>
                <a:cs typeface="宋体"/>
              </a:rPr>
              <a:t>言</a:t>
            </a:r>
            <a:r>
              <a:rPr dirty="0" sz="1050" spc="5">
                <a:latin typeface="宋体"/>
                <a:cs typeface="宋体"/>
              </a:rPr>
              <a:t>提供</a:t>
            </a:r>
            <a:r>
              <a:rPr dirty="0" sz="1050" spc="-20">
                <a:latin typeface="宋体"/>
                <a:cs typeface="宋体"/>
              </a:rPr>
              <a:t>了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游标</a:t>
            </a:r>
            <a:r>
              <a:rPr dirty="0" sz="1050" spc="-24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05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循环语句</a:t>
            </a:r>
            <a:r>
              <a:rPr dirty="0" sz="1050" spc="-170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自动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执行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游标的</a:t>
            </a:r>
            <a:r>
              <a:rPr dirty="0" sz="1050" spc="-26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0000FF"/>
                </a:solidFill>
                <a:latin typeface="Calibri"/>
                <a:cs typeface="Calibri"/>
              </a:rPr>
              <a:t>OPEN</a:t>
            </a:r>
            <a:r>
              <a:rPr dirty="0" sz="1050" spc="-145" b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1050" spc="-15" b="1">
                <a:solidFill>
                  <a:srgbClr val="0000FF"/>
                </a:solidFill>
                <a:latin typeface="Calibri"/>
                <a:cs typeface="Calibri"/>
              </a:rPr>
              <a:t>FETCH</a:t>
            </a:r>
            <a:r>
              <a:rPr dirty="0" sz="1050" spc="-145" b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1050" spc="-15" b="1">
                <a:solidFill>
                  <a:srgbClr val="0000FF"/>
                </a:solidFill>
                <a:latin typeface="Calibri"/>
                <a:cs typeface="Calibri"/>
              </a:rPr>
              <a:t>CLOSE</a:t>
            </a:r>
            <a:r>
              <a:rPr dirty="0" sz="10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语句和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循环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语句的功能；</a:t>
            </a:r>
            <a:endParaRPr sz="1050">
              <a:latin typeface="宋体"/>
              <a:cs typeface="宋体"/>
            </a:endParaRPr>
          </a:p>
          <a:p>
            <a:pPr algn="just" marL="12700" marR="69215">
              <a:lnSpc>
                <a:spcPct val="123800"/>
              </a:lnSpc>
              <a:spcBef>
                <a:spcPts val="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当进入循环时，游标</a:t>
            </a:r>
            <a:r>
              <a:rPr dirty="0" sz="1050" spc="-25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0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循环语句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自动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打开游标，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并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提取第一行游标数据，当程序处理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完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当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前所提取的数 据而进入下一次循环时，游标</a:t>
            </a:r>
            <a:r>
              <a:rPr dirty="0" sz="1050" spc="-25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0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循环语句自动提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取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下一行数据供程序处理，当提取完结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果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集合中的所有 数据行后结束循环，并自动关闭游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格式：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1050" spc="-5">
                <a:latin typeface="Calibri"/>
                <a:cs typeface="Calibri"/>
              </a:rPr>
              <a:t>index_variable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dirty="0" sz="1050" spc="-5">
                <a:latin typeface="Calibri"/>
                <a:cs typeface="Calibri"/>
              </a:rPr>
              <a:t>cursor_name[value[, value]…]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325"/>
              </a:spcBef>
            </a:pPr>
            <a:r>
              <a:rPr dirty="0" sz="1050" spc="-10">
                <a:latin typeface="Calibri"/>
                <a:cs typeface="Calibri"/>
              </a:rPr>
              <a:t>--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游标数据处理代码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280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20"/>
              </a:spcBef>
            </a:pPr>
            <a:r>
              <a:rPr dirty="0" sz="1050" spc="5">
                <a:latin typeface="宋体"/>
                <a:cs typeface="宋体"/>
              </a:rPr>
              <a:t>其中：</a:t>
            </a:r>
            <a:endParaRPr sz="1050">
              <a:latin typeface="宋体"/>
              <a:cs typeface="宋体"/>
            </a:endParaRPr>
          </a:p>
          <a:p>
            <a:pPr marL="12700" marR="66040" indent="267970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index_variable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为游标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FOR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循环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句隐含</a:t>
            </a:r>
            <a:r>
              <a:rPr dirty="0" sz="1050" spc="-20">
                <a:latin typeface="宋体"/>
                <a:cs typeface="宋体"/>
              </a:rPr>
              <a:t>声</a:t>
            </a:r>
            <a:r>
              <a:rPr dirty="0" sz="1050" spc="5">
                <a:latin typeface="宋体"/>
                <a:cs typeface="宋体"/>
              </a:rPr>
              <a:t>明的索</a:t>
            </a:r>
            <a:r>
              <a:rPr dirty="0" sz="1050" spc="-20">
                <a:latin typeface="宋体"/>
                <a:cs typeface="宋体"/>
              </a:rPr>
              <a:t>引</a:t>
            </a:r>
            <a:r>
              <a:rPr dirty="0" sz="1050" spc="5">
                <a:latin typeface="宋体"/>
                <a:cs typeface="宋体"/>
              </a:rPr>
              <a:t>变量</a:t>
            </a:r>
            <a:r>
              <a:rPr dirty="0" sz="1050" spc="-1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该变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-15">
                <a:latin typeface="宋体"/>
                <a:cs typeface="宋体"/>
              </a:rPr>
              <a:t>为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记录变</a:t>
            </a:r>
            <a:r>
              <a:rPr dirty="0" sz="1050" spc="25" b="1">
                <a:solidFill>
                  <a:srgbClr val="0000FF"/>
                </a:solidFill>
                <a:latin typeface="宋体"/>
                <a:cs typeface="宋体"/>
              </a:rPr>
              <a:t>量</a:t>
            </a:r>
            <a:r>
              <a:rPr dirty="0" sz="1050" spc="-114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其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结构与游标查询语句 </a:t>
            </a:r>
            <a:r>
              <a:rPr dirty="0" sz="1050" spc="70" b="1">
                <a:solidFill>
                  <a:srgbClr val="FF0000"/>
                </a:solidFill>
                <a:latin typeface="宋体"/>
                <a:cs typeface="宋体"/>
              </a:rPr>
              <a:t>返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回的</a:t>
            </a:r>
            <a:r>
              <a:rPr dirty="0" sz="1050" spc="70" b="1">
                <a:solidFill>
                  <a:srgbClr val="FF0000"/>
                </a:solidFill>
                <a:latin typeface="宋体"/>
                <a:cs typeface="宋体"/>
              </a:rPr>
              <a:t>结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构集</a:t>
            </a:r>
            <a:r>
              <a:rPr dirty="0" sz="1050" spc="70" b="1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的结构</a:t>
            </a:r>
            <a:r>
              <a:rPr dirty="0" sz="1050" spc="70" b="1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dirty="0" sz="1050" spc="90" b="1">
                <a:solidFill>
                  <a:srgbClr val="FF0000"/>
                </a:solidFill>
                <a:latin typeface="宋体"/>
                <a:cs typeface="宋体"/>
              </a:rPr>
              <a:t>同</a:t>
            </a:r>
            <a:r>
              <a:rPr dirty="0" sz="1050" spc="50">
                <a:latin typeface="宋体"/>
                <a:cs typeface="宋体"/>
              </a:rPr>
              <a:t>。在程序中可以通过引用该索引记录变量元</a:t>
            </a:r>
            <a:r>
              <a:rPr dirty="0" sz="1050" spc="75">
                <a:latin typeface="宋体"/>
                <a:cs typeface="宋体"/>
              </a:rPr>
              <a:t>素</a:t>
            </a:r>
            <a:r>
              <a:rPr dirty="0" sz="1050" spc="50">
                <a:latin typeface="宋体"/>
                <a:cs typeface="宋体"/>
              </a:rPr>
              <a:t>来读取所提取</a:t>
            </a:r>
            <a:r>
              <a:rPr dirty="0" sz="1050" spc="85">
                <a:latin typeface="宋体"/>
                <a:cs typeface="宋体"/>
              </a:rPr>
              <a:t>的</a:t>
            </a:r>
            <a:r>
              <a:rPr dirty="0" sz="1050" spc="50">
                <a:latin typeface="宋体"/>
                <a:cs typeface="宋体"/>
              </a:rPr>
              <a:t>游标数据，</a:t>
            </a:r>
            <a:endParaRPr sz="1050">
              <a:latin typeface="宋体"/>
              <a:cs typeface="宋体"/>
            </a:endParaRPr>
          </a:p>
          <a:p>
            <a:pPr marL="12700" marR="6921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index_variable</a:t>
            </a:r>
            <a:r>
              <a:rPr dirty="0" sz="1050" spc="17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中各元素的名</a:t>
            </a:r>
            <a:r>
              <a:rPr dirty="0" sz="1050" spc="-20">
                <a:latin typeface="宋体"/>
                <a:cs typeface="宋体"/>
              </a:rPr>
              <a:t>称</a:t>
            </a:r>
            <a:r>
              <a:rPr dirty="0" sz="1050" spc="5">
                <a:latin typeface="宋体"/>
                <a:cs typeface="宋体"/>
              </a:rPr>
              <a:t>与游</a:t>
            </a:r>
            <a:r>
              <a:rPr dirty="0" sz="1050" spc="-20"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查询语</a:t>
            </a:r>
            <a:r>
              <a:rPr dirty="0" sz="1050" spc="-20"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选择</a:t>
            </a:r>
            <a:r>
              <a:rPr dirty="0" sz="1050" spc="-20">
                <a:latin typeface="宋体"/>
                <a:cs typeface="宋体"/>
              </a:rPr>
              <a:t>列</a:t>
            </a:r>
            <a:r>
              <a:rPr dirty="0" sz="1050" spc="5">
                <a:latin typeface="宋体"/>
                <a:cs typeface="宋体"/>
              </a:rPr>
              <a:t>表中所制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的列名</a:t>
            </a:r>
            <a:r>
              <a:rPr dirty="0" sz="1050" spc="-2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同</a:t>
            </a:r>
            <a:r>
              <a:rPr dirty="0" sz="1050" spc="-10"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如果在游标查询语句的选择 列表中存在计算列</a:t>
            </a:r>
            <a:r>
              <a:rPr dirty="0" sz="1050" spc="-220" b="1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则必须为这些计</a:t>
            </a:r>
            <a:r>
              <a:rPr dirty="0" sz="1050" spc="-25" b="1">
                <a:solidFill>
                  <a:srgbClr val="0000FF"/>
                </a:solidFill>
                <a:latin typeface="宋体"/>
                <a:cs typeface="宋体"/>
              </a:rPr>
              <a:t>算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列指定别名</a:t>
            </a:r>
            <a:r>
              <a:rPr dirty="0" sz="1050" spc="-25" b="1">
                <a:solidFill>
                  <a:srgbClr val="0000FF"/>
                </a:solidFill>
                <a:latin typeface="宋体"/>
                <a:cs typeface="宋体"/>
              </a:rPr>
              <a:t>后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才能通过游标</a:t>
            </a:r>
            <a:r>
              <a:rPr dirty="0" sz="1050" spc="-265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0000FF"/>
                </a:solidFill>
                <a:latin typeface="Calibri"/>
                <a:cs typeface="Calibri"/>
              </a:rPr>
              <a:t>FOR </a:t>
            </a:r>
            <a:r>
              <a:rPr dirty="0" sz="1050" spc="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循环语句中的索引变量来访问</a:t>
            </a:r>
            <a:r>
              <a:rPr dirty="0" sz="1050" spc="-25" b="1">
                <a:solidFill>
                  <a:srgbClr val="0000FF"/>
                </a:solidFill>
                <a:latin typeface="宋体"/>
                <a:cs typeface="宋体"/>
              </a:rPr>
              <a:t>这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些</a:t>
            </a:r>
            <a:endParaRPr sz="105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  <a:spcBef>
                <a:spcPts val="300"/>
              </a:spcBef>
            </a:pP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列数据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  <a:spcBef>
                <a:spcPts val="250"/>
              </a:spcBef>
            </a:pPr>
            <a:r>
              <a:rPr dirty="0" sz="1100" spc="-50" b="1" i="1">
                <a:latin typeface="宋体"/>
                <a:cs typeface="宋体"/>
              </a:rPr>
              <a:t>注：不要在程序中对游标进行人工操</a:t>
            </a:r>
            <a:r>
              <a:rPr dirty="0" sz="1100" spc="-75" b="1" i="1">
                <a:latin typeface="宋体"/>
                <a:cs typeface="宋体"/>
              </a:rPr>
              <a:t>作</a:t>
            </a:r>
            <a:r>
              <a:rPr dirty="0" sz="1100" spc="-50" b="1" i="1">
                <a:latin typeface="宋体"/>
                <a:cs typeface="宋体"/>
              </a:rPr>
              <a:t>；不要在程</a:t>
            </a:r>
            <a:r>
              <a:rPr dirty="0" sz="1100" spc="-75" b="1" i="1">
                <a:latin typeface="宋体"/>
                <a:cs typeface="宋体"/>
              </a:rPr>
              <a:t>序</a:t>
            </a:r>
            <a:r>
              <a:rPr dirty="0" sz="1100" spc="-50" b="1" i="1">
                <a:latin typeface="宋体"/>
                <a:cs typeface="宋体"/>
              </a:rPr>
              <a:t>中定义用于控制</a:t>
            </a:r>
            <a:r>
              <a:rPr dirty="0" sz="1100" spc="-285" b="1" i="1">
                <a:latin typeface="宋体"/>
                <a:cs typeface="宋体"/>
              </a:rPr>
              <a:t> </a:t>
            </a:r>
            <a:r>
              <a:rPr dirty="0" sz="1050" spc="-5" b="1" i="1">
                <a:latin typeface="Calibri"/>
                <a:cs typeface="Calibri"/>
              </a:rPr>
              <a:t>FOR</a:t>
            </a:r>
            <a:r>
              <a:rPr dirty="0" sz="1050" spc="35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循环的记录。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4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323" y="5010784"/>
            <a:ext cx="3628398" cy="1382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3404" y="6712965"/>
            <a:ext cx="45866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7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5</a:t>
            </a:r>
            <a:r>
              <a:rPr dirty="0" sz="1050" spc="-5" b="1">
                <a:latin typeface="宋体"/>
                <a:cs typeface="宋体"/>
              </a:rPr>
              <a:t>：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所声明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游标带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参数时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通过游</a:t>
            </a:r>
            <a:r>
              <a:rPr dirty="0" sz="1050" spc="250">
                <a:latin typeface="宋体"/>
                <a:cs typeface="宋体"/>
              </a:rPr>
              <a:t>标</a:t>
            </a:r>
            <a:r>
              <a:rPr dirty="0" sz="1050">
                <a:latin typeface="Calibri"/>
                <a:cs typeface="Calibri"/>
              </a:rPr>
              <a:t>FOR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循</a:t>
            </a:r>
            <a:r>
              <a:rPr dirty="0" sz="1050" spc="5">
                <a:latin typeface="宋体"/>
                <a:cs typeface="宋体"/>
              </a:rPr>
              <a:t>环语句为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标传递</a:t>
            </a:r>
            <a:r>
              <a:rPr dirty="0" sz="1050" spc="-20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7141209"/>
            <a:ext cx="3628396" cy="1706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3404" y="9091040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或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22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993778"/>
            <a:ext cx="3628398" cy="1705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2947796"/>
            <a:ext cx="4433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6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6</a:t>
            </a:r>
            <a:r>
              <a:rPr dirty="0" sz="1050" spc="-5" b="1">
                <a:latin typeface="宋体"/>
                <a:cs typeface="宋体"/>
              </a:rPr>
              <a:t>：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还允许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游标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FOR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循环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句中使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子</a:t>
            </a:r>
            <a:r>
              <a:rPr dirty="0" sz="1050" spc="-20">
                <a:latin typeface="宋体"/>
                <a:cs typeface="宋体"/>
              </a:rPr>
              <a:t>查</a:t>
            </a:r>
            <a:r>
              <a:rPr dirty="0" sz="1050" spc="5">
                <a:latin typeface="宋体"/>
                <a:cs typeface="宋体"/>
              </a:rPr>
              <a:t>询来实现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标的功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5323" y="3399866"/>
            <a:ext cx="4638043" cy="897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404" y="4495951"/>
            <a:ext cx="6284595" cy="319659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Calibri"/>
                <a:cs typeface="Calibri"/>
              </a:rPr>
              <a:t>§4.1.2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处理隐式游标</a:t>
            </a:r>
            <a:endParaRPr sz="1050">
              <a:latin typeface="宋体"/>
              <a:cs typeface="宋体"/>
            </a:endParaRPr>
          </a:p>
          <a:p>
            <a:pPr marL="12700" marR="5080" indent="267970">
              <a:lnSpc>
                <a:spcPts val="156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显式游标</a:t>
            </a:r>
            <a:r>
              <a:rPr dirty="0" sz="1050" spc="-20">
                <a:latin typeface="宋体"/>
                <a:cs typeface="宋体"/>
              </a:rPr>
              <a:t>主</a:t>
            </a:r>
            <a:r>
              <a:rPr dirty="0" sz="1050" spc="5">
                <a:latin typeface="宋体"/>
                <a:cs typeface="宋体"/>
              </a:rPr>
              <a:t>要是用</a:t>
            </a:r>
            <a:r>
              <a:rPr dirty="0" sz="1050" spc="-20">
                <a:latin typeface="宋体"/>
                <a:cs typeface="宋体"/>
              </a:rPr>
              <a:t>于</a:t>
            </a:r>
            <a:r>
              <a:rPr dirty="0" sz="1050" spc="5">
                <a:latin typeface="宋体"/>
                <a:cs typeface="宋体"/>
              </a:rPr>
              <a:t>对查询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句的处</a:t>
            </a:r>
            <a:r>
              <a:rPr dirty="0" sz="1050" spc="-20">
                <a:latin typeface="宋体"/>
                <a:cs typeface="宋体"/>
              </a:rPr>
              <a:t>理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尤其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0">
                <a:latin typeface="宋体"/>
                <a:cs typeface="宋体"/>
              </a:rPr>
              <a:t>查</a:t>
            </a:r>
            <a:r>
              <a:rPr dirty="0" sz="1050" spc="5">
                <a:latin typeface="宋体"/>
                <a:cs typeface="宋体"/>
              </a:rPr>
              <a:t>询结果为</a:t>
            </a:r>
            <a:r>
              <a:rPr dirty="0" sz="1050" spc="-20">
                <a:latin typeface="宋体"/>
                <a:cs typeface="宋体"/>
              </a:rPr>
              <a:t>多</a:t>
            </a:r>
            <a:r>
              <a:rPr dirty="0" sz="1050" spc="5">
                <a:latin typeface="宋体"/>
                <a:cs typeface="宋体"/>
              </a:rPr>
              <a:t>条记录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情况下</a:t>
            </a:r>
            <a:r>
              <a:rPr dirty="0" sz="1050" spc="-70">
                <a:latin typeface="宋体"/>
                <a:cs typeface="宋体"/>
              </a:rPr>
              <a:t>；</a:t>
            </a:r>
            <a:r>
              <a:rPr dirty="0" sz="1050" spc="5">
                <a:latin typeface="宋体"/>
                <a:cs typeface="宋体"/>
              </a:rPr>
              <a:t>而对于</a:t>
            </a:r>
            <a:r>
              <a:rPr dirty="0" sz="1050" spc="-20">
                <a:latin typeface="宋体"/>
                <a:cs typeface="宋体"/>
              </a:rPr>
              <a:t>非</a:t>
            </a:r>
            <a:r>
              <a:rPr dirty="0" sz="1050" spc="5">
                <a:latin typeface="宋体"/>
                <a:cs typeface="宋体"/>
              </a:rPr>
              <a:t>查询语</a:t>
            </a:r>
            <a:r>
              <a:rPr dirty="0" sz="1050" spc="-20">
                <a:latin typeface="宋体"/>
                <a:cs typeface="宋体"/>
              </a:rPr>
              <a:t>句</a:t>
            </a:r>
            <a:r>
              <a:rPr dirty="0" sz="1050">
                <a:latin typeface="宋体"/>
                <a:cs typeface="宋体"/>
              </a:rPr>
              <a:t>， </a:t>
            </a:r>
            <a:r>
              <a:rPr dirty="0" sz="1050" spc="5">
                <a:latin typeface="宋体"/>
                <a:cs typeface="宋体"/>
              </a:rPr>
              <a:t>如修改、删除操作，则由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ORACLE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系统自动地为这</a:t>
            </a:r>
            <a:r>
              <a:rPr dirty="0" sz="1050" spc="-20">
                <a:latin typeface="宋体"/>
                <a:cs typeface="宋体"/>
              </a:rPr>
              <a:t>些</a:t>
            </a:r>
            <a:r>
              <a:rPr dirty="0" sz="1050" spc="5">
                <a:latin typeface="宋体"/>
                <a:cs typeface="宋体"/>
              </a:rPr>
              <a:t>操作设置游标并创建其工作区，这</a:t>
            </a:r>
            <a:r>
              <a:rPr dirty="0" sz="1050" spc="-10">
                <a:latin typeface="宋体"/>
                <a:cs typeface="宋体"/>
              </a:rPr>
              <a:t>些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由系统隐含创建 的游标称为隐式游标</a:t>
            </a:r>
            <a:r>
              <a:rPr dirty="0" sz="1050" spc="-26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隐式游标的名字为</a:t>
            </a:r>
            <a:r>
              <a:rPr dirty="0" sz="1050" spc="-27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70" b="1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dirty="0" sz="1050" spc="-7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这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由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系统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-23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对于</a:t>
            </a:r>
            <a:r>
              <a:rPr dirty="0" sz="1050" spc="-20">
                <a:latin typeface="宋体"/>
                <a:cs typeface="宋体"/>
              </a:rPr>
              <a:t>隐</a:t>
            </a:r>
            <a:r>
              <a:rPr dirty="0" sz="1050" spc="5">
                <a:latin typeface="宋体"/>
                <a:cs typeface="宋体"/>
              </a:rPr>
              <a:t>式游标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操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-23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如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义、</a:t>
            </a:r>
            <a:endParaRPr sz="1050">
              <a:latin typeface="宋体"/>
              <a:cs typeface="宋体"/>
            </a:endParaRPr>
          </a:p>
          <a:p>
            <a:pPr algn="just" marL="12700" marR="71120">
              <a:lnSpc>
                <a:spcPts val="1560"/>
              </a:lnSpc>
            </a:pPr>
            <a:r>
              <a:rPr dirty="0" sz="1050" spc="5">
                <a:latin typeface="宋体"/>
                <a:cs typeface="宋体"/>
              </a:rPr>
              <a:t>打开、取值及关闭操作，</a:t>
            </a:r>
            <a:r>
              <a:rPr dirty="0" sz="1050" spc="-20">
                <a:latin typeface="宋体"/>
                <a:cs typeface="宋体"/>
              </a:rPr>
              <a:t>都</a:t>
            </a:r>
            <a:r>
              <a:rPr dirty="0" sz="1050" spc="5">
                <a:latin typeface="宋体"/>
                <a:cs typeface="宋体"/>
              </a:rPr>
              <a:t>由</a:t>
            </a:r>
            <a:r>
              <a:rPr dirty="0" sz="1050" spc="-1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系统自动地</a:t>
            </a:r>
            <a:r>
              <a:rPr dirty="0" sz="1050" spc="-20">
                <a:latin typeface="宋体"/>
                <a:cs typeface="宋体"/>
              </a:rPr>
              <a:t>完</a:t>
            </a:r>
            <a:r>
              <a:rPr dirty="0" sz="1050" spc="5">
                <a:latin typeface="宋体"/>
                <a:cs typeface="宋体"/>
              </a:rPr>
              <a:t>成，无需用户进行处理</a:t>
            </a:r>
            <a:r>
              <a:rPr dirty="0" sz="1050" spc="-15"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用户只能通过隐式游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标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的相 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关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属性，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来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完成相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应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的操</a:t>
            </a:r>
            <a:r>
              <a:rPr dirty="0" sz="1050" spc="30" b="1">
                <a:solidFill>
                  <a:srgbClr val="FF0000"/>
                </a:solidFill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。在隐式游标的工作区中，所存放的数据是与用户自定义</a:t>
            </a:r>
            <a:r>
              <a:rPr dirty="0" sz="1050" spc="25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显示游标无关的、 最新处理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一条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句所包</a:t>
            </a:r>
            <a:r>
              <a:rPr dirty="0" sz="1050" spc="-20">
                <a:latin typeface="宋体"/>
                <a:cs typeface="宋体"/>
              </a:rPr>
              <a:t>含</a:t>
            </a:r>
            <a:r>
              <a:rPr dirty="0" sz="1050" spc="5">
                <a:latin typeface="宋体"/>
                <a:cs typeface="宋体"/>
              </a:rPr>
              <a:t>的数据。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200"/>
              </a:spcBef>
            </a:pPr>
            <a:r>
              <a:rPr dirty="0" sz="1050" spc="5">
                <a:latin typeface="宋体"/>
                <a:cs typeface="宋体"/>
              </a:rPr>
              <a:t>格式调用</a:t>
            </a:r>
            <a:r>
              <a:rPr dirty="0" sz="1050" spc="-20">
                <a:latin typeface="宋体"/>
                <a:cs typeface="宋体"/>
              </a:rPr>
              <a:t>为</a:t>
            </a:r>
            <a:r>
              <a:rPr dirty="0" sz="1050" spc="5">
                <a:latin typeface="宋体"/>
                <a:cs typeface="宋体"/>
              </a:rPr>
              <a:t>：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SQL%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隐式游标属性</a:t>
            </a:r>
            <a:endParaRPr sz="1050">
              <a:latin typeface="宋体"/>
              <a:cs typeface="宋体"/>
            </a:endParaRPr>
          </a:p>
          <a:p>
            <a:pPr marL="79375">
              <a:lnSpc>
                <a:spcPct val="100000"/>
              </a:lnSpc>
              <a:spcBef>
                <a:spcPts val="300"/>
              </a:spcBef>
              <a:tabLst>
                <a:tab pos="1253490" algn="l"/>
              </a:tabLst>
            </a:pPr>
            <a:r>
              <a:rPr dirty="0" sz="1050" spc="-5">
                <a:latin typeface="Calibri"/>
                <a:cs typeface="Calibri"/>
              </a:rPr>
              <a:t>SQL%FOUND	</a:t>
            </a:r>
            <a:r>
              <a:rPr dirty="0" sz="1050" spc="5">
                <a:latin typeface="宋体"/>
                <a:cs typeface="宋体"/>
              </a:rPr>
              <a:t>布</a:t>
            </a:r>
            <a:r>
              <a:rPr dirty="0" sz="1050" spc="-20">
                <a:latin typeface="宋体"/>
                <a:cs typeface="宋体"/>
              </a:rPr>
              <a:t>尔</a:t>
            </a:r>
            <a:r>
              <a:rPr dirty="0" sz="1050" spc="5">
                <a:latin typeface="宋体"/>
                <a:cs typeface="宋体"/>
              </a:rPr>
              <a:t>型属性</a:t>
            </a:r>
            <a:r>
              <a:rPr dirty="0" sz="1050" spc="-25">
                <a:latin typeface="Calibri"/>
                <a:cs typeface="Calibri"/>
              </a:rPr>
              <a:t>,</a:t>
            </a:r>
            <a:r>
              <a:rPr dirty="0" sz="1050" spc="5">
                <a:latin typeface="宋体"/>
                <a:cs typeface="宋体"/>
              </a:rPr>
              <a:t>当最近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次读记</a:t>
            </a:r>
            <a:r>
              <a:rPr dirty="0" sz="1050" spc="-20">
                <a:latin typeface="宋体"/>
                <a:cs typeface="宋体"/>
              </a:rPr>
              <a:t>录</a:t>
            </a:r>
            <a:r>
              <a:rPr dirty="0" sz="1050" spc="5">
                <a:latin typeface="宋体"/>
                <a:cs typeface="宋体"/>
              </a:rPr>
              <a:t>时成功返</a:t>
            </a:r>
            <a:r>
              <a:rPr dirty="0" sz="1050" spc="-20">
                <a:latin typeface="宋体"/>
                <a:cs typeface="宋体"/>
              </a:rPr>
              <a:t>回</a:t>
            </a:r>
            <a:r>
              <a:rPr dirty="0" sz="1050" spc="5">
                <a:latin typeface="宋体"/>
                <a:cs typeface="宋体"/>
              </a:rPr>
              <a:t>，则值为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TRUE</a:t>
            </a:r>
            <a:r>
              <a:rPr dirty="0" sz="1050" spc="-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79375">
              <a:lnSpc>
                <a:spcPct val="100000"/>
              </a:lnSpc>
              <a:spcBef>
                <a:spcPts val="300"/>
              </a:spcBef>
              <a:tabLst>
                <a:tab pos="1223010" algn="l"/>
              </a:tabLst>
            </a:pPr>
            <a:r>
              <a:rPr dirty="0" sz="1050" spc="-5">
                <a:latin typeface="Calibri"/>
                <a:cs typeface="Calibri"/>
              </a:rPr>
              <a:t>SQL%NOTFOUND	</a:t>
            </a:r>
            <a:r>
              <a:rPr dirty="0" sz="1050" spc="-20">
                <a:latin typeface="宋体"/>
                <a:cs typeface="宋体"/>
              </a:rPr>
              <a:t>布</a:t>
            </a:r>
            <a:r>
              <a:rPr dirty="0" sz="1050" spc="5">
                <a:latin typeface="宋体"/>
                <a:cs typeface="宋体"/>
              </a:rPr>
              <a:t>尔型属性</a:t>
            </a:r>
            <a:r>
              <a:rPr dirty="0" sz="1050" spc="-25">
                <a:latin typeface="Calibri"/>
                <a:cs typeface="Calibri"/>
              </a:rPr>
              <a:t>,</a:t>
            </a:r>
            <a:r>
              <a:rPr dirty="0" sz="1050" spc="5">
                <a:latin typeface="宋体"/>
                <a:cs typeface="宋体"/>
              </a:rPr>
              <a:t>与</a:t>
            </a:r>
            <a:r>
              <a:rPr dirty="0" sz="1050" spc="-5">
                <a:latin typeface="Calibri"/>
                <a:cs typeface="Calibri"/>
              </a:rPr>
              <a:t>%FOUND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相反；</a:t>
            </a:r>
            <a:endParaRPr sz="1050">
              <a:latin typeface="宋体"/>
              <a:cs typeface="宋体"/>
            </a:endParaRPr>
          </a:p>
          <a:p>
            <a:pPr marL="79375">
              <a:lnSpc>
                <a:spcPct val="100000"/>
              </a:lnSpc>
              <a:spcBef>
                <a:spcPts val="300"/>
              </a:spcBef>
              <a:tabLst>
                <a:tab pos="1216660" algn="l"/>
              </a:tabLst>
            </a:pPr>
            <a:r>
              <a:rPr dirty="0" sz="1050">
                <a:latin typeface="Calibri"/>
                <a:cs typeface="Calibri"/>
              </a:rPr>
              <a:t>SQL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%ROWCOUNT	</a:t>
            </a:r>
            <a:r>
              <a:rPr dirty="0" sz="1050" spc="5">
                <a:latin typeface="宋体"/>
                <a:cs typeface="宋体"/>
              </a:rPr>
              <a:t>数字</a:t>
            </a:r>
            <a:r>
              <a:rPr dirty="0" sz="1050" spc="-20">
                <a:latin typeface="宋体"/>
                <a:cs typeface="宋体"/>
              </a:rPr>
              <a:t>型</a:t>
            </a:r>
            <a:r>
              <a:rPr dirty="0" sz="1050" spc="5">
                <a:latin typeface="宋体"/>
                <a:cs typeface="宋体"/>
              </a:rPr>
              <a:t>属性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返</a:t>
            </a:r>
            <a:r>
              <a:rPr dirty="0" sz="1050" spc="5">
                <a:latin typeface="宋体"/>
                <a:cs typeface="宋体"/>
              </a:rPr>
              <a:t>回已从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标中</a:t>
            </a:r>
            <a:r>
              <a:rPr dirty="0" sz="1050" spc="-20">
                <a:latin typeface="宋体"/>
                <a:cs typeface="宋体"/>
              </a:rPr>
              <a:t>读</a:t>
            </a:r>
            <a:r>
              <a:rPr dirty="0" sz="1050" spc="5">
                <a:latin typeface="宋体"/>
                <a:cs typeface="宋体"/>
              </a:rPr>
              <a:t>取得记录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79375">
              <a:lnSpc>
                <a:spcPct val="100000"/>
              </a:lnSpc>
              <a:spcBef>
                <a:spcPts val="300"/>
              </a:spcBef>
              <a:tabLst>
                <a:tab pos="1082675" algn="l"/>
              </a:tabLst>
            </a:pPr>
            <a:r>
              <a:rPr dirty="0" sz="1050">
                <a:latin typeface="Calibri"/>
                <a:cs typeface="Calibri"/>
              </a:rPr>
              <a:t>SQL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%ISOPEN	</a:t>
            </a:r>
            <a:r>
              <a:rPr dirty="0" sz="1050" spc="5">
                <a:latin typeface="宋体"/>
                <a:cs typeface="宋体"/>
              </a:rPr>
              <a:t>布尔型</a:t>
            </a:r>
            <a:r>
              <a:rPr dirty="0" sz="1050" spc="-20">
                <a:latin typeface="宋体"/>
                <a:cs typeface="宋体"/>
              </a:rPr>
              <a:t>属</a:t>
            </a:r>
            <a:r>
              <a:rPr dirty="0" sz="1050" spc="5">
                <a:latin typeface="宋体"/>
                <a:cs typeface="宋体"/>
              </a:rPr>
              <a:t>性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取</a:t>
            </a:r>
            <a:r>
              <a:rPr dirty="0" sz="1050" spc="-20">
                <a:latin typeface="宋体"/>
                <a:cs typeface="宋体"/>
              </a:rPr>
              <a:t>值</a:t>
            </a:r>
            <a:r>
              <a:rPr dirty="0" sz="1050" spc="5">
                <a:latin typeface="宋体"/>
                <a:cs typeface="宋体"/>
              </a:rPr>
              <a:t>总是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20">
                <a:latin typeface="Calibri"/>
                <a:cs typeface="Calibri"/>
              </a:rPr>
              <a:t>FALSE</a:t>
            </a:r>
            <a:r>
              <a:rPr dirty="0" sz="1050" spc="5">
                <a:latin typeface="宋体"/>
                <a:cs typeface="宋体"/>
              </a:rPr>
              <a:t>。</a:t>
            </a:r>
            <a:r>
              <a:rPr dirty="0" sz="1050">
                <a:latin typeface="Calibri"/>
                <a:cs typeface="Calibri"/>
              </a:rPr>
              <a:t>SQL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命令执行</a:t>
            </a:r>
            <a:r>
              <a:rPr dirty="0" sz="1050" spc="-20">
                <a:latin typeface="宋体"/>
                <a:cs typeface="宋体"/>
              </a:rPr>
              <a:t>完</a:t>
            </a:r>
            <a:r>
              <a:rPr dirty="0" sz="1050" spc="5">
                <a:latin typeface="宋体"/>
                <a:cs typeface="宋体"/>
              </a:rPr>
              <a:t>毕立即</a:t>
            </a:r>
            <a:r>
              <a:rPr dirty="0" sz="1050" spc="-20">
                <a:latin typeface="宋体"/>
                <a:cs typeface="宋体"/>
              </a:rPr>
              <a:t>关</a:t>
            </a:r>
            <a:r>
              <a:rPr dirty="0" sz="1050" spc="5">
                <a:latin typeface="宋体"/>
                <a:cs typeface="宋体"/>
              </a:rPr>
              <a:t>闭隐式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7:</a:t>
            </a:r>
            <a:r>
              <a:rPr dirty="0" sz="1050" spc="50" b="1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更</a:t>
            </a:r>
            <a:r>
              <a:rPr dirty="0" sz="1050" spc="5">
                <a:latin typeface="宋体"/>
                <a:cs typeface="宋体"/>
              </a:rPr>
              <a:t>新指定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工信息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如果该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工没有</a:t>
            </a:r>
            <a:r>
              <a:rPr dirty="0" sz="1050" spc="-20">
                <a:latin typeface="宋体"/>
                <a:cs typeface="宋体"/>
              </a:rPr>
              <a:t>找</a:t>
            </a:r>
            <a:r>
              <a:rPr dirty="0" sz="1050" spc="5">
                <a:latin typeface="宋体"/>
                <a:cs typeface="宋体"/>
              </a:rPr>
              <a:t>到，</a:t>
            </a:r>
            <a:r>
              <a:rPr dirty="0" sz="1050" spc="-20">
                <a:latin typeface="宋体"/>
                <a:cs typeface="宋体"/>
              </a:rPr>
              <a:t>则</a:t>
            </a:r>
            <a:r>
              <a:rPr dirty="0" sz="1050" spc="5">
                <a:latin typeface="宋体"/>
                <a:cs typeface="宋体"/>
              </a:rPr>
              <a:t>打印</a:t>
            </a:r>
            <a:r>
              <a:rPr dirty="0" sz="1050" spc="-10">
                <a:latin typeface="Calibri"/>
                <a:cs typeface="Calibri"/>
              </a:rPr>
              <a:t>”</a:t>
            </a:r>
            <a:r>
              <a:rPr dirty="0" sz="1050" spc="5">
                <a:latin typeface="宋体"/>
                <a:cs typeface="宋体"/>
              </a:rPr>
              <a:t>查无此人</a:t>
            </a:r>
            <a:r>
              <a:rPr dirty="0" sz="1050" spc="-10">
                <a:latin typeface="Calibri"/>
                <a:cs typeface="Calibri"/>
              </a:rPr>
              <a:t>”</a:t>
            </a:r>
            <a:r>
              <a:rPr dirty="0" sz="1050" spc="5">
                <a:latin typeface="宋体"/>
                <a:cs typeface="宋体"/>
              </a:rPr>
              <a:t>信</a:t>
            </a:r>
            <a:r>
              <a:rPr dirty="0" sz="1050" spc="-20">
                <a:latin typeface="宋体"/>
                <a:cs typeface="宋体"/>
              </a:rPr>
              <a:t>息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23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1022387"/>
            <a:ext cx="3246776" cy="1868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3145916"/>
            <a:ext cx="6221095" cy="5140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alibri"/>
                <a:cs typeface="Calibri"/>
              </a:rPr>
              <a:t>§4.1.3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关于 </a:t>
            </a:r>
            <a:r>
              <a:rPr dirty="0" sz="1050" spc="-20" b="1">
                <a:latin typeface="Calibri"/>
                <a:cs typeface="Calibri"/>
              </a:rPr>
              <a:t>NO_DATA_FOUND</a:t>
            </a:r>
            <a:r>
              <a:rPr dirty="0" sz="1050" spc="6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和</a:t>
            </a:r>
            <a:r>
              <a:rPr dirty="0" sz="1050" spc="2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%NOTFOUND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的区别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Calibri"/>
                <a:cs typeface="Calibri"/>
              </a:rPr>
              <a:t>SELECT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…</a:t>
            </a:r>
            <a:r>
              <a:rPr dirty="0" sz="1050" spc="-10">
                <a:latin typeface="Calibri"/>
                <a:cs typeface="Calibri"/>
              </a:rPr>
              <a:t> INTO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语句触发 </a:t>
            </a:r>
            <a:r>
              <a:rPr dirty="0" sz="1050" spc="-20">
                <a:latin typeface="Calibri"/>
                <a:cs typeface="Calibri"/>
              </a:rPr>
              <a:t>NO_DATA_FOUND</a:t>
            </a:r>
            <a:r>
              <a:rPr dirty="0" sz="1050" spc="-20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当一个显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游标的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WHERE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子句</a:t>
            </a:r>
            <a:r>
              <a:rPr dirty="0" sz="1050" spc="-20">
                <a:latin typeface="宋体"/>
                <a:cs typeface="宋体"/>
              </a:rPr>
              <a:t>未</a:t>
            </a:r>
            <a:r>
              <a:rPr dirty="0" sz="1050" spc="5">
                <a:latin typeface="宋体"/>
                <a:cs typeface="宋体"/>
              </a:rPr>
              <a:t>找到时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10">
                <a:latin typeface="Calibri"/>
                <a:cs typeface="Calibri"/>
              </a:rPr>
              <a:t>%NOTFOUND</a:t>
            </a:r>
            <a:r>
              <a:rPr dirty="0" sz="1050" spc="-10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50" spc="5">
                <a:latin typeface="宋体"/>
                <a:cs typeface="宋体"/>
              </a:rPr>
              <a:t>当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20">
                <a:latin typeface="Calibri"/>
                <a:cs typeface="Calibri"/>
              </a:rPr>
              <a:t>UPDATE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或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DELETE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语句的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WHERE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子句未找</a:t>
            </a:r>
            <a:r>
              <a:rPr dirty="0" sz="1050" spc="-2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时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10">
                <a:latin typeface="宋体"/>
                <a:cs typeface="宋体"/>
              </a:rPr>
              <a:t> </a:t>
            </a:r>
            <a:r>
              <a:rPr dirty="0" sz="1050" spc="-40">
                <a:latin typeface="Calibri"/>
                <a:cs typeface="Calibri"/>
              </a:rPr>
              <a:t>SQL%NOTFOUND</a:t>
            </a:r>
            <a:r>
              <a:rPr dirty="0" sz="1050" spc="-40">
                <a:latin typeface="宋体"/>
                <a:cs typeface="宋体"/>
              </a:rPr>
              <a:t>；</a:t>
            </a:r>
            <a:r>
              <a:rPr dirty="0" sz="1050" spc="5">
                <a:latin typeface="宋体"/>
                <a:cs typeface="宋体"/>
              </a:rPr>
              <a:t>在提取</a:t>
            </a:r>
            <a:r>
              <a:rPr dirty="0" sz="1050" spc="-20">
                <a:latin typeface="宋体"/>
                <a:cs typeface="宋体"/>
              </a:rPr>
              <a:t>循</a:t>
            </a:r>
            <a:r>
              <a:rPr dirty="0" sz="1050" spc="5">
                <a:latin typeface="宋体"/>
                <a:cs typeface="宋体"/>
              </a:rPr>
              <a:t>环中</a:t>
            </a:r>
            <a:r>
              <a:rPr dirty="0" sz="1050" spc="-20">
                <a:latin typeface="宋体"/>
                <a:cs typeface="宋体"/>
              </a:rPr>
              <a:t>要</a:t>
            </a:r>
            <a:r>
              <a:rPr dirty="0" sz="1050" spc="5">
                <a:latin typeface="宋体"/>
                <a:cs typeface="宋体"/>
              </a:rPr>
              <a:t>用 </a:t>
            </a:r>
            <a:r>
              <a:rPr dirty="0" sz="1050" spc="-10">
                <a:latin typeface="Calibri"/>
                <a:cs typeface="Calibri"/>
              </a:rPr>
              <a:t>%NOTFOUND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或</a:t>
            </a:r>
            <a:r>
              <a:rPr dirty="0" sz="1050" spc="-5">
                <a:latin typeface="Calibri"/>
                <a:cs typeface="Calibri"/>
              </a:rPr>
              <a:t>%FOUND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来确定</a:t>
            </a:r>
            <a:r>
              <a:rPr dirty="0" sz="1050" spc="-20">
                <a:latin typeface="宋体"/>
                <a:cs typeface="宋体"/>
              </a:rPr>
              <a:t>循</a:t>
            </a:r>
            <a:r>
              <a:rPr dirty="0" sz="1050" spc="5">
                <a:latin typeface="宋体"/>
                <a:cs typeface="宋体"/>
              </a:rPr>
              <a:t>环的退</a:t>
            </a:r>
            <a:r>
              <a:rPr dirty="0" sz="1050" spc="-20">
                <a:latin typeface="宋体"/>
                <a:cs typeface="宋体"/>
              </a:rPr>
              <a:t>出</a:t>
            </a:r>
            <a:r>
              <a:rPr dirty="0" sz="1050" spc="5">
                <a:latin typeface="宋体"/>
                <a:cs typeface="宋体"/>
              </a:rPr>
              <a:t>条件，</a:t>
            </a:r>
            <a:r>
              <a:rPr dirty="0" sz="1050" spc="-20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要用 </a:t>
            </a:r>
            <a:r>
              <a:rPr dirty="0" sz="1050" spc="-20">
                <a:latin typeface="Calibri"/>
                <a:cs typeface="Calibri"/>
              </a:rPr>
              <a:t>NO_DATA_FOUND.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§4.1.4	</a:t>
            </a:r>
            <a:r>
              <a:rPr dirty="0" sz="1050" b="1">
                <a:latin typeface="宋体"/>
                <a:cs typeface="宋体"/>
              </a:rPr>
              <a:t>游标修改和删除操作</a:t>
            </a:r>
            <a:endParaRPr sz="1050">
              <a:latin typeface="宋体"/>
              <a:cs typeface="宋体"/>
            </a:endParaRPr>
          </a:p>
          <a:p>
            <a:pPr algn="just" marL="12700" marR="7620" indent="267970">
              <a:lnSpc>
                <a:spcPct val="123800"/>
              </a:lnSpc>
            </a:pP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游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标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修改和删除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操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作是指在游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标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定位下，修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改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或删除表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中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指定的数据</a:t>
            </a:r>
            <a:r>
              <a:rPr dirty="0" sz="1050" spc="35" b="1">
                <a:solidFill>
                  <a:srgbClr val="0000FF"/>
                </a:solidFill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。这时，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要求游标查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询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语句中 必须使用</a:t>
            </a:r>
            <a:r>
              <a:rPr dirty="0" sz="1050" spc="-27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05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选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项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以便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打开游</a:t>
            </a:r>
            <a:r>
              <a:rPr dirty="0" sz="1050" spc="-20"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时锁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游标结果</a:t>
            </a:r>
            <a:r>
              <a:rPr dirty="0" sz="1050" spc="-20">
                <a:latin typeface="宋体"/>
                <a:cs typeface="宋体"/>
              </a:rPr>
              <a:t>集</a:t>
            </a:r>
            <a:r>
              <a:rPr dirty="0" sz="1050" spc="5">
                <a:latin typeface="宋体"/>
                <a:cs typeface="宋体"/>
              </a:rPr>
              <a:t>合在表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对应数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行的所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列和部</a:t>
            </a:r>
            <a:r>
              <a:rPr dirty="0" sz="1050" spc="-20"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列。</a:t>
            </a:r>
            <a:endParaRPr sz="1050">
              <a:latin typeface="宋体"/>
              <a:cs typeface="宋体"/>
            </a:endParaRPr>
          </a:p>
          <a:p>
            <a:pPr algn="just" marL="12700" marR="5080" indent="267970">
              <a:lnSpc>
                <a:spcPct val="123800"/>
              </a:lnSpc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为了对正在处理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查询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的行不被另外的用户改动</a:t>
            </a:r>
            <a:r>
              <a:rPr dirty="0" sz="1050" spc="-55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spc="-55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spc="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提供一个 </a:t>
            </a:r>
            <a:r>
              <a:rPr dirty="0" sz="1050" b="1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dirty="0" sz="1050" spc="-1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050" spc="-20" b="1">
                <a:solidFill>
                  <a:srgbClr val="006FC0"/>
                </a:solidFill>
                <a:latin typeface="Calibri"/>
                <a:cs typeface="Calibri"/>
              </a:rPr>
              <a:t>UPDATE</a:t>
            </a:r>
            <a:r>
              <a:rPr dirty="0" sz="1050" spc="40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子句来对所选择的行 进行锁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住</a:t>
            </a:r>
            <a:r>
              <a:rPr dirty="0" sz="1050" spc="-14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该需求</a:t>
            </a:r>
            <a:r>
              <a:rPr dirty="0" sz="1050" spc="-20">
                <a:latin typeface="宋体"/>
                <a:cs typeface="宋体"/>
              </a:rPr>
              <a:t>迫</a:t>
            </a:r>
            <a:r>
              <a:rPr dirty="0" sz="1050" spc="5">
                <a:latin typeface="宋体"/>
                <a:cs typeface="宋体"/>
              </a:rPr>
              <a:t>使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锁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游标</a:t>
            </a:r>
            <a:r>
              <a:rPr dirty="0" sz="1050" spc="-20">
                <a:latin typeface="宋体"/>
                <a:cs typeface="宋体"/>
              </a:rPr>
              <a:t>结</a:t>
            </a:r>
            <a:r>
              <a:rPr dirty="0" sz="1050" spc="5">
                <a:latin typeface="宋体"/>
                <a:cs typeface="宋体"/>
              </a:rPr>
              <a:t>果集合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-1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可以防</a:t>
            </a:r>
            <a:r>
              <a:rPr dirty="0" sz="1050" spc="-20">
                <a:latin typeface="宋体"/>
                <a:cs typeface="宋体"/>
              </a:rPr>
              <a:t>止</a:t>
            </a:r>
            <a:r>
              <a:rPr dirty="0" sz="1050" spc="5">
                <a:latin typeface="宋体"/>
                <a:cs typeface="宋体"/>
              </a:rPr>
              <a:t>其他事</a:t>
            </a:r>
            <a:r>
              <a:rPr dirty="0" sz="1050" spc="-20">
                <a:latin typeface="宋体"/>
                <a:cs typeface="宋体"/>
              </a:rPr>
              <a:t>务</a:t>
            </a:r>
            <a:r>
              <a:rPr dirty="0" sz="1050" spc="5">
                <a:latin typeface="宋体"/>
                <a:cs typeface="宋体"/>
              </a:rPr>
              <a:t>处理更</a:t>
            </a:r>
            <a:r>
              <a:rPr dirty="0" sz="1050" spc="-20">
                <a:latin typeface="宋体"/>
                <a:cs typeface="宋体"/>
              </a:rPr>
              <a:t>新</a:t>
            </a:r>
            <a:r>
              <a:rPr dirty="0" sz="1050" spc="5">
                <a:latin typeface="宋体"/>
                <a:cs typeface="宋体"/>
              </a:rPr>
              <a:t>或删除</a:t>
            </a:r>
            <a:r>
              <a:rPr dirty="0" sz="1050" spc="-2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同的行</a:t>
            </a:r>
            <a:r>
              <a:rPr dirty="0" sz="1050" spc="-120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直</a:t>
            </a:r>
            <a:r>
              <a:rPr dirty="0" sz="1050" spc="5">
                <a:latin typeface="宋体"/>
                <a:cs typeface="宋体"/>
              </a:rPr>
              <a:t>到 您的事务</a:t>
            </a:r>
            <a:r>
              <a:rPr dirty="0" sz="1050" spc="-20">
                <a:latin typeface="宋体"/>
                <a:cs typeface="宋体"/>
              </a:rPr>
              <a:t>处</a:t>
            </a:r>
            <a:r>
              <a:rPr dirty="0" sz="1050" spc="5">
                <a:latin typeface="宋体"/>
                <a:cs typeface="宋体"/>
              </a:rPr>
              <a:t>理提交</a:t>
            </a:r>
            <a:r>
              <a:rPr dirty="0" sz="1050" spc="-20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回退为</a:t>
            </a:r>
            <a:r>
              <a:rPr dirty="0" sz="1050" spc="-20">
                <a:latin typeface="宋体"/>
                <a:cs typeface="宋体"/>
              </a:rPr>
              <a:t>止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5">
                <a:latin typeface="宋体"/>
                <a:cs typeface="宋体"/>
              </a:rPr>
              <a:t>语法：</a:t>
            </a:r>
            <a:endParaRPr sz="1050">
              <a:latin typeface="宋体"/>
              <a:cs typeface="宋体"/>
            </a:endParaRPr>
          </a:p>
          <a:p>
            <a:pPr marL="173990">
              <a:lnSpc>
                <a:spcPct val="100000"/>
              </a:lnSpc>
              <a:spcBef>
                <a:spcPts val="280"/>
              </a:spcBef>
            </a:pPr>
            <a:r>
              <a:rPr dirty="0" sz="1050" spc="-10" b="1">
                <a:latin typeface="Calibri"/>
                <a:cs typeface="Calibri"/>
              </a:rPr>
              <a:t>SELECT </a:t>
            </a:r>
            <a:r>
              <a:rPr dirty="0" sz="1050" b="1">
                <a:latin typeface="Calibri"/>
                <a:cs typeface="Calibri"/>
              </a:rPr>
              <a:t>. . . </a:t>
            </a:r>
            <a:r>
              <a:rPr dirty="0" sz="1050" spc="-5" b="1">
                <a:latin typeface="Calibri"/>
                <a:cs typeface="Calibri"/>
              </a:rPr>
              <a:t>FROM </a:t>
            </a:r>
            <a:r>
              <a:rPr dirty="0" sz="1050" b="1">
                <a:latin typeface="Calibri"/>
                <a:cs typeface="Calibri"/>
              </a:rPr>
              <a:t>… </a:t>
            </a:r>
            <a:r>
              <a:rPr dirty="0" sz="1050" spc="-5" b="1">
                <a:latin typeface="Calibri"/>
                <a:cs typeface="Calibri"/>
              </a:rPr>
              <a:t>FOR </a:t>
            </a:r>
            <a:r>
              <a:rPr dirty="0" sz="1050" spc="-20" b="1">
                <a:latin typeface="Calibri"/>
                <a:cs typeface="Calibri"/>
              </a:rPr>
              <a:t>UPDATE </a:t>
            </a:r>
            <a:r>
              <a:rPr dirty="0" sz="1050" b="1">
                <a:latin typeface="Calibri"/>
                <a:cs typeface="Calibri"/>
              </a:rPr>
              <a:t>[OF </a:t>
            </a:r>
            <a:r>
              <a:rPr dirty="0" sz="1050" spc="-5" b="1">
                <a:latin typeface="Calibri"/>
                <a:cs typeface="Calibri"/>
              </a:rPr>
              <a:t>column[, </a:t>
            </a:r>
            <a:r>
              <a:rPr dirty="0" sz="1050" spc="-10" b="1">
                <a:latin typeface="Calibri"/>
                <a:cs typeface="Calibri"/>
              </a:rPr>
              <a:t>column]…] </a:t>
            </a:r>
            <a:r>
              <a:rPr dirty="0" sz="1050" spc="-5" b="1">
                <a:latin typeface="Calibri"/>
                <a:cs typeface="Calibri"/>
              </a:rPr>
              <a:t>[NOWAIT]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8255" indent="26797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如果</a:t>
            </a:r>
            <a:r>
              <a:rPr dirty="0" sz="1050" spc="-20">
                <a:latin typeface="宋体"/>
                <a:cs typeface="宋体"/>
              </a:rPr>
              <a:t>另</a:t>
            </a:r>
            <a:r>
              <a:rPr dirty="0" sz="1050" spc="5">
                <a:latin typeface="宋体"/>
                <a:cs typeface="宋体"/>
              </a:rPr>
              <a:t>一个会</a:t>
            </a:r>
            <a:r>
              <a:rPr dirty="0" sz="1050" spc="-20">
                <a:latin typeface="宋体"/>
                <a:cs typeface="宋体"/>
              </a:rPr>
              <a:t>话</a:t>
            </a:r>
            <a:r>
              <a:rPr dirty="0" sz="1050" spc="10">
                <a:latin typeface="宋体"/>
                <a:cs typeface="宋体"/>
              </a:rPr>
              <a:t>已</a:t>
            </a:r>
            <a:r>
              <a:rPr dirty="0" sz="1050" spc="5">
                <a:latin typeface="宋体"/>
                <a:cs typeface="宋体"/>
              </a:rPr>
              <a:t>对活</a:t>
            </a:r>
            <a:r>
              <a:rPr dirty="0" sz="1050" spc="-20">
                <a:latin typeface="宋体"/>
                <a:cs typeface="宋体"/>
              </a:rPr>
              <a:t>动</a:t>
            </a:r>
            <a:r>
              <a:rPr dirty="0" sz="1050" spc="5">
                <a:latin typeface="宋体"/>
                <a:cs typeface="宋体"/>
              </a:rPr>
              <a:t>集中的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加了</a:t>
            </a:r>
            <a:r>
              <a:rPr dirty="0" sz="1050" spc="-20">
                <a:latin typeface="宋体"/>
                <a:cs typeface="宋体"/>
              </a:rPr>
              <a:t>锁</a:t>
            </a:r>
            <a:r>
              <a:rPr dirty="0" sz="1050" spc="-3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那么</a:t>
            </a:r>
            <a:r>
              <a:rPr dirty="0" sz="1050" spc="-29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SELECT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FOR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UPDATE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操作一直等</a:t>
            </a:r>
            <a:r>
              <a:rPr dirty="0" sz="1050" spc="-20">
                <a:latin typeface="宋体"/>
                <a:cs typeface="宋体"/>
              </a:rPr>
              <a:t>待</a:t>
            </a:r>
            <a:r>
              <a:rPr dirty="0" sz="1050" spc="5">
                <a:latin typeface="宋体"/>
                <a:cs typeface="宋体"/>
              </a:rPr>
              <a:t>到其它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会话释</a:t>
            </a:r>
            <a:r>
              <a:rPr dirty="0" sz="1050" spc="-20">
                <a:latin typeface="宋体"/>
                <a:cs typeface="宋体"/>
              </a:rPr>
              <a:t>放</a:t>
            </a:r>
            <a:r>
              <a:rPr dirty="0" sz="1050" spc="5">
                <a:latin typeface="宋体"/>
                <a:cs typeface="宋体"/>
              </a:rPr>
              <a:t>这 些锁后才</a:t>
            </a:r>
            <a:r>
              <a:rPr dirty="0" sz="1050" spc="-20">
                <a:latin typeface="宋体"/>
                <a:cs typeface="宋体"/>
              </a:rPr>
              <a:t>继</a:t>
            </a:r>
            <a:r>
              <a:rPr dirty="0" sz="1050" spc="5">
                <a:latin typeface="宋体"/>
                <a:cs typeface="宋体"/>
              </a:rPr>
              <a:t>续自己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操作，</a:t>
            </a:r>
            <a:r>
              <a:rPr dirty="0" sz="1050" spc="-2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于这种</a:t>
            </a:r>
            <a:r>
              <a:rPr dirty="0" sz="1050" spc="-20">
                <a:latin typeface="宋体"/>
                <a:cs typeface="宋体"/>
              </a:rPr>
              <a:t>情</a:t>
            </a:r>
            <a:r>
              <a:rPr dirty="0" sz="1050" spc="5">
                <a:latin typeface="宋体"/>
                <a:cs typeface="宋体"/>
              </a:rPr>
              <a:t>况，当</a:t>
            </a:r>
            <a:r>
              <a:rPr dirty="0" sz="1050" spc="-20">
                <a:latin typeface="宋体"/>
                <a:cs typeface="宋体"/>
              </a:rPr>
              <a:t>加</a:t>
            </a:r>
            <a:r>
              <a:rPr dirty="0" sz="1050" spc="5">
                <a:latin typeface="宋体"/>
                <a:cs typeface="宋体"/>
              </a:rPr>
              <a:t>上</a:t>
            </a:r>
            <a:r>
              <a:rPr dirty="0" sz="1050" spc="-40"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NOWAIT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子句时，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果这些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真的被</a:t>
            </a:r>
            <a:r>
              <a:rPr dirty="0" sz="1050" spc="-20">
                <a:latin typeface="宋体"/>
                <a:cs typeface="宋体"/>
              </a:rPr>
              <a:t>另</a:t>
            </a:r>
            <a:r>
              <a:rPr dirty="0" sz="1050" spc="5">
                <a:latin typeface="宋体"/>
                <a:cs typeface="宋体"/>
              </a:rPr>
              <a:t>一个</a:t>
            </a:r>
            <a:r>
              <a:rPr dirty="0" sz="1050" spc="-20">
                <a:latin typeface="宋体"/>
                <a:cs typeface="宋体"/>
              </a:rPr>
              <a:t>会</a:t>
            </a:r>
            <a:r>
              <a:rPr dirty="0" sz="1050" spc="5">
                <a:latin typeface="宋体"/>
                <a:cs typeface="宋体"/>
              </a:rPr>
              <a:t>话锁定，  则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OPEN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立即返</a:t>
            </a:r>
            <a:r>
              <a:rPr dirty="0" sz="1050" spc="-20">
                <a:latin typeface="宋体"/>
                <a:cs typeface="宋体"/>
              </a:rPr>
              <a:t>回</a:t>
            </a:r>
            <a:r>
              <a:rPr dirty="0" sz="1050" spc="5">
                <a:latin typeface="宋体"/>
                <a:cs typeface="宋体"/>
              </a:rPr>
              <a:t>并给出：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1642745" algn="l"/>
                <a:tab pos="1980564" algn="l"/>
              </a:tabLst>
            </a:pPr>
            <a:r>
              <a:rPr dirty="0" sz="1050" spc="-10">
                <a:latin typeface="Calibri"/>
                <a:cs typeface="Calibri"/>
              </a:rPr>
              <a:t>ORA-0054 </a:t>
            </a:r>
            <a:r>
              <a:rPr dirty="0" sz="1050" spc="75">
                <a:latin typeface="Calibri"/>
                <a:cs typeface="Calibri"/>
              </a:rPr>
              <a:t> </a:t>
            </a:r>
            <a:r>
              <a:rPr dirty="0" sz="1050" spc="-10">
                <a:latin typeface="宋体"/>
                <a:cs typeface="宋体"/>
              </a:rPr>
              <a:t>：</a:t>
            </a:r>
            <a:r>
              <a:rPr dirty="0" sz="1050" spc="-10">
                <a:latin typeface="Calibri"/>
                <a:cs typeface="Calibri"/>
              </a:rPr>
              <a:t>resource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busy	</a:t>
            </a:r>
            <a:r>
              <a:rPr dirty="0" sz="1050">
                <a:latin typeface="Calibri"/>
                <a:cs typeface="Calibri"/>
              </a:rPr>
              <a:t>and	</a:t>
            </a:r>
            <a:r>
              <a:rPr dirty="0" sz="1050" spc="-5">
                <a:latin typeface="Calibri"/>
                <a:cs typeface="Calibri"/>
              </a:rPr>
              <a:t>acquire with nowait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specified.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5"/>
              </a:spcBef>
            </a:pPr>
            <a:r>
              <a:rPr dirty="0" sz="1050" spc="70" b="1">
                <a:solidFill>
                  <a:srgbClr val="0000FF"/>
                </a:solidFill>
                <a:latin typeface="宋体"/>
                <a:cs typeface="宋体"/>
              </a:rPr>
              <a:t>如果使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用</a:t>
            </a:r>
            <a:r>
              <a:rPr dirty="0" sz="1050" spc="160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1050" spc="1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spc="-20" b="1">
                <a:solidFill>
                  <a:srgbClr val="0000FF"/>
                </a:solidFill>
                <a:latin typeface="Calibri"/>
                <a:cs typeface="Calibri"/>
              </a:rPr>
              <a:t>UPDATE</a:t>
            </a:r>
            <a:r>
              <a:rPr dirty="0" sz="1050" spc="114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spc="70" b="1">
                <a:solidFill>
                  <a:srgbClr val="0000FF"/>
                </a:solidFill>
                <a:latin typeface="宋体"/>
                <a:cs typeface="宋体"/>
              </a:rPr>
              <a:t>声</a:t>
            </a:r>
            <a:r>
              <a:rPr dirty="0" sz="1050" spc="95" b="1">
                <a:solidFill>
                  <a:srgbClr val="0000FF"/>
                </a:solidFill>
                <a:latin typeface="宋体"/>
                <a:cs typeface="宋体"/>
              </a:rPr>
              <a:t>明</a:t>
            </a:r>
            <a:r>
              <a:rPr dirty="0" sz="1050" spc="70" b="1">
                <a:solidFill>
                  <a:srgbClr val="0000FF"/>
                </a:solidFill>
                <a:latin typeface="宋体"/>
                <a:cs typeface="宋体"/>
              </a:rPr>
              <a:t>游标，则可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在</a:t>
            </a:r>
            <a:r>
              <a:rPr dirty="0" sz="1050" spc="105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0000FF"/>
                </a:solidFill>
                <a:latin typeface="Calibri"/>
                <a:cs typeface="Calibri"/>
              </a:rPr>
              <a:t>DELETE</a:t>
            </a:r>
            <a:r>
              <a:rPr dirty="0" sz="1050" spc="1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dirty="0" sz="1050" spc="85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050" spc="-20" b="1">
                <a:solidFill>
                  <a:srgbClr val="0000FF"/>
                </a:solidFill>
                <a:latin typeface="Calibri"/>
                <a:cs typeface="Calibri"/>
              </a:rPr>
              <a:t>UPDATE</a:t>
            </a:r>
            <a:r>
              <a:rPr dirty="0" sz="1050" spc="1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spc="70" b="1">
                <a:solidFill>
                  <a:srgbClr val="0000FF"/>
                </a:solidFill>
                <a:latin typeface="宋体"/>
                <a:cs typeface="宋体"/>
              </a:rPr>
              <a:t>语句中</a:t>
            </a:r>
            <a:r>
              <a:rPr dirty="0" sz="1050" spc="95" b="1">
                <a:solidFill>
                  <a:srgbClr val="0000FF"/>
                </a:solidFill>
                <a:latin typeface="宋体"/>
                <a:cs typeface="宋体"/>
              </a:rPr>
              <a:t>使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用</a:t>
            </a:r>
            <a:r>
              <a:rPr dirty="0" sz="1050" spc="75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WHERE</a:t>
            </a:r>
            <a:r>
              <a:rPr dirty="0" sz="1050" spc="1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CURRENT</a:t>
            </a:r>
            <a:r>
              <a:rPr dirty="0" sz="1050" spc="1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cursor_name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子句，修改或删除游标结</a:t>
            </a:r>
            <a:r>
              <a:rPr dirty="0" sz="1050" spc="5" b="1">
                <a:solidFill>
                  <a:srgbClr val="0000FF"/>
                </a:solidFill>
                <a:latin typeface="宋体"/>
                <a:cs typeface="宋体"/>
              </a:rPr>
              <a:t>果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集</a:t>
            </a:r>
            <a:r>
              <a:rPr dirty="0" sz="1050" spc="-25" b="1">
                <a:solidFill>
                  <a:srgbClr val="0000FF"/>
                </a:solidFill>
                <a:latin typeface="宋体"/>
                <a:cs typeface="宋体"/>
              </a:rPr>
              <a:t>合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当前</a:t>
            </a:r>
            <a:r>
              <a:rPr dirty="0" sz="1050" spc="-25" b="1">
                <a:solidFill>
                  <a:srgbClr val="0000FF"/>
                </a:solidFill>
                <a:latin typeface="宋体"/>
                <a:cs typeface="宋体"/>
              </a:rPr>
              <a:t>行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对应的数据库表中的数据</a:t>
            </a:r>
            <a:r>
              <a:rPr dirty="0" sz="1050" spc="5" b="1">
                <a:solidFill>
                  <a:srgbClr val="0000FF"/>
                </a:solidFill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8</a:t>
            </a:r>
            <a:r>
              <a:rPr dirty="0" sz="1050" spc="-5" b="1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从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EMPLOYEES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表中查询</a:t>
            </a:r>
            <a:r>
              <a:rPr dirty="0" sz="1050" spc="-20">
                <a:latin typeface="宋体"/>
                <a:cs typeface="宋体"/>
              </a:rPr>
              <a:t>某</a:t>
            </a:r>
            <a:r>
              <a:rPr dirty="0" sz="1050" spc="5">
                <a:latin typeface="宋体"/>
                <a:cs typeface="宋体"/>
              </a:rPr>
              <a:t>部门的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工情况</a:t>
            </a:r>
            <a:r>
              <a:rPr dirty="0" sz="1050" spc="-20">
                <a:latin typeface="宋体"/>
                <a:cs typeface="宋体"/>
              </a:rPr>
              <a:t>，将</a:t>
            </a:r>
            <a:r>
              <a:rPr dirty="0" sz="1050" spc="5">
                <a:latin typeface="宋体"/>
                <a:cs typeface="宋体"/>
              </a:rPr>
              <a:t>其工资最</a:t>
            </a:r>
            <a:r>
              <a:rPr dirty="0" sz="1050" spc="-20">
                <a:latin typeface="宋体"/>
                <a:cs typeface="宋体"/>
              </a:rPr>
              <a:t>低</a:t>
            </a:r>
            <a:r>
              <a:rPr dirty="0" sz="1050" spc="5">
                <a:latin typeface="宋体"/>
                <a:cs typeface="宋体"/>
              </a:rPr>
              <a:t>定为</a:t>
            </a:r>
            <a:r>
              <a:rPr dirty="0" sz="1050" spc="1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3000</a:t>
            </a:r>
            <a:r>
              <a:rPr dirty="0" sz="1050" spc="-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24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5323" y="1073147"/>
            <a:ext cx="4009397" cy="2352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25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857065"/>
            <a:ext cx="6263640" cy="731075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1844675">
              <a:lnSpc>
                <a:spcPct val="100000"/>
              </a:lnSpc>
              <a:spcBef>
                <a:spcPts val="1245"/>
              </a:spcBef>
              <a:tabLst>
                <a:tab pos="2994660" algn="l"/>
              </a:tabLst>
            </a:pPr>
            <a:r>
              <a:rPr dirty="0" sz="1800" spc="10" b="1">
                <a:latin typeface="宋体"/>
                <a:cs typeface="宋体"/>
              </a:rPr>
              <a:t>第</a:t>
            </a:r>
            <a:r>
              <a:rPr dirty="0" sz="1800" spc="-10" b="1">
                <a:latin typeface="宋体"/>
                <a:cs typeface="宋体"/>
              </a:rPr>
              <a:t>五章	异常</a:t>
            </a:r>
            <a:r>
              <a:rPr dirty="0" sz="1800" spc="10" b="1">
                <a:latin typeface="宋体"/>
                <a:cs typeface="宋体"/>
              </a:rPr>
              <a:t>错</a:t>
            </a:r>
            <a:r>
              <a:rPr dirty="0" sz="1800" spc="-10" b="1">
                <a:latin typeface="宋体"/>
                <a:cs typeface="宋体"/>
              </a:rPr>
              <a:t>误处理</a:t>
            </a:r>
            <a:endParaRPr sz="180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675"/>
              </a:spcBef>
            </a:pPr>
            <a:r>
              <a:rPr dirty="0" sz="1050" spc="5">
                <a:latin typeface="宋体"/>
                <a:cs typeface="宋体"/>
              </a:rPr>
              <a:t>一</a:t>
            </a:r>
            <a:r>
              <a:rPr dirty="0" sz="1050" spc="25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优</a:t>
            </a:r>
            <a:r>
              <a:rPr dirty="0" sz="1050" spc="25">
                <a:latin typeface="宋体"/>
                <a:cs typeface="宋体"/>
              </a:rPr>
              <a:t>秀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25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序</a:t>
            </a:r>
            <a:r>
              <a:rPr dirty="0" sz="1050" spc="25">
                <a:latin typeface="宋体"/>
                <a:cs typeface="宋体"/>
              </a:rPr>
              <a:t>都</a:t>
            </a:r>
            <a:r>
              <a:rPr dirty="0" sz="1050" spc="5">
                <a:latin typeface="宋体"/>
                <a:cs typeface="宋体"/>
              </a:rPr>
              <a:t>应</a:t>
            </a:r>
            <a:r>
              <a:rPr dirty="0" sz="1050" spc="25">
                <a:latin typeface="宋体"/>
                <a:cs typeface="宋体"/>
              </a:rPr>
              <a:t>该</a:t>
            </a:r>
            <a:r>
              <a:rPr dirty="0" sz="1050" spc="5">
                <a:latin typeface="宋体"/>
                <a:cs typeface="宋体"/>
              </a:rPr>
              <a:t>能</a:t>
            </a:r>
            <a:r>
              <a:rPr dirty="0" sz="1050" spc="25">
                <a:latin typeface="宋体"/>
                <a:cs typeface="宋体"/>
              </a:rPr>
              <a:t>够</a:t>
            </a:r>
            <a:r>
              <a:rPr dirty="0" sz="1050" spc="5">
                <a:latin typeface="宋体"/>
                <a:cs typeface="宋体"/>
              </a:rPr>
              <a:t>正</a:t>
            </a:r>
            <a:r>
              <a:rPr dirty="0" sz="1050" spc="25">
                <a:latin typeface="宋体"/>
                <a:cs typeface="宋体"/>
              </a:rPr>
              <a:t>确</a:t>
            </a:r>
            <a:r>
              <a:rPr dirty="0" sz="1050" spc="5">
                <a:latin typeface="宋体"/>
                <a:cs typeface="宋体"/>
              </a:rPr>
              <a:t>处</a:t>
            </a:r>
            <a:r>
              <a:rPr dirty="0" sz="1050" spc="25">
                <a:latin typeface="宋体"/>
                <a:cs typeface="宋体"/>
              </a:rPr>
              <a:t>理</a:t>
            </a:r>
            <a:r>
              <a:rPr dirty="0" sz="1050" spc="5">
                <a:latin typeface="宋体"/>
                <a:cs typeface="宋体"/>
              </a:rPr>
              <a:t>各</a:t>
            </a:r>
            <a:r>
              <a:rPr dirty="0" sz="1050" spc="25">
                <a:latin typeface="宋体"/>
                <a:cs typeface="宋体"/>
              </a:rPr>
              <a:t>种</a:t>
            </a:r>
            <a:r>
              <a:rPr dirty="0" sz="1050" spc="5">
                <a:latin typeface="宋体"/>
                <a:cs typeface="宋体"/>
              </a:rPr>
              <a:t>出</a:t>
            </a:r>
            <a:r>
              <a:rPr dirty="0" sz="1050" spc="25">
                <a:latin typeface="宋体"/>
                <a:cs typeface="宋体"/>
              </a:rPr>
              <a:t>错</a:t>
            </a:r>
            <a:r>
              <a:rPr dirty="0" sz="1050" spc="5">
                <a:latin typeface="宋体"/>
                <a:cs typeface="宋体"/>
              </a:rPr>
              <a:t>情</a:t>
            </a:r>
            <a:r>
              <a:rPr dirty="0" sz="1050" spc="25">
                <a:latin typeface="宋体"/>
                <a:cs typeface="宋体"/>
              </a:rPr>
              <a:t>况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25">
                <a:latin typeface="宋体"/>
                <a:cs typeface="宋体"/>
              </a:rPr>
              <a:t>并</a:t>
            </a:r>
            <a:r>
              <a:rPr dirty="0" sz="1050" spc="5">
                <a:latin typeface="宋体"/>
                <a:cs typeface="宋体"/>
              </a:rPr>
              <a:t>尽</a:t>
            </a:r>
            <a:r>
              <a:rPr dirty="0" sz="1050" spc="25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能</a:t>
            </a:r>
            <a:r>
              <a:rPr dirty="0" sz="1050" spc="25">
                <a:latin typeface="宋体"/>
                <a:cs typeface="宋体"/>
              </a:rPr>
              <a:t>从</a:t>
            </a:r>
            <a:r>
              <a:rPr dirty="0" sz="1050" spc="5">
                <a:latin typeface="宋体"/>
                <a:cs typeface="宋体"/>
              </a:rPr>
              <a:t>错</a:t>
            </a:r>
            <a:r>
              <a:rPr dirty="0" sz="1050" spc="25">
                <a:latin typeface="宋体"/>
                <a:cs typeface="宋体"/>
              </a:rPr>
              <a:t>误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25">
                <a:latin typeface="宋体"/>
                <a:cs typeface="宋体"/>
              </a:rPr>
              <a:t>恢</a:t>
            </a:r>
            <a:r>
              <a:rPr dirty="0" sz="1050" spc="5">
                <a:latin typeface="宋体"/>
                <a:cs typeface="宋体"/>
              </a:rPr>
              <a:t>复</a:t>
            </a:r>
            <a:r>
              <a:rPr dirty="0" sz="1050" spc="55">
                <a:latin typeface="宋体"/>
                <a:cs typeface="宋体"/>
              </a:rPr>
              <a:t>。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5">
                <a:latin typeface="宋体"/>
                <a:cs typeface="宋体"/>
              </a:rPr>
              <a:t>提</a:t>
            </a:r>
            <a:r>
              <a:rPr dirty="0" sz="1050" spc="5">
                <a:latin typeface="宋体"/>
                <a:cs typeface="宋体"/>
              </a:rPr>
              <a:t>供</a:t>
            </a:r>
            <a:r>
              <a:rPr dirty="0" sz="1050" spc="25">
                <a:latin typeface="宋体"/>
                <a:cs typeface="宋体"/>
              </a:rPr>
              <a:t>异</a:t>
            </a:r>
            <a:r>
              <a:rPr dirty="0" sz="1050" spc="5">
                <a:latin typeface="宋体"/>
                <a:cs typeface="宋体"/>
              </a:rPr>
              <a:t>常</a:t>
            </a:r>
            <a:r>
              <a:rPr dirty="0" sz="1050" spc="25">
                <a:latin typeface="宋体"/>
                <a:cs typeface="宋体"/>
              </a:rPr>
              <a:t>情</a:t>
            </a:r>
            <a:r>
              <a:rPr dirty="0" sz="1050" spc="5">
                <a:latin typeface="宋体"/>
                <a:cs typeface="宋体"/>
              </a:rPr>
              <a:t>况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50" spc="-10">
                <a:latin typeface="Calibri"/>
                <a:cs typeface="Calibri"/>
              </a:rPr>
              <a:t>(EXCEPTION)</a:t>
            </a:r>
            <a:r>
              <a:rPr dirty="0" sz="1050" spc="5">
                <a:latin typeface="宋体"/>
                <a:cs typeface="宋体"/>
              </a:rPr>
              <a:t>和异常处理</a:t>
            </a:r>
            <a:r>
              <a:rPr dirty="0" sz="1050" spc="-10">
                <a:latin typeface="Calibri"/>
                <a:cs typeface="Calibri"/>
              </a:rPr>
              <a:t>(EXCEPTION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HANDLER)</a:t>
            </a:r>
            <a:r>
              <a:rPr dirty="0" sz="1050" spc="5">
                <a:latin typeface="宋体"/>
                <a:cs typeface="宋体"/>
              </a:rPr>
              <a:t>来实现错误处理。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050" b="1">
                <a:latin typeface="Calibri"/>
                <a:cs typeface="Calibri"/>
              </a:rPr>
              <a:t>§5.1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异常处理概念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48895" indent="267970">
              <a:lnSpc>
                <a:spcPct val="123800"/>
              </a:lnSpc>
            </a:pP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异常情况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处</a:t>
            </a:r>
            <a:r>
              <a:rPr dirty="0" sz="1050" spc="25" b="1">
                <a:solidFill>
                  <a:srgbClr val="0000FF"/>
                </a:solidFill>
                <a:latin typeface="宋体"/>
                <a:cs typeface="宋体"/>
              </a:rPr>
              <a:t>理</a:t>
            </a:r>
            <a:r>
              <a:rPr dirty="0" sz="1050" spc="-5" b="1">
                <a:solidFill>
                  <a:srgbClr val="0000FF"/>
                </a:solidFill>
                <a:latin typeface="Calibri"/>
                <a:cs typeface="Calibri"/>
              </a:rPr>
              <a:t>(EXCEPTION)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是用来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处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理正常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执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行过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程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中未预料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事</a:t>
            </a:r>
            <a:r>
              <a:rPr dirty="0" sz="1050" spc="40" b="1">
                <a:solidFill>
                  <a:srgbClr val="0000FF"/>
                </a:solidFill>
                <a:latin typeface="宋体"/>
                <a:cs typeface="宋体"/>
              </a:rPr>
              <a:t>件</a:t>
            </a:r>
            <a:r>
              <a:rPr dirty="0" sz="1050" spc="-10" b="1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程序块的异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常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处理预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定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义的错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误 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自定义错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误</a:t>
            </a:r>
            <a:r>
              <a:rPr dirty="0" sz="1050" spc="-35" b="1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由于</a:t>
            </a:r>
            <a:r>
              <a:rPr dirty="0" sz="1050" spc="-245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0000FF"/>
                </a:solidFill>
                <a:latin typeface="Calibri"/>
                <a:cs typeface="Calibri"/>
              </a:rPr>
              <a:t>PL/SQL</a:t>
            </a:r>
            <a:r>
              <a:rPr dirty="0" sz="1050" spc="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程序块一旦产生异常而</a:t>
            </a:r>
            <a:r>
              <a:rPr dirty="0" sz="1050" spc="-25" b="1">
                <a:solidFill>
                  <a:srgbClr val="0000FF"/>
                </a:solidFill>
                <a:latin typeface="宋体"/>
                <a:cs typeface="宋体"/>
              </a:rPr>
              <a:t>没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有指出如何处理</a:t>
            </a:r>
            <a:r>
              <a:rPr dirty="0" sz="1050" spc="25" b="1">
                <a:solidFill>
                  <a:srgbClr val="0000FF"/>
                </a:solidFill>
                <a:latin typeface="宋体"/>
                <a:cs typeface="宋体"/>
              </a:rPr>
              <a:t>时</a:t>
            </a:r>
            <a:r>
              <a:rPr dirty="0" sz="1050" spc="-35" b="1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程序就会自动终止整个程</a:t>
            </a:r>
            <a:r>
              <a:rPr dirty="0" sz="1050" spc="-25" b="1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运</a:t>
            </a:r>
            <a:r>
              <a:rPr dirty="0" sz="1050" spc="5" b="1">
                <a:solidFill>
                  <a:srgbClr val="0000FF"/>
                </a:solidFill>
                <a:latin typeface="宋体"/>
                <a:cs typeface="宋体"/>
              </a:rPr>
              <a:t>行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有三种类</a:t>
            </a:r>
            <a:r>
              <a:rPr dirty="0" sz="1050" spc="-20">
                <a:latin typeface="宋体"/>
                <a:cs typeface="宋体"/>
              </a:rPr>
              <a:t>型</a:t>
            </a:r>
            <a:r>
              <a:rPr dirty="0" sz="1050" spc="5">
                <a:latin typeface="宋体"/>
                <a:cs typeface="宋体"/>
              </a:rPr>
              <a:t>的异常</a:t>
            </a:r>
            <a:r>
              <a:rPr dirty="0" sz="1050" spc="-20">
                <a:latin typeface="宋体"/>
                <a:cs typeface="宋体"/>
              </a:rPr>
              <a:t>错</a:t>
            </a:r>
            <a:r>
              <a:rPr dirty="0" sz="1050" spc="5">
                <a:latin typeface="宋体"/>
                <a:cs typeface="宋体"/>
              </a:rPr>
              <a:t>误：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预定义</a:t>
            </a:r>
            <a:r>
              <a:rPr dirty="0" sz="1050" spc="-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Predefined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错误</a:t>
            </a:r>
            <a:endParaRPr sz="1050">
              <a:latin typeface="宋体"/>
              <a:cs typeface="宋体"/>
            </a:endParaRPr>
          </a:p>
          <a:p>
            <a:pPr marL="241300" marR="53340">
              <a:lnSpc>
                <a:spcPts val="156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预定义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异常情</a:t>
            </a:r>
            <a:r>
              <a:rPr dirty="0" sz="1050" spc="-20">
                <a:latin typeface="宋体"/>
                <a:cs typeface="宋体"/>
              </a:rPr>
              <a:t>况</a:t>
            </a:r>
            <a:r>
              <a:rPr dirty="0" sz="1050" spc="5">
                <a:latin typeface="宋体"/>
                <a:cs typeface="宋体"/>
              </a:rPr>
              <a:t>大约有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24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个</a:t>
            </a:r>
            <a:r>
              <a:rPr dirty="0" sz="1050" spc="-4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对这</a:t>
            </a:r>
            <a:r>
              <a:rPr dirty="0" sz="1050" spc="-20">
                <a:latin typeface="宋体"/>
                <a:cs typeface="宋体"/>
              </a:rPr>
              <a:t>种</a:t>
            </a:r>
            <a:r>
              <a:rPr dirty="0" sz="1050" spc="5">
                <a:latin typeface="宋体"/>
                <a:cs typeface="宋体"/>
              </a:rPr>
              <a:t>异</a:t>
            </a:r>
            <a:r>
              <a:rPr dirty="0" sz="1050" spc="-20">
                <a:latin typeface="宋体"/>
                <a:cs typeface="宋体"/>
              </a:rPr>
              <a:t>常</a:t>
            </a:r>
            <a:r>
              <a:rPr dirty="0" sz="1050" spc="5">
                <a:latin typeface="宋体"/>
                <a:cs typeface="宋体"/>
              </a:rPr>
              <a:t>情况的处</a:t>
            </a:r>
            <a:r>
              <a:rPr dirty="0" sz="1050" spc="-20">
                <a:latin typeface="宋体"/>
                <a:cs typeface="宋体"/>
              </a:rPr>
              <a:t>理，</a:t>
            </a:r>
            <a:r>
              <a:rPr dirty="0" sz="1050" spc="5">
                <a:latin typeface="宋体"/>
                <a:cs typeface="宋体"/>
              </a:rPr>
              <a:t>无需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程序中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</a:t>
            </a:r>
            <a:r>
              <a:rPr dirty="0" sz="1050" spc="-35"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由</a:t>
            </a:r>
            <a:r>
              <a:rPr dirty="0" sz="1050" spc="-26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自动 将其引发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Calibri"/>
              <a:buAutoNum type="arabicPeriod" startAt="2"/>
              <a:tabLst>
                <a:tab pos="241300" algn="l"/>
              </a:tabLst>
            </a:pPr>
            <a:r>
              <a:rPr dirty="0" sz="1050" spc="5">
                <a:latin typeface="宋体"/>
                <a:cs typeface="宋体"/>
              </a:rPr>
              <a:t>非预定义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(</a:t>
            </a:r>
            <a:r>
              <a:rPr dirty="0" sz="1050" spc="-10">
                <a:latin typeface="Calibri"/>
                <a:cs typeface="Calibri"/>
              </a:rPr>
              <a:t> Predefined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)</a:t>
            </a:r>
            <a:r>
              <a:rPr dirty="0" sz="1050" spc="5">
                <a:latin typeface="宋体"/>
                <a:cs typeface="宋体"/>
              </a:rPr>
              <a:t>错误</a:t>
            </a:r>
            <a:endParaRPr sz="1050">
              <a:latin typeface="宋体"/>
              <a:cs typeface="宋体"/>
            </a:endParaRPr>
          </a:p>
          <a:p>
            <a:pPr marL="241300" marR="50165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即其他标</a:t>
            </a:r>
            <a:r>
              <a:rPr dirty="0" sz="1050" spc="-20">
                <a:latin typeface="宋体"/>
                <a:cs typeface="宋体"/>
              </a:rPr>
              <a:t>准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19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8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错</a:t>
            </a:r>
            <a:r>
              <a:rPr dirty="0" sz="1050" spc="5">
                <a:latin typeface="宋体"/>
                <a:cs typeface="宋体"/>
              </a:rPr>
              <a:t>误。</a:t>
            </a:r>
            <a:r>
              <a:rPr dirty="0" sz="1050" spc="-2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这种异</a:t>
            </a:r>
            <a:r>
              <a:rPr dirty="0" sz="1050" spc="-20">
                <a:latin typeface="宋体"/>
                <a:cs typeface="宋体"/>
              </a:rPr>
              <a:t>常</a:t>
            </a:r>
            <a:r>
              <a:rPr dirty="0" sz="1050" spc="5">
                <a:latin typeface="宋体"/>
                <a:cs typeface="宋体"/>
              </a:rPr>
              <a:t>情况的</a:t>
            </a:r>
            <a:r>
              <a:rPr dirty="0" sz="1050" spc="-20">
                <a:latin typeface="宋体"/>
                <a:cs typeface="宋体"/>
              </a:rPr>
              <a:t>处理</a:t>
            </a:r>
            <a:r>
              <a:rPr dirty="0" sz="1050" spc="5">
                <a:latin typeface="宋体"/>
                <a:cs typeface="宋体"/>
              </a:rPr>
              <a:t>，需要用</a:t>
            </a:r>
            <a:r>
              <a:rPr dirty="0" sz="1050" spc="-20">
                <a:latin typeface="宋体"/>
                <a:cs typeface="宋体"/>
              </a:rPr>
              <a:t>户</a:t>
            </a:r>
            <a:r>
              <a:rPr dirty="0" sz="1050" spc="5">
                <a:latin typeface="宋体"/>
                <a:cs typeface="宋体"/>
              </a:rPr>
              <a:t>在程序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定义，</a:t>
            </a:r>
            <a:r>
              <a:rPr dirty="0" sz="1050" spc="-20">
                <a:latin typeface="宋体"/>
                <a:cs typeface="宋体"/>
              </a:rPr>
              <a:t>然</a:t>
            </a:r>
            <a:r>
              <a:rPr dirty="0" sz="1050" spc="5">
                <a:latin typeface="宋体"/>
                <a:cs typeface="宋体"/>
              </a:rPr>
              <a:t>后由</a:t>
            </a:r>
            <a:r>
              <a:rPr dirty="0" sz="1050" spc="-18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ORACLE</a:t>
            </a:r>
            <a:r>
              <a:rPr dirty="0" sz="1050" spc="8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自动将 其引发。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Calibri"/>
              <a:buAutoNum type="arabicPeriod" startAt="3"/>
              <a:tabLst>
                <a:tab pos="241300" algn="l"/>
              </a:tabLst>
            </a:pPr>
            <a:r>
              <a:rPr dirty="0" sz="1050" spc="5">
                <a:latin typeface="宋体"/>
                <a:cs typeface="宋体"/>
              </a:rPr>
              <a:t>用户定义</a:t>
            </a:r>
            <a:r>
              <a:rPr dirty="0" sz="1050" spc="-10">
                <a:latin typeface="Calibri"/>
                <a:cs typeface="Calibri"/>
              </a:rPr>
              <a:t>(User_define)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错误</a:t>
            </a:r>
            <a:endParaRPr sz="1050">
              <a:latin typeface="宋体"/>
              <a:cs typeface="宋体"/>
            </a:endParaRPr>
          </a:p>
          <a:p>
            <a:pPr marL="241300" marR="508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程序执行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程中，</a:t>
            </a:r>
            <a:r>
              <a:rPr dirty="0" sz="1050" spc="-20">
                <a:latin typeface="宋体"/>
                <a:cs typeface="宋体"/>
              </a:rPr>
              <a:t>出</a:t>
            </a:r>
            <a:r>
              <a:rPr dirty="0" sz="1050" spc="5">
                <a:latin typeface="宋体"/>
                <a:cs typeface="宋体"/>
              </a:rPr>
              <a:t>现编程</a:t>
            </a:r>
            <a:r>
              <a:rPr dirty="0" sz="1050" spc="-20">
                <a:latin typeface="宋体"/>
                <a:cs typeface="宋体"/>
              </a:rPr>
              <a:t>人</a:t>
            </a:r>
            <a:r>
              <a:rPr dirty="0" sz="1050" spc="5">
                <a:latin typeface="宋体"/>
                <a:cs typeface="宋体"/>
              </a:rPr>
              <a:t>员认为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非正常</a:t>
            </a:r>
            <a:r>
              <a:rPr dirty="0" sz="1050" spc="-20">
                <a:latin typeface="宋体"/>
                <a:cs typeface="宋体"/>
              </a:rPr>
              <a:t>情</a:t>
            </a:r>
            <a:r>
              <a:rPr dirty="0" sz="1050" spc="5">
                <a:latin typeface="宋体"/>
                <a:cs typeface="宋体"/>
              </a:rPr>
              <a:t>况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对这种异</a:t>
            </a:r>
            <a:r>
              <a:rPr dirty="0" sz="1050" spc="-20">
                <a:latin typeface="宋体"/>
                <a:cs typeface="宋体"/>
              </a:rPr>
              <a:t>常</a:t>
            </a:r>
            <a:r>
              <a:rPr dirty="0" sz="1050" spc="5">
                <a:latin typeface="宋体"/>
                <a:cs typeface="宋体"/>
              </a:rPr>
              <a:t>情况的</a:t>
            </a:r>
            <a:r>
              <a:rPr dirty="0" sz="1050" spc="-20">
                <a:latin typeface="宋体"/>
                <a:cs typeface="宋体"/>
              </a:rPr>
              <a:t>处</a:t>
            </a:r>
            <a:r>
              <a:rPr dirty="0" sz="1050" spc="5">
                <a:latin typeface="宋体"/>
                <a:cs typeface="宋体"/>
              </a:rPr>
              <a:t>理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需要用户在程序中定义，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然后显式地在程序中将其引发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5">
                <a:latin typeface="宋体"/>
                <a:cs typeface="宋体"/>
              </a:rPr>
              <a:t>异常处理</a:t>
            </a:r>
            <a:r>
              <a:rPr dirty="0" sz="1050" spc="-20">
                <a:latin typeface="宋体"/>
                <a:cs typeface="宋体"/>
              </a:rPr>
              <a:t>部</a:t>
            </a:r>
            <a:r>
              <a:rPr dirty="0" sz="1050" spc="5">
                <a:latin typeface="宋体"/>
                <a:cs typeface="宋体"/>
              </a:rPr>
              <a:t>分一般</a:t>
            </a:r>
            <a:r>
              <a:rPr dirty="0" sz="1050" spc="-20">
                <a:latin typeface="宋体"/>
                <a:cs typeface="宋体"/>
              </a:rPr>
              <a:t>放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序体的</a:t>
            </a:r>
            <a:r>
              <a:rPr dirty="0" sz="1050" spc="-20">
                <a:latin typeface="宋体"/>
                <a:cs typeface="宋体"/>
              </a:rPr>
              <a:t>后</a:t>
            </a:r>
            <a:r>
              <a:rPr dirty="0" sz="1050" spc="5">
                <a:latin typeface="宋体"/>
                <a:cs typeface="宋体"/>
              </a:rPr>
              <a:t>半部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5">
                <a:latin typeface="宋体"/>
                <a:cs typeface="宋体"/>
              </a:rPr>
              <a:t>结</a:t>
            </a:r>
            <a:r>
              <a:rPr dirty="0" sz="1050" spc="-20">
                <a:latin typeface="宋体"/>
                <a:cs typeface="宋体"/>
              </a:rPr>
              <a:t>构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13360" marR="2265045">
              <a:lnSpc>
                <a:spcPct val="123800"/>
              </a:lnSpc>
              <a:tabLst>
                <a:tab pos="1509395" algn="l"/>
                <a:tab pos="1875155" algn="l"/>
                <a:tab pos="2045970" algn="l"/>
              </a:tabLst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105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first_exception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THEN	</a:t>
            </a:r>
            <a:r>
              <a:rPr dirty="0" sz="1050" spc="-10">
                <a:latin typeface="Calibri"/>
                <a:cs typeface="Calibri"/>
              </a:rPr>
              <a:t>&lt;code </a:t>
            </a:r>
            <a:r>
              <a:rPr dirty="0" sz="1050" spc="5">
                <a:latin typeface="Calibri"/>
                <a:cs typeface="Calibri"/>
              </a:rPr>
              <a:t>to </a:t>
            </a:r>
            <a:r>
              <a:rPr dirty="0" sz="1050" spc="-5">
                <a:latin typeface="Calibri"/>
                <a:cs typeface="Calibri"/>
              </a:rPr>
              <a:t>handle </a:t>
            </a:r>
            <a:r>
              <a:rPr dirty="0" sz="1050" spc="-15">
                <a:latin typeface="Calibri"/>
                <a:cs typeface="Calibri"/>
              </a:rPr>
              <a:t>first </a:t>
            </a:r>
            <a:r>
              <a:rPr dirty="0" sz="1050" spc="-10">
                <a:latin typeface="Calibri"/>
                <a:cs typeface="Calibri"/>
              </a:rPr>
              <a:t>exception </a:t>
            </a:r>
            <a:r>
              <a:rPr dirty="0" sz="1050">
                <a:latin typeface="Calibri"/>
                <a:cs typeface="Calibri"/>
              </a:rPr>
              <a:t>&gt; 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1050" spc="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second_exception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THEN	</a:t>
            </a:r>
            <a:r>
              <a:rPr dirty="0" sz="1050" spc="-5">
                <a:latin typeface="Calibri"/>
                <a:cs typeface="Calibri"/>
              </a:rPr>
              <a:t>&lt;code </a:t>
            </a:r>
            <a:r>
              <a:rPr dirty="0" sz="1050" spc="5">
                <a:latin typeface="Calibri"/>
                <a:cs typeface="Calibri"/>
              </a:rPr>
              <a:t>to </a:t>
            </a:r>
            <a:r>
              <a:rPr dirty="0" sz="1050">
                <a:latin typeface="Calibri"/>
                <a:cs typeface="Calibri"/>
              </a:rPr>
              <a:t>handle </a:t>
            </a:r>
            <a:r>
              <a:rPr dirty="0" sz="1050" spc="-10">
                <a:latin typeface="Calibri"/>
                <a:cs typeface="Calibri"/>
              </a:rPr>
              <a:t>second </a:t>
            </a:r>
            <a:r>
              <a:rPr dirty="0" sz="1050" spc="-5">
                <a:latin typeface="Calibri"/>
                <a:cs typeface="Calibri"/>
              </a:rPr>
              <a:t>exception</a:t>
            </a:r>
            <a:r>
              <a:rPr dirty="0" sz="1050" spc="-7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&gt; 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WHEN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OTHERS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THEN	</a:t>
            </a:r>
            <a:r>
              <a:rPr dirty="0" sz="1050" spc="-5">
                <a:latin typeface="Calibri"/>
                <a:cs typeface="Calibri"/>
              </a:rPr>
              <a:t>&lt;code </a:t>
            </a:r>
            <a:r>
              <a:rPr dirty="0" sz="1050" spc="5">
                <a:latin typeface="Calibri"/>
                <a:cs typeface="Calibri"/>
              </a:rPr>
              <a:t>to </a:t>
            </a:r>
            <a:r>
              <a:rPr dirty="0" sz="1050" spc="-5">
                <a:latin typeface="Calibri"/>
                <a:cs typeface="Calibri"/>
              </a:rPr>
              <a:t>handle </a:t>
            </a:r>
            <a:r>
              <a:rPr dirty="0" sz="1050" spc="-10">
                <a:latin typeface="Calibri"/>
                <a:cs typeface="Calibri"/>
              </a:rPr>
              <a:t>others exception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&gt;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050" spc="5">
                <a:latin typeface="宋体"/>
                <a:cs typeface="宋体"/>
              </a:rPr>
              <a:t>异常处理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以按任</a:t>
            </a:r>
            <a:r>
              <a:rPr dirty="0" sz="1050" spc="-20">
                <a:latin typeface="宋体"/>
                <a:cs typeface="宋体"/>
              </a:rPr>
              <a:t>意</a:t>
            </a:r>
            <a:r>
              <a:rPr dirty="0" sz="1050" spc="5">
                <a:latin typeface="宋体"/>
                <a:cs typeface="宋体"/>
              </a:rPr>
              <a:t>次序排</a:t>
            </a:r>
            <a:r>
              <a:rPr dirty="0" sz="1050" spc="10">
                <a:latin typeface="宋体"/>
                <a:cs typeface="宋体"/>
              </a:rPr>
              <a:t>列</a:t>
            </a:r>
            <a:r>
              <a:rPr dirty="0" sz="1050" spc="-25">
                <a:latin typeface="Calibri"/>
                <a:cs typeface="Calibri"/>
              </a:rPr>
              <a:t>,</a:t>
            </a:r>
            <a:r>
              <a:rPr dirty="0" sz="1050" spc="5">
                <a:latin typeface="宋体"/>
                <a:cs typeface="宋体"/>
              </a:rPr>
              <a:t>但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OTHERS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必须放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最后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latin typeface="Calibri"/>
                <a:cs typeface="Calibri"/>
              </a:rPr>
              <a:t>§5.1.1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预定义的异常处理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5">
                <a:latin typeface="宋体"/>
                <a:cs typeface="宋体"/>
              </a:rPr>
              <a:t>预定义说</a:t>
            </a:r>
            <a:r>
              <a:rPr dirty="0" sz="1050" spc="-20">
                <a:latin typeface="宋体"/>
                <a:cs typeface="宋体"/>
              </a:rPr>
              <a:t>明</a:t>
            </a:r>
            <a:r>
              <a:rPr dirty="0" sz="1050" spc="5">
                <a:latin typeface="宋体"/>
                <a:cs typeface="宋体"/>
              </a:rPr>
              <a:t>的部分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ORACLE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异常</a:t>
            </a:r>
            <a:r>
              <a:rPr dirty="0" sz="1050" spc="-20">
                <a:latin typeface="宋体"/>
                <a:cs typeface="宋体"/>
              </a:rPr>
              <a:t>错</a:t>
            </a:r>
            <a:r>
              <a:rPr dirty="0" sz="1050" spc="5">
                <a:latin typeface="宋体"/>
                <a:cs typeface="宋体"/>
              </a:rPr>
              <a:t>误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26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8880" y="8179943"/>
          <a:ext cx="5772150" cy="143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/>
                <a:gridCol w="1762125"/>
                <a:gridCol w="2972435"/>
              </a:tblGrid>
              <a:tr h="207263"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错误号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异常错误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信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息名称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说明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6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ORA-0001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Dup_val_on_index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试图破坏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个唯一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限制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ORA-0051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Timeout-on-resource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在等待资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源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时发生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超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时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ORA-0061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Transaction-backed-out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由于发生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死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锁事务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被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撤消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ORA-1001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Invalid-CURSOR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试图使用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个无效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游标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ORA-1012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Not-logged-on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没有连接到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ORACLE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4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ORA-1017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Login-denied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无效的用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户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名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口令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7816" y="960373"/>
          <a:ext cx="5903595" cy="307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/>
                <a:gridCol w="1027430"/>
                <a:gridCol w="1762125"/>
                <a:gridCol w="2972435"/>
              </a:tblGrid>
              <a:tr h="211836"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ORA-1403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05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No_data_found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SELECT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0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没有找到数据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ORA-1422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Too_many_rows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SELECT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0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返回多行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5">
                          <a:latin typeface="Calibri"/>
                          <a:cs typeface="Calibri"/>
                        </a:rPr>
                        <a:t>ORA-1476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Zero-divide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试图被零除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59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ORA-1722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Invalid-NUMBER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转换一个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字失败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ORA-6500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Storage-error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内存不够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引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发的内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部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错误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ORA-6501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Program-error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内部错误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ORA-6502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Value-error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转换或截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错误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ORA-6504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Rowtype-mismatch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宿主游标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量与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PL/SQL</a:t>
                      </a:r>
                      <a:r>
                        <a:rPr dirty="0" sz="10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量有不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兼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容行类型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ORA-6511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CURSOR-already-OPEN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试图打开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一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个已存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的游标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ORA-6530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Access-INTO-null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试图为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null</a:t>
                      </a:r>
                      <a:r>
                        <a:rPr dirty="0" sz="10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象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的属性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赋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值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33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ORA-6531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Collection-is-null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试图将</a:t>
                      </a:r>
                      <a:r>
                        <a:rPr dirty="0" sz="1050" spc="-5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Exists</a:t>
                      </a:r>
                      <a:r>
                        <a:rPr dirty="0" sz="10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以外的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集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0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collection)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方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法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应用于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一个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null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pl/sql</a:t>
                      </a:r>
                      <a:r>
                        <a:rPr dirty="0" sz="105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表上或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varray</a:t>
                      </a:r>
                      <a:r>
                        <a:rPr dirty="0" sz="10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上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ORA-6532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Subscript-outside-limit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对嵌套或</a:t>
                      </a:r>
                      <a:r>
                        <a:rPr dirty="0" sz="1050" spc="-27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varray</a:t>
                      </a:r>
                      <a:r>
                        <a:rPr dirty="0" sz="10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索引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得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引用超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出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声明范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围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以外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7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ORA-6533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Subscript-beyond-count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对嵌套或</a:t>
                      </a:r>
                      <a:r>
                        <a:rPr dirty="0" sz="1050" spc="-28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varray</a:t>
                      </a:r>
                      <a:r>
                        <a:rPr dirty="0" sz="10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索引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得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引用大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于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集合中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元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素的个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4191151"/>
            <a:ext cx="6219825" cy="1016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71145">
              <a:lnSpc>
                <a:spcPct val="123800"/>
              </a:lnSpc>
              <a:spcBef>
                <a:spcPts val="95"/>
              </a:spcBef>
            </a:pPr>
            <a:r>
              <a:rPr dirty="0" sz="1050" spc="5">
                <a:latin typeface="宋体"/>
                <a:cs typeface="宋体"/>
              </a:rPr>
              <a:t>对这种异</a:t>
            </a:r>
            <a:r>
              <a:rPr dirty="0" sz="1050" spc="-20">
                <a:latin typeface="宋体"/>
                <a:cs typeface="宋体"/>
              </a:rPr>
              <a:t>常</a:t>
            </a:r>
            <a:r>
              <a:rPr dirty="0" sz="1050" spc="5">
                <a:latin typeface="宋体"/>
                <a:cs typeface="宋体"/>
              </a:rPr>
              <a:t>情况的</a:t>
            </a:r>
            <a:r>
              <a:rPr dirty="0" sz="1050" spc="-20">
                <a:latin typeface="宋体"/>
                <a:cs typeface="宋体"/>
              </a:rPr>
              <a:t>处</a:t>
            </a:r>
            <a:r>
              <a:rPr dirty="0" sz="1050" spc="5">
                <a:latin typeface="宋体"/>
                <a:cs typeface="宋体"/>
              </a:rPr>
              <a:t>理，只需</a:t>
            </a:r>
            <a:r>
              <a:rPr dirty="0" sz="1050" spc="250">
                <a:latin typeface="宋体"/>
                <a:cs typeface="宋体"/>
              </a:rPr>
              <a:t>在</a:t>
            </a: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块的</a:t>
            </a:r>
            <a:r>
              <a:rPr dirty="0" sz="1050" spc="-20">
                <a:latin typeface="宋体"/>
                <a:cs typeface="宋体"/>
              </a:rPr>
              <a:t>异</a:t>
            </a:r>
            <a:r>
              <a:rPr dirty="0" sz="1050" spc="5">
                <a:latin typeface="宋体"/>
                <a:cs typeface="宋体"/>
              </a:rPr>
              <a:t>常处</a:t>
            </a:r>
            <a:r>
              <a:rPr dirty="0" sz="1050" spc="-20">
                <a:latin typeface="宋体"/>
                <a:cs typeface="宋体"/>
              </a:rPr>
              <a:t>理</a:t>
            </a:r>
            <a:r>
              <a:rPr dirty="0" sz="1050" spc="5">
                <a:latin typeface="宋体"/>
                <a:cs typeface="宋体"/>
              </a:rPr>
              <a:t>部分，直</a:t>
            </a:r>
            <a:r>
              <a:rPr dirty="0" sz="1050" spc="-20">
                <a:latin typeface="宋体"/>
                <a:cs typeface="宋体"/>
              </a:rPr>
              <a:t>接</a:t>
            </a:r>
            <a:r>
              <a:rPr dirty="0" sz="1050" spc="5">
                <a:latin typeface="宋体"/>
                <a:cs typeface="宋体"/>
              </a:rPr>
              <a:t>引用相</a:t>
            </a:r>
            <a:r>
              <a:rPr dirty="0" sz="1050" spc="-20">
                <a:latin typeface="宋体"/>
                <a:cs typeface="宋体"/>
              </a:rPr>
              <a:t>应</a:t>
            </a:r>
            <a:r>
              <a:rPr dirty="0" sz="1050" spc="5">
                <a:latin typeface="宋体"/>
                <a:cs typeface="宋体"/>
              </a:rPr>
              <a:t>的异常</a:t>
            </a:r>
            <a:r>
              <a:rPr dirty="0" sz="1050" spc="-20">
                <a:latin typeface="宋体"/>
                <a:cs typeface="宋体"/>
              </a:rPr>
              <a:t>情</a:t>
            </a:r>
            <a:r>
              <a:rPr dirty="0" sz="1050" spc="5">
                <a:latin typeface="宋体"/>
                <a:cs typeface="宋体"/>
              </a:rPr>
              <a:t>况名，</a:t>
            </a:r>
            <a:r>
              <a:rPr dirty="0" sz="1050" spc="-20">
                <a:latin typeface="宋体"/>
                <a:cs typeface="宋体"/>
              </a:rPr>
              <a:t>并</a:t>
            </a:r>
            <a:r>
              <a:rPr dirty="0" sz="1050" spc="5">
                <a:latin typeface="宋体"/>
                <a:cs typeface="宋体"/>
              </a:rPr>
              <a:t>对其完成 相应的异</a:t>
            </a:r>
            <a:r>
              <a:rPr dirty="0" sz="1050" spc="-20">
                <a:latin typeface="宋体"/>
                <a:cs typeface="宋体"/>
              </a:rPr>
              <a:t>常</a:t>
            </a:r>
            <a:r>
              <a:rPr dirty="0" sz="1050" spc="5">
                <a:latin typeface="宋体"/>
                <a:cs typeface="宋体"/>
              </a:rPr>
              <a:t>错误处</a:t>
            </a:r>
            <a:r>
              <a:rPr dirty="0" sz="1050" spc="-20">
                <a:latin typeface="宋体"/>
                <a:cs typeface="宋体"/>
              </a:rPr>
              <a:t>理</a:t>
            </a:r>
            <a:r>
              <a:rPr dirty="0" sz="1050" spc="5">
                <a:latin typeface="宋体"/>
                <a:cs typeface="宋体"/>
              </a:rPr>
              <a:t>即可。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350">
              <a:lnSpc>
                <a:spcPct val="124000"/>
              </a:lnSpc>
              <a:spcBef>
                <a:spcPts val="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45" b="1">
                <a:latin typeface="宋体"/>
                <a:cs typeface="宋体"/>
              </a:rPr>
              <a:t> </a:t>
            </a:r>
            <a:r>
              <a:rPr dirty="0" sz="1050" spc="-30" b="1">
                <a:latin typeface="Calibri"/>
                <a:cs typeface="Calibri"/>
              </a:rPr>
              <a:t>1</a:t>
            </a:r>
            <a:r>
              <a:rPr dirty="0" sz="1050" spc="-30" b="1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更新</a:t>
            </a:r>
            <a:r>
              <a:rPr dirty="0" sz="1050" spc="-20">
                <a:latin typeface="宋体"/>
                <a:cs typeface="宋体"/>
              </a:rPr>
              <a:t>指</a:t>
            </a:r>
            <a:r>
              <a:rPr dirty="0" sz="1050" spc="5">
                <a:latin typeface="宋体"/>
                <a:cs typeface="宋体"/>
              </a:rPr>
              <a:t>定员工</a:t>
            </a:r>
            <a:r>
              <a:rPr dirty="0" sz="1050" spc="-20">
                <a:latin typeface="宋体"/>
                <a:cs typeface="宋体"/>
              </a:rPr>
              <a:t>工</a:t>
            </a:r>
            <a:r>
              <a:rPr dirty="0" sz="1050" spc="5">
                <a:latin typeface="宋体"/>
                <a:cs typeface="宋体"/>
              </a:rPr>
              <a:t>资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如工资</a:t>
            </a:r>
            <a:r>
              <a:rPr dirty="0" sz="1050" spc="-20">
                <a:latin typeface="宋体"/>
                <a:cs typeface="宋体"/>
              </a:rPr>
              <a:t>小</a:t>
            </a:r>
            <a:r>
              <a:rPr dirty="0" sz="1050" spc="5">
                <a:latin typeface="宋体"/>
                <a:cs typeface="宋体"/>
              </a:rPr>
              <a:t>于</a:t>
            </a:r>
            <a:r>
              <a:rPr dirty="0" sz="1050" spc="-250">
                <a:latin typeface="宋体"/>
                <a:cs typeface="宋体"/>
              </a:rPr>
              <a:t> </a:t>
            </a:r>
            <a:r>
              <a:rPr dirty="0" sz="1050" spc="-20">
                <a:latin typeface="Calibri"/>
                <a:cs typeface="Calibri"/>
              </a:rPr>
              <a:t>300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则加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20">
                <a:latin typeface="Calibri"/>
                <a:cs typeface="Calibri"/>
              </a:rPr>
              <a:t>100</a:t>
            </a:r>
            <a:r>
              <a:rPr dirty="0" sz="1050" spc="-20">
                <a:latin typeface="宋体"/>
                <a:cs typeface="宋体"/>
              </a:rPr>
              <a:t>；</a:t>
            </a:r>
            <a:r>
              <a:rPr dirty="0" sz="1050" spc="5">
                <a:latin typeface="宋体"/>
                <a:cs typeface="宋体"/>
              </a:rPr>
              <a:t>对 </a:t>
            </a:r>
            <a:r>
              <a:rPr dirty="0" sz="1050" spc="-20">
                <a:latin typeface="Calibri"/>
                <a:cs typeface="Calibri"/>
              </a:rPr>
              <a:t>NO_DATA_FOUND</a:t>
            </a:r>
            <a:r>
              <a:rPr dirty="0" sz="1050" spc="8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异常</a:t>
            </a:r>
            <a:r>
              <a:rPr dirty="0" sz="1050">
                <a:latin typeface="Calibri"/>
                <a:cs typeface="Calibri"/>
              </a:rPr>
              <a:t>, </a:t>
            </a:r>
            <a:r>
              <a:rPr dirty="0" sz="1050" spc="-10">
                <a:latin typeface="Calibri"/>
                <a:cs typeface="Calibri"/>
              </a:rPr>
              <a:t>TOO_MANY_ROWS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进行 处理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752" y="5488999"/>
            <a:ext cx="5201419" cy="3579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404" y="9380625"/>
            <a:ext cx="164083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alibri"/>
                <a:cs typeface="Calibri"/>
              </a:rPr>
              <a:t>§5.1.2</a:t>
            </a:r>
            <a:r>
              <a:rPr dirty="0" sz="1050" spc="21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非预定义的异常处理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27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8776"/>
            <a:ext cx="6071870" cy="200723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395"/>
              </a:spcBef>
            </a:pPr>
            <a:r>
              <a:rPr dirty="0" sz="1050" spc="5">
                <a:latin typeface="宋体"/>
                <a:cs typeface="宋体"/>
              </a:rPr>
              <a:t>对于这类</a:t>
            </a:r>
            <a:r>
              <a:rPr dirty="0" sz="1050" spc="-20">
                <a:latin typeface="宋体"/>
                <a:cs typeface="宋体"/>
              </a:rPr>
              <a:t>异</a:t>
            </a:r>
            <a:r>
              <a:rPr dirty="0" sz="1050" spc="5">
                <a:latin typeface="宋体"/>
                <a:cs typeface="宋体"/>
              </a:rPr>
              <a:t>常情况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处理，</a:t>
            </a:r>
            <a:r>
              <a:rPr dirty="0" sz="1050" spc="-20">
                <a:latin typeface="宋体"/>
                <a:cs typeface="宋体"/>
              </a:rPr>
              <a:t>首</a:t>
            </a:r>
            <a:r>
              <a:rPr dirty="0" sz="1050" spc="5">
                <a:latin typeface="宋体"/>
                <a:cs typeface="宋体"/>
              </a:rPr>
              <a:t>先必须</a:t>
            </a:r>
            <a:r>
              <a:rPr dirty="0" sz="1050" spc="-2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非定义的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ORACLE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错误进行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义。步</a:t>
            </a:r>
            <a:r>
              <a:rPr dirty="0" sz="1050" spc="-20">
                <a:latin typeface="宋体"/>
                <a:cs typeface="宋体"/>
              </a:rPr>
              <a:t>骤</a:t>
            </a:r>
            <a:r>
              <a:rPr dirty="0" sz="1050" spc="5">
                <a:latin typeface="宋体"/>
                <a:cs typeface="宋体"/>
              </a:rPr>
              <a:t>如下：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alibri"/>
              <a:buAutoNum type="arabicPeriod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050" spc="-25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块的定义部分定义异常情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况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  <a:tabLst>
                <a:tab pos="1085215" algn="l"/>
              </a:tabLst>
            </a:pP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异常情况</a:t>
            </a:r>
            <a:r>
              <a:rPr dirty="0" sz="1050">
                <a:latin typeface="Calibri"/>
                <a:cs typeface="Calibri"/>
              </a:rPr>
              <a:t>&gt;	</a:t>
            </a:r>
            <a:r>
              <a:rPr dirty="0" sz="1050" spc="-10">
                <a:latin typeface="Calibri"/>
                <a:cs typeface="Calibri"/>
              </a:rPr>
              <a:t>EXCEPTION;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283845" indent="-271145">
              <a:lnSpc>
                <a:spcPct val="100000"/>
              </a:lnSpc>
              <a:buFont typeface="Calibri"/>
              <a:buAutoNum type="arabicPeriod" startAt="2"/>
              <a:tabLst>
                <a:tab pos="283845" algn="l"/>
                <a:tab pos="284480" algn="l"/>
                <a:tab pos="471424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将其定义好的异常情况，与标准的</a:t>
            </a:r>
            <a:r>
              <a:rPr dirty="0" sz="1050" spc="-25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错误联系起来，使用</a:t>
            </a:r>
            <a:r>
              <a:rPr dirty="0" sz="1050" spc="5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PRAGMA	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EXCEPTION_INIT</a:t>
            </a:r>
            <a:r>
              <a:rPr dirty="0" sz="105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-5" b="1">
                <a:solidFill>
                  <a:srgbClr val="3C2DF9"/>
                </a:solidFill>
                <a:latin typeface="Calibri"/>
                <a:cs typeface="Calibri"/>
              </a:rPr>
              <a:t>PRAGMA</a:t>
            </a:r>
            <a:r>
              <a:rPr dirty="0" sz="1050" b="1">
                <a:solidFill>
                  <a:srgbClr val="3C2DF9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3C2DF9"/>
                </a:solidFill>
                <a:latin typeface="Calibri"/>
                <a:cs typeface="Calibri"/>
              </a:rPr>
              <a:t>EXCEPTION_INIT(&lt;</a:t>
            </a:r>
            <a:r>
              <a:rPr dirty="0" sz="1050" b="1">
                <a:solidFill>
                  <a:srgbClr val="3C2DF9"/>
                </a:solidFill>
                <a:latin typeface="宋体"/>
                <a:cs typeface="宋体"/>
              </a:rPr>
              <a:t>异常情况</a:t>
            </a:r>
            <a:r>
              <a:rPr dirty="0" sz="1050" b="1">
                <a:solidFill>
                  <a:srgbClr val="3C2DF9"/>
                </a:solidFill>
                <a:latin typeface="Calibri"/>
                <a:cs typeface="Calibri"/>
              </a:rPr>
              <a:t>&gt;,</a:t>
            </a:r>
            <a:r>
              <a:rPr dirty="0" sz="1050" spc="-10" b="1">
                <a:solidFill>
                  <a:srgbClr val="3C2DF9"/>
                </a:solidFill>
                <a:latin typeface="Calibri"/>
                <a:cs typeface="Calibri"/>
              </a:rPr>
              <a:t> </a:t>
            </a:r>
            <a:r>
              <a:rPr dirty="0" sz="1050" spc="-25" b="1">
                <a:solidFill>
                  <a:srgbClr val="3C2DF9"/>
                </a:solidFill>
                <a:latin typeface="Calibri"/>
                <a:cs typeface="Calibri"/>
              </a:rPr>
              <a:t>&lt;</a:t>
            </a:r>
            <a:r>
              <a:rPr dirty="0" sz="1050" b="1">
                <a:solidFill>
                  <a:srgbClr val="3C2DF9"/>
                </a:solidFill>
                <a:latin typeface="宋体"/>
                <a:cs typeface="宋体"/>
              </a:rPr>
              <a:t>错误代</a:t>
            </a:r>
            <a:r>
              <a:rPr dirty="0" sz="1050" spc="25" b="1">
                <a:solidFill>
                  <a:srgbClr val="3C2DF9"/>
                </a:solidFill>
                <a:latin typeface="宋体"/>
                <a:cs typeface="宋体"/>
              </a:rPr>
              <a:t>码</a:t>
            </a:r>
            <a:r>
              <a:rPr dirty="0" sz="1050" spc="-5" b="1">
                <a:solidFill>
                  <a:srgbClr val="3C2DF9"/>
                </a:solidFill>
                <a:latin typeface="Calibri"/>
                <a:cs typeface="Calibri"/>
              </a:rPr>
              <a:t>&gt;);</a:t>
            </a:r>
            <a:endParaRPr sz="1050">
              <a:latin typeface="Calibri"/>
              <a:cs typeface="Calibri"/>
            </a:endParaRPr>
          </a:p>
          <a:p>
            <a:pPr marL="12700" marR="2070100">
              <a:lnSpc>
                <a:spcPts val="3120"/>
              </a:lnSpc>
              <a:spcBef>
                <a:spcPts val="415"/>
              </a:spcBef>
              <a:buFont typeface="Calibri"/>
              <a:buAutoNum type="arabicPeriod" startAt="3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050" spc="-26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块的异常情况处理部分对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常情况做出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应的处理。 </a:t>
            </a: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2</a:t>
            </a:r>
            <a:r>
              <a:rPr dirty="0" sz="1050" spc="-5" b="1">
                <a:latin typeface="宋体"/>
                <a:cs typeface="宋体"/>
              </a:rPr>
              <a:t>：</a:t>
            </a:r>
            <a:r>
              <a:rPr dirty="0" sz="1050" spc="-20">
                <a:latin typeface="宋体"/>
                <a:cs typeface="宋体"/>
              </a:rPr>
              <a:t>删</a:t>
            </a:r>
            <a:r>
              <a:rPr dirty="0" sz="1050" spc="5">
                <a:latin typeface="宋体"/>
                <a:cs typeface="宋体"/>
              </a:rPr>
              <a:t>除指定</a:t>
            </a:r>
            <a:r>
              <a:rPr dirty="0" sz="1050" spc="-20">
                <a:latin typeface="宋体"/>
                <a:cs typeface="宋体"/>
              </a:rPr>
              <a:t>部</a:t>
            </a:r>
            <a:r>
              <a:rPr dirty="0" sz="1050" spc="5">
                <a:latin typeface="宋体"/>
                <a:cs typeface="宋体"/>
              </a:rPr>
              <a:t>门的记</a:t>
            </a:r>
            <a:r>
              <a:rPr dirty="0" sz="1050" spc="-20">
                <a:latin typeface="宋体"/>
                <a:cs typeface="宋体"/>
              </a:rPr>
              <a:t>录</a:t>
            </a:r>
            <a:r>
              <a:rPr dirty="0" sz="1050" spc="5">
                <a:latin typeface="宋体"/>
                <a:cs typeface="宋体"/>
              </a:rPr>
              <a:t>信息，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确保该</a:t>
            </a:r>
            <a:r>
              <a:rPr dirty="0" sz="1050" spc="-20">
                <a:latin typeface="宋体"/>
                <a:cs typeface="宋体"/>
              </a:rPr>
              <a:t>部</a:t>
            </a:r>
            <a:r>
              <a:rPr dirty="0" sz="1050" spc="5">
                <a:latin typeface="宋体"/>
                <a:cs typeface="宋体"/>
              </a:rPr>
              <a:t>门没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员工。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3234678"/>
            <a:ext cx="4238625" cy="2199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3404" y="5684926"/>
            <a:ext cx="6218555" cy="29984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Calibri"/>
                <a:cs typeface="Calibri"/>
              </a:rPr>
              <a:t>§5.1.3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用户自定义的异常处理</a:t>
            </a:r>
            <a:endParaRPr sz="1050">
              <a:latin typeface="宋体"/>
              <a:cs typeface="宋体"/>
            </a:endParaRPr>
          </a:p>
          <a:p>
            <a:pPr marL="12700" indent="26797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当与一个异常错误相关的错误</a:t>
            </a:r>
            <a:r>
              <a:rPr dirty="0" sz="1050" spc="25">
                <a:latin typeface="宋体"/>
                <a:cs typeface="宋体"/>
              </a:rPr>
              <a:t>出</a:t>
            </a:r>
            <a:r>
              <a:rPr dirty="0" sz="1050" spc="5">
                <a:latin typeface="宋体"/>
                <a:cs typeface="宋体"/>
              </a:rPr>
              <a:t>现时，就会隐含触</a:t>
            </a:r>
            <a:r>
              <a:rPr dirty="0" sz="1050" spc="25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该异常错误</a:t>
            </a:r>
            <a:r>
              <a:rPr dirty="0" sz="1050" spc="15">
                <a:latin typeface="宋体"/>
                <a:cs typeface="宋体"/>
              </a:rPr>
              <a:t>。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户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定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义的异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常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错误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是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通过显式使</a:t>
            </a:r>
            <a:endParaRPr sz="1050">
              <a:latin typeface="宋体"/>
              <a:cs typeface="宋体"/>
            </a:endParaRPr>
          </a:p>
          <a:p>
            <a:pPr marL="12700" marR="5080">
              <a:lnSpc>
                <a:spcPct val="123800"/>
              </a:lnSpc>
              <a:spcBef>
                <a:spcPts val="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1050" spc="1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0000FF"/>
                </a:solidFill>
                <a:latin typeface="Calibri"/>
                <a:cs typeface="Calibri"/>
              </a:rPr>
              <a:t>RAISE</a:t>
            </a:r>
            <a:r>
              <a:rPr dirty="0" sz="1050" spc="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语句来触发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当引发一个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常错误时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控制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就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转向到</a:t>
            </a:r>
            <a:r>
              <a:rPr dirty="0" sz="1050" spc="3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dirty="0" sz="1050" spc="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块异常错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误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部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，执行错</a:t>
            </a:r>
            <a:r>
              <a:rPr dirty="0" sz="1050" spc="-20">
                <a:latin typeface="宋体"/>
                <a:cs typeface="宋体"/>
              </a:rPr>
              <a:t>误</a:t>
            </a:r>
            <a:r>
              <a:rPr dirty="0" sz="1050" spc="5">
                <a:latin typeface="宋体"/>
                <a:cs typeface="宋体"/>
              </a:rPr>
              <a:t>处 理代码。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710"/>
              </a:spcBef>
            </a:pPr>
            <a:r>
              <a:rPr dirty="0" sz="1050" spc="5">
                <a:latin typeface="宋体"/>
                <a:cs typeface="宋体"/>
              </a:rPr>
              <a:t>对于这类</a:t>
            </a:r>
            <a:r>
              <a:rPr dirty="0" sz="1050" spc="-20">
                <a:latin typeface="宋体"/>
                <a:cs typeface="宋体"/>
              </a:rPr>
              <a:t>异</a:t>
            </a:r>
            <a:r>
              <a:rPr dirty="0" sz="1050" spc="5">
                <a:latin typeface="宋体"/>
                <a:cs typeface="宋体"/>
              </a:rPr>
              <a:t>常情况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处理，</a:t>
            </a:r>
            <a:r>
              <a:rPr dirty="0" sz="1050" spc="-20">
                <a:latin typeface="宋体"/>
                <a:cs typeface="宋体"/>
              </a:rPr>
              <a:t>步</a:t>
            </a:r>
            <a:r>
              <a:rPr dirty="0" sz="1050" spc="5">
                <a:latin typeface="宋体"/>
                <a:cs typeface="宋体"/>
              </a:rPr>
              <a:t>骤如下：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Calibri"/>
              <a:buAutoNum type="arabicPeriod"/>
              <a:tabLst>
                <a:tab pos="24130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050" spc="-25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块的定义部分定义异常情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况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305"/>
              </a:spcBef>
              <a:tabLst>
                <a:tab pos="1088390" algn="l"/>
              </a:tabLst>
            </a:pPr>
            <a:r>
              <a:rPr dirty="0" sz="1050" b="1">
                <a:solidFill>
                  <a:srgbClr val="3C2DF9"/>
                </a:solidFill>
                <a:latin typeface="Calibri"/>
                <a:cs typeface="Calibri"/>
              </a:rPr>
              <a:t>&lt;</a:t>
            </a:r>
            <a:r>
              <a:rPr dirty="0" sz="1050" b="1">
                <a:solidFill>
                  <a:srgbClr val="3C2DF9"/>
                </a:solidFill>
                <a:latin typeface="宋体"/>
                <a:cs typeface="宋体"/>
              </a:rPr>
              <a:t>异常情况</a:t>
            </a:r>
            <a:r>
              <a:rPr dirty="0" sz="1050" b="1">
                <a:solidFill>
                  <a:srgbClr val="3C2DF9"/>
                </a:solidFill>
                <a:latin typeface="Calibri"/>
                <a:cs typeface="Calibri"/>
              </a:rPr>
              <a:t>&gt;	</a:t>
            </a:r>
            <a:r>
              <a:rPr dirty="0" sz="1050" spc="-10" b="1">
                <a:solidFill>
                  <a:srgbClr val="3C2DF9"/>
                </a:solidFill>
                <a:latin typeface="Calibri"/>
                <a:cs typeface="Calibri"/>
              </a:rPr>
              <a:t>EXCEPTION;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alibri"/>
              <a:buAutoNum type="arabicPeriod" startAt="2"/>
              <a:tabLst>
                <a:tab pos="241300" algn="l"/>
              </a:tabLst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RAISE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异常情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况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dirty="0" sz="1050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alibri"/>
              <a:buAutoNum type="arabicPeriod" startAt="2"/>
              <a:tabLst>
                <a:tab pos="24130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050" spc="-25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块的异常情况处理部分对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常情况做出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应的处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理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3</a:t>
            </a:r>
            <a:r>
              <a:rPr dirty="0" sz="1050" spc="-5" b="1">
                <a:latin typeface="宋体"/>
                <a:cs typeface="宋体"/>
              </a:rPr>
              <a:t>：</a:t>
            </a:r>
            <a:r>
              <a:rPr dirty="0" sz="1050" spc="-20">
                <a:latin typeface="宋体"/>
                <a:cs typeface="宋体"/>
              </a:rPr>
              <a:t>更</a:t>
            </a:r>
            <a:r>
              <a:rPr dirty="0" sz="1050" spc="5">
                <a:latin typeface="宋体"/>
                <a:cs typeface="宋体"/>
              </a:rPr>
              <a:t>新指定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工工资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增加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100</a:t>
            </a:r>
            <a:r>
              <a:rPr dirty="0" sz="1050" spc="-5">
                <a:latin typeface="宋体"/>
                <a:cs typeface="宋体"/>
              </a:rPr>
              <a:t>；</a:t>
            </a:r>
            <a:r>
              <a:rPr dirty="0" sz="1050" spc="5">
                <a:latin typeface="宋体"/>
                <a:cs typeface="宋体"/>
              </a:rPr>
              <a:t>若该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工不</a:t>
            </a:r>
            <a:r>
              <a:rPr dirty="0" sz="1050" spc="-20">
                <a:latin typeface="宋体"/>
                <a:cs typeface="宋体"/>
              </a:rPr>
              <a:t>存</a:t>
            </a:r>
            <a:r>
              <a:rPr dirty="0" sz="1050" spc="5">
                <a:latin typeface="宋体"/>
                <a:cs typeface="宋体"/>
              </a:rPr>
              <a:t>在则抛出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户自定</a:t>
            </a:r>
            <a:r>
              <a:rPr dirty="0" sz="1050" spc="-20">
                <a:latin typeface="宋体"/>
                <a:cs typeface="宋体"/>
              </a:rPr>
              <a:t>义</a:t>
            </a:r>
            <a:r>
              <a:rPr dirty="0" sz="1050" spc="5">
                <a:latin typeface="宋体"/>
                <a:cs typeface="宋体"/>
              </a:rPr>
              <a:t>异</a:t>
            </a:r>
            <a:r>
              <a:rPr dirty="0" sz="1050" spc="10">
                <a:latin typeface="宋体"/>
                <a:cs typeface="宋体"/>
              </a:rPr>
              <a:t>常</a:t>
            </a:r>
            <a:r>
              <a:rPr dirty="0" sz="1050">
                <a:latin typeface="Calibri"/>
                <a:cs typeface="Calibri"/>
              </a:rPr>
              <a:t>: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no_result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28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4509"/>
            <a:ext cx="6209030" cy="836422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455"/>
              </a:spcBef>
            </a:pPr>
            <a:r>
              <a:rPr dirty="0" sz="1000">
                <a:latin typeface="Calibri"/>
                <a:cs typeface="Calibri"/>
                <a:hlinkClick r:id="rId3" action="ppaction://hlinksldjump"/>
              </a:rPr>
              <a:t>§4.1.3 </a:t>
            </a:r>
            <a:r>
              <a:rPr dirty="0" sz="1000" spc="6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3" action="ppaction://hlinksldjump"/>
              </a:rPr>
              <a:t>关</a:t>
            </a:r>
            <a:r>
              <a:rPr dirty="0" sz="1000" spc="5">
                <a:latin typeface="宋体"/>
                <a:cs typeface="宋体"/>
                <a:hlinkClick r:id="rId3" action="ppaction://hlinksldjump"/>
              </a:rPr>
              <a:t>于</a:t>
            </a:r>
            <a:r>
              <a:rPr dirty="0" sz="1000" spc="25">
                <a:latin typeface="宋体"/>
                <a:cs typeface="宋体"/>
                <a:hlinkClick r:id="rId3" action="ppaction://hlinksldjump"/>
              </a:rPr>
              <a:t> </a:t>
            </a:r>
            <a:r>
              <a:rPr dirty="0" sz="1000" spc="-15">
                <a:latin typeface="Calibri"/>
                <a:cs typeface="Calibri"/>
                <a:hlinkClick r:id="rId3" action="ppaction://hlinksldjump"/>
              </a:rPr>
              <a:t>NO_DATA_FOUND </a:t>
            </a:r>
            <a:r>
              <a:rPr dirty="0" sz="1000" spc="6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3" action="ppaction://hlinksldjump"/>
              </a:rPr>
              <a:t>和</a:t>
            </a:r>
            <a:r>
              <a:rPr dirty="0" sz="1000" spc="30">
                <a:latin typeface="宋体"/>
                <a:cs typeface="宋体"/>
                <a:hlinkClick r:id="rId3" action="ppaction://hlinksldjump"/>
              </a:rPr>
              <a:t> </a:t>
            </a:r>
            <a:r>
              <a:rPr dirty="0" sz="1000" spc="-10">
                <a:latin typeface="Calibri"/>
                <a:cs typeface="Calibri"/>
                <a:hlinkClick r:id="rId3" action="ppaction://hlinksldjump"/>
              </a:rPr>
              <a:t>%NOTFOUND</a:t>
            </a:r>
            <a:r>
              <a:rPr dirty="0" sz="1000" spc="2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3" action="ppaction://hlinksldjump"/>
              </a:rPr>
              <a:t>的</a:t>
            </a:r>
            <a:r>
              <a:rPr dirty="0" sz="1000" spc="-20">
                <a:latin typeface="宋体"/>
                <a:cs typeface="宋体"/>
                <a:hlinkClick r:id="rId3" action="ppaction://hlinksldjump"/>
              </a:rPr>
              <a:t>区</a:t>
            </a:r>
            <a:r>
              <a:rPr dirty="0" sz="1000" spc="5">
                <a:latin typeface="宋体"/>
                <a:cs typeface="宋体"/>
                <a:hlinkClick r:id="rId3" action="ppaction://hlinksldjump"/>
              </a:rPr>
              <a:t>别</a:t>
            </a:r>
            <a:r>
              <a:rPr dirty="0" sz="1000" spc="-275">
                <a:latin typeface="宋体"/>
                <a:cs typeface="宋体"/>
                <a:hlinkClick r:id="rId3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..................................................................................24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3" action="ppaction://hlinksldjump"/>
              </a:rPr>
              <a:t>§4.1.4    </a:t>
            </a:r>
            <a:r>
              <a:rPr dirty="0" sz="1000" spc="3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3" action="ppaction://hlinksldjump"/>
              </a:rPr>
              <a:t>游标</a:t>
            </a:r>
            <a:r>
              <a:rPr dirty="0" sz="1000" spc="-20">
                <a:latin typeface="宋体"/>
                <a:cs typeface="宋体"/>
                <a:hlinkClick r:id="rId3" action="ppaction://hlinksldjump"/>
              </a:rPr>
              <a:t>修</a:t>
            </a:r>
            <a:r>
              <a:rPr dirty="0" sz="1000" spc="5">
                <a:latin typeface="宋体"/>
                <a:cs typeface="宋体"/>
                <a:hlinkClick r:id="rId3" action="ppaction://hlinksldjump"/>
              </a:rPr>
              <a:t>改和</a:t>
            </a:r>
            <a:r>
              <a:rPr dirty="0" sz="1000" spc="-20">
                <a:latin typeface="宋体"/>
                <a:cs typeface="宋体"/>
                <a:hlinkClick r:id="rId3" action="ppaction://hlinksldjump"/>
              </a:rPr>
              <a:t>删</a:t>
            </a:r>
            <a:r>
              <a:rPr dirty="0" sz="1000" spc="5">
                <a:latin typeface="宋体"/>
                <a:cs typeface="宋体"/>
                <a:hlinkClick r:id="rId3" action="ppaction://hlinksldjump"/>
              </a:rPr>
              <a:t>除操作</a:t>
            </a:r>
            <a:r>
              <a:rPr dirty="0" sz="1000" spc="5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.............................................................................................................................24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680085" algn="l"/>
              </a:tabLst>
            </a:pPr>
            <a:r>
              <a:rPr dirty="0" sz="1050" spc="5">
                <a:latin typeface="宋体"/>
                <a:cs typeface="宋体"/>
                <a:hlinkClick r:id="rId4" action="ppaction://hlinksldjump"/>
              </a:rPr>
              <a:t>第五章	异常错</a:t>
            </a:r>
            <a:r>
              <a:rPr dirty="0" sz="1050" spc="-20">
                <a:latin typeface="宋体"/>
                <a:cs typeface="宋体"/>
                <a:hlinkClick r:id="rId4" action="ppaction://hlinksldjump"/>
              </a:rPr>
              <a:t>误</a:t>
            </a:r>
            <a:r>
              <a:rPr dirty="0" sz="1050" spc="5">
                <a:latin typeface="宋体"/>
                <a:cs typeface="宋体"/>
                <a:hlinkClick r:id="rId4" action="ppaction://hlinksldjump"/>
              </a:rPr>
              <a:t>处理</a:t>
            </a:r>
            <a:r>
              <a:rPr dirty="0" sz="1050" spc="-310">
                <a:latin typeface="宋体"/>
                <a:cs typeface="宋体"/>
                <a:hlinkClick r:id="rId4" action="ppaction://hlinksldjump"/>
              </a:rPr>
              <a:t> </a:t>
            </a:r>
            <a:r>
              <a:rPr dirty="0" sz="1050" spc="-5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.......................................................................................................................................</a:t>
            </a:r>
            <a:r>
              <a:rPr dirty="0" sz="1050" spc="1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50" spc="-10">
                <a:latin typeface="Calibri"/>
                <a:cs typeface="Calibri"/>
                <a:hlinkClick r:id="rId4" action="ppaction://hlinksldjump"/>
              </a:rPr>
              <a:t>26</a:t>
            </a:r>
            <a:endParaRPr sz="10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30"/>
              </a:spcBef>
            </a:pPr>
            <a:r>
              <a:rPr dirty="0" sz="1000">
                <a:latin typeface="Calibri"/>
                <a:cs typeface="Calibri"/>
                <a:hlinkClick r:id="rId4" action="ppaction://hlinksldjump"/>
              </a:rPr>
              <a:t>§5.1 </a:t>
            </a:r>
            <a:r>
              <a:rPr dirty="0" sz="1000" spc="14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4" action="ppaction://hlinksldjump"/>
              </a:rPr>
              <a:t>异常处</a:t>
            </a:r>
            <a:r>
              <a:rPr dirty="0" sz="1000" spc="-20">
                <a:latin typeface="宋体"/>
                <a:cs typeface="宋体"/>
                <a:hlinkClick r:id="rId4" action="ppaction://hlinksldjump"/>
              </a:rPr>
              <a:t>理</a:t>
            </a:r>
            <a:r>
              <a:rPr dirty="0" sz="1000" spc="5">
                <a:latin typeface="宋体"/>
                <a:cs typeface="宋体"/>
                <a:hlinkClick r:id="rId4" action="ppaction://hlinksldjump"/>
              </a:rPr>
              <a:t>概</a:t>
            </a:r>
            <a:r>
              <a:rPr dirty="0" sz="1000" spc="150">
                <a:latin typeface="宋体"/>
                <a:cs typeface="宋体"/>
                <a:hlinkClick r:id="rId4" action="ppaction://hlinksldjump"/>
              </a:rPr>
              <a:t>念</a:t>
            </a:r>
            <a:r>
              <a:rPr dirty="0" sz="1000" spc="5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.................................................................................................................................................26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4" action="ppaction://hlinksldjump"/>
              </a:rPr>
              <a:t>§5.1.1  </a:t>
            </a:r>
            <a:r>
              <a:rPr dirty="0" sz="1000" spc="1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4" action="ppaction://hlinksldjump"/>
              </a:rPr>
              <a:t>预</a:t>
            </a:r>
            <a:r>
              <a:rPr dirty="0" sz="1000" spc="5">
                <a:latin typeface="宋体"/>
                <a:cs typeface="宋体"/>
                <a:hlinkClick r:id="rId4" action="ppaction://hlinksldjump"/>
              </a:rPr>
              <a:t>定义</a:t>
            </a:r>
            <a:r>
              <a:rPr dirty="0" sz="1000" spc="-20">
                <a:latin typeface="宋体"/>
                <a:cs typeface="宋体"/>
                <a:hlinkClick r:id="rId4" action="ppaction://hlinksldjump"/>
              </a:rPr>
              <a:t>的</a:t>
            </a:r>
            <a:r>
              <a:rPr dirty="0" sz="1000" spc="5">
                <a:latin typeface="宋体"/>
                <a:cs typeface="宋体"/>
                <a:hlinkClick r:id="rId4" action="ppaction://hlinksldjump"/>
              </a:rPr>
              <a:t>异常</a:t>
            </a:r>
            <a:r>
              <a:rPr dirty="0" sz="1000" spc="-20">
                <a:latin typeface="宋体"/>
                <a:cs typeface="宋体"/>
                <a:hlinkClick r:id="rId4" action="ppaction://hlinksldjump"/>
              </a:rPr>
              <a:t>处</a:t>
            </a:r>
            <a:r>
              <a:rPr dirty="0" sz="1000" spc="195">
                <a:latin typeface="宋体"/>
                <a:cs typeface="宋体"/>
                <a:hlinkClick r:id="rId4" action="ppaction://hlinksldjump"/>
              </a:rPr>
              <a:t>理</a:t>
            </a:r>
            <a:r>
              <a:rPr dirty="0" sz="1000" spc="5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..................................................................................................................................26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5" action="ppaction://hlinksldjump"/>
              </a:rPr>
              <a:t>§5.1.2 </a:t>
            </a:r>
            <a:r>
              <a:rPr dirty="0" sz="1000" spc="21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5" action="ppaction://hlinksldjump"/>
              </a:rPr>
              <a:t>非</a:t>
            </a:r>
            <a:r>
              <a:rPr dirty="0" sz="1000" spc="5">
                <a:latin typeface="宋体"/>
                <a:cs typeface="宋体"/>
                <a:hlinkClick r:id="rId5" action="ppaction://hlinksldjump"/>
              </a:rPr>
              <a:t>预定</a:t>
            </a:r>
            <a:r>
              <a:rPr dirty="0" sz="1000" spc="-20">
                <a:latin typeface="宋体"/>
                <a:cs typeface="宋体"/>
                <a:hlinkClick r:id="rId5" action="ppaction://hlinksldjump"/>
              </a:rPr>
              <a:t>义</a:t>
            </a:r>
            <a:r>
              <a:rPr dirty="0" sz="1000" spc="5">
                <a:latin typeface="宋体"/>
                <a:cs typeface="宋体"/>
                <a:hlinkClick r:id="rId5" action="ppaction://hlinksldjump"/>
              </a:rPr>
              <a:t>的异</a:t>
            </a:r>
            <a:r>
              <a:rPr dirty="0" sz="1000" spc="-20">
                <a:latin typeface="宋体"/>
                <a:cs typeface="宋体"/>
                <a:hlinkClick r:id="rId5" action="ppaction://hlinksldjump"/>
              </a:rPr>
              <a:t>常</a:t>
            </a:r>
            <a:r>
              <a:rPr dirty="0" sz="1000" spc="5">
                <a:latin typeface="宋体"/>
                <a:cs typeface="宋体"/>
                <a:hlinkClick r:id="rId5" action="ppaction://hlinksldjump"/>
              </a:rPr>
              <a:t>处</a:t>
            </a:r>
            <a:r>
              <a:rPr dirty="0" sz="1000" spc="-20">
                <a:latin typeface="宋体"/>
                <a:cs typeface="宋体"/>
                <a:hlinkClick r:id="rId5" action="ppaction://hlinksldjump"/>
              </a:rPr>
              <a:t>理</a:t>
            </a:r>
            <a:r>
              <a:rPr dirty="0" sz="1000" spc="5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...............................................................................................................................27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6" action="ppaction://hlinksldjump"/>
              </a:rPr>
              <a:t>§5.1.3  </a:t>
            </a:r>
            <a:r>
              <a:rPr dirty="0" sz="1000" spc="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6" action="ppaction://hlinksldjump"/>
              </a:rPr>
              <a:t>用</a:t>
            </a:r>
            <a:r>
              <a:rPr dirty="0" sz="1000" spc="5">
                <a:latin typeface="宋体"/>
                <a:cs typeface="宋体"/>
                <a:hlinkClick r:id="rId6" action="ppaction://hlinksldjump"/>
              </a:rPr>
              <a:t>户自</a:t>
            </a:r>
            <a:r>
              <a:rPr dirty="0" sz="1000" spc="-20">
                <a:latin typeface="宋体"/>
                <a:cs typeface="宋体"/>
                <a:hlinkClick r:id="rId6" action="ppaction://hlinksldjump"/>
              </a:rPr>
              <a:t>定</a:t>
            </a:r>
            <a:r>
              <a:rPr dirty="0" sz="1000" spc="5">
                <a:latin typeface="宋体"/>
                <a:cs typeface="宋体"/>
                <a:hlinkClick r:id="rId6" action="ppaction://hlinksldjump"/>
              </a:rPr>
              <a:t>义的</a:t>
            </a:r>
            <a:r>
              <a:rPr dirty="0" sz="1000" spc="-20">
                <a:latin typeface="宋体"/>
                <a:cs typeface="宋体"/>
                <a:hlinkClick r:id="rId6" action="ppaction://hlinksldjump"/>
              </a:rPr>
              <a:t>异</a:t>
            </a:r>
            <a:r>
              <a:rPr dirty="0" sz="1000" spc="5">
                <a:latin typeface="宋体"/>
                <a:cs typeface="宋体"/>
                <a:hlinkClick r:id="rId6" action="ppaction://hlinksldjump"/>
              </a:rPr>
              <a:t>常处</a:t>
            </a:r>
            <a:r>
              <a:rPr dirty="0" sz="1000" spc="30">
                <a:latin typeface="宋体"/>
                <a:cs typeface="宋体"/>
                <a:hlinkClick r:id="rId6" action="ppaction://hlinksldjump"/>
              </a:rPr>
              <a:t>理</a:t>
            </a:r>
            <a:r>
              <a:rPr dirty="0" sz="1000" spc="5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...........................................................................................................................28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7" action="ppaction://hlinksldjump"/>
              </a:rPr>
              <a:t>§5.2  </a:t>
            </a:r>
            <a:r>
              <a:rPr dirty="0" sz="1000" spc="114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7" action="ppaction://hlinksldjump"/>
              </a:rPr>
              <a:t>在</a:t>
            </a:r>
            <a:r>
              <a:rPr dirty="0" sz="1000" spc="-90">
                <a:latin typeface="宋体"/>
                <a:cs typeface="宋体"/>
                <a:hlinkClick r:id="rId7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7" action="ppaction://hlinksldjump"/>
              </a:rPr>
              <a:t>PL/SQL</a:t>
            </a:r>
            <a:r>
              <a:rPr dirty="0" sz="1000" spc="18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7" action="ppaction://hlinksldjump"/>
              </a:rPr>
              <a:t>中使用</a:t>
            </a:r>
            <a:r>
              <a:rPr dirty="0" sz="1000" spc="-95">
                <a:latin typeface="宋体"/>
                <a:cs typeface="宋体"/>
                <a:hlinkClick r:id="rId7" action="ppaction://hlinksldjump"/>
              </a:rPr>
              <a:t> </a:t>
            </a:r>
            <a:r>
              <a:rPr dirty="0" sz="1000" spc="-5">
                <a:latin typeface="Calibri"/>
                <a:cs typeface="Calibri"/>
                <a:hlinkClick r:id="rId7" action="ppaction://hlinksldjump"/>
              </a:rPr>
              <a:t>SQLCODE,</a:t>
            </a:r>
            <a:r>
              <a:rPr dirty="0" sz="1000" spc="-6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7" action="ppaction://hlinksldjump"/>
              </a:rPr>
              <a:t>SQLERRM.........................................................................................................29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549275" algn="l"/>
              </a:tabLst>
            </a:pPr>
            <a:r>
              <a:rPr dirty="0" sz="1050" spc="5">
                <a:latin typeface="宋体"/>
                <a:cs typeface="宋体"/>
                <a:hlinkClick r:id="rId8" action="ppaction://hlinksldjump"/>
              </a:rPr>
              <a:t>第六章	</a:t>
            </a:r>
            <a:r>
              <a:rPr dirty="0" sz="1050" spc="-20">
                <a:latin typeface="宋体"/>
                <a:cs typeface="宋体"/>
                <a:hlinkClick r:id="rId8" action="ppaction://hlinksldjump"/>
              </a:rPr>
              <a:t>存</a:t>
            </a:r>
            <a:r>
              <a:rPr dirty="0" sz="1050" spc="5">
                <a:latin typeface="宋体"/>
                <a:cs typeface="宋体"/>
                <a:hlinkClick r:id="rId8" action="ppaction://hlinksldjump"/>
              </a:rPr>
              <a:t>储函数</a:t>
            </a:r>
            <a:r>
              <a:rPr dirty="0" sz="1050" spc="-20">
                <a:latin typeface="宋体"/>
                <a:cs typeface="宋体"/>
                <a:hlinkClick r:id="rId8" action="ppaction://hlinksldjump"/>
              </a:rPr>
              <a:t>和</a:t>
            </a:r>
            <a:r>
              <a:rPr dirty="0" sz="1050" spc="5">
                <a:latin typeface="宋体"/>
                <a:cs typeface="宋体"/>
                <a:hlinkClick r:id="rId8" action="ppaction://hlinksldjump"/>
              </a:rPr>
              <a:t>过程</a:t>
            </a:r>
            <a:r>
              <a:rPr dirty="0" sz="1050" spc="-310">
                <a:latin typeface="宋体"/>
                <a:cs typeface="宋体"/>
                <a:hlinkClick r:id="rId8" action="ppaction://hlinksldjump"/>
              </a:rPr>
              <a:t> </a:t>
            </a:r>
            <a:r>
              <a:rPr dirty="0" sz="1050" spc="-5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.......................................................................................................................................</a:t>
            </a:r>
            <a:r>
              <a:rPr dirty="0" sz="1050" spc="1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50" spc="-10">
                <a:latin typeface="Calibri"/>
                <a:cs typeface="Calibri"/>
                <a:hlinkClick r:id="rId8" action="ppaction://hlinksldjump"/>
              </a:rPr>
              <a:t>31</a:t>
            </a:r>
            <a:endParaRPr sz="10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Calibri"/>
                <a:cs typeface="Calibri"/>
                <a:hlinkClick r:id="rId8" action="ppaction://hlinksldjump"/>
              </a:rPr>
              <a:t>§6.1   </a:t>
            </a:r>
            <a:r>
              <a:rPr dirty="0" sz="1000" spc="9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8" action="ppaction://hlinksldjump"/>
              </a:rPr>
              <a:t>引</a:t>
            </a:r>
            <a:r>
              <a:rPr dirty="0" sz="1000" spc="75">
                <a:latin typeface="宋体"/>
                <a:cs typeface="宋体"/>
                <a:hlinkClick r:id="rId8" action="ppaction://hlinksldjump"/>
              </a:rPr>
              <a:t>言</a:t>
            </a:r>
            <a:r>
              <a:rPr dirty="0" sz="1000" spc="5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...............................................................................................................................................................31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8" action="ppaction://hlinksldjump"/>
              </a:rPr>
              <a:t>§6.2   </a:t>
            </a:r>
            <a:r>
              <a:rPr dirty="0" sz="1000" spc="8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8" action="ppaction://hlinksldjump"/>
              </a:rPr>
              <a:t>创建函</a:t>
            </a:r>
            <a:r>
              <a:rPr dirty="0" sz="1000" spc="175">
                <a:latin typeface="宋体"/>
                <a:cs typeface="宋体"/>
                <a:hlinkClick r:id="rId8" action="ppaction://hlinksldjump"/>
              </a:rPr>
              <a:t>数</a:t>
            </a:r>
            <a:r>
              <a:rPr dirty="0" sz="1000" spc="5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.......................................................................................................................................................31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9" action="ppaction://hlinksldjump"/>
              </a:rPr>
              <a:t>§6.3   </a:t>
            </a:r>
            <a:r>
              <a:rPr dirty="0" sz="1000" spc="80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存储过</a:t>
            </a:r>
            <a:r>
              <a:rPr dirty="0" sz="1000" spc="175">
                <a:latin typeface="宋体"/>
                <a:cs typeface="宋体"/>
                <a:hlinkClick r:id="rId9" action="ppaction://hlinksldjump"/>
              </a:rPr>
              <a:t>程</a:t>
            </a:r>
            <a:r>
              <a:rPr dirty="0" sz="1000" spc="5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.......................................................................................................................................................35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9" action="ppaction://hlinksldjump"/>
              </a:rPr>
              <a:t>§6.3.1    </a:t>
            </a:r>
            <a:r>
              <a:rPr dirty="0" sz="1000" spc="60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创建</a:t>
            </a:r>
            <a:r>
              <a:rPr dirty="0" sz="1000" spc="-20">
                <a:latin typeface="宋体"/>
                <a:cs typeface="宋体"/>
                <a:hlinkClick r:id="rId9" action="ppaction://hlinksldjump"/>
              </a:rPr>
              <a:t>过</a:t>
            </a:r>
            <a:r>
              <a:rPr dirty="0" sz="1000" spc="5">
                <a:latin typeface="宋体"/>
                <a:cs typeface="宋体"/>
                <a:hlinkClick r:id="rId9" action="ppaction://hlinksldjump"/>
              </a:rPr>
              <a:t>程</a:t>
            </a:r>
            <a:r>
              <a:rPr dirty="0" sz="1000" spc="5">
                <a:latin typeface="Calibri"/>
                <a:cs typeface="Calibri"/>
                <a:hlinkClick r:id="rId9" action="ppaction://hlinksldjump"/>
              </a:rPr>
              <a:t>................................................................................................................................................35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5"/>
              </a:spcBef>
            </a:pPr>
            <a:r>
              <a:rPr dirty="0" sz="1000">
                <a:latin typeface="Calibri"/>
                <a:cs typeface="Calibri"/>
                <a:hlinkClick r:id="rId10" action="ppaction://hlinksldjump"/>
              </a:rPr>
              <a:t>§6.3.2    </a:t>
            </a:r>
            <a:r>
              <a:rPr dirty="0" sz="1000" spc="4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调用</a:t>
            </a:r>
            <a:r>
              <a:rPr dirty="0" sz="1000" spc="-20">
                <a:latin typeface="宋体"/>
                <a:cs typeface="宋体"/>
                <a:hlinkClick r:id="rId10" action="ppaction://hlinksldjump"/>
              </a:rPr>
              <a:t>存</a:t>
            </a:r>
            <a:r>
              <a:rPr dirty="0" sz="1000" spc="5">
                <a:latin typeface="宋体"/>
                <a:cs typeface="宋体"/>
                <a:hlinkClick r:id="rId10" action="ppaction://hlinksldjump"/>
              </a:rPr>
              <a:t>储过</a:t>
            </a:r>
            <a:r>
              <a:rPr dirty="0" sz="1000" spc="100">
                <a:latin typeface="宋体"/>
                <a:cs typeface="宋体"/>
                <a:hlinkClick r:id="rId10" action="ppaction://hlinksldjump"/>
              </a:rPr>
              <a:t>程</a:t>
            </a:r>
            <a:r>
              <a:rPr dirty="0" sz="1000" spc="5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........................................................................................................................................36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1" action="ppaction://hlinksldjump"/>
              </a:rPr>
              <a:t>§6.3.3   </a:t>
            </a:r>
            <a:r>
              <a:rPr dirty="0" sz="1000" spc="225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11" action="ppaction://hlinksldjump"/>
              </a:rPr>
              <a:t>AUTHID...................................................................................................................................................37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2" action="ppaction://hlinksldjump"/>
              </a:rPr>
              <a:t>§6.3.4    </a:t>
            </a:r>
            <a:r>
              <a:rPr dirty="0" sz="1000" spc="35">
                <a:latin typeface="Calibri"/>
                <a:cs typeface="Calibri"/>
                <a:hlinkClick r:id="rId12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开发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存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储过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程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步</a:t>
            </a:r>
            <a:r>
              <a:rPr dirty="0" sz="1000" spc="220">
                <a:latin typeface="宋体"/>
                <a:cs typeface="宋体"/>
                <a:hlinkClick r:id="rId12" action="ppaction://hlinksldjump"/>
              </a:rPr>
              <a:t>骤</a:t>
            </a:r>
            <a:r>
              <a:rPr dirty="0" sz="1000" spc="5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................................................................................................................................38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2" action="ppaction://hlinksldjump"/>
              </a:rPr>
              <a:t>§6.3.5    </a:t>
            </a:r>
            <a:r>
              <a:rPr dirty="0" sz="1000" spc="40">
                <a:latin typeface="Calibri"/>
                <a:cs typeface="Calibri"/>
                <a:hlinkClick r:id="rId12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删除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过</a:t>
            </a:r>
            <a:r>
              <a:rPr dirty="0" sz="1000" spc="5">
                <a:latin typeface="宋体"/>
                <a:cs typeface="宋体"/>
                <a:hlinkClick r:id="rId12" action="ppaction://hlinksldjump"/>
              </a:rPr>
              <a:t>程和</a:t>
            </a:r>
            <a:r>
              <a:rPr dirty="0" sz="1000" spc="-20">
                <a:latin typeface="宋体"/>
                <a:cs typeface="宋体"/>
                <a:hlinkClick r:id="rId12" action="ppaction://hlinksldjump"/>
              </a:rPr>
              <a:t>函</a:t>
            </a:r>
            <a:r>
              <a:rPr dirty="0" sz="1000" spc="175">
                <a:latin typeface="宋体"/>
                <a:cs typeface="宋体"/>
                <a:hlinkClick r:id="rId12" action="ppaction://hlinksldjump"/>
              </a:rPr>
              <a:t>数</a:t>
            </a:r>
            <a:r>
              <a:rPr dirty="0" sz="1000" spc="5">
                <a:latin typeface="Calibri"/>
                <a:cs typeface="Calibri"/>
                <a:hlinkClick r:id="rId12" action="ppaction://hlinksldjump"/>
              </a:rPr>
              <a:t>....................................................................................................................................38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549275" algn="l"/>
              </a:tabLst>
            </a:pPr>
            <a:r>
              <a:rPr dirty="0" sz="1050" spc="5">
                <a:latin typeface="宋体"/>
                <a:cs typeface="宋体"/>
                <a:hlinkClick r:id="rId13" action="ppaction://hlinksldjump"/>
              </a:rPr>
              <a:t>第七章	</a:t>
            </a:r>
            <a:r>
              <a:rPr dirty="0" sz="1050" spc="-20">
                <a:latin typeface="宋体"/>
                <a:cs typeface="宋体"/>
                <a:hlinkClick r:id="rId13" action="ppaction://hlinksldjump"/>
              </a:rPr>
              <a:t>包</a:t>
            </a:r>
            <a:r>
              <a:rPr dirty="0" sz="1050" spc="5">
                <a:latin typeface="宋体"/>
                <a:cs typeface="宋体"/>
                <a:hlinkClick r:id="rId13" action="ppaction://hlinksldjump"/>
              </a:rPr>
              <a:t>的创建</a:t>
            </a:r>
            <a:r>
              <a:rPr dirty="0" sz="1050" spc="-20">
                <a:latin typeface="宋体"/>
                <a:cs typeface="宋体"/>
                <a:hlinkClick r:id="rId13" action="ppaction://hlinksldjump"/>
              </a:rPr>
              <a:t>和</a:t>
            </a:r>
            <a:r>
              <a:rPr dirty="0" sz="1050" spc="5">
                <a:latin typeface="宋体"/>
                <a:cs typeface="宋体"/>
                <a:hlinkClick r:id="rId13" action="ppaction://hlinksldjump"/>
              </a:rPr>
              <a:t>应用</a:t>
            </a:r>
            <a:r>
              <a:rPr dirty="0" sz="1050" spc="-310">
                <a:latin typeface="宋体"/>
                <a:cs typeface="宋体"/>
                <a:hlinkClick r:id="rId13" action="ppaction://hlinksldjump"/>
              </a:rPr>
              <a:t> </a:t>
            </a:r>
            <a:r>
              <a:rPr dirty="0" sz="1050" spc="-5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.......................................................................................................................................</a:t>
            </a:r>
            <a:r>
              <a:rPr dirty="0" sz="1050" spc="10">
                <a:latin typeface="Calibri"/>
                <a:cs typeface="Calibri"/>
                <a:hlinkClick r:id="rId13" action="ppaction://hlinksldjump"/>
              </a:rPr>
              <a:t> </a:t>
            </a:r>
            <a:r>
              <a:rPr dirty="0" sz="1050" spc="-10">
                <a:latin typeface="Calibri"/>
                <a:cs typeface="Calibri"/>
                <a:hlinkClick r:id="rId13" action="ppaction://hlinksldjump"/>
              </a:rPr>
              <a:t>40</a:t>
            </a:r>
            <a:endParaRPr sz="10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Calibri"/>
                <a:cs typeface="Calibri"/>
                <a:hlinkClick r:id="rId13" action="ppaction://hlinksldjump"/>
              </a:rPr>
              <a:t>§7.1   </a:t>
            </a:r>
            <a:r>
              <a:rPr dirty="0" sz="1000" spc="90">
                <a:latin typeface="Calibri"/>
                <a:cs typeface="Calibri"/>
                <a:hlinkClick r:id="rId13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3" action="ppaction://hlinksldjump"/>
              </a:rPr>
              <a:t>引</a:t>
            </a:r>
            <a:r>
              <a:rPr dirty="0" sz="1000" spc="75">
                <a:latin typeface="宋体"/>
                <a:cs typeface="宋体"/>
                <a:hlinkClick r:id="rId13" action="ppaction://hlinksldjump"/>
              </a:rPr>
              <a:t>言</a:t>
            </a:r>
            <a:r>
              <a:rPr dirty="0" sz="1000" spc="5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...............................................................................................................................................................40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3" action="ppaction://hlinksldjump"/>
              </a:rPr>
              <a:t>§7.2   </a:t>
            </a:r>
            <a:r>
              <a:rPr dirty="0" sz="1000" spc="80">
                <a:latin typeface="Calibri"/>
                <a:cs typeface="Calibri"/>
                <a:hlinkClick r:id="rId13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3" action="ppaction://hlinksldjump"/>
              </a:rPr>
              <a:t>包的定</a:t>
            </a:r>
            <a:r>
              <a:rPr dirty="0" sz="1000" spc="175">
                <a:latin typeface="宋体"/>
                <a:cs typeface="宋体"/>
                <a:hlinkClick r:id="rId13" action="ppaction://hlinksldjump"/>
              </a:rPr>
              <a:t>义</a:t>
            </a:r>
            <a:r>
              <a:rPr dirty="0" sz="1000" spc="5">
                <a:latin typeface="Calibri"/>
                <a:cs typeface="Calibri"/>
                <a:hlinkClick r:id="rId13" action="ppaction://hlinksldjump"/>
              </a:rPr>
              <a:t>.......................................................................................................................................................40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4" action="ppaction://hlinksldjump"/>
              </a:rPr>
              <a:t>§7.3   </a:t>
            </a:r>
            <a:r>
              <a:rPr dirty="0" sz="1000" spc="70">
                <a:latin typeface="Calibri"/>
                <a:cs typeface="Calibri"/>
                <a:hlinkClick r:id="rId14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4" action="ppaction://hlinksldjump"/>
              </a:rPr>
              <a:t>包的开发步骤</a:t>
            </a:r>
            <a:r>
              <a:rPr dirty="0" sz="1000" spc="5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................................................................................................................................................41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4" action="ppaction://hlinksldjump"/>
              </a:rPr>
              <a:t>§7.4   </a:t>
            </a:r>
            <a:r>
              <a:rPr dirty="0" sz="1000" spc="70">
                <a:latin typeface="Calibri"/>
                <a:cs typeface="Calibri"/>
                <a:hlinkClick r:id="rId14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4" action="ppaction://hlinksldjump"/>
              </a:rPr>
              <a:t>包定义的说明</a:t>
            </a:r>
            <a:r>
              <a:rPr dirty="0" sz="1000" spc="5">
                <a:latin typeface="Calibri"/>
                <a:cs typeface="Calibri"/>
                <a:hlinkClick r:id="rId14" action="ppaction://hlinksldjump"/>
              </a:rPr>
              <a:t>................................................................................................................................................41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5" action="ppaction://hlinksldjump"/>
              </a:rPr>
              <a:t>§7.5   </a:t>
            </a:r>
            <a:r>
              <a:rPr dirty="0" sz="1000" spc="70">
                <a:latin typeface="Calibri"/>
                <a:cs typeface="Calibri"/>
                <a:hlinkClick r:id="rId15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5" action="ppaction://hlinksldjump"/>
              </a:rPr>
              <a:t>子程序重</a:t>
            </a:r>
            <a:r>
              <a:rPr dirty="0" sz="1000" spc="220">
                <a:latin typeface="宋体"/>
                <a:cs typeface="宋体"/>
                <a:hlinkClick r:id="rId15" action="ppaction://hlinksldjump"/>
              </a:rPr>
              <a:t>载</a:t>
            </a:r>
            <a:r>
              <a:rPr dirty="0" sz="1000" spc="5">
                <a:latin typeface="Calibri"/>
                <a:cs typeface="Calibri"/>
                <a:hlinkClick r:id="rId15" action="ppaction://hlinksldjump"/>
              </a:rPr>
              <a:t>...................................................................................................................................................49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6" action="ppaction://hlinksldjump"/>
              </a:rPr>
              <a:t>§7.6   </a:t>
            </a:r>
            <a:r>
              <a:rPr dirty="0" sz="1000" spc="85">
                <a:latin typeface="Calibri"/>
                <a:cs typeface="Calibri"/>
                <a:hlinkClick r:id="rId16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6" action="ppaction://hlinksldjump"/>
              </a:rPr>
              <a:t>删除</a:t>
            </a:r>
            <a:r>
              <a:rPr dirty="0" sz="1000" spc="125">
                <a:latin typeface="宋体"/>
                <a:cs typeface="宋体"/>
                <a:hlinkClick r:id="rId16" action="ppaction://hlinksldjump"/>
              </a:rPr>
              <a:t>包</a:t>
            </a:r>
            <a:r>
              <a:rPr dirty="0" sz="1000" spc="5">
                <a:latin typeface="Calibri"/>
                <a:cs typeface="Calibri"/>
                <a:hlinkClick r:id="rId16" action="ppaction://hlinksldjump"/>
              </a:rPr>
              <a:t>...........................................................................................................................................................51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5"/>
              </a:spcBef>
            </a:pPr>
            <a:r>
              <a:rPr dirty="0" sz="1000">
                <a:latin typeface="Calibri"/>
                <a:cs typeface="Calibri"/>
                <a:hlinkClick r:id="rId16" action="ppaction://hlinksldjump"/>
              </a:rPr>
              <a:t>§7.7   </a:t>
            </a:r>
            <a:r>
              <a:rPr dirty="0" sz="1000" spc="80">
                <a:latin typeface="Calibri"/>
                <a:cs typeface="Calibri"/>
                <a:hlinkClick r:id="rId16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6" action="ppaction://hlinksldjump"/>
              </a:rPr>
              <a:t>包的管</a:t>
            </a:r>
            <a:r>
              <a:rPr dirty="0" sz="1000" spc="175">
                <a:latin typeface="宋体"/>
                <a:cs typeface="宋体"/>
                <a:hlinkClick r:id="rId16" action="ppaction://hlinksldjump"/>
              </a:rPr>
              <a:t>理</a:t>
            </a:r>
            <a:r>
              <a:rPr dirty="0" sz="1000" spc="5">
                <a:latin typeface="Calibri"/>
                <a:cs typeface="Calibri"/>
                <a:hlinkClick r:id="rId16" action="ppaction://hlinksldjump"/>
              </a:rPr>
              <a:t>.......................................................................................................................................................51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549275" algn="l"/>
              </a:tabLst>
            </a:pPr>
            <a:r>
              <a:rPr dirty="0" sz="1050" spc="5">
                <a:latin typeface="宋体"/>
                <a:cs typeface="宋体"/>
                <a:hlinkClick r:id="rId17" action="ppaction://hlinksldjump"/>
              </a:rPr>
              <a:t>第八章	</a:t>
            </a:r>
            <a:r>
              <a:rPr dirty="0" sz="1050" spc="-20">
                <a:latin typeface="宋体"/>
                <a:cs typeface="宋体"/>
                <a:hlinkClick r:id="rId17" action="ppaction://hlinksldjump"/>
              </a:rPr>
              <a:t>触</a:t>
            </a:r>
            <a:r>
              <a:rPr dirty="0" sz="1050" spc="5">
                <a:latin typeface="宋体"/>
                <a:cs typeface="宋体"/>
                <a:hlinkClick r:id="rId17" action="ppaction://hlinksldjump"/>
              </a:rPr>
              <a:t>发</a:t>
            </a:r>
            <a:r>
              <a:rPr dirty="0" sz="1050" spc="170">
                <a:latin typeface="宋体"/>
                <a:cs typeface="宋体"/>
                <a:hlinkClick r:id="rId17" action="ppaction://hlinksldjump"/>
              </a:rPr>
              <a:t>器</a:t>
            </a:r>
            <a:r>
              <a:rPr dirty="0" sz="1050" spc="-5">
                <a:latin typeface="Calibri"/>
                <a:cs typeface="Calibri"/>
                <a:hlinkClick r:id="rId17" action="ppaction://hlinksldjump"/>
              </a:rPr>
              <a:t>.......................................................................................................................................................</a:t>
            </a:r>
            <a:r>
              <a:rPr dirty="0" sz="1050" spc="20">
                <a:latin typeface="Calibri"/>
                <a:cs typeface="Calibri"/>
                <a:hlinkClick r:id="rId17" action="ppaction://hlinksldjump"/>
              </a:rPr>
              <a:t> </a:t>
            </a:r>
            <a:r>
              <a:rPr dirty="0" sz="1050" spc="-10">
                <a:latin typeface="Calibri"/>
                <a:cs typeface="Calibri"/>
                <a:hlinkClick r:id="rId17" action="ppaction://hlinksldjump"/>
              </a:rPr>
              <a:t>52</a:t>
            </a:r>
            <a:endParaRPr sz="105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Calibri"/>
                <a:cs typeface="Calibri"/>
                <a:hlinkClick r:id="rId17" action="ppaction://hlinksldjump"/>
              </a:rPr>
              <a:t>§8.1   </a:t>
            </a:r>
            <a:r>
              <a:rPr dirty="0" sz="1000" spc="70">
                <a:latin typeface="Calibri"/>
                <a:cs typeface="Calibri"/>
                <a:hlinkClick r:id="rId17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7" action="ppaction://hlinksldjump"/>
              </a:rPr>
              <a:t>触发器类</a:t>
            </a:r>
            <a:r>
              <a:rPr dirty="0" sz="1000" spc="220">
                <a:latin typeface="宋体"/>
                <a:cs typeface="宋体"/>
                <a:hlinkClick r:id="rId17" action="ppaction://hlinksldjump"/>
              </a:rPr>
              <a:t>型</a:t>
            </a:r>
            <a:r>
              <a:rPr dirty="0" sz="1000" spc="5">
                <a:latin typeface="Calibri"/>
                <a:cs typeface="Calibri"/>
                <a:hlinkClick r:id="rId17" action="ppaction://hlinksldjump"/>
              </a:rPr>
              <a:t>...................................................................................................................................................52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7" action="ppaction://hlinksldjump"/>
              </a:rPr>
              <a:t>§8.1.1</a:t>
            </a:r>
            <a:r>
              <a:rPr dirty="0" sz="1000" spc="75">
                <a:latin typeface="Calibri"/>
                <a:cs typeface="Calibri"/>
                <a:hlinkClick r:id="rId17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17" action="ppaction://hlinksldjump"/>
              </a:rPr>
              <a:t>DML</a:t>
            </a:r>
            <a:r>
              <a:rPr dirty="0" sz="1000" spc="110">
                <a:latin typeface="Calibri"/>
                <a:cs typeface="Calibri"/>
                <a:hlinkClick r:id="rId17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7" action="ppaction://hlinksldjump"/>
              </a:rPr>
              <a:t>触发</a:t>
            </a:r>
            <a:r>
              <a:rPr dirty="0" sz="1000" spc="145">
                <a:latin typeface="宋体"/>
                <a:cs typeface="宋体"/>
                <a:hlinkClick r:id="rId17" action="ppaction://hlinksldjump"/>
              </a:rPr>
              <a:t>器</a:t>
            </a:r>
            <a:r>
              <a:rPr dirty="0" sz="1000" spc="5">
                <a:latin typeface="Calibri"/>
                <a:cs typeface="Calibri"/>
                <a:hlinkClick r:id="rId17" action="ppaction://hlinksldjump"/>
              </a:rPr>
              <a:t>..............................................................................................................................................52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7" action="ppaction://hlinksldjump"/>
              </a:rPr>
              <a:t>§8.1.2  </a:t>
            </a:r>
            <a:r>
              <a:rPr dirty="0" sz="1000" spc="25">
                <a:latin typeface="Calibri"/>
                <a:cs typeface="Calibri"/>
                <a:hlinkClick r:id="rId17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17" action="ppaction://hlinksldjump"/>
              </a:rPr>
              <a:t>替</a:t>
            </a:r>
            <a:r>
              <a:rPr dirty="0" sz="1000" spc="5">
                <a:latin typeface="宋体"/>
                <a:cs typeface="宋体"/>
                <a:hlinkClick r:id="rId17" action="ppaction://hlinksldjump"/>
              </a:rPr>
              <a:t>代触</a:t>
            </a:r>
            <a:r>
              <a:rPr dirty="0" sz="1000" spc="-20">
                <a:latin typeface="宋体"/>
                <a:cs typeface="宋体"/>
                <a:hlinkClick r:id="rId17" action="ppaction://hlinksldjump"/>
              </a:rPr>
              <a:t>发</a:t>
            </a:r>
            <a:r>
              <a:rPr dirty="0" sz="1000" spc="25">
                <a:latin typeface="宋体"/>
                <a:cs typeface="宋体"/>
                <a:hlinkClick r:id="rId17" action="ppaction://hlinksldjump"/>
              </a:rPr>
              <a:t>器</a:t>
            </a:r>
            <a:r>
              <a:rPr dirty="0" sz="1000" spc="5">
                <a:latin typeface="Calibri"/>
                <a:cs typeface="Calibri"/>
                <a:hlinkClick r:id="rId17" action="ppaction://hlinksldjump"/>
              </a:rPr>
              <a:t>..............................................................................................................................................52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7" action="ppaction://hlinksldjump"/>
              </a:rPr>
              <a:t>§8.1.3  </a:t>
            </a:r>
            <a:r>
              <a:rPr dirty="0" sz="1000" spc="25">
                <a:latin typeface="Calibri"/>
                <a:cs typeface="Calibri"/>
                <a:hlinkClick r:id="rId17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17" action="ppaction://hlinksldjump"/>
              </a:rPr>
              <a:t>系</a:t>
            </a:r>
            <a:r>
              <a:rPr dirty="0" sz="1000" spc="5">
                <a:latin typeface="宋体"/>
                <a:cs typeface="宋体"/>
                <a:hlinkClick r:id="rId17" action="ppaction://hlinksldjump"/>
              </a:rPr>
              <a:t>统触</a:t>
            </a:r>
            <a:r>
              <a:rPr dirty="0" sz="1000" spc="-20">
                <a:latin typeface="宋体"/>
                <a:cs typeface="宋体"/>
                <a:hlinkClick r:id="rId17" action="ppaction://hlinksldjump"/>
              </a:rPr>
              <a:t>发</a:t>
            </a:r>
            <a:r>
              <a:rPr dirty="0" sz="1000" spc="25">
                <a:latin typeface="宋体"/>
                <a:cs typeface="宋体"/>
                <a:hlinkClick r:id="rId17" action="ppaction://hlinksldjump"/>
              </a:rPr>
              <a:t>器</a:t>
            </a:r>
            <a:r>
              <a:rPr dirty="0" sz="1000" spc="5">
                <a:latin typeface="Calibri"/>
                <a:cs typeface="Calibri"/>
                <a:hlinkClick r:id="rId17" action="ppaction://hlinksldjump"/>
              </a:rPr>
              <a:t>..............................................................................................................................................52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8" action="ppaction://hlinksldjump"/>
              </a:rPr>
              <a:t>§8.2   </a:t>
            </a:r>
            <a:r>
              <a:rPr dirty="0" sz="1000" spc="70">
                <a:latin typeface="Calibri"/>
                <a:cs typeface="Calibri"/>
                <a:hlinkClick r:id="rId18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8" action="ppaction://hlinksldjump"/>
              </a:rPr>
              <a:t>创建触发</a:t>
            </a:r>
            <a:r>
              <a:rPr dirty="0" sz="1000" spc="220">
                <a:latin typeface="宋体"/>
                <a:cs typeface="宋体"/>
                <a:hlinkClick r:id="rId18" action="ppaction://hlinksldjump"/>
              </a:rPr>
              <a:t>器</a:t>
            </a:r>
            <a:r>
              <a:rPr dirty="0" sz="1000" spc="5">
                <a:latin typeface="Calibri"/>
                <a:cs typeface="Calibri"/>
                <a:hlinkClick r:id="rId18" action="ppaction://hlinksldjump"/>
              </a:rPr>
              <a:t>...................................................................................................................................................53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9" action="ppaction://hlinksldjump"/>
              </a:rPr>
              <a:t>§8.2.1  </a:t>
            </a:r>
            <a:r>
              <a:rPr dirty="0" sz="1000" spc="15">
                <a:latin typeface="Calibri"/>
                <a:cs typeface="Calibri"/>
                <a:hlinkClick r:id="rId19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19" action="ppaction://hlinksldjump"/>
              </a:rPr>
              <a:t>触</a:t>
            </a:r>
            <a:r>
              <a:rPr dirty="0" sz="1000" spc="5">
                <a:latin typeface="宋体"/>
                <a:cs typeface="宋体"/>
                <a:hlinkClick r:id="rId19" action="ppaction://hlinksldjump"/>
              </a:rPr>
              <a:t>发器</a:t>
            </a:r>
            <a:r>
              <a:rPr dirty="0" sz="1000" spc="-20">
                <a:latin typeface="宋体"/>
                <a:cs typeface="宋体"/>
                <a:hlinkClick r:id="rId19" action="ppaction://hlinksldjump"/>
              </a:rPr>
              <a:t>触</a:t>
            </a:r>
            <a:r>
              <a:rPr dirty="0" sz="1000" spc="5">
                <a:latin typeface="宋体"/>
                <a:cs typeface="宋体"/>
                <a:hlinkClick r:id="rId19" action="ppaction://hlinksldjump"/>
              </a:rPr>
              <a:t>发次</a:t>
            </a:r>
            <a:r>
              <a:rPr dirty="0" sz="1000" spc="125">
                <a:latin typeface="宋体"/>
                <a:cs typeface="宋体"/>
                <a:hlinkClick r:id="rId19" action="ppaction://hlinksldjump"/>
              </a:rPr>
              <a:t>序</a:t>
            </a:r>
            <a:r>
              <a:rPr dirty="0" sz="1000" spc="5">
                <a:latin typeface="Calibri"/>
                <a:cs typeface="Calibri"/>
                <a:hlinkClick r:id="rId19" action="ppaction://hlinksldjump"/>
              </a:rPr>
              <a:t>......................................................................................................................................54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9" action="ppaction://hlinksldjump"/>
              </a:rPr>
              <a:t>§8.2.2 </a:t>
            </a:r>
            <a:r>
              <a:rPr dirty="0" sz="1000" spc="170">
                <a:latin typeface="Calibri"/>
                <a:cs typeface="Calibri"/>
                <a:hlinkClick r:id="rId19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19" action="ppaction://hlinksldjump"/>
              </a:rPr>
              <a:t>创</a:t>
            </a:r>
            <a:r>
              <a:rPr dirty="0" sz="1000" spc="220">
                <a:latin typeface="宋体"/>
                <a:cs typeface="宋体"/>
                <a:hlinkClick r:id="rId19" action="ppaction://hlinksldjump"/>
              </a:rPr>
              <a:t>建</a:t>
            </a:r>
            <a:r>
              <a:rPr dirty="0" sz="1000" spc="5">
                <a:latin typeface="Calibri"/>
                <a:cs typeface="Calibri"/>
                <a:hlinkClick r:id="rId19" action="ppaction://hlinksldjump"/>
              </a:rPr>
              <a:t>DML</a:t>
            </a:r>
            <a:r>
              <a:rPr dirty="0" sz="1000" spc="90">
                <a:latin typeface="Calibri"/>
                <a:cs typeface="Calibri"/>
                <a:hlinkClick r:id="rId19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19" action="ppaction://hlinksldjump"/>
              </a:rPr>
              <a:t>触</a:t>
            </a:r>
            <a:r>
              <a:rPr dirty="0" sz="1000" spc="5">
                <a:latin typeface="宋体"/>
                <a:cs typeface="宋体"/>
                <a:hlinkClick r:id="rId19" action="ppaction://hlinksldjump"/>
              </a:rPr>
              <a:t>发器</a:t>
            </a:r>
            <a:r>
              <a:rPr dirty="0" sz="1000" spc="5">
                <a:latin typeface="Calibri"/>
                <a:cs typeface="Calibri"/>
                <a:hlinkClick r:id="rId19" action="ppaction://hlinksldjump"/>
              </a:rPr>
              <a:t>.....................................................................................................................................54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19" action="ppaction://hlinksldjump"/>
              </a:rPr>
              <a:t>§8.2.3 </a:t>
            </a:r>
            <a:r>
              <a:rPr dirty="0" sz="1000" spc="130">
                <a:latin typeface="Calibri"/>
                <a:cs typeface="Calibri"/>
                <a:hlinkClick r:id="rId19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19" action="ppaction://hlinksldjump"/>
              </a:rPr>
              <a:t>创</a:t>
            </a:r>
            <a:r>
              <a:rPr dirty="0" sz="1000" spc="5">
                <a:latin typeface="宋体"/>
                <a:cs typeface="宋体"/>
                <a:hlinkClick r:id="rId19" action="ppaction://hlinksldjump"/>
              </a:rPr>
              <a:t>建替</a:t>
            </a:r>
            <a:r>
              <a:rPr dirty="0" sz="1000" spc="-20">
                <a:latin typeface="宋体"/>
                <a:cs typeface="宋体"/>
                <a:hlinkClick r:id="rId19" action="ppaction://hlinksldjump"/>
              </a:rPr>
              <a:t>代</a:t>
            </a:r>
            <a:r>
              <a:rPr dirty="0" sz="1000" spc="-5">
                <a:latin typeface="Calibri"/>
                <a:cs typeface="Calibri"/>
                <a:hlinkClick r:id="rId19" action="ppaction://hlinksldjump"/>
              </a:rPr>
              <a:t>(INSTEAD</a:t>
            </a:r>
            <a:r>
              <a:rPr dirty="0" sz="1000" spc="30">
                <a:latin typeface="Calibri"/>
                <a:cs typeface="Calibri"/>
                <a:hlinkClick r:id="rId19" action="ppaction://hlinksldjump"/>
              </a:rPr>
              <a:t> </a:t>
            </a:r>
            <a:r>
              <a:rPr dirty="0" sz="1000">
                <a:latin typeface="Calibri"/>
                <a:cs typeface="Calibri"/>
                <a:hlinkClick r:id="rId19" action="ppaction://hlinksldjump"/>
              </a:rPr>
              <a:t>OF)</a:t>
            </a:r>
            <a:r>
              <a:rPr dirty="0" sz="1000" spc="5">
                <a:latin typeface="宋体"/>
                <a:cs typeface="宋体"/>
                <a:hlinkClick r:id="rId19" action="ppaction://hlinksldjump"/>
              </a:rPr>
              <a:t>触</a:t>
            </a:r>
            <a:r>
              <a:rPr dirty="0" sz="1000" spc="-20">
                <a:latin typeface="宋体"/>
                <a:cs typeface="宋体"/>
                <a:hlinkClick r:id="rId19" action="ppaction://hlinksldjump"/>
              </a:rPr>
              <a:t>发</a:t>
            </a:r>
            <a:r>
              <a:rPr dirty="0" sz="1000" spc="5">
                <a:latin typeface="宋体"/>
                <a:cs typeface="宋体"/>
                <a:hlinkClick r:id="rId19" action="ppaction://hlinksldjump"/>
              </a:rPr>
              <a:t>器</a:t>
            </a:r>
            <a:r>
              <a:rPr dirty="0" sz="1000" spc="-250">
                <a:latin typeface="宋体"/>
                <a:cs typeface="宋体"/>
                <a:hlinkClick r:id="rId19" action="ppaction://hlinksldjump"/>
              </a:rPr>
              <a:t> </a:t>
            </a:r>
            <a:r>
              <a:rPr dirty="0" sz="1000" spc="5">
                <a:latin typeface="Calibri"/>
                <a:cs typeface="Calibri"/>
                <a:hlinkClick r:id="rId19" action="ppaction://hlinksldjump"/>
              </a:rPr>
              <a:t>.................................................................................................................54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20" action="ppaction://hlinksldjump"/>
              </a:rPr>
              <a:t>§8.2.3  </a:t>
            </a:r>
            <a:r>
              <a:rPr dirty="0" sz="1000" spc="10">
                <a:latin typeface="Calibri"/>
                <a:cs typeface="Calibri"/>
                <a:hlinkClick r:id="rId20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20" action="ppaction://hlinksldjump"/>
              </a:rPr>
              <a:t>创</a:t>
            </a:r>
            <a:r>
              <a:rPr dirty="0" sz="1000" spc="5">
                <a:latin typeface="宋体"/>
                <a:cs typeface="宋体"/>
                <a:hlinkClick r:id="rId20" action="ppaction://hlinksldjump"/>
              </a:rPr>
              <a:t>建系</a:t>
            </a:r>
            <a:r>
              <a:rPr dirty="0" sz="1000" spc="-20">
                <a:latin typeface="宋体"/>
                <a:cs typeface="宋体"/>
                <a:hlinkClick r:id="rId20" action="ppaction://hlinksldjump"/>
              </a:rPr>
              <a:t>统</a:t>
            </a:r>
            <a:r>
              <a:rPr dirty="0" sz="1000" spc="5">
                <a:latin typeface="宋体"/>
                <a:cs typeface="宋体"/>
                <a:hlinkClick r:id="rId20" action="ppaction://hlinksldjump"/>
              </a:rPr>
              <a:t>事件</a:t>
            </a:r>
            <a:r>
              <a:rPr dirty="0" sz="1000" spc="-20">
                <a:latin typeface="宋体"/>
                <a:cs typeface="宋体"/>
                <a:hlinkClick r:id="rId20" action="ppaction://hlinksldjump"/>
              </a:rPr>
              <a:t>触</a:t>
            </a:r>
            <a:r>
              <a:rPr dirty="0" sz="1000" spc="5">
                <a:latin typeface="宋体"/>
                <a:cs typeface="宋体"/>
                <a:hlinkClick r:id="rId20" action="ppaction://hlinksldjump"/>
              </a:rPr>
              <a:t>发</a:t>
            </a:r>
            <a:r>
              <a:rPr dirty="0" sz="1000" spc="-20">
                <a:latin typeface="宋体"/>
                <a:cs typeface="宋体"/>
                <a:hlinkClick r:id="rId20" action="ppaction://hlinksldjump"/>
              </a:rPr>
              <a:t>器</a:t>
            </a:r>
            <a:r>
              <a:rPr dirty="0" sz="1000" spc="5">
                <a:latin typeface="Calibri"/>
                <a:cs typeface="Calibri"/>
                <a:hlinkClick r:id="rId20" action="ppaction://hlinksldjump"/>
              </a:rPr>
              <a:t>...............................................................................................................................56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5"/>
              </a:spcBef>
            </a:pPr>
            <a:r>
              <a:rPr dirty="0" sz="1000">
                <a:latin typeface="Calibri"/>
                <a:cs typeface="Calibri"/>
                <a:hlinkClick r:id="rId20" action="ppaction://hlinksldjump"/>
              </a:rPr>
              <a:t>§8.2.4  </a:t>
            </a:r>
            <a:r>
              <a:rPr dirty="0" sz="1000" spc="10">
                <a:latin typeface="Calibri"/>
                <a:cs typeface="Calibri"/>
                <a:hlinkClick r:id="rId20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20" action="ppaction://hlinksldjump"/>
              </a:rPr>
              <a:t>系</a:t>
            </a:r>
            <a:r>
              <a:rPr dirty="0" sz="1000" spc="5">
                <a:latin typeface="宋体"/>
                <a:cs typeface="宋体"/>
                <a:hlinkClick r:id="rId20" action="ppaction://hlinksldjump"/>
              </a:rPr>
              <a:t>统触</a:t>
            </a:r>
            <a:r>
              <a:rPr dirty="0" sz="1000" spc="-20">
                <a:latin typeface="宋体"/>
                <a:cs typeface="宋体"/>
                <a:hlinkClick r:id="rId20" action="ppaction://hlinksldjump"/>
              </a:rPr>
              <a:t>发</a:t>
            </a:r>
            <a:r>
              <a:rPr dirty="0" sz="1000" spc="5">
                <a:latin typeface="宋体"/>
                <a:cs typeface="宋体"/>
                <a:hlinkClick r:id="rId20" action="ppaction://hlinksldjump"/>
              </a:rPr>
              <a:t>器事</a:t>
            </a:r>
            <a:r>
              <a:rPr dirty="0" sz="1000" spc="-20">
                <a:latin typeface="宋体"/>
                <a:cs typeface="宋体"/>
                <a:hlinkClick r:id="rId20" action="ppaction://hlinksldjump"/>
              </a:rPr>
              <a:t>件</a:t>
            </a:r>
            <a:r>
              <a:rPr dirty="0" sz="1000" spc="5">
                <a:latin typeface="宋体"/>
                <a:cs typeface="宋体"/>
                <a:hlinkClick r:id="rId20" action="ppaction://hlinksldjump"/>
              </a:rPr>
              <a:t>属</a:t>
            </a:r>
            <a:r>
              <a:rPr dirty="0" sz="1000" spc="-20">
                <a:latin typeface="宋体"/>
                <a:cs typeface="宋体"/>
                <a:hlinkClick r:id="rId20" action="ppaction://hlinksldjump"/>
              </a:rPr>
              <a:t>性</a:t>
            </a:r>
            <a:r>
              <a:rPr dirty="0" sz="1000" spc="5">
                <a:latin typeface="Calibri"/>
                <a:cs typeface="Calibri"/>
                <a:hlinkClick r:id="rId20" action="ppaction://hlinksldjump"/>
              </a:rPr>
              <a:t>...............................................................................................................................56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21" action="ppaction://hlinksldjump"/>
              </a:rPr>
              <a:t>§8.2.5 </a:t>
            </a:r>
            <a:r>
              <a:rPr dirty="0" sz="1000" spc="215">
                <a:latin typeface="Calibri"/>
                <a:cs typeface="Calibri"/>
                <a:hlinkClick r:id="rId21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21" action="ppaction://hlinksldjump"/>
              </a:rPr>
              <a:t>使</a:t>
            </a:r>
            <a:r>
              <a:rPr dirty="0" sz="1000" spc="5">
                <a:latin typeface="宋体"/>
                <a:cs typeface="宋体"/>
                <a:hlinkClick r:id="rId21" action="ppaction://hlinksldjump"/>
              </a:rPr>
              <a:t>用触</a:t>
            </a:r>
            <a:r>
              <a:rPr dirty="0" sz="1000" spc="-20">
                <a:latin typeface="宋体"/>
                <a:cs typeface="宋体"/>
                <a:hlinkClick r:id="rId21" action="ppaction://hlinksldjump"/>
              </a:rPr>
              <a:t>发</a:t>
            </a:r>
            <a:r>
              <a:rPr dirty="0" sz="1000" spc="5">
                <a:latin typeface="宋体"/>
                <a:cs typeface="宋体"/>
                <a:hlinkClick r:id="rId21" action="ppaction://hlinksldjump"/>
              </a:rPr>
              <a:t>器谓</a:t>
            </a:r>
            <a:r>
              <a:rPr dirty="0" sz="1000" spc="125">
                <a:latin typeface="宋体"/>
                <a:cs typeface="宋体"/>
                <a:hlinkClick r:id="rId21" action="ppaction://hlinksldjump"/>
              </a:rPr>
              <a:t>词</a:t>
            </a:r>
            <a:r>
              <a:rPr dirty="0" sz="1000" spc="5">
                <a:latin typeface="Calibri"/>
                <a:cs typeface="Calibri"/>
                <a:hlinkClick r:id="rId21" action="ppaction://hlinksldjump"/>
              </a:rPr>
              <a:t>......................................................................................................................................57</a:t>
            </a:r>
            <a:endParaRPr sz="100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21" action="ppaction://hlinksldjump"/>
              </a:rPr>
              <a:t>§8.2.6 </a:t>
            </a:r>
            <a:r>
              <a:rPr dirty="0" sz="1000" spc="215">
                <a:latin typeface="Calibri"/>
                <a:cs typeface="Calibri"/>
                <a:hlinkClick r:id="rId21" action="ppaction://hlinksldjump"/>
              </a:rPr>
              <a:t> </a:t>
            </a:r>
            <a:r>
              <a:rPr dirty="0" sz="1000" spc="-20">
                <a:latin typeface="宋体"/>
                <a:cs typeface="宋体"/>
                <a:hlinkClick r:id="rId21" action="ppaction://hlinksldjump"/>
              </a:rPr>
              <a:t>重</a:t>
            </a:r>
            <a:r>
              <a:rPr dirty="0" sz="1000" spc="5">
                <a:latin typeface="宋体"/>
                <a:cs typeface="宋体"/>
                <a:hlinkClick r:id="rId21" action="ppaction://hlinksldjump"/>
              </a:rPr>
              <a:t>新编</a:t>
            </a:r>
            <a:r>
              <a:rPr dirty="0" sz="1000" spc="-20">
                <a:latin typeface="宋体"/>
                <a:cs typeface="宋体"/>
                <a:hlinkClick r:id="rId21" action="ppaction://hlinksldjump"/>
              </a:rPr>
              <a:t>译</a:t>
            </a:r>
            <a:r>
              <a:rPr dirty="0" sz="1000" spc="5">
                <a:latin typeface="宋体"/>
                <a:cs typeface="宋体"/>
                <a:hlinkClick r:id="rId21" action="ppaction://hlinksldjump"/>
              </a:rPr>
              <a:t>触发</a:t>
            </a:r>
            <a:r>
              <a:rPr dirty="0" sz="1000" spc="125">
                <a:latin typeface="宋体"/>
                <a:cs typeface="宋体"/>
                <a:hlinkClick r:id="rId21" action="ppaction://hlinksldjump"/>
              </a:rPr>
              <a:t>器</a:t>
            </a:r>
            <a:r>
              <a:rPr dirty="0" sz="1000" spc="5">
                <a:latin typeface="Calibri"/>
                <a:cs typeface="Calibri"/>
                <a:hlinkClick r:id="rId21" action="ppaction://hlinksldjump"/>
              </a:rPr>
              <a:t>......................................................................................................................................57</a:t>
            </a:r>
            <a:endParaRPr sz="10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alibri"/>
                <a:cs typeface="Calibri"/>
                <a:hlinkClick r:id="rId21" action="ppaction://hlinksldjump"/>
              </a:rPr>
              <a:t>§8.3   </a:t>
            </a:r>
            <a:r>
              <a:rPr dirty="0" sz="1000" spc="30">
                <a:latin typeface="Calibri"/>
                <a:cs typeface="Calibri"/>
                <a:hlinkClick r:id="rId21" action="ppaction://hlinksldjump"/>
              </a:rPr>
              <a:t> </a:t>
            </a:r>
            <a:r>
              <a:rPr dirty="0" sz="1000" spc="5">
                <a:latin typeface="宋体"/>
                <a:cs typeface="宋体"/>
                <a:hlinkClick r:id="rId21" action="ppaction://hlinksldjump"/>
              </a:rPr>
              <a:t>删除和使能</a:t>
            </a:r>
            <a:r>
              <a:rPr dirty="0" sz="1000" spc="-20">
                <a:latin typeface="宋体"/>
                <a:cs typeface="宋体"/>
                <a:hlinkClick r:id="rId21" action="ppaction://hlinksldjump"/>
              </a:rPr>
              <a:t>触</a:t>
            </a:r>
            <a:r>
              <a:rPr dirty="0" sz="1000" spc="5">
                <a:latin typeface="宋体"/>
                <a:cs typeface="宋体"/>
                <a:hlinkClick r:id="rId21" action="ppaction://hlinksldjump"/>
              </a:rPr>
              <a:t>发</a:t>
            </a:r>
            <a:r>
              <a:rPr dirty="0" sz="1000" spc="125">
                <a:latin typeface="宋体"/>
                <a:cs typeface="宋体"/>
                <a:hlinkClick r:id="rId21" action="ppaction://hlinksldjump"/>
              </a:rPr>
              <a:t>器</a:t>
            </a:r>
            <a:r>
              <a:rPr dirty="0" sz="1000" spc="5">
                <a:latin typeface="Calibri"/>
                <a:cs typeface="Calibri"/>
                <a:hlinkClick r:id="rId21" action="ppaction://hlinksldjump"/>
              </a:rPr>
              <a:t>........................................................................................................................................57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4840" y="1009010"/>
            <a:ext cx="3703358" cy="267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3978402"/>
            <a:ext cx="3877945" cy="5772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§5.2	</a:t>
            </a:r>
            <a:r>
              <a:rPr dirty="0" sz="1050" b="1">
                <a:latin typeface="宋体"/>
                <a:cs typeface="宋体"/>
              </a:rPr>
              <a:t>在</a:t>
            </a:r>
            <a:r>
              <a:rPr dirty="0" sz="1050" spc="2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PL/SQL</a:t>
            </a:r>
            <a:r>
              <a:rPr dirty="0" sz="1050" spc="5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中使用</a:t>
            </a:r>
            <a:r>
              <a:rPr dirty="0" sz="1050" spc="15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SQLCODE,</a:t>
            </a:r>
            <a:r>
              <a:rPr dirty="0" sz="1050" spc="-10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SQLERRM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SQLCODE</a:t>
            </a:r>
            <a:r>
              <a:rPr dirty="0" sz="10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返回错误代码数字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SQLERRM</a:t>
            </a:r>
            <a:r>
              <a:rPr dirty="0" sz="10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返回错误信息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6865" algn="l"/>
                <a:tab pos="1268730" algn="l"/>
              </a:tabLst>
            </a:pPr>
            <a:r>
              <a:rPr dirty="0" sz="1050" spc="5">
                <a:latin typeface="宋体"/>
                <a:cs typeface="宋体"/>
              </a:rPr>
              <a:t>如</a:t>
            </a:r>
            <a:r>
              <a:rPr dirty="0" sz="1050">
                <a:latin typeface="Calibri"/>
                <a:cs typeface="Calibri"/>
              </a:rPr>
              <a:t>:	</a:t>
            </a:r>
            <a:r>
              <a:rPr dirty="0" sz="1050" spc="-10">
                <a:latin typeface="Calibri"/>
                <a:cs typeface="Calibri"/>
              </a:rPr>
              <a:t>SQLCODE=-100	</a:t>
            </a:r>
            <a:r>
              <a:rPr dirty="0" sz="1050" spc="5">
                <a:latin typeface="Wingdings"/>
                <a:cs typeface="Wingdings"/>
              </a:rPr>
              <a:t>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Calibri"/>
                <a:cs typeface="Calibri"/>
              </a:rPr>
              <a:t>SQLERRM=’no_data_found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‘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  <a:tabLst>
                <a:tab pos="1329690" algn="l"/>
              </a:tabLst>
            </a:pPr>
            <a:r>
              <a:rPr dirty="0" sz="1050" spc="-5">
                <a:latin typeface="Calibri"/>
                <a:cs typeface="Calibri"/>
              </a:rPr>
              <a:t>SQLCODE=0	</a:t>
            </a:r>
            <a:r>
              <a:rPr dirty="0" sz="1050" spc="5">
                <a:latin typeface="Wingdings"/>
                <a:cs typeface="Wingdings"/>
              </a:rPr>
              <a:t>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Calibri"/>
                <a:cs typeface="Calibri"/>
              </a:rPr>
              <a:t>SQLERRM=’normal, </a:t>
            </a:r>
            <a:r>
              <a:rPr dirty="0" sz="1050" spc="-10">
                <a:latin typeface="Calibri"/>
                <a:cs typeface="Calibri"/>
              </a:rPr>
              <a:t>successfual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completion’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5.</a:t>
            </a:r>
            <a:r>
              <a:rPr dirty="0" sz="1050" spc="35" b="1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将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错</a:t>
            </a:r>
            <a:r>
              <a:rPr dirty="0" sz="1050" spc="-20">
                <a:latin typeface="宋体"/>
                <a:cs typeface="宋体"/>
              </a:rPr>
              <a:t>误</a:t>
            </a:r>
            <a:r>
              <a:rPr dirty="0" sz="1050" spc="5">
                <a:latin typeface="宋体"/>
                <a:cs typeface="宋体"/>
              </a:rPr>
              <a:t>代码及</a:t>
            </a:r>
            <a:r>
              <a:rPr dirty="0" sz="1050" spc="-20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信息存</a:t>
            </a:r>
            <a:r>
              <a:rPr dirty="0" sz="1050" spc="-20">
                <a:latin typeface="宋体"/>
                <a:cs typeface="宋体"/>
              </a:rPr>
              <a:t>入</a:t>
            </a:r>
            <a:r>
              <a:rPr dirty="0" sz="1050" spc="5">
                <a:latin typeface="宋体"/>
                <a:cs typeface="宋体"/>
              </a:rPr>
              <a:t>错误</a:t>
            </a:r>
            <a:r>
              <a:rPr dirty="0" sz="1050" spc="-20">
                <a:latin typeface="宋体"/>
                <a:cs typeface="宋体"/>
              </a:rPr>
              <a:t>代</a:t>
            </a:r>
            <a:r>
              <a:rPr dirty="0" sz="1050" spc="5">
                <a:latin typeface="宋体"/>
                <a:cs typeface="宋体"/>
              </a:rPr>
              <a:t>码表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 spc="-15">
                <a:latin typeface="Calibri"/>
                <a:cs typeface="Calibri"/>
              </a:rPr>
              <a:t>TABLE errors </a:t>
            </a:r>
            <a:r>
              <a:rPr dirty="0" sz="1050">
                <a:latin typeface="Calibri"/>
                <a:cs typeface="Calibri"/>
              </a:rPr>
              <a:t>(errnum </a:t>
            </a:r>
            <a:r>
              <a:rPr dirty="0" sz="1050" spc="-5">
                <a:latin typeface="Calibri"/>
                <a:cs typeface="Calibri"/>
              </a:rPr>
              <a:t>NUMBER(4), errmsg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VARCHAR2(100));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2172970" indent="200660">
              <a:lnSpc>
                <a:spcPct val="123800"/>
              </a:lnSpc>
              <a:tabLst>
                <a:tab pos="795020" algn="l"/>
              </a:tabLst>
            </a:pPr>
            <a:r>
              <a:rPr dirty="0" sz="1050">
                <a:latin typeface="Calibri"/>
                <a:cs typeface="Calibri"/>
              </a:rPr>
              <a:t>e</a:t>
            </a:r>
            <a:r>
              <a:rPr dirty="0" sz="1050" spc="-10">
                <a:latin typeface="Calibri"/>
                <a:cs typeface="Calibri"/>
              </a:rPr>
              <a:t>rr</a:t>
            </a:r>
            <a:r>
              <a:rPr dirty="0" sz="1050">
                <a:latin typeface="Calibri"/>
                <a:cs typeface="Calibri"/>
              </a:rPr>
              <a:t>_m</a:t>
            </a:r>
            <a:r>
              <a:rPr dirty="0" sz="1050" spc="-10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g</a:t>
            </a:r>
            <a:r>
              <a:rPr dirty="0" sz="1050">
                <a:latin typeface="Calibri"/>
                <a:cs typeface="Calibri"/>
              </a:rPr>
              <a:t>	</a:t>
            </a:r>
            <a:r>
              <a:rPr dirty="0" sz="1050" spc="-50">
                <a:latin typeface="Calibri"/>
                <a:cs typeface="Calibri"/>
              </a:rPr>
              <a:t>V</a:t>
            </a:r>
            <a:r>
              <a:rPr dirty="0" sz="1050" spc="-40">
                <a:latin typeface="Calibri"/>
                <a:cs typeface="Calibri"/>
              </a:rPr>
              <a:t>A</a:t>
            </a: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CH</a:t>
            </a:r>
            <a:r>
              <a:rPr dirty="0" sz="1050" spc="-15">
                <a:latin typeface="Calibri"/>
                <a:cs typeface="Calibri"/>
              </a:rPr>
              <a:t>A</a:t>
            </a: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2(100)</a:t>
            </a:r>
            <a:r>
              <a:rPr dirty="0" sz="1050">
                <a:latin typeface="Calibri"/>
                <a:cs typeface="Calibri"/>
              </a:rPr>
              <a:t>;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13360" marR="1521460">
              <a:lnSpc>
                <a:spcPct val="121900"/>
              </a:lnSpc>
              <a:spcBef>
                <a:spcPts val="50"/>
              </a:spcBef>
              <a:tabLst>
                <a:tab pos="466725" algn="l"/>
                <a:tab pos="2229485" algn="l"/>
              </a:tabLst>
            </a:pPr>
            <a:r>
              <a:rPr dirty="0" sz="1050" spc="-5">
                <a:latin typeface="Calibri"/>
                <a:cs typeface="Calibri"/>
              </a:rPr>
              <a:t>/</a:t>
            </a:r>
            <a:r>
              <a:rPr dirty="0" sz="1050">
                <a:latin typeface="Calibri"/>
                <a:cs typeface="Calibri"/>
              </a:rPr>
              <a:t>*</a:t>
            </a:r>
            <a:r>
              <a:rPr dirty="0" sz="1050">
                <a:latin typeface="Calibri"/>
                <a:cs typeface="Calibri"/>
              </a:rPr>
              <a:t>	</a:t>
            </a:r>
            <a:r>
              <a:rPr dirty="0" sz="1050" spc="5">
                <a:latin typeface="宋体"/>
                <a:cs typeface="宋体"/>
              </a:rPr>
              <a:t>得</a:t>
            </a:r>
            <a:r>
              <a:rPr dirty="0" sz="1050" spc="-2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所有</a:t>
            </a:r>
            <a:r>
              <a:rPr dirty="0" sz="1050" spc="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</a:t>
            </a:r>
            <a:r>
              <a:rPr dirty="0" sz="1050" spc="-15">
                <a:latin typeface="Calibri"/>
                <a:cs typeface="Calibri"/>
              </a:rPr>
              <a:t>A</a:t>
            </a:r>
            <a:r>
              <a:rPr dirty="0" sz="1050" spc="-40">
                <a:latin typeface="Calibri"/>
                <a:cs typeface="Calibri"/>
              </a:rPr>
              <a:t>C</a:t>
            </a:r>
            <a:r>
              <a:rPr dirty="0" sz="1050" spc="10">
                <a:latin typeface="Calibri"/>
                <a:cs typeface="Calibri"/>
              </a:rPr>
              <a:t>L</a:t>
            </a:r>
            <a:r>
              <a:rPr dirty="0" sz="1050">
                <a:latin typeface="Calibri"/>
                <a:cs typeface="Calibri"/>
              </a:rPr>
              <a:t>E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错误信息</a:t>
            </a:r>
            <a:r>
              <a:rPr dirty="0" sz="1050">
                <a:latin typeface="宋体"/>
                <a:cs typeface="宋体"/>
              </a:rPr>
              <a:t>	</a:t>
            </a:r>
            <a:r>
              <a:rPr dirty="0" sz="1050">
                <a:latin typeface="Calibri"/>
                <a:cs typeface="Calibri"/>
              </a:rPr>
              <a:t>*/  </a:t>
            </a:r>
            <a:r>
              <a:rPr dirty="0" sz="1050">
                <a:latin typeface="Calibri"/>
                <a:cs typeface="Calibri"/>
              </a:rPr>
              <a:t>FOR err_num IN </a:t>
            </a:r>
            <a:r>
              <a:rPr dirty="0" sz="1050" spc="-10">
                <a:latin typeface="Calibri"/>
                <a:cs typeface="Calibri"/>
              </a:rPr>
              <a:t>-100 </a:t>
            </a:r>
            <a:r>
              <a:rPr dirty="0" sz="1050" spc="-5">
                <a:latin typeface="Calibri"/>
                <a:cs typeface="Calibri"/>
              </a:rPr>
              <a:t>.. </a:t>
            </a:r>
            <a:r>
              <a:rPr dirty="0" sz="1050">
                <a:latin typeface="Calibri"/>
                <a:cs typeface="Calibri"/>
              </a:rPr>
              <a:t>0</a:t>
            </a:r>
            <a:r>
              <a:rPr dirty="0" sz="1050" spc="-40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err_msg </a:t>
            </a:r>
            <a:r>
              <a:rPr dirty="0" sz="1050" spc="-10">
                <a:latin typeface="Calibri"/>
                <a:cs typeface="Calibri"/>
              </a:rPr>
              <a:t>:=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SQLERRM(err_num)</a:t>
            </a:r>
            <a:r>
              <a:rPr dirty="0" sz="1050" spc="-5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213360" marR="883285" indent="200660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15">
                <a:latin typeface="Calibri"/>
                <a:cs typeface="Calibri"/>
              </a:rPr>
              <a:t>errors </a:t>
            </a:r>
            <a:r>
              <a:rPr dirty="0" sz="1050" spc="-10">
                <a:latin typeface="Calibri"/>
                <a:cs typeface="Calibri"/>
              </a:rPr>
              <a:t>VALUES(err_num, </a:t>
            </a:r>
            <a:r>
              <a:rPr dirty="0" sz="1050" spc="-5">
                <a:latin typeface="Calibri"/>
                <a:cs typeface="Calibri"/>
              </a:rPr>
              <a:t>err_msg);  END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5">
                <a:latin typeface="Calibri"/>
                <a:cs typeface="Calibri"/>
              </a:rPr>
              <a:t>DROP </a:t>
            </a:r>
            <a:r>
              <a:rPr dirty="0" sz="1050" spc="-20">
                <a:latin typeface="Calibri"/>
                <a:cs typeface="Calibri"/>
              </a:rPr>
              <a:t>TABLE</a:t>
            </a:r>
            <a:r>
              <a:rPr dirty="0" sz="1050" spc="-15">
                <a:latin typeface="Calibri"/>
                <a:cs typeface="Calibri"/>
              </a:rPr>
              <a:t> errors;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6.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查询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错</a:t>
            </a:r>
            <a:r>
              <a:rPr dirty="0" sz="1050" spc="5">
                <a:latin typeface="宋体"/>
                <a:cs typeface="宋体"/>
              </a:rPr>
              <a:t>误代码；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546100" marR="833119" indent="-33274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emp(empno, </a:t>
            </a:r>
            <a:r>
              <a:rPr dirty="0" sz="1050">
                <a:latin typeface="Calibri"/>
                <a:cs typeface="Calibri"/>
              </a:rPr>
              <a:t>ename, </a:t>
            </a:r>
            <a:r>
              <a:rPr dirty="0" sz="1050" spc="-10">
                <a:latin typeface="Calibri"/>
                <a:cs typeface="Calibri"/>
              </a:rPr>
              <a:t>hiredate, </a:t>
            </a:r>
            <a:r>
              <a:rPr dirty="0" sz="1050" spc="-5">
                <a:latin typeface="Calibri"/>
                <a:cs typeface="Calibri"/>
              </a:rPr>
              <a:t>deptno)  </a:t>
            </a:r>
            <a:r>
              <a:rPr dirty="0" sz="1050" spc="-15">
                <a:latin typeface="Calibri"/>
                <a:cs typeface="Calibri"/>
              </a:rPr>
              <a:t>VALUES(2222, </a:t>
            </a:r>
            <a:r>
              <a:rPr dirty="0" sz="1050" spc="-20">
                <a:latin typeface="Calibri"/>
                <a:cs typeface="Calibri"/>
              </a:rPr>
              <a:t>‘Jerry’, SYSDATE,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20);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25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插入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据记录</a:t>
            </a:r>
            <a:r>
              <a:rPr dirty="0" sz="1050" spc="-20">
                <a:latin typeface="宋体"/>
                <a:cs typeface="宋体"/>
              </a:rPr>
              <a:t>成</a:t>
            </a:r>
            <a:r>
              <a:rPr dirty="0" sz="1050" spc="5">
                <a:latin typeface="宋体"/>
                <a:cs typeface="宋体"/>
              </a:rPr>
              <a:t>功</a:t>
            </a:r>
            <a:r>
              <a:rPr dirty="0" sz="1050" spc="-5">
                <a:latin typeface="Calibri"/>
                <a:cs typeface="Calibri"/>
              </a:rPr>
              <a:t>!');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280"/>
              </a:spcBef>
            </a:pP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emp(empno, </a:t>
            </a:r>
            <a:r>
              <a:rPr dirty="0" sz="1050">
                <a:latin typeface="Calibri"/>
                <a:cs typeface="Calibri"/>
              </a:rPr>
              <a:t>ename, </a:t>
            </a:r>
            <a:r>
              <a:rPr dirty="0" sz="1050" spc="-10">
                <a:latin typeface="Calibri"/>
                <a:cs typeface="Calibri"/>
              </a:rPr>
              <a:t>hiredate,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deptno)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29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2680"/>
            <a:ext cx="3433445" cy="121793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dirty="0" sz="1050" spc="-15">
                <a:latin typeface="Calibri"/>
                <a:cs typeface="Calibri"/>
              </a:rPr>
              <a:t>VALUES(2222, </a:t>
            </a:r>
            <a:r>
              <a:rPr dirty="0" sz="1050" spc="-20">
                <a:latin typeface="Calibri"/>
                <a:cs typeface="Calibri"/>
              </a:rPr>
              <a:t>‘Jerry’, SYSDATE,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20);</a:t>
            </a:r>
            <a:endParaRPr sz="1050">
              <a:latin typeface="Calibri"/>
              <a:cs typeface="Calibri"/>
            </a:endParaRPr>
          </a:p>
          <a:p>
            <a:pPr marL="12700" marR="513715" indent="200660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插入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据记录</a:t>
            </a:r>
            <a:r>
              <a:rPr dirty="0" sz="1050" spc="-20">
                <a:latin typeface="宋体"/>
                <a:cs typeface="宋体"/>
              </a:rPr>
              <a:t>成</a:t>
            </a:r>
            <a:r>
              <a:rPr dirty="0" sz="1050" spc="5">
                <a:latin typeface="宋体"/>
                <a:cs typeface="宋体"/>
              </a:rPr>
              <a:t>功</a:t>
            </a:r>
            <a:r>
              <a:rPr dirty="0" sz="1050" spc="-5">
                <a:latin typeface="Calibri"/>
                <a:cs typeface="Calibri"/>
              </a:rPr>
              <a:t>!');  </a:t>
            </a: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15">
                <a:latin typeface="Calibri"/>
                <a:cs typeface="Calibri"/>
              </a:rPr>
              <a:t>OTHERS </a:t>
            </a:r>
            <a:r>
              <a:rPr dirty="0" sz="1050" spc="-5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DBMS_OUTPUT.PUT_LINE(SQLCODE||’---‘||SQLERRM);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30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05836" y="1002538"/>
            <a:ext cx="2549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dirty="0" sz="1800" spc="10" b="1">
                <a:latin typeface="宋体"/>
                <a:cs typeface="宋体"/>
              </a:rPr>
              <a:t>第</a:t>
            </a:r>
            <a:r>
              <a:rPr dirty="0" sz="1800" spc="-10" b="1">
                <a:latin typeface="宋体"/>
                <a:cs typeface="宋体"/>
              </a:rPr>
              <a:t>六章</a:t>
            </a:r>
            <a:r>
              <a:rPr dirty="0" sz="1800" b="1">
                <a:latin typeface="宋体"/>
                <a:cs typeface="宋体"/>
              </a:rPr>
              <a:t>	</a:t>
            </a:r>
            <a:r>
              <a:rPr dirty="0" sz="1800" spc="10" b="1">
                <a:latin typeface="宋体"/>
                <a:cs typeface="宋体"/>
              </a:rPr>
              <a:t>存</a:t>
            </a:r>
            <a:r>
              <a:rPr dirty="0" sz="1800" spc="-10" b="1">
                <a:latin typeface="宋体"/>
                <a:cs typeface="宋体"/>
              </a:rPr>
              <a:t>储函</a:t>
            </a:r>
            <a:r>
              <a:rPr dirty="0" sz="1800" spc="10" b="1">
                <a:latin typeface="宋体"/>
                <a:cs typeface="宋体"/>
              </a:rPr>
              <a:t>数</a:t>
            </a:r>
            <a:r>
              <a:rPr dirty="0" sz="1800" spc="-10" b="1">
                <a:latin typeface="宋体"/>
                <a:cs typeface="宋体"/>
              </a:rPr>
              <a:t>和过程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31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04" y="1600327"/>
            <a:ext cx="6218555" cy="7637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§6.1	</a:t>
            </a:r>
            <a:r>
              <a:rPr dirty="0" sz="1050" b="1">
                <a:latin typeface="宋体"/>
                <a:cs typeface="宋体"/>
              </a:rPr>
              <a:t>引言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478790" marR="5080" indent="-198120">
              <a:lnSpc>
                <a:spcPct val="123800"/>
              </a:lnSpc>
            </a:pPr>
            <a:r>
              <a:rPr dirty="0" sz="1050" spc="-5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1050" spc="-5">
                <a:solidFill>
                  <a:srgbClr val="0000FF"/>
                </a:solidFill>
                <a:latin typeface="宋体"/>
                <a:cs typeface="宋体"/>
              </a:rPr>
              <a:t>．</a:t>
            </a:r>
            <a:r>
              <a:rPr dirty="0" sz="1050" spc="-1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提供可以把</a:t>
            </a:r>
            <a:r>
              <a:rPr dirty="0" sz="1050" spc="-23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程序存储在数据库中</a:t>
            </a:r>
            <a:r>
              <a:rPr dirty="0" sz="1050" spc="-125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并可以在任何地方来运行它</a:t>
            </a:r>
            <a:r>
              <a:rPr dirty="0" sz="1050" spc="-125" b="1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这样就叫存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过 程或函数</a:t>
            </a:r>
            <a:r>
              <a:rPr dirty="0" sz="1050" spc="5">
                <a:latin typeface="宋体"/>
                <a:cs typeface="宋体"/>
              </a:rPr>
              <a:t>。过程</a:t>
            </a:r>
            <a:r>
              <a:rPr dirty="0" sz="1050" spc="-20">
                <a:latin typeface="宋体"/>
                <a:cs typeface="宋体"/>
              </a:rPr>
              <a:t>和</a:t>
            </a:r>
            <a:r>
              <a:rPr dirty="0" sz="1050" spc="5">
                <a:latin typeface="宋体"/>
                <a:cs typeface="宋体"/>
              </a:rPr>
              <a:t>函数统称为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子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序，他</a:t>
            </a:r>
            <a:r>
              <a:rPr dirty="0" sz="1050" spc="-20">
                <a:latin typeface="宋体"/>
                <a:cs typeface="宋体"/>
              </a:rPr>
              <a:t>们</a:t>
            </a:r>
            <a:r>
              <a:rPr dirty="0" sz="1050" spc="5">
                <a:latin typeface="宋体"/>
                <a:cs typeface="宋体"/>
              </a:rPr>
              <a:t>是被命名的</a:t>
            </a:r>
            <a:r>
              <a:rPr dirty="0" sz="1050" spc="-24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块，</a:t>
            </a:r>
            <a:r>
              <a:rPr dirty="0" sz="1050" spc="-20">
                <a:latin typeface="宋体"/>
                <a:cs typeface="宋体"/>
              </a:rPr>
              <a:t>均</a:t>
            </a:r>
            <a:r>
              <a:rPr dirty="0" sz="1050" spc="5">
                <a:latin typeface="宋体"/>
                <a:cs typeface="宋体"/>
              </a:rPr>
              <a:t>存储在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据库中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并 通过输入、</a:t>
            </a:r>
            <a:r>
              <a:rPr dirty="0" sz="1050" spc="25">
                <a:latin typeface="宋体"/>
                <a:cs typeface="宋体"/>
              </a:rPr>
              <a:t>输</a:t>
            </a:r>
            <a:r>
              <a:rPr dirty="0" sz="1050" spc="5">
                <a:latin typeface="宋体"/>
                <a:cs typeface="宋体"/>
              </a:rPr>
              <a:t>出参数或</a:t>
            </a:r>
            <a:r>
              <a:rPr dirty="0" sz="1050" spc="25">
                <a:latin typeface="宋体"/>
                <a:cs typeface="宋体"/>
              </a:rPr>
              <a:t>输</a:t>
            </a:r>
            <a:r>
              <a:rPr dirty="0" sz="1050" spc="10">
                <a:latin typeface="宋体"/>
                <a:cs typeface="宋体"/>
              </a:rPr>
              <a:t>入</a:t>
            </a:r>
            <a:r>
              <a:rPr dirty="0" sz="1050">
                <a:latin typeface="Calibri"/>
                <a:cs typeface="Calibri"/>
              </a:rPr>
              <a:t>/</a:t>
            </a:r>
            <a:r>
              <a:rPr dirty="0" sz="1050" spc="25">
                <a:latin typeface="宋体"/>
                <a:cs typeface="宋体"/>
              </a:rPr>
              <a:t>输</a:t>
            </a:r>
            <a:r>
              <a:rPr dirty="0" sz="1050" spc="5">
                <a:latin typeface="宋体"/>
                <a:cs typeface="宋体"/>
              </a:rPr>
              <a:t>出参数与</a:t>
            </a:r>
            <a:r>
              <a:rPr dirty="0" sz="1050" spc="25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调用者</a:t>
            </a:r>
            <a:r>
              <a:rPr dirty="0" sz="1050" spc="25">
                <a:latin typeface="宋体"/>
                <a:cs typeface="宋体"/>
              </a:rPr>
              <a:t>交</a:t>
            </a:r>
            <a:r>
              <a:rPr dirty="0" sz="1050" spc="5">
                <a:latin typeface="宋体"/>
                <a:cs typeface="宋体"/>
              </a:rPr>
              <a:t>换信息</a:t>
            </a:r>
            <a:r>
              <a:rPr dirty="0" sz="1050" spc="10">
                <a:latin typeface="宋体"/>
                <a:cs typeface="宋体"/>
              </a:rPr>
              <a:t>。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过程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函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数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唯一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区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别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是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函数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总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向调 用者返回数据，而过程则不返回数</a:t>
            </a:r>
            <a:r>
              <a:rPr dirty="0" sz="1050" spc="5" b="1">
                <a:solidFill>
                  <a:srgbClr val="0000FF"/>
                </a:solidFill>
                <a:latin typeface="宋体"/>
                <a:cs typeface="宋体"/>
              </a:rPr>
              <a:t>据</a:t>
            </a:r>
            <a:r>
              <a:rPr dirty="0" sz="1050" spc="5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§6.2	</a:t>
            </a:r>
            <a:r>
              <a:rPr dirty="0" sz="1050" b="1">
                <a:latin typeface="宋体"/>
                <a:cs typeface="宋体"/>
              </a:rPr>
              <a:t>创建函数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37160" marR="5267960" indent="-125095">
              <a:lnSpc>
                <a:spcPct val="123800"/>
              </a:lnSpc>
            </a:pPr>
            <a:r>
              <a:rPr dirty="0" sz="1050" spc="-5" b="1">
                <a:latin typeface="Calibri"/>
                <a:cs typeface="Calibri"/>
              </a:rPr>
              <a:t>1.</a:t>
            </a:r>
            <a:r>
              <a:rPr dirty="0" sz="1050" spc="-1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建立内嵌函数 </a:t>
            </a:r>
            <a:r>
              <a:rPr dirty="0" sz="1050" spc="5">
                <a:latin typeface="宋体"/>
                <a:cs typeface="宋体"/>
              </a:rPr>
              <a:t>语法如下：</a:t>
            </a:r>
            <a:endParaRPr sz="1050">
              <a:latin typeface="宋体"/>
              <a:cs typeface="宋体"/>
            </a:endParaRPr>
          </a:p>
          <a:p>
            <a:pPr marL="283845" marR="3517900" indent="-271780">
              <a:lnSpc>
                <a:spcPts val="1560"/>
              </a:lnSpc>
              <a:spcBef>
                <a:spcPts val="80"/>
              </a:spcBef>
            </a:pP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1050" spc="-5">
                <a:latin typeface="Calibri"/>
                <a:cs typeface="Calibri"/>
              </a:rPr>
              <a:t>[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 REPLACE</a:t>
            </a:r>
            <a:r>
              <a:rPr dirty="0" sz="1050" spc="-5">
                <a:latin typeface="Calibri"/>
                <a:cs typeface="Calibri"/>
              </a:rPr>
              <a:t>]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FUNCTION </a:t>
            </a:r>
            <a:r>
              <a:rPr dirty="0" sz="1050" spc="-5">
                <a:latin typeface="Calibri"/>
                <a:cs typeface="Calibri"/>
              </a:rPr>
              <a:t>function_name  </a:t>
            </a:r>
            <a:r>
              <a:rPr dirty="0" sz="1050">
                <a:latin typeface="Calibri"/>
                <a:cs typeface="Calibri"/>
              </a:rPr>
              <a:t>[ </a:t>
            </a:r>
            <a:r>
              <a:rPr dirty="0" sz="1050" spc="-5">
                <a:latin typeface="Calibri"/>
                <a:cs typeface="Calibri"/>
              </a:rPr>
              <a:t>(argment </a:t>
            </a:r>
            <a:r>
              <a:rPr dirty="0" sz="1050">
                <a:latin typeface="Calibri"/>
                <a:cs typeface="Calibri"/>
              </a:rPr>
              <a:t>[ {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dirty="0" sz="1050">
                <a:latin typeface="Calibri"/>
                <a:cs typeface="Calibri"/>
              </a:rPr>
              <a:t> | IN </a:t>
            </a:r>
            <a:r>
              <a:rPr dirty="0" sz="1050" spc="5">
                <a:latin typeface="Calibri"/>
                <a:cs typeface="Calibri"/>
              </a:rPr>
              <a:t>OUT </a:t>
            </a:r>
            <a:r>
              <a:rPr dirty="0" sz="1050" spc="-10">
                <a:latin typeface="Calibri"/>
                <a:cs typeface="Calibri"/>
              </a:rPr>
              <a:t>}]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Type,</a:t>
            </a:r>
            <a:endParaRPr sz="1050">
              <a:latin typeface="Calibri"/>
              <a:cs typeface="Calibri"/>
            </a:endParaRPr>
          </a:p>
          <a:p>
            <a:pPr marL="280670" marR="3650615" indent="133985">
              <a:lnSpc>
                <a:spcPts val="1560"/>
              </a:lnSpc>
            </a:pPr>
            <a:r>
              <a:rPr dirty="0" sz="1050" spc="-10">
                <a:latin typeface="Calibri"/>
                <a:cs typeface="Calibri"/>
              </a:rPr>
              <a:t>argment </a:t>
            </a:r>
            <a:r>
              <a:rPr dirty="0" sz="1050">
                <a:latin typeface="Calibri"/>
                <a:cs typeface="Calibri"/>
              </a:rPr>
              <a:t>[ { </a:t>
            </a:r>
            <a:r>
              <a:rPr dirty="0" u="sng" sz="10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OUT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dirty="0" sz="1050" spc="10" b="1">
                <a:solidFill>
                  <a:srgbClr val="FF0000"/>
                </a:solidFill>
                <a:latin typeface="Calibri"/>
                <a:cs typeface="Calibri"/>
              </a:rPr>
              <a:t>OUT </a:t>
            </a:r>
            <a:r>
              <a:rPr dirty="0" sz="1050">
                <a:latin typeface="Calibri"/>
                <a:cs typeface="Calibri"/>
              </a:rPr>
              <a:t>} ] </a:t>
            </a:r>
            <a:r>
              <a:rPr dirty="0" sz="1050" spc="-15">
                <a:latin typeface="Calibri"/>
                <a:cs typeface="Calibri"/>
              </a:rPr>
              <a:t>Type</a:t>
            </a:r>
            <a:r>
              <a:rPr dirty="0" sz="1050" spc="-114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]  [ </a:t>
            </a:r>
            <a:r>
              <a:rPr dirty="0" sz="1050" spc="-5">
                <a:latin typeface="Calibri"/>
                <a:cs typeface="Calibri"/>
              </a:rPr>
              <a:t>AUTHID 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DEFINER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5">
                <a:latin typeface="Calibri"/>
                <a:cs typeface="Calibri"/>
              </a:rPr>
              <a:t>CURRENT_USER</a:t>
            </a:r>
            <a:r>
              <a:rPr dirty="0" sz="1050">
                <a:latin typeface="Calibri"/>
                <a:cs typeface="Calibri"/>
              </a:rPr>
              <a:t> 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200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RETURN </a:t>
            </a:r>
            <a:r>
              <a:rPr dirty="0" sz="1050" spc="-10">
                <a:latin typeface="Calibri"/>
                <a:cs typeface="Calibri"/>
              </a:rPr>
              <a:t>return_type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>
                <a:latin typeface="Calibri"/>
                <a:cs typeface="Calibri"/>
              </a:rPr>
              <a:t>{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105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}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735"/>
              </a:spcBef>
            </a:pP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类型</a:t>
            </a:r>
            <a:r>
              <a:rPr dirty="0" sz="1050" spc="-5">
                <a:latin typeface="Calibri"/>
                <a:cs typeface="Calibri"/>
              </a:rPr>
              <a:t>.</a:t>
            </a:r>
            <a:r>
              <a:rPr dirty="0" sz="1050" spc="5">
                <a:latin typeface="宋体"/>
                <a:cs typeface="宋体"/>
              </a:rPr>
              <a:t>变量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说明</a:t>
            </a:r>
            <a:r>
              <a:rPr dirty="0" sz="1050">
                <a:latin typeface="Calibri"/>
                <a:cs typeface="Calibri"/>
              </a:rPr>
              <a:t>&gt;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710"/>
              </a:spcBef>
            </a:pPr>
            <a:r>
              <a:rPr dirty="0" sz="1050" spc="-5">
                <a:latin typeface="Calibri"/>
                <a:cs typeface="Calibri"/>
              </a:rPr>
              <a:t>FUNCTION_body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其它语句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说明</a:t>
            </a:r>
            <a:r>
              <a:rPr dirty="0" sz="1050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AutoNum type="arabicParenR"/>
              <a:tabLst>
                <a:tab pos="241300" algn="l"/>
              </a:tabLst>
            </a:pPr>
            <a:r>
              <a:rPr dirty="0" sz="1050">
                <a:latin typeface="Calibri"/>
                <a:cs typeface="Calibri"/>
              </a:rPr>
              <a:t>OR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REPLACE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为可选</a:t>
            </a:r>
            <a:r>
              <a:rPr dirty="0" sz="1050">
                <a:latin typeface="Calibri"/>
                <a:cs typeface="Calibri"/>
              </a:rPr>
              <a:t>.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有了它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可以或</a:t>
            </a:r>
            <a:r>
              <a:rPr dirty="0" sz="1050" spc="-20">
                <a:latin typeface="宋体"/>
                <a:cs typeface="宋体"/>
              </a:rPr>
              <a:t>者</a:t>
            </a:r>
            <a:r>
              <a:rPr dirty="0" sz="1050" spc="5">
                <a:latin typeface="宋体"/>
                <a:cs typeface="宋体"/>
              </a:rPr>
              <a:t>创建一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新</a:t>
            </a:r>
            <a:r>
              <a:rPr dirty="0" sz="1050" spc="-20">
                <a:latin typeface="宋体"/>
                <a:cs typeface="宋体"/>
              </a:rPr>
              <a:t>函</a:t>
            </a:r>
            <a:r>
              <a:rPr dirty="0" sz="1050" spc="5">
                <a:latin typeface="宋体"/>
                <a:cs typeface="宋体"/>
              </a:rPr>
              <a:t>数或者替</a:t>
            </a:r>
            <a:r>
              <a:rPr dirty="0" sz="1050" spc="-20">
                <a:latin typeface="宋体"/>
                <a:cs typeface="宋体"/>
              </a:rPr>
              <a:t>换</a:t>
            </a:r>
            <a:r>
              <a:rPr dirty="0" sz="1050" spc="5">
                <a:latin typeface="宋体"/>
                <a:cs typeface="宋体"/>
              </a:rPr>
              <a:t>相同名</a:t>
            </a:r>
            <a:r>
              <a:rPr dirty="0" sz="1050" spc="-20">
                <a:latin typeface="宋体"/>
                <a:cs typeface="宋体"/>
              </a:rPr>
              <a:t>字</a:t>
            </a:r>
            <a:r>
              <a:rPr dirty="0" sz="1050" spc="5">
                <a:latin typeface="宋体"/>
                <a:cs typeface="宋体"/>
              </a:rPr>
              <a:t>的函</a:t>
            </a:r>
            <a:r>
              <a:rPr dirty="0" sz="1050" spc="15">
                <a:latin typeface="宋体"/>
                <a:cs typeface="宋体"/>
              </a:rPr>
              <a:t>数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而不会</a:t>
            </a:r>
            <a:r>
              <a:rPr dirty="0" sz="1050" spc="-20">
                <a:latin typeface="宋体"/>
                <a:cs typeface="宋体"/>
              </a:rPr>
              <a:t>出</a:t>
            </a:r>
            <a:r>
              <a:rPr dirty="0" sz="1050" spc="5">
                <a:latin typeface="宋体"/>
                <a:cs typeface="宋体"/>
              </a:rPr>
              <a:t>现冲突</a:t>
            </a:r>
            <a:endParaRPr sz="1050">
              <a:latin typeface="宋体"/>
              <a:cs typeface="宋体"/>
            </a:endParaRPr>
          </a:p>
          <a:p>
            <a:pPr algn="just" marL="241300" marR="5080" indent="-228600">
              <a:lnSpc>
                <a:spcPct val="123800"/>
              </a:lnSpc>
              <a:buFont typeface="Calibri"/>
              <a:buAutoNum type="arabicParenR"/>
              <a:tabLst>
                <a:tab pos="241300" algn="l"/>
              </a:tabLst>
            </a:pPr>
            <a:r>
              <a:rPr dirty="0" sz="1050" spc="5">
                <a:latin typeface="宋体"/>
                <a:cs typeface="宋体"/>
              </a:rPr>
              <a:t>函数名后</a:t>
            </a:r>
            <a:r>
              <a:rPr dirty="0" sz="1050" spc="-20">
                <a:latin typeface="宋体"/>
                <a:cs typeface="宋体"/>
              </a:rPr>
              <a:t>面</a:t>
            </a:r>
            <a:r>
              <a:rPr dirty="0" sz="1050" spc="5">
                <a:latin typeface="宋体"/>
                <a:cs typeface="宋体"/>
              </a:rPr>
              <a:t>是一个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选的参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列</a:t>
            </a:r>
            <a:r>
              <a:rPr dirty="0" sz="1050" spc="10">
                <a:latin typeface="宋体"/>
                <a:cs typeface="宋体"/>
              </a:rPr>
              <a:t>表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中包含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IN,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OUT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或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IN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Calibri"/>
                <a:cs typeface="Calibri"/>
              </a:rPr>
              <a:t>OUT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标记</a:t>
            </a:r>
            <a:r>
              <a:rPr dirty="0" sz="1050">
                <a:latin typeface="Calibri"/>
                <a:cs typeface="Calibri"/>
              </a:rPr>
              <a:t>.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参数之间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逗号隔</a:t>
            </a:r>
            <a:r>
              <a:rPr dirty="0" sz="1050" spc="10">
                <a:latin typeface="宋体"/>
                <a:cs typeface="宋体"/>
              </a:rPr>
              <a:t>开</a:t>
            </a:r>
            <a:r>
              <a:rPr dirty="0" sz="1050">
                <a:latin typeface="Calibri"/>
                <a:cs typeface="Calibri"/>
              </a:rPr>
              <a:t>.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10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参数 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标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记表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示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传递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给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函数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该函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执行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中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不改</a:t>
            </a:r>
            <a:r>
              <a:rPr dirty="0" sz="1050" spc="35" b="1">
                <a:solidFill>
                  <a:srgbClr val="FF0000"/>
                </a:solidFill>
                <a:latin typeface="宋体"/>
                <a:cs typeface="宋体"/>
              </a:rPr>
              <a:t>变</a:t>
            </a:r>
            <a:r>
              <a:rPr dirty="0" sz="1050">
                <a:latin typeface="Calibri"/>
                <a:cs typeface="Calibri"/>
              </a:rPr>
              <a:t>;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dirty="0" sz="1050" spc="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标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记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表示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个值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函数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中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进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计算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并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通过该参 数传递给调用语句</a:t>
            </a:r>
            <a:r>
              <a:rPr dirty="0" sz="1050">
                <a:latin typeface="Calibri"/>
                <a:cs typeface="Calibri"/>
              </a:rPr>
              <a:t>;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10" b="1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dirty="0" sz="1050" spc="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标记表示传递给函数的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可以变化并传递给调用语</a:t>
            </a:r>
            <a:r>
              <a:rPr dirty="0" sz="1050" spc="10" b="1">
                <a:solidFill>
                  <a:srgbClr val="FF0000"/>
                </a:solidFill>
                <a:latin typeface="宋体"/>
                <a:cs typeface="宋体"/>
              </a:rPr>
              <a:t>句</a:t>
            </a:r>
            <a:r>
              <a:rPr dirty="0" sz="1050">
                <a:latin typeface="Calibri"/>
                <a:cs typeface="Calibri"/>
              </a:rPr>
              <a:t>.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若省略标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记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0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则参数</a:t>
            </a:r>
            <a:endParaRPr sz="1050">
              <a:latin typeface="宋体"/>
              <a:cs typeface="宋体"/>
            </a:endParaRPr>
          </a:p>
          <a:p>
            <a:pPr marL="241300">
              <a:lnSpc>
                <a:spcPct val="100000"/>
              </a:lnSpc>
              <a:spcBef>
                <a:spcPts val="30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隐含为</a:t>
            </a:r>
            <a:r>
              <a:rPr dirty="0" sz="1050" spc="-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Calibri"/>
              <a:buAutoNum type="arabicParenR" startAt="3"/>
              <a:tabLst>
                <a:tab pos="241300" algn="l"/>
              </a:tabLst>
            </a:pPr>
            <a:r>
              <a:rPr dirty="0" sz="1050" spc="5">
                <a:latin typeface="宋体"/>
                <a:cs typeface="宋体"/>
              </a:rPr>
              <a:t>因为函数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要返回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个</a:t>
            </a:r>
            <a:r>
              <a:rPr dirty="0" sz="1050" spc="10">
                <a:latin typeface="宋体"/>
                <a:cs typeface="宋体"/>
              </a:rPr>
              <a:t>值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以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dirty="0" sz="1050" spc="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包含返回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结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果的数据类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型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050" spc="20" b="1">
                <a:latin typeface="宋体"/>
                <a:cs typeface="宋体"/>
              </a:rPr>
              <a:t>例</a:t>
            </a:r>
            <a:r>
              <a:rPr dirty="0" sz="1050" spc="-5" b="1">
                <a:latin typeface="Calibri"/>
                <a:cs typeface="Calibri"/>
              </a:rPr>
              <a:t>1.	</a:t>
            </a:r>
            <a:r>
              <a:rPr dirty="0" sz="1050" spc="5">
                <a:latin typeface="宋体"/>
                <a:cs typeface="宋体"/>
              </a:rPr>
              <a:t>不带参数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函数</a:t>
            </a:r>
            <a:endParaRPr sz="1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5323" y="1028674"/>
            <a:ext cx="3323597" cy="1865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3145916"/>
            <a:ext cx="6959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执行该函数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664584"/>
            <a:ext cx="241045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404" y="4929377"/>
            <a:ext cx="195198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1050" spc="20" b="1">
                <a:latin typeface="宋体"/>
                <a:cs typeface="宋体"/>
              </a:rPr>
              <a:t>例</a:t>
            </a:r>
            <a:r>
              <a:rPr dirty="0" sz="1050" spc="-10" b="1">
                <a:latin typeface="Calibri"/>
                <a:cs typeface="Calibri"/>
              </a:rPr>
              <a:t>2</a:t>
            </a:r>
            <a:r>
              <a:rPr dirty="0" sz="1050" b="1">
                <a:latin typeface="Calibri"/>
                <a:cs typeface="Calibri"/>
              </a:rPr>
              <a:t>.</a:t>
            </a:r>
            <a:r>
              <a:rPr dirty="0" sz="1050" b="1">
                <a:latin typeface="Calibri"/>
                <a:cs typeface="Calibri"/>
              </a:rPr>
              <a:t>	</a:t>
            </a:r>
            <a:r>
              <a:rPr dirty="0" sz="1050" spc="5">
                <a:latin typeface="宋体"/>
                <a:cs typeface="宋体"/>
              </a:rPr>
              <a:t>获取某部</a:t>
            </a:r>
            <a:r>
              <a:rPr dirty="0" sz="1050" spc="-20">
                <a:latin typeface="宋体"/>
                <a:cs typeface="宋体"/>
              </a:rPr>
              <a:t>门</a:t>
            </a:r>
            <a:r>
              <a:rPr dirty="0" sz="1050" spc="5">
                <a:latin typeface="宋体"/>
                <a:cs typeface="宋体"/>
              </a:rPr>
              <a:t>的工资</a:t>
            </a:r>
            <a:r>
              <a:rPr dirty="0" sz="1050" spc="-20">
                <a:latin typeface="宋体"/>
                <a:cs typeface="宋体"/>
              </a:rPr>
              <a:t>总</a:t>
            </a:r>
            <a:r>
              <a:rPr dirty="0" sz="1050" spc="5">
                <a:latin typeface="宋体"/>
                <a:cs typeface="宋体"/>
              </a:rPr>
              <a:t>和：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326" y="5376544"/>
            <a:ext cx="4620247" cy="2999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3404" y="8657615"/>
            <a:ext cx="6209665" cy="101663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spc="-5" b="1">
                <a:latin typeface="Calibri"/>
                <a:cs typeface="Calibri"/>
              </a:rPr>
              <a:t>2.</a:t>
            </a:r>
            <a:r>
              <a:rPr dirty="0" sz="1050" spc="-7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内嵌函数的调用</a:t>
            </a:r>
            <a:endParaRPr sz="1050">
              <a:latin typeface="宋体"/>
              <a:cs typeface="宋体"/>
            </a:endParaRPr>
          </a:p>
          <a:p>
            <a:pPr marL="12700" marR="508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函数声明时所定义的</a:t>
            </a:r>
            <a:r>
              <a:rPr dirty="0" sz="1050" spc="25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数称为形式参</a:t>
            </a:r>
            <a:r>
              <a:rPr dirty="0" sz="1050" spc="25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，应用程序</a:t>
            </a:r>
            <a:r>
              <a:rPr dirty="0" sz="1050" spc="25">
                <a:latin typeface="宋体"/>
                <a:cs typeface="宋体"/>
              </a:rPr>
              <a:t>调</a:t>
            </a:r>
            <a:r>
              <a:rPr dirty="0" sz="1050" spc="5">
                <a:latin typeface="宋体"/>
                <a:cs typeface="宋体"/>
              </a:rPr>
              <a:t>用时为函数传递的参</a:t>
            </a:r>
            <a:r>
              <a:rPr dirty="0" sz="1050" spc="25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称为实际参数</a:t>
            </a:r>
            <a:r>
              <a:rPr dirty="0" sz="1050" spc="2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应用程序在调 </a:t>
            </a:r>
            <a:r>
              <a:rPr dirty="0" sz="1050" spc="5">
                <a:latin typeface="宋体"/>
                <a:cs typeface="宋体"/>
              </a:rPr>
              <a:t>用函数时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可以使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以下三</a:t>
            </a:r>
            <a:r>
              <a:rPr dirty="0" sz="1050" spc="-20">
                <a:latin typeface="宋体"/>
                <a:cs typeface="宋体"/>
              </a:rPr>
              <a:t>种</a:t>
            </a:r>
            <a:r>
              <a:rPr dirty="0" sz="1050" spc="5">
                <a:latin typeface="宋体"/>
                <a:cs typeface="宋体"/>
              </a:rPr>
              <a:t>方法向</a:t>
            </a:r>
            <a:r>
              <a:rPr dirty="0" sz="1050" spc="-20">
                <a:latin typeface="宋体"/>
                <a:cs typeface="宋体"/>
              </a:rPr>
              <a:t>函</a:t>
            </a:r>
            <a:r>
              <a:rPr dirty="0" sz="1050" spc="5">
                <a:latin typeface="宋体"/>
                <a:cs typeface="宋体"/>
              </a:rPr>
              <a:t>数传递</a:t>
            </a:r>
            <a:r>
              <a:rPr dirty="0" sz="1050" spc="-20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050" b="1">
                <a:latin typeface="宋体"/>
                <a:cs typeface="宋体"/>
              </a:rPr>
              <a:t>第一种参数传递格式称为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位置表示法</a:t>
            </a:r>
            <a:r>
              <a:rPr dirty="0" sz="1050" spc="-25" b="1">
                <a:latin typeface="宋体"/>
                <a:cs typeface="宋体"/>
              </a:rPr>
              <a:t>，</a:t>
            </a:r>
            <a:r>
              <a:rPr dirty="0" sz="1050" b="1">
                <a:latin typeface="宋体"/>
                <a:cs typeface="宋体"/>
              </a:rPr>
              <a:t>格式为：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32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62914"/>
            <a:ext cx="2435225" cy="586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argument_value1[,argument_value2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…]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4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3</a:t>
            </a:r>
            <a:r>
              <a:rPr dirty="0" sz="1050" spc="-5" b="1">
                <a:latin typeface="宋体"/>
                <a:cs typeface="宋体"/>
              </a:rPr>
              <a:t>：</a:t>
            </a:r>
            <a:r>
              <a:rPr dirty="0" sz="1050" spc="-20">
                <a:latin typeface="宋体"/>
                <a:cs typeface="宋体"/>
              </a:rPr>
              <a:t>计</a:t>
            </a:r>
            <a:r>
              <a:rPr dirty="0" sz="1050" spc="5">
                <a:latin typeface="宋体"/>
                <a:cs typeface="宋体"/>
              </a:rPr>
              <a:t>算某部</a:t>
            </a:r>
            <a:r>
              <a:rPr dirty="0" sz="1050" spc="-20">
                <a:latin typeface="宋体"/>
                <a:cs typeface="宋体"/>
              </a:rPr>
              <a:t>门</a:t>
            </a:r>
            <a:r>
              <a:rPr dirty="0" sz="1050" spc="5">
                <a:latin typeface="宋体"/>
                <a:cs typeface="宋体"/>
              </a:rPr>
              <a:t>的工资</a:t>
            </a:r>
            <a:r>
              <a:rPr dirty="0" sz="1050" spc="-20">
                <a:latin typeface="宋体"/>
                <a:cs typeface="宋体"/>
              </a:rPr>
              <a:t>总</a:t>
            </a:r>
            <a:r>
              <a:rPr dirty="0" sz="1050" spc="5">
                <a:latin typeface="宋体"/>
                <a:cs typeface="宋体"/>
              </a:rPr>
              <a:t>和：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325" y="1844679"/>
            <a:ext cx="3848100" cy="1381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3404" y="3508019"/>
            <a:ext cx="6200140" cy="101346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050" b="1">
                <a:latin typeface="宋体"/>
                <a:cs typeface="宋体"/>
              </a:rPr>
              <a:t>第二种参数传递格式称为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名称表示法</a:t>
            </a:r>
            <a:r>
              <a:rPr dirty="0" sz="1050" spc="-25" b="1">
                <a:latin typeface="宋体"/>
                <a:cs typeface="宋体"/>
              </a:rPr>
              <a:t>，</a:t>
            </a:r>
            <a:r>
              <a:rPr dirty="0" sz="1050" b="1">
                <a:latin typeface="宋体"/>
                <a:cs typeface="宋体"/>
              </a:rPr>
              <a:t>格式为：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argument </a:t>
            </a:r>
            <a:r>
              <a:rPr dirty="0" sz="1050">
                <a:latin typeface="Calibri"/>
                <a:cs typeface="Calibri"/>
              </a:rPr>
              <a:t>=&gt; </a:t>
            </a:r>
            <a:r>
              <a:rPr dirty="0" sz="1050" spc="-10">
                <a:latin typeface="Calibri"/>
                <a:cs typeface="Calibri"/>
              </a:rPr>
              <a:t>parameter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[,…]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23800"/>
              </a:lnSpc>
              <a:spcBef>
                <a:spcPts val="25"/>
              </a:spcBef>
            </a:pPr>
            <a:r>
              <a:rPr dirty="0" sz="1050" spc="5">
                <a:latin typeface="宋体"/>
                <a:cs typeface="宋体"/>
              </a:rPr>
              <a:t>其中</a:t>
            </a:r>
            <a:r>
              <a:rPr dirty="0" sz="1050" spc="-5">
                <a:latin typeface="宋体"/>
                <a:cs typeface="宋体"/>
              </a:rPr>
              <a:t>：</a:t>
            </a:r>
            <a:r>
              <a:rPr dirty="0" sz="1050" spc="-5">
                <a:latin typeface="Calibri"/>
                <a:cs typeface="Calibri"/>
              </a:rPr>
              <a:t>argument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20">
                <a:latin typeface="宋体"/>
                <a:cs typeface="宋体"/>
              </a:rPr>
              <a:t>形</a:t>
            </a:r>
            <a:r>
              <a:rPr dirty="0" sz="1050" spc="5">
                <a:latin typeface="宋体"/>
                <a:cs typeface="宋体"/>
              </a:rPr>
              <a:t>式参数</a:t>
            </a:r>
            <a:r>
              <a:rPr dirty="0" sz="1050" spc="-20">
                <a:latin typeface="宋体"/>
                <a:cs typeface="宋体"/>
              </a:rPr>
              <a:t>，它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必须与函数定义时所声明的形式参数名称相</a:t>
            </a:r>
            <a:r>
              <a:rPr dirty="0" sz="1050" spc="10" b="1">
                <a:solidFill>
                  <a:srgbClr val="FF0000"/>
                </a:solidFill>
                <a:latin typeface="宋体"/>
                <a:cs typeface="宋体"/>
              </a:rPr>
              <a:t>同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-10">
                <a:latin typeface="Calibri"/>
                <a:cs typeface="Calibri"/>
              </a:rPr>
              <a:t>Parameter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 spc="-20">
                <a:latin typeface="宋体"/>
                <a:cs typeface="宋体"/>
              </a:rPr>
              <a:t>实</a:t>
            </a:r>
            <a:r>
              <a:rPr dirty="0" sz="1050" spc="5">
                <a:latin typeface="宋体"/>
                <a:cs typeface="宋体"/>
              </a:rPr>
              <a:t>际参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。 在这种格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中，形</a:t>
            </a:r>
            <a:r>
              <a:rPr dirty="0" sz="1050" spc="-20">
                <a:latin typeface="宋体"/>
                <a:cs typeface="宋体"/>
              </a:rPr>
              <a:t>势</a:t>
            </a:r>
            <a:r>
              <a:rPr dirty="0" sz="1050" spc="5">
                <a:latin typeface="宋体"/>
                <a:cs typeface="宋体"/>
              </a:rPr>
              <a:t>参数与</a:t>
            </a:r>
            <a:r>
              <a:rPr dirty="0" sz="1050" spc="-20">
                <a:latin typeface="宋体"/>
                <a:cs typeface="宋体"/>
              </a:rPr>
              <a:t>实</a:t>
            </a:r>
            <a:r>
              <a:rPr dirty="0" sz="1050" spc="5">
                <a:latin typeface="宋体"/>
                <a:cs typeface="宋体"/>
              </a:rPr>
              <a:t>际参数</a:t>
            </a:r>
            <a:r>
              <a:rPr dirty="0" sz="1050" spc="-20">
                <a:latin typeface="宋体"/>
                <a:cs typeface="宋体"/>
              </a:rPr>
              <a:t>成</a:t>
            </a:r>
            <a:r>
              <a:rPr dirty="0" sz="1050" spc="5">
                <a:latin typeface="宋体"/>
                <a:cs typeface="宋体"/>
              </a:rPr>
              <a:t>对出现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相</a:t>
            </a:r>
            <a:r>
              <a:rPr dirty="0" sz="1050" spc="-20">
                <a:latin typeface="宋体"/>
                <a:cs typeface="宋体"/>
              </a:rPr>
              <a:t>互</a:t>
            </a:r>
            <a:r>
              <a:rPr dirty="0" sz="1050" spc="5">
                <a:latin typeface="宋体"/>
                <a:cs typeface="宋体"/>
              </a:rPr>
              <a:t>间关系唯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确定，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以参数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顺序可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任意排</a:t>
            </a:r>
            <a:r>
              <a:rPr dirty="0" sz="1050" spc="-20">
                <a:latin typeface="宋体"/>
                <a:cs typeface="宋体"/>
              </a:rPr>
              <a:t>列</a:t>
            </a:r>
            <a:r>
              <a:rPr dirty="0" sz="1050" spc="5">
                <a:latin typeface="宋体"/>
                <a:cs typeface="宋体"/>
              </a:rPr>
              <a:t>。 </a:t>
            </a: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4</a:t>
            </a:r>
            <a:r>
              <a:rPr dirty="0" sz="1050" spc="-5" b="1">
                <a:latin typeface="宋体"/>
                <a:cs typeface="宋体"/>
              </a:rPr>
              <a:t>：</a:t>
            </a:r>
            <a:r>
              <a:rPr dirty="0" sz="1050" spc="-20">
                <a:latin typeface="宋体"/>
                <a:cs typeface="宋体"/>
              </a:rPr>
              <a:t>计</a:t>
            </a:r>
            <a:r>
              <a:rPr dirty="0" sz="1050" spc="5">
                <a:latin typeface="宋体"/>
                <a:cs typeface="宋体"/>
              </a:rPr>
              <a:t>算某部</a:t>
            </a:r>
            <a:r>
              <a:rPr dirty="0" sz="1050" spc="-20">
                <a:latin typeface="宋体"/>
                <a:cs typeface="宋体"/>
              </a:rPr>
              <a:t>门</a:t>
            </a:r>
            <a:r>
              <a:rPr dirty="0" sz="1050" spc="5">
                <a:latin typeface="宋体"/>
                <a:cs typeface="宋体"/>
              </a:rPr>
              <a:t>的工资</a:t>
            </a:r>
            <a:r>
              <a:rPr dirty="0" sz="1050" spc="-20">
                <a:latin typeface="宋体"/>
                <a:cs typeface="宋体"/>
              </a:rPr>
              <a:t>总</a:t>
            </a:r>
            <a:r>
              <a:rPr dirty="0" sz="1050" spc="5">
                <a:latin typeface="宋体"/>
                <a:cs typeface="宋体"/>
              </a:rPr>
              <a:t>和：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4835524"/>
            <a:ext cx="4391657" cy="1381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3404" y="6477660"/>
            <a:ext cx="6288405" cy="121475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宋体"/>
                <a:cs typeface="宋体"/>
              </a:rPr>
              <a:t>第三种参数传递格式称为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混合表示法</a:t>
            </a:r>
            <a:r>
              <a:rPr dirty="0" sz="1050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12700" marR="5080" indent="271145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即在调用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个函数时</a:t>
            </a:r>
            <a:r>
              <a:rPr dirty="0" sz="1050" spc="-70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同</a:t>
            </a:r>
            <a:r>
              <a:rPr dirty="0" sz="1050" spc="5">
                <a:latin typeface="宋体"/>
                <a:cs typeface="宋体"/>
              </a:rPr>
              <a:t>时使用</a:t>
            </a:r>
            <a:r>
              <a:rPr dirty="0" sz="1050" spc="-20">
                <a:latin typeface="宋体"/>
                <a:cs typeface="宋体"/>
              </a:rPr>
              <a:t>位</a:t>
            </a:r>
            <a:r>
              <a:rPr dirty="0" sz="1050" spc="5">
                <a:latin typeface="宋体"/>
                <a:cs typeface="宋体"/>
              </a:rPr>
              <a:t>置表示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和名称</a:t>
            </a:r>
            <a:r>
              <a:rPr dirty="0" sz="1050" spc="-20">
                <a:latin typeface="宋体"/>
                <a:cs typeface="宋体"/>
              </a:rPr>
              <a:t>表</a:t>
            </a:r>
            <a:r>
              <a:rPr dirty="0" sz="1050" spc="5">
                <a:latin typeface="宋体"/>
                <a:cs typeface="宋体"/>
              </a:rPr>
              <a:t>示法为函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传递参</a:t>
            </a:r>
            <a:r>
              <a:rPr dirty="0" sz="1050" spc="-5">
                <a:latin typeface="宋体"/>
                <a:cs typeface="宋体"/>
              </a:rPr>
              <a:t>数</a:t>
            </a:r>
            <a:r>
              <a:rPr dirty="0" sz="1050" spc="-45">
                <a:latin typeface="宋体"/>
                <a:cs typeface="宋体"/>
              </a:rPr>
              <a:t>。</a:t>
            </a:r>
            <a:r>
              <a:rPr dirty="0" sz="1050" spc="-20">
                <a:latin typeface="宋体"/>
                <a:cs typeface="宋体"/>
              </a:rPr>
              <a:t>采</a:t>
            </a:r>
            <a:r>
              <a:rPr dirty="0" sz="1050" spc="5">
                <a:latin typeface="宋体"/>
                <a:cs typeface="宋体"/>
              </a:rPr>
              <a:t>用这种</a:t>
            </a:r>
            <a:r>
              <a:rPr dirty="0" sz="1050" spc="-20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数传递</a:t>
            </a:r>
            <a:r>
              <a:rPr dirty="0" sz="1050" spc="-20">
                <a:latin typeface="宋体"/>
                <a:cs typeface="宋体"/>
              </a:rPr>
              <a:t>方</a:t>
            </a:r>
            <a:r>
              <a:rPr dirty="0" sz="1050" spc="5">
                <a:latin typeface="宋体"/>
                <a:cs typeface="宋体"/>
              </a:rPr>
              <a:t>法时，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使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位置表示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法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所传递的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数必须放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名称表示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法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所传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递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的参数前</a:t>
            </a:r>
            <a:r>
              <a:rPr dirty="0" sz="1050" spc="40" b="1">
                <a:solidFill>
                  <a:srgbClr val="FF0000"/>
                </a:solidFill>
                <a:latin typeface="宋体"/>
                <a:cs typeface="宋体"/>
              </a:rPr>
              <a:t>面</a:t>
            </a:r>
            <a:r>
              <a:rPr dirty="0" sz="1050" spc="5">
                <a:latin typeface="宋体"/>
                <a:cs typeface="宋体"/>
              </a:rPr>
              <a:t>。也就是说，无论函数具有多少个参 数，只要</a:t>
            </a:r>
            <a:r>
              <a:rPr dirty="0" sz="1050" spc="-20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中有一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参数使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名称表</a:t>
            </a:r>
            <a:r>
              <a:rPr dirty="0" sz="1050" spc="-20">
                <a:latin typeface="宋体"/>
                <a:cs typeface="宋体"/>
              </a:rPr>
              <a:t>示</a:t>
            </a:r>
            <a:r>
              <a:rPr dirty="0" sz="1050" spc="5">
                <a:latin typeface="宋体"/>
                <a:cs typeface="宋体"/>
              </a:rPr>
              <a:t>法，其</a:t>
            </a:r>
            <a:r>
              <a:rPr dirty="0" sz="1050" spc="-20">
                <a:latin typeface="宋体"/>
                <a:cs typeface="宋体"/>
              </a:rPr>
              <a:t>后</a:t>
            </a:r>
            <a:r>
              <a:rPr dirty="0" sz="1050" spc="5">
                <a:latin typeface="宋体"/>
                <a:cs typeface="宋体"/>
              </a:rPr>
              <a:t>所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的参数都</a:t>
            </a:r>
            <a:r>
              <a:rPr dirty="0" sz="1050" spc="-20">
                <a:latin typeface="宋体"/>
                <a:cs typeface="宋体"/>
              </a:rPr>
              <a:t>必</a:t>
            </a:r>
            <a:r>
              <a:rPr dirty="0" sz="1050" spc="5">
                <a:latin typeface="宋体"/>
                <a:cs typeface="宋体"/>
              </a:rPr>
              <a:t>须使用</a:t>
            </a:r>
            <a:r>
              <a:rPr dirty="0" sz="1050" spc="-20">
                <a:latin typeface="宋体"/>
                <a:cs typeface="宋体"/>
              </a:rPr>
              <a:t>名</a:t>
            </a:r>
            <a:r>
              <a:rPr dirty="0" sz="1050" spc="5">
                <a:latin typeface="宋体"/>
                <a:cs typeface="宋体"/>
              </a:rPr>
              <a:t>称表示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5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" y="8002269"/>
            <a:ext cx="3848100" cy="1381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33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8776"/>
            <a:ext cx="6289040" cy="2601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71145">
              <a:lnSpc>
                <a:spcPct val="123900"/>
              </a:lnSpc>
              <a:spcBef>
                <a:spcPts val="95"/>
              </a:spcBef>
            </a:pPr>
            <a:r>
              <a:rPr dirty="0" sz="1050" spc="5">
                <a:latin typeface="宋体"/>
                <a:cs typeface="宋体"/>
              </a:rPr>
              <a:t>无论采用</a:t>
            </a:r>
            <a:r>
              <a:rPr dirty="0" sz="1050" spc="-20">
                <a:latin typeface="宋体"/>
                <a:cs typeface="宋体"/>
              </a:rPr>
              <a:t>哪</a:t>
            </a:r>
            <a:r>
              <a:rPr dirty="0" sz="1050" spc="5">
                <a:latin typeface="宋体"/>
                <a:cs typeface="宋体"/>
              </a:rPr>
              <a:t>一种参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传递方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-7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实</a:t>
            </a:r>
            <a:r>
              <a:rPr dirty="0" sz="1050" spc="-20">
                <a:latin typeface="宋体"/>
                <a:cs typeface="宋体"/>
              </a:rPr>
              <a:t>际</a:t>
            </a:r>
            <a:r>
              <a:rPr dirty="0" sz="1050" spc="5">
                <a:latin typeface="宋体"/>
                <a:cs typeface="宋体"/>
              </a:rPr>
              <a:t>参数和</a:t>
            </a:r>
            <a:r>
              <a:rPr dirty="0" sz="1050" spc="-20">
                <a:latin typeface="宋体"/>
                <a:cs typeface="宋体"/>
              </a:rPr>
              <a:t>形</a:t>
            </a:r>
            <a:r>
              <a:rPr dirty="0" sz="1050" spc="5">
                <a:latin typeface="宋体"/>
                <a:cs typeface="宋体"/>
              </a:rPr>
              <a:t>式参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之间的数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传递只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两种方</a:t>
            </a:r>
            <a:r>
              <a:rPr dirty="0" sz="1050" spc="-5">
                <a:latin typeface="宋体"/>
                <a:cs typeface="宋体"/>
              </a:rPr>
              <a:t>法</a:t>
            </a:r>
            <a:r>
              <a:rPr dirty="0" sz="1050" spc="-75" b="1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传址法和传值法</a:t>
            </a:r>
            <a:r>
              <a:rPr dirty="0" sz="1050">
                <a:latin typeface="宋体"/>
                <a:cs typeface="宋体"/>
              </a:rPr>
              <a:t>。 </a:t>
            </a:r>
            <a:r>
              <a:rPr dirty="0" sz="1050" spc="5">
                <a:latin typeface="宋体"/>
                <a:cs typeface="宋体"/>
              </a:rPr>
              <a:t>所谓传址法是指在调用函数时，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实际参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的地址指针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传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递给形式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参</a:t>
            </a:r>
            <a:r>
              <a:rPr dirty="0" sz="1050" spc="30" b="1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使形式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数和实际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数指向内存 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中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的同一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区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域</a:t>
            </a:r>
            <a:r>
              <a:rPr dirty="0" sz="1050" spc="5">
                <a:latin typeface="宋体"/>
                <a:cs typeface="宋体"/>
              </a:rPr>
              <a:t>，从而实现参数数据的传递。这种方</a:t>
            </a:r>
            <a:r>
              <a:rPr dirty="0" sz="1050" spc="25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又称作参照法，即形式参数</a:t>
            </a:r>
            <a:r>
              <a:rPr dirty="0" sz="1050" spc="25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照实际参数数据</a:t>
            </a:r>
            <a:r>
              <a:rPr dirty="0" sz="1050" spc="20">
                <a:latin typeface="宋体"/>
                <a:cs typeface="宋体"/>
              </a:rPr>
              <a:t>。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输入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参数均采用传址法传递数据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algn="just" marL="12700" marR="75565" indent="267970">
              <a:lnSpc>
                <a:spcPct val="123800"/>
              </a:lnSpc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传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法是指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将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实际参数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数据拷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贝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到形式参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1050" spc="35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而</a:t>
            </a:r>
            <a:r>
              <a:rPr dirty="0" sz="1050" spc="-20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是传递实际参数的地址。默认时</a:t>
            </a:r>
            <a:r>
              <a:rPr dirty="0" sz="1050" spc="10">
                <a:latin typeface="宋体"/>
                <a:cs typeface="宋体"/>
              </a:rPr>
              <a:t>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输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出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数和输 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入</a:t>
            </a:r>
            <a:r>
              <a:rPr dirty="0" sz="1050" spc="-25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输出参数均采用传值法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在函数</a:t>
            </a:r>
            <a:r>
              <a:rPr dirty="0" sz="1050" spc="-20">
                <a:latin typeface="宋体"/>
                <a:cs typeface="宋体"/>
              </a:rPr>
              <a:t>调</a:t>
            </a:r>
            <a:r>
              <a:rPr dirty="0" sz="1050" spc="5">
                <a:latin typeface="宋体"/>
                <a:cs typeface="宋体"/>
              </a:rPr>
              <a:t>用时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将实际参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数据拷</a:t>
            </a:r>
            <a:r>
              <a:rPr dirty="0" sz="1050" spc="-20">
                <a:latin typeface="宋体"/>
                <a:cs typeface="宋体"/>
              </a:rPr>
              <a:t>贝</a:t>
            </a:r>
            <a:r>
              <a:rPr dirty="0" sz="1050" spc="5">
                <a:latin typeface="宋体"/>
                <a:cs typeface="宋体"/>
              </a:rPr>
              <a:t>到输</a:t>
            </a:r>
            <a:r>
              <a:rPr dirty="0" sz="1050" spc="10">
                <a:latin typeface="宋体"/>
                <a:cs typeface="宋体"/>
              </a:rPr>
              <a:t>入</a:t>
            </a:r>
            <a:r>
              <a:rPr dirty="0" sz="1050">
                <a:latin typeface="Calibri"/>
                <a:cs typeface="Calibri"/>
              </a:rPr>
              <a:t>/</a:t>
            </a:r>
            <a:r>
              <a:rPr dirty="0" sz="1050" spc="-20">
                <a:latin typeface="宋体"/>
                <a:cs typeface="宋体"/>
              </a:rPr>
              <a:t>输</a:t>
            </a:r>
            <a:r>
              <a:rPr dirty="0" sz="1050" spc="5">
                <a:latin typeface="宋体"/>
                <a:cs typeface="宋体"/>
              </a:rPr>
              <a:t>出参数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而当函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正常 运行退出</a:t>
            </a:r>
            <a:r>
              <a:rPr dirty="0" sz="1050" spc="-20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，又将</a:t>
            </a:r>
            <a:r>
              <a:rPr dirty="0" sz="1050" spc="-20">
                <a:latin typeface="宋体"/>
                <a:cs typeface="宋体"/>
              </a:rPr>
              <a:t>输</a:t>
            </a:r>
            <a:r>
              <a:rPr dirty="0" sz="1050" spc="5">
                <a:latin typeface="宋体"/>
                <a:cs typeface="宋体"/>
              </a:rPr>
              <a:t>出形式</a:t>
            </a:r>
            <a:r>
              <a:rPr dirty="0" sz="1050" spc="-20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数和输</a:t>
            </a:r>
            <a:r>
              <a:rPr dirty="0" sz="1050" spc="10">
                <a:latin typeface="宋体"/>
                <a:cs typeface="宋体"/>
              </a:rPr>
              <a:t>入</a:t>
            </a:r>
            <a:r>
              <a:rPr dirty="0" sz="1050" spc="-25">
                <a:latin typeface="Calibri"/>
                <a:cs typeface="Calibri"/>
              </a:rPr>
              <a:t>/</a:t>
            </a:r>
            <a:r>
              <a:rPr dirty="0" sz="1050" spc="5">
                <a:latin typeface="宋体"/>
                <a:cs typeface="宋体"/>
              </a:rPr>
              <a:t>输出形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数据拷贝</a:t>
            </a:r>
            <a:r>
              <a:rPr dirty="0" sz="1050" spc="-2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实际参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变量中。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 b="1">
                <a:latin typeface="Calibri"/>
                <a:cs typeface="Calibri"/>
              </a:rPr>
              <a:t>3.</a:t>
            </a:r>
            <a:r>
              <a:rPr dirty="0" sz="1050" spc="-7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参数默认值</a:t>
            </a:r>
            <a:endParaRPr sz="1050">
              <a:latin typeface="宋体"/>
              <a:cs typeface="宋体"/>
            </a:endParaRPr>
          </a:p>
          <a:p>
            <a:pPr marL="12700" marR="72390" indent="271145">
              <a:lnSpc>
                <a:spcPct val="123800"/>
              </a:lnSpc>
              <a:spcBef>
                <a:spcPts val="5"/>
              </a:spcBef>
            </a:pPr>
            <a:r>
              <a:rPr dirty="0" sz="1050" spc="145">
                <a:latin typeface="宋体"/>
                <a:cs typeface="宋体"/>
              </a:rPr>
              <a:t>在</a:t>
            </a: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FUNCTION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语句中声明函数</a:t>
            </a:r>
            <a:r>
              <a:rPr dirty="0" sz="1050" spc="-20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</a:t>
            </a:r>
            <a:r>
              <a:rPr dirty="0" sz="1050" spc="-20">
                <a:latin typeface="宋体"/>
                <a:cs typeface="宋体"/>
              </a:rPr>
              <a:t>时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可以使</a:t>
            </a:r>
            <a:r>
              <a:rPr dirty="0" sz="1050" spc="145" b="1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DEFAULT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关键字为输入参数指定默认 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6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3813176"/>
            <a:ext cx="4619625" cy="3001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3404" y="7071639"/>
            <a:ext cx="6215380" cy="62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271145">
              <a:lnSpc>
                <a:spcPct val="123900"/>
              </a:lnSpc>
              <a:spcBef>
                <a:spcPts val="100"/>
              </a:spcBef>
            </a:pPr>
            <a:r>
              <a:rPr dirty="0" sz="1050" spc="5">
                <a:latin typeface="宋体"/>
                <a:cs typeface="宋体"/>
              </a:rPr>
              <a:t>具有默认值的函数创建</a:t>
            </a:r>
            <a:r>
              <a:rPr dirty="0" sz="1050" spc="25">
                <a:latin typeface="宋体"/>
                <a:cs typeface="宋体"/>
              </a:rPr>
              <a:t>后</a:t>
            </a:r>
            <a:r>
              <a:rPr dirty="0" sz="1050" spc="5">
                <a:latin typeface="宋体"/>
                <a:cs typeface="宋体"/>
              </a:rPr>
              <a:t>，在函数调用</a:t>
            </a:r>
            <a:r>
              <a:rPr dirty="0" sz="1050" spc="25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，如果没</a:t>
            </a:r>
            <a:r>
              <a:rPr dirty="0" sz="1050" spc="25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为具有默认值的参数提</a:t>
            </a:r>
            <a:r>
              <a:rPr dirty="0" sz="1050" spc="25">
                <a:latin typeface="宋体"/>
                <a:cs typeface="宋体"/>
              </a:rPr>
              <a:t>供</a:t>
            </a:r>
            <a:r>
              <a:rPr dirty="0" sz="1050" spc="5">
                <a:latin typeface="宋体"/>
                <a:cs typeface="宋体"/>
              </a:rPr>
              <a:t>实际参数值，</a:t>
            </a:r>
            <a:r>
              <a:rPr dirty="0" sz="1050" spc="25">
                <a:latin typeface="宋体"/>
                <a:cs typeface="宋体"/>
              </a:rPr>
              <a:t>函数</a:t>
            </a:r>
            <a:r>
              <a:rPr dirty="0" sz="1050" spc="5">
                <a:latin typeface="宋体"/>
                <a:cs typeface="宋体"/>
              </a:rPr>
              <a:t>将使 用该参数的默认值。</a:t>
            </a:r>
            <a:r>
              <a:rPr dirty="0" sz="1050" spc="25">
                <a:latin typeface="宋体"/>
                <a:cs typeface="宋体"/>
              </a:rPr>
              <a:t>但</a:t>
            </a:r>
            <a:r>
              <a:rPr dirty="0" sz="1050" spc="5">
                <a:latin typeface="宋体"/>
                <a:cs typeface="宋体"/>
              </a:rPr>
              <a:t>当调用者为默认</a:t>
            </a:r>
            <a:r>
              <a:rPr dirty="0" sz="1050" spc="25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数提供实</a:t>
            </a:r>
            <a:r>
              <a:rPr dirty="0" sz="1050" spc="25">
                <a:latin typeface="宋体"/>
                <a:cs typeface="宋体"/>
              </a:rPr>
              <a:t>际</a:t>
            </a:r>
            <a:r>
              <a:rPr dirty="0" sz="1050" spc="5">
                <a:latin typeface="宋体"/>
                <a:cs typeface="宋体"/>
              </a:rPr>
              <a:t>参数时，函数将使用</a:t>
            </a:r>
            <a:r>
              <a:rPr dirty="0" sz="1050" spc="25">
                <a:latin typeface="宋体"/>
                <a:cs typeface="宋体"/>
              </a:rPr>
              <a:t>实</a:t>
            </a:r>
            <a:r>
              <a:rPr dirty="0" sz="1050" spc="5">
                <a:latin typeface="宋体"/>
                <a:cs typeface="宋体"/>
              </a:rPr>
              <a:t>际参数值。在创</a:t>
            </a:r>
            <a:r>
              <a:rPr dirty="0" sz="1050" spc="25">
                <a:latin typeface="宋体"/>
                <a:cs typeface="宋体"/>
              </a:rPr>
              <a:t>建</a:t>
            </a:r>
            <a:r>
              <a:rPr dirty="0" sz="1050" spc="5">
                <a:latin typeface="宋体"/>
                <a:cs typeface="宋体"/>
              </a:rPr>
              <a:t>函数时</a:t>
            </a:r>
            <a:r>
              <a:rPr dirty="0" sz="1050" spc="25"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只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能为输入参数设置默认值，而不能为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输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入</a:t>
            </a:r>
            <a:r>
              <a:rPr dirty="0" sz="1050" spc="-25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输出参数设置默认值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944" y="7816850"/>
            <a:ext cx="3848730" cy="1381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34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039114"/>
            <a:ext cx="6215380" cy="4387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§6.3	</a:t>
            </a:r>
            <a:r>
              <a:rPr dirty="0" sz="1050" b="1">
                <a:latin typeface="宋体"/>
                <a:cs typeface="宋体"/>
              </a:rPr>
              <a:t>存储过程</a:t>
            </a:r>
            <a:endParaRPr sz="1050">
              <a:latin typeface="宋体"/>
              <a:cs typeface="宋体"/>
            </a:endParaRPr>
          </a:p>
          <a:p>
            <a:pPr marL="12700" marR="5185410">
              <a:lnSpc>
                <a:spcPct val="247900"/>
              </a:lnSpc>
              <a:spcBef>
                <a:spcPts val="309"/>
              </a:spcBef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</a:t>
            </a:r>
            <a:r>
              <a:rPr dirty="0" sz="1050" spc="-10" b="1">
                <a:latin typeface="Calibri"/>
                <a:cs typeface="Calibri"/>
              </a:rPr>
              <a:t>6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spc="-10" b="1">
                <a:latin typeface="Calibri"/>
                <a:cs typeface="Calibri"/>
              </a:rPr>
              <a:t>3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b="1">
                <a:latin typeface="Calibri"/>
                <a:cs typeface="Calibri"/>
              </a:rPr>
              <a:t>1</a:t>
            </a:r>
            <a:r>
              <a:rPr dirty="0" sz="1050" b="1">
                <a:latin typeface="Calibri"/>
                <a:cs typeface="Calibri"/>
              </a:rPr>
              <a:t>	</a:t>
            </a:r>
            <a:r>
              <a:rPr dirty="0" sz="1050" b="1">
                <a:latin typeface="宋体"/>
                <a:cs typeface="宋体"/>
              </a:rPr>
              <a:t>创建过程 </a:t>
            </a:r>
            <a:r>
              <a:rPr dirty="0" sz="1050" b="1">
                <a:latin typeface="宋体"/>
                <a:cs typeface="宋体"/>
              </a:rPr>
              <a:t>建立存储过程</a:t>
            </a:r>
            <a:endParaRPr sz="1050">
              <a:latin typeface="宋体"/>
              <a:cs typeface="宋体"/>
            </a:endParaRPr>
          </a:p>
          <a:p>
            <a:pPr marL="12700" marR="5080" indent="26797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1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SERVER</a:t>
            </a:r>
            <a:r>
              <a:rPr dirty="0" sz="1050" spc="1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上建</a:t>
            </a:r>
            <a:r>
              <a:rPr dirty="0" sz="1050" spc="-20">
                <a:latin typeface="宋体"/>
                <a:cs typeface="宋体"/>
              </a:rPr>
              <a:t>立</a:t>
            </a:r>
            <a:r>
              <a:rPr dirty="0" sz="1050" spc="5">
                <a:latin typeface="宋体"/>
                <a:cs typeface="宋体"/>
              </a:rPr>
              <a:t>存储过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5">
                <a:latin typeface="宋体"/>
                <a:cs typeface="宋体"/>
              </a:rPr>
              <a:t>可以</a:t>
            </a:r>
            <a:r>
              <a:rPr dirty="0" sz="1050" spc="-20">
                <a:latin typeface="宋体"/>
                <a:cs typeface="宋体"/>
              </a:rPr>
              <a:t>被</a:t>
            </a:r>
            <a:r>
              <a:rPr dirty="0" sz="1050" spc="5">
                <a:latin typeface="宋体"/>
                <a:cs typeface="宋体"/>
              </a:rPr>
              <a:t>多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应用程序</a:t>
            </a:r>
            <a:r>
              <a:rPr dirty="0" sz="1050" spc="-20">
                <a:latin typeface="宋体"/>
                <a:cs typeface="宋体"/>
              </a:rPr>
              <a:t>调</a:t>
            </a:r>
            <a:r>
              <a:rPr dirty="0" sz="1050" spc="5">
                <a:latin typeface="宋体"/>
                <a:cs typeface="宋体"/>
              </a:rPr>
              <a:t>用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5">
                <a:latin typeface="宋体"/>
                <a:cs typeface="宋体"/>
              </a:rPr>
              <a:t>可以</a:t>
            </a:r>
            <a:r>
              <a:rPr dirty="0" sz="1050" spc="-20">
                <a:latin typeface="宋体"/>
                <a:cs typeface="宋体"/>
              </a:rPr>
              <a:t>向</a:t>
            </a:r>
            <a:r>
              <a:rPr dirty="0" sz="1050" spc="5">
                <a:latin typeface="宋体"/>
                <a:cs typeface="宋体"/>
              </a:rPr>
              <a:t>存储过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传递参</a:t>
            </a:r>
            <a:r>
              <a:rPr dirty="0" sz="1050" spc="-15">
                <a:latin typeface="宋体"/>
                <a:cs typeface="宋体"/>
              </a:rPr>
              <a:t>数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5">
                <a:latin typeface="宋体"/>
                <a:cs typeface="宋体"/>
              </a:rPr>
              <a:t>也可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向</a:t>
            </a:r>
            <a:r>
              <a:rPr dirty="0" sz="1050" spc="-20">
                <a:latin typeface="宋体"/>
                <a:cs typeface="宋体"/>
              </a:rPr>
              <a:t>存</a:t>
            </a:r>
            <a:r>
              <a:rPr dirty="0" sz="1050" spc="5">
                <a:latin typeface="宋体"/>
                <a:cs typeface="宋体"/>
              </a:rPr>
              <a:t>储 过程传回</a:t>
            </a:r>
            <a:r>
              <a:rPr dirty="0" sz="1050" spc="-20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latin typeface="宋体"/>
                <a:cs typeface="宋体"/>
              </a:rPr>
              <a:t>创建过程语</a:t>
            </a:r>
            <a:r>
              <a:rPr dirty="0" sz="1050" spc="25" b="1">
                <a:latin typeface="宋体"/>
                <a:cs typeface="宋体"/>
              </a:rPr>
              <a:t>法</a:t>
            </a:r>
            <a:r>
              <a:rPr dirty="0" sz="1050" b="1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 marL="283845" marR="3320415" indent="-271780">
              <a:lnSpc>
                <a:spcPts val="1560"/>
              </a:lnSpc>
              <a:spcBef>
                <a:spcPts val="80"/>
              </a:spcBef>
            </a:pP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1050" spc="-5">
                <a:latin typeface="Calibri"/>
                <a:cs typeface="Calibri"/>
              </a:rPr>
              <a:t>[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 REPLACE</a:t>
            </a:r>
            <a:r>
              <a:rPr dirty="0" sz="1050" spc="-5">
                <a:latin typeface="Calibri"/>
                <a:cs typeface="Calibri"/>
              </a:rPr>
              <a:t>] </a:t>
            </a:r>
            <a:r>
              <a:rPr dirty="0" sz="1050" spc="-10" b="1">
                <a:solidFill>
                  <a:srgbClr val="0000FF"/>
                </a:solidFill>
                <a:latin typeface="Calibri"/>
                <a:cs typeface="Calibri"/>
              </a:rPr>
              <a:t>PROCEDURE </a:t>
            </a:r>
            <a:r>
              <a:rPr dirty="0" sz="1050" spc="-10">
                <a:latin typeface="Calibri"/>
                <a:cs typeface="Calibri"/>
              </a:rPr>
              <a:t>Procedure_name  </a:t>
            </a:r>
            <a:r>
              <a:rPr dirty="0" sz="1050">
                <a:latin typeface="Calibri"/>
                <a:cs typeface="Calibri"/>
              </a:rPr>
              <a:t>[ </a:t>
            </a:r>
            <a:r>
              <a:rPr dirty="0" sz="1050" spc="-5">
                <a:latin typeface="Calibri"/>
                <a:cs typeface="Calibri"/>
              </a:rPr>
              <a:t>(argment </a:t>
            </a:r>
            <a:r>
              <a:rPr dirty="0" sz="1050">
                <a:latin typeface="Calibri"/>
                <a:cs typeface="Calibri"/>
              </a:rPr>
              <a:t>[ {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dirty="0" sz="1050">
                <a:latin typeface="Calibri"/>
                <a:cs typeface="Calibri"/>
              </a:rPr>
              <a:t> | IN </a:t>
            </a:r>
            <a:r>
              <a:rPr dirty="0" sz="1050" spc="5">
                <a:latin typeface="Calibri"/>
                <a:cs typeface="Calibri"/>
              </a:rPr>
              <a:t>OUT </a:t>
            </a:r>
            <a:r>
              <a:rPr dirty="0" sz="1050" spc="-10">
                <a:latin typeface="Calibri"/>
                <a:cs typeface="Calibri"/>
              </a:rPr>
              <a:t>}]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Type,</a:t>
            </a:r>
            <a:endParaRPr sz="1050">
              <a:latin typeface="Calibri"/>
              <a:cs typeface="Calibri"/>
            </a:endParaRPr>
          </a:p>
          <a:p>
            <a:pPr marL="280670" marR="3647440" indent="133985">
              <a:lnSpc>
                <a:spcPts val="1560"/>
              </a:lnSpc>
            </a:pPr>
            <a:r>
              <a:rPr dirty="0" sz="1050" spc="-10">
                <a:latin typeface="Calibri"/>
                <a:cs typeface="Calibri"/>
              </a:rPr>
              <a:t>argment </a:t>
            </a:r>
            <a:r>
              <a:rPr dirty="0" sz="1050">
                <a:latin typeface="Calibri"/>
                <a:cs typeface="Calibri"/>
              </a:rPr>
              <a:t>[ { </a:t>
            </a:r>
            <a:r>
              <a:rPr dirty="0" u="sng" sz="105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OUT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dirty="0" sz="1050" spc="10" b="1">
                <a:solidFill>
                  <a:srgbClr val="FF0000"/>
                </a:solidFill>
                <a:latin typeface="Calibri"/>
                <a:cs typeface="Calibri"/>
              </a:rPr>
              <a:t>OUT </a:t>
            </a:r>
            <a:r>
              <a:rPr dirty="0" sz="1050">
                <a:latin typeface="Calibri"/>
                <a:cs typeface="Calibri"/>
              </a:rPr>
              <a:t>} ] </a:t>
            </a:r>
            <a:r>
              <a:rPr dirty="0" sz="1050" spc="-15">
                <a:latin typeface="Calibri"/>
                <a:cs typeface="Calibri"/>
              </a:rPr>
              <a:t>Type</a:t>
            </a:r>
            <a:r>
              <a:rPr dirty="0" sz="1050" spc="-114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]  [ </a:t>
            </a:r>
            <a:r>
              <a:rPr dirty="0" sz="1050" spc="-5">
                <a:latin typeface="Calibri"/>
                <a:cs typeface="Calibri"/>
              </a:rPr>
              <a:t>AUTHID 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DEFINER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5">
                <a:latin typeface="Calibri"/>
                <a:cs typeface="Calibri"/>
              </a:rPr>
              <a:t>CURRENT_USER</a:t>
            </a:r>
            <a:r>
              <a:rPr dirty="0" sz="1050">
                <a:latin typeface="Calibri"/>
                <a:cs typeface="Calibri"/>
              </a:rPr>
              <a:t> 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195"/>
              </a:spcBef>
            </a:pPr>
            <a:r>
              <a:rPr dirty="0" sz="1050">
                <a:latin typeface="Calibri"/>
                <a:cs typeface="Calibri"/>
              </a:rPr>
              <a:t>{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105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}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30"/>
              </a:spcBef>
            </a:pP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类型</a:t>
            </a:r>
            <a:r>
              <a:rPr dirty="0" sz="1050" spc="-5">
                <a:latin typeface="Calibri"/>
                <a:cs typeface="Calibri"/>
              </a:rPr>
              <a:t>.</a:t>
            </a:r>
            <a:r>
              <a:rPr dirty="0" sz="1050" spc="5">
                <a:latin typeface="宋体"/>
                <a:cs typeface="宋体"/>
              </a:rPr>
              <a:t>变量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说明</a:t>
            </a:r>
            <a:r>
              <a:rPr dirty="0" sz="1050">
                <a:latin typeface="Calibri"/>
                <a:cs typeface="Calibri"/>
              </a:rPr>
              <a:t>&gt;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25"/>
              </a:spcBef>
            </a:pP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执行部分</a:t>
            </a:r>
            <a:r>
              <a:rPr dirty="0" sz="1050">
                <a:latin typeface="Calibri"/>
                <a:cs typeface="Calibri"/>
              </a:rPr>
              <a:t>&gt;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25"/>
              </a:spcBef>
            </a:pPr>
            <a:r>
              <a:rPr dirty="0" sz="1050">
                <a:latin typeface="Calibri"/>
                <a:cs typeface="Calibri"/>
              </a:rPr>
              <a:t>&lt;</a:t>
            </a:r>
            <a:r>
              <a:rPr dirty="0" sz="1050" spc="5">
                <a:latin typeface="宋体"/>
                <a:cs typeface="宋体"/>
              </a:rPr>
              <a:t>可选的异</a:t>
            </a:r>
            <a:r>
              <a:rPr dirty="0" sz="1050" spc="-20">
                <a:latin typeface="宋体"/>
                <a:cs typeface="宋体"/>
              </a:rPr>
              <a:t>常</a:t>
            </a:r>
            <a:r>
              <a:rPr dirty="0" sz="1050" spc="5">
                <a:latin typeface="宋体"/>
                <a:cs typeface="宋体"/>
              </a:rPr>
              <a:t>错误</a:t>
            </a:r>
            <a:r>
              <a:rPr dirty="0" sz="1050" spc="-20">
                <a:latin typeface="宋体"/>
                <a:cs typeface="宋体"/>
              </a:rPr>
              <a:t>处</a:t>
            </a:r>
            <a:r>
              <a:rPr dirty="0" sz="1050" spc="5">
                <a:latin typeface="宋体"/>
                <a:cs typeface="宋体"/>
              </a:rPr>
              <a:t>理程</a:t>
            </a:r>
            <a:r>
              <a:rPr dirty="0" sz="1050" spc="10">
                <a:latin typeface="宋体"/>
                <a:cs typeface="宋体"/>
              </a:rPr>
              <a:t>序</a:t>
            </a:r>
            <a:r>
              <a:rPr dirty="0" sz="1050">
                <a:latin typeface="Calibri"/>
                <a:cs typeface="Calibri"/>
              </a:rPr>
              <a:t>&gt;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7</a:t>
            </a:r>
            <a:r>
              <a:rPr dirty="0" sz="1050" spc="-5" b="1">
                <a:latin typeface="宋体"/>
                <a:cs typeface="宋体"/>
              </a:rPr>
              <a:t>．</a:t>
            </a:r>
            <a:r>
              <a:rPr dirty="0" sz="1050" spc="-20">
                <a:latin typeface="宋体"/>
                <a:cs typeface="宋体"/>
              </a:rPr>
              <a:t>删</a:t>
            </a:r>
            <a:r>
              <a:rPr dirty="0" sz="1050" spc="5">
                <a:latin typeface="宋体"/>
                <a:cs typeface="宋体"/>
              </a:rPr>
              <a:t>除指定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工记录；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5666609"/>
            <a:ext cx="5235971" cy="3077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3404" y="9005696"/>
            <a:ext cx="13303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31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8</a:t>
            </a:r>
            <a:r>
              <a:rPr dirty="0" sz="1050" spc="-5" b="1">
                <a:latin typeface="宋体"/>
                <a:cs typeface="宋体"/>
              </a:rPr>
              <a:t>．</a:t>
            </a:r>
            <a:r>
              <a:rPr dirty="0" sz="1050" spc="-20">
                <a:latin typeface="宋体"/>
                <a:cs typeface="宋体"/>
              </a:rPr>
              <a:t>插</a:t>
            </a:r>
            <a:r>
              <a:rPr dirty="0" sz="1050" spc="5">
                <a:latin typeface="宋体"/>
                <a:cs typeface="宋体"/>
              </a:rPr>
              <a:t>入员工</a:t>
            </a:r>
            <a:r>
              <a:rPr dirty="0" sz="1050" spc="-20">
                <a:latin typeface="宋体"/>
                <a:cs typeface="宋体"/>
              </a:rPr>
              <a:t>记</a:t>
            </a:r>
            <a:r>
              <a:rPr dirty="0" sz="1050" spc="5">
                <a:latin typeface="宋体"/>
                <a:cs typeface="宋体"/>
              </a:rPr>
              <a:t>录；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35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5323" y="1057909"/>
            <a:ext cx="4618995" cy="316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4533137"/>
            <a:ext cx="3515995" cy="1177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§6.3.2	</a:t>
            </a:r>
            <a:r>
              <a:rPr dirty="0" sz="1050" b="1">
                <a:latin typeface="宋体"/>
                <a:cs typeface="宋体"/>
              </a:rPr>
              <a:t>调用存储过程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dirty="0" sz="1050" spc="-5">
                <a:latin typeface="Calibri"/>
                <a:cs typeface="Calibri"/>
              </a:rPr>
              <a:t>ORACLE 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使用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EXECUTE </a:t>
            </a:r>
            <a:r>
              <a:rPr dirty="0" sz="105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 spc="-20">
                <a:latin typeface="宋体"/>
                <a:cs typeface="宋体"/>
              </a:rPr>
              <a:t>来</a:t>
            </a:r>
            <a:r>
              <a:rPr dirty="0" sz="1050" spc="5">
                <a:latin typeface="宋体"/>
                <a:cs typeface="宋体"/>
              </a:rPr>
              <a:t>实现对</a:t>
            </a:r>
            <a:r>
              <a:rPr dirty="0" sz="1050" spc="-20">
                <a:latin typeface="宋体"/>
                <a:cs typeface="宋体"/>
              </a:rPr>
              <a:t>存</a:t>
            </a:r>
            <a:r>
              <a:rPr dirty="0" sz="1050" spc="5">
                <a:latin typeface="宋体"/>
                <a:cs typeface="宋体"/>
              </a:rPr>
              <a:t>储过</a:t>
            </a:r>
            <a:r>
              <a:rPr dirty="0" sz="1050" spc="-20">
                <a:latin typeface="宋体"/>
                <a:cs typeface="宋体"/>
              </a:rPr>
              <a:t>程的</a:t>
            </a:r>
            <a:r>
              <a:rPr dirty="0" sz="1050" spc="5">
                <a:latin typeface="宋体"/>
                <a:cs typeface="宋体"/>
              </a:rPr>
              <a:t>调用：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280"/>
              </a:spcBef>
              <a:tabLst>
                <a:tab pos="983615" algn="l"/>
              </a:tabLst>
            </a:pPr>
            <a:r>
              <a:rPr dirty="0" sz="1050" spc="-10">
                <a:latin typeface="Calibri"/>
                <a:cs typeface="Calibri"/>
              </a:rPr>
              <a:t>EXEC[UTE]	</a:t>
            </a:r>
            <a:r>
              <a:rPr dirty="0" sz="1050" spc="-5">
                <a:latin typeface="Calibri"/>
                <a:cs typeface="Calibri"/>
              </a:rPr>
              <a:t>Procedure_name( parameter1,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parameter2…);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9</a:t>
            </a:r>
            <a:r>
              <a:rPr dirty="0" sz="1050" spc="-5" b="1">
                <a:latin typeface="宋体"/>
                <a:cs typeface="宋体"/>
              </a:rPr>
              <a:t>：</a:t>
            </a:r>
            <a:r>
              <a:rPr dirty="0" sz="1050" spc="-20">
                <a:latin typeface="宋体"/>
                <a:cs typeface="宋体"/>
              </a:rPr>
              <a:t>查</a:t>
            </a:r>
            <a:r>
              <a:rPr dirty="0" sz="1050" spc="5">
                <a:latin typeface="宋体"/>
                <a:cs typeface="宋体"/>
              </a:rPr>
              <a:t>询指定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工记录；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724" y="5955738"/>
            <a:ext cx="5207128" cy="2671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404" y="8892920"/>
            <a:ext cx="5981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调用方法</a:t>
            </a:r>
            <a:r>
              <a:rPr dirty="0" sz="1050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36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4858" y="1076959"/>
            <a:ext cx="4469105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2947796"/>
            <a:ext cx="35306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9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10</a:t>
            </a:r>
            <a:r>
              <a:rPr dirty="0" sz="1050" spc="-10" b="1">
                <a:latin typeface="宋体"/>
                <a:cs typeface="宋体"/>
              </a:rPr>
              <a:t>．</a:t>
            </a:r>
            <a:r>
              <a:rPr dirty="0" sz="1050" spc="5">
                <a:latin typeface="宋体"/>
                <a:cs typeface="宋体"/>
              </a:rPr>
              <a:t>计</a:t>
            </a:r>
            <a:r>
              <a:rPr dirty="0" sz="1050" spc="-20">
                <a:latin typeface="宋体"/>
                <a:cs typeface="宋体"/>
              </a:rPr>
              <a:t>算</a:t>
            </a:r>
            <a:r>
              <a:rPr dirty="0" sz="1050" spc="5">
                <a:latin typeface="宋体"/>
                <a:cs typeface="宋体"/>
              </a:rPr>
              <a:t>指定部</a:t>
            </a:r>
            <a:r>
              <a:rPr dirty="0" sz="1050" spc="-20">
                <a:latin typeface="宋体"/>
                <a:cs typeface="宋体"/>
              </a:rPr>
              <a:t>门</a:t>
            </a:r>
            <a:r>
              <a:rPr dirty="0" sz="1050" spc="5">
                <a:latin typeface="宋体"/>
                <a:cs typeface="宋体"/>
              </a:rPr>
              <a:t>的工资</a:t>
            </a:r>
            <a:r>
              <a:rPr dirty="0" sz="1050" spc="-20">
                <a:latin typeface="宋体"/>
                <a:cs typeface="宋体"/>
              </a:rPr>
              <a:t>总</a:t>
            </a:r>
            <a:r>
              <a:rPr dirty="0" sz="1050" spc="5">
                <a:latin typeface="宋体"/>
                <a:cs typeface="宋体"/>
              </a:rPr>
              <a:t>和，并</a:t>
            </a:r>
            <a:r>
              <a:rPr dirty="0" sz="1050" spc="-20">
                <a:latin typeface="宋体"/>
                <a:cs typeface="宋体"/>
              </a:rPr>
              <a:t>统</a:t>
            </a:r>
            <a:r>
              <a:rPr dirty="0" sz="1050" spc="5">
                <a:latin typeface="宋体"/>
                <a:cs typeface="宋体"/>
              </a:rPr>
              <a:t>计其中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职</a:t>
            </a:r>
            <a:r>
              <a:rPr dirty="0" sz="1050" spc="-20">
                <a:latin typeface="宋体"/>
                <a:cs typeface="宋体"/>
              </a:rPr>
              <a:t>工</a:t>
            </a:r>
            <a:r>
              <a:rPr dirty="0" sz="1050" spc="5">
                <a:latin typeface="宋体"/>
                <a:cs typeface="宋体"/>
              </a:rPr>
              <a:t>数量。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378199"/>
            <a:ext cx="4639932" cy="2676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404" y="6316725"/>
            <a:ext cx="5981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调用方法</a:t>
            </a:r>
            <a:r>
              <a:rPr dirty="0" sz="1050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325" y="6826860"/>
            <a:ext cx="4267200" cy="1380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3404" y="8493632"/>
            <a:ext cx="6217920" cy="784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7680" algn="l"/>
              </a:tabLst>
            </a:pPr>
            <a:r>
              <a:rPr dirty="0" sz="1050" b="1">
                <a:latin typeface="Calibri"/>
                <a:cs typeface="Calibri"/>
              </a:rPr>
              <a:t>§6.3.3	</a:t>
            </a:r>
            <a:r>
              <a:rPr dirty="0" sz="1050" spc="-5" b="1">
                <a:latin typeface="Calibri"/>
                <a:cs typeface="Calibri"/>
              </a:rPr>
              <a:t>AUTHID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在创建存</a:t>
            </a:r>
            <a:r>
              <a:rPr dirty="0" sz="1050" spc="-20">
                <a:latin typeface="宋体"/>
                <a:cs typeface="宋体"/>
              </a:rPr>
              <a:t>储</a:t>
            </a:r>
            <a:r>
              <a:rPr dirty="0" sz="1050" spc="5">
                <a:latin typeface="宋体"/>
                <a:cs typeface="宋体"/>
              </a:rPr>
              <a:t>过程时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可使用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AUTHID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CURRENT_USER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或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AUTHID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DEFINER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选项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5">
                <a:latin typeface="宋体"/>
                <a:cs typeface="宋体"/>
              </a:rPr>
              <a:t>以表明在执行</a:t>
            </a:r>
            <a:r>
              <a:rPr dirty="0" sz="1050" spc="-20">
                <a:latin typeface="宋体"/>
                <a:cs typeface="宋体"/>
              </a:rPr>
              <a:t>该</a:t>
            </a:r>
            <a:r>
              <a:rPr dirty="0" sz="1050" spc="5">
                <a:latin typeface="宋体"/>
                <a:cs typeface="宋体"/>
              </a:rPr>
              <a:t>过程时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Oracle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使用的</a:t>
            </a:r>
            <a:r>
              <a:rPr dirty="0" sz="1050" spc="-20">
                <a:latin typeface="宋体"/>
                <a:cs typeface="宋体"/>
              </a:rPr>
              <a:t>权</a:t>
            </a:r>
            <a:r>
              <a:rPr dirty="0" sz="1050" spc="5">
                <a:latin typeface="宋体"/>
                <a:cs typeface="宋体"/>
              </a:rPr>
              <a:t>限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37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1628" y="9289186"/>
            <a:ext cx="1327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1)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9158" y="9251695"/>
            <a:ext cx="5488940" cy="422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dirty="0" sz="1050" spc="5">
                <a:latin typeface="宋体"/>
                <a:cs typeface="宋体"/>
              </a:rPr>
              <a:t>如果使用</a:t>
            </a:r>
            <a:r>
              <a:rPr dirty="0" sz="1050" spc="2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AUTHID</a:t>
            </a:r>
            <a:r>
              <a:rPr dirty="0" sz="1050" spc="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CURRENT_USER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选项</a:t>
            </a:r>
            <a:r>
              <a:rPr dirty="0" sz="1050" spc="25">
                <a:latin typeface="宋体"/>
                <a:cs typeface="宋体"/>
              </a:rPr>
              <a:t>创</a:t>
            </a:r>
            <a:r>
              <a:rPr dirty="0" sz="1050" spc="5">
                <a:latin typeface="宋体"/>
                <a:cs typeface="宋体"/>
              </a:rPr>
              <a:t>建一个过</a:t>
            </a:r>
            <a:r>
              <a:rPr dirty="0" sz="1050" spc="30">
                <a:latin typeface="宋体"/>
                <a:cs typeface="宋体"/>
              </a:rPr>
              <a:t>程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则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用调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该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过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程的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户权限执 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该过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程</a:t>
            </a:r>
            <a:r>
              <a:rPr dirty="0" sz="1050">
                <a:latin typeface="Calibri"/>
                <a:cs typeface="Calibri"/>
              </a:rPr>
              <a:t>.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为了成功执行该过程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调用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者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必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须具有访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问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该存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储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过程体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中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引用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所有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数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据库对象</a:t>
            </a:r>
            <a:endParaRPr sz="1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1628" y="1164081"/>
            <a:ext cx="1327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Calibri"/>
                <a:cs typeface="Calibri"/>
              </a:rPr>
              <a:t>2)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38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9158" y="928776"/>
            <a:ext cx="5492115" cy="101663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所必须的权限</a:t>
            </a:r>
            <a:endParaRPr sz="1050">
              <a:latin typeface="宋体"/>
              <a:cs typeface="宋体"/>
            </a:endParaRPr>
          </a:p>
          <a:p>
            <a:pPr marL="12700" marR="508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如果用默认的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AUTHID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DEFINER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选项创建过程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则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spc="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使用过程所有者的特权执行该过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程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.  </a:t>
            </a:r>
            <a:r>
              <a:rPr dirty="0" sz="1050" spc="5">
                <a:latin typeface="宋体"/>
                <a:cs typeface="宋体"/>
              </a:rPr>
              <a:t>为了成功执行该过程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229"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过程的所有者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必须具有访问该存储过程体中引用的所有数据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库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对象所必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须的权</a:t>
            </a:r>
            <a:r>
              <a:rPr dirty="0" sz="1050" spc="20" b="1">
                <a:solidFill>
                  <a:srgbClr val="0000FF"/>
                </a:solidFill>
                <a:latin typeface="宋体"/>
                <a:cs typeface="宋体"/>
              </a:rPr>
              <a:t>限</a:t>
            </a:r>
            <a:r>
              <a:rPr dirty="0" sz="1050">
                <a:latin typeface="Calibri"/>
                <a:cs typeface="Calibri"/>
              </a:rPr>
              <a:t>. 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想要简</a:t>
            </a:r>
            <a:r>
              <a:rPr dirty="0" sz="1050" spc="-20">
                <a:latin typeface="宋体"/>
                <a:cs typeface="宋体"/>
              </a:rPr>
              <a:t>化</a:t>
            </a:r>
            <a:r>
              <a:rPr dirty="0" sz="1050" spc="5">
                <a:latin typeface="宋体"/>
                <a:cs typeface="宋体"/>
              </a:rPr>
              <a:t>应用程序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户的特</a:t>
            </a:r>
            <a:r>
              <a:rPr dirty="0" sz="1050" spc="-20">
                <a:latin typeface="宋体"/>
                <a:cs typeface="宋体"/>
              </a:rPr>
              <a:t>权</a:t>
            </a:r>
            <a:r>
              <a:rPr dirty="0" sz="1050" spc="5">
                <a:latin typeface="宋体"/>
                <a:cs typeface="宋体"/>
              </a:rPr>
              <a:t>管</a:t>
            </a:r>
            <a:r>
              <a:rPr dirty="0" sz="1050" spc="10">
                <a:latin typeface="宋体"/>
                <a:cs typeface="宋体"/>
              </a:rPr>
              <a:t>理</a:t>
            </a:r>
            <a:r>
              <a:rPr dirty="0" sz="1050">
                <a:latin typeface="Calibri"/>
                <a:cs typeface="Calibri"/>
              </a:rPr>
              <a:t>, 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在创</a:t>
            </a:r>
            <a:r>
              <a:rPr dirty="0" sz="1050" spc="5">
                <a:latin typeface="宋体"/>
                <a:cs typeface="宋体"/>
              </a:rPr>
              <a:t>建存储过程</a:t>
            </a:r>
            <a:r>
              <a:rPr dirty="0" sz="1050" spc="-15">
                <a:latin typeface="宋体"/>
                <a:cs typeface="宋体"/>
              </a:rPr>
              <a:t>时</a:t>
            </a:r>
            <a:r>
              <a:rPr dirty="0" sz="1050">
                <a:latin typeface="Calibri"/>
                <a:cs typeface="Calibri"/>
              </a:rPr>
              <a:t>, 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一般</a:t>
            </a:r>
            <a:r>
              <a:rPr dirty="0" sz="1050" spc="-20">
                <a:latin typeface="宋体"/>
                <a:cs typeface="宋体"/>
              </a:rPr>
              <a:t>选</a:t>
            </a:r>
            <a:r>
              <a:rPr dirty="0" sz="1050" spc="5">
                <a:latin typeface="宋体"/>
                <a:cs typeface="宋体"/>
              </a:rPr>
              <a:t>择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AUTHID 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DEFINER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选项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–--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这样就不</a:t>
            </a:r>
            <a:r>
              <a:rPr dirty="0" sz="1050" spc="-20">
                <a:latin typeface="宋体"/>
                <a:cs typeface="宋体"/>
              </a:rPr>
              <a:t>必</a:t>
            </a:r>
            <a:r>
              <a:rPr dirty="0" sz="1050" spc="5">
                <a:latin typeface="宋体"/>
                <a:cs typeface="宋体"/>
              </a:rPr>
              <a:t>授权</a:t>
            </a:r>
            <a:r>
              <a:rPr dirty="0" sz="1050" spc="-20">
                <a:latin typeface="宋体"/>
                <a:cs typeface="宋体"/>
              </a:rPr>
              <a:t>给</a:t>
            </a:r>
            <a:r>
              <a:rPr dirty="0" sz="1050" spc="5">
                <a:latin typeface="宋体"/>
                <a:cs typeface="宋体"/>
              </a:rPr>
              <a:t>需要调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的此过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的所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用户</a:t>
            </a:r>
            <a:r>
              <a:rPr dirty="0" sz="1050" spc="15">
                <a:latin typeface="宋体"/>
                <a:cs typeface="宋体"/>
              </a:rPr>
              <a:t>了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2117877"/>
            <a:ext cx="6214745" cy="735774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§6.3.4	</a:t>
            </a:r>
            <a:r>
              <a:rPr dirty="0" sz="1050" b="1">
                <a:latin typeface="宋体"/>
                <a:cs typeface="宋体"/>
              </a:rPr>
              <a:t>开发存储过程步骤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开发</a:t>
            </a:r>
            <a:r>
              <a:rPr dirty="0" sz="1050" spc="-20">
                <a:latin typeface="宋体"/>
                <a:cs typeface="宋体"/>
              </a:rPr>
              <a:t>存</a:t>
            </a:r>
            <a:r>
              <a:rPr dirty="0" sz="1050" spc="5">
                <a:latin typeface="宋体"/>
                <a:cs typeface="宋体"/>
              </a:rPr>
              <a:t>储过程</a:t>
            </a:r>
            <a:r>
              <a:rPr dirty="0" sz="1050" spc="-20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函数、</a:t>
            </a:r>
            <a:r>
              <a:rPr dirty="0" sz="1050" spc="-20">
                <a:latin typeface="宋体"/>
                <a:cs typeface="宋体"/>
              </a:rPr>
              <a:t>包</a:t>
            </a:r>
            <a:r>
              <a:rPr dirty="0" sz="1050" spc="5">
                <a:latin typeface="宋体"/>
                <a:cs typeface="宋体"/>
              </a:rPr>
              <a:t>及触发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的步骤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下：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588645" algn="l"/>
              </a:tabLst>
            </a:pPr>
            <a:r>
              <a:rPr dirty="0" sz="1050" b="1">
                <a:latin typeface="Calibri"/>
                <a:cs typeface="Calibri"/>
              </a:rPr>
              <a:t>§6.3.4.1	</a:t>
            </a:r>
            <a:r>
              <a:rPr dirty="0" sz="1050" b="1">
                <a:latin typeface="宋体"/>
                <a:cs typeface="宋体"/>
              </a:rPr>
              <a:t>使用文字编辑处理软件编辑存储过程源码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使用</a:t>
            </a:r>
            <a:r>
              <a:rPr dirty="0" sz="1050" spc="-20">
                <a:latin typeface="宋体"/>
                <a:cs typeface="宋体"/>
              </a:rPr>
              <a:t>文</a:t>
            </a:r>
            <a:r>
              <a:rPr dirty="0" sz="1050" spc="5">
                <a:latin typeface="宋体"/>
                <a:cs typeface="宋体"/>
              </a:rPr>
              <a:t>字编辑</a:t>
            </a:r>
            <a:r>
              <a:rPr dirty="0" sz="1050" spc="-20">
                <a:latin typeface="宋体"/>
                <a:cs typeface="宋体"/>
              </a:rPr>
              <a:t>处</a:t>
            </a:r>
            <a:r>
              <a:rPr dirty="0" sz="1050" spc="5">
                <a:latin typeface="宋体"/>
                <a:cs typeface="宋体"/>
              </a:rPr>
              <a:t>理软件</a:t>
            </a:r>
            <a:r>
              <a:rPr dirty="0" sz="1050" spc="-20">
                <a:latin typeface="宋体"/>
                <a:cs typeface="宋体"/>
              </a:rPr>
              <a:t>编</a:t>
            </a:r>
            <a:r>
              <a:rPr dirty="0" sz="1050" spc="5">
                <a:latin typeface="宋体"/>
                <a:cs typeface="宋体"/>
              </a:rPr>
              <a:t>辑存储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程源码</a:t>
            </a:r>
            <a:r>
              <a:rPr dirty="0" sz="1050" spc="-270">
                <a:latin typeface="宋体"/>
                <a:cs typeface="宋体"/>
              </a:rPr>
              <a:t>，，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将源码存</a:t>
            </a:r>
            <a:r>
              <a:rPr dirty="0" sz="1050" spc="-20">
                <a:latin typeface="宋体"/>
                <a:cs typeface="宋体"/>
              </a:rPr>
              <a:t>为</a:t>
            </a:r>
            <a:r>
              <a:rPr dirty="0" sz="1050" spc="5">
                <a:latin typeface="宋体"/>
                <a:cs typeface="宋体"/>
              </a:rPr>
              <a:t>文本格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80670" marR="2654300" indent="-268605">
              <a:lnSpc>
                <a:spcPct val="123800"/>
              </a:lnSpc>
              <a:tabLst>
                <a:tab pos="588645" algn="l"/>
              </a:tabLst>
            </a:pPr>
            <a:r>
              <a:rPr dirty="0" sz="1050" b="1">
                <a:latin typeface="Calibri"/>
                <a:cs typeface="Calibri"/>
              </a:rPr>
              <a:t>§6.3.4.2	</a:t>
            </a:r>
            <a:r>
              <a:rPr dirty="0" sz="1050" b="1">
                <a:latin typeface="宋体"/>
                <a:cs typeface="宋体"/>
              </a:rPr>
              <a:t>在</a:t>
            </a:r>
            <a:r>
              <a:rPr dirty="0" sz="1050" spc="-27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SQLPLUS </a:t>
            </a:r>
            <a:r>
              <a:rPr dirty="0" sz="1050" b="1">
                <a:latin typeface="宋体"/>
                <a:cs typeface="宋体"/>
              </a:rPr>
              <a:t>或用调试工具将存储过程程</a:t>
            </a:r>
            <a:r>
              <a:rPr dirty="0" sz="1050" spc="-25" b="1">
                <a:latin typeface="宋体"/>
                <a:cs typeface="宋体"/>
              </a:rPr>
              <a:t>序</a:t>
            </a:r>
            <a:r>
              <a:rPr dirty="0" sz="1050" b="1">
                <a:latin typeface="宋体"/>
                <a:cs typeface="宋体"/>
              </a:rPr>
              <a:t>进行解释 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SQLPLUS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或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调试工</a:t>
            </a:r>
            <a:r>
              <a:rPr dirty="0" sz="1050" spc="-20">
                <a:latin typeface="宋体"/>
                <a:cs typeface="宋体"/>
              </a:rPr>
              <a:t>具</a:t>
            </a:r>
            <a:r>
              <a:rPr dirty="0" sz="1050" spc="5">
                <a:latin typeface="宋体"/>
                <a:cs typeface="宋体"/>
              </a:rPr>
              <a:t>将存储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程程序</a:t>
            </a:r>
            <a:r>
              <a:rPr dirty="0" sz="1050" spc="-20">
                <a:latin typeface="宋体"/>
                <a:cs typeface="宋体"/>
              </a:rPr>
              <a:t>进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-20">
                <a:latin typeface="宋体"/>
                <a:cs typeface="宋体"/>
              </a:rPr>
              <a:t>解</a:t>
            </a:r>
            <a:r>
              <a:rPr dirty="0" sz="1050" spc="5">
                <a:latin typeface="宋体"/>
                <a:cs typeface="宋体"/>
              </a:rPr>
              <a:t>释；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SQL&gt;</a:t>
            </a:r>
            <a:r>
              <a:rPr dirty="0" sz="1050" spc="-20">
                <a:latin typeface="宋体"/>
                <a:cs typeface="宋体"/>
              </a:rPr>
              <a:t>下</a:t>
            </a:r>
            <a:r>
              <a:rPr dirty="0" sz="1050" spc="5">
                <a:latin typeface="宋体"/>
                <a:cs typeface="宋体"/>
              </a:rPr>
              <a:t>调试，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20">
                <a:latin typeface="Calibri"/>
                <a:cs typeface="Calibri"/>
              </a:rPr>
              <a:t>START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或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GET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等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命令来启</a:t>
            </a:r>
            <a:r>
              <a:rPr dirty="0" sz="1050" spc="-20">
                <a:latin typeface="宋体"/>
                <a:cs typeface="宋体"/>
              </a:rPr>
              <a:t>动</a:t>
            </a:r>
            <a:r>
              <a:rPr dirty="0" sz="1050" spc="5">
                <a:latin typeface="宋体"/>
                <a:cs typeface="宋体"/>
              </a:rPr>
              <a:t>解释。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50" spc="-15">
                <a:latin typeface="Calibri"/>
                <a:cs typeface="Calibri"/>
              </a:rPr>
              <a:t>SQL&gt;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START</a:t>
            </a:r>
            <a:r>
              <a:rPr dirty="0" sz="105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c:\stat1.sql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588645" algn="l"/>
              </a:tabLst>
            </a:pPr>
            <a:r>
              <a:rPr dirty="0" sz="1050" b="1">
                <a:latin typeface="Calibri"/>
                <a:cs typeface="Calibri"/>
              </a:rPr>
              <a:t>§6.3.4.3	</a:t>
            </a:r>
            <a:r>
              <a:rPr dirty="0" sz="1050" b="1">
                <a:latin typeface="宋体"/>
                <a:cs typeface="宋体"/>
              </a:rPr>
              <a:t>调试源码直到正确</a:t>
            </a:r>
            <a:endParaRPr sz="1050">
              <a:latin typeface="宋体"/>
              <a:cs typeface="宋体"/>
            </a:endParaRPr>
          </a:p>
          <a:p>
            <a:pPr marL="12700" marR="6350" indent="26797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我们不能保证所写的存储</a:t>
            </a:r>
            <a:r>
              <a:rPr dirty="0" sz="1050" spc="25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程达到一次</a:t>
            </a:r>
            <a:r>
              <a:rPr dirty="0" sz="1050" spc="25">
                <a:latin typeface="宋体"/>
                <a:cs typeface="宋体"/>
              </a:rPr>
              <a:t>就</a:t>
            </a:r>
            <a:r>
              <a:rPr dirty="0" sz="1050" spc="5">
                <a:latin typeface="宋体"/>
                <a:cs typeface="宋体"/>
              </a:rPr>
              <a:t>正确</a:t>
            </a:r>
            <a:r>
              <a:rPr dirty="0" sz="1050" spc="2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所以这里的调式是</a:t>
            </a:r>
            <a:r>
              <a:rPr dirty="0" sz="1050" spc="25">
                <a:latin typeface="宋体"/>
                <a:cs typeface="宋体"/>
              </a:rPr>
              <a:t>每</a:t>
            </a:r>
            <a:r>
              <a:rPr dirty="0" sz="1050" spc="5">
                <a:latin typeface="宋体"/>
                <a:cs typeface="宋体"/>
              </a:rPr>
              <a:t>个程序员必</a:t>
            </a:r>
            <a:r>
              <a:rPr dirty="0" sz="1050" spc="25">
                <a:latin typeface="宋体"/>
                <a:cs typeface="宋体"/>
              </a:rPr>
              <a:t>须</a:t>
            </a:r>
            <a:r>
              <a:rPr dirty="0" sz="1050" spc="5">
                <a:latin typeface="宋体"/>
                <a:cs typeface="宋体"/>
              </a:rPr>
              <a:t>进行的工作</a:t>
            </a:r>
            <a:r>
              <a:rPr dirty="0" sz="1050" spc="25">
                <a:latin typeface="宋体"/>
                <a:cs typeface="宋体"/>
              </a:rPr>
              <a:t>之</a:t>
            </a:r>
            <a:r>
              <a:rPr dirty="0" sz="1050" spc="5">
                <a:latin typeface="宋体"/>
                <a:cs typeface="宋体"/>
              </a:rPr>
              <a:t>一。 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SQLPLUS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下来调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主要用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方法是：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使用</a:t>
            </a:r>
            <a:r>
              <a:rPr dirty="0" sz="1050" spc="-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SHOW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dirty="0" sz="105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命令来提示源码的错误位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置</a:t>
            </a:r>
            <a:r>
              <a:rPr dirty="0" sz="1050" spc="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使用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user_errors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数据字典来查</a:t>
            </a:r>
            <a:r>
              <a:rPr dirty="0" sz="1050" spc="-20">
                <a:latin typeface="宋体"/>
                <a:cs typeface="宋体"/>
              </a:rPr>
              <a:t>看</a:t>
            </a:r>
            <a:r>
              <a:rPr dirty="0" sz="1050" spc="5">
                <a:latin typeface="宋体"/>
                <a:cs typeface="宋体"/>
              </a:rPr>
              <a:t>各存储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程的错</a:t>
            </a:r>
            <a:r>
              <a:rPr dirty="0" sz="1050" spc="-20">
                <a:latin typeface="宋体"/>
                <a:cs typeface="宋体"/>
              </a:rPr>
              <a:t>误</a:t>
            </a:r>
            <a:r>
              <a:rPr dirty="0" sz="1050" spc="5">
                <a:latin typeface="宋体"/>
                <a:cs typeface="宋体"/>
              </a:rPr>
              <a:t>位置。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88645" algn="l"/>
              </a:tabLst>
            </a:pPr>
            <a:r>
              <a:rPr dirty="0" sz="1050" b="1">
                <a:latin typeface="Calibri"/>
                <a:cs typeface="Calibri"/>
              </a:rPr>
              <a:t>§6.3.4.4	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授权执行权给相关的用户或角色</a:t>
            </a:r>
            <a:endParaRPr sz="1050">
              <a:latin typeface="宋体"/>
              <a:cs typeface="宋体"/>
            </a:endParaRPr>
          </a:p>
          <a:p>
            <a:pPr marL="12700" marR="5080" indent="26797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如果调式正确的存</a:t>
            </a:r>
            <a:r>
              <a:rPr dirty="0" sz="1050" spc="25">
                <a:latin typeface="宋体"/>
                <a:cs typeface="宋体"/>
              </a:rPr>
              <a:t>储</a:t>
            </a:r>
            <a:r>
              <a:rPr dirty="0" sz="1050" spc="5">
                <a:latin typeface="宋体"/>
                <a:cs typeface="宋体"/>
              </a:rPr>
              <a:t>过程没有进</a:t>
            </a:r>
            <a:r>
              <a:rPr dirty="0" sz="1050" spc="25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授权，那就</a:t>
            </a:r>
            <a:r>
              <a:rPr dirty="0" sz="1050" spc="25">
                <a:latin typeface="宋体"/>
                <a:cs typeface="宋体"/>
              </a:rPr>
              <a:t>只</a:t>
            </a:r>
            <a:r>
              <a:rPr dirty="0" sz="1050" spc="5">
                <a:latin typeface="宋体"/>
                <a:cs typeface="宋体"/>
              </a:rPr>
              <a:t>有</a:t>
            </a:r>
            <a:r>
              <a:rPr dirty="0" sz="1050" spc="25">
                <a:latin typeface="宋体"/>
                <a:cs typeface="宋体"/>
              </a:rPr>
              <a:t>建</a:t>
            </a:r>
            <a:r>
              <a:rPr dirty="0" sz="1050" spc="5">
                <a:latin typeface="宋体"/>
                <a:cs typeface="宋体"/>
              </a:rPr>
              <a:t>立者本人才可以运</a:t>
            </a:r>
            <a:r>
              <a:rPr dirty="0" sz="1050" spc="25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。所以作为</a:t>
            </a:r>
            <a:r>
              <a:rPr dirty="0" sz="1050" spc="25">
                <a:latin typeface="宋体"/>
                <a:cs typeface="宋体"/>
              </a:rPr>
              <a:t>应</a:t>
            </a:r>
            <a:r>
              <a:rPr dirty="0" sz="1050" spc="5">
                <a:latin typeface="宋体"/>
                <a:cs typeface="宋体"/>
              </a:rPr>
              <a:t>用系统的一部 </a:t>
            </a:r>
            <a:r>
              <a:rPr dirty="0" sz="1050" spc="5">
                <a:latin typeface="宋体"/>
                <a:cs typeface="宋体"/>
              </a:rPr>
              <a:t>分的存储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程也必</a:t>
            </a:r>
            <a:r>
              <a:rPr dirty="0" sz="1050" spc="-20">
                <a:latin typeface="宋体"/>
                <a:cs typeface="宋体"/>
              </a:rPr>
              <a:t>须</a:t>
            </a:r>
            <a:r>
              <a:rPr dirty="0" sz="1050" spc="5">
                <a:latin typeface="宋体"/>
                <a:cs typeface="宋体"/>
              </a:rPr>
              <a:t>进行授</a:t>
            </a:r>
            <a:r>
              <a:rPr dirty="0" sz="1050" spc="-20">
                <a:latin typeface="宋体"/>
                <a:cs typeface="宋体"/>
              </a:rPr>
              <a:t>权</a:t>
            </a:r>
            <a:r>
              <a:rPr dirty="0" sz="1050" spc="5">
                <a:latin typeface="宋体"/>
                <a:cs typeface="宋体"/>
              </a:rPr>
              <a:t>才能达</a:t>
            </a:r>
            <a:r>
              <a:rPr dirty="0" sz="1050" spc="-2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要求。在</a:t>
            </a:r>
            <a:r>
              <a:rPr dirty="0" sz="1050" spc="-14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SQL*PLUS</a:t>
            </a:r>
            <a:r>
              <a:rPr dirty="0" sz="1050" spc="13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下</a:t>
            </a:r>
            <a:r>
              <a:rPr dirty="0" sz="1050" spc="5">
                <a:latin typeface="宋体"/>
                <a:cs typeface="宋体"/>
              </a:rPr>
              <a:t>可以用</a:t>
            </a:r>
            <a:r>
              <a:rPr dirty="0" sz="1050" spc="-1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GRANT</a:t>
            </a:r>
            <a:r>
              <a:rPr dirty="0" sz="1050" spc="1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命令来进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存储过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的运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授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权。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050" spc="-5">
                <a:latin typeface="Calibri"/>
                <a:cs typeface="Calibri"/>
              </a:rPr>
              <a:t>GRANT EXECUTE </a:t>
            </a:r>
            <a:r>
              <a:rPr dirty="0" sz="1050">
                <a:latin typeface="Calibri"/>
                <a:cs typeface="Calibri"/>
              </a:rPr>
              <a:t>ON dbms_job </a:t>
            </a:r>
            <a:r>
              <a:rPr dirty="0" sz="1050" spc="-5">
                <a:latin typeface="Calibri"/>
                <a:cs typeface="Calibri"/>
              </a:rPr>
              <a:t>TO </a:t>
            </a:r>
            <a:r>
              <a:rPr dirty="0" sz="1050">
                <a:latin typeface="Calibri"/>
                <a:cs typeface="Calibri"/>
              </a:rPr>
              <a:t>PUBLIC </a:t>
            </a:r>
            <a:r>
              <a:rPr dirty="0" sz="1050" spc="-5">
                <a:latin typeface="Calibri"/>
                <a:cs typeface="Calibri"/>
              </a:rPr>
              <a:t>WITH </a:t>
            </a:r>
            <a:r>
              <a:rPr dirty="0" sz="1050">
                <a:latin typeface="Calibri"/>
                <a:cs typeface="Calibri"/>
              </a:rPr>
              <a:t>GRANT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OPTION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588645" algn="l"/>
              </a:tabLst>
            </a:pPr>
            <a:r>
              <a:rPr dirty="0" sz="1050" b="1">
                <a:latin typeface="Calibri"/>
                <a:cs typeface="Calibri"/>
              </a:rPr>
              <a:t>§6.3.4.5	</a:t>
            </a:r>
            <a:r>
              <a:rPr dirty="0" sz="1050" b="1">
                <a:latin typeface="宋体"/>
                <a:cs typeface="宋体"/>
              </a:rPr>
              <a:t>与过程相关数据字典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USER_SOURCE</a:t>
            </a:r>
            <a:r>
              <a:rPr dirty="0" sz="1050" spc="-5">
                <a:latin typeface="Calibri"/>
                <a:cs typeface="Calibri"/>
              </a:rPr>
              <a:t>, ALL_SOURCE, DBA_SOURCE,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USER_ERRORS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相关的权</a:t>
            </a:r>
            <a:r>
              <a:rPr dirty="0" sz="1050" spc="-20">
                <a:latin typeface="宋体"/>
                <a:cs typeface="宋体"/>
              </a:rPr>
              <a:t>限</a:t>
            </a:r>
            <a:r>
              <a:rPr dirty="0" sz="1050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 marL="12700" marR="4836160">
              <a:lnSpc>
                <a:spcPts val="1560"/>
              </a:lnSpc>
              <a:spcBef>
                <a:spcPts val="75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 spc="-5">
                <a:latin typeface="Calibri"/>
                <a:cs typeface="Calibri"/>
              </a:rPr>
              <a:t>ANY</a:t>
            </a:r>
            <a:r>
              <a:rPr dirty="0" sz="1050" spc="-7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PROCEDURE  DROP ANY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PROCEDURE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SQL*PLUS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中，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以用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DESCRIBE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命</a:t>
            </a:r>
            <a:r>
              <a:rPr dirty="0" sz="1050" spc="-20">
                <a:latin typeface="宋体"/>
                <a:cs typeface="宋体"/>
              </a:rPr>
              <a:t>令</a:t>
            </a:r>
            <a:r>
              <a:rPr dirty="0" sz="1050" spc="5">
                <a:latin typeface="宋体"/>
                <a:cs typeface="宋体"/>
              </a:rPr>
              <a:t>查看过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-15">
                <a:latin typeface="宋体"/>
                <a:cs typeface="宋体"/>
              </a:rPr>
              <a:t>的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名字及其参数表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Calibri"/>
                <a:cs typeface="Calibri"/>
              </a:rPr>
              <a:t>DESCRIBE</a:t>
            </a:r>
            <a:r>
              <a:rPr dirty="0" sz="1050" spc="-10">
                <a:latin typeface="Calibri"/>
                <a:cs typeface="Calibri"/>
              </a:rPr>
              <a:t> Procedure_name;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§6.3.5	</a:t>
            </a:r>
            <a:r>
              <a:rPr dirty="0" sz="1050" b="1">
                <a:latin typeface="宋体"/>
                <a:cs typeface="宋体"/>
              </a:rPr>
              <a:t>删除过程和函数</a:t>
            </a:r>
            <a:endParaRPr sz="1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597278"/>
            <a:ext cx="6279515" cy="435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0505">
              <a:lnSpc>
                <a:spcPct val="100000"/>
              </a:lnSpc>
              <a:spcBef>
                <a:spcPts val="100"/>
              </a:spcBef>
              <a:tabLst>
                <a:tab pos="2540000" algn="l"/>
              </a:tabLst>
            </a:pPr>
            <a:r>
              <a:rPr dirty="0" sz="1800" spc="10" b="1">
                <a:latin typeface="宋体"/>
                <a:cs typeface="宋体"/>
              </a:rPr>
              <a:t>第</a:t>
            </a:r>
            <a:r>
              <a:rPr dirty="0" sz="1800" spc="-10" b="1">
                <a:latin typeface="宋体"/>
                <a:cs typeface="宋体"/>
              </a:rPr>
              <a:t>一章	</a:t>
            </a:r>
            <a:r>
              <a:rPr dirty="0" sz="1800" spc="-10" b="1">
                <a:latin typeface="Calibri"/>
                <a:cs typeface="Calibri"/>
              </a:rPr>
              <a:t>PL/SQL</a:t>
            </a:r>
            <a:r>
              <a:rPr dirty="0" sz="1800" spc="110" b="1">
                <a:latin typeface="Calibri"/>
                <a:cs typeface="Calibri"/>
              </a:rPr>
              <a:t> </a:t>
            </a:r>
            <a:r>
              <a:rPr dirty="0" sz="1800" spc="10" b="1">
                <a:latin typeface="宋体"/>
                <a:cs typeface="宋体"/>
              </a:rPr>
              <a:t>程</a:t>
            </a:r>
            <a:r>
              <a:rPr dirty="0" sz="1800" spc="-10" b="1">
                <a:latin typeface="宋体"/>
                <a:cs typeface="宋体"/>
              </a:rPr>
              <a:t>序设计</a:t>
            </a:r>
            <a:r>
              <a:rPr dirty="0" sz="1800" spc="10" b="1">
                <a:latin typeface="宋体"/>
                <a:cs typeface="宋体"/>
              </a:rPr>
              <a:t>简</a:t>
            </a:r>
            <a:r>
              <a:rPr dirty="0" sz="1800" spc="-10" b="1">
                <a:latin typeface="宋体"/>
                <a:cs typeface="宋体"/>
              </a:rPr>
              <a:t>介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62865" indent="271145">
              <a:lnSpc>
                <a:spcPct val="123800"/>
              </a:lnSpc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一种高级数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库程序设计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言，该语</a:t>
            </a:r>
            <a:r>
              <a:rPr dirty="0" sz="1050" spc="-15">
                <a:latin typeface="宋体"/>
                <a:cs typeface="宋体"/>
              </a:rPr>
              <a:t>言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专门用于在各种环境下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对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数据库进行访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问</a:t>
            </a:r>
            <a:r>
              <a:rPr dirty="0" sz="1050" spc="5">
                <a:latin typeface="宋体"/>
                <a:cs typeface="宋体"/>
              </a:rPr>
              <a:t>。由 </a:t>
            </a:r>
            <a:r>
              <a:rPr dirty="0" sz="1050" spc="25">
                <a:latin typeface="宋体"/>
                <a:cs typeface="宋体"/>
              </a:rPr>
              <a:t>于该语</a:t>
            </a:r>
            <a:r>
              <a:rPr dirty="0" sz="1050" spc="30">
                <a:latin typeface="宋体"/>
                <a:cs typeface="宋体"/>
              </a:rPr>
              <a:t>言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成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于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数据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库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服务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器</a:t>
            </a:r>
            <a:r>
              <a:rPr dirty="0" sz="1050" spc="60" b="1">
                <a:solidFill>
                  <a:srgbClr val="FF0000"/>
                </a:solidFill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所</a:t>
            </a:r>
            <a:r>
              <a:rPr dirty="0" sz="1050" spc="50" b="1">
                <a:solidFill>
                  <a:srgbClr val="FF0000"/>
                </a:solidFill>
                <a:latin typeface="宋体"/>
                <a:cs typeface="宋体"/>
              </a:rPr>
              <a:t>以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050" spc="-30" b="1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dirty="0" sz="1050" spc="35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代码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可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以对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据进行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快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速高</a:t>
            </a:r>
            <a:r>
              <a:rPr dirty="0" sz="1050" spc="45" b="1">
                <a:solidFill>
                  <a:srgbClr val="FF0000"/>
                </a:solidFill>
                <a:latin typeface="宋体"/>
                <a:cs typeface="宋体"/>
              </a:rPr>
              <a:t>效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的处</a:t>
            </a:r>
            <a:r>
              <a:rPr dirty="0" sz="1050" spc="65" b="1">
                <a:solidFill>
                  <a:srgbClr val="FF0000"/>
                </a:solidFill>
                <a:latin typeface="宋体"/>
                <a:cs typeface="宋体"/>
              </a:rPr>
              <a:t>理</a:t>
            </a:r>
            <a:r>
              <a:rPr dirty="0" sz="1050" spc="25">
                <a:latin typeface="宋体"/>
                <a:cs typeface="宋体"/>
              </a:rPr>
              <a:t>。除此之外，可以在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OR</a:t>
            </a:r>
            <a:r>
              <a:rPr dirty="0" sz="1050" spc="-15">
                <a:latin typeface="Calibri"/>
                <a:cs typeface="Calibri"/>
              </a:rPr>
              <a:t>AC</a:t>
            </a:r>
            <a:r>
              <a:rPr dirty="0" sz="1050" spc="10">
                <a:latin typeface="Calibri"/>
                <a:cs typeface="Calibri"/>
              </a:rPr>
              <a:t>L</a:t>
            </a:r>
            <a:r>
              <a:rPr dirty="0" sz="1050" spc="-15">
                <a:latin typeface="Calibri"/>
                <a:cs typeface="Calibri"/>
              </a:rPr>
              <a:t>E</a:t>
            </a:r>
            <a:r>
              <a:rPr dirty="0" sz="1050" spc="5">
                <a:latin typeface="宋体"/>
                <a:cs typeface="宋体"/>
              </a:rPr>
              <a:t>数据库的某些客户端工具中，使</a:t>
            </a:r>
            <a:r>
              <a:rPr dirty="0" sz="1050" spc="10">
                <a:latin typeface="宋体"/>
                <a:cs typeface="宋体"/>
              </a:rPr>
              <a:t>用</a:t>
            </a:r>
            <a:r>
              <a:rPr dirty="0" sz="1050" spc="5">
                <a:latin typeface="Calibri"/>
                <a:cs typeface="Calibri"/>
              </a:rPr>
              <a:t>P</a:t>
            </a:r>
            <a:r>
              <a:rPr dirty="0" sz="1050" spc="10">
                <a:latin typeface="Calibri"/>
                <a:cs typeface="Calibri"/>
              </a:rPr>
              <a:t>L</a:t>
            </a:r>
            <a:r>
              <a:rPr dirty="0" sz="1050" spc="-5">
                <a:latin typeface="Calibri"/>
                <a:cs typeface="Calibri"/>
              </a:rPr>
              <a:t>/S</a:t>
            </a:r>
            <a:r>
              <a:rPr dirty="0" sz="1050" spc="5">
                <a:latin typeface="Calibri"/>
                <a:cs typeface="Calibri"/>
              </a:rPr>
              <a:t>Q</a:t>
            </a:r>
            <a:r>
              <a:rPr dirty="0" sz="1050" spc="10">
                <a:latin typeface="Calibri"/>
                <a:cs typeface="Calibri"/>
              </a:rPr>
              <a:t>L</a:t>
            </a:r>
            <a:r>
              <a:rPr dirty="0" sz="1050" spc="5">
                <a:latin typeface="宋体"/>
                <a:cs typeface="宋体"/>
              </a:rPr>
              <a:t>语言也是该语言的一个特点。本章的主要内</a:t>
            </a:r>
            <a:r>
              <a:rPr dirty="0" sz="1050" spc="25">
                <a:latin typeface="宋体"/>
                <a:cs typeface="宋体"/>
              </a:rPr>
              <a:t>容</a:t>
            </a:r>
            <a:r>
              <a:rPr dirty="0" sz="1050" spc="5">
                <a:latin typeface="宋体"/>
                <a:cs typeface="宋体"/>
              </a:rPr>
              <a:t>是讨论引入</a:t>
            </a:r>
            <a:endParaRPr sz="1050">
              <a:latin typeface="宋体"/>
              <a:cs typeface="宋体"/>
            </a:endParaRPr>
          </a:p>
          <a:p>
            <a:pPr marL="12700" marR="508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言的必</a:t>
            </a:r>
            <a:r>
              <a:rPr dirty="0" sz="1050" spc="-20">
                <a:latin typeface="宋体"/>
                <a:cs typeface="宋体"/>
              </a:rPr>
              <a:t>要</a:t>
            </a:r>
            <a:r>
              <a:rPr dirty="0" sz="1050" spc="5">
                <a:latin typeface="宋体"/>
                <a:cs typeface="宋体"/>
              </a:rPr>
              <a:t>性和</a:t>
            </a:r>
            <a:r>
              <a:rPr dirty="0" sz="1050" spc="-20">
                <a:latin typeface="宋体"/>
                <a:cs typeface="宋体"/>
              </a:rPr>
              <a:t>该</a:t>
            </a:r>
            <a:r>
              <a:rPr dirty="0" sz="1050" spc="5">
                <a:latin typeface="宋体"/>
                <a:cs typeface="宋体"/>
              </a:rPr>
              <a:t>语言的</a:t>
            </a:r>
            <a:r>
              <a:rPr dirty="0" sz="1050" spc="-20">
                <a:latin typeface="宋体"/>
                <a:cs typeface="宋体"/>
              </a:rPr>
              <a:t>主</a:t>
            </a:r>
            <a:r>
              <a:rPr dirty="0" sz="1050" spc="5">
                <a:latin typeface="宋体"/>
                <a:cs typeface="宋体"/>
              </a:rPr>
              <a:t>要特</a:t>
            </a:r>
            <a:r>
              <a:rPr dirty="0" sz="1050" spc="-20">
                <a:latin typeface="宋体"/>
                <a:cs typeface="宋体"/>
              </a:rPr>
              <a:t>点</a:t>
            </a:r>
            <a:r>
              <a:rPr dirty="0" sz="1050" spc="-16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以</a:t>
            </a:r>
            <a:r>
              <a:rPr dirty="0" sz="1050" spc="-20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了</a:t>
            </a:r>
            <a:r>
              <a:rPr dirty="0" sz="1050" spc="15">
                <a:latin typeface="宋体"/>
                <a:cs typeface="宋体"/>
              </a:rPr>
              <a:t>解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5">
                <a:latin typeface="宋体"/>
                <a:cs typeface="宋体"/>
              </a:rPr>
              <a:t>语</a:t>
            </a:r>
            <a:r>
              <a:rPr dirty="0" sz="1050" spc="-20">
                <a:latin typeface="宋体"/>
                <a:cs typeface="宋体"/>
              </a:rPr>
              <a:t>言</a:t>
            </a:r>
            <a:r>
              <a:rPr dirty="0" sz="1050" spc="5">
                <a:latin typeface="宋体"/>
                <a:cs typeface="宋体"/>
              </a:rPr>
              <a:t>的重要</a:t>
            </a:r>
            <a:r>
              <a:rPr dirty="0" sz="1050" spc="-20">
                <a:latin typeface="宋体"/>
                <a:cs typeface="宋体"/>
              </a:rPr>
              <a:t>性</a:t>
            </a:r>
            <a:r>
              <a:rPr dirty="0" sz="1050" spc="5">
                <a:latin typeface="宋体"/>
                <a:cs typeface="宋体"/>
              </a:rPr>
              <a:t>和数据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版本问</a:t>
            </a:r>
            <a:r>
              <a:rPr dirty="0" sz="1050" spc="-20">
                <a:latin typeface="宋体"/>
                <a:cs typeface="宋体"/>
              </a:rPr>
              <a:t>题</a:t>
            </a:r>
            <a:r>
              <a:rPr dirty="0" sz="1050" spc="-165">
                <a:latin typeface="宋体"/>
                <a:cs typeface="宋体"/>
              </a:rPr>
              <a:t>。</a:t>
            </a:r>
            <a:r>
              <a:rPr dirty="0" sz="1050" spc="-20">
                <a:latin typeface="宋体"/>
                <a:cs typeface="宋体"/>
              </a:rPr>
              <a:t>还</a:t>
            </a:r>
            <a:r>
              <a:rPr dirty="0" sz="1050" spc="5">
                <a:latin typeface="宋体"/>
                <a:cs typeface="宋体"/>
              </a:rPr>
              <a:t>要介绍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些 </a:t>
            </a:r>
            <a:r>
              <a:rPr dirty="0" sz="1050" spc="5">
                <a:latin typeface="宋体"/>
                <a:cs typeface="宋体"/>
              </a:rPr>
              <a:t>贯穿全书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更详细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高级概</a:t>
            </a:r>
            <a:r>
              <a:rPr dirty="0" sz="1050" spc="-20">
                <a:latin typeface="宋体"/>
                <a:cs typeface="宋体"/>
              </a:rPr>
              <a:t>念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并在</a:t>
            </a:r>
            <a:r>
              <a:rPr dirty="0" sz="1050" spc="-20">
                <a:latin typeface="宋体"/>
                <a:cs typeface="宋体"/>
              </a:rPr>
              <a:t>本</a:t>
            </a:r>
            <a:r>
              <a:rPr dirty="0" sz="1050" spc="5">
                <a:latin typeface="宋体"/>
                <a:cs typeface="宋体"/>
              </a:rPr>
              <a:t>章的最</a:t>
            </a:r>
            <a:r>
              <a:rPr dirty="0" sz="1050" spc="-20">
                <a:latin typeface="宋体"/>
                <a:cs typeface="宋体"/>
              </a:rPr>
              <a:t>后</a:t>
            </a:r>
            <a:r>
              <a:rPr dirty="0" sz="1050" spc="5">
                <a:latin typeface="宋体"/>
                <a:cs typeface="宋体"/>
              </a:rPr>
              <a:t>就</a:t>
            </a:r>
            <a:r>
              <a:rPr dirty="0" sz="1050" spc="-20">
                <a:latin typeface="宋体"/>
                <a:cs typeface="宋体"/>
              </a:rPr>
              <a:t>我</a:t>
            </a:r>
            <a:r>
              <a:rPr dirty="0" sz="1050" spc="5">
                <a:latin typeface="宋体"/>
                <a:cs typeface="宋体"/>
              </a:rPr>
              <a:t>们在本书</a:t>
            </a:r>
            <a:r>
              <a:rPr dirty="0" sz="1050" spc="-20">
                <a:latin typeface="宋体"/>
                <a:cs typeface="宋体"/>
              </a:rPr>
              <a:t>案</a:t>
            </a:r>
            <a:r>
              <a:rPr dirty="0" sz="1050" spc="5">
                <a:latin typeface="宋体"/>
                <a:cs typeface="宋体"/>
              </a:rPr>
              <a:t>例中使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的数据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表的若</a:t>
            </a:r>
            <a:r>
              <a:rPr dirty="0" sz="1050" spc="-20">
                <a:latin typeface="宋体"/>
                <a:cs typeface="宋体"/>
              </a:rPr>
              <a:t>干</a:t>
            </a:r>
            <a:r>
              <a:rPr dirty="0" sz="1050" spc="5">
                <a:latin typeface="宋体"/>
                <a:cs typeface="宋体"/>
              </a:rPr>
              <a:t>约定做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说</a:t>
            </a:r>
            <a:r>
              <a:rPr dirty="0" sz="1050" spc="-20">
                <a:latin typeface="宋体"/>
                <a:cs typeface="宋体"/>
              </a:rPr>
              <a:t>明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b="1">
                <a:latin typeface="宋体"/>
                <a:cs typeface="宋体"/>
              </a:rPr>
              <a:t>本章主要重点：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09270" indent="-228600">
              <a:lnSpc>
                <a:spcPct val="100000"/>
              </a:lnSpc>
              <a:spcBef>
                <a:spcPts val="71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概述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5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块结构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流程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运算符和</a:t>
            </a:r>
            <a:r>
              <a:rPr dirty="0" sz="1050" spc="-20">
                <a:latin typeface="宋体"/>
                <a:cs typeface="宋体"/>
              </a:rPr>
              <a:t>表</a:t>
            </a:r>
            <a:r>
              <a:rPr dirty="0" sz="1050" spc="5">
                <a:latin typeface="宋体"/>
                <a:cs typeface="宋体"/>
              </a:rPr>
              <a:t>达式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游标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异常处理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数据库存</a:t>
            </a:r>
            <a:r>
              <a:rPr dirty="0" sz="1050" spc="-20">
                <a:latin typeface="宋体"/>
                <a:cs typeface="宋体"/>
              </a:rPr>
              <a:t>储</a:t>
            </a:r>
            <a:r>
              <a:rPr dirty="0" sz="1050" spc="5">
                <a:latin typeface="宋体"/>
                <a:cs typeface="宋体"/>
              </a:rPr>
              <a:t>过程和</a:t>
            </a:r>
            <a:r>
              <a:rPr dirty="0" sz="1050" spc="-20">
                <a:latin typeface="宋体"/>
                <a:cs typeface="宋体"/>
              </a:rPr>
              <a:t>函</a:t>
            </a:r>
            <a:r>
              <a:rPr dirty="0" sz="1050" spc="5">
                <a:latin typeface="宋体"/>
                <a:cs typeface="宋体"/>
              </a:rPr>
              <a:t>数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包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触发器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450850" algn="l"/>
              </a:tabLst>
            </a:pPr>
            <a:r>
              <a:rPr dirty="0" sz="1050" b="1">
                <a:latin typeface="Calibri"/>
                <a:cs typeface="Calibri"/>
              </a:rPr>
              <a:t>§1.2	SQL </a:t>
            </a:r>
            <a:r>
              <a:rPr dirty="0" sz="1050" b="1">
                <a:latin typeface="宋体"/>
                <a:cs typeface="宋体"/>
              </a:rPr>
              <a:t>与</a:t>
            </a:r>
            <a:r>
              <a:rPr dirty="0" sz="1050" spc="-235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PL/SQL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04" y="6197853"/>
            <a:ext cx="3676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alibri"/>
                <a:cs typeface="Calibri"/>
              </a:rPr>
              <a:t>§</a:t>
            </a:r>
            <a:r>
              <a:rPr dirty="0" sz="1050" spc="-10" b="1">
                <a:latin typeface="Calibri"/>
                <a:cs typeface="Calibri"/>
              </a:rPr>
              <a:t>1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spc="-10" b="1">
                <a:latin typeface="Calibri"/>
                <a:cs typeface="Calibri"/>
              </a:rPr>
              <a:t>2</a:t>
            </a:r>
            <a:r>
              <a:rPr dirty="0" sz="1050" spc="5" b="1">
                <a:latin typeface="Calibri"/>
                <a:cs typeface="Calibri"/>
              </a:rPr>
              <a:t>.</a:t>
            </a:r>
            <a:r>
              <a:rPr dirty="0" sz="1050" b="1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6160668"/>
            <a:ext cx="6218555" cy="161099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5245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宋体"/>
                <a:cs typeface="宋体"/>
              </a:rPr>
              <a:t>什么是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PL/SQL?</a:t>
            </a:r>
            <a:endParaRPr sz="1050">
              <a:latin typeface="Calibri"/>
              <a:cs typeface="Calibri"/>
            </a:endParaRPr>
          </a:p>
          <a:p>
            <a:pPr algn="just" marL="12700" marR="5080" indent="34417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19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是</a:t>
            </a:r>
            <a:r>
              <a:rPr dirty="0" sz="1050" spc="215"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Procedure</a:t>
            </a:r>
            <a:r>
              <a:rPr dirty="0" sz="1050" spc="1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r>
              <a:rPr dirty="0" sz="1050" spc="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dirty="0" sz="1050" spc="1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Structured</a:t>
            </a:r>
            <a:r>
              <a:rPr dirty="0" sz="1050" spc="19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Query</a:t>
            </a:r>
            <a:r>
              <a:rPr dirty="0" sz="1050" spc="1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r>
              <a:rPr dirty="0" sz="1050" spc="1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120">
                <a:latin typeface="宋体"/>
                <a:cs typeface="宋体"/>
              </a:rPr>
              <a:t>的</a:t>
            </a:r>
            <a:r>
              <a:rPr dirty="0" sz="1050" spc="100">
                <a:latin typeface="宋体"/>
                <a:cs typeface="宋体"/>
              </a:rPr>
              <a:t>缩写</a:t>
            </a:r>
            <a:r>
              <a:rPr dirty="0" sz="1050" spc="130">
                <a:latin typeface="宋体"/>
                <a:cs typeface="宋体"/>
              </a:rPr>
              <a:t>。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12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</a:t>
            </a:r>
            <a:r>
              <a:rPr dirty="0" sz="1050" spc="165">
                <a:latin typeface="Calibri"/>
                <a:cs typeface="Calibri"/>
              </a:rPr>
              <a:t> </a:t>
            </a:r>
            <a:r>
              <a:rPr dirty="0" sz="1050" spc="120">
                <a:latin typeface="宋体"/>
                <a:cs typeface="宋体"/>
              </a:rPr>
              <a:t>是</a:t>
            </a:r>
            <a:r>
              <a:rPr dirty="0" sz="1050" spc="100">
                <a:latin typeface="宋体"/>
                <a:cs typeface="宋体"/>
              </a:rPr>
              <a:t>支</a:t>
            </a:r>
            <a:r>
              <a:rPr dirty="0" sz="1050" spc="5">
                <a:latin typeface="宋体"/>
                <a:cs typeface="宋体"/>
              </a:rPr>
              <a:t>持 </a:t>
            </a:r>
            <a:r>
              <a:rPr dirty="0" sz="1050" spc="-5">
                <a:latin typeface="Calibri"/>
                <a:cs typeface="Calibri"/>
              </a:rPr>
              <a:t>ANSI(American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national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Standards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Institute)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2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ISO92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(International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Standards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Organization)</a:t>
            </a:r>
            <a:r>
              <a:rPr dirty="0" sz="1050" spc="5">
                <a:latin typeface="宋体"/>
                <a:cs typeface="宋体"/>
              </a:rPr>
              <a:t>标准的产品。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PL/SQL 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是对</a:t>
            </a:r>
            <a:r>
              <a:rPr dirty="0" sz="1050" spc="-27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dirty="0" sz="10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语言存储过程语言的扩展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从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ORACLE6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以</a:t>
            </a:r>
            <a:r>
              <a:rPr dirty="0" sz="1050" spc="-20">
                <a:latin typeface="宋体"/>
                <a:cs typeface="宋体"/>
              </a:rPr>
              <a:t>后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RDBMS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附</a:t>
            </a:r>
            <a:r>
              <a:rPr dirty="0" sz="1050" spc="-20">
                <a:latin typeface="宋体"/>
                <a:cs typeface="宋体"/>
              </a:rPr>
              <a:t>带</a:t>
            </a:r>
            <a:r>
              <a:rPr dirty="0" sz="1050" spc="5">
                <a:latin typeface="宋体"/>
                <a:cs typeface="宋体"/>
              </a:rPr>
              <a:t>了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-20">
                <a:latin typeface="宋体"/>
                <a:cs typeface="宋体"/>
              </a:rPr>
              <a:t>。它</a:t>
            </a:r>
            <a:r>
              <a:rPr dirty="0" sz="1050" spc="5">
                <a:latin typeface="宋体"/>
                <a:cs typeface="宋体"/>
              </a:rPr>
              <a:t>现在已</a:t>
            </a:r>
            <a:r>
              <a:rPr dirty="0" sz="1050" spc="-20">
                <a:latin typeface="宋体"/>
                <a:cs typeface="宋体"/>
              </a:rPr>
              <a:t>经</a:t>
            </a:r>
            <a:r>
              <a:rPr dirty="0" sz="1050" spc="5">
                <a:latin typeface="宋体"/>
                <a:cs typeface="宋体"/>
              </a:rPr>
              <a:t>成为 一</a:t>
            </a:r>
            <a:r>
              <a:rPr dirty="0" sz="1050" spc="-20">
                <a:latin typeface="宋体"/>
                <a:cs typeface="宋体"/>
              </a:rPr>
              <a:t>种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过程处理语言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简</a:t>
            </a:r>
            <a:r>
              <a:rPr dirty="0" sz="1050" spc="245">
                <a:latin typeface="宋体"/>
                <a:cs typeface="宋体"/>
              </a:rPr>
              <a:t>称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目</a:t>
            </a:r>
            <a:r>
              <a:rPr dirty="0" sz="1050" spc="-20">
                <a:latin typeface="宋体"/>
                <a:cs typeface="宋体"/>
              </a:rPr>
              <a:t>前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包</a:t>
            </a:r>
            <a:r>
              <a:rPr dirty="0" sz="1050" spc="5">
                <a:latin typeface="宋体"/>
                <a:cs typeface="宋体"/>
              </a:rPr>
              <a:t>括两部</a:t>
            </a:r>
            <a:r>
              <a:rPr dirty="0" sz="1050" spc="-20">
                <a:latin typeface="宋体"/>
                <a:cs typeface="宋体"/>
              </a:rPr>
              <a:t>分，</a:t>
            </a:r>
            <a:r>
              <a:rPr dirty="0" sz="1050" spc="5">
                <a:latin typeface="宋体"/>
                <a:cs typeface="宋体"/>
              </a:rPr>
              <a:t>一部</a:t>
            </a:r>
            <a:r>
              <a:rPr dirty="0" sz="1050" spc="-20"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是数据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引擎部</a:t>
            </a:r>
            <a:r>
              <a:rPr dirty="0" sz="1050" spc="-20">
                <a:latin typeface="宋体"/>
                <a:cs typeface="宋体"/>
              </a:rPr>
              <a:t>分；</a:t>
            </a:r>
            <a:r>
              <a:rPr dirty="0" sz="1050" spc="5">
                <a:latin typeface="宋体"/>
                <a:cs typeface="宋体"/>
              </a:rPr>
              <a:t>另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部分是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嵌 入到许多</a:t>
            </a:r>
            <a:r>
              <a:rPr dirty="0" sz="1050" spc="-20">
                <a:latin typeface="宋体"/>
                <a:cs typeface="宋体"/>
              </a:rPr>
              <a:t>产</a:t>
            </a:r>
            <a:r>
              <a:rPr dirty="0" sz="1050" spc="-45">
                <a:latin typeface="宋体"/>
                <a:cs typeface="宋体"/>
              </a:rPr>
              <a:t>品</a:t>
            </a:r>
            <a:r>
              <a:rPr dirty="0" sz="1050" spc="5">
                <a:latin typeface="宋体"/>
                <a:cs typeface="宋体"/>
              </a:rPr>
              <a:t>（如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C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语言</a:t>
            </a:r>
            <a:r>
              <a:rPr dirty="0" sz="1050" spc="-35">
                <a:latin typeface="宋体"/>
                <a:cs typeface="宋体"/>
              </a:rPr>
              <a:t>，</a:t>
            </a:r>
            <a:r>
              <a:rPr dirty="0" sz="1050" spc="-35">
                <a:latin typeface="Calibri"/>
                <a:cs typeface="Calibri"/>
              </a:rPr>
              <a:t>JAVA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语言等</a:t>
            </a:r>
            <a:r>
              <a:rPr dirty="0" sz="1050" spc="-45">
                <a:latin typeface="宋体"/>
                <a:cs typeface="宋体"/>
              </a:rPr>
              <a:t>）</a:t>
            </a:r>
            <a:r>
              <a:rPr dirty="0" sz="1050" spc="5">
                <a:latin typeface="宋体"/>
                <a:cs typeface="宋体"/>
              </a:rPr>
              <a:t>工</a:t>
            </a:r>
            <a:r>
              <a:rPr dirty="0" sz="1050" spc="-20">
                <a:latin typeface="宋体"/>
                <a:cs typeface="宋体"/>
              </a:rPr>
              <a:t>具</a:t>
            </a:r>
            <a:r>
              <a:rPr dirty="0" sz="1050" spc="5">
                <a:latin typeface="宋体"/>
                <a:cs typeface="宋体"/>
              </a:rPr>
              <a:t>中的</a:t>
            </a:r>
            <a:r>
              <a:rPr dirty="0" sz="1050" spc="-20">
                <a:latin typeface="宋体"/>
                <a:cs typeface="宋体"/>
              </a:rPr>
              <a:t>独</a:t>
            </a:r>
            <a:r>
              <a:rPr dirty="0" sz="1050" spc="10">
                <a:latin typeface="宋体"/>
                <a:cs typeface="宋体"/>
              </a:rPr>
              <a:t>立</a:t>
            </a:r>
            <a:r>
              <a:rPr dirty="0" sz="1050" spc="5">
                <a:latin typeface="宋体"/>
                <a:cs typeface="宋体"/>
              </a:rPr>
              <a:t>引擎</a:t>
            </a:r>
            <a:r>
              <a:rPr dirty="0" sz="1050" spc="-4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可以</a:t>
            </a:r>
            <a:r>
              <a:rPr dirty="0" sz="1050" spc="-20">
                <a:latin typeface="宋体"/>
                <a:cs typeface="宋体"/>
              </a:rPr>
              <a:t>将</a:t>
            </a:r>
            <a:r>
              <a:rPr dirty="0" sz="1050" spc="5">
                <a:latin typeface="宋体"/>
                <a:cs typeface="宋体"/>
              </a:rPr>
              <a:t>这两部</a:t>
            </a:r>
            <a:r>
              <a:rPr dirty="0" sz="1050" spc="-20"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称为</a:t>
            </a:r>
            <a:r>
              <a:rPr dirty="0" sz="1050" spc="-45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库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20">
                <a:latin typeface="宋体"/>
                <a:cs typeface="宋体"/>
              </a:rPr>
              <a:t>工</a:t>
            </a:r>
            <a:r>
              <a:rPr dirty="0" sz="1050" spc="5">
                <a:latin typeface="宋体"/>
                <a:cs typeface="宋体"/>
              </a:rPr>
              <a:t>具</a:t>
            </a:r>
            <a:endParaRPr sz="1050">
              <a:latin typeface="宋体"/>
              <a:cs typeface="宋体"/>
            </a:endParaRPr>
          </a:p>
          <a:p>
            <a:pPr marL="12700" marR="5080">
              <a:lnSpc>
                <a:spcPct val="123800"/>
              </a:lnSpc>
              <a:spcBef>
                <a:spcPts val="5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两者的</a:t>
            </a:r>
            <a:r>
              <a:rPr dirty="0" sz="1050" spc="-20">
                <a:latin typeface="宋体"/>
                <a:cs typeface="宋体"/>
              </a:rPr>
              <a:t>编</a:t>
            </a:r>
            <a:r>
              <a:rPr dirty="0" sz="1050" spc="5">
                <a:latin typeface="宋体"/>
                <a:cs typeface="宋体"/>
              </a:rPr>
              <a:t>程非</a:t>
            </a:r>
            <a:r>
              <a:rPr dirty="0" sz="1050" spc="-20">
                <a:latin typeface="宋体"/>
                <a:cs typeface="宋体"/>
              </a:rPr>
              <a:t>常</a:t>
            </a:r>
            <a:r>
              <a:rPr dirty="0" sz="1050" spc="5">
                <a:latin typeface="宋体"/>
                <a:cs typeface="宋体"/>
              </a:rPr>
              <a:t>相似。</a:t>
            </a:r>
            <a:r>
              <a:rPr dirty="0" sz="1050" spc="-20">
                <a:latin typeface="宋体"/>
                <a:cs typeface="宋体"/>
              </a:rPr>
              <a:t>都</a:t>
            </a:r>
            <a:r>
              <a:rPr dirty="0" sz="1050" spc="5">
                <a:latin typeface="宋体"/>
                <a:cs typeface="宋体"/>
              </a:rPr>
              <a:t>具有编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结构、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法和逻辑</a:t>
            </a:r>
            <a:r>
              <a:rPr dirty="0" sz="1050" spc="-20">
                <a:latin typeface="宋体"/>
                <a:cs typeface="宋体"/>
              </a:rPr>
              <a:t>机</a:t>
            </a:r>
            <a:r>
              <a:rPr dirty="0" sz="1050" spc="5">
                <a:latin typeface="宋体"/>
                <a:cs typeface="宋体"/>
              </a:rPr>
              <a:t>制。工具</a:t>
            </a:r>
            <a:r>
              <a:rPr dirty="0" sz="1050" spc="-20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9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另</a:t>
            </a:r>
            <a:r>
              <a:rPr dirty="0" sz="1050" spc="-20">
                <a:latin typeface="宋体"/>
                <a:cs typeface="宋体"/>
              </a:rPr>
              <a:t>外</a:t>
            </a:r>
            <a:r>
              <a:rPr dirty="0" sz="1050" spc="5">
                <a:latin typeface="宋体"/>
                <a:cs typeface="宋体"/>
              </a:rPr>
              <a:t>还增加</a:t>
            </a:r>
            <a:r>
              <a:rPr dirty="0" sz="1050" spc="-20">
                <a:latin typeface="宋体"/>
                <a:cs typeface="宋体"/>
              </a:rPr>
              <a:t>了</a:t>
            </a:r>
            <a:r>
              <a:rPr dirty="0" sz="1050" spc="5">
                <a:latin typeface="宋体"/>
                <a:cs typeface="宋体"/>
              </a:rPr>
              <a:t>用于支</a:t>
            </a:r>
            <a:r>
              <a:rPr dirty="0" sz="1050" spc="-20">
                <a:latin typeface="宋体"/>
                <a:cs typeface="宋体"/>
              </a:rPr>
              <a:t>持</a:t>
            </a:r>
            <a:r>
              <a:rPr dirty="0" sz="1050" spc="5">
                <a:latin typeface="宋体"/>
                <a:cs typeface="宋体"/>
              </a:rPr>
              <a:t>工 具（如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Forms</a:t>
            </a:r>
            <a:r>
              <a:rPr dirty="0" sz="1050" spc="-10">
                <a:latin typeface="宋体"/>
                <a:cs typeface="宋体"/>
              </a:rPr>
              <a:t>）</a:t>
            </a:r>
            <a:r>
              <a:rPr dirty="0" sz="1050" spc="5">
                <a:latin typeface="宋体"/>
                <a:cs typeface="宋体"/>
              </a:rPr>
              <a:t>的句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，如：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窗体上</a:t>
            </a:r>
            <a:r>
              <a:rPr dirty="0" sz="1050" spc="-20">
                <a:latin typeface="宋体"/>
                <a:cs typeface="宋体"/>
              </a:rPr>
              <a:t>设</a:t>
            </a:r>
            <a:r>
              <a:rPr dirty="0" sz="1050" spc="5">
                <a:latin typeface="宋体"/>
                <a:cs typeface="宋体"/>
              </a:rPr>
              <a:t>置</a:t>
            </a:r>
            <a:r>
              <a:rPr dirty="0" sz="1050" spc="-20">
                <a:latin typeface="宋体"/>
                <a:cs typeface="宋体"/>
              </a:rPr>
              <a:t>按</a:t>
            </a:r>
            <a:r>
              <a:rPr dirty="0" sz="1050" spc="5">
                <a:latin typeface="宋体"/>
                <a:cs typeface="宋体"/>
              </a:rPr>
              <a:t>钮等。本</a:t>
            </a:r>
            <a:r>
              <a:rPr dirty="0" sz="1050" spc="-20">
                <a:latin typeface="宋体"/>
                <a:cs typeface="宋体"/>
              </a:rPr>
              <a:t>章</a:t>
            </a:r>
            <a:r>
              <a:rPr dirty="0" sz="1050" spc="5">
                <a:latin typeface="宋体"/>
                <a:cs typeface="宋体"/>
              </a:rPr>
              <a:t>主要介</a:t>
            </a:r>
            <a:r>
              <a:rPr dirty="0" sz="1050" spc="-20">
                <a:latin typeface="宋体"/>
                <a:cs typeface="宋体"/>
              </a:rPr>
              <a:t>绍</a:t>
            </a:r>
            <a:r>
              <a:rPr dirty="0" sz="1050" spc="5">
                <a:latin typeface="宋体"/>
                <a:cs typeface="宋体"/>
              </a:rPr>
              <a:t>数据</a:t>
            </a:r>
            <a:r>
              <a:rPr dirty="0" sz="1050" spc="254">
                <a:latin typeface="宋体"/>
                <a:cs typeface="宋体"/>
              </a:rPr>
              <a:t>库</a:t>
            </a: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内容。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" y="7981314"/>
            <a:ext cx="6287770" cy="1772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4355" algn="l"/>
              </a:tabLst>
            </a:pPr>
            <a:r>
              <a:rPr dirty="0" sz="1050" b="1">
                <a:latin typeface="Calibri"/>
                <a:cs typeface="Calibri"/>
              </a:rPr>
              <a:t>§1.2.1	</a:t>
            </a:r>
            <a:r>
              <a:rPr dirty="0" sz="1050" spc="-5" b="1">
                <a:latin typeface="Calibri"/>
                <a:cs typeface="Calibri"/>
              </a:rPr>
              <a:t>PL/SQL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的好处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88645" algn="l"/>
              </a:tabLst>
            </a:pPr>
            <a:r>
              <a:rPr dirty="0" sz="1050" b="1">
                <a:latin typeface="Calibri"/>
                <a:cs typeface="Calibri"/>
              </a:rPr>
              <a:t>§1.2.1.1	</a:t>
            </a:r>
            <a:r>
              <a:rPr dirty="0" sz="1050" b="1">
                <a:latin typeface="宋体"/>
                <a:cs typeface="宋体"/>
              </a:rPr>
              <a:t>有利于客</a:t>
            </a:r>
            <a:r>
              <a:rPr dirty="0" sz="1050" spc="20" b="1">
                <a:latin typeface="宋体"/>
                <a:cs typeface="宋体"/>
              </a:rPr>
              <a:t>户</a:t>
            </a:r>
            <a:r>
              <a:rPr dirty="0" sz="1050" spc="-25" b="1">
                <a:latin typeface="Calibri"/>
                <a:cs typeface="Calibri"/>
              </a:rPr>
              <a:t>/</a:t>
            </a:r>
            <a:r>
              <a:rPr dirty="0" sz="1050" b="1">
                <a:latin typeface="宋体"/>
                <a:cs typeface="宋体"/>
              </a:rPr>
              <a:t>服务器环境应用的运行</a:t>
            </a:r>
            <a:endParaRPr sz="1050">
              <a:latin typeface="宋体"/>
              <a:cs typeface="宋体"/>
            </a:endParaRPr>
          </a:p>
          <a:p>
            <a:pPr algn="just" marL="12700" marR="73660" indent="26797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对于客户</a:t>
            </a:r>
            <a:r>
              <a:rPr dirty="0" sz="1050">
                <a:latin typeface="Calibri"/>
                <a:cs typeface="Calibri"/>
              </a:rPr>
              <a:t>/</a:t>
            </a:r>
            <a:r>
              <a:rPr dirty="0" sz="1050" spc="5">
                <a:latin typeface="宋体"/>
                <a:cs typeface="宋体"/>
              </a:rPr>
              <a:t>服</a:t>
            </a:r>
            <a:r>
              <a:rPr dirty="0" sz="1050" spc="-20">
                <a:latin typeface="宋体"/>
                <a:cs typeface="宋体"/>
              </a:rPr>
              <a:t>务</a:t>
            </a:r>
            <a:r>
              <a:rPr dirty="0" sz="1050" spc="5">
                <a:latin typeface="宋体"/>
                <a:cs typeface="宋体"/>
              </a:rPr>
              <a:t>器环境</a:t>
            </a:r>
            <a:r>
              <a:rPr dirty="0" sz="1050" spc="-20">
                <a:latin typeface="宋体"/>
                <a:cs typeface="宋体"/>
              </a:rPr>
              <a:t>来</a:t>
            </a:r>
            <a:r>
              <a:rPr dirty="0" sz="1050" spc="5">
                <a:latin typeface="宋体"/>
                <a:cs typeface="宋体"/>
              </a:rPr>
              <a:t>说，真</a:t>
            </a:r>
            <a:r>
              <a:rPr dirty="0" sz="1050" spc="-20">
                <a:latin typeface="宋体"/>
                <a:cs typeface="宋体"/>
              </a:rPr>
              <a:t>正</a:t>
            </a:r>
            <a:r>
              <a:rPr dirty="0" sz="1050" spc="5">
                <a:latin typeface="宋体"/>
                <a:cs typeface="宋体"/>
              </a:rPr>
              <a:t>的瓶颈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网络上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无论网络多</a:t>
            </a:r>
            <a:r>
              <a:rPr dirty="0" sz="1050" spc="-20">
                <a:latin typeface="宋体"/>
                <a:cs typeface="宋体"/>
              </a:rPr>
              <a:t>快</a:t>
            </a:r>
            <a:r>
              <a:rPr dirty="0" sz="1050" spc="5">
                <a:latin typeface="宋体"/>
                <a:cs typeface="宋体"/>
              </a:rPr>
              <a:t>，只要</a:t>
            </a:r>
            <a:r>
              <a:rPr dirty="0" sz="1050" spc="-20">
                <a:latin typeface="宋体"/>
                <a:cs typeface="宋体"/>
              </a:rPr>
              <a:t>客</a:t>
            </a:r>
            <a:r>
              <a:rPr dirty="0" sz="1050" spc="5">
                <a:latin typeface="宋体"/>
                <a:cs typeface="宋体"/>
              </a:rPr>
              <a:t>户端与</a:t>
            </a:r>
            <a:r>
              <a:rPr dirty="0" sz="1050" spc="-20">
                <a:latin typeface="宋体"/>
                <a:cs typeface="宋体"/>
              </a:rPr>
              <a:t>服</a:t>
            </a:r>
            <a:r>
              <a:rPr dirty="0" sz="1050" spc="5">
                <a:latin typeface="宋体"/>
                <a:cs typeface="宋体"/>
              </a:rPr>
              <a:t>务器进行</a:t>
            </a:r>
            <a:r>
              <a:rPr dirty="0" sz="1050" spc="-20">
                <a:latin typeface="宋体"/>
                <a:cs typeface="宋体"/>
              </a:rPr>
              <a:t>大</a:t>
            </a:r>
            <a:r>
              <a:rPr dirty="0" sz="1050" spc="5">
                <a:latin typeface="宋体"/>
                <a:cs typeface="宋体"/>
              </a:rPr>
              <a:t>量的数 </a:t>
            </a:r>
            <a:r>
              <a:rPr dirty="0" sz="1050" spc="5">
                <a:latin typeface="宋体"/>
                <a:cs typeface="宋体"/>
              </a:rPr>
              <a:t>据交换。</a:t>
            </a:r>
            <a:r>
              <a:rPr dirty="0" sz="1050" spc="-20">
                <a:latin typeface="宋体"/>
                <a:cs typeface="宋体"/>
              </a:rPr>
              <a:t>应</a:t>
            </a:r>
            <a:r>
              <a:rPr dirty="0" sz="1050" spc="5">
                <a:latin typeface="宋体"/>
                <a:cs typeface="宋体"/>
              </a:rPr>
              <a:t>用运行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效率自</a:t>
            </a:r>
            <a:r>
              <a:rPr dirty="0" sz="1050" spc="-20">
                <a:latin typeface="宋体"/>
                <a:cs typeface="宋体"/>
              </a:rPr>
              <a:t>然</a:t>
            </a:r>
            <a:r>
              <a:rPr dirty="0" sz="1050" spc="5">
                <a:latin typeface="宋体"/>
                <a:cs typeface="宋体"/>
              </a:rPr>
              <a:t>就回受</a:t>
            </a:r>
            <a:r>
              <a:rPr dirty="0" sz="1050" spc="-2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影响。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果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</a:t>
            </a:r>
            <a:r>
              <a:rPr dirty="0" sz="1050" spc="-2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进</a:t>
            </a:r>
            <a:r>
              <a:rPr dirty="0" sz="1050" spc="5">
                <a:latin typeface="宋体"/>
                <a:cs typeface="宋体"/>
              </a:rPr>
              <a:t>行编程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将这种</a:t>
            </a:r>
            <a:r>
              <a:rPr dirty="0" sz="1050" spc="-20">
                <a:latin typeface="宋体"/>
                <a:cs typeface="宋体"/>
              </a:rPr>
              <a:t>具</a:t>
            </a:r>
            <a:r>
              <a:rPr dirty="0" sz="1050" spc="5">
                <a:latin typeface="宋体"/>
                <a:cs typeface="宋体"/>
              </a:rPr>
              <a:t>有大量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据处理</a:t>
            </a:r>
            <a:r>
              <a:rPr dirty="0" sz="1050" spc="-20">
                <a:latin typeface="宋体"/>
                <a:cs typeface="宋体"/>
              </a:rPr>
              <a:t>的应</a:t>
            </a:r>
            <a:r>
              <a:rPr dirty="0" sz="1050" spc="5">
                <a:latin typeface="宋体"/>
                <a:cs typeface="宋体"/>
              </a:rPr>
              <a:t>用 放在服务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端来执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。自然</a:t>
            </a:r>
            <a:r>
              <a:rPr dirty="0" sz="1050" spc="-20">
                <a:latin typeface="宋体"/>
                <a:cs typeface="宋体"/>
              </a:rPr>
              <a:t>就</a:t>
            </a:r>
            <a:r>
              <a:rPr dirty="0" sz="1050" spc="5">
                <a:latin typeface="宋体"/>
                <a:cs typeface="宋体"/>
              </a:rPr>
              <a:t>省去了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据在网</a:t>
            </a:r>
            <a:r>
              <a:rPr dirty="0" sz="1050" spc="-2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0">
                <a:latin typeface="宋体"/>
                <a:cs typeface="宋体"/>
              </a:rPr>
              <a:t>传</a:t>
            </a:r>
            <a:r>
              <a:rPr dirty="0" sz="1050" spc="5">
                <a:latin typeface="宋体"/>
                <a:cs typeface="宋体"/>
              </a:rPr>
              <a:t>输时间。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588645" algn="l"/>
              </a:tabLst>
            </a:pPr>
            <a:r>
              <a:rPr dirty="0" sz="1050" b="1">
                <a:latin typeface="Calibri"/>
                <a:cs typeface="Calibri"/>
              </a:rPr>
              <a:t>§1.2.1.2	</a:t>
            </a:r>
            <a:r>
              <a:rPr dirty="0" sz="1050" b="1">
                <a:latin typeface="宋体"/>
                <a:cs typeface="宋体"/>
              </a:rPr>
              <a:t>适合于客户环境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由于分</a:t>
            </a:r>
            <a:r>
              <a:rPr dirty="0" sz="1050" spc="-20">
                <a:latin typeface="宋体"/>
                <a:cs typeface="宋体"/>
              </a:rPr>
              <a:t>为</a:t>
            </a:r>
            <a:r>
              <a:rPr dirty="0" sz="1050" spc="5">
                <a:latin typeface="宋体"/>
                <a:cs typeface="宋体"/>
              </a:rPr>
              <a:t>数据</a:t>
            </a:r>
            <a:r>
              <a:rPr dirty="0" sz="1050" spc="245">
                <a:latin typeface="宋体"/>
                <a:cs typeface="宋体"/>
              </a:rPr>
              <a:t>库</a:t>
            </a: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部分和</a:t>
            </a:r>
            <a:r>
              <a:rPr dirty="0" sz="1050" spc="-20">
                <a:latin typeface="宋体"/>
                <a:cs typeface="宋体"/>
              </a:rPr>
              <a:t>工</a:t>
            </a:r>
            <a:r>
              <a:rPr dirty="0" sz="1050" spc="5">
                <a:latin typeface="宋体"/>
                <a:cs typeface="宋体"/>
              </a:rPr>
              <a:t>具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-430">
                <a:latin typeface="宋体"/>
                <a:cs typeface="宋体"/>
              </a:rPr>
              <a:t>。</a:t>
            </a:r>
            <a:r>
              <a:rPr dirty="0" sz="1050" spc="-2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于客户端</a:t>
            </a:r>
            <a:r>
              <a:rPr dirty="0" sz="1050" spc="-20">
                <a:latin typeface="宋体"/>
                <a:cs typeface="宋体"/>
              </a:rPr>
              <a:t>来</a:t>
            </a:r>
            <a:r>
              <a:rPr dirty="0" sz="1050" spc="5">
                <a:latin typeface="宋体"/>
                <a:cs typeface="宋体"/>
              </a:rPr>
              <a:t>说</a:t>
            </a:r>
            <a:r>
              <a:rPr dirty="0" sz="1050" spc="-70">
                <a:latin typeface="宋体"/>
                <a:cs typeface="宋体"/>
              </a:rPr>
              <a:t>，</a:t>
            </a:r>
            <a:r>
              <a:rPr dirty="0" sz="1050" spc="-70">
                <a:latin typeface="Calibri"/>
                <a:cs typeface="Calibri"/>
              </a:rPr>
              <a:t>PL/SQL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可以</a:t>
            </a:r>
            <a:r>
              <a:rPr dirty="0" sz="1050" spc="-20">
                <a:latin typeface="宋体"/>
                <a:cs typeface="宋体"/>
              </a:rPr>
              <a:t>嵌</a:t>
            </a:r>
            <a:r>
              <a:rPr dirty="0" sz="1050" spc="5">
                <a:latin typeface="宋体"/>
                <a:cs typeface="宋体"/>
              </a:rPr>
              <a:t>套到相</a:t>
            </a:r>
            <a:r>
              <a:rPr dirty="0" sz="1050" spc="-20">
                <a:latin typeface="宋体"/>
                <a:cs typeface="宋体"/>
              </a:rPr>
              <a:t>应</a:t>
            </a:r>
            <a:r>
              <a:rPr dirty="0" sz="1050" spc="5">
                <a:latin typeface="宋体"/>
                <a:cs typeface="宋体"/>
              </a:rPr>
              <a:t>的工具中，</a:t>
            </a:r>
            <a:endParaRPr sz="1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8776"/>
            <a:ext cx="4192904" cy="1805939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13995" indent="-201295">
              <a:lnSpc>
                <a:spcPct val="100000"/>
              </a:lnSpc>
              <a:spcBef>
                <a:spcPts val="395"/>
              </a:spcBef>
              <a:buSzPct val="90476"/>
              <a:buFont typeface="Calibri"/>
              <a:buAutoNum type="arabicPeriod"/>
              <a:tabLst>
                <a:tab pos="214629" algn="l"/>
              </a:tabLst>
            </a:pPr>
            <a:r>
              <a:rPr dirty="0" sz="1050" b="1">
                <a:latin typeface="宋体"/>
                <a:cs typeface="宋体"/>
              </a:rPr>
              <a:t>删除过程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可以使用</a:t>
            </a:r>
            <a:r>
              <a:rPr dirty="0" sz="1050" spc="-300"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dirty="0" sz="105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PROCEDURE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命令</a:t>
            </a:r>
            <a:r>
              <a:rPr dirty="0" sz="1050" spc="-2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不需要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过程进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删除，语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如下：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Calibri"/>
                <a:cs typeface="Calibri"/>
              </a:rPr>
              <a:t>DROP PROCEDURE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[user.]Procudure_name;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13995" indent="-201295">
              <a:lnSpc>
                <a:spcPct val="100000"/>
              </a:lnSpc>
              <a:spcBef>
                <a:spcPts val="735"/>
              </a:spcBef>
              <a:buSzPct val="90476"/>
              <a:buFont typeface="Calibri"/>
              <a:buAutoNum type="arabicPeriod" startAt="2"/>
              <a:tabLst>
                <a:tab pos="214629" algn="l"/>
              </a:tabLst>
            </a:pPr>
            <a:r>
              <a:rPr dirty="0" sz="1050" b="1">
                <a:latin typeface="宋体"/>
                <a:cs typeface="宋体"/>
              </a:rPr>
              <a:t>删除函数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可以使用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DROP FUNCTION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命令对不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要的函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进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删除，语</a:t>
            </a:r>
            <a:r>
              <a:rPr dirty="0" sz="1050" spc="-20"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如下：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latin typeface="Calibri"/>
                <a:cs typeface="Calibri"/>
              </a:rPr>
              <a:t>DROP FUNCTION</a:t>
            </a:r>
            <a:r>
              <a:rPr dirty="0" sz="1050" spc="-10">
                <a:latin typeface="Calibri"/>
                <a:cs typeface="Calibri"/>
              </a:rPr>
              <a:t> [user.]Function_name;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39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002538"/>
            <a:ext cx="2548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dirty="0" sz="1800" spc="10" b="1">
                <a:latin typeface="宋体"/>
                <a:cs typeface="宋体"/>
              </a:rPr>
              <a:t>第</a:t>
            </a:r>
            <a:r>
              <a:rPr dirty="0" sz="1800" spc="-10" b="1">
                <a:latin typeface="宋体"/>
                <a:cs typeface="宋体"/>
              </a:rPr>
              <a:t>七章</a:t>
            </a:r>
            <a:r>
              <a:rPr dirty="0" sz="1800" b="1">
                <a:latin typeface="宋体"/>
                <a:cs typeface="宋体"/>
              </a:rPr>
              <a:t>	</a:t>
            </a:r>
            <a:r>
              <a:rPr dirty="0" sz="1800" spc="10" b="1">
                <a:latin typeface="宋体"/>
                <a:cs typeface="宋体"/>
              </a:rPr>
              <a:t>包</a:t>
            </a:r>
            <a:r>
              <a:rPr dirty="0" sz="1800" spc="-10" b="1">
                <a:latin typeface="宋体"/>
                <a:cs typeface="宋体"/>
              </a:rPr>
              <a:t>的创</a:t>
            </a:r>
            <a:r>
              <a:rPr dirty="0" sz="1800" spc="10" b="1">
                <a:latin typeface="宋体"/>
                <a:cs typeface="宋体"/>
              </a:rPr>
              <a:t>建</a:t>
            </a:r>
            <a:r>
              <a:rPr dirty="0" sz="1800" spc="-10" b="1">
                <a:latin typeface="宋体"/>
                <a:cs typeface="宋体"/>
              </a:rPr>
              <a:t>和应用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40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04" y="1600327"/>
            <a:ext cx="6218555" cy="8030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§7.1	</a:t>
            </a:r>
            <a:r>
              <a:rPr dirty="0" sz="1050" b="1">
                <a:latin typeface="宋体"/>
                <a:cs typeface="宋体"/>
              </a:rPr>
              <a:t>引言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 indent="264795">
              <a:lnSpc>
                <a:spcPct val="123800"/>
              </a:lnSpc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包是一组相关过程</a:t>
            </a:r>
            <a:r>
              <a:rPr dirty="0" sz="1050" spc="-50" b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函数</a:t>
            </a:r>
            <a:r>
              <a:rPr dirty="0" sz="1050" spc="-50" b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dirty="0" sz="1050" spc="-50" b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常量和游标</a:t>
            </a:r>
            <a:r>
              <a:rPr dirty="0" sz="1050" spc="245" b="1">
                <a:solidFill>
                  <a:srgbClr val="FF0000"/>
                </a:solidFill>
                <a:latin typeface="宋体"/>
                <a:cs typeface="宋体"/>
              </a:rPr>
              <a:t>等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程序设计元素的组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它</a:t>
            </a:r>
            <a:r>
              <a:rPr dirty="0" sz="1050" spc="5">
                <a:latin typeface="宋体"/>
                <a:cs typeface="宋体"/>
              </a:rPr>
              <a:t>具有面</a:t>
            </a:r>
            <a:r>
              <a:rPr dirty="0" sz="1050" spc="-20">
                <a:latin typeface="宋体"/>
                <a:cs typeface="宋体"/>
              </a:rPr>
              <a:t>向</a:t>
            </a:r>
            <a:r>
              <a:rPr dirty="0" sz="1050" spc="5">
                <a:latin typeface="宋体"/>
                <a:cs typeface="宋体"/>
              </a:rPr>
              <a:t>对象程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设 计语言的</a:t>
            </a:r>
            <a:r>
              <a:rPr dirty="0" sz="1050" spc="-20">
                <a:latin typeface="宋体"/>
                <a:cs typeface="宋体"/>
              </a:rPr>
              <a:t>特</a:t>
            </a:r>
            <a:r>
              <a:rPr dirty="0" sz="1050" spc="5">
                <a:latin typeface="宋体"/>
                <a:cs typeface="宋体"/>
              </a:rPr>
              <a:t>点，是</a:t>
            </a:r>
            <a:r>
              <a:rPr dirty="0" sz="1050" spc="-2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这些</a:t>
            </a:r>
            <a:r>
              <a:rPr dirty="0" sz="1050" spc="-1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程序</a:t>
            </a:r>
            <a:r>
              <a:rPr dirty="0" sz="1050" spc="-20">
                <a:latin typeface="宋体"/>
                <a:cs typeface="宋体"/>
              </a:rPr>
              <a:t>设</a:t>
            </a:r>
            <a:r>
              <a:rPr dirty="0" sz="1050" spc="5">
                <a:latin typeface="宋体"/>
                <a:cs typeface="宋体"/>
              </a:rPr>
              <a:t>计元素</a:t>
            </a:r>
            <a:r>
              <a:rPr dirty="0" sz="1050" spc="-20">
                <a:latin typeface="宋体"/>
                <a:cs typeface="宋体"/>
              </a:rPr>
              <a:t>的封</a:t>
            </a:r>
            <a:r>
              <a:rPr dirty="0" sz="1050" spc="5">
                <a:latin typeface="宋体"/>
                <a:cs typeface="宋体"/>
              </a:rPr>
              <a:t>装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包类似于</a:t>
            </a:r>
            <a:r>
              <a:rPr dirty="0" sz="1050" spc="-12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C++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dirty="0" sz="1050" spc="-15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40" b="1">
                <a:solidFill>
                  <a:srgbClr val="FF0000"/>
                </a:solidFill>
                <a:latin typeface="Calibri"/>
                <a:cs typeface="Calibri"/>
              </a:rPr>
              <a:t>JAVA</a:t>
            </a:r>
            <a:r>
              <a:rPr dirty="0" sz="1050" spc="1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语言中的类，其中变量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当 于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类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中的成员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变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量，过程和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函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数相当于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类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方</a:t>
            </a:r>
            <a:r>
              <a:rPr dirty="0" sz="1050" spc="30" b="1">
                <a:solidFill>
                  <a:srgbClr val="FF0000"/>
                </a:solidFill>
                <a:latin typeface="宋体"/>
                <a:cs typeface="宋体"/>
              </a:rPr>
              <a:t>法</a:t>
            </a:r>
            <a:r>
              <a:rPr dirty="0" sz="1050" spc="5">
                <a:latin typeface="宋体"/>
                <a:cs typeface="宋体"/>
              </a:rPr>
              <a:t>。把</a:t>
            </a:r>
            <a:r>
              <a:rPr dirty="0" sz="1050" spc="-2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关的模块归类成为包，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可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使开发人员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利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用面向对象的 方法进行存储过程的开发，从而提高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系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统性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algn="just" marL="12700" marR="6350" indent="267970">
              <a:lnSpc>
                <a:spcPct val="123800"/>
              </a:lnSpc>
              <a:spcBef>
                <a:spcPts val="5"/>
              </a:spcBef>
            </a:pPr>
            <a:r>
              <a:rPr dirty="0" sz="1050" spc="5">
                <a:latin typeface="宋体"/>
                <a:cs typeface="宋体"/>
              </a:rPr>
              <a:t>与类相同，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包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中的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程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序元素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也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分为公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元素和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私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用元素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两</a:t>
            </a:r>
            <a:r>
              <a:rPr dirty="0" sz="1050" spc="35" b="1">
                <a:solidFill>
                  <a:srgbClr val="FF0000"/>
                </a:solidFill>
                <a:latin typeface="宋体"/>
                <a:cs typeface="宋体"/>
              </a:rPr>
              <a:t>种</a:t>
            </a:r>
            <a:r>
              <a:rPr dirty="0" sz="1050" spc="5">
                <a:latin typeface="宋体"/>
                <a:cs typeface="宋体"/>
              </a:rPr>
              <a:t>，这两种元素的区别是他们允许访问的程 </a:t>
            </a:r>
            <a:r>
              <a:rPr dirty="0" sz="1050" spc="5">
                <a:latin typeface="宋体"/>
                <a:cs typeface="宋体"/>
              </a:rPr>
              <a:t>序范围不</a:t>
            </a:r>
            <a:r>
              <a:rPr dirty="0" sz="1050" spc="-20">
                <a:latin typeface="宋体"/>
                <a:cs typeface="宋体"/>
              </a:rPr>
              <a:t>同</a:t>
            </a:r>
            <a:r>
              <a:rPr dirty="0" sz="1050" spc="-19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即它</a:t>
            </a:r>
            <a:r>
              <a:rPr dirty="0" sz="1050" spc="-20">
                <a:latin typeface="宋体"/>
                <a:cs typeface="宋体"/>
              </a:rPr>
              <a:t>们</a:t>
            </a:r>
            <a:r>
              <a:rPr dirty="0" sz="1050" spc="5">
                <a:latin typeface="宋体"/>
                <a:cs typeface="宋体"/>
              </a:rPr>
              <a:t>的作用</a:t>
            </a:r>
            <a:r>
              <a:rPr dirty="0" sz="1050" spc="-20">
                <a:latin typeface="宋体"/>
                <a:cs typeface="宋体"/>
              </a:rPr>
              <a:t>域</a:t>
            </a:r>
            <a:r>
              <a:rPr dirty="0" sz="1050" spc="5">
                <a:latin typeface="宋体"/>
                <a:cs typeface="宋体"/>
              </a:rPr>
              <a:t>不同</a:t>
            </a:r>
            <a:r>
              <a:rPr dirty="0" sz="1050" spc="-210"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公用元素</a:t>
            </a:r>
            <a:r>
              <a:rPr dirty="0" sz="1050" spc="5">
                <a:latin typeface="宋体"/>
                <a:cs typeface="宋体"/>
              </a:rPr>
              <a:t>不仅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以被包中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函数</a:t>
            </a:r>
            <a:r>
              <a:rPr dirty="0" sz="1050" spc="-190">
                <a:latin typeface="宋体"/>
                <a:cs typeface="宋体"/>
              </a:rPr>
              <a:t>、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程所调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-19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也可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被包外的</a:t>
            </a:r>
            <a:r>
              <a:rPr dirty="0" sz="1050" spc="-31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  </a:t>
            </a:r>
            <a:r>
              <a:rPr dirty="0" sz="1050" spc="5">
                <a:latin typeface="宋体"/>
                <a:cs typeface="宋体"/>
              </a:rPr>
              <a:t>程序访问</a:t>
            </a:r>
            <a:r>
              <a:rPr dirty="0" sz="1050" spc="-20">
                <a:latin typeface="宋体"/>
                <a:cs typeface="宋体"/>
              </a:rPr>
              <a:t>，而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私有元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素</a:t>
            </a:r>
            <a:r>
              <a:rPr dirty="0" sz="1050" spc="5">
                <a:latin typeface="宋体"/>
                <a:cs typeface="宋体"/>
              </a:rPr>
              <a:t>只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被包内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函数和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程序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访问。</a:t>
            </a:r>
            <a:endParaRPr sz="1050">
              <a:latin typeface="宋体"/>
              <a:cs typeface="宋体"/>
            </a:endParaRPr>
          </a:p>
          <a:p>
            <a:pPr marL="12700" marR="5080" indent="26797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序设计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，使用</a:t>
            </a:r>
            <a:r>
              <a:rPr dirty="0" sz="1050" spc="-20">
                <a:latin typeface="宋体"/>
                <a:cs typeface="宋体"/>
              </a:rPr>
              <a:t>包</a:t>
            </a:r>
            <a:r>
              <a:rPr dirty="0" sz="1050" spc="5">
                <a:latin typeface="宋体"/>
                <a:cs typeface="宋体"/>
              </a:rPr>
              <a:t>不仅可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使程序</a:t>
            </a:r>
            <a:r>
              <a:rPr dirty="0" sz="1050" spc="-20">
                <a:latin typeface="宋体"/>
                <a:cs typeface="宋体"/>
              </a:rPr>
              <a:t>设计</a:t>
            </a:r>
            <a:r>
              <a:rPr dirty="0" sz="1050" spc="5">
                <a:latin typeface="宋体"/>
                <a:cs typeface="宋体"/>
              </a:rPr>
              <a:t>模块化，</a:t>
            </a:r>
            <a:r>
              <a:rPr dirty="0" sz="1050" spc="-2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外隐</a:t>
            </a:r>
            <a:r>
              <a:rPr dirty="0" sz="1050" spc="15">
                <a:latin typeface="宋体"/>
                <a:cs typeface="宋体"/>
              </a:rPr>
              <a:t>藏</a:t>
            </a:r>
            <a:r>
              <a:rPr dirty="0" sz="1050" spc="-20">
                <a:latin typeface="宋体"/>
                <a:cs typeface="宋体"/>
              </a:rPr>
              <a:t>包</a:t>
            </a:r>
            <a:r>
              <a:rPr dirty="0" sz="1050" spc="5">
                <a:latin typeface="宋体"/>
                <a:cs typeface="宋体"/>
              </a:rPr>
              <a:t>内所使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的信息</a:t>
            </a:r>
            <a:r>
              <a:rPr dirty="0" sz="1050" spc="-20">
                <a:latin typeface="宋体"/>
                <a:cs typeface="宋体"/>
              </a:rPr>
              <a:t>（</a:t>
            </a:r>
            <a:r>
              <a:rPr dirty="0" sz="1050" spc="5">
                <a:latin typeface="宋体"/>
                <a:cs typeface="宋体"/>
              </a:rPr>
              <a:t>通过使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私 用变量</a:t>
            </a:r>
            <a:r>
              <a:rPr dirty="0" sz="1050" spc="-260">
                <a:latin typeface="宋体"/>
                <a:cs typeface="宋体"/>
              </a:rPr>
              <a:t>），</a:t>
            </a:r>
            <a:r>
              <a:rPr dirty="0" sz="1050" spc="5">
                <a:latin typeface="宋体"/>
                <a:cs typeface="宋体"/>
              </a:rPr>
              <a:t>而且可以提高程序的执行效率。因为，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程序首次调用包内函数或过程时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将整个包调</a:t>
            </a:r>
            <a:endParaRPr sz="1050">
              <a:latin typeface="宋体"/>
              <a:cs typeface="宋体"/>
            </a:endParaRPr>
          </a:p>
          <a:p>
            <a:pPr marL="12700" marR="8255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入内存，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再次访</a:t>
            </a:r>
            <a:r>
              <a:rPr dirty="0" sz="1050" spc="-20">
                <a:latin typeface="宋体"/>
                <a:cs typeface="宋体"/>
              </a:rPr>
              <a:t>问</a:t>
            </a:r>
            <a:r>
              <a:rPr dirty="0" sz="1050" spc="5">
                <a:latin typeface="宋体"/>
                <a:cs typeface="宋体"/>
              </a:rPr>
              <a:t>包内元</a:t>
            </a:r>
            <a:r>
              <a:rPr dirty="0" sz="1050" spc="-20">
                <a:latin typeface="宋体"/>
                <a:cs typeface="宋体"/>
              </a:rPr>
              <a:t>素</a:t>
            </a:r>
            <a:r>
              <a:rPr dirty="0" sz="1050" spc="5">
                <a:latin typeface="宋体"/>
                <a:cs typeface="宋体"/>
              </a:rPr>
              <a:t>时</a:t>
            </a:r>
            <a:r>
              <a:rPr dirty="0" sz="1050">
                <a:latin typeface="宋体"/>
                <a:cs typeface="宋体"/>
              </a:rPr>
              <a:t>，</a:t>
            </a:r>
            <a:r>
              <a:rPr dirty="0" sz="1050">
                <a:latin typeface="Calibri"/>
                <a:cs typeface="Calibri"/>
              </a:rPr>
              <a:t>ORACLE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直</a:t>
            </a:r>
            <a:r>
              <a:rPr dirty="0" sz="1050" spc="5">
                <a:latin typeface="宋体"/>
                <a:cs typeface="宋体"/>
              </a:rPr>
              <a:t>接从</a:t>
            </a:r>
            <a:r>
              <a:rPr dirty="0" sz="1050" spc="-20">
                <a:latin typeface="宋体"/>
                <a:cs typeface="宋体"/>
              </a:rPr>
              <a:t>内</a:t>
            </a:r>
            <a:r>
              <a:rPr dirty="0" sz="1050" spc="5">
                <a:latin typeface="宋体"/>
                <a:cs typeface="宋体"/>
              </a:rPr>
              <a:t>存中读取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而不需</a:t>
            </a:r>
            <a:r>
              <a:rPr dirty="0" sz="1050" spc="-20">
                <a:latin typeface="宋体"/>
                <a:cs typeface="宋体"/>
              </a:rPr>
              <a:t>要</a:t>
            </a:r>
            <a:r>
              <a:rPr dirty="0" sz="1050" spc="5">
                <a:latin typeface="宋体"/>
                <a:cs typeface="宋体"/>
              </a:rPr>
              <a:t>进行磁盘</a:t>
            </a:r>
            <a:r>
              <a:rPr dirty="0" sz="1050" spc="-22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I/O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操作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从而使</a:t>
            </a:r>
            <a:r>
              <a:rPr dirty="0" sz="1050" spc="-20">
                <a:latin typeface="宋体"/>
                <a:cs typeface="宋体"/>
              </a:rPr>
              <a:t>程序</a:t>
            </a:r>
            <a:r>
              <a:rPr dirty="0" sz="1050" spc="5">
                <a:latin typeface="宋体"/>
                <a:cs typeface="宋体"/>
              </a:rPr>
              <a:t>执 行效率得</a:t>
            </a:r>
            <a:r>
              <a:rPr dirty="0" sz="1050" spc="-2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提高。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710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一个包由两个分开的部分组成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12700" marR="6985" indent="267970">
              <a:lnSpc>
                <a:spcPct val="123800"/>
              </a:lnSpc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包定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义</a:t>
            </a:r>
            <a:r>
              <a:rPr dirty="0" sz="1050" spc="-20">
                <a:latin typeface="宋体"/>
                <a:cs typeface="宋体"/>
              </a:rPr>
              <a:t>（</a:t>
            </a:r>
            <a:r>
              <a:rPr dirty="0" sz="1050" spc="-70">
                <a:latin typeface="Calibri"/>
                <a:cs typeface="Calibri"/>
              </a:rPr>
              <a:t>P</a:t>
            </a:r>
            <a:r>
              <a:rPr dirty="0" sz="1050" spc="-15">
                <a:latin typeface="Calibri"/>
                <a:cs typeface="Calibri"/>
              </a:rPr>
              <a:t>AC</a:t>
            </a:r>
            <a:r>
              <a:rPr dirty="0" sz="1050">
                <a:latin typeface="Calibri"/>
                <a:cs typeface="Calibri"/>
              </a:rPr>
              <a:t>K</a:t>
            </a:r>
            <a:r>
              <a:rPr dirty="0" sz="1050" spc="-10">
                <a:latin typeface="Calibri"/>
                <a:cs typeface="Calibri"/>
              </a:rPr>
              <a:t>A</a:t>
            </a:r>
            <a:r>
              <a:rPr dirty="0" sz="1050">
                <a:latin typeface="Calibri"/>
                <a:cs typeface="Calibri"/>
              </a:rPr>
              <a:t>G</a:t>
            </a:r>
            <a:r>
              <a:rPr dirty="0" sz="1050" spc="-15">
                <a:latin typeface="Calibri"/>
                <a:cs typeface="Calibri"/>
              </a:rPr>
              <a:t>E</a:t>
            </a:r>
            <a:r>
              <a:rPr dirty="0" sz="1050" spc="-525">
                <a:latin typeface="宋体"/>
                <a:cs typeface="宋体"/>
              </a:rPr>
              <a:t>）</a:t>
            </a:r>
            <a:r>
              <a:rPr dirty="0" sz="1050" spc="5">
                <a:latin typeface="宋体"/>
                <a:cs typeface="宋体"/>
              </a:rPr>
              <a:t>：包定义</a:t>
            </a:r>
            <a:r>
              <a:rPr dirty="0" sz="1050" spc="-20">
                <a:latin typeface="宋体"/>
                <a:cs typeface="宋体"/>
              </a:rPr>
              <a:t>部</a:t>
            </a:r>
            <a:r>
              <a:rPr dirty="0" sz="1050" spc="5">
                <a:latin typeface="宋体"/>
                <a:cs typeface="宋体"/>
              </a:rPr>
              <a:t>分声明包内数据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型、变量、常量、游标、子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序和异常错误处理</a:t>
            </a:r>
            <a:r>
              <a:rPr dirty="0" sz="1050" spc="-20">
                <a:latin typeface="宋体"/>
                <a:cs typeface="宋体"/>
              </a:rPr>
              <a:t>等</a:t>
            </a:r>
            <a:r>
              <a:rPr dirty="0" sz="1050">
                <a:latin typeface="宋体"/>
                <a:cs typeface="宋体"/>
              </a:rPr>
              <a:t>元 </a:t>
            </a:r>
            <a:r>
              <a:rPr dirty="0" sz="1050" spc="5">
                <a:latin typeface="宋体"/>
                <a:cs typeface="宋体"/>
              </a:rPr>
              <a:t>素，这些</a:t>
            </a:r>
            <a:r>
              <a:rPr dirty="0" sz="1050" spc="-20">
                <a:latin typeface="宋体"/>
                <a:cs typeface="宋体"/>
              </a:rPr>
              <a:t>元</a:t>
            </a:r>
            <a:r>
              <a:rPr dirty="0" sz="1050" spc="5">
                <a:latin typeface="宋体"/>
                <a:cs typeface="宋体"/>
              </a:rPr>
              <a:t>素为包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公有元</a:t>
            </a:r>
            <a:r>
              <a:rPr dirty="0" sz="1050" spc="-20">
                <a:latin typeface="宋体"/>
                <a:cs typeface="宋体"/>
              </a:rPr>
              <a:t>素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12700" marR="5080" indent="264795">
              <a:lnSpc>
                <a:spcPct val="123800"/>
              </a:lnSpc>
              <a:spcBef>
                <a:spcPts val="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包主</a:t>
            </a:r>
            <a:r>
              <a:rPr dirty="0" sz="1050" spc="-95" b="1">
                <a:solidFill>
                  <a:srgbClr val="FF0000"/>
                </a:solidFill>
                <a:latin typeface="宋体"/>
                <a:cs typeface="宋体"/>
              </a:rPr>
              <a:t>体</a:t>
            </a:r>
            <a:r>
              <a:rPr dirty="0" sz="1050" spc="-20">
                <a:latin typeface="宋体"/>
                <a:cs typeface="宋体"/>
              </a:rPr>
              <a:t>（</a:t>
            </a:r>
            <a:r>
              <a:rPr dirty="0" sz="1050" spc="-20">
                <a:latin typeface="Calibri"/>
                <a:cs typeface="Calibri"/>
              </a:rPr>
              <a:t>PACKAGE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14">
                <a:latin typeface="Calibri"/>
                <a:cs typeface="Calibri"/>
              </a:rPr>
              <a:t>BODY</a:t>
            </a:r>
            <a:r>
              <a:rPr dirty="0" sz="1050" spc="-114">
                <a:latin typeface="宋体"/>
                <a:cs typeface="宋体"/>
              </a:rPr>
              <a:t>）：</a:t>
            </a:r>
            <a:r>
              <a:rPr dirty="0" sz="1050" spc="5">
                <a:latin typeface="宋体"/>
                <a:cs typeface="宋体"/>
              </a:rPr>
              <a:t>包</a:t>
            </a:r>
            <a:r>
              <a:rPr dirty="0" sz="1050" spc="-20">
                <a:latin typeface="宋体"/>
                <a:cs typeface="宋体"/>
              </a:rPr>
              <a:t>主</a:t>
            </a:r>
            <a:r>
              <a:rPr dirty="0" sz="1050" spc="5">
                <a:latin typeface="宋体"/>
                <a:cs typeface="宋体"/>
              </a:rPr>
              <a:t>体则是</a:t>
            </a:r>
            <a:r>
              <a:rPr dirty="0" sz="1050" spc="-20">
                <a:latin typeface="宋体"/>
                <a:cs typeface="宋体"/>
              </a:rPr>
              <a:t>包</a:t>
            </a:r>
            <a:r>
              <a:rPr dirty="0" sz="1050" spc="5">
                <a:latin typeface="宋体"/>
                <a:cs typeface="宋体"/>
              </a:rPr>
              <a:t>定义</a:t>
            </a:r>
            <a:r>
              <a:rPr dirty="0" sz="1050" spc="-20">
                <a:latin typeface="宋体"/>
                <a:cs typeface="宋体"/>
              </a:rPr>
              <a:t>部</a:t>
            </a:r>
            <a:r>
              <a:rPr dirty="0" sz="1050" spc="5">
                <a:latin typeface="宋体"/>
                <a:cs typeface="宋体"/>
              </a:rPr>
              <a:t>分的具体</a:t>
            </a:r>
            <a:r>
              <a:rPr dirty="0" sz="1050" spc="-20">
                <a:latin typeface="宋体"/>
                <a:cs typeface="宋体"/>
              </a:rPr>
              <a:t>实</a:t>
            </a:r>
            <a:r>
              <a:rPr dirty="0" sz="1050" spc="5">
                <a:latin typeface="宋体"/>
                <a:cs typeface="宋体"/>
              </a:rPr>
              <a:t>现</a:t>
            </a:r>
            <a:r>
              <a:rPr dirty="0" sz="1050" spc="-14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它定义</a:t>
            </a:r>
            <a:r>
              <a:rPr dirty="0" sz="1050" spc="-20">
                <a:latin typeface="宋体"/>
                <a:cs typeface="宋体"/>
              </a:rPr>
              <a:t>了</a:t>
            </a:r>
            <a:r>
              <a:rPr dirty="0" sz="1050" spc="5">
                <a:latin typeface="宋体"/>
                <a:cs typeface="宋体"/>
              </a:rPr>
              <a:t>包定义</a:t>
            </a:r>
            <a:r>
              <a:rPr dirty="0" sz="1050" spc="-20">
                <a:latin typeface="宋体"/>
                <a:cs typeface="宋体"/>
              </a:rPr>
              <a:t>部</a:t>
            </a:r>
            <a:r>
              <a:rPr dirty="0" sz="1050" spc="15"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所声</a:t>
            </a:r>
            <a:r>
              <a:rPr dirty="0" sz="1050" spc="-20">
                <a:latin typeface="宋体"/>
                <a:cs typeface="宋体"/>
              </a:rPr>
              <a:t>明</a:t>
            </a:r>
            <a:r>
              <a:rPr dirty="0" sz="1050" spc="5">
                <a:latin typeface="宋体"/>
                <a:cs typeface="宋体"/>
              </a:rPr>
              <a:t>的游标</a:t>
            </a:r>
            <a:r>
              <a:rPr dirty="0" sz="1050" spc="-20">
                <a:latin typeface="宋体"/>
                <a:cs typeface="宋体"/>
              </a:rPr>
              <a:t>和</a:t>
            </a:r>
            <a:r>
              <a:rPr dirty="0" sz="1050" spc="5">
                <a:latin typeface="宋体"/>
                <a:cs typeface="宋体"/>
              </a:rPr>
              <a:t>子 程序，在</a:t>
            </a:r>
            <a:r>
              <a:rPr dirty="0" sz="1050" spc="-20">
                <a:latin typeface="宋体"/>
                <a:cs typeface="宋体"/>
              </a:rPr>
              <a:t>包</a:t>
            </a:r>
            <a:r>
              <a:rPr dirty="0" sz="1050" spc="5">
                <a:latin typeface="宋体"/>
                <a:cs typeface="宋体"/>
              </a:rPr>
              <a:t>主体中</a:t>
            </a:r>
            <a:r>
              <a:rPr dirty="0" sz="1050" spc="-20">
                <a:latin typeface="宋体"/>
                <a:cs typeface="宋体"/>
              </a:rPr>
              <a:t>还</a:t>
            </a:r>
            <a:r>
              <a:rPr dirty="0" sz="1050" spc="5">
                <a:latin typeface="宋体"/>
                <a:cs typeface="宋体"/>
              </a:rPr>
              <a:t>可以声</a:t>
            </a:r>
            <a:r>
              <a:rPr dirty="0" sz="1050" spc="-20">
                <a:latin typeface="宋体"/>
                <a:cs typeface="宋体"/>
              </a:rPr>
              <a:t>明</a:t>
            </a:r>
            <a:r>
              <a:rPr dirty="0" sz="1050" spc="5">
                <a:latin typeface="宋体"/>
                <a:cs typeface="宋体"/>
              </a:rPr>
              <a:t>包的私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元素。</a:t>
            </a:r>
            <a:endParaRPr sz="1050">
              <a:latin typeface="宋体"/>
              <a:cs typeface="宋体"/>
            </a:endParaRPr>
          </a:p>
          <a:p>
            <a:pPr marL="12700" marR="8255" indent="264795">
              <a:lnSpc>
                <a:spcPct val="121900"/>
              </a:lnSpc>
              <a:spcBef>
                <a:spcPts val="2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包定义和包主体分开编译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并作</a:t>
            </a:r>
            <a:r>
              <a:rPr dirty="0" sz="1050" spc="-20">
                <a:latin typeface="宋体"/>
                <a:cs typeface="宋体"/>
              </a:rPr>
              <a:t>为</a:t>
            </a:r>
            <a:r>
              <a:rPr dirty="0" sz="1050" spc="5">
                <a:latin typeface="宋体"/>
                <a:cs typeface="宋体"/>
              </a:rPr>
              <a:t>两部</a:t>
            </a:r>
            <a:r>
              <a:rPr dirty="0" sz="1050" spc="-20"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分开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对象存放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数据库</a:t>
            </a:r>
            <a:r>
              <a:rPr dirty="0" sz="1050" spc="-20">
                <a:latin typeface="宋体"/>
                <a:cs typeface="宋体"/>
              </a:rPr>
              <a:t>字</a:t>
            </a:r>
            <a:r>
              <a:rPr dirty="0" sz="1050" spc="5">
                <a:latin typeface="宋体"/>
                <a:cs typeface="宋体"/>
              </a:rPr>
              <a:t>典中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详</a:t>
            </a:r>
            <a:r>
              <a:rPr dirty="0" sz="1050" spc="5">
                <a:latin typeface="宋体"/>
                <a:cs typeface="宋体"/>
              </a:rPr>
              <a:t>见数据</a:t>
            </a:r>
            <a:r>
              <a:rPr dirty="0" sz="1050" spc="-20">
                <a:latin typeface="宋体"/>
                <a:cs typeface="宋体"/>
              </a:rPr>
              <a:t>字</a:t>
            </a:r>
            <a:r>
              <a:rPr dirty="0" sz="1050" spc="5">
                <a:latin typeface="宋体"/>
                <a:cs typeface="宋体"/>
              </a:rPr>
              <a:t>典</a:t>
            </a:r>
            <a:r>
              <a:rPr dirty="0" sz="1050" spc="-2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user_source,  </a:t>
            </a:r>
            <a:r>
              <a:rPr dirty="0" sz="1050" spc="-5">
                <a:latin typeface="Calibri"/>
                <a:cs typeface="Calibri"/>
              </a:rPr>
              <a:t>all_source, dba_source.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§7.2	</a:t>
            </a:r>
            <a:r>
              <a:rPr dirty="0" sz="1050" b="1">
                <a:latin typeface="宋体"/>
                <a:cs typeface="宋体"/>
              </a:rPr>
              <a:t>包的定义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4990465">
              <a:lnSpc>
                <a:spcPct val="123800"/>
              </a:lnSpc>
            </a:pPr>
            <a:r>
              <a:rPr dirty="0" sz="1050" b="1">
                <a:latin typeface="宋体"/>
                <a:cs typeface="宋体"/>
              </a:rPr>
              <a:t>包定义的语法如下： </a:t>
            </a:r>
            <a:r>
              <a:rPr dirty="0" sz="1050" b="1">
                <a:latin typeface="宋体"/>
                <a:cs typeface="宋体"/>
              </a:rPr>
              <a:t>创建包定</a:t>
            </a:r>
            <a:r>
              <a:rPr dirty="0" sz="1050" spc="25" b="1">
                <a:latin typeface="宋体"/>
                <a:cs typeface="宋体"/>
              </a:rPr>
              <a:t>义</a:t>
            </a:r>
            <a:r>
              <a:rPr dirty="0" sz="1050" b="1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 marL="283845" marR="3603625" indent="-271780">
              <a:lnSpc>
                <a:spcPts val="1560"/>
              </a:lnSpc>
              <a:spcBef>
                <a:spcPts val="75"/>
              </a:spcBef>
            </a:pP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1050" spc="-5">
                <a:latin typeface="Calibri"/>
                <a:cs typeface="Calibri"/>
              </a:rPr>
              <a:t>[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 REPLACE</a:t>
            </a:r>
            <a:r>
              <a:rPr dirty="0" sz="1050" spc="-5">
                <a:latin typeface="Calibri"/>
                <a:cs typeface="Calibri"/>
              </a:rPr>
              <a:t>] 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PACKAGE </a:t>
            </a:r>
            <a:r>
              <a:rPr dirty="0" sz="1050" spc="-5">
                <a:latin typeface="Calibri"/>
                <a:cs typeface="Calibri"/>
              </a:rPr>
              <a:t>package_name  [AUTHID {CURRENT_USER </a:t>
            </a:r>
            <a:r>
              <a:rPr dirty="0" sz="1050">
                <a:latin typeface="Calibri"/>
                <a:cs typeface="Calibri"/>
              </a:rPr>
              <a:t>|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DEFINER}]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204"/>
              </a:spcBef>
            </a:pPr>
            <a:r>
              <a:rPr dirty="0" sz="1050">
                <a:latin typeface="Calibri"/>
                <a:cs typeface="Calibri"/>
              </a:rPr>
              <a:t>{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1050">
                <a:latin typeface="Calibri"/>
                <a:cs typeface="Calibri"/>
              </a:rPr>
              <a:t>|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1050" spc="5">
                <a:latin typeface="Calibri"/>
                <a:cs typeface="Calibri"/>
              </a:rPr>
              <a:t>}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20"/>
              </a:spcBef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公有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据类型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10">
                <a:latin typeface="宋体"/>
                <a:cs typeface="宋体"/>
              </a:rPr>
              <a:t>义</a:t>
            </a: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-20">
                <a:latin typeface="宋体"/>
                <a:cs typeface="宋体"/>
              </a:rPr>
              <a:t>公</a:t>
            </a:r>
            <a:r>
              <a:rPr dirty="0" sz="1050" spc="5">
                <a:latin typeface="宋体"/>
                <a:cs typeface="宋体"/>
              </a:rPr>
              <a:t>有数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类型定</a:t>
            </a:r>
            <a:r>
              <a:rPr dirty="0" sz="1050" spc="-20">
                <a:latin typeface="宋体"/>
                <a:cs typeface="宋体"/>
              </a:rPr>
              <a:t>义</a:t>
            </a:r>
            <a:r>
              <a:rPr dirty="0" sz="1050">
                <a:latin typeface="Calibri"/>
                <a:cs typeface="Calibri"/>
              </a:rPr>
              <a:t>]…]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公有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标声</a:t>
            </a:r>
            <a:r>
              <a:rPr dirty="0" sz="1050" spc="-20">
                <a:latin typeface="宋体"/>
                <a:cs typeface="宋体"/>
              </a:rPr>
              <a:t>明</a:t>
            </a: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公有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标声</a:t>
            </a:r>
            <a:r>
              <a:rPr dirty="0" sz="1050" spc="-20">
                <a:latin typeface="宋体"/>
                <a:cs typeface="宋体"/>
              </a:rPr>
              <a:t>明</a:t>
            </a:r>
            <a:r>
              <a:rPr dirty="0" sz="1050">
                <a:latin typeface="Calibri"/>
                <a:cs typeface="Calibri"/>
              </a:rPr>
              <a:t>]…]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公有</a:t>
            </a:r>
            <a:r>
              <a:rPr dirty="0" sz="1050" spc="-20">
                <a:latin typeface="宋体"/>
                <a:cs typeface="宋体"/>
              </a:rPr>
              <a:t>变</a:t>
            </a:r>
            <a:r>
              <a:rPr dirty="0" sz="1050" spc="5">
                <a:latin typeface="宋体"/>
                <a:cs typeface="宋体"/>
              </a:rPr>
              <a:t>量、常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声</a:t>
            </a:r>
            <a:r>
              <a:rPr dirty="0" sz="1050" spc="10">
                <a:latin typeface="宋体"/>
                <a:cs typeface="宋体"/>
              </a:rPr>
              <a:t>明</a:t>
            </a:r>
            <a:r>
              <a:rPr dirty="0" sz="1050" spc="-15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公有</a:t>
            </a:r>
            <a:r>
              <a:rPr dirty="0" sz="1050" spc="-20">
                <a:latin typeface="宋体"/>
                <a:cs typeface="宋体"/>
              </a:rPr>
              <a:t>变</a:t>
            </a:r>
            <a:r>
              <a:rPr dirty="0" sz="1050" spc="5">
                <a:latin typeface="宋体"/>
                <a:cs typeface="宋体"/>
              </a:rPr>
              <a:t>量、常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声明</a:t>
            </a:r>
            <a:r>
              <a:rPr dirty="0" sz="1050" spc="-10">
                <a:latin typeface="Calibri"/>
                <a:cs typeface="Calibri"/>
              </a:rPr>
              <a:t>]…]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公有</a:t>
            </a:r>
            <a:r>
              <a:rPr dirty="0" sz="1050" spc="-20">
                <a:latin typeface="宋体"/>
                <a:cs typeface="宋体"/>
              </a:rPr>
              <a:t>子</a:t>
            </a:r>
            <a:r>
              <a:rPr dirty="0" sz="1050" spc="5">
                <a:latin typeface="宋体"/>
                <a:cs typeface="宋体"/>
              </a:rPr>
              <a:t>程序声</a:t>
            </a:r>
            <a:r>
              <a:rPr dirty="0" sz="1050" spc="-20">
                <a:latin typeface="宋体"/>
                <a:cs typeface="宋体"/>
              </a:rPr>
              <a:t>明</a:t>
            </a: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子程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声</a:t>
            </a:r>
            <a:r>
              <a:rPr dirty="0" sz="1050" spc="10">
                <a:latin typeface="宋体"/>
                <a:cs typeface="宋体"/>
              </a:rPr>
              <a:t>明</a:t>
            </a:r>
            <a:r>
              <a:rPr dirty="0" sz="1050" spc="-10">
                <a:latin typeface="Calibri"/>
                <a:cs typeface="Calibri"/>
              </a:rPr>
              <a:t>]…]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[package_name];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889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其中</a:t>
            </a:r>
            <a:r>
              <a:rPr dirty="0" sz="1050" spc="-40">
                <a:latin typeface="宋体"/>
                <a:cs typeface="宋体"/>
              </a:rPr>
              <a:t>：</a:t>
            </a:r>
            <a:r>
              <a:rPr dirty="0" sz="1050" spc="-40">
                <a:latin typeface="Calibri"/>
                <a:cs typeface="Calibri"/>
              </a:rPr>
              <a:t>AUTHID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CURRENT_USER</a:t>
            </a:r>
            <a:r>
              <a:rPr dirty="0" sz="1050" spc="25">
                <a:latin typeface="宋体"/>
                <a:cs typeface="宋体"/>
              </a:rPr>
              <a:t>和</a:t>
            </a:r>
            <a:r>
              <a:rPr dirty="0" sz="1050" spc="-10">
                <a:latin typeface="Calibri"/>
                <a:cs typeface="Calibri"/>
              </a:rPr>
              <a:t>AUTHID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DEFINER</a:t>
            </a:r>
            <a:r>
              <a:rPr dirty="0" sz="1050" spc="5">
                <a:latin typeface="宋体"/>
                <a:cs typeface="宋体"/>
              </a:rPr>
              <a:t>选项说明应用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序在调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函数时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使用的</a:t>
            </a:r>
            <a:r>
              <a:rPr dirty="0" sz="1050" spc="-20">
                <a:latin typeface="宋体"/>
                <a:cs typeface="宋体"/>
              </a:rPr>
              <a:t>权</a:t>
            </a:r>
            <a:r>
              <a:rPr dirty="0" sz="1050" spc="5">
                <a:latin typeface="宋体"/>
                <a:cs typeface="宋体"/>
              </a:rPr>
              <a:t>限模式</a:t>
            </a:r>
            <a:r>
              <a:rPr dirty="0" sz="1050" spc="-26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它</a:t>
            </a:r>
            <a:r>
              <a:rPr dirty="0" sz="1050" spc="-20">
                <a:latin typeface="宋体"/>
                <a:cs typeface="宋体"/>
              </a:rPr>
              <a:t>们</a:t>
            </a:r>
            <a:r>
              <a:rPr dirty="0" sz="1050" spc="5">
                <a:latin typeface="宋体"/>
                <a:cs typeface="宋体"/>
              </a:rPr>
              <a:t>与 </a:t>
            </a: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 spc="-5">
                <a:latin typeface="Calibri"/>
                <a:cs typeface="Calibri"/>
              </a:rPr>
              <a:t>FUNCTION</a:t>
            </a:r>
            <a:r>
              <a:rPr dirty="0" sz="1050" spc="5">
                <a:latin typeface="宋体"/>
                <a:cs typeface="宋体"/>
              </a:rPr>
              <a:t>语句中</a:t>
            </a:r>
            <a:r>
              <a:rPr dirty="0" sz="1050" spc="-5">
                <a:latin typeface="Calibri"/>
                <a:cs typeface="Calibri"/>
              </a:rPr>
              <a:t>invoker_right_clause</a:t>
            </a:r>
            <a:r>
              <a:rPr dirty="0" sz="1050" spc="5">
                <a:latin typeface="宋体"/>
                <a:cs typeface="宋体"/>
              </a:rPr>
              <a:t>子句</a:t>
            </a:r>
            <a:r>
              <a:rPr dirty="0" sz="1050" spc="-20">
                <a:latin typeface="宋体"/>
                <a:cs typeface="宋体"/>
              </a:rPr>
              <a:t>的作</a:t>
            </a:r>
            <a:r>
              <a:rPr dirty="0" sz="1050" spc="5">
                <a:latin typeface="宋体"/>
                <a:cs typeface="宋体"/>
              </a:rPr>
              <a:t>用相同。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创建包主</a:t>
            </a:r>
            <a:r>
              <a:rPr dirty="0" sz="1050" spc="25" b="1">
                <a:latin typeface="宋体"/>
                <a:cs typeface="宋体"/>
              </a:rPr>
              <a:t>体</a:t>
            </a:r>
            <a:r>
              <a:rPr dirty="0" sz="1050" b="1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1050" spc="-5">
                <a:latin typeface="Calibri"/>
                <a:cs typeface="Calibri"/>
              </a:rPr>
              <a:t>[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 REPLACE</a:t>
            </a:r>
            <a:r>
              <a:rPr dirty="0" sz="1050" spc="-5">
                <a:latin typeface="Calibri"/>
                <a:cs typeface="Calibri"/>
              </a:rPr>
              <a:t>] 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PACKAGE 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BODY</a:t>
            </a:r>
            <a:r>
              <a:rPr dirty="0" sz="1050" spc="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package_name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2680"/>
            <a:ext cx="5150485" cy="87852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420"/>
              </a:spcBef>
            </a:pPr>
            <a:r>
              <a:rPr dirty="0" sz="1050">
                <a:latin typeface="Calibri"/>
                <a:cs typeface="Calibri"/>
              </a:rPr>
              <a:t>{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1050">
                <a:latin typeface="Calibri"/>
                <a:cs typeface="Calibri"/>
              </a:rPr>
              <a:t>|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1050" spc="5">
                <a:latin typeface="Calibri"/>
                <a:cs typeface="Calibri"/>
              </a:rPr>
              <a:t>}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25"/>
              </a:spcBef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私有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据类型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10">
                <a:latin typeface="宋体"/>
                <a:cs typeface="宋体"/>
              </a:rPr>
              <a:t>义</a:t>
            </a: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-20">
                <a:latin typeface="宋体"/>
                <a:cs typeface="宋体"/>
              </a:rPr>
              <a:t>私</a:t>
            </a:r>
            <a:r>
              <a:rPr dirty="0" sz="1050" spc="5">
                <a:latin typeface="宋体"/>
                <a:cs typeface="宋体"/>
              </a:rPr>
              <a:t>有数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类型定</a:t>
            </a:r>
            <a:r>
              <a:rPr dirty="0" sz="1050" spc="-20">
                <a:latin typeface="宋体"/>
                <a:cs typeface="宋体"/>
              </a:rPr>
              <a:t>义</a:t>
            </a:r>
            <a:r>
              <a:rPr dirty="0" sz="1050">
                <a:latin typeface="Calibri"/>
                <a:cs typeface="Calibri"/>
              </a:rPr>
              <a:t>]…]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私有</a:t>
            </a:r>
            <a:r>
              <a:rPr dirty="0" sz="1050" spc="-20">
                <a:latin typeface="宋体"/>
                <a:cs typeface="宋体"/>
              </a:rPr>
              <a:t>变</a:t>
            </a:r>
            <a:r>
              <a:rPr dirty="0" sz="1050" spc="5">
                <a:latin typeface="宋体"/>
                <a:cs typeface="宋体"/>
              </a:rPr>
              <a:t>量、常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声</a:t>
            </a:r>
            <a:r>
              <a:rPr dirty="0" sz="1050" spc="10">
                <a:latin typeface="宋体"/>
                <a:cs typeface="宋体"/>
              </a:rPr>
              <a:t>明</a:t>
            </a:r>
            <a:r>
              <a:rPr dirty="0" sz="1050" spc="-15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私有</a:t>
            </a:r>
            <a:r>
              <a:rPr dirty="0" sz="1050" spc="-20">
                <a:latin typeface="宋体"/>
                <a:cs typeface="宋体"/>
              </a:rPr>
              <a:t>变</a:t>
            </a:r>
            <a:r>
              <a:rPr dirty="0" sz="1050" spc="5">
                <a:latin typeface="宋体"/>
                <a:cs typeface="宋体"/>
              </a:rPr>
              <a:t>量、常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声明</a:t>
            </a:r>
            <a:r>
              <a:rPr dirty="0" sz="1050" spc="-10">
                <a:latin typeface="Calibri"/>
                <a:cs typeface="Calibri"/>
              </a:rPr>
              <a:t>]…]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5"/>
              </a:spcBef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私有</a:t>
            </a:r>
            <a:r>
              <a:rPr dirty="0" sz="1050" spc="-20">
                <a:latin typeface="宋体"/>
                <a:cs typeface="宋体"/>
              </a:rPr>
              <a:t>子</a:t>
            </a:r>
            <a:r>
              <a:rPr dirty="0" sz="1050" spc="5">
                <a:latin typeface="宋体"/>
                <a:cs typeface="宋体"/>
              </a:rPr>
              <a:t>程序声</a:t>
            </a:r>
            <a:r>
              <a:rPr dirty="0" sz="1050" spc="-20">
                <a:latin typeface="宋体"/>
                <a:cs typeface="宋体"/>
              </a:rPr>
              <a:t>明</a:t>
            </a:r>
            <a:r>
              <a:rPr dirty="0" sz="1050" spc="5">
                <a:latin typeface="宋体"/>
                <a:cs typeface="宋体"/>
              </a:rPr>
              <a:t>和定</a:t>
            </a:r>
            <a:r>
              <a:rPr dirty="0" sz="1050" spc="-15">
                <a:latin typeface="宋体"/>
                <a:cs typeface="宋体"/>
              </a:rPr>
              <a:t>义</a:t>
            </a: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私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子程序</a:t>
            </a:r>
            <a:r>
              <a:rPr dirty="0" sz="1050" spc="-20">
                <a:latin typeface="宋体"/>
                <a:cs typeface="宋体"/>
              </a:rPr>
              <a:t>声</a:t>
            </a:r>
            <a:r>
              <a:rPr dirty="0" sz="1050" spc="5">
                <a:latin typeface="宋体"/>
                <a:cs typeface="宋体"/>
              </a:rPr>
              <a:t>明和定</a:t>
            </a:r>
            <a:r>
              <a:rPr dirty="0" sz="1050" spc="-15">
                <a:latin typeface="宋体"/>
                <a:cs typeface="宋体"/>
              </a:rPr>
              <a:t>义</a:t>
            </a:r>
            <a:r>
              <a:rPr dirty="0" sz="1050">
                <a:latin typeface="Calibri"/>
                <a:cs typeface="Calibri"/>
              </a:rPr>
              <a:t>]…]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公有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标定</a:t>
            </a:r>
            <a:r>
              <a:rPr dirty="0" sz="1050" spc="-20">
                <a:latin typeface="宋体"/>
                <a:cs typeface="宋体"/>
              </a:rPr>
              <a:t>义</a:t>
            </a: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公有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标定</a:t>
            </a:r>
            <a:r>
              <a:rPr dirty="0" sz="1050" spc="-20">
                <a:latin typeface="宋体"/>
                <a:cs typeface="宋体"/>
              </a:rPr>
              <a:t>义</a:t>
            </a:r>
            <a:r>
              <a:rPr dirty="0" sz="1050">
                <a:latin typeface="Calibri"/>
                <a:cs typeface="Calibri"/>
              </a:rPr>
              <a:t>]…]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公有</a:t>
            </a:r>
            <a:r>
              <a:rPr dirty="0" sz="1050" spc="-20">
                <a:latin typeface="宋体"/>
                <a:cs typeface="宋体"/>
              </a:rPr>
              <a:t>子</a:t>
            </a:r>
            <a:r>
              <a:rPr dirty="0" sz="1050" spc="5">
                <a:latin typeface="宋体"/>
                <a:cs typeface="宋体"/>
              </a:rPr>
              <a:t>程序定</a:t>
            </a:r>
            <a:r>
              <a:rPr dirty="0" sz="1050" spc="-20">
                <a:latin typeface="宋体"/>
                <a:cs typeface="宋体"/>
              </a:rPr>
              <a:t>义</a:t>
            </a: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 spc="5">
                <a:latin typeface="宋体"/>
                <a:cs typeface="宋体"/>
              </a:rPr>
              <a:t>公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子程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定</a:t>
            </a:r>
            <a:r>
              <a:rPr dirty="0" sz="1050" spc="10">
                <a:latin typeface="宋体"/>
                <a:cs typeface="宋体"/>
              </a:rPr>
              <a:t>义</a:t>
            </a:r>
            <a:r>
              <a:rPr dirty="0" sz="1050" spc="-10">
                <a:latin typeface="Calibri"/>
                <a:cs typeface="Calibri"/>
              </a:rPr>
              <a:t>]…]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25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[package_name];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其中</a:t>
            </a:r>
            <a:r>
              <a:rPr dirty="0" sz="1050" spc="-20">
                <a:latin typeface="宋体"/>
                <a:cs typeface="宋体"/>
              </a:rPr>
              <a:t>：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在包主体定义公有程序时，它们必须与包定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义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中所声明子程序的格式完全一</a:t>
            </a:r>
            <a:r>
              <a:rPr dirty="0" sz="1050" spc="10" b="1">
                <a:solidFill>
                  <a:srgbClr val="FF0000"/>
                </a:solidFill>
                <a:latin typeface="宋体"/>
                <a:cs typeface="宋体"/>
              </a:rPr>
              <a:t>致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§7.3	</a:t>
            </a:r>
            <a:r>
              <a:rPr dirty="0" sz="1050" b="1">
                <a:latin typeface="宋体"/>
                <a:cs typeface="宋体"/>
              </a:rPr>
              <a:t>包的开发步骤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 marR="1912620">
              <a:lnSpc>
                <a:spcPct val="100000"/>
              </a:lnSpc>
              <a:spcBef>
                <a:spcPts val="910"/>
              </a:spcBef>
            </a:pPr>
            <a:r>
              <a:rPr dirty="0" sz="1050" spc="5">
                <a:latin typeface="宋体"/>
                <a:cs typeface="宋体"/>
              </a:rPr>
              <a:t>与开发</a:t>
            </a:r>
            <a:r>
              <a:rPr dirty="0" sz="1050" spc="-20">
                <a:latin typeface="宋体"/>
                <a:cs typeface="宋体"/>
              </a:rPr>
              <a:t>存</a:t>
            </a:r>
            <a:r>
              <a:rPr dirty="0" sz="1050" spc="5">
                <a:latin typeface="宋体"/>
                <a:cs typeface="宋体"/>
              </a:rPr>
              <a:t>储过程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似，包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开发需</a:t>
            </a:r>
            <a:r>
              <a:rPr dirty="0" sz="1050" spc="-20">
                <a:latin typeface="宋体"/>
                <a:cs typeface="宋体"/>
              </a:rPr>
              <a:t>要</a:t>
            </a:r>
            <a:r>
              <a:rPr dirty="0" sz="1050" spc="5">
                <a:latin typeface="宋体"/>
                <a:cs typeface="宋体"/>
              </a:rPr>
              <a:t>几个</a:t>
            </a:r>
            <a:r>
              <a:rPr dirty="0" sz="1050" spc="-20">
                <a:latin typeface="宋体"/>
                <a:cs typeface="宋体"/>
              </a:rPr>
              <a:t>步</a:t>
            </a:r>
            <a:r>
              <a:rPr dirty="0" sz="1050" spc="10">
                <a:latin typeface="宋体"/>
                <a:cs typeface="宋体"/>
              </a:rPr>
              <a:t>骤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280670" indent="-26797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281305" algn="l"/>
              </a:tabLst>
            </a:pPr>
            <a:r>
              <a:rPr dirty="0" sz="1050" spc="5">
                <a:latin typeface="宋体"/>
                <a:cs typeface="宋体"/>
              </a:rPr>
              <a:t>将每个存</a:t>
            </a:r>
            <a:r>
              <a:rPr dirty="0" sz="1050" spc="-20">
                <a:latin typeface="宋体"/>
                <a:cs typeface="宋体"/>
              </a:rPr>
              <a:t>储</a:t>
            </a:r>
            <a:r>
              <a:rPr dirty="0" sz="1050" spc="5">
                <a:latin typeface="宋体"/>
                <a:cs typeface="宋体"/>
              </a:rPr>
              <a:t>过程调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正确；</a:t>
            </a:r>
            <a:endParaRPr sz="1050">
              <a:latin typeface="宋体"/>
              <a:cs typeface="宋体"/>
            </a:endParaRPr>
          </a:p>
          <a:p>
            <a:pPr marL="280670" indent="-267970">
              <a:lnSpc>
                <a:spcPct val="100000"/>
              </a:lnSpc>
              <a:spcBef>
                <a:spcPts val="300"/>
              </a:spcBef>
              <a:buFont typeface="Calibri"/>
              <a:buAutoNum type="arabicPeriod"/>
              <a:tabLst>
                <a:tab pos="281305" algn="l"/>
              </a:tabLst>
            </a:pPr>
            <a:r>
              <a:rPr dirty="0" sz="1050" spc="5">
                <a:latin typeface="宋体"/>
                <a:cs typeface="宋体"/>
              </a:rPr>
              <a:t>用文本编</a:t>
            </a:r>
            <a:r>
              <a:rPr dirty="0" sz="1050" spc="-20">
                <a:latin typeface="宋体"/>
                <a:cs typeface="宋体"/>
              </a:rPr>
              <a:t>辑</a:t>
            </a:r>
            <a:r>
              <a:rPr dirty="0" sz="1050" spc="5">
                <a:latin typeface="宋体"/>
                <a:cs typeface="宋体"/>
              </a:rPr>
              <a:t>软件将</a:t>
            </a:r>
            <a:r>
              <a:rPr dirty="0" sz="1050" spc="-20">
                <a:latin typeface="宋体"/>
                <a:cs typeface="宋体"/>
              </a:rPr>
              <a:t>各</a:t>
            </a:r>
            <a:r>
              <a:rPr dirty="0" sz="1050" spc="5">
                <a:latin typeface="宋体"/>
                <a:cs typeface="宋体"/>
              </a:rPr>
              <a:t>个存储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程和函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集成在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起；</a:t>
            </a:r>
            <a:endParaRPr sz="1050">
              <a:latin typeface="宋体"/>
              <a:cs typeface="宋体"/>
            </a:endParaRPr>
          </a:p>
          <a:p>
            <a:pPr marL="280670" indent="-267970">
              <a:lnSpc>
                <a:spcPct val="100000"/>
              </a:lnSpc>
              <a:spcBef>
                <a:spcPts val="300"/>
              </a:spcBef>
              <a:buFont typeface="Calibri"/>
              <a:buAutoNum type="arabicPeriod"/>
              <a:tabLst>
                <a:tab pos="281305" algn="l"/>
              </a:tabLst>
            </a:pPr>
            <a:r>
              <a:rPr dirty="0" sz="1050" spc="5">
                <a:latin typeface="宋体"/>
                <a:cs typeface="宋体"/>
              </a:rPr>
              <a:t>按照包的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义要求</a:t>
            </a:r>
            <a:r>
              <a:rPr dirty="0" sz="1050" spc="-20">
                <a:latin typeface="宋体"/>
                <a:cs typeface="宋体"/>
              </a:rPr>
              <a:t>将</a:t>
            </a:r>
            <a:r>
              <a:rPr dirty="0" sz="1050" spc="5">
                <a:latin typeface="宋体"/>
                <a:cs typeface="宋体"/>
              </a:rPr>
              <a:t>集成的</a:t>
            </a:r>
            <a:r>
              <a:rPr dirty="0" sz="1050" spc="-20">
                <a:latin typeface="宋体"/>
                <a:cs typeface="宋体"/>
              </a:rPr>
              <a:t>文</a:t>
            </a:r>
            <a:r>
              <a:rPr dirty="0" sz="1050" spc="5">
                <a:latin typeface="宋体"/>
                <a:cs typeface="宋体"/>
              </a:rPr>
              <a:t>本的前</a:t>
            </a:r>
            <a:r>
              <a:rPr dirty="0" sz="1050" spc="-20">
                <a:latin typeface="宋体"/>
                <a:cs typeface="宋体"/>
              </a:rPr>
              <a:t>面</a:t>
            </a:r>
            <a:r>
              <a:rPr dirty="0" sz="1050" spc="5">
                <a:latin typeface="宋体"/>
                <a:cs typeface="宋体"/>
              </a:rPr>
              <a:t>加上包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义；</a:t>
            </a:r>
            <a:endParaRPr sz="1050">
              <a:latin typeface="宋体"/>
              <a:cs typeface="宋体"/>
            </a:endParaRPr>
          </a:p>
          <a:p>
            <a:pPr marL="280670" indent="-267970">
              <a:lnSpc>
                <a:spcPct val="100000"/>
              </a:lnSpc>
              <a:spcBef>
                <a:spcPts val="300"/>
              </a:spcBef>
              <a:buFont typeface="Calibri"/>
              <a:buAutoNum type="arabicPeriod"/>
              <a:tabLst>
                <a:tab pos="281305" algn="l"/>
              </a:tabLst>
            </a:pPr>
            <a:r>
              <a:rPr dirty="0" sz="1050" spc="5">
                <a:latin typeface="宋体"/>
                <a:cs typeface="宋体"/>
              </a:rPr>
              <a:t>按照包的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义要求</a:t>
            </a:r>
            <a:r>
              <a:rPr dirty="0" sz="1050" spc="-20">
                <a:latin typeface="宋体"/>
                <a:cs typeface="宋体"/>
              </a:rPr>
              <a:t>将</a:t>
            </a:r>
            <a:r>
              <a:rPr dirty="0" sz="1050" spc="5">
                <a:latin typeface="宋体"/>
                <a:cs typeface="宋体"/>
              </a:rPr>
              <a:t>集成的</a:t>
            </a:r>
            <a:r>
              <a:rPr dirty="0" sz="1050" spc="-20">
                <a:latin typeface="宋体"/>
                <a:cs typeface="宋体"/>
              </a:rPr>
              <a:t>文</a:t>
            </a:r>
            <a:r>
              <a:rPr dirty="0" sz="1050" spc="5">
                <a:latin typeface="宋体"/>
                <a:cs typeface="宋体"/>
              </a:rPr>
              <a:t>本的前</a:t>
            </a:r>
            <a:r>
              <a:rPr dirty="0" sz="1050" spc="-20">
                <a:latin typeface="宋体"/>
                <a:cs typeface="宋体"/>
              </a:rPr>
              <a:t>面</a:t>
            </a:r>
            <a:r>
              <a:rPr dirty="0" sz="1050" spc="5">
                <a:latin typeface="宋体"/>
                <a:cs typeface="宋体"/>
              </a:rPr>
              <a:t>加上包</a:t>
            </a:r>
            <a:r>
              <a:rPr dirty="0" sz="1050" spc="-20">
                <a:latin typeface="宋体"/>
                <a:cs typeface="宋体"/>
              </a:rPr>
              <a:t>主</a:t>
            </a:r>
            <a:r>
              <a:rPr dirty="0" sz="1050" spc="5">
                <a:latin typeface="宋体"/>
                <a:cs typeface="宋体"/>
              </a:rPr>
              <a:t>体；</a:t>
            </a:r>
            <a:endParaRPr sz="1050">
              <a:latin typeface="宋体"/>
              <a:cs typeface="宋体"/>
            </a:endParaRPr>
          </a:p>
          <a:p>
            <a:pPr marL="280670" indent="-267970">
              <a:lnSpc>
                <a:spcPct val="100000"/>
              </a:lnSpc>
              <a:spcBef>
                <a:spcPts val="300"/>
              </a:spcBef>
              <a:buFont typeface="Calibri"/>
              <a:buAutoNum type="arabicPeriod"/>
              <a:tabLst>
                <a:tab pos="281305" algn="l"/>
              </a:tabLst>
            </a:pPr>
            <a:r>
              <a:rPr dirty="0" sz="1050" spc="5">
                <a:latin typeface="宋体"/>
                <a:cs typeface="宋体"/>
              </a:rPr>
              <a:t>使用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SQLPLUS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或开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工具进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调式。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§7.4	</a:t>
            </a:r>
            <a:r>
              <a:rPr dirty="0" sz="1050" b="1">
                <a:latin typeface="宋体"/>
                <a:cs typeface="宋体"/>
              </a:rPr>
              <a:t>包定义的说明</a:t>
            </a:r>
            <a:endParaRPr sz="1050">
              <a:latin typeface="宋体"/>
              <a:cs typeface="宋体"/>
            </a:endParaRPr>
          </a:p>
          <a:p>
            <a:pPr marL="12700" marR="5080">
              <a:lnSpc>
                <a:spcPct val="245900"/>
              </a:lnSpc>
              <a:spcBef>
                <a:spcPts val="33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4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1:</a:t>
            </a:r>
            <a:r>
              <a:rPr dirty="0" sz="1050" spc="5">
                <a:latin typeface="宋体"/>
                <a:cs typeface="宋体"/>
              </a:rPr>
              <a:t>创</a:t>
            </a:r>
            <a:r>
              <a:rPr dirty="0" sz="1050" spc="-20">
                <a:latin typeface="宋体"/>
                <a:cs typeface="宋体"/>
              </a:rPr>
              <a:t>建</a:t>
            </a:r>
            <a:r>
              <a:rPr dirty="0" sz="1050" spc="5">
                <a:latin typeface="宋体"/>
                <a:cs typeface="宋体"/>
              </a:rPr>
              <a:t>的包为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demo_pack,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该</a:t>
            </a:r>
            <a:r>
              <a:rPr dirty="0" sz="1050" spc="5">
                <a:latin typeface="宋体"/>
                <a:cs typeface="宋体"/>
              </a:rPr>
              <a:t>包中包</a:t>
            </a:r>
            <a:r>
              <a:rPr dirty="0" sz="1050" spc="-20">
                <a:latin typeface="宋体"/>
                <a:cs typeface="宋体"/>
              </a:rPr>
              <a:t>含</a:t>
            </a:r>
            <a:r>
              <a:rPr dirty="0" sz="1050" spc="5">
                <a:latin typeface="宋体"/>
                <a:cs typeface="宋体"/>
              </a:rPr>
              <a:t>一个记</a:t>
            </a:r>
            <a:r>
              <a:rPr dirty="0" sz="1050" spc="-20">
                <a:latin typeface="宋体"/>
                <a:cs typeface="宋体"/>
              </a:rPr>
              <a:t>录变</a:t>
            </a:r>
            <a:r>
              <a:rPr dirty="0" sz="1050" spc="5">
                <a:latin typeface="宋体"/>
                <a:cs typeface="宋体"/>
              </a:rPr>
              <a:t>量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DeptRec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-20">
                <a:latin typeface="宋体"/>
                <a:cs typeface="宋体"/>
              </a:rPr>
              <a:t>两</a:t>
            </a:r>
            <a:r>
              <a:rPr dirty="0" sz="1050" spc="5">
                <a:latin typeface="宋体"/>
                <a:cs typeface="宋体"/>
              </a:rPr>
              <a:t>个函数</a:t>
            </a:r>
            <a:r>
              <a:rPr dirty="0" sz="1050" spc="-20">
                <a:latin typeface="宋体"/>
                <a:cs typeface="宋体"/>
              </a:rPr>
              <a:t>和</a:t>
            </a:r>
            <a:r>
              <a:rPr dirty="0" sz="1050" spc="5">
                <a:latin typeface="宋体"/>
                <a:cs typeface="宋体"/>
              </a:rPr>
              <a:t>一个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程。 </a:t>
            </a: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demo_pack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280670" marR="3454400">
              <a:lnSpc>
                <a:spcPct val="123800"/>
              </a:lnSpc>
            </a:pPr>
            <a:r>
              <a:rPr dirty="0" sz="1050" spc="-10">
                <a:latin typeface="Calibri"/>
                <a:cs typeface="Calibri"/>
              </a:rPr>
              <a:t>DeptRec dept%ROWTYPE;  </a:t>
            </a:r>
            <a:r>
              <a:rPr dirty="0" sz="1050" spc="-5">
                <a:latin typeface="Calibri"/>
                <a:cs typeface="Calibri"/>
              </a:rPr>
              <a:t>FUNCTION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add_dept(</a:t>
            </a:r>
            <a:endParaRPr sz="1050">
              <a:latin typeface="Calibri"/>
              <a:cs typeface="Calibri"/>
            </a:endParaRPr>
          </a:p>
          <a:p>
            <a:pPr marL="546100" marR="1143635" indent="5715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dept_no </a:t>
            </a:r>
            <a:r>
              <a:rPr dirty="0" sz="1050" spc="-5">
                <a:latin typeface="Calibri"/>
                <a:cs typeface="Calibri"/>
              </a:rPr>
              <a:t>NUMBER, dept_name </a:t>
            </a:r>
            <a:r>
              <a:rPr dirty="0" sz="1050" spc="-15">
                <a:latin typeface="Calibri"/>
                <a:cs typeface="Calibri"/>
              </a:rPr>
              <a:t>VARCHAR2, </a:t>
            </a:r>
            <a:r>
              <a:rPr dirty="0" sz="1050" spc="-5">
                <a:latin typeface="Calibri"/>
                <a:cs typeface="Calibri"/>
              </a:rPr>
              <a:t>location </a:t>
            </a:r>
            <a:r>
              <a:rPr dirty="0" sz="1050" spc="-15">
                <a:latin typeface="Calibri"/>
                <a:cs typeface="Calibri"/>
              </a:rPr>
              <a:t>VARCHAR2) 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NUMBER;</a:t>
            </a:r>
            <a:endParaRPr sz="1050">
              <a:latin typeface="Calibri"/>
              <a:cs typeface="Calibri"/>
            </a:endParaRPr>
          </a:p>
          <a:p>
            <a:pPr marL="546100" marR="2459355" indent="-266065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FUNCTION remove_dept(dept_no NUMBER)  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NUMBER;</a:t>
            </a:r>
            <a:endParaRPr sz="1050">
              <a:latin typeface="Calibri"/>
              <a:cs typeface="Calibri"/>
            </a:endParaRPr>
          </a:p>
          <a:p>
            <a:pPr marL="12700" marR="2280920" indent="26797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PROCEDURE query_dept(dept_no </a:t>
            </a:r>
            <a:r>
              <a:rPr dirty="0" sz="1050">
                <a:latin typeface="Calibri"/>
                <a:cs typeface="Calibri"/>
              </a:rPr>
              <a:t>IN </a:t>
            </a:r>
            <a:r>
              <a:rPr dirty="0" sz="1050" spc="-5">
                <a:latin typeface="Calibri"/>
                <a:cs typeface="Calibri"/>
              </a:rPr>
              <a:t>NUMBER);  END </a:t>
            </a:r>
            <a:r>
              <a:rPr dirty="0" sz="1050">
                <a:latin typeface="Calibri"/>
                <a:cs typeface="Calibri"/>
              </a:rPr>
              <a:t>demo_pack;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包主体的</a:t>
            </a:r>
            <a:r>
              <a:rPr dirty="0" sz="1050" spc="-20">
                <a:latin typeface="宋体"/>
                <a:cs typeface="宋体"/>
              </a:rPr>
              <a:t>创</a:t>
            </a:r>
            <a:r>
              <a:rPr dirty="0" sz="1050" spc="5">
                <a:latin typeface="宋体"/>
                <a:cs typeface="宋体"/>
              </a:rPr>
              <a:t>建方法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它实现</a:t>
            </a:r>
            <a:r>
              <a:rPr dirty="0" sz="1050" spc="-2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面所声</a:t>
            </a:r>
            <a:r>
              <a:rPr dirty="0" sz="1050" spc="-20">
                <a:latin typeface="宋体"/>
                <a:cs typeface="宋体"/>
              </a:rPr>
              <a:t>明</a:t>
            </a:r>
            <a:r>
              <a:rPr dirty="0" sz="1050" spc="5">
                <a:latin typeface="宋体"/>
                <a:cs typeface="宋体"/>
              </a:rPr>
              <a:t>的包定义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80670" marR="2496820" indent="-268605">
              <a:lnSpc>
                <a:spcPct val="123800"/>
              </a:lnSpc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5">
                <a:latin typeface="Calibri"/>
                <a:cs typeface="Calibri"/>
              </a:rPr>
              <a:t>BODY demo_pack  </a:t>
            </a:r>
            <a:r>
              <a:rPr dirty="0" sz="1050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FUNCTION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add_dept</a:t>
            </a:r>
            <a:endParaRPr sz="1050">
              <a:latin typeface="Calibri"/>
              <a:cs typeface="Calibri"/>
            </a:endParaRPr>
          </a:p>
          <a:p>
            <a:pPr marL="280670" marR="1372235" indent="2540">
              <a:lnSpc>
                <a:spcPts val="156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(dept_no NUMBER, dept_name </a:t>
            </a:r>
            <a:r>
              <a:rPr dirty="0" sz="1050" spc="-10">
                <a:latin typeface="Calibri"/>
                <a:cs typeface="Calibri"/>
              </a:rPr>
              <a:t>VARCHAR2, </a:t>
            </a:r>
            <a:r>
              <a:rPr dirty="0" sz="1050" spc="-5">
                <a:latin typeface="Calibri"/>
                <a:cs typeface="Calibri"/>
              </a:rPr>
              <a:t>location </a:t>
            </a:r>
            <a:r>
              <a:rPr dirty="0" sz="1050" spc="-15">
                <a:latin typeface="Calibri"/>
                <a:cs typeface="Calibri"/>
              </a:rPr>
              <a:t>VARCHAR2) 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41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4512945" cy="87452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395"/>
              </a:spcBef>
            </a:pPr>
            <a:r>
              <a:rPr dirty="0" sz="1050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empno_remaining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EXCEPTION;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PRAGMA </a:t>
            </a:r>
            <a:r>
              <a:rPr dirty="0" sz="1050" spc="-5">
                <a:latin typeface="Calibri"/>
                <a:cs typeface="Calibri"/>
              </a:rPr>
              <a:t>EXCEPTION_INIT(empno_remaining, </a:t>
            </a:r>
            <a:r>
              <a:rPr dirty="0" sz="1050" spc="-10">
                <a:latin typeface="Calibri"/>
                <a:cs typeface="Calibri"/>
              </a:rPr>
              <a:t>-1);</a:t>
            </a:r>
            <a:endParaRPr sz="1050">
              <a:latin typeface="Calibri"/>
              <a:cs typeface="Calibri"/>
            </a:endParaRPr>
          </a:p>
          <a:p>
            <a:pPr marL="12700" marR="1911985" indent="200660">
              <a:lnSpc>
                <a:spcPct val="121900"/>
              </a:lnSpc>
              <a:spcBef>
                <a:spcPts val="55"/>
              </a:spcBef>
            </a:pPr>
            <a:r>
              <a:rPr dirty="0" sz="1050">
                <a:latin typeface="Calibri"/>
                <a:cs typeface="Calibri"/>
              </a:rPr>
              <a:t>/*</a:t>
            </a:r>
            <a:r>
              <a:rPr dirty="0" sz="1050" spc="-10">
                <a:latin typeface="Calibri"/>
                <a:cs typeface="Calibri"/>
              </a:rPr>
              <a:t> -1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是违反</a:t>
            </a:r>
            <a:r>
              <a:rPr dirty="0" sz="1050" spc="-20">
                <a:latin typeface="宋体"/>
                <a:cs typeface="宋体"/>
              </a:rPr>
              <a:t>唯</a:t>
            </a:r>
            <a:r>
              <a:rPr dirty="0" sz="1050" spc="5">
                <a:latin typeface="宋体"/>
                <a:cs typeface="宋体"/>
              </a:rPr>
              <a:t>一约束</a:t>
            </a:r>
            <a:r>
              <a:rPr dirty="0" sz="1050" spc="-20">
                <a:latin typeface="宋体"/>
                <a:cs typeface="宋体"/>
              </a:rPr>
              <a:t>条</a:t>
            </a:r>
            <a:r>
              <a:rPr dirty="0" sz="1050" spc="5">
                <a:latin typeface="宋体"/>
                <a:cs typeface="宋体"/>
              </a:rPr>
              <a:t>件的错</a:t>
            </a:r>
            <a:r>
              <a:rPr dirty="0" sz="1050" spc="-20">
                <a:latin typeface="宋体"/>
                <a:cs typeface="宋体"/>
              </a:rPr>
              <a:t>误</a:t>
            </a:r>
            <a:r>
              <a:rPr dirty="0" sz="1050" spc="5">
                <a:latin typeface="宋体"/>
                <a:cs typeface="宋体"/>
              </a:rPr>
              <a:t>代码</a:t>
            </a:r>
            <a:r>
              <a:rPr dirty="0" sz="1050" spc="-2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*/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 marR="106680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>
                <a:latin typeface="Calibri"/>
                <a:cs typeface="Calibri"/>
              </a:rPr>
              <a:t>dept </a:t>
            </a:r>
            <a:r>
              <a:rPr dirty="0" sz="1050" spc="-10">
                <a:latin typeface="Calibri"/>
                <a:cs typeface="Calibri"/>
              </a:rPr>
              <a:t>VALUES(dept_no, </a:t>
            </a:r>
            <a:r>
              <a:rPr dirty="0" sz="1050" spc="-5">
                <a:latin typeface="Calibri"/>
                <a:cs typeface="Calibri"/>
              </a:rPr>
              <a:t>dept_name, </a:t>
            </a:r>
            <a:r>
              <a:rPr dirty="0" sz="1050" spc="-10">
                <a:latin typeface="Calibri"/>
                <a:cs typeface="Calibri"/>
              </a:rPr>
              <a:t>location);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SQL%FOUND</a:t>
            </a:r>
            <a:r>
              <a:rPr dirty="0" sz="1050" spc="-10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  <a:p>
            <a:pPr marL="280670" marR="3380104" indent="26543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1;  END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IF;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546100" marR="2519045" indent="-26606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WHEN empno_remaining </a:t>
            </a:r>
            <a:r>
              <a:rPr dirty="0" sz="1050" spc="-10">
                <a:latin typeface="Calibri"/>
                <a:cs typeface="Calibri"/>
              </a:rPr>
              <a:t>THEN 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0;</a:t>
            </a:r>
            <a:endParaRPr sz="1050">
              <a:latin typeface="Calibri"/>
              <a:cs typeface="Calibri"/>
            </a:endParaRPr>
          </a:p>
          <a:p>
            <a:pPr marL="546100" marR="3082925" indent="-26606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10">
                <a:latin typeface="Calibri"/>
                <a:cs typeface="Calibri"/>
              </a:rPr>
              <a:t>OTHERS</a:t>
            </a:r>
            <a:r>
              <a:rPr dirty="0" sz="1050" spc="-8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THEN 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-1;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add_dept;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0670" marR="2089785" indent="-268605">
              <a:lnSpc>
                <a:spcPct val="123800"/>
              </a:lnSpc>
              <a:spcBef>
                <a:spcPts val="825"/>
              </a:spcBef>
            </a:pPr>
            <a:r>
              <a:rPr dirty="0" sz="1050" spc="-5">
                <a:latin typeface="Calibri"/>
                <a:cs typeface="Calibri"/>
              </a:rPr>
              <a:t>FUNCTION remove_dept(dept_no NUMBER)  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</a:t>
            </a:r>
            <a:endParaRPr sz="1050">
              <a:latin typeface="Calibri"/>
              <a:cs typeface="Calibri"/>
            </a:endParaRPr>
          </a:p>
          <a:p>
            <a:pPr marL="12700" marR="4128135" indent="26797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IS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13360" marR="1762760" indent="6667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FROM </a:t>
            </a:r>
            <a:r>
              <a:rPr dirty="0" sz="1050" spc="-10">
                <a:latin typeface="Calibri"/>
                <a:cs typeface="Calibri"/>
              </a:rPr>
              <a:t>dept </a:t>
            </a:r>
            <a:r>
              <a:rPr dirty="0" sz="1050" spc="-5">
                <a:latin typeface="Calibri"/>
                <a:cs typeface="Calibri"/>
              </a:rPr>
              <a:t>WHERE deptno=dept_no;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SQL%FOUND</a:t>
            </a:r>
            <a:r>
              <a:rPr dirty="0" sz="1050" spc="-10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213360" marR="3380104" indent="332105">
              <a:lnSpc>
                <a:spcPts val="156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0;  END IF;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546100" marR="3079750" indent="-26289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10">
                <a:latin typeface="Calibri"/>
                <a:cs typeface="Calibri"/>
              </a:rPr>
              <a:t>OTHERS</a:t>
            </a:r>
            <a:r>
              <a:rPr dirty="0" sz="1050" spc="-8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THEN 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-1;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remove_dept;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0670" marR="3004185" indent="-268605">
              <a:lnSpc>
                <a:spcPct val="123800"/>
              </a:lnSpc>
              <a:spcBef>
                <a:spcPts val="819"/>
              </a:spcBef>
            </a:pPr>
            <a:r>
              <a:rPr dirty="0" sz="1050" spc="-5">
                <a:latin typeface="Calibri"/>
                <a:cs typeface="Calibri"/>
              </a:rPr>
              <a:t>PROCEDURE query_dept  (dept_no </a:t>
            </a:r>
            <a:r>
              <a:rPr dirty="0" sz="1050">
                <a:latin typeface="Calibri"/>
                <a:cs typeface="Calibri"/>
              </a:rPr>
              <a:t>IN </a:t>
            </a:r>
            <a:r>
              <a:rPr dirty="0" sz="1050" spc="-5">
                <a:latin typeface="Calibri"/>
                <a:cs typeface="Calibri"/>
              </a:rPr>
              <a:t>NUMBER)  IS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12700" marR="897255" indent="271145">
              <a:lnSpc>
                <a:spcPts val="156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*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DeptRec </a:t>
            </a:r>
            <a:r>
              <a:rPr dirty="0" sz="1050" spc="-10">
                <a:latin typeface="Calibri"/>
                <a:cs typeface="Calibri"/>
              </a:rPr>
              <a:t>FROM dept </a:t>
            </a:r>
            <a:r>
              <a:rPr dirty="0" sz="1050" spc="-5">
                <a:latin typeface="Calibri"/>
                <a:cs typeface="Calibri"/>
              </a:rPr>
              <a:t>WHERE deptno=dept_no;  </a:t>
            </a: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200"/>
              </a:spcBef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20">
                <a:latin typeface="Calibri"/>
                <a:cs typeface="Calibri"/>
              </a:rPr>
              <a:t>NO_DATA_FOUND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280670" marR="5080" indent="265430">
              <a:lnSpc>
                <a:spcPct val="121900"/>
              </a:lnSpc>
              <a:spcBef>
                <a:spcPts val="45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数据库中</a:t>
            </a:r>
            <a:r>
              <a:rPr dirty="0" sz="1050" spc="-20">
                <a:latin typeface="宋体"/>
                <a:cs typeface="宋体"/>
              </a:rPr>
              <a:t>没</a:t>
            </a:r>
            <a:r>
              <a:rPr dirty="0" sz="1050" spc="5">
                <a:latin typeface="宋体"/>
                <a:cs typeface="宋体"/>
              </a:rPr>
              <a:t>有编码</a:t>
            </a:r>
            <a:r>
              <a:rPr dirty="0" sz="1050" spc="-15">
                <a:latin typeface="宋体"/>
                <a:cs typeface="宋体"/>
              </a:rPr>
              <a:t>为</a:t>
            </a:r>
            <a:r>
              <a:rPr dirty="0" sz="1050" spc="-5">
                <a:latin typeface="Calibri"/>
                <a:cs typeface="Calibri"/>
              </a:rPr>
              <a:t>'||dept_no||'</a:t>
            </a:r>
            <a:r>
              <a:rPr dirty="0" sz="1050" spc="5">
                <a:latin typeface="宋体"/>
                <a:cs typeface="宋体"/>
              </a:rPr>
              <a:t>的部门</a:t>
            </a:r>
            <a:r>
              <a:rPr dirty="0" sz="1050" spc="-5">
                <a:latin typeface="Calibri"/>
                <a:cs typeface="Calibri"/>
              </a:rPr>
              <a:t>');  WHEN </a:t>
            </a:r>
            <a:r>
              <a:rPr dirty="0" sz="1050" spc="-10">
                <a:latin typeface="Calibri"/>
                <a:cs typeface="Calibri"/>
              </a:rPr>
              <a:t>TOO_MANY_ROWS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280670" marR="858519" indent="265430">
              <a:lnSpc>
                <a:spcPct val="1221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程序运行</a:t>
            </a:r>
            <a:r>
              <a:rPr dirty="0" sz="1050" spc="-20">
                <a:latin typeface="宋体"/>
                <a:cs typeface="宋体"/>
              </a:rPr>
              <a:t>错</a:t>
            </a:r>
            <a:r>
              <a:rPr dirty="0" sz="1050" spc="5">
                <a:latin typeface="宋体"/>
                <a:cs typeface="宋体"/>
              </a:rPr>
              <a:t>误</a:t>
            </a:r>
            <a:r>
              <a:rPr dirty="0" sz="1050" spc="-10">
                <a:latin typeface="Calibri"/>
                <a:cs typeface="Calibri"/>
              </a:rPr>
              <a:t>!</a:t>
            </a:r>
            <a:r>
              <a:rPr dirty="0" sz="1050" spc="5">
                <a:latin typeface="宋体"/>
                <a:cs typeface="宋体"/>
              </a:rPr>
              <a:t>请使用</a:t>
            </a:r>
            <a:r>
              <a:rPr dirty="0" sz="1050" spc="-20">
                <a:latin typeface="宋体"/>
                <a:cs typeface="宋体"/>
              </a:rPr>
              <a:t>游</a:t>
            </a:r>
            <a:r>
              <a:rPr dirty="0" sz="1050" spc="5">
                <a:latin typeface="宋体"/>
                <a:cs typeface="宋体"/>
              </a:rPr>
              <a:t>标</a:t>
            </a:r>
            <a:r>
              <a:rPr dirty="0" sz="1050" spc="-5">
                <a:latin typeface="Calibri"/>
                <a:cs typeface="Calibri"/>
              </a:rPr>
              <a:t>');  WHEN </a:t>
            </a:r>
            <a:r>
              <a:rPr dirty="0" sz="1050" spc="-10">
                <a:latin typeface="Calibri"/>
                <a:cs typeface="Calibri"/>
              </a:rPr>
              <a:t>OTHERS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42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6216650" cy="65652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395"/>
              </a:spcBef>
            </a:pPr>
            <a:r>
              <a:rPr dirty="0" sz="1050" spc="-5">
                <a:latin typeface="Calibri"/>
                <a:cs typeface="Calibri"/>
              </a:rPr>
              <a:t>DBMS_OUTPUT.PUT_LINE(SQLCODE||’----‘||SQLERRM);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query_dept;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Null;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>
                <a:latin typeface="Calibri"/>
                <a:cs typeface="Calibri"/>
              </a:rPr>
              <a:t>demo_pack;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对包内共有元素的调用格式为：包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名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元素名称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调用</a:t>
            </a:r>
            <a:r>
              <a:rPr dirty="0" sz="1050" spc="-29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demo_pack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包</a:t>
            </a:r>
            <a:r>
              <a:rPr dirty="0" sz="1050" spc="5">
                <a:latin typeface="宋体"/>
                <a:cs typeface="宋体"/>
              </a:rPr>
              <a:t>内函数对</a:t>
            </a:r>
            <a:r>
              <a:rPr dirty="0" sz="1050" spc="-28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dept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表</a:t>
            </a:r>
            <a:r>
              <a:rPr dirty="0" sz="1050" spc="5">
                <a:latin typeface="宋体"/>
                <a:cs typeface="宋体"/>
              </a:rPr>
              <a:t>进行</a:t>
            </a:r>
            <a:r>
              <a:rPr dirty="0" sz="1050" spc="-20">
                <a:latin typeface="宋体"/>
                <a:cs typeface="宋体"/>
              </a:rPr>
              <a:t>插</a:t>
            </a:r>
            <a:r>
              <a:rPr dirty="0" sz="1050" spc="5">
                <a:latin typeface="宋体"/>
                <a:cs typeface="宋体"/>
              </a:rPr>
              <a:t>入</a:t>
            </a:r>
            <a:r>
              <a:rPr dirty="0" sz="1050" spc="-525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查询</a:t>
            </a:r>
            <a:r>
              <a:rPr dirty="0" sz="1050" spc="-20">
                <a:latin typeface="宋体"/>
                <a:cs typeface="宋体"/>
              </a:rPr>
              <a:t>和</a:t>
            </a:r>
            <a:r>
              <a:rPr dirty="0" sz="1050" spc="5">
                <a:latin typeface="宋体"/>
                <a:cs typeface="宋体"/>
              </a:rPr>
              <a:t>修改</a:t>
            </a:r>
            <a:r>
              <a:rPr dirty="0" sz="1050" spc="10">
                <a:latin typeface="宋体"/>
                <a:cs typeface="宋体"/>
              </a:rPr>
              <a:t>操</a:t>
            </a:r>
            <a:r>
              <a:rPr dirty="0" sz="1050" spc="5">
                <a:latin typeface="宋体"/>
                <a:cs typeface="宋体"/>
              </a:rPr>
              <a:t>作</a:t>
            </a:r>
            <a:r>
              <a:rPr dirty="0" sz="1050" spc="-525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并</a:t>
            </a:r>
            <a:r>
              <a:rPr dirty="0" sz="1050" spc="5">
                <a:latin typeface="宋体"/>
                <a:cs typeface="宋体"/>
              </a:rPr>
              <a:t>通过</a:t>
            </a:r>
            <a:r>
              <a:rPr dirty="0" sz="1050" spc="-28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demo_pack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包中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记录变量</a:t>
            </a:r>
            <a:r>
              <a:rPr dirty="0" sz="1050" spc="-28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DeptRec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显示所查</a:t>
            </a:r>
            <a:r>
              <a:rPr dirty="0" sz="1050" spc="-20">
                <a:latin typeface="宋体"/>
                <a:cs typeface="宋体"/>
              </a:rPr>
              <a:t>询</a:t>
            </a:r>
            <a:r>
              <a:rPr dirty="0" sz="1050" spc="5">
                <a:latin typeface="宋体"/>
                <a:cs typeface="宋体"/>
              </a:rPr>
              <a:t>到的数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库信息：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5185410" indent="267970">
              <a:lnSpc>
                <a:spcPct val="100000"/>
              </a:lnSpc>
              <a:spcBef>
                <a:spcPts val="300"/>
              </a:spcBef>
            </a:pPr>
            <a:r>
              <a:rPr dirty="0" sz="1050" spc="-15">
                <a:latin typeface="Calibri"/>
                <a:cs typeface="Calibri"/>
              </a:rPr>
              <a:t>Var</a:t>
            </a:r>
            <a:r>
              <a:rPr dirty="0" sz="1050" spc="-7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NUMBER;</a:t>
            </a:r>
            <a:endParaRPr sz="1050">
              <a:latin typeface="Calibri"/>
              <a:cs typeface="Calibri"/>
            </a:endParaRPr>
          </a:p>
          <a:p>
            <a:pPr marL="12700" marR="518541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 marR="2792730">
              <a:lnSpc>
                <a:spcPct val="123800"/>
              </a:lnSpc>
              <a:spcBef>
                <a:spcPts val="5"/>
              </a:spcBef>
            </a:pPr>
            <a:r>
              <a:rPr dirty="0" sz="1050" spc="-15">
                <a:latin typeface="Calibri"/>
                <a:cs typeface="Calibri"/>
              </a:rPr>
              <a:t>Var </a:t>
            </a:r>
            <a:r>
              <a:rPr dirty="0" sz="1050">
                <a:latin typeface="Calibri"/>
                <a:cs typeface="Calibri"/>
              </a:rPr>
              <a:t>:= </a:t>
            </a:r>
            <a:r>
              <a:rPr dirty="0" sz="1050" spc="-15">
                <a:latin typeface="Calibri"/>
                <a:cs typeface="Calibri"/>
              </a:rPr>
              <a:t>demo_pack.add_dept(90,’Administration’, </a:t>
            </a:r>
            <a:r>
              <a:rPr dirty="0" sz="1050">
                <a:latin typeface="Calibri"/>
                <a:cs typeface="Calibri"/>
              </a:rPr>
              <a:t>‘Beijing’);  IF </a:t>
            </a:r>
            <a:r>
              <a:rPr dirty="0" sz="1050" spc="-5">
                <a:latin typeface="Calibri"/>
                <a:cs typeface="Calibri"/>
              </a:rPr>
              <a:t>var =-1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280670" marR="2614295" indent="26543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DBMS_OUTPUT.PUT_LINE(SQLCODE||’----‘||SQLERRM);  </a:t>
            </a:r>
            <a:r>
              <a:rPr dirty="0" sz="1050">
                <a:latin typeface="Calibri"/>
                <a:cs typeface="Calibri"/>
              </a:rPr>
              <a:t>ELSIF </a:t>
            </a:r>
            <a:r>
              <a:rPr dirty="0" sz="1050" spc="-5">
                <a:latin typeface="Calibri"/>
                <a:cs typeface="Calibri"/>
              </a:rPr>
              <a:t>var </a:t>
            </a:r>
            <a:r>
              <a:rPr dirty="0" sz="1050">
                <a:latin typeface="Calibri"/>
                <a:cs typeface="Calibri"/>
              </a:rPr>
              <a:t>=0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325"/>
              </a:spcBef>
            </a:pPr>
            <a:r>
              <a:rPr dirty="0" sz="1050" spc="-5">
                <a:latin typeface="Calibri"/>
                <a:cs typeface="Calibri"/>
              </a:rPr>
              <a:t>DBMS_OUTPUT.PUT_LINE(‘</a:t>
            </a:r>
            <a:r>
              <a:rPr dirty="0" sz="1050" spc="5">
                <a:latin typeface="宋体"/>
                <a:cs typeface="宋体"/>
              </a:rPr>
              <a:t>该部门记录</a:t>
            </a:r>
            <a:r>
              <a:rPr dirty="0" sz="1050" spc="-20">
                <a:latin typeface="宋体"/>
                <a:cs typeface="宋体"/>
              </a:rPr>
              <a:t>已</a:t>
            </a:r>
            <a:r>
              <a:rPr dirty="0" sz="1050" spc="5">
                <a:latin typeface="宋体"/>
                <a:cs typeface="宋体"/>
              </a:rPr>
              <a:t>经存在</a:t>
            </a:r>
            <a:r>
              <a:rPr dirty="0" sz="1050" spc="-5">
                <a:latin typeface="宋体"/>
                <a:cs typeface="宋体"/>
              </a:rPr>
              <a:t>！</a:t>
            </a:r>
            <a:r>
              <a:rPr dirty="0" sz="1050" spc="-5">
                <a:latin typeface="Calibri"/>
                <a:cs typeface="Calibri"/>
              </a:rPr>
              <a:t>’);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325"/>
              </a:spcBef>
            </a:pPr>
            <a:r>
              <a:rPr dirty="0" sz="1050" spc="-5">
                <a:latin typeface="Calibri"/>
                <a:cs typeface="Calibri"/>
              </a:rPr>
              <a:t>DBMS_OUTPUT.PUT_LINE(‘</a:t>
            </a:r>
            <a:r>
              <a:rPr dirty="0" sz="1050" spc="5">
                <a:latin typeface="宋体"/>
                <a:cs typeface="宋体"/>
              </a:rPr>
              <a:t>添加记录成</a:t>
            </a:r>
            <a:r>
              <a:rPr dirty="0" sz="1050" spc="-20">
                <a:latin typeface="宋体"/>
                <a:cs typeface="宋体"/>
              </a:rPr>
              <a:t>功</a:t>
            </a:r>
            <a:r>
              <a:rPr dirty="0" sz="1050">
                <a:latin typeface="宋体"/>
                <a:cs typeface="宋体"/>
              </a:rPr>
              <a:t>！</a:t>
            </a:r>
            <a:r>
              <a:rPr dirty="0" sz="1050">
                <a:latin typeface="Calibri"/>
                <a:cs typeface="Calibri"/>
              </a:rPr>
              <a:t>’);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Demo_pack.query_dept(90);</a:t>
            </a:r>
            <a:endParaRPr sz="1050">
              <a:latin typeface="Calibri"/>
              <a:cs typeface="Calibri"/>
            </a:endParaRPr>
          </a:p>
          <a:p>
            <a:pPr marL="823594" marR="2035810" indent="-277495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DBMS_OUTPUT.PUT_LINE(demo_pack.DeptRec.deptno||’---‘||  demo_pack.DeptRec.dname||’---‘||demo_pack.DeptRec.loc);</a:t>
            </a:r>
            <a:endParaRPr sz="1050">
              <a:latin typeface="Calibri"/>
              <a:cs typeface="Calibri"/>
            </a:endParaRPr>
          </a:p>
          <a:p>
            <a:pPr marL="546100" marR="3688715">
              <a:lnSpc>
                <a:spcPct val="123800"/>
              </a:lnSpc>
            </a:pPr>
            <a:r>
              <a:rPr dirty="0" sz="1050" spc="-10">
                <a:latin typeface="Calibri"/>
                <a:cs typeface="Calibri"/>
              </a:rPr>
              <a:t>var </a:t>
            </a:r>
            <a:r>
              <a:rPr dirty="0" sz="1050">
                <a:latin typeface="Calibri"/>
                <a:cs typeface="Calibri"/>
              </a:rPr>
              <a:t>:= </a:t>
            </a:r>
            <a:r>
              <a:rPr dirty="0" sz="1050" spc="-5">
                <a:latin typeface="Calibri"/>
                <a:cs typeface="Calibri"/>
              </a:rPr>
              <a:t>demo_pack.remove_dept(90);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var =-1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546100" marR="2346325" indent="267970">
              <a:lnSpc>
                <a:spcPts val="1560"/>
              </a:lnSpc>
              <a:spcBef>
                <a:spcPts val="100"/>
              </a:spcBef>
            </a:pPr>
            <a:r>
              <a:rPr dirty="0" sz="1050" spc="-5">
                <a:latin typeface="Calibri"/>
                <a:cs typeface="Calibri"/>
              </a:rPr>
              <a:t>DBMS_OUTPUT.PUT_LINE(SQLCODE||’----‘||SQLERRM);  </a:t>
            </a:r>
            <a:r>
              <a:rPr dirty="0" sz="1050">
                <a:latin typeface="Calibri"/>
                <a:cs typeface="Calibri"/>
              </a:rPr>
              <a:t>ELSIF </a:t>
            </a:r>
            <a:r>
              <a:rPr dirty="0" sz="1050" spc="-5">
                <a:latin typeface="Calibri"/>
                <a:cs typeface="Calibri"/>
              </a:rPr>
              <a:t>var=0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814069">
              <a:lnSpc>
                <a:spcPct val="100000"/>
              </a:lnSpc>
              <a:spcBef>
                <a:spcPts val="225"/>
              </a:spcBef>
            </a:pPr>
            <a:r>
              <a:rPr dirty="0" sz="1050" spc="-5">
                <a:latin typeface="Calibri"/>
                <a:cs typeface="Calibri"/>
              </a:rPr>
              <a:t>DBMS_OUTPUT.PUT_LINE(‘</a:t>
            </a:r>
            <a:r>
              <a:rPr dirty="0" sz="1050" spc="5">
                <a:latin typeface="宋体"/>
                <a:cs typeface="宋体"/>
              </a:rPr>
              <a:t>该部门记录</a:t>
            </a:r>
            <a:r>
              <a:rPr dirty="0" sz="1050" spc="-20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存在</a:t>
            </a:r>
            <a:r>
              <a:rPr dirty="0" sz="1050">
                <a:latin typeface="宋体"/>
                <a:cs typeface="宋体"/>
              </a:rPr>
              <a:t>！</a:t>
            </a:r>
            <a:r>
              <a:rPr dirty="0" sz="1050">
                <a:latin typeface="Calibri"/>
                <a:cs typeface="Calibri"/>
              </a:rPr>
              <a:t>’);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275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546100" marR="2863850" indent="267970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</a:t>
            </a:r>
            <a:r>
              <a:rPr dirty="0" sz="1050" spc="10">
                <a:latin typeface="Calibri"/>
                <a:cs typeface="Calibri"/>
              </a:rPr>
              <a:t>M</a:t>
            </a:r>
            <a:r>
              <a:rPr dirty="0" sz="1050" spc="-5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_O</a:t>
            </a:r>
            <a:r>
              <a:rPr dirty="0" sz="1050" spc="15">
                <a:latin typeface="Calibri"/>
                <a:cs typeface="Calibri"/>
              </a:rPr>
              <a:t>U</a:t>
            </a:r>
            <a:r>
              <a:rPr dirty="0" sz="1050" spc="-15">
                <a:latin typeface="Calibri"/>
                <a:cs typeface="Calibri"/>
              </a:rPr>
              <a:t>T</a:t>
            </a:r>
            <a:r>
              <a:rPr dirty="0" sz="1050" spc="5">
                <a:latin typeface="Calibri"/>
                <a:cs typeface="Calibri"/>
              </a:rPr>
              <a:t>P</a:t>
            </a:r>
            <a:r>
              <a:rPr dirty="0" sz="1050" spc="15">
                <a:latin typeface="Calibri"/>
                <a:cs typeface="Calibri"/>
              </a:rPr>
              <a:t>U</a:t>
            </a:r>
            <a:r>
              <a:rPr dirty="0" sz="1050" spc="-110">
                <a:latin typeface="Calibri"/>
                <a:cs typeface="Calibri"/>
              </a:rPr>
              <a:t>T</a:t>
            </a:r>
            <a:r>
              <a:rPr dirty="0" sz="1050" spc="-5">
                <a:latin typeface="Calibri"/>
                <a:cs typeface="Calibri"/>
              </a:rPr>
              <a:t>.</a:t>
            </a:r>
            <a:r>
              <a:rPr dirty="0" sz="1050">
                <a:latin typeface="Calibri"/>
                <a:cs typeface="Calibri"/>
              </a:rPr>
              <a:t>P</a:t>
            </a:r>
            <a:r>
              <a:rPr dirty="0" sz="1050" spc="15">
                <a:latin typeface="Calibri"/>
                <a:cs typeface="Calibri"/>
              </a:rPr>
              <a:t>U</a:t>
            </a:r>
            <a:r>
              <a:rPr dirty="0" sz="1050" spc="-15">
                <a:latin typeface="Calibri"/>
                <a:cs typeface="Calibri"/>
              </a:rPr>
              <a:t>T</a:t>
            </a:r>
            <a:r>
              <a:rPr dirty="0" sz="1050" spc="-25">
                <a:latin typeface="Calibri"/>
                <a:cs typeface="Calibri"/>
              </a:rPr>
              <a:t>_</a:t>
            </a:r>
            <a:r>
              <a:rPr dirty="0" sz="1050" spc="10">
                <a:latin typeface="Calibri"/>
                <a:cs typeface="Calibri"/>
              </a:rPr>
              <a:t>L</a:t>
            </a:r>
            <a:r>
              <a:rPr dirty="0" sz="1050">
                <a:latin typeface="Calibri"/>
                <a:cs typeface="Calibri"/>
              </a:rPr>
              <a:t>I</a:t>
            </a:r>
            <a:r>
              <a:rPr dirty="0" sz="1050" spc="-15">
                <a:latin typeface="Calibri"/>
                <a:cs typeface="Calibri"/>
              </a:rPr>
              <a:t>NE</a:t>
            </a:r>
            <a:r>
              <a:rPr dirty="0" sz="1050" spc="-10">
                <a:latin typeface="Calibri"/>
                <a:cs typeface="Calibri"/>
              </a:rPr>
              <a:t>(</a:t>
            </a:r>
            <a:r>
              <a:rPr dirty="0" sz="1050" spc="15">
                <a:latin typeface="Calibri"/>
                <a:cs typeface="Calibri"/>
              </a:rPr>
              <a:t>‘</a:t>
            </a:r>
            <a:r>
              <a:rPr dirty="0" sz="1050" spc="5">
                <a:latin typeface="宋体"/>
                <a:cs typeface="宋体"/>
              </a:rPr>
              <a:t>删除记录成</a:t>
            </a:r>
            <a:r>
              <a:rPr dirty="0" sz="1050" spc="-20">
                <a:latin typeface="宋体"/>
                <a:cs typeface="宋体"/>
              </a:rPr>
              <a:t>功</a:t>
            </a:r>
            <a:r>
              <a:rPr dirty="0" sz="1050" spc="5">
                <a:latin typeface="宋体"/>
                <a:cs typeface="宋体"/>
              </a:rPr>
              <a:t>！</a:t>
            </a:r>
            <a:r>
              <a:rPr dirty="0" sz="1050">
                <a:latin typeface="Calibri"/>
                <a:cs typeface="Calibri"/>
              </a:rPr>
              <a:t>’</a:t>
            </a:r>
            <a:r>
              <a:rPr dirty="0" sz="1050" spc="-10">
                <a:latin typeface="Calibri"/>
                <a:cs typeface="Calibri"/>
              </a:rPr>
              <a:t>)</a:t>
            </a:r>
            <a:r>
              <a:rPr dirty="0" sz="1050">
                <a:latin typeface="Calibri"/>
                <a:cs typeface="Calibri"/>
              </a:rPr>
              <a:t>;  </a:t>
            </a:r>
            <a:r>
              <a:rPr dirty="0" sz="1050" spc="-5">
                <a:latin typeface="Calibri"/>
                <a:cs typeface="Calibri"/>
              </a:rPr>
              <a:t>END IF;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IF;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43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04" y="7902066"/>
            <a:ext cx="3943985" cy="157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2:</a:t>
            </a:r>
            <a:r>
              <a:rPr dirty="0" sz="1050" spc="50" b="1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创</a:t>
            </a:r>
            <a:r>
              <a:rPr dirty="0" sz="1050" spc="-20">
                <a:latin typeface="宋体"/>
                <a:cs typeface="宋体"/>
              </a:rPr>
              <a:t>建</a:t>
            </a:r>
            <a:r>
              <a:rPr dirty="0" sz="1050" spc="5">
                <a:latin typeface="宋体"/>
                <a:cs typeface="宋体"/>
              </a:rPr>
              <a:t>包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emp_package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280670" marR="1507490" indent="-268605">
              <a:lnSpc>
                <a:spcPct val="124000"/>
              </a:lnSpc>
              <a:spcBef>
                <a:spcPts val="5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10">
                <a:latin typeface="Calibri"/>
                <a:cs typeface="Calibri"/>
              </a:rPr>
              <a:t>emp_package  </a:t>
            </a:r>
            <a:r>
              <a:rPr dirty="0" sz="1050" spc="-5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552450" marR="897255" indent="-27178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TYPE </a:t>
            </a:r>
            <a:r>
              <a:rPr dirty="0" sz="1050">
                <a:latin typeface="Calibri"/>
                <a:cs typeface="Calibri"/>
              </a:rPr>
              <a:t>emp_table_type IS </a:t>
            </a:r>
            <a:r>
              <a:rPr dirty="0" sz="1050" spc="-20">
                <a:latin typeface="Calibri"/>
                <a:cs typeface="Calibri"/>
              </a:rPr>
              <a:t>TABLE </a:t>
            </a:r>
            <a:r>
              <a:rPr dirty="0" sz="1050">
                <a:latin typeface="Calibri"/>
                <a:cs typeface="Calibri"/>
              </a:rPr>
              <a:t>OF </a:t>
            </a:r>
            <a:r>
              <a:rPr dirty="0" sz="1050" spc="-5">
                <a:latin typeface="Calibri"/>
                <a:cs typeface="Calibri"/>
              </a:rPr>
              <a:t>emp%ROWTYPE  INDEX </a:t>
            </a:r>
            <a:r>
              <a:rPr dirty="0" sz="1050" spc="-10">
                <a:latin typeface="Calibri"/>
                <a:cs typeface="Calibri"/>
              </a:rPr>
              <a:t>BY BINARY_INTEGER;</a:t>
            </a:r>
            <a:endParaRPr sz="1050">
              <a:latin typeface="Calibri"/>
              <a:cs typeface="Calibri"/>
            </a:endParaRPr>
          </a:p>
          <a:p>
            <a:pPr marL="12700" marR="5080" indent="26797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PROCEDURE read_emp_table (p_emp_table </a:t>
            </a:r>
            <a:r>
              <a:rPr dirty="0" sz="1050" spc="5">
                <a:latin typeface="Calibri"/>
                <a:cs typeface="Calibri"/>
              </a:rPr>
              <a:t>OUT </a:t>
            </a:r>
            <a:r>
              <a:rPr dirty="0" sz="1050" spc="-5">
                <a:latin typeface="Calibri"/>
                <a:cs typeface="Calibri"/>
              </a:rPr>
              <a:t>emp_table_type);  END emp_package;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3909060" cy="2403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0670" marR="1137285" indent="-268605">
              <a:lnSpc>
                <a:spcPct val="123800"/>
              </a:lnSpc>
              <a:spcBef>
                <a:spcPts val="95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5">
                <a:latin typeface="Calibri"/>
                <a:cs typeface="Calibri"/>
              </a:rPr>
              <a:t>BODY </a:t>
            </a:r>
            <a:r>
              <a:rPr dirty="0" sz="1050" spc="-10">
                <a:latin typeface="Calibri"/>
                <a:cs typeface="Calibri"/>
              </a:rPr>
              <a:t>emp_package  </a:t>
            </a:r>
            <a:r>
              <a:rPr dirty="0" sz="1050" spc="-5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280670" marR="5080">
              <a:lnSpc>
                <a:spcPts val="156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PROCEDURE read_emp_table (p_emp_table </a:t>
            </a:r>
            <a:r>
              <a:rPr dirty="0" sz="1050" spc="5">
                <a:latin typeface="Calibri"/>
                <a:cs typeface="Calibri"/>
              </a:rPr>
              <a:t>OUT </a:t>
            </a:r>
            <a:r>
              <a:rPr dirty="0" sz="1050" spc="-5">
                <a:latin typeface="Calibri"/>
                <a:cs typeface="Calibri"/>
              </a:rPr>
              <a:t>emp_table_type)  IS</a:t>
            </a:r>
            <a:endParaRPr sz="1050">
              <a:latin typeface="Calibri"/>
              <a:cs typeface="Calibri"/>
            </a:endParaRPr>
          </a:p>
          <a:p>
            <a:pPr marL="280670" marR="2350135">
              <a:lnSpc>
                <a:spcPts val="1560"/>
              </a:lnSpc>
            </a:pPr>
            <a:r>
              <a:rPr dirty="0" sz="1050">
                <a:latin typeface="Calibri"/>
                <a:cs typeface="Calibri"/>
              </a:rPr>
              <a:t>I </a:t>
            </a:r>
            <a:r>
              <a:rPr dirty="0" sz="1050" spc="-10">
                <a:latin typeface="Calibri"/>
                <a:cs typeface="Calibri"/>
              </a:rPr>
              <a:t>BINARY_INTEGER </a:t>
            </a:r>
            <a:r>
              <a:rPr dirty="0" sz="1050">
                <a:latin typeface="Calibri"/>
                <a:cs typeface="Calibri"/>
              </a:rPr>
              <a:t>:= </a:t>
            </a:r>
            <a:r>
              <a:rPr dirty="0" sz="1050" spc="-5">
                <a:latin typeface="Calibri"/>
                <a:cs typeface="Calibri"/>
              </a:rPr>
              <a:t>0;  BEGIN</a:t>
            </a:r>
            <a:endParaRPr sz="1050">
              <a:latin typeface="Calibri"/>
              <a:cs typeface="Calibri"/>
            </a:endParaRPr>
          </a:p>
          <a:p>
            <a:pPr marL="814069" marR="676910" indent="-268605">
              <a:lnSpc>
                <a:spcPts val="1560"/>
              </a:lnSpc>
            </a:pP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emp_record </a:t>
            </a:r>
            <a:r>
              <a:rPr dirty="0" sz="1050">
                <a:latin typeface="Calibri"/>
                <a:cs typeface="Calibri"/>
              </a:rPr>
              <a:t>IN ( </a:t>
            </a:r>
            <a:r>
              <a:rPr dirty="0" sz="1050" spc="-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* FROM emp ) </a:t>
            </a:r>
            <a:r>
              <a:rPr dirty="0" sz="1050" spc="-15">
                <a:latin typeface="Calibri"/>
                <a:cs typeface="Calibri"/>
              </a:rPr>
              <a:t>LOOP  </a:t>
            </a:r>
            <a:r>
              <a:rPr dirty="0" sz="1050" spc="-5">
                <a:latin typeface="Calibri"/>
                <a:cs typeface="Calibri"/>
              </a:rPr>
              <a:t>P_emp_table(i) </a:t>
            </a:r>
            <a:r>
              <a:rPr dirty="0" sz="1050">
                <a:latin typeface="Calibri"/>
                <a:cs typeface="Calibri"/>
              </a:rPr>
              <a:t>:=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emp_record;</a:t>
            </a:r>
            <a:endParaRPr sz="1050">
              <a:latin typeface="Calibri"/>
              <a:cs typeface="Calibri"/>
            </a:endParaRPr>
          </a:p>
          <a:p>
            <a:pPr marL="546100" marR="2623820" indent="267970">
              <a:lnSpc>
                <a:spcPts val="1560"/>
              </a:lnSpc>
            </a:pPr>
            <a:r>
              <a:rPr dirty="0" sz="1050">
                <a:latin typeface="Calibri"/>
                <a:cs typeface="Calibri"/>
              </a:rPr>
              <a:t>I := I +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1;  END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marL="12700" marR="2428875" indent="267970">
              <a:lnSpc>
                <a:spcPts val="156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END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read_emp_table;  END emp_package;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44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1730" y="4530089"/>
            <a:ext cx="11836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‘||e_table(i).ename);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3501923"/>
            <a:ext cx="3100070" cy="161099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662305" indent="267970">
              <a:lnSpc>
                <a:spcPts val="156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E_table emp_package.emp_table_type;  BEGIN</a:t>
            </a:r>
            <a:endParaRPr sz="1050">
              <a:latin typeface="Calibri"/>
              <a:cs typeface="Calibri"/>
            </a:endParaRPr>
          </a:p>
          <a:p>
            <a:pPr marL="280670" marR="458470">
              <a:lnSpc>
                <a:spcPts val="1560"/>
              </a:lnSpc>
            </a:pPr>
            <a:r>
              <a:rPr dirty="0" sz="1050" spc="-5">
                <a:latin typeface="Calibri"/>
                <a:cs typeface="Calibri"/>
              </a:rPr>
              <a:t>Emp_package.read_emp_table(e_table);  </a:t>
            </a:r>
            <a:r>
              <a:rPr dirty="0" sz="1050">
                <a:latin typeface="Calibri"/>
                <a:cs typeface="Calibri"/>
              </a:rPr>
              <a:t>FOR I IN </a:t>
            </a:r>
            <a:r>
              <a:rPr dirty="0" sz="1050" spc="-5">
                <a:latin typeface="Calibri"/>
                <a:cs typeface="Calibri"/>
              </a:rPr>
              <a:t>e_table.FIRST .. e_table.LAST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280670" marR="5080" indent="265430">
              <a:lnSpc>
                <a:spcPts val="1560"/>
              </a:lnSpc>
            </a:pPr>
            <a:r>
              <a:rPr dirty="0" sz="1050" spc="-5">
                <a:latin typeface="Calibri"/>
                <a:cs typeface="Calibri"/>
              </a:rPr>
              <a:t>DBMS_OUTPUT.PUT_LINE(e_table(i).empno||’  END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" y="5523991"/>
            <a:ext cx="4581525" cy="4147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3:</a:t>
            </a:r>
            <a:r>
              <a:rPr dirty="0" sz="1050" spc="50" b="1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创</a:t>
            </a:r>
            <a:r>
              <a:rPr dirty="0" sz="1050" spc="-20">
                <a:latin typeface="宋体"/>
                <a:cs typeface="宋体"/>
              </a:rPr>
              <a:t>建</a:t>
            </a:r>
            <a:r>
              <a:rPr dirty="0" sz="1050" spc="5">
                <a:latin typeface="宋体"/>
                <a:cs typeface="宋体"/>
              </a:rPr>
              <a:t>包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emp_mgmt</a:t>
            </a:r>
            <a:r>
              <a:rPr dirty="0" sz="1050" spc="-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283845" marR="3079115" indent="-271780">
              <a:lnSpc>
                <a:spcPct val="124000"/>
              </a:lnSpc>
              <a:spcBef>
                <a:spcPts val="5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 spc="-10">
                <a:latin typeface="Calibri"/>
                <a:cs typeface="Calibri"/>
              </a:rPr>
              <a:t>SEQUENCE </a:t>
            </a:r>
            <a:r>
              <a:rPr dirty="0" sz="1050" spc="-5">
                <a:latin typeface="Calibri"/>
                <a:cs typeface="Calibri"/>
              </a:rPr>
              <a:t>empseq  </a:t>
            </a:r>
            <a:r>
              <a:rPr dirty="0" sz="1050" spc="-20">
                <a:latin typeface="Calibri"/>
                <a:cs typeface="Calibri"/>
              </a:rPr>
              <a:t>START </a:t>
            </a:r>
            <a:r>
              <a:rPr dirty="0" sz="1050" spc="-5">
                <a:latin typeface="Calibri"/>
                <a:cs typeface="Calibri"/>
              </a:rPr>
              <a:t>WITH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1000</a:t>
            </a:r>
            <a:endParaRPr sz="1050">
              <a:latin typeface="Calibri"/>
              <a:cs typeface="Calibri"/>
            </a:endParaRPr>
          </a:p>
          <a:p>
            <a:pPr algn="ctr" marL="283845" marR="3348354" indent="-2349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INCREMENT </a:t>
            </a:r>
            <a:r>
              <a:rPr dirty="0" sz="1050" spc="-10">
                <a:latin typeface="Calibri"/>
                <a:cs typeface="Calibri"/>
              </a:rPr>
              <a:t>BY </a:t>
            </a:r>
            <a:r>
              <a:rPr dirty="0" sz="1050">
                <a:latin typeface="Calibri"/>
                <a:cs typeface="Calibri"/>
              </a:rPr>
              <a:t>1  </a:t>
            </a:r>
            <a:r>
              <a:rPr dirty="0" sz="1050" spc="-5">
                <a:latin typeface="Calibri"/>
                <a:cs typeface="Calibri"/>
              </a:rPr>
              <a:t>ORDER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NOCYCLE;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83845" marR="3070225" indent="-271780">
              <a:lnSpc>
                <a:spcPct val="123800"/>
              </a:lnSpc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 spc="-10">
                <a:latin typeface="Calibri"/>
                <a:cs typeface="Calibri"/>
              </a:rPr>
              <a:t>SEQUENCE </a:t>
            </a:r>
            <a:r>
              <a:rPr dirty="0" sz="1050" spc="-5">
                <a:latin typeface="Calibri"/>
                <a:cs typeface="Calibri"/>
              </a:rPr>
              <a:t>deptseq  </a:t>
            </a:r>
            <a:r>
              <a:rPr dirty="0" sz="1050" spc="-20">
                <a:latin typeface="Calibri"/>
                <a:cs typeface="Calibri"/>
              </a:rPr>
              <a:t>START </a:t>
            </a:r>
            <a:r>
              <a:rPr dirty="0" sz="1050" spc="-5">
                <a:latin typeface="Calibri"/>
                <a:cs typeface="Calibri"/>
              </a:rPr>
              <a:t>WITH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50</a:t>
            </a:r>
            <a:endParaRPr sz="1050">
              <a:latin typeface="Calibri"/>
              <a:cs typeface="Calibri"/>
            </a:endParaRPr>
          </a:p>
          <a:p>
            <a:pPr algn="ctr" marL="283845" marR="3303904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INCREMENT </a:t>
            </a:r>
            <a:r>
              <a:rPr dirty="0" sz="1050" spc="-10">
                <a:latin typeface="Calibri"/>
                <a:cs typeface="Calibri"/>
              </a:rPr>
              <a:t>BY</a:t>
            </a:r>
            <a:r>
              <a:rPr dirty="0" sz="1050" spc="-9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10  ORDER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NOCYCLE;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83845" marR="2266950" indent="-271780">
              <a:lnSpc>
                <a:spcPct val="123800"/>
              </a:lnSpc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10">
                <a:latin typeface="Calibri"/>
                <a:cs typeface="Calibri"/>
              </a:rPr>
              <a:t>emp_mgmt  </a:t>
            </a:r>
            <a:r>
              <a:rPr dirty="0" sz="1050" spc="-15">
                <a:latin typeface="Calibri"/>
                <a:cs typeface="Calibri"/>
              </a:rPr>
              <a:t>AS</a:t>
            </a:r>
            <a:endParaRPr sz="1050">
              <a:latin typeface="Calibri"/>
              <a:cs typeface="Calibri"/>
            </a:endParaRPr>
          </a:p>
          <a:p>
            <a:pPr marL="552450" marR="5080" indent="-268605">
              <a:lnSpc>
                <a:spcPts val="156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FUNCTION hire(ename </a:t>
            </a:r>
            <a:r>
              <a:rPr dirty="0" sz="1050" spc="-10">
                <a:latin typeface="Calibri"/>
                <a:cs typeface="Calibri"/>
              </a:rPr>
              <a:t>VARCHAR2, </a:t>
            </a:r>
            <a:r>
              <a:rPr dirty="0" sz="1050">
                <a:latin typeface="Calibri"/>
                <a:cs typeface="Calibri"/>
              </a:rPr>
              <a:t>job </a:t>
            </a:r>
            <a:r>
              <a:rPr dirty="0" sz="1050" spc="-10">
                <a:latin typeface="Calibri"/>
                <a:cs typeface="Calibri"/>
              </a:rPr>
              <a:t>VARCHAR2, </a:t>
            </a:r>
            <a:r>
              <a:rPr dirty="0" sz="1050">
                <a:latin typeface="Calibri"/>
                <a:cs typeface="Calibri"/>
              </a:rPr>
              <a:t>mgr </a:t>
            </a:r>
            <a:r>
              <a:rPr dirty="0" sz="1050" spc="-5">
                <a:latin typeface="Calibri"/>
                <a:cs typeface="Calibri"/>
              </a:rPr>
              <a:t>NUMBER, sal NUMBER,  </a:t>
            </a:r>
            <a:r>
              <a:rPr dirty="0" sz="1050">
                <a:latin typeface="Calibri"/>
                <a:cs typeface="Calibri"/>
              </a:rPr>
              <a:t>comm </a:t>
            </a:r>
            <a:r>
              <a:rPr dirty="0" sz="1050" spc="-5">
                <a:latin typeface="Calibri"/>
                <a:cs typeface="Calibri"/>
              </a:rPr>
              <a:t>NUMBER, deptno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NUMBER)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200"/>
              </a:spcBef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6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NUMBER;</a:t>
            </a:r>
            <a:endParaRPr sz="1050">
              <a:latin typeface="Calibri"/>
              <a:cs typeface="Calibri"/>
            </a:endParaRPr>
          </a:p>
          <a:p>
            <a:pPr marL="546100" marR="1112520" indent="-26606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FUNCTION create_dept(dname </a:t>
            </a:r>
            <a:r>
              <a:rPr dirty="0" sz="1050" spc="-10">
                <a:latin typeface="Calibri"/>
                <a:cs typeface="Calibri"/>
              </a:rPr>
              <a:t>VARCHAR2, </a:t>
            </a:r>
            <a:r>
              <a:rPr dirty="0" sz="1050" spc="-5">
                <a:latin typeface="Calibri"/>
                <a:cs typeface="Calibri"/>
              </a:rPr>
              <a:t>loc </a:t>
            </a:r>
            <a:r>
              <a:rPr dirty="0" sz="1050" spc="-10">
                <a:latin typeface="Calibri"/>
                <a:cs typeface="Calibri"/>
              </a:rPr>
              <a:t>VARCHAR2) 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NUMBER;</a:t>
            </a:r>
            <a:endParaRPr sz="1050">
              <a:latin typeface="Calibri"/>
              <a:cs typeface="Calibri"/>
            </a:endParaRPr>
          </a:p>
          <a:p>
            <a:pPr marL="280670" marR="1830705" indent="2540">
              <a:lnSpc>
                <a:spcPts val="1560"/>
              </a:lnSpc>
              <a:spcBef>
                <a:spcPts val="100"/>
              </a:spcBef>
            </a:pPr>
            <a:r>
              <a:rPr dirty="0" sz="1050" spc="-5">
                <a:latin typeface="Calibri"/>
                <a:cs typeface="Calibri"/>
              </a:rPr>
              <a:t>PROCEDURE remove_emp(empno NUMBER);  PROCEDURE remove_dept(deptno</a:t>
            </a:r>
            <a:r>
              <a:rPr dirty="0" sz="1050" spc="-4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NUMBER);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4275455" cy="8547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0670" marR="210820">
              <a:lnSpc>
                <a:spcPct val="123800"/>
              </a:lnSpc>
              <a:spcBef>
                <a:spcPts val="95"/>
              </a:spcBef>
            </a:pPr>
            <a:r>
              <a:rPr dirty="0" sz="1050" spc="-5">
                <a:latin typeface="Calibri"/>
                <a:cs typeface="Calibri"/>
              </a:rPr>
              <a:t>PROCEDURE increase_sal(empno NUMBER, sal_incr NUMBER);  PROCEDURE increase_comm(empno NUMBER, comm_incr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>
                <a:latin typeface="Calibri"/>
                <a:cs typeface="Calibri"/>
              </a:rPr>
              <a:t>emp_mgmt;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83845" marR="1623060" indent="-271780">
              <a:lnSpc>
                <a:spcPct val="123800"/>
              </a:lnSpc>
              <a:spcBef>
                <a:spcPts val="5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5">
                <a:latin typeface="Calibri"/>
                <a:cs typeface="Calibri"/>
              </a:rPr>
              <a:t>BODY emp_mgmt  </a:t>
            </a:r>
            <a:r>
              <a:rPr dirty="0" sz="1050" spc="-15">
                <a:latin typeface="Calibri"/>
                <a:cs typeface="Calibri"/>
              </a:rPr>
              <a:t>AS</a:t>
            </a:r>
            <a:endParaRPr sz="1050">
              <a:latin typeface="Calibri"/>
              <a:cs typeface="Calibri"/>
            </a:endParaRPr>
          </a:p>
          <a:p>
            <a:pPr algn="just" marL="280670" marR="289560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tot_emps NUMBER;  tot_depts</a:t>
            </a:r>
            <a:r>
              <a:rPr dirty="0" sz="1050" spc="-6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NUMBER;  </a:t>
            </a:r>
            <a:r>
              <a:rPr dirty="0" sz="1050" spc="-5">
                <a:latin typeface="Calibri"/>
                <a:cs typeface="Calibri"/>
              </a:rPr>
              <a:t>no_sal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EXCEPTION;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no_comm</a:t>
            </a:r>
            <a:r>
              <a:rPr dirty="0" sz="1050" spc="-10">
                <a:latin typeface="Calibri"/>
                <a:cs typeface="Calibri"/>
              </a:rPr>
              <a:t> EXCEPTION;</a:t>
            </a:r>
            <a:endParaRPr sz="1050">
              <a:latin typeface="Calibri"/>
              <a:cs typeface="Calibri"/>
            </a:endParaRPr>
          </a:p>
          <a:p>
            <a:pPr marL="280670" marR="707390" indent="-26860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FUNCTION hire(ename </a:t>
            </a:r>
            <a:r>
              <a:rPr dirty="0" sz="1050" spc="-10">
                <a:latin typeface="Calibri"/>
                <a:cs typeface="Calibri"/>
              </a:rPr>
              <a:t>VARCHAR2, </a:t>
            </a:r>
            <a:r>
              <a:rPr dirty="0" sz="1050">
                <a:latin typeface="Calibri"/>
                <a:cs typeface="Calibri"/>
              </a:rPr>
              <a:t>job </a:t>
            </a:r>
            <a:r>
              <a:rPr dirty="0" sz="1050" spc="-10">
                <a:latin typeface="Calibri"/>
                <a:cs typeface="Calibri"/>
              </a:rPr>
              <a:t>VARCHAR2, </a:t>
            </a:r>
            <a:r>
              <a:rPr dirty="0" sz="1050">
                <a:latin typeface="Calibri"/>
                <a:cs typeface="Calibri"/>
              </a:rPr>
              <a:t>mgr </a:t>
            </a:r>
            <a:r>
              <a:rPr dirty="0" sz="1050" spc="-5">
                <a:latin typeface="Calibri"/>
                <a:cs typeface="Calibri"/>
              </a:rPr>
              <a:t>NUMBER,  sal NUMBER, comm NUMBER, deptno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NUMBER)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RETURN NUMBER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12700" marR="2594610" indent="26797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new_empno NUMBER(4);  BEGIN</a:t>
            </a:r>
            <a:endParaRPr sz="1050">
              <a:latin typeface="Calibri"/>
              <a:cs typeface="Calibri"/>
            </a:endParaRPr>
          </a:p>
          <a:p>
            <a:pPr marL="280670" marR="942975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SELECT </a:t>
            </a:r>
            <a:r>
              <a:rPr dirty="0" sz="1050" spc="-10">
                <a:latin typeface="Calibri"/>
                <a:cs typeface="Calibri"/>
              </a:rPr>
              <a:t>empseq.NEXTVAL INTO </a:t>
            </a:r>
            <a:r>
              <a:rPr dirty="0" sz="1050" spc="-5">
                <a:latin typeface="Calibri"/>
                <a:cs typeface="Calibri"/>
              </a:rPr>
              <a:t>new_empno FROM dual;  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>
                <a:latin typeface="Calibri"/>
                <a:cs typeface="Calibri"/>
              </a:rPr>
              <a:t>emp</a:t>
            </a:r>
            <a:endParaRPr sz="1050">
              <a:latin typeface="Calibri"/>
              <a:cs typeface="Calibri"/>
            </a:endParaRPr>
          </a:p>
          <a:p>
            <a:pPr marL="280670" marR="5080" indent="271145">
              <a:lnSpc>
                <a:spcPct val="123800"/>
              </a:lnSpc>
            </a:pPr>
            <a:r>
              <a:rPr dirty="0" sz="1050" spc="-15">
                <a:latin typeface="Calibri"/>
                <a:cs typeface="Calibri"/>
              </a:rPr>
              <a:t>VALUES </a:t>
            </a:r>
            <a:r>
              <a:rPr dirty="0" sz="1050" spc="-5">
                <a:latin typeface="Calibri"/>
                <a:cs typeface="Calibri"/>
              </a:rPr>
              <a:t>(new_empno, ename, </a:t>
            </a:r>
            <a:r>
              <a:rPr dirty="0" sz="1050">
                <a:latin typeface="Calibri"/>
                <a:cs typeface="Calibri"/>
              </a:rPr>
              <a:t>job, </a:t>
            </a:r>
            <a:r>
              <a:rPr dirty="0" sz="1050" spc="-30">
                <a:latin typeface="Calibri"/>
                <a:cs typeface="Calibri"/>
              </a:rPr>
              <a:t>mgr, </a:t>
            </a:r>
            <a:r>
              <a:rPr dirty="0" sz="1050" spc="-10">
                <a:latin typeface="Calibri"/>
                <a:cs typeface="Calibri"/>
              </a:rPr>
              <a:t>sysdate, </a:t>
            </a:r>
            <a:r>
              <a:rPr dirty="0" sz="1050" spc="-5">
                <a:latin typeface="Calibri"/>
                <a:cs typeface="Calibri"/>
              </a:rPr>
              <a:t>sal, comm, deptno);  tot_emps:=tot_emps+1;</a:t>
            </a:r>
            <a:endParaRPr sz="1050">
              <a:latin typeface="Calibri"/>
              <a:cs typeface="Calibri"/>
            </a:endParaRPr>
          </a:p>
          <a:p>
            <a:pPr marL="12700" marR="2740660" indent="271145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E</a:t>
            </a:r>
            <a:r>
              <a:rPr dirty="0" sz="1050" spc="-15">
                <a:latin typeface="Calibri"/>
                <a:cs typeface="Calibri"/>
              </a:rPr>
              <a:t>T</a:t>
            </a:r>
            <a:r>
              <a:rPr dirty="0" sz="1050" spc="-10">
                <a:latin typeface="Calibri"/>
                <a:cs typeface="Calibri"/>
              </a:rPr>
              <a:t>U</a:t>
            </a: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N(</a:t>
            </a:r>
            <a:r>
              <a:rPr dirty="0" sz="1050" spc="-5">
                <a:latin typeface="Calibri"/>
                <a:cs typeface="Calibri"/>
              </a:rPr>
              <a:t>ne</a:t>
            </a:r>
            <a:r>
              <a:rPr dirty="0" sz="1050" spc="-15">
                <a:latin typeface="Calibri"/>
                <a:cs typeface="Calibri"/>
              </a:rPr>
              <a:t>w</a:t>
            </a:r>
            <a:r>
              <a:rPr dirty="0" sz="1050">
                <a:latin typeface="Calibri"/>
                <a:cs typeface="Calibri"/>
              </a:rPr>
              <a:t>_e</a:t>
            </a:r>
            <a:r>
              <a:rPr dirty="0" sz="1050" spc="-5">
                <a:latin typeface="Calibri"/>
                <a:cs typeface="Calibri"/>
              </a:rPr>
              <a:t>mp</a:t>
            </a:r>
            <a:r>
              <a:rPr dirty="0" sz="1050" spc="-10">
                <a:latin typeface="Calibri"/>
                <a:cs typeface="Calibri"/>
              </a:rPr>
              <a:t>n</a:t>
            </a:r>
            <a:r>
              <a:rPr dirty="0" sz="1050" spc="-5">
                <a:latin typeface="Calibri"/>
                <a:cs typeface="Calibri"/>
              </a:rPr>
              <a:t>o</a:t>
            </a:r>
            <a:r>
              <a:rPr dirty="0" sz="1050" spc="-10">
                <a:latin typeface="Calibri"/>
                <a:cs typeface="Calibri"/>
              </a:rPr>
              <a:t>)</a:t>
            </a:r>
            <a:r>
              <a:rPr dirty="0" sz="1050">
                <a:latin typeface="Calibri"/>
                <a:cs typeface="Calibri"/>
              </a:rPr>
              <a:t>;  </a:t>
            </a: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15">
                <a:latin typeface="Calibri"/>
                <a:cs typeface="Calibri"/>
              </a:rPr>
              <a:t>OTHERS </a:t>
            </a:r>
            <a:r>
              <a:rPr dirty="0" sz="1050" spc="-5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25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20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其它错误</a:t>
            </a:r>
            <a:r>
              <a:rPr dirty="0" sz="1050" spc="-10">
                <a:latin typeface="Calibri"/>
                <a:cs typeface="Calibri"/>
              </a:rPr>
              <a:t>!');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 spc="-10">
                <a:latin typeface="Calibri"/>
                <a:cs typeface="Calibri"/>
              </a:rPr>
              <a:t>hire;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83845" marR="1075055" indent="-271780">
              <a:lnSpc>
                <a:spcPct val="124000"/>
              </a:lnSpc>
            </a:pPr>
            <a:r>
              <a:rPr dirty="0" sz="1050" spc="-5">
                <a:latin typeface="Calibri"/>
                <a:cs typeface="Calibri"/>
              </a:rPr>
              <a:t>FUNCTION create_dept(dname </a:t>
            </a:r>
            <a:r>
              <a:rPr dirty="0" sz="1050" spc="-10">
                <a:latin typeface="Calibri"/>
                <a:cs typeface="Calibri"/>
              </a:rPr>
              <a:t>VARCHAR2, </a:t>
            </a:r>
            <a:r>
              <a:rPr dirty="0" sz="1050" spc="-5">
                <a:latin typeface="Calibri"/>
                <a:cs typeface="Calibri"/>
              </a:rPr>
              <a:t>loc </a:t>
            </a:r>
            <a:r>
              <a:rPr dirty="0" sz="1050" spc="-10">
                <a:latin typeface="Calibri"/>
                <a:cs typeface="Calibri"/>
              </a:rPr>
              <a:t>VARCHAR2)  </a:t>
            </a:r>
            <a:r>
              <a:rPr dirty="0" sz="1050" spc="-5">
                <a:latin typeface="Calibri"/>
                <a:cs typeface="Calibri"/>
              </a:rPr>
              <a:t>RETURN NUMBER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12700" marR="2588260" indent="26797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new_deptno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NUMBER(4);  BEGIN</a:t>
            </a:r>
            <a:endParaRPr sz="1050">
              <a:latin typeface="Calibri"/>
              <a:cs typeface="Calibri"/>
            </a:endParaRPr>
          </a:p>
          <a:p>
            <a:pPr marL="283845" marR="930910" indent="-317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SELECT </a:t>
            </a:r>
            <a:r>
              <a:rPr dirty="0" sz="1050" spc="-10">
                <a:latin typeface="Calibri"/>
                <a:cs typeface="Calibri"/>
              </a:rPr>
              <a:t>deptseq.NEXTVAL INTO </a:t>
            </a:r>
            <a:r>
              <a:rPr dirty="0" sz="1050" spc="-5">
                <a:latin typeface="Calibri"/>
                <a:cs typeface="Calibri"/>
              </a:rPr>
              <a:t>new_deptno FROM </a:t>
            </a:r>
            <a:r>
              <a:rPr dirty="0" sz="1050" spc="-10">
                <a:latin typeface="Calibri"/>
                <a:cs typeface="Calibri"/>
              </a:rPr>
              <a:t>dual;  </a:t>
            </a: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>
                <a:latin typeface="Calibri"/>
                <a:cs typeface="Calibri"/>
              </a:rPr>
              <a:t>dept </a:t>
            </a:r>
            <a:r>
              <a:rPr dirty="0" sz="1050" spc="-15">
                <a:latin typeface="Calibri"/>
                <a:cs typeface="Calibri"/>
              </a:rPr>
              <a:t>VALUES </a:t>
            </a:r>
            <a:r>
              <a:rPr dirty="0" sz="1050" spc="-10">
                <a:latin typeface="Calibri"/>
                <a:cs typeface="Calibri"/>
              </a:rPr>
              <a:t>(new_deptno, </a:t>
            </a:r>
            <a:r>
              <a:rPr dirty="0" sz="1050" spc="-5">
                <a:latin typeface="Calibri"/>
                <a:cs typeface="Calibri"/>
              </a:rPr>
              <a:t>dname, </a:t>
            </a:r>
            <a:r>
              <a:rPr dirty="0" sz="1050" spc="-10">
                <a:latin typeface="Calibri"/>
                <a:cs typeface="Calibri"/>
              </a:rPr>
              <a:t>loc);  Tot_depts:=tot_depts;</a:t>
            </a:r>
            <a:endParaRPr sz="1050">
              <a:latin typeface="Calibri"/>
              <a:cs typeface="Calibri"/>
            </a:endParaRPr>
          </a:p>
          <a:p>
            <a:pPr marL="12700" marR="2734945" indent="267970">
              <a:lnSpc>
                <a:spcPct val="123800"/>
              </a:lnSpc>
              <a:spcBef>
                <a:spcPts val="5"/>
              </a:spcBef>
            </a:pP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E</a:t>
            </a:r>
            <a:r>
              <a:rPr dirty="0" sz="1050" spc="-15">
                <a:latin typeface="Calibri"/>
                <a:cs typeface="Calibri"/>
              </a:rPr>
              <a:t>T</a:t>
            </a:r>
            <a:r>
              <a:rPr dirty="0" sz="1050" spc="-10">
                <a:latin typeface="Calibri"/>
                <a:cs typeface="Calibri"/>
              </a:rPr>
              <a:t>U</a:t>
            </a: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10">
                <a:latin typeface="Calibri"/>
                <a:cs typeface="Calibri"/>
              </a:rPr>
              <a:t>N(</a:t>
            </a:r>
            <a:r>
              <a:rPr dirty="0" sz="1050" spc="-5">
                <a:latin typeface="Calibri"/>
                <a:cs typeface="Calibri"/>
              </a:rPr>
              <a:t>ne</a:t>
            </a:r>
            <a:r>
              <a:rPr dirty="0" sz="1050" spc="-15">
                <a:latin typeface="Calibri"/>
                <a:cs typeface="Calibri"/>
              </a:rPr>
              <a:t>w</a:t>
            </a:r>
            <a:r>
              <a:rPr dirty="0" sz="1050">
                <a:latin typeface="Calibri"/>
                <a:cs typeface="Calibri"/>
              </a:rPr>
              <a:t>_dept</a:t>
            </a:r>
            <a:r>
              <a:rPr dirty="0" sz="1050" spc="-5">
                <a:latin typeface="Calibri"/>
                <a:cs typeface="Calibri"/>
              </a:rPr>
              <a:t>n</a:t>
            </a:r>
            <a:r>
              <a:rPr dirty="0" sz="1050" spc="-10">
                <a:latin typeface="Calibri"/>
                <a:cs typeface="Calibri"/>
              </a:rPr>
              <a:t>o)</a:t>
            </a:r>
            <a:r>
              <a:rPr dirty="0" sz="1050">
                <a:latin typeface="Calibri"/>
                <a:cs typeface="Calibri"/>
              </a:rPr>
              <a:t>;  </a:t>
            </a: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15">
                <a:latin typeface="Calibri"/>
                <a:cs typeface="Calibri"/>
              </a:rPr>
              <a:t>OTHERS </a:t>
            </a:r>
            <a:r>
              <a:rPr dirty="0" sz="1050" spc="-5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25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20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其它错误</a:t>
            </a:r>
            <a:r>
              <a:rPr dirty="0" sz="1050" spc="-10">
                <a:latin typeface="Calibri"/>
                <a:cs typeface="Calibri"/>
              </a:rPr>
              <a:t>!');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END create_dept;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83845" marR="1717675" indent="-27178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PROCEDURE remove_emp(empno NUMBER) </a:t>
            </a:r>
            <a:r>
              <a:rPr dirty="0" sz="1050">
                <a:latin typeface="Calibri"/>
                <a:cs typeface="Calibri"/>
              </a:rPr>
              <a:t>IS  </a:t>
            </a:r>
            <a:r>
              <a:rPr dirty="0" sz="1050" spc="-10">
                <a:latin typeface="Calibri"/>
                <a:cs typeface="Calibri"/>
              </a:rPr>
              <a:t>No_result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EXCEPTION;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3845" marR="586105" indent="-317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FROM emp </a:t>
            </a:r>
            <a:r>
              <a:rPr dirty="0" sz="1050" spc="-5">
                <a:latin typeface="Calibri"/>
                <a:cs typeface="Calibri"/>
              </a:rPr>
              <a:t>WHERE emp.empno=remove_emp.empno;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SQL%NOTFOUND</a:t>
            </a:r>
            <a:r>
              <a:rPr dirty="0" sz="1050" spc="-10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740" y="9518091"/>
            <a:ext cx="91186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5">
                <a:latin typeface="Calibri"/>
                <a:cs typeface="Calibri"/>
              </a:rPr>
              <a:t>RAISE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no_result;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45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4561205" cy="85471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395"/>
              </a:spcBef>
            </a:pPr>
            <a:r>
              <a:rPr dirty="0" sz="1050" spc="-5">
                <a:latin typeface="Calibri"/>
                <a:cs typeface="Calibri"/>
              </a:rPr>
              <a:t>END IF;</a:t>
            </a:r>
            <a:endParaRPr sz="1050">
              <a:latin typeface="Calibri"/>
              <a:cs typeface="Calibri"/>
            </a:endParaRPr>
          </a:p>
          <a:p>
            <a:pPr marL="12700" marR="2987040" indent="267970">
              <a:lnSpc>
                <a:spcPct val="123800"/>
              </a:lnSpc>
            </a:pPr>
            <a:r>
              <a:rPr dirty="0" sz="1050" spc="5">
                <a:latin typeface="Calibri"/>
                <a:cs typeface="Calibri"/>
              </a:rPr>
              <a:t>t</a:t>
            </a:r>
            <a:r>
              <a:rPr dirty="0" sz="1050" spc="-5">
                <a:latin typeface="Calibri"/>
                <a:cs typeface="Calibri"/>
              </a:rPr>
              <a:t>o</a:t>
            </a:r>
            <a:r>
              <a:rPr dirty="0" sz="1050" spc="-20">
                <a:latin typeface="Calibri"/>
                <a:cs typeface="Calibri"/>
              </a:rPr>
              <a:t>t</a:t>
            </a:r>
            <a:r>
              <a:rPr dirty="0" sz="1050">
                <a:latin typeface="Calibri"/>
                <a:cs typeface="Calibri"/>
              </a:rPr>
              <a:t>_e</a:t>
            </a:r>
            <a:r>
              <a:rPr dirty="0" sz="1050" spc="-5">
                <a:latin typeface="Calibri"/>
                <a:cs typeface="Calibri"/>
              </a:rPr>
              <a:t>mp</a:t>
            </a:r>
            <a:r>
              <a:rPr dirty="0" sz="1050" spc="-10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:</a:t>
            </a:r>
            <a:r>
              <a:rPr dirty="0" sz="1050" spc="-25">
                <a:latin typeface="Calibri"/>
                <a:cs typeface="Calibri"/>
              </a:rPr>
              <a:t>=</a:t>
            </a:r>
            <a:r>
              <a:rPr dirty="0" sz="1050" spc="5">
                <a:latin typeface="Calibri"/>
                <a:cs typeface="Calibri"/>
              </a:rPr>
              <a:t>t</a:t>
            </a:r>
            <a:r>
              <a:rPr dirty="0" sz="1050" spc="-30">
                <a:latin typeface="Calibri"/>
                <a:cs typeface="Calibri"/>
              </a:rPr>
              <a:t>o</a:t>
            </a:r>
            <a:r>
              <a:rPr dirty="0" sz="1050" spc="5">
                <a:latin typeface="Calibri"/>
                <a:cs typeface="Calibri"/>
              </a:rPr>
              <a:t>t</a:t>
            </a:r>
            <a:r>
              <a:rPr dirty="0" sz="1050">
                <a:latin typeface="Calibri"/>
                <a:cs typeface="Calibri"/>
              </a:rPr>
              <a:t>_e</a:t>
            </a:r>
            <a:r>
              <a:rPr dirty="0" sz="1050" spc="-5">
                <a:latin typeface="Calibri"/>
                <a:cs typeface="Calibri"/>
              </a:rPr>
              <a:t>mp</a:t>
            </a:r>
            <a:r>
              <a:rPr dirty="0" sz="1050" spc="5">
                <a:latin typeface="Calibri"/>
                <a:cs typeface="Calibri"/>
              </a:rPr>
              <a:t>s</a:t>
            </a:r>
            <a:r>
              <a:rPr dirty="0" sz="1050" spc="-15">
                <a:latin typeface="Calibri"/>
                <a:cs typeface="Calibri"/>
              </a:rPr>
              <a:t>-</a:t>
            </a:r>
            <a:r>
              <a:rPr dirty="0" sz="1050" spc="-10">
                <a:latin typeface="Calibri"/>
                <a:cs typeface="Calibri"/>
              </a:rPr>
              <a:t>1;  </a:t>
            </a: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5"/>
              </a:spcBef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10">
                <a:latin typeface="Calibri"/>
                <a:cs typeface="Calibri"/>
              </a:rPr>
              <a:t>no_result</a:t>
            </a:r>
            <a:r>
              <a:rPr dirty="0" sz="1050" spc="-5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  <a:p>
            <a:pPr marL="213360" marR="1309370" indent="200660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你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要的数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不存</a:t>
            </a:r>
            <a:r>
              <a:rPr dirty="0" sz="1050" spc="-15">
                <a:latin typeface="宋体"/>
                <a:cs typeface="宋体"/>
              </a:rPr>
              <a:t>在</a:t>
            </a:r>
            <a:r>
              <a:rPr dirty="0" sz="1050" spc="-5">
                <a:latin typeface="Calibri"/>
                <a:cs typeface="Calibri"/>
              </a:rPr>
              <a:t>!');  WHEN </a:t>
            </a:r>
            <a:r>
              <a:rPr dirty="0" sz="1050" spc="-15">
                <a:latin typeface="Calibri"/>
                <a:cs typeface="Calibri"/>
              </a:rPr>
              <a:t>OTHERS </a:t>
            </a:r>
            <a:r>
              <a:rPr dirty="0" sz="1050" spc="-5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20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20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其它错误</a:t>
            </a:r>
            <a:r>
              <a:rPr dirty="0" sz="1050" spc="-10">
                <a:latin typeface="Calibri"/>
                <a:cs typeface="Calibri"/>
              </a:rPr>
              <a:t>!');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50" spc="-5">
                <a:latin typeface="Calibri"/>
                <a:cs typeface="Calibri"/>
              </a:rPr>
              <a:t>END remove_emp;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13360" marR="1988820" indent="-201295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PROCEDURE remove_dept(deptno NUMBER) </a:t>
            </a:r>
            <a:r>
              <a:rPr dirty="0" sz="1050">
                <a:latin typeface="Calibri"/>
                <a:cs typeface="Calibri"/>
              </a:rPr>
              <a:t>IS  </a:t>
            </a:r>
            <a:r>
              <a:rPr dirty="0" sz="1050" spc="-10">
                <a:latin typeface="Calibri"/>
                <a:cs typeface="Calibri"/>
              </a:rPr>
              <a:t>No_result EXCEPTION;  </a:t>
            </a:r>
            <a:r>
              <a:rPr dirty="0" sz="1050" spc="-5">
                <a:latin typeface="Calibri"/>
                <a:cs typeface="Calibri"/>
              </a:rPr>
              <a:t>e_deptno_remaining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EXCEPTION;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PRAGMA </a:t>
            </a:r>
            <a:r>
              <a:rPr dirty="0" sz="1050" spc="-5">
                <a:latin typeface="Calibri"/>
                <a:cs typeface="Calibri"/>
              </a:rPr>
              <a:t>EXCEPTION_INIT(e_deptno_remaining,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-2292);</a:t>
            </a:r>
            <a:endParaRPr sz="1050">
              <a:latin typeface="Calibri"/>
              <a:cs typeface="Calibri"/>
            </a:endParaRPr>
          </a:p>
          <a:p>
            <a:pPr marL="12700" marR="1893570" indent="200660">
              <a:lnSpc>
                <a:spcPct val="121900"/>
              </a:lnSpc>
              <a:spcBef>
                <a:spcPts val="45"/>
              </a:spcBef>
            </a:pPr>
            <a:r>
              <a:rPr dirty="0" sz="1050">
                <a:latin typeface="Calibri"/>
                <a:cs typeface="Calibri"/>
              </a:rPr>
              <a:t>/*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-2292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是违反一致性约</a:t>
            </a:r>
            <a:r>
              <a:rPr dirty="0" sz="1050" spc="-20">
                <a:latin typeface="宋体"/>
                <a:cs typeface="宋体"/>
              </a:rPr>
              <a:t>束</a:t>
            </a:r>
            <a:r>
              <a:rPr dirty="0" sz="1050" spc="5">
                <a:latin typeface="宋体"/>
                <a:cs typeface="宋体"/>
              </a:rPr>
              <a:t>的错误</a:t>
            </a:r>
            <a:r>
              <a:rPr dirty="0" sz="1050" spc="-20">
                <a:latin typeface="宋体"/>
                <a:cs typeface="宋体"/>
              </a:rPr>
              <a:t>代</a:t>
            </a:r>
            <a:r>
              <a:rPr dirty="0" sz="1050" spc="5">
                <a:latin typeface="宋体"/>
                <a:cs typeface="宋体"/>
              </a:rPr>
              <a:t>码</a:t>
            </a:r>
            <a:r>
              <a:rPr dirty="0" sz="1050" spc="-2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*/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3845" marR="832485" indent="-3175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FROM </a:t>
            </a:r>
            <a:r>
              <a:rPr dirty="0" sz="1050" spc="-10">
                <a:latin typeface="Calibri"/>
                <a:cs typeface="Calibri"/>
              </a:rPr>
              <a:t>dept </a:t>
            </a:r>
            <a:r>
              <a:rPr dirty="0" sz="1050" spc="-5">
                <a:latin typeface="Calibri"/>
                <a:cs typeface="Calibri"/>
              </a:rPr>
              <a:t>WHERE dept.deptno=remove_dept.deptno;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SQL%NOTFOUND</a:t>
            </a:r>
            <a:r>
              <a:rPr dirty="0" sz="1050" spc="-10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  <a:p>
            <a:pPr marL="283845" marR="3252470" indent="13081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RAISE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no_result;  </a:t>
            </a:r>
            <a:r>
              <a:rPr dirty="0" sz="1050" spc="-5">
                <a:latin typeface="Calibri"/>
                <a:cs typeface="Calibri"/>
              </a:rPr>
              <a:t>END IF;</a:t>
            </a:r>
            <a:endParaRPr sz="1050">
              <a:latin typeface="Calibri"/>
              <a:cs typeface="Calibri"/>
            </a:endParaRPr>
          </a:p>
          <a:p>
            <a:pPr marL="12700" marR="2962910" indent="271145">
              <a:lnSpc>
                <a:spcPct val="123800"/>
              </a:lnSpc>
            </a:pPr>
            <a:r>
              <a:rPr dirty="0" sz="1050" spc="-110">
                <a:latin typeface="Calibri"/>
                <a:cs typeface="Calibri"/>
              </a:rPr>
              <a:t>T</a:t>
            </a:r>
            <a:r>
              <a:rPr dirty="0" sz="1050" spc="-5">
                <a:latin typeface="Calibri"/>
                <a:cs typeface="Calibri"/>
              </a:rPr>
              <a:t>o</a:t>
            </a:r>
            <a:r>
              <a:rPr dirty="0" sz="1050" spc="5">
                <a:latin typeface="Calibri"/>
                <a:cs typeface="Calibri"/>
              </a:rPr>
              <a:t>t</a:t>
            </a:r>
            <a:r>
              <a:rPr dirty="0" sz="1050">
                <a:latin typeface="Calibri"/>
                <a:cs typeface="Calibri"/>
              </a:rPr>
              <a:t>_dept</a:t>
            </a:r>
            <a:r>
              <a:rPr dirty="0" sz="1050" spc="-30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:</a:t>
            </a:r>
            <a:r>
              <a:rPr dirty="0" sz="1050" spc="-25">
                <a:latin typeface="Calibri"/>
                <a:cs typeface="Calibri"/>
              </a:rPr>
              <a:t>=</a:t>
            </a:r>
            <a:r>
              <a:rPr dirty="0" sz="1050" spc="5">
                <a:latin typeface="Calibri"/>
                <a:cs typeface="Calibri"/>
              </a:rPr>
              <a:t>t</a:t>
            </a:r>
            <a:r>
              <a:rPr dirty="0" sz="1050" spc="-5">
                <a:latin typeface="Calibri"/>
                <a:cs typeface="Calibri"/>
              </a:rPr>
              <a:t>o</a:t>
            </a:r>
            <a:r>
              <a:rPr dirty="0" sz="1050" spc="5">
                <a:latin typeface="Calibri"/>
                <a:cs typeface="Calibri"/>
              </a:rPr>
              <a:t>t</a:t>
            </a:r>
            <a:r>
              <a:rPr dirty="0" sz="1050">
                <a:latin typeface="Calibri"/>
                <a:cs typeface="Calibri"/>
              </a:rPr>
              <a:t>_</a:t>
            </a:r>
            <a:r>
              <a:rPr dirty="0" sz="1050" spc="-25">
                <a:latin typeface="Calibri"/>
                <a:cs typeface="Calibri"/>
              </a:rPr>
              <a:t>d</a:t>
            </a:r>
            <a:r>
              <a:rPr dirty="0" sz="1050">
                <a:latin typeface="Calibri"/>
                <a:cs typeface="Calibri"/>
              </a:rPr>
              <a:t>e</a:t>
            </a:r>
            <a:r>
              <a:rPr dirty="0" sz="1050" spc="-25">
                <a:latin typeface="Calibri"/>
                <a:cs typeface="Calibri"/>
              </a:rPr>
              <a:t>p</a:t>
            </a:r>
            <a:r>
              <a:rPr dirty="0" sz="1050" spc="5">
                <a:latin typeface="Calibri"/>
                <a:cs typeface="Calibri"/>
              </a:rPr>
              <a:t>t</a:t>
            </a:r>
            <a:r>
              <a:rPr dirty="0" sz="1050">
                <a:latin typeface="Calibri"/>
                <a:cs typeface="Calibri"/>
              </a:rPr>
              <a:t>s</a:t>
            </a:r>
            <a:r>
              <a:rPr dirty="0" sz="1050" spc="-15">
                <a:latin typeface="Calibri"/>
                <a:cs typeface="Calibri"/>
              </a:rPr>
              <a:t>-</a:t>
            </a:r>
            <a:r>
              <a:rPr dirty="0" sz="1050" spc="-10">
                <a:latin typeface="Calibri"/>
                <a:cs typeface="Calibri"/>
              </a:rPr>
              <a:t>1;  </a:t>
            </a: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10">
                <a:latin typeface="Calibri"/>
                <a:cs typeface="Calibri"/>
              </a:rPr>
              <a:t>no_result</a:t>
            </a:r>
            <a:r>
              <a:rPr dirty="0" sz="1050" spc="-5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  <a:p>
            <a:pPr marL="213360" marR="1309370" indent="200660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你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要的数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不存</a:t>
            </a:r>
            <a:r>
              <a:rPr dirty="0" sz="1050" spc="-15">
                <a:latin typeface="宋体"/>
                <a:cs typeface="宋体"/>
              </a:rPr>
              <a:t>在</a:t>
            </a:r>
            <a:r>
              <a:rPr dirty="0" sz="1050" spc="-5">
                <a:latin typeface="Calibri"/>
                <a:cs typeface="Calibri"/>
              </a:rPr>
              <a:t>!');  WHEN e_deptno_remaining THEN</a:t>
            </a:r>
            <a:endParaRPr sz="1050">
              <a:latin typeface="Calibri"/>
              <a:cs typeface="Calibri"/>
            </a:endParaRPr>
          </a:p>
          <a:p>
            <a:pPr marL="213360" marR="1309370" indent="200660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违</a:t>
            </a:r>
            <a:r>
              <a:rPr dirty="0" sz="1050" spc="-20">
                <a:latin typeface="宋体"/>
                <a:cs typeface="宋体"/>
              </a:rPr>
              <a:t>反</a:t>
            </a:r>
            <a:r>
              <a:rPr dirty="0" sz="1050" spc="5">
                <a:latin typeface="宋体"/>
                <a:cs typeface="宋体"/>
              </a:rPr>
              <a:t>数据完</a:t>
            </a:r>
            <a:r>
              <a:rPr dirty="0" sz="1050" spc="-20">
                <a:latin typeface="宋体"/>
                <a:cs typeface="宋体"/>
              </a:rPr>
              <a:t>整</a:t>
            </a:r>
            <a:r>
              <a:rPr dirty="0" sz="1050" spc="5">
                <a:latin typeface="宋体"/>
                <a:cs typeface="宋体"/>
              </a:rPr>
              <a:t>性约</a:t>
            </a:r>
            <a:r>
              <a:rPr dirty="0" sz="1050" spc="-15">
                <a:latin typeface="宋体"/>
                <a:cs typeface="宋体"/>
              </a:rPr>
              <a:t>束</a:t>
            </a:r>
            <a:r>
              <a:rPr dirty="0" sz="1050" spc="-5">
                <a:latin typeface="Calibri"/>
                <a:cs typeface="Calibri"/>
              </a:rPr>
              <a:t>!');  WHEN </a:t>
            </a:r>
            <a:r>
              <a:rPr dirty="0" sz="1050" spc="-15">
                <a:latin typeface="Calibri"/>
                <a:cs typeface="Calibri"/>
              </a:rPr>
              <a:t>OTHERS </a:t>
            </a:r>
            <a:r>
              <a:rPr dirty="0" sz="1050" spc="-5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25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20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其它错误</a:t>
            </a:r>
            <a:r>
              <a:rPr dirty="0" sz="1050" spc="-10">
                <a:latin typeface="Calibri"/>
                <a:cs typeface="Calibri"/>
              </a:rPr>
              <a:t>!');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END remove_dept;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80670" marR="1062355" indent="-268605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PROCEDURE increase_sal(empno NUMBER, sal_incr NUMBER) </a:t>
            </a:r>
            <a:r>
              <a:rPr dirty="0" sz="1050">
                <a:latin typeface="Calibri"/>
                <a:cs typeface="Calibri"/>
              </a:rPr>
              <a:t>IS  </a:t>
            </a:r>
            <a:r>
              <a:rPr dirty="0" sz="1050" spc="-5">
                <a:latin typeface="Calibri"/>
                <a:cs typeface="Calibri"/>
              </a:rPr>
              <a:t>curr_sal NUMBER(7,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2);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 marR="508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sal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curr_sal </a:t>
            </a:r>
            <a:r>
              <a:rPr dirty="0" sz="1050">
                <a:latin typeface="Calibri"/>
                <a:cs typeface="Calibri"/>
              </a:rPr>
              <a:t>FROM emp </a:t>
            </a:r>
            <a:r>
              <a:rPr dirty="0" sz="1050" spc="-5">
                <a:latin typeface="Calibri"/>
                <a:cs typeface="Calibri"/>
              </a:rPr>
              <a:t>WHERE emp.empno=increase_sal.empno;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curr_sal IS </a:t>
            </a:r>
            <a:r>
              <a:rPr dirty="0" sz="1050">
                <a:latin typeface="Calibri"/>
                <a:cs typeface="Calibri"/>
              </a:rPr>
              <a:t>NULL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RAISE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no_sal;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823594" marR="1453515" indent="-277495">
              <a:lnSpc>
                <a:spcPct val="123800"/>
              </a:lnSpc>
            </a:pPr>
            <a:r>
              <a:rPr dirty="0" sz="1050" spc="-20">
                <a:latin typeface="Calibri"/>
                <a:cs typeface="Calibri"/>
              </a:rPr>
              <a:t>UPDATE </a:t>
            </a:r>
            <a:r>
              <a:rPr dirty="0" sz="1050">
                <a:latin typeface="Calibri"/>
                <a:cs typeface="Calibri"/>
              </a:rPr>
              <a:t>emp </a:t>
            </a:r>
            <a:r>
              <a:rPr dirty="0" sz="1050" spc="-10">
                <a:latin typeface="Calibri"/>
                <a:cs typeface="Calibri"/>
              </a:rPr>
              <a:t>SET </a:t>
            </a:r>
            <a:r>
              <a:rPr dirty="0" sz="1050" spc="-5">
                <a:latin typeface="Calibri"/>
                <a:cs typeface="Calibri"/>
              </a:rPr>
              <a:t>sal=sal+increase_sal.sal_incr  WHERE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emp.empno=increase_sal.empno;</a:t>
            </a:r>
            <a:endParaRPr sz="1050">
              <a:latin typeface="Calibri"/>
              <a:cs typeface="Calibri"/>
            </a:endParaRPr>
          </a:p>
          <a:p>
            <a:pPr marL="12700" marR="3879850" indent="267970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END</a:t>
            </a:r>
            <a:r>
              <a:rPr dirty="0" sz="1050" spc="-8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IF;  </a:t>
            </a: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20">
                <a:latin typeface="Calibri"/>
                <a:cs typeface="Calibri"/>
              </a:rPr>
              <a:t>NO_DATA_FOUND</a:t>
            </a:r>
            <a:r>
              <a:rPr dirty="0" sz="1050" spc="-10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  <a:p>
            <a:pPr marL="213360" marR="1309370" indent="200660">
              <a:lnSpc>
                <a:spcPct val="121900"/>
              </a:lnSpc>
              <a:spcBef>
                <a:spcPts val="45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你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要的数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不存</a:t>
            </a:r>
            <a:r>
              <a:rPr dirty="0" sz="1050" spc="-15">
                <a:latin typeface="宋体"/>
                <a:cs typeface="宋体"/>
              </a:rPr>
              <a:t>在</a:t>
            </a:r>
            <a:r>
              <a:rPr dirty="0" sz="1050" spc="-5">
                <a:latin typeface="Calibri"/>
                <a:cs typeface="Calibri"/>
              </a:rPr>
              <a:t>!');  WHEN no_sal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740" y="9506470"/>
            <a:ext cx="2854325" cy="174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15"/>
              </a:lnSpc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此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工的工</a:t>
            </a:r>
            <a:r>
              <a:rPr dirty="0" sz="1050" spc="-20">
                <a:latin typeface="宋体"/>
                <a:cs typeface="宋体"/>
              </a:rPr>
              <a:t>资</a:t>
            </a:r>
            <a:r>
              <a:rPr dirty="0" sz="1050" spc="5">
                <a:latin typeface="宋体"/>
                <a:cs typeface="宋体"/>
              </a:rPr>
              <a:t>不存</a:t>
            </a:r>
            <a:r>
              <a:rPr dirty="0" sz="1050" spc="-15">
                <a:latin typeface="宋体"/>
                <a:cs typeface="宋体"/>
              </a:rPr>
              <a:t>在</a:t>
            </a:r>
            <a:r>
              <a:rPr dirty="0" sz="1050" spc="-5">
                <a:latin typeface="Calibri"/>
                <a:cs typeface="Calibri"/>
              </a:rPr>
              <a:t>!');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46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2680"/>
            <a:ext cx="6217285" cy="85502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420"/>
              </a:spcBef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15">
                <a:latin typeface="Calibri"/>
                <a:cs typeface="Calibri"/>
              </a:rPr>
              <a:t>OTHERS </a:t>
            </a:r>
            <a:r>
              <a:rPr dirty="0" sz="1050" spc="-5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25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20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其它错误</a:t>
            </a:r>
            <a:r>
              <a:rPr dirty="0" sz="1050" spc="-10">
                <a:latin typeface="Calibri"/>
                <a:cs typeface="Calibri"/>
              </a:rPr>
              <a:t>!');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END increase_sal;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80670" marR="2331085" indent="-26860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PROCEDURE increase_comm(empno NUMBER, comm_incr NUMBER) </a:t>
            </a:r>
            <a:r>
              <a:rPr dirty="0" sz="1050">
                <a:latin typeface="Calibri"/>
                <a:cs typeface="Calibri"/>
              </a:rPr>
              <a:t>IS  curr_comm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NUMBER(7,2);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comm </a:t>
            </a:r>
            <a:r>
              <a:rPr dirty="0" sz="1050" spc="-10">
                <a:latin typeface="Calibri"/>
                <a:cs typeface="Calibri"/>
              </a:rPr>
              <a:t>INTO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curr_comm</a:t>
            </a:r>
            <a:endParaRPr sz="1050">
              <a:latin typeface="Calibri"/>
              <a:cs typeface="Calibri"/>
            </a:endParaRPr>
          </a:p>
          <a:p>
            <a:pPr marL="280670" marR="2552065" indent="271145">
              <a:lnSpc>
                <a:spcPts val="156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FROM emp </a:t>
            </a:r>
            <a:r>
              <a:rPr dirty="0" sz="1050" spc="-5">
                <a:latin typeface="Calibri"/>
                <a:cs typeface="Calibri"/>
              </a:rPr>
              <a:t>WHERE emp.empno=increase_comm.empno;  </a:t>
            </a:r>
            <a:r>
              <a:rPr dirty="0" sz="1050">
                <a:latin typeface="Calibri"/>
                <a:cs typeface="Calibri"/>
              </a:rPr>
              <a:t>IF curr_comm IS </a:t>
            </a:r>
            <a:r>
              <a:rPr dirty="0" sz="1050" spc="-5">
                <a:latin typeface="Calibri"/>
                <a:cs typeface="Calibri"/>
              </a:rPr>
              <a:t>NULL</a:t>
            </a:r>
            <a:r>
              <a:rPr dirty="0" sz="1050" spc="-10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200"/>
              </a:spcBef>
            </a:pPr>
            <a:r>
              <a:rPr dirty="0" sz="1050" spc="-5">
                <a:latin typeface="Calibri"/>
                <a:cs typeface="Calibri"/>
              </a:rPr>
              <a:t>RAISE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no_comm;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823594" marR="2401570" indent="-277495">
              <a:lnSpc>
                <a:spcPct val="123800"/>
              </a:lnSpc>
            </a:pPr>
            <a:r>
              <a:rPr dirty="0" sz="1050" spc="-20">
                <a:latin typeface="Calibri"/>
                <a:cs typeface="Calibri"/>
              </a:rPr>
              <a:t>UPDATE </a:t>
            </a:r>
            <a:r>
              <a:rPr dirty="0" sz="1050">
                <a:latin typeface="Calibri"/>
                <a:cs typeface="Calibri"/>
              </a:rPr>
              <a:t>emp </a:t>
            </a:r>
            <a:r>
              <a:rPr dirty="0" sz="1050" spc="-10">
                <a:latin typeface="Calibri"/>
                <a:cs typeface="Calibri"/>
              </a:rPr>
              <a:t>SET </a:t>
            </a:r>
            <a:r>
              <a:rPr dirty="0" sz="1050" spc="-5">
                <a:latin typeface="Calibri"/>
                <a:cs typeface="Calibri"/>
              </a:rPr>
              <a:t>comm=comm+increase_comm.comm_incr  WHERE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emp.empno=increase_comm.empno;</a:t>
            </a:r>
            <a:endParaRPr sz="1050">
              <a:latin typeface="Calibri"/>
              <a:cs typeface="Calibri"/>
            </a:endParaRPr>
          </a:p>
          <a:p>
            <a:pPr marL="12700" marR="5535295" indent="267970">
              <a:lnSpc>
                <a:spcPts val="1560"/>
              </a:lnSpc>
              <a:spcBef>
                <a:spcPts val="100"/>
              </a:spcBef>
            </a:pPr>
            <a:r>
              <a:rPr dirty="0" sz="1050" spc="-5">
                <a:latin typeface="Calibri"/>
                <a:cs typeface="Calibri"/>
              </a:rPr>
              <a:t>END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IF;  </a:t>
            </a:r>
            <a:r>
              <a:rPr dirty="0" sz="1050" spc="-10"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200"/>
              </a:spcBef>
            </a:pPr>
            <a:r>
              <a:rPr dirty="0" sz="1050" spc="-5">
                <a:latin typeface="Calibri"/>
                <a:cs typeface="Calibri"/>
              </a:rPr>
              <a:t>WHEN </a:t>
            </a:r>
            <a:r>
              <a:rPr dirty="0" sz="1050" spc="-20">
                <a:latin typeface="Calibri"/>
                <a:cs typeface="Calibri"/>
              </a:rPr>
              <a:t>NO_DATA_FOUND</a:t>
            </a:r>
            <a:r>
              <a:rPr dirty="0" sz="1050" spc="-10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  <a:p>
            <a:pPr marL="213360" marR="2964815" indent="200660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你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要的数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不存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-5">
                <a:latin typeface="Calibri"/>
                <a:cs typeface="Calibri"/>
              </a:rPr>
              <a:t>!');  WHEN </a:t>
            </a:r>
            <a:r>
              <a:rPr dirty="0" sz="1050">
                <a:latin typeface="Calibri"/>
                <a:cs typeface="Calibri"/>
              </a:rPr>
              <a:t>no_comm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213360" marR="2964815" indent="200660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此</a:t>
            </a:r>
            <a:r>
              <a:rPr dirty="0" sz="1050" spc="-20">
                <a:latin typeface="宋体"/>
                <a:cs typeface="宋体"/>
              </a:rPr>
              <a:t>员</a:t>
            </a:r>
            <a:r>
              <a:rPr dirty="0" sz="1050" spc="5">
                <a:latin typeface="宋体"/>
                <a:cs typeface="宋体"/>
              </a:rPr>
              <a:t>工的奖</a:t>
            </a:r>
            <a:r>
              <a:rPr dirty="0" sz="1050" spc="-20">
                <a:latin typeface="宋体"/>
                <a:cs typeface="宋体"/>
              </a:rPr>
              <a:t>金</a:t>
            </a:r>
            <a:r>
              <a:rPr dirty="0" sz="1050" spc="5">
                <a:latin typeface="宋体"/>
                <a:cs typeface="宋体"/>
              </a:rPr>
              <a:t>不存</a:t>
            </a:r>
            <a:r>
              <a:rPr dirty="0" sz="1050" spc="-15">
                <a:latin typeface="宋体"/>
                <a:cs typeface="宋体"/>
              </a:rPr>
              <a:t>在</a:t>
            </a:r>
            <a:r>
              <a:rPr dirty="0" sz="1050" spc="-5">
                <a:latin typeface="Calibri"/>
                <a:cs typeface="Calibri"/>
              </a:rPr>
              <a:t>!');  WHEN </a:t>
            </a:r>
            <a:r>
              <a:rPr dirty="0" sz="1050" spc="-15">
                <a:latin typeface="Calibri"/>
                <a:cs typeface="Calibri"/>
              </a:rPr>
              <a:t>OTHERS </a:t>
            </a:r>
            <a:r>
              <a:rPr dirty="0" sz="1050" spc="-5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414655">
              <a:lnSpc>
                <a:spcPct val="100000"/>
              </a:lnSpc>
              <a:spcBef>
                <a:spcPts val="325"/>
              </a:spcBef>
            </a:pPr>
            <a:r>
              <a:rPr dirty="0" sz="1050" spc="-5">
                <a:latin typeface="Calibri"/>
                <a:cs typeface="Calibri"/>
              </a:rPr>
              <a:t>DBMS_OUTPUT.PUT_LINE('</a:t>
            </a:r>
            <a:r>
              <a:rPr dirty="0" sz="1050" spc="5">
                <a:latin typeface="宋体"/>
                <a:cs typeface="宋体"/>
              </a:rPr>
              <a:t>发</a:t>
            </a:r>
            <a:r>
              <a:rPr dirty="0" sz="1050" spc="-20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其它错误</a:t>
            </a:r>
            <a:r>
              <a:rPr dirty="0" sz="1050" spc="-10">
                <a:latin typeface="Calibri"/>
                <a:cs typeface="Calibri"/>
              </a:rPr>
              <a:t>!');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END increase_comm;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5">
                <a:latin typeface="Calibri"/>
                <a:cs typeface="Calibri"/>
              </a:rPr>
              <a:t>END EMP_MGMT;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23800"/>
              </a:lnSpc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30" b="1">
                <a:latin typeface="Calibri"/>
                <a:cs typeface="Calibri"/>
              </a:rPr>
              <a:t>4</a:t>
            </a:r>
            <a:r>
              <a:rPr dirty="0" sz="1050" spc="-30" b="1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利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游标变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创建包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Curvarpack</a:t>
            </a:r>
            <a:r>
              <a:rPr dirty="0" sz="1050" spc="-45">
                <a:latin typeface="宋体"/>
                <a:cs typeface="宋体"/>
              </a:rPr>
              <a:t>。</a:t>
            </a:r>
            <a:r>
              <a:rPr dirty="0" sz="1050" spc="-20">
                <a:latin typeface="宋体"/>
                <a:cs typeface="宋体"/>
              </a:rPr>
              <a:t>由</a:t>
            </a:r>
            <a:r>
              <a:rPr dirty="0" sz="1050" spc="5">
                <a:latin typeface="宋体"/>
                <a:cs typeface="宋体"/>
              </a:rPr>
              <a:t>于游标</a:t>
            </a:r>
            <a:r>
              <a:rPr dirty="0" sz="1050" spc="-20">
                <a:latin typeface="宋体"/>
                <a:cs typeface="宋体"/>
              </a:rPr>
              <a:t>变</a:t>
            </a:r>
            <a:r>
              <a:rPr dirty="0" sz="1050" spc="5">
                <a:latin typeface="宋体"/>
                <a:cs typeface="宋体"/>
              </a:rPr>
              <a:t>量指是一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指针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其</a:t>
            </a:r>
            <a:r>
              <a:rPr dirty="0" sz="1050" spc="-20">
                <a:latin typeface="宋体"/>
                <a:cs typeface="宋体"/>
              </a:rPr>
              <a:t>状</a:t>
            </a:r>
            <a:r>
              <a:rPr dirty="0" sz="1050" spc="5">
                <a:latin typeface="宋体"/>
                <a:cs typeface="宋体"/>
              </a:rPr>
              <a:t>态是不</a:t>
            </a:r>
            <a:r>
              <a:rPr dirty="0" sz="1050" spc="-20">
                <a:latin typeface="宋体"/>
                <a:cs typeface="宋体"/>
              </a:rPr>
              <a:t>确</a:t>
            </a:r>
            <a:r>
              <a:rPr dirty="0" sz="1050" spc="5">
                <a:latin typeface="宋体"/>
                <a:cs typeface="宋体"/>
              </a:rPr>
              <a:t>定的</a:t>
            </a:r>
            <a:r>
              <a:rPr dirty="0" sz="1050" spc="-4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因</a:t>
            </a:r>
            <a:r>
              <a:rPr dirty="0" sz="1050" spc="-20">
                <a:latin typeface="宋体"/>
                <a:cs typeface="宋体"/>
              </a:rPr>
              <a:t>此</a:t>
            </a:r>
            <a:r>
              <a:rPr dirty="0" sz="1050" spc="5">
                <a:latin typeface="宋体"/>
                <a:cs typeface="宋体"/>
              </a:rPr>
              <a:t>它不能</a:t>
            </a:r>
            <a:r>
              <a:rPr dirty="0" sz="1050" spc="-20">
                <a:latin typeface="宋体"/>
                <a:cs typeface="宋体"/>
              </a:rPr>
              <a:t>随</a:t>
            </a:r>
            <a:r>
              <a:rPr dirty="0" sz="1050" spc="5">
                <a:latin typeface="宋体"/>
                <a:cs typeface="宋体"/>
              </a:rPr>
              <a:t>同 包存储在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据库中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既不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包</a:t>
            </a:r>
            <a:r>
              <a:rPr dirty="0" sz="1050" spc="5">
                <a:latin typeface="宋体"/>
                <a:cs typeface="宋体"/>
              </a:rPr>
              <a:t>中声明</a:t>
            </a:r>
            <a:r>
              <a:rPr dirty="0" sz="1050" spc="-20">
                <a:latin typeface="宋体"/>
                <a:cs typeface="宋体"/>
              </a:rPr>
              <a:t>游标</a:t>
            </a:r>
            <a:r>
              <a:rPr dirty="0" sz="1050" spc="5">
                <a:latin typeface="宋体"/>
                <a:cs typeface="宋体"/>
              </a:rPr>
              <a:t>变量。但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包中可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10">
                <a:latin typeface="宋体"/>
                <a:cs typeface="宋体"/>
              </a:rPr>
              <a:t>创</a:t>
            </a:r>
            <a:r>
              <a:rPr dirty="0" sz="1050" spc="5">
                <a:latin typeface="宋体"/>
                <a:cs typeface="宋体"/>
              </a:rPr>
              <a:t>建游</a:t>
            </a:r>
            <a:r>
              <a:rPr dirty="0" sz="1050" spc="-20"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变量参</a:t>
            </a:r>
            <a:r>
              <a:rPr dirty="0" sz="1050" spc="-20">
                <a:latin typeface="宋体"/>
                <a:cs typeface="宋体"/>
              </a:rPr>
              <a:t>照</a:t>
            </a:r>
            <a:r>
              <a:rPr dirty="0" sz="1050" spc="5">
                <a:latin typeface="宋体"/>
                <a:cs typeface="宋体"/>
              </a:rPr>
              <a:t>类型，</a:t>
            </a:r>
            <a:r>
              <a:rPr dirty="0" sz="1050" spc="-20">
                <a:latin typeface="宋体"/>
                <a:cs typeface="宋体"/>
              </a:rPr>
              <a:t>并</a:t>
            </a:r>
            <a:r>
              <a:rPr dirty="0" sz="1050" spc="5">
                <a:latin typeface="宋体"/>
                <a:cs typeface="宋体"/>
              </a:rPr>
              <a:t>可</a:t>
            </a:r>
            <a:r>
              <a:rPr dirty="0" sz="1050" spc="-20">
                <a:latin typeface="宋体"/>
                <a:cs typeface="宋体"/>
              </a:rPr>
              <a:t>向</a:t>
            </a:r>
            <a:r>
              <a:rPr dirty="0" sz="1050" spc="5">
                <a:latin typeface="宋体"/>
                <a:cs typeface="宋体"/>
              </a:rPr>
              <a:t>包 中的子程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传递游</a:t>
            </a:r>
            <a:r>
              <a:rPr dirty="0" sz="1050" spc="-20"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变量参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 CurVarPack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AS</a:t>
            </a:r>
            <a:endParaRPr sz="1050">
              <a:latin typeface="Calibri"/>
              <a:cs typeface="Calibri"/>
            </a:endParaRPr>
          </a:p>
          <a:p>
            <a:pPr marL="280670" marR="1885314">
              <a:lnSpc>
                <a:spcPct val="124000"/>
              </a:lnSpc>
              <a:spcBef>
                <a:spcPts val="20"/>
              </a:spcBef>
            </a:pPr>
            <a:r>
              <a:rPr dirty="0" sz="1050" spc="-5">
                <a:latin typeface="Calibri"/>
                <a:cs typeface="Calibri"/>
              </a:rPr>
              <a:t>TYPE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DeptCurType</a:t>
            </a:r>
            <a:r>
              <a:rPr dirty="0" sz="1050">
                <a:latin typeface="Calibri"/>
                <a:cs typeface="Calibri"/>
              </a:rPr>
              <a:t> IS</a:t>
            </a:r>
            <a:r>
              <a:rPr dirty="0" sz="1050" spc="-5">
                <a:latin typeface="Calibri"/>
                <a:cs typeface="Calibri"/>
              </a:rPr>
              <a:t> REF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CURSOR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dept%ROWTYPE;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--</a:t>
            </a:r>
            <a:r>
              <a:rPr dirty="0" sz="1050" spc="5">
                <a:latin typeface="宋体"/>
                <a:cs typeface="宋体"/>
              </a:rPr>
              <a:t>强类型定义 </a:t>
            </a:r>
            <a:r>
              <a:rPr dirty="0" sz="1050" spc="-5">
                <a:latin typeface="Calibri"/>
                <a:cs typeface="Calibri"/>
              </a:rPr>
              <a:t>TYPE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CurType</a:t>
            </a:r>
            <a:r>
              <a:rPr dirty="0" sz="1050">
                <a:latin typeface="Calibri"/>
                <a:cs typeface="Calibri"/>
              </a:rPr>
              <a:t> IS</a:t>
            </a:r>
            <a:r>
              <a:rPr dirty="0" sz="1050" spc="-5">
                <a:latin typeface="Calibri"/>
                <a:cs typeface="Calibri"/>
              </a:rPr>
              <a:t> REF CURSOR;--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弱类型定义</a:t>
            </a:r>
            <a:endParaRPr sz="1050">
              <a:latin typeface="宋体"/>
              <a:cs typeface="宋体"/>
            </a:endParaRPr>
          </a:p>
          <a:p>
            <a:pPr marL="546100" marR="4340225" indent="-266065">
              <a:lnSpc>
                <a:spcPts val="1560"/>
              </a:lnSpc>
              <a:spcBef>
                <a:spcPts val="80"/>
              </a:spcBef>
            </a:pPr>
            <a:r>
              <a:rPr dirty="0" sz="1050" spc="-5">
                <a:latin typeface="Calibri"/>
                <a:cs typeface="Calibri"/>
              </a:rPr>
              <a:t>PROCEDURE </a:t>
            </a:r>
            <a:r>
              <a:rPr dirty="0" sz="1050" spc="-10">
                <a:latin typeface="Calibri"/>
                <a:cs typeface="Calibri"/>
              </a:rPr>
              <a:t>OpenDeptVar(  </a:t>
            </a:r>
            <a:r>
              <a:rPr dirty="0" sz="1050" spc="-5">
                <a:latin typeface="Calibri"/>
                <a:cs typeface="Calibri"/>
              </a:rPr>
              <a:t>Cv </a:t>
            </a:r>
            <a:r>
              <a:rPr dirty="0" sz="1050">
                <a:latin typeface="Calibri"/>
                <a:cs typeface="Calibri"/>
              </a:rPr>
              <a:t>IN </a:t>
            </a:r>
            <a:r>
              <a:rPr dirty="0" sz="1050" spc="5">
                <a:latin typeface="Calibri"/>
                <a:cs typeface="Calibri"/>
              </a:rPr>
              <a:t>OUT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DeptCurType,</a:t>
            </a:r>
            <a:endParaRPr sz="1050">
              <a:latin typeface="Calibri"/>
              <a:cs typeface="Calibri"/>
            </a:endParaRPr>
          </a:p>
          <a:p>
            <a:pPr marL="546100" marR="3703954">
              <a:lnSpc>
                <a:spcPts val="1560"/>
              </a:lnSpc>
            </a:pPr>
            <a:r>
              <a:rPr dirty="0" sz="1050" spc="-5">
                <a:latin typeface="Calibri"/>
                <a:cs typeface="Calibri"/>
              </a:rPr>
              <a:t>Choice </a:t>
            </a:r>
            <a:r>
              <a:rPr dirty="0" sz="1050" spc="-10">
                <a:latin typeface="Calibri"/>
                <a:cs typeface="Calibri"/>
              </a:rPr>
              <a:t>INTEGER </a:t>
            </a:r>
            <a:r>
              <a:rPr dirty="0" sz="1050" spc="-25">
                <a:latin typeface="Calibri"/>
                <a:cs typeface="Calibri"/>
              </a:rPr>
              <a:t>DEFAULT </a:t>
            </a:r>
            <a:r>
              <a:rPr dirty="0" sz="1050" spc="-5">
                <a:latin typeface="Calibri"/>
                <a:cs typeface="Calibri"/>
              </a:rPr>
              <a:t>0,  </a:t>
            </a:r>
            <a:r>
              <a:rPr dirty="0" sz="1050">
                <a:latin typeface="Calibri"/>
                <a:cs typeface="Calibri"/>
              </a:rPr>
              <a:t>Dept_no </a:t>
            </a:r>
            <a:r>
              <a:rPr dirty="0" sz="1050" spc="-5">
                <a:latin typeface="Calibri"/>
                <a:cs typeface="Calibri"/>
              </a:rPr>
              <a:t>NUMBER </a:t>
            </a:r>
            <a:r>
              <a:rPr dirty="0" sz="1050" spc="-25">
                <a:latin typeface="Calibri"/>
                <a:cs typeface="Calibri"/>
              </a:rPr>
              <a:t>DEFAULT </a:t>
            </a:r>
            <a:r>
              <a:rPr dirty="0" sz="1050" spc="-5">
                <a:latin typeface="Calibri"/>
                <a:cs typeface="Calibri"/>
              </a:rPr>
              <a:t>50,  </a:t>
            </a:r>
            <a:r>
              <a:rPr dirty="0" sz="1050">
                <a:latin typeface="Calibri"/>
                <a:cs typeface="Calibri"/>
              </a:rPr>
              <a:t>Dept_name </a:t>
            </a:r>
            <a:r>
              <a:rPr dirty="0" sz="1050" spc="-15">
                <a:latin typeface="Calibri"/>
                <a:cs typeface="Calibri"/>
              </a:rPr>
              <a:t>VARCHAR </a:t>
            </a:r>
            <a:r>
              <a:rPr dirty="0" sz="1050" spc="-25">
                <a:latin typeface="Calibri"/>
                <a:cs typeface="Calibri"/>
              </a:rPr>
              <a:t>DEFAULT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‘%’);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5">
                <a:latin typeface="Calibri"/>
                <a:cs typeface="Calibri"/>
              </a:rPr>
              <a:t>BODY </a:t>
            </a:r>
            <a:r>
              <a:rPr dirty="0" sz="1050" spc="-15">
                <a:latin typeface="Calibri"/>
                <a:cs typeface="Calibri"/>
              </a:rPr>
              <a:t>CurVarPack </a:t>
            </a:r>
            <a:r>
              <a:rPr dirty="0" sz="1050" spc="-5">
                <a:latin typeface="Calibri"/>
                <a:cs typeface="Calibri"/>
              </a:rPr>
              <a:t>AS</a:t>
            </a:r>
            <a:endParaRPr sz="1050">
              <a:latin typeface="Calibri"/>
              <a:cs typeface="Calibri"/>
            </a:endParaRPr>
          </a:p>
          <a:p>
            <a:pPr marL="546100" marR="4340225" indent="-26606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PROCEDURE OpenDeptvar(  Cv </a:t>
            </a:r>
            <a:r>
              <a:rPr dirty="0" sz="1050">
                <a:latin typeface="Calibri"/>
                <a:cs typeface="Calibri"/>
              </a:rPr>
              <a:t>IN </a:t>
            </a:r>
            <a:r>
              <a:rPr dirty="0" sz="1050" spc="5">
                <a:latin typeface="Calibri"/>
                <a:cs typeface="Calibri"/>
              </a:rPr>
              <a:t>OUT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DeptCurType,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7109" y="9518091"/>
            <a:ext cx="152146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5">
                <a:latin typeface="Calibri"/>
                <a:cs typeface="Calibri"/>
              </a:rPr>
              <a:t>Choice </a:t>
            </a:r>
            <a:r>
              <a:rPr dirty="0" sz="1050" spc="-10">
                <a:latin typeface="Calibri"/>
                <a:cs typeface="Calibri"/>
              </a:rPr>
              <a:t>INTEGER </a:t>
            </a:r>
            <a:r>
              <a:rPr dirty="0" sz="1050" spc="-25">
                <a:latin typeface="Calibri"/>
                <a:cs typeface="Calibri"/>
              </a:rPr>
              <a:t>DEFAULT</a:t>
            </a:r>
            <a:r>
              <a:rPr dirty="0" sz="1050" spc="-4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0,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47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4474210" cy="8547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0" marR="1995805">
              <a:lnSpc>
                <a:spcPct val="123800"/>
              </a:lnSpc>
              <a:spcBef>
                <a:spcPts val="95"/>
              </a:spcBef>
            </a:pPr>
            <a:r>
              <a:rPr dirty="0" sz="1050">
                <a:latin typeface="Calibri"/>
                <a:cs typeface="Calibri"/>
              </a:rPr>
              <a:t>Dept_no </a:t>
            </a:r>
            <a:r>
              <a:rPr dirty="0" sz="1050" spc="-5">
                <a:latin typeface="Calibri"/>
                <a:cs typeface="Calibri"/>
              </a:rPr>
              <a:t>NUMBER </a:t>
            </a:r>
            <a:r>
              <a:rPr dirty="0" sz="1050" spc="-25">
                <a:latin typeface="Calibri"/>
                <a:cs typeface="Calibri"/>
              </a:rPr>
              <a:t>DEFAULT </a:t>
            </a:r>
            <a:r>
              <a:rPr dirty="0" sz="1050" spc="-5">
                <a:latin typeface="Calibri"/>
                <a:cs typeface="Calibri"/>
              </a:rPr>
              <a:t>50,  </a:t>
            </a:r>
            <a:r>
              <a:rPr dirty="0" sz="1050">
                <a:latin typeface="Calibri"/>
                <a:cs typeface="Calibri"/>
              </a:rPr>
              <a:t>Dept_name </a:t>
            </a:r>
            <a:r>
              <a:rPr dirty="0" sz="1050" spc="-15">
                <a:latin typeface="Calibri"/>
                <a:cs typeface="Calibri"/>
              </a:rPr>
              <a:t>VARCHAR </a:t>
            </a:r>
            <a:r>
              <a:rPr dirty="0" sz="1050" spc="-25">
                <a:latin typeface="Calibri"/>
                <a:cs typeface="Calibri"/>
              </a:rPr>
              <a:t>DEFAULT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‘%’)</a:t>
            </a:r>
            <a:endParaRPr sz="1050">
              <a:latin typeface="Calibri"/>
              <a:cs typeface="Calibri"/>
            </a:endParaRPr>
          </a:p>
          <a:p>
            <a:pPr marL="280670" marR="3845560">
              <a:lnSpc>
                <a:spcPts val="156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IS  </a:t>
            </a:r>
            <a:r>
              <a:rPr dirty="0" sz="1050">
                <a:latin typeface="Calibri"/>
                <a:cs typeface="Calibri"/>
              </a:rPr>
              <a:t>B</a:t>
            </a:r>
            <a:r>
              <a:rPr dirty="0" sz="1050" spc="-35">
                <a:latin typeface="Calibri"/>
                <a:cs typeface="Calibri"/>
              </a:rPr>
              <a:t>E</a:t>
            </a:r>
            <a:r>
              <a:rPr dirty="0" sz="1050">
                <a:latin typeface="Calibri"/>
                <a:cs typeface="Calibri"/>
              </a:rPr>
              <a:t>GIN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200"/>
              </a:spcBef>
            </a:pPr>
            <a:r>
              <a:rPr dirty="0" sz="1050">
                <a:latin typeface="Calibri"/>
                <a:cs typeface="Calibri"/>
              </a:rPr>
              <a:t>IF choice =1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546100" marR="248920" indent="26797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OPEN </a:t>
            </a:r>
            <a:r>
              <a:rPr dirty="0" sz="1050" spc="5">
                <a:latin typeface="Calibri"/>
                <a:cs typeface="Calibri"/>
              </a:rPr>
              <a:t>cv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* FROM </a:t>
            </a:r>
            <a:r>
              <a:rPr dirty="0" sz="1050" spc="-10">
                <a:latin typeface="Calibri"/>
                <a:cs typeface="Calibri"/>
              </a:rPr>
              <a:t>dept </a:t>
            </a:r>
            <a:r>
              <a:rPr dirty="0" sz="1050" spc="-5">
                <a:latin typeface="Calibri"/>
                <a:cs typeface="Calibri"/>
              </a:rPr>
              <a:t>WHERE deptno </a:t>
            </a:r>
            <a:r>
              <a:rPr dirty="0" sz="1050">
                <a:latin typeface="Calibri"/>
                <a:cs typeface="Calibri"/>
              </a:rPr>
              <a:t>&lt;= </a:t>
            </a:r>
            <a:r>
              <a:rPr dirty="0" sz="1050" spc="-5">
                <a:latin typeface="Calibri"/>
                <a:cs typeface="Calibri"/>
              </a:rPr>
              <a:t>dept_no;  </a:t>
            </a:r>
            <a:r>
              <a:rPr dirty="0" sz="1050">
                <a:latin typeface="Calibri"/>
                <a:cs typeface="Calibri"/>
              </a:rPr>
              <a:t>ELSIF choice = 2</a:t>
            </a:r>
            <a:r>
              <a:rPr dirty="0" sz="1050" spc="-4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814069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OPEN </a:t>
            </a:r>
            <a:r>
              <a:rPr dirty="0" sz="1050" spc="5">
                <a:latin typeface="Calibri"/>
                <a:cs typeface="Calibri"/>
              </a:rPr>
              <a:t>cv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* FROM </a:t>
            </a:r>
            <a:r>
              <a:rPr dirty="0" sz="1050" spc="-10">
                <a:latin typeface="Calibri"/>
                <a:cs typeface="Calibri"/>
              </a:rPr>
              <a:t>dept </a:t>
            </a:r>
            <a:r>
              <a:rPr dirty="0" sz="1050" spc="-5">
                <a:latin typeface="Calibri"/>
                <a:cs typeface="Calibri"/>
              </a:rPr>
              <a:t>WHERE dname </a:t>
            </a:r>
            <a:r>
              <a:rPr dirty="0" sz="1050" spc="5">
                <a:latin typeface="Calibri"/>
                <a:cs typeface="Calibri"/>
              </a:rPr>
              <a:t>LIKE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dept_name;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546100" marR="1753870" indent="267970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OPEN </a:t>
            </a:r>
            <a:r>
              <a:rPr dirty="0" sz="1050" spc="5">
                <a:latin typeface="Calibri"/>
                <a:cs typeface="Calibri"/>
              </a:rPr>
              <a:t>cv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* FROM </a:t>
            </a:r>
            <a:r>
              <a:rPr dirty="0" sz="1050" spc="-5">
                <a:latin typeface="Calibri"/>
                <a:cs typeface="Calibri"/>
              </a:rPr>
              <a:t>dept;  END IF;</a:t>
            </a:r>
            <a:endParaRPr sz="1050">
              <a:latin typeface="Calibri"/>
              <a:cs typeface="Calibri"/>
            </a:endParaRPr>
          </a:p>
          <a:p>
            <a:pPr marL="12700" marR="3162300" indent="26797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END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OpenDeptvar;  END</a:t>
            </a:r>
            <a:r>
              <a:rPr dirty="0" sz="1050" spc="-10">
                <a:latin typeface="Calibri"/>
                <a:cs typeface="Calibri"/>
              </a:rPr>
              <a:t> CurVarPack;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050" spc="-15">
                <a:latin typeface="Calibri"/>
                <a:cs typeface="Calibri"/>
              </a:rPr>
              <a:t>--</a:t>
            </a:r>
            <a:r>
              <a:rPr dirty="0" sz="1050" spc="5">
                <a:latin typeface="宋体"/>
                <a:cs typeface="宋体"/>
              </a:rPr>
              <a:t>定义一个过程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5">
                <a:latin typeface="Calibri"/>
                <a:cs typeface="Calibri"/>
              </a:rPr>
              <a:t>PROCEDURE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OpenCurType(</a:t>
            </a:r>
            <a:endParaRPr sz="1050">
              <a:latin typeface="Calibri"/>
              <a:cs typeface="Calibri"/>
            </a:endParaRPr>
          </a:p>
          <a:p>
            <a:pPr marL="280670" marR="248221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Cv </a:t>
            </a:r>
            <a:r>
              <a:rPr dirty="0" sz="1050">
                <a:latin typeface="Calibri"/>
                <a:cs typeface="Calibri"/>
              </a:rPr>
              <a:t>IN </a:t>
            </a:r>
            <a:r>
              <a:rPr dirty="0" sz="1050" spc="5">
                <a:latin typeface="Calibri"/>
                <a:cs typeface="Calibri"/>
              </a:rPr>
              <a:t>OUT</a:t>
            </a:r>
            <a:r>
              <a:rPr dirty="0" sz="1050" spc="-9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CurVarPack.CurType,  </a:t>
            </a:r>
            <a:r>
              <a:rPr dirty="0" sz="1050" spc="-30">
                <a:latin typeface="Calibri"/>
                <a:cs typeface="Calibri"/>
              </a:rPr>
              <a:t>Tab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CHAR)</a:t>
            </a:r>
            <a:endParaRPr sz="1050">
              <a:latin typeface="Calibri"/>
              <a:cs typeface="Calibri"/>
            </a:endParaRPr>
          </a:p>
          <a:p>
            <a:pPr marL="12700" marR="4113529">
              <a:lnSpc>
                <a:spcPct val="123800"/>
              </a:lnSpc>
            </a:pPr>
            <a:r>
              <a:rPr dirty="0" sz="1050" spc="-15">
                <a:latin typeface="Calibri"/>
                <a:cs typeface="Calibri"/>
              </a:rPr>
              <a:t>AS  </a:t>
            </a:r>
            <a:r>
              <a:rPr dirty="0" sz="1050">
                <a:latin typeface="Calibri"/>
                <a:cs typeface="Calibri"/>
              </a:rPr>
              <a:t>B</a:t>
            </a:r>
            <a:r>
              <a:rPr dirty="0" sz="1050" spc="-35">
                <a:latin typeface="Calibri"/>
                <a:cs typeface="Calibri"/>
              </a:rPr>
              <a:t>E</a:t>
            </a:r>
            <a:r>
              <a:rPr dirty="0" sz="1050">
                <a:latin typeface="Calibri"/>
                <a:cs typeface="Calibri"/>
              </a:rPr>
              <a:t>GIN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25"/>
              </a:spcBef>
            </a:pPr>
            <a:r>
              <a:rPr dirty="0" sz="1050" spc="-15">
                <a:latin typeface="Calibri"/>
                <a:cs typeface="Calibri"/>
              </a:rPr>
              <a:t>--</a:t>
            </a:r>
            <a:r>
              <a:rPr dirty="0" sz="1050" spc="5">
                <a:latin typeface="宋体"/>
                <a:cs typeface="宋体"/>
              </a:rPr>
              <a:t>由于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CurVarPack.CurType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采用弱类</a:t>
            </a:r>
            <a:r>
              <a:rPr dirty="0" sz="1050" spc="-20">
                <a:latin typeface="宋体"/>
                <a:cs typeface="宋体"/>
              </a:rPr>
              <a:t>型</a:t>
            </a:r>
            <a:r>
              <a:rPr dirty="0" sz="1050" spc="5">
                <a:latin typeface="宋体"/>
                <a:cs typeface="宋体"/>
              </a:rPr>
              <a:t>定义</a:t>
            </a:r>
            <a:endParaRPr sz="1050">
              <a:latin typeface="宋体"/>
              <a:cs typeface="宋体"/>
            </a:endParaRPr>
          </a:p>
          <a:p>
            <a:pPr marL="280670" marR="765810" indent="2540">
              <a:lnSpc>
                <a:spcPct val="121900"/>
              </a:lnSpc>
              <a:spcBef>
                <a:spcPts val="25"/>
              </a:spcBef>
            </a:pPr>
            <a:r>
              <a:rPr dirty="0" sz="1050" spc="-15">
                <a:latin typeface="Calibri"/>
                <a:cs typeface="Calibri"/>
              </a:rPr>
              <a:t>--</a:t>
            </a:r>
            <a:r>
              <a:rPr dirty="0" sz="1050" spc="5">
                <a:latin typeface="宋体"/>
                <a:cs typeface="宋体"/>
              </a:rPr>
              <a:t>所以可以使用它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义的游</a:t>
            </a:r>
            <a:r>
              <a:rPr dirty="0" sz="1050" spc="-20">
                <a:latin typeface="宋体"/>
                <a:cs typeface="宋体"/>
              </a:rPr>
              <a:t>标</a:t>
            </a:r>
            <a:r>
              <a:rPr dirty="0" sz="1050" spc="5">
                <a:latin typeface="宋体"/>
                <a:cs typeface="宋体"/>
              </a:rPr>
              <a:t>变量打</a:t>
            </a:r>
            <a:r>
              <a:rPr dirty="0" sz="1050" spc="-20">
                <a:latin typeface="宋体"/>
                <a:cs typeface="宋体"/>
              </a:rPr>
              <a:t>开</a:t>
            </a:r>
            <a:r>
              <a:rPr dirty="0" sz="1050" spc="5">
                <a:latin typeface="宋体"/>
                <a:cs typeface="宋体"/>
              </a:rPr>
              <a:t>不同类</a:t>
            </a:r>
            <a:r>
              <a:rPr dirty="0" sz="1050" spc="-20">
                <a:latin typeface="宋体"/>
                <a:cs typeface="宋体"/>
              </a:rPr>
              <a:t>型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0">
                <a:latin typeface="宋体"/>
                <a:cs typeface="宋体"/>
              </a:rPr>
              <a:t>查</a:t>
            </a:r>
            <a:r>
              <a:rPr dirty="0" sz="1050">
                <a:latin typeface="宋体"/>
                <a:cs typeface="宋体"/>
              </a:rPr>
              <a:t>询语句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tab </a:t>
            </a:r>
            <a:r>
              <a:rPr dirty="0" sz="1050">
                <a:latin typeface="Calibri"/>
                <a:cs typeface="Calibri"/>
              </a:rPr>
              <a:t>= ‘D’</a:t>
            </a:r>
            <a:r>
              <a:rPr dirty="0" sz="1050" spc="-10">
                <a:latin typeface="Calibri"/>
                <a:cs typeface="Calibri"/>
              </a:rPr>
              <a:t> THEN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OPEN </a:t>
            </a:r>
            <a:r>
              <a:rPr dirty="0" sz="1050" spc="5">
                <a:latin typeface="Calibri"/>
                <a:cs typeface="Calibri"/>
              </a:rPr>
              <a:t>cv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* FROM </a:t>
            </a:r>
            <a:r>
              <a:rPr dirty="0" sz="1050" spc="-5">
                <a:latin typeface="Calibri"/>
                <a:cs typeface="Calibri"/>
              </a:rPr>
              <a:t>dept;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280670" marR="2028189" indent="265430">
              <a:lnSpc>
                <a:spcPts val="156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OPEN </a:t>
            </a:r>
            <a:r>
              <a:rPr dirty="0" sz="1050" spc="5">
                <a:latin typeface="Calibri"/>
                <a:cs typeface="Calibri"/>
              </a:rPr>
              <a:t>cv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* FROM </a:t>
            </a:r>
            <a:r>
              <a:rPr dirty="0" sz="1050" spc="-5">
                <a:latin typeface="Calibri"/>
                <a:cs typeface="Calibri"/>
              </a:rPr>
              <a:t>emp;  END IF;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 spc="-10">
                <a:latin typeface="Calibri"/>
                <a:cs typeface="Calibri"/>
              </a:rPr>
              <a:t>OpenCurType;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569335">
              <a:lnSpc>
                <a:spcPct val="121900"/>
              </a:lnSpc>
            </a:pPr>
            <a:r>
              <a:rPr dirty="0" sz="1050" spc="-15">
                <a:latin typeface="Calibri"/>
                <a:cs typeface="Calibri"/>
              </a:rPr>
              <a:t>--</a:t>
            </a:r>
            <a:r>
              <a:rPr dirty="0" sz="1050" spc="5">
                <a:latin typeface="宋体"/>
                <a:cs typeface="宋体"/>
              </a:rPr>
              <a:t>定义一个应用  </a:t>
            </a: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DeptRec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Dept%ROWTYPE;</a:t>
            </a:r>
            <a:endParaRPr sz="1050">
              <a:latin typeface="Calibri"/>
              <a:cs typeface="Calibri"/>
            </a:endParaRPr>
          </a:p>
          <a:p>
            <a:pPr marL="280670" marR="2613025">
              <a:lnSpc>
                <a:spcPct val="123800"/>
              </a:lnSpc>
            </a:pPr>
            <a:r>
              <a:rPr dirty="0" sz="1050" spc="-10">
                <a:latin typeface="Calibri"/>
                <a:cs typeface="Calibri"/>
              </a:rPr>
              <a:t>EmpRec </a:t>
            </a:r>
            <a:r>
              <a:rPr dirty="0" sz="1050" spc="-5">
                <a:latin typeface="Calibri"/>
                <a:cs typeface="Calibri"/>
              </a:rPr>
              <a:t>Emp%ROWTYPE;  Cv1 Curvarpack.deptcurtype;  Cv2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Curvarpack.curtype;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 marR="1121410">
              <a:lnSpc>
                <a:spcPct val="121900"/>
              </a:lnSpc>
              <a:spcBef>
                <a:spcPts val="50"/>
              </a:spcBef>
            </a:pPr>
            <a:r>
              <a:rPr dirty="0" sz="1050" spc="-5">
                <a:latin typeface="Calibri"/>
                <a:cs typeface="Calibri"/>
              </a:rPr>
              <a:t>DB</a:t>
            </a:r>
            <a:r>
              <a:rPr dirty="0" sz="1050" spc="10">
                <a:latin typeface="Calibri"/>
                <a:cs typeface="Calibri"/>
              </a:rPr>
              <a:t>M</a:t>
            </a:r>
            <a:r>
              <a:rPr dirty="0" sz="1050" spc="-5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_O</a:t>
            </a:r>
            <a:r>
              <a:rPr dirty="0" sz="1050" spc="15">
                <a:latin typeface="Calibri"/>
                <a:cs typeface="Calibri"/>
              </a:rPr>
              <a:t>U</a:t>
            </a:r>
            <a:r>
              <a:rPr dirty="0" sz="1050" spc="-15">
                <a:latin typeface="Calibri"/>
                <a:cs typeface="Calibri"/>
              </a:rPr>
              <a:t>T</a:t>
            </a:r>
            <a:r>
              <a:rPr dirty="0" sz="1050" spc="5">
                <a:latin typeface="Calibri"/>
                <a:cs typeface="Calibri"/>
              </a:rPr>
              <a:t>P</a:t>
            </a:r>
            <a:r>
              <a:rPr dirty="0" sz="1050" spc="15">
                <a:latin typeface="Calibri"/>
                <a:cs typeface="Calibri"/>
              </a:rPr>
              <a:t>U</a:t>
            </a:r>
            <a:r>
              <a:rPr dirty="0" sz="1050" spc="-110">
                <a:latin typeface="Calibri"/>
                <a:cs typeface="Calibri"/>
              </a:rPr>
              <a:t>T</a:t>
            </a:r>
            <a:r>
              <a:rPr dirty="0" sz="1050" spc="-5">
                <a:latin typeface="Calibri"/>
                <a:cs typeface="Calibri"/>
              </a:rPr>
              <a:t>.</a:t>
            </a:r>
            <a:r>
              <a:rPr dirty="0" sz="1050">
                <a:latin typeface="Calibri"/>
                <a:cs typeface="Calibri"/>
              </a:rPr>
              <a:t>P</a:t>
            </a:r>
            <a:r>
              <a:rPr dirty="0" sz="1050" spc="15">
                <a:latin typeface="Calibri"/>
                <a:cs typeface="Calibri"/>
              </a:rPr>
              <a:t>U</a:t>
            </a:r>
            <a:r>
              <a:rPr dirty="0" sz="1050" spc="-15">
                <a:latin typeface="Calibri"/>
                <a:cs typeface="Calibri"/>
              </a:rPr>
              <a:t>T</a:t>
            </a:r>
            <a:r>
              <a:rPr dirty="0" sz="1050" spc="-25">
                <a:latin typeface="Calibri"/>
                <a:cs typeface="Calibri"/>
              </a:rPr>
              <a:t>_</a:t>
            </a:r>
            <a:r>
              <a:rPr dirty="0" sz="1050" spc="10">
                <a:latin typeface="Calibri"/>
                <a:cs typeface="Calibri"/>
              </a:rPr>
              <a:t>L</a:t>
            </a:r>
            <a:r>
              <a:rPr dirty="0" sz="1050">
                <a:latin typeface="Calibri"/>
                <a:cs typeface="Calibri"/>
              </a:rPr>
              <a:t>I</a:t>
            </a:r>
            <a:r>
              <a:rPr dirty="0" sz="1050" spc="-15">
                <a:latin typeface="Calibri"/>
                <a:cs typeface="Calibri"/>
              </a:rPr>
              <a:t>NE</a:t>
            </a:r>
            <a:r>
              <a:rPr dirty="0" sz="1050" spc="-10">
                <a:latin typeface="Calibri"/>
                <a:cs typeface="Calibri"/>
              </a:rPr>
              <a:t>(</a:t>
            </a:r>
            <a:r>
              <a:rPr dirty="0" sz="1050" spc="15">
                <a:latin typeface="Calibri"/>
                <a:cs typeface="Calibri"/>
              </a:rPr>
              <a:t>’</a:t>
            </a:r>
            <a:r>
              <a:rPr dirty="0" sz="1050" spc="5">
                <a:latin typeface="宋体"/>
                <a:cs typeface="宋体"/>
              </a:rPr>
              <a:t>游标变量强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型定义</a:t>
            </a:r>
            <a:r>
              <a:rPr dirty="0" sz="1050" spc="-20">
                <a:latin typeface="宋体"/>
                <a:cs typeface="宋体"/>
              </a:rPr>
              <a:t>应</a:t>
            </a:r>
            <a:r>
              <a:rPr dirty="0" sz="1050" spc="10">
                <a:latin typeface="宋体"/>
                <a:cs typeface="宋体"/>
              </a:rPr>
              <a:t>用</a:t>
            </a:r>
            <a:r>
              <a:rPr dirty="0" sz="1050">
                <a:latin typeface="Calibri"/>
                <a:cs typeface="Calibri"/>
              </a:rPr>
              <a:t>’</a:t>
            </a:r>
            <a:r>
              <a:rPr dirty="0" sz="1050" spc="-10">
                <a:latin typeface="Calibri"/>
                <a:cs typeface="Calibri"/>
              </a:rPr>
              <a:t>)</a:t>
            </a:r>
            <a:r>
              <a:rPr dirty="0" sz="1050">
                <a:latin typeface="Calibri"/>
                <a:cs typeface="Calibri"/>
              </a:rPr>
              <a:t>;  </a:t>
            </a:r>
            <a:r>
              <a:rPr dirty="0" sz="1050" spc="-10">
                <a:latin typeface="Calibri"/>
                <a:cs typeface="Calibri"/>
              </a:rPr>
              <a:t>Curvarpack.OpenDeptVar(cv1, </a:t>
            </a:r>
            <a:r>
              <a:rPr dirty="0" sz="1050" spc="-5">
                <a:latin typeface="Calibri"/>
                <a:cs typeface="Calibri"/>
              </a:rPr>
              <a:t>1,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30);</a:t>
            </a:r>
            <a:endParaRPr sz="1050">
              <a:latin typeface="Calibri"/>
              <a:cs typeface="Calibri"/>
            </a:endParaRPr>
          </a:p>
          <a:p>
            <a:pPr marL="280670" marR="2786380">
              <a:lnSpc>
                <a:spcPct val="123800"/>
              </a:lnSpc>
            </a:pPr>
            <a:r>
              <a:rPr dirty="0" sz="1050" spc="-15">
                <a:latin typeface="Calibri"/>
                <a:cs typeface="Calibri"/>
              </a:rPr>
              <a:t>FETCH </a:t>
            </a:r>
            <a:r>
              <a:rPr dirty="0" sz="1050">
                <a:latin typeface="Calibri"/>
                <a:cs typeface="Calibri"/>
              </a:rPr>
              <a:t>cv1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>
                <a:latin typeface="Calibri"/>
                <a:cs typeface="Calibri"/>
              </a:rPr>
              <a:t>DeptRec;  WHILE </a:t>
            </a:r>
            <a:r>
              <a:rPr dirty="0" sz="1050" spc="-5">
                <a:latin typeface="Calibri"/>
                <a:cs typeface="Calibri"/>
              </a:rPr>
              <a:t>cv1%FOUND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546100" marR="29845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DBMS_OUTPUT.PUT_LINE(DeptRec.deptno||’:’||DeptRec.dname);  </a:t>
            </a:r>
            <a:r>
              <a:rPr dirty="0" sz="1050" spc="-15">
                <a:latin typeface="Calibri"/>
                <a:cs typeface="Calibri"/>
              </a:rPr>
              <a:t>FETCH </a:t>
            </a:r>
            <a:r>
              <a:rPr dirty="0" sz="1050">
                <a:latin typeface="Calibri"/>
                <a:cs typeface="Calibri"/>
              </a:rPr>
              <a:t>cv1 </a:t>
            </a:r>
            <a:r>
              <a:rPr dirty="0" sz="1050" spc="-10">
                <a:latin typeface="Calibri"/>
                <a:cs typeface="Calibri"/>
              </a:rPr>
              <a:t>INTO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DeptRec;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628" y="9518091"/>
            <a:ext cx="616585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10">
                <a:latin typeface="Calibri"/>
                <a:cs typeface="Calibri"/>
              </a:rPr>
              <a:t>CLOSE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cv1;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1184" y="9903886"/>
            <a:ext cx="30289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 sz="1000">
                <a:latin typeface="Times New Roman"/>
                <a:cs typeface="Times New Roman"/>
              </a:rPr>
              <a:t>- 48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65961"/>
            <a:ext cx="6269990" cy="5022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客户端程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可以执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本地包</a:t>
            </a:r>
            <a:r>
              <a:rPr dirty="0" sz="1050" spc="250">
                <a:latin typeface="宋体"/>
                <a:cs typeface="宋体"/>
              </a:rPr>
              <a:t>含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部分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也可以</a:t>
            </a:r>
            <a:r>
              <a:rPr dirty="0" sz="1050" spc="-20">
                <a:latin typeface="宋体"/>
                <a:cs typeface="宋体"/>
              </a:rPr>
              <a:t>向</a:t>
            </a:r>
            <a:r>
              <a:rPr dirty="0" sz="1050" spc="5">
                <a:latin typeface="宋体"/>
                <a:cs typeface="宋体"/>
              </a:rPr>
              <a:t>服务发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命</a:t>
            </a:r>
            <a:r>
              <a:rPr dirty="0" sz="1050" spc="-20">
                <a:latin typeface="宋体"/>
                <a:cs typeface="宋体"/>
              </a:rPr>
              <a:t>令</a:t>
            </a:r>
            <a:r>
              <a:rPr dirty="0" sz="1050" spc="5">
                <a:latin typeface="宋体"/>
                <a:cs typeface="宋体"/>
              </a:rPr>
              <a:t>或激</a:t>
            </a:r>
            <a:r>
              <a:rPr dirty="0" sz="1050" spc="-20">
                <a:latin typeface="宋体"/>
                <a:cs typeface="宋体"/>
              </a:rPr>
              <a:t>活</a:t>
            </a:r>
            <a:r>
              <a:rPr dirty="0" sz="1050" spc="5">
                <a:latin typeface="宋体"/>
                <a:cs typeface="宋体"/>
              </a:rPr>
              <a:t>服务器</a:t>
            </a:r>
            <a:r>
              <a:rPr dirty="0" sz="1050" spc="-20">
                <a:latin typeface="宋体"/>
                <a:cs typeface="宋体"/>
              </a:rPr>
              <a:t>端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运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  <a:tabLst>
                <a:tab pos="487045" algn="l"/>
              </a:tabLst>
            </a:pPr>
            <a:r>
              <a:rPr dirty="0" sz="1050" b="1">
                <a:latin typeface="Calibri"/>
                <a:cs typeface="Calibri"/>
              </a:rPr>
              <a:t>§1.2.2	</a:t>
            </a:r>
            <a:r>
              <a:rPr dirty="0" sz="1050" spc="-5" b="1">
                <a:latin typeface="Calibri"/>
                <a:cs typeface="Calibri"/>
              </a:rPr>
              <a:t>PL/SQL</a:t>
            </a:r>
            <a:r>
              <a:rPr dirty="0" sz="1050" spc="4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可用的</a:t>
            </a:r>
            <a:r>
              <a:rPr dirty="0" sz="1050" spc="-240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SQL</a:t>
            </a:r>
            <a:r>
              <a:rPr dirty="0" sz="1050" spc="1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语句</a:t>
            </a:r>
            <a:endParaRPr sz="1050">
              <a:latin typeface="宋体"/>
              <a:cs typeface="宋体"/>
            </a:endParaRPr>
          </a:p>
          <a:p>
            <a:pPr marL="12700" marR="62865" indent="267970">
              <a:lnSpc>
                <a:spcPct val="123800"/>
              </a:lnSpc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是</a:t>
            </a:r>
            <a:r>
              <a:rPr dirty="0" sz="1050" spc="-24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系统的核心语言</a:t>
            </a:r>
            <a:r>
              <a:rPr dirty="0" sz="1050" spc="-145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现在</a:t>
            </a:r>
            <a:r>
              <a:rPr dirty="0" sz="1050" spc="-26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的许多部件都是由</a:t>
            </a:r>
            <a:r>
              <a:rPr dirty="0" sz="1050" spc="-23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写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成</a:t>
            </a:r>
            <a:r>
              <a:rPr dirty="0" sz="1050" spc="-16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-20">
                <a:latin typeface="宋体"/>
                <a:cs typeface="宋体"/>
              </a:rPr>
              <a:t>可以使 </a:t>
            </a:r>
            <a:r>
              <a:rPr dirty="0" sz="1050" spc="5">
                <a:latin typeface="宋体"/>
                <a:cs typeface="宋体"/>
              </a:rPr>
              <a:t>用的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10">
                <a:latin typeface="Calibri"/>
                <a:cs typeface="Calibri"/>
              </a:rPr>
              <a:t>INSERT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-10">
                <a:latin typeface="Calibri"/>
                <a:cs typeface="Calibri"/>
              </a:rPr>
              <a:t>UPDATE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-10">
                <a:latin typeface="Calibri"/>
                <a:cs typeface="Calibri"/>
              </a:rPr>
              <a:t>DELETE</a:t>
            </a:r>
            <a:r>
              <a:rPr dirty="0" sz="1050" spc="-10">
                <a:latin typeface="宋体"/>
                <a:cs typeface="宋体"/>
              </a:rPr>
              <a:t>，</a:t>
            </a:r>
            <a:r>
              <a:rPr dirty="0" sz="1050" spc="-10" b="1">
                <a:solidFill>
                  <a:srgbClr val="0000FF"/>
                </a:solidFill>
                <a:latin typeface="Calibri"/>
                <a:cs typeface="Calibri"/>
              </a:rPr>
              <a:t>SELECT</a:t>
            </a:r>
            <a:r>
              <a:rPr dirty="0" sz="1050" b="1">
                <a:solidFill>
                  <a:srgbClr val="0000FF"/>
                </a:solidFill>
                <a:latin typeface="Calibri"/>
                <a:cs typeface="Calibri"/>
              </a:rPr>
              <a:t> …</a:t>
            </a:r>
            <a:r>
              <a:rPr dirty="0" sz="1050" spc="-5" b="1">
                <a:solidFill>
                  <a:srgbClr val="0000FF"/>
                </a:solidFill>
                <a:latin typeface="Calibri"/>
                <a:cs typeface="Calibri"/>
              </a:rPr>
              <a:t> INTO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COMMIT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ROLLBACK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>
                <a:latin typeface="Calibri"/>
                <a:cs typeface="Calibri"/>
              </a:rPr>
              <a:t>SAVEPOINT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9690">
              <a:lnSpc>
                <a:spcPct val="118200"/>
              </a:lnSpc>
              <a:tabLst>
                <a:tab pos="554355" algn="l"/>
                <a:tab pos="972819" algn="l"/>
              </a:tabLst>
            </a:pPr>
            <a:r>
              <a:rPr dirty="0" sz="1100" spc="-50" b="1" i="1">
                <a:latin typeface="宋体"/>
                <a:cs typeface="宋体"/>
              </a:rPr>
              <a:t>提示</a:t>
            </a:r>
            <a:r>
              <a:rPr dirty="0" sz="1100" spc="-75" b="1" i="1">
                <a:latin typeface="宋体"/>
                <a:cs typeface="宋体"/>
              </a:rPr>
              <a:t>：</a:t>
            </a:r>
            <a:r>
              <a:rPr dirty="0" sz="1100" spc="-50" b="1" i="1">
                <a:latin typeface="宋体"/>
                <a:cs typeface="宋体"/>
              </a:rPr>
              <a:t>在</a:t>
            </a:r>
            <a:r>
              <a:rPr dirty="0" sz="1100" spc="-5" b="1" i="1">
                <a:latin typeface="宋体"/>
                <a:cs typeface="宋体"/>
              </a:rPr>
              <a:t> </a:t>
            </a:r>
            <a:r>
              <a:rPr dirty="0" sz="1050" spc="-5" b="1" i="1">
                <a:latin typeface="Calibri"/>
                <a:cs typeface="Calibri"/>
              </a:rPr>
              <a:t>PL/SQL</a:t>
            </a:r>
            <a:r>
              <a:rPr dirty="0" sz="1050" spc="10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中只能用</a:t>
            </a:r>
            <a:r>
              <a:rPr dirty="0" sz="1100" spc="-5" b="1" i="1">
                <a:latin typeface="宋体"/>
                <a:cs typeface="宋体"/>
              </a:rPr>
              <a:t> </a:t>
            </a:r>
            <a:r>
              <a:rPr dirty="0" sz="1050" spc="-10" b="1" i="1">
                <a:latin typeface="Calibri"/>
                <a:cs typeface="Calibri"/>
              </a:rPr>
              <a:t>SQL</a:t>
            </a:r>
            <a:r>
              <a:rPr dirty="0" sz="1050" spc="10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语句中的</a:t>
            </a:r>
            <a:r>
              <a:rPr dirty="0" sz="1100" spc="-25" b="1" i="1">
                <a:latin typeface="宋体"/>
                <a:cs typeface="宋体"/>
              </a:rPr>
              <a:t> </a:t>
            </a:r>
            <a:r>
              <a:rPr dirty="0" sz="1050" spc="-5" b="1" i="1">
                <a:latin typeface="Calibri"/>
                <a:cs typeface="Calibri"/>
              </a:rPr>
              <a:t>DML</a:t>
            </a:r>
            <a:r>
              <a:rPr dirty="0" sz="1050" spc="40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部分</a:t>
            </a:r>
            <a:r>
              <a:rPr dirty="0" sz="1100" spc="-75" b="1" i="1">
                <a:latin typeface="宋体"/>
                <a:cs typeface="宋体"/>
              </a:rPr>
              <a:t>，</a:t>
            </a:r>
            <a:r>
              <a:rPr dirty="0" sz="1100" spc="-50" b="1" i="1">
                <a:latin typeface="宋体"/>
                <a:cs typeface="宋体"/>
              </a:rPr>
              <a:t>不能用</a:t>
            </a:r>
            <a:r>
              <a:rPr dirty="0" sz="1100" spc="-25" b="1" i="1">
                <a:latin typeface="宋体"/>
                <a:cs typeface="宋体"/>
              </a:rPr>
              <a:t> </a:t>
            </a:r>
            <a:r>
              <a:rPr dirty="0" sz="1050" b="1" i="1">
                <a:latin typeface="Calibri"/>
                <a:cs typeface="Calibri"/>
              </a:rPr>
              <a:t>DDL</a:t>
            </a:r>
            <a:r>
              <a:rPr dirty="0" sz="1050" spc="15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部分</a:t>
            </a:r>
            <a:r>
              <a:rPr dirty="0" sz="1100" spc="-75" b="1" i="1">
                <a:latin typeface="宋体"/>
                <a:cs typeface="宋体"/>
              </a:rPr>
              <a:t>，</a:t>
            </a:r>
            <a:r>
              <a:rPr dirty="0" sz="1100" spc="-50" b="1" i="1">
                <a:latin typeface="宋体"/>
                <a:cs typeface="宋体"/>
              </a:rPr>
              <a:t>如果要在</a:t>
            </a:r>
            <a:r>
              <a:rPr dirty="0" sz="1100" spc="-265" b="1" i="1">
                <a:latin typeface="宋体"/>
                <a:cs typeface="宋体"/>
              </a:rPr>
              <a:t> </a:t>
            </a:r>
            <a:r>
              <a:rPr dirty="0" sz="1050" spc="-5" b="1" i="1">
                <a:latin typeface="Calibri"/>
                <a:cs typeface="Calibri"/>
              </a:rPr>
              <a:t>PL/SQL</a:t>
            </a:r>
            <a:r>
              <a:rPr dirty="0" sz="1050" spc="10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中使用</a:t>
            </a:r>
            <a:r>
              <a:rPr dirty="0" sz="1100" spc="-270" b="1" i="1">
                <a:latin typeface="宋体"/>
                <a:cs typeface="宋体"/>
              </a:rPr>
              <a:t> </a:t>
            </a:r>
            <a:r>
              <a:rPr dirty="0" sz="1050" spc="-15" b="1" i="1">
                <a:latin typeface="Calibri"/>
                <a:cs typeface="Calibri"/>
              </a:rPr>
              <a:t>DDL(</a:t>
            </a:r>
            <a:r>
              <a:rPr dirty="0" sz="1100" spc="-50" b="1" i="1">
                <a:latin typeface="宋体"/>
                <a:cs typeface="宋体"/>
              </a:rPr>
              <a:t>如 </a:t>
            </a:r>
            <a:r>
              <a:rPr dirty="0" sz="1050" spc="-20" b="1" i="1">
                <a:latin typeface="Calibri"/>
                <a:cs typeface="Calibri"/>
              </a:rPr>
              <a:t>CREATE	</a:t>
            </a:r>
            <a:r>
              <a:rPr dirty="0" sz="1050" spc="-10" b="1" i="1">
                <a:latin typeface="Calibri"/>
                <a:cs typeface="Calibri"/>
              </a:rPr>
              <a:t>table	</a:t>
            </a:r>
            <a:r>
              <a:rPr dirty="0" sz="1100" spc="-30" b="1" i="1">
                <a:latin typeface="宋体"/>
                <a:cs typeface="宋体"/>
              </a:rPr>
              <a:t>等</a:t>
            </a:r>
            <a:r>
              <a:rPr dirty="0" sz="1050" spc="-20" b="1" i="1">
                <a:latin typeface="Calibri"/>
                <a:cs typeface="Calibri"/>
              </a:rPr>
              <a:t>)</a:t>
            </a:r>
            <a:r>
              <a:rPr dirty="0" sz="1100" spc="-50" b="1" i="1">
                <a:latin typeface="宋体"/>
                <a:cs typeface="宋体"/>
              </a:rPr>
              <a:t>的话，只能以动态的方</a:t>
            </a:r>
            <a:r>
              <a:rPr dirty="0" sz="1100" spc="-75" b="1" i="1">
                <a:latin typeface="宋体"/>
                <a:cs typeface="宋体"/>
              </a:rPr>
              <a:t>式</a:t>
            </a:r>
            <a:r>
              <a:rPr dirty="0" sz="1100" spc="-50" b="1" i="1">
                <a:latin typeface="宋体"/>
                <a:cs typeface="宋体"/>
              </a:rPr>
              <a:t>来使</a:t>
            </a:r>
            <a:r>
              <a:rPr dirty="0" sz="1100" spc="-75" b="1" i="1">
                <a:latin typeface="宋体"/>
                <a:cs typeface="宋体"/>
              </a:rPr>
              <a:t>用</a:t>
            </a:r>
            <a:r>
              <a:rPr dirty="0" sz="1100" spc="-50" b="1" i="1">
                <a:latin typeface="宋体"/>
                <a:cs typeface="宋体"/>
              </a:rPr>
              <a:t>。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509270" marR="60960" indent="-228600">
              <a:lnSpc>
                <a:spcPct val="123800"/>
              </a:lnSpc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组件在对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程序进行解</a:t>
            </a:r>
            <a:r>
              <a:rPr dirty="0" sz="1050" spc="-20">
                <a:latin typeface="宋体"/>
                <a:cs typeface="宋体"/>
              </a:rPr>
              <a:t>释</a:t>
            </a:r>
            <a:r>
              <a:rPr dirty="0" sz="1050" spc="5">
                <a:latin typeface="宋体"/>
                <a:cs typeface="宋体"/>
              </a:rPr>
              <a:t>时，同时对在其所使用的表名、列名及数据类 型进行检</a:t>
            </a:r>
            <a:r>
              <a:rPr dirty="0" sz="1050" spc="-20">
                <a:latin typeface="宋体"/>
                <a:cs typeface="宋体"/>
              </a:rPr>
              <a:t>查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可以在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SQL*PLUS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中使用。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5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可以在</a:t>
            </a:r>
            <a:r>
              <a:rPr dirty="0" sz="1050" spc="-20">
                <a:latin typeface="宋体"/>
                <a:cs typeface="宋体"/>
              </a:rPr>
              <a:t>高</a:t>
            </a:r>
            <a:r>
              <a:rPr dirty="0" sz="1050" spc="5">
                <a:latin typeface="宋体"/>
                <a:cs typeface="宋体"/>
              </a:rPr>
              <a:t>级语言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使用。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可以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5">
                <a:latin typeface="宋体"/>
                <a:cs typeface="宋体"/>
              </a:rPr>
              <a:t>开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工具中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用。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其它开发</a:t>
            </a:r>
            <a:r>
              <a:rPr dirty="0" sz="1050" spc="-20">
                <a:latin typeface="宋体"/>
                <a:cs typeface="宋体"/>
              </a:rPr>
              <a:t>工</a:t>
            </a:r>
            <a:r>
              <a:rPr dirty="0" sz="1050" spc="5">
                <a:latin typeface="宋体"/>
                <a:cs typeface="宋体"/>
              </a:rPr>
              <a:t>具也可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调用</a:t>
            </a:r>
            <a:r>
              <a:rPr dirty="0" sz="1050" spc="-75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229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编</a:t>
            </a:r>
            <a:r>
              <a:rPr dirty="0" sz="1050" spc="5">
                <a:latin typeface="宋体"/>
                <a:cs typeface="宋体"/>
              </a:rPr>
              <a:t>写的过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和函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，如</a:t>
            </a:r>
            <a:r>
              <a:rPr dirty="0" sz="1050" spc="-7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Power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Builder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等都可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调用服</a:t>
            </a:r>
            <a:r>
              <a:rPr dirty="0" sz="1050" spc="-20">
                <a:latin typeface="宋体"/>
                <a:cs typeface="宋体"/>
              </a:rPr>
              <a:t>务</a:t>
            </a:r>
            <a:r>
              <a:rPr dirty="0" sz="1050" spc="5">
                <a:latin typeface="宋体"/>
                <a:cs typeface="宋体"/>
              </a:rPr>
              <a:t>器端的</a:t>
            </a:r>
            <a:endParaRPr sz="1050">
              <a:latin typeface="宋体"/>
              <a:cs typeface="宋体"/>
            </a:endParaRPr>
          </a:p>
          <a:p>
            <a:pPr algn="ctr" marR="4422775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过程。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451484" algn="l"/>
              </a:tabLst>
            </a:pPr>
            <a:r>
              <a:rPr dirty="0" sz="1050" b="1">
                <a:latin typeface="Calibri"/>
                <a:cs typeface="Calibri"/>
              </a:rPr>
              <a:t>§1.3	</a:t>
            </a:r>
            <a:r>
              <a:rPr dirty="0" sz="1050" b="1">
                <a:latin typeface="宋体"/>
                <a:cs typeface="宋体"/>
              </a:rPr>
              <a:t>运行</a:t>
            </a:r>
            <a:r>
              <a:rPr dirty="0" sz="1050" spc="-245" b="1">
                <a:latin typeface="宋体"/>
                <a:cs typeface="宋体"/>
              </a:rPr>
              <a:t> </a:t>
            </a:r>
            <a:r>
              <a:rPr dirty="0" sz="1050" spc="-10" b="1">
                <a:latin typeface="Calibri"/>
                <a:cs typeface="Calibri"/>
              </a:rPr>
              <a:t>PL/SQL</a:t>
            </a:r>
            <a:r>
              <a:rPr dirty="0" sz="1050" spc="1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程序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9690" indent="26797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的运行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通过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的一个</a:t>
            </a:r>
            <a:r>
              <a:rPr dirty="0" sz="1050" spc="-20">
                <a:latin typeface="宋体"/>
                <a:cs typeface="宋体"/>
              </a:rPr>
              <a:t>引擎</a:t>
            </a:r>
            <a:r>
              <a:rPr dirty="0" sz="1050" spc="5">
                <a:latin typeface="宋体"/>
                <a:cs typeface="宋体"/>
              </a:rPr>
              <a:t>来进行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-7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这个</a:t>
            </a:r>
            <a:r>
              <a:rPr dirty="0" sz="1050" spc="-20">
                <a:latin typeface="宋体"/>
                <a:cs typeface="宋体"/>
              </a:rPr>
              <a:t>引</a:t>
            </a:r>
            <a:r>
              <a:rPr dirty="0" sz="1050" spc="5">
                <a:latin typeface="宋体"/>
                <a:cs typeface="宋体"/>
              </a:rPr>
              <a:t>擎可能在</a:t>
            </a:r>
            <a:r>
              <a:rPr dirty="0" sz="1050" spc="-28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-20">
                <a:latin typeface="宋体"/>
                <a:cs typeface="宋体"/>
              </a:rPr>
              <a:t>服</a:t>
            </a:r>
            <a:r>
              <a:rPr dirty="0" sz="1050" spc="5">
                <a:latin typeface="宋体"/>
                <a:cs typeface="宋体"/>
              </a:rPr>
              <a:t>务器</a:t>
            </a:r>
            <a:r>
              <a:rPr dirty="0" sz="1050" spc="-20">
                <a:latin typeface="宋体"/>
                <a:cs typeface="宋体"/>
              </a:rPr>
              <a:t>端</a:t>
            </a:r>
            <a:r>
              <a:rPr dirty="0" sz="1050" spc="-70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也</a:t>
            </a:r>
            <a:r>
              <a:rPr dirty="0" sz="1050" spc="5">
                <a:latin typeface="宋体"/>
                <a:cs typeface="宋体"/>
              </a:rPr>
              <a:t>可 能在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应</a:t>
            </a:r>
            <a:r>
              <a:rPr dirty="0" sz="1050" spc="5">
                <a:latin typeface="宋体"/>
                <a:cs typeface="宋体"/>
              </a:rPr>
              <a:t>用开发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客户端</a:t>
            </a:r>
            <a:r>
              <a:rPr dirty="0" sz="1050" spc="-14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引擎</a:t>
            </a:r>
            <a:r>
              <a:rPr dirty="0" sz="1050" spc="-20">
                <a:latin typeface="宋体"/>
                <a:cs typeface="宋体"/>
              </a:rPr>
              <a:t>执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中的过程</a:t>
            </a:r>
            <a:r>
              <a:rPr dirty="0" sz="1050" spc="-20">
                <a:latin typeface="宋体"/>
                <a:cs typeface="宋体"/>
              </a:rPr>
              <a:t>性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 spc="-14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然后将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SQL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句发</a:t>
            </a:r>
            <a:r>
              <a:rPr dirty="0" sz="1050" spc="-20">
                <a:latin typeface="宋体"/>
                <a:cs typeface="宋体"/>
              </a:rPr>
              <a:t>送</a:t>
            </a:r>
            <a:r>
              <a:rPr dirty="0" sz="1050" spc="5">
                <a:latin typeface="宋体"/>
                <a:cs typeface="宋体"/>
              </a:rPr>
              <a:t>给数据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服</a:t>
            </a:r>
            <a:r>
              <a:rPr dirty="0" sz="1050" spc="-20">
                <a:latin typeface="宋体"/>
                <a:cs typeface="宋体"/>
              </a:rPr>
              <a:t>务</a:t>
            </a:r>
            <a:r>
              <a:rPr dirty="0" sz="1050" spc="5">
                <a:latin typeface="宋体"/>
                <a:cs typeface="宋体"/>
              </a:rPr>
              <a:t>器 来执行。</a:t>
            </a:r>
            <a:r>
              <a:rPr dirty="0" sz="1050" spc="-20">
                <a:latin typeface="宋体"/>
                <a:cs typeface="宋体"/>
              </a:rPr>
              <a:t>再</a:t>
            </a:r>
            <a:r>
              <a:rPr dirty="0" sz="1050" spc="5">
                <a:latin typeface="宋体"/>
                <a:cs typeface="宋体"/>
              </a:rPr>
              <a:t>将结果</a:t>
            </a:r>
            <a:r>
              <a:rPr dirty="0" sz="1050" spc="-20">
                <a:latin typeface="宋体"/>
                <a:cs typeface="宋体"/>
              </a:rPr>
              <a:t>返</a:t>
            </a:r>
            <a:r>
              <a:rPr dirty="0" sz="1050" spc="5">
                <a:latin typeface="宋体"/>
                <a:cs typeface="宋体"/>
              </a:rPr>
              <a:t>回给执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端。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4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129944"/>
            <a:ext cx="6214110" cy="86207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80670" marR="2860675">
              <a:lnSpc>
                <a:spcPct val="123000"/>
              </a:lnSpc>
              <a:spcBef>
                <a:spcPts val="85"/>
              </a:spcBef>
            </a:pPr>
            <a:r>
              <a:rPr dirty="0" sz="1050" spc="-5">
                <a:latin typeface="Calibri"/>
                <a:cs typeface="Calibri"/>
              </a:rPr>
              <a:t>DBMS_OUTPUT.PUT_LINE(’</a:t>
            </a:r>
            <a:r>
              <a:rPr dirty="0" sz="1050" spc="5">
                <a:latin typeface="宋体"/>
                <a:cs typeface="宋体"/>
              </a:rPr>
              <a:t>游标变量弱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型定义</a:t>
            </a:r>
            <a:r>
              <a:rPr dirty="0" sz="1050" spc="-20">
                <a:latin typeface="宋体"/>
                <a:cs typeface="宋体"/>
              </a:rPr>
              <a:t>应</a:t>
            </a:r>
            <a:r>
              <a:rPr dirty="0" sz="1050" spc="10">
                <a:latin typeface="宋体"/>
                <a:cs typeface="宋体"/>
              </a:rPr>
              <a:t>用</a:t>
            </a:r>
            <a:r>
              <a:rPr dirty="0" sz="1050" spc="-5">
                <a:latin typeface="Calibri"/>
                <a:cs typeface="Calibri"/>
              </a:rPr>
              <a:t>’);  </a:t>
            </a:r>
            <a:r>
              <a:rPr dirty="0" sz="1050" spc="-10">
                <a:latin typeface="Calibri"/>
                <a:cs typeface="Calibri"/>
              </a:rPr>
              <a:t>CurVarPack.OpenDeptvar(cv2, </a:t>
            </a:r>
            <a:r>
              <a:rPr dirty="0" sz="1050" spc="-5">
                <a:latin typeface="Calibri"/>
                <a:cs typeface="Calibri"/>
              </a:rPr>
              <a:t>2, dept_name </a:t>
            </a:r>
            <a:r>
              <a:rPr dirty="0" sz="1050">
                <a:latin typeface="Calibri"/>
                <a:cs typeface="Calibri"/>
              </a:rPr>
              <a:t>=&gt; </a:t>
            </a:r>
            <a:r>
              <a:rPr dirty="0" sz="1050" spc="-25">
                <a:latin typeface="Calibri"/>
                <a:cs typeface="Calibri"/>
              </a:rPr>
              <a:t>‘A%’);  </a:t>
            </a:r>
            <a:r>
              <a:rPr dirty="0" sz="1050" spc="-15">
                <a:latin typeface="Calibri"/>
                <a:cs typeface="Calibri"/>
              </a:rPr>
              <a:t>FETCH </a:t>
            </a:r>
            <a:r>
              <a:rPr dirty="0" sz="1050">
                <a:latin typeface="Calibri"/>
                <a:cs typeface="Calibri"/>
              </a:rPr>
              <a:t>cv2 </a:t>
            </a:r>
            <a:r>
              <a:rPr dirty="0" sz="1050" spc="-10">
                <a:latin typeface="Calibri"/>
                <a:cs typeface="Calibri"/>
              </a:rPr>
              <a:t>INTO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DeptRec;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WHILE </a:t>
            </a:r>
            <a:r>
              <a:rPr dirty="0" sz="1050" spc="-5">
                <a:latin typeface="Calibri"/>
                <a:cs typeface="Calibri"/>
              </a:rPr>
              <a:t>cv2%FOUND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546100" marR="2037714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DBMS_OUTPUT.PUT_LINE(DeptRec.deptno||’:’||DeptRec.dname);  </a:t>
            </a:r>
            <a:r>
              <a:rPr dirty="0" sz="1050" spc="-15">
                <a:latin typeface="Calibri"/>
                <a:cs typeface="Calibri"/>
              </a:rPr>
              <a:t>FETCH </a:t>
            </a:r>
            <a:r>
              <a:rPr dirty="0" sz="1050">
                <a:latin typeface="Calibri"/>
                <a:cs typeface="Calibri"/>
              </a:rPr>
              <a:t>cv2 </a:t>
            </a:r>
            <a:r>
              <a:rPr dirty="0" sz="1050" spc="-10">
                <a:latin typeface="Calibri"/>
                <a:cs typeface="Calibri"/>
              </a:rPr>
              <a:t>INTO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DeptRec;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80670" marR="2320925">
              <a:lnSpc>
                <a:spcPct val="121900"/>
              </a:lnSpc>
            </a:pPr>
            <a:r>
              <a:rPr dirty="0" sz="1050" spc="-5">
                <a:latin typeface="Calibri"/>
                <a:cs typeface="Calibri"/>
              </a:rPr>
              <a:t>DBMS_OUTPUT.PUT_LINE(’</a:t>
            </a:r>
            <a:r>
              <a:rPr dirty="0" sz="1050" spc="5">
                <a:latin typeface="宋体"/>
                <a:cs typeface="宋体"/>
              </a:rPr>
              <a:t>游标变量弱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型定义</a:t>
            </a:r>
            <a:r>
              <a:rPr dirty="0" sz="1050" spc="-20">
                <a:latin typeface="宋体"/>
                <a:cs typeface="宋体"/>
              </a:rPr>
              <a:t>应</a:t>
            </a:r>
            <a:r>
              <a:rPr dirty="0" sz="1050" spc="10">
                <a:latin typeface="宋体"/>
                <a:cs typeface="宋体"/>
              </a:rPr>
              <a:t>用</a:t>
            </a:r>
            <a:r>
              <a:rPr dirty="0" sz="1050" spc="-5">
                <a:latin typeface="Calibri"/>
                <a:cs typeface="Calibri"/>
              </a:rPr>
              <a:t>—dept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表</a:t>
            </a:r>
            <a:r>
              <a:rPr dirty="0" sz="1050" spc="-5">
                <a:latin typeface="Calibri"/>
                <a:cs typeface="Calibri"/>
              </a:rPr>
              <a:t>’);  OpenCurtype(cv2, </a:t>
            </a:r>
            <a:r>
              <a:rPr dirty="0" sz="1050">
                <a:latin typeface="Calibri"/>
                <a:cs typeface="Calibri"/>
              </a:rPr>
              <a:t>‘D’);</a:t>
            </a:r>
            <a:endParaRPr sz="1050">
              <a:latin typeface="Calibri"/>
              <a:cs typeface="Calibri"/>
            </a:endParaRPr>
          </a:p>
          <a:p>
            <a:pPr marL="280670" marR="4526280">
              <a:lnSpc>
                <a:spcPct val="123800"/>
              </a:lnSpc>
            </a:pPr>
            <a:r>
              <a:rPr dirty="0" sz="1050" spc="-15">
                <a:latin typeface="Calibri"/>
                <a:cs typeface="Calibri"/>
              </a:rPr>
              <a:t>FETCH </a:t>
            </a:r>
            <a:r>
              <a:rPr dirty="0" sz="1050">
                <a:latin typeface="Calibri"/>
                <a:cs typeface="Calibri"/>
              </a:rPr>
              <a:t>cv2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>
                <a:latin typeface="Calibri"/>
                <a:cs typeface="Calibri"/>
              </a:rPr>
              <a:t>DeptRec;  WHILE </a:t>
            </a:r>
            <a:r>
              <a:rPr dirty="0" sz="1050" spc="-5">
                <a:latin typeface="Calibri"/>
                <a:cs typeface="Calibri"/>
              </a:rPr>
              <a:t>cv2%FOUND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546100" marR="211137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DBMS_OUTPUT.PUT_LINE(deptrec.deptno||’:’||deptrec.dname);  </a:t>
            </a:r>
            <a:r>
              <a:rPr dirty="0" sz="1050" spc="-15">
                <a:latin typeface="Calibri"/>
                <a:cs typeface="Calibri"/>
              </a:rPr>
              <a:t>FETCH </a:t>
            </a:r>
            <a:r>
              <a:rPr dirty="0" sz="1050">
                <a:latin typeface="Calibri"/>
                <a:cs typeface="Calibri"/>
              </a:rPr>
              <a:t>cv2 </a:t>
            </a:r>
            <a:r>
              <a:rPr dirty="0" sz="1050" spc="-10">
                <a:latin typeface="Calibri"/>
                <a:cs typeface="Calibri"/>
              </a:rPr>
              <a:t>INTO</a:t>
            </a:r>
            <a:r>
              <a:rPr dirty="0" sz="1050" spc="-5">
                <a:latin typeface="Calibri"/>
                <a:cs typeface="Calibri"/>
              </a:rPr>
              <a:t> deptrec;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 spc="-10">
                <a:latin typeface="Calibri"/>
                <a:cs typeface="Calibri"/>
              </a:rPr>
              <a:t>LOOP;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80670" marR="2330450">
              <a:lnSpc>
                <a:spcPct val="121900"/>
              </a:lnSpc>
            </a:pPr>
            <a:r>
              <a:rPr dirty="0" sz="1050" spc="-5">
                <a:latin typeface="Calibri"/>
                <a:cs typeface="Calibri"/>
              </a:rPr>
              <a:t>DBMS_OUTPUT.PUT_LINE(’</a:t>
            </a:r>
            <a:r>
              <a:rPr dirty="0" sz="1050" spc="5">
                <a:latin typeface="宋体"/>
                <a:cs typeface="宋体"/>
              </a:rPr>
              <a:t>游标变量弱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型定义</a:t>
            </a:r>
            <a:r>
              <a:rPr dirty="0" sz="1050" spc="-20">
                <a:latin typeface="宋体"/>
                <a:cs typeface="宋体"/>
              </a:rPr>
              <a:t>应</a:t>
            </a:r>
            <a:r>
              <a:rPr dirty="0" sz="1050" spc="10">
                <a:latin typeface="宋体"/>
                <a:cs typeface="宋体"/>
              </a:rPr>
              <a:t>用</a:t>
            </a:r>
            <a:r>
              <a:rPr dirty="0" sz="1050" spc="-5">
                <a:latin typeface="Calibri"/>
                <a:cs typeface="Calibri"/>
              </a:rPr>
              <a:t>—emp </a:t>
            </a:r>
            <a:r>
              <a:rPr dirty="0" sz="1050" spc="5">
                <a:latin typeface="宋体"/>
                <a:cs typeface="宋体"/>
              </a:rPr>
              <a:t>表</a:t>
            </a:r>
            <a:r>
              <a:rPr dirty="0" sz="1050" spc="-5">
                <a:latin typeface="Calibri"/>
                <a:cs typeface="Calibri"/>
              </a:rPr>
              <a:t>’);  OpenCurtype(cv2, ‘E’);</a:t>
            </a:r>
            <a:endParaRPr sz="1050">
              <a:latin typeface="Calibri"/>
              <a:cs typeface="Calibri"/>
            </a:endParaRPr>
          </a:p>
          <a:p>
            <a:pPr marL="280670" marR="4526280">
              <a:lnSpc>
                <a:spcPct val="123800"/>
              </a:lnSpc>
            </a:pPr>
            <a:r>
              <a:rPr dirty="0" sz="1050" spc="-15">
                <a:latin typeface="Calibri"/>
                <a:cs typeface="Calibri"/>
              </a:rPr>
              <a:t>FETCH </a:t>
            </a:r>
            <a:r>
              <a:rPr dirty="0" sz="1050">
                <a:latin typeface="Calibri"/>
                <a:cs typeface="Calibri"/>
              </a:rPr>
              <a:t>cv2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EmpRec;  </a:t>
            </a:r>
            <a:r>
              <a:rPr dirty="0" sz="1050">
                <a:latin typeface="Calibri"/>
                <a:cs typeface="Calibri"/>
              </a:rPr>
              <a:t>WHILE </a:t>
            </a:r>
            <a:r>
              <a:rPr dirty="0" sz="1050" spc="-5">
                <a:latin typeface="Calibri"/>
                <a:cs typeface="Calibri"/>
              </a:rPr>
              <a:t>cv2%FOUND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15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546100" marR="214058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DBMS_OUTPUT.PUT_LINE(emprec.empno||’:’||emprec.ename);  </a:t>
            </a:r>
            <a:r>
              <a:rPr dirty="0" sz="1050" spc="-15">
                <a:latin typeface="Calibri"/>
                <a:cs typeface="Calibri"/>
              </a:rPr>
              <a:t>FETCH </a:t>
            </a:r>
            <a:r>
              <a:rPr dirty="0" sz="1050">
                <a:latin typeface="Calibri"/>
                <a:cs typeface="Calibri"/>
              </a:rPr>
              <a:t>cv2 </a:t>
            </a:r>
            <a:r>
              <a:rPr dirty="0" sz="1050" spc="-10">
                <a:latin typeface="Calibri"/>
                <a:cs typeface="Calibri"/>
              </a:rPr>
              <a:t>INTO</a:t>
            </a:r>
            <a:r>
              <a:rPr dirty="0" sz="1050" spc="-5">
                <a:latin typeface="Calibri"/>
                <a:cs typeface="Calibri"/>
              </a:rPr>
              <a:t> emprec;</a:t>
            </a:r>
            <a:endParaRPr sz="1050">
              <a:latin typeface="Calibri"/>
              <a:cs typeface="Calibri"/>
            </a:endParaRPr>
          </a:p>
          <a:p>
            <a:pPr marL="283845" marR="5327650" indent="-3175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END</a:t>
            </a:r>
            <a:r>
              <a:rPr dirty="0" sz="1050" spc="-7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LOOP;  CLOSE</a:t>
            </a:r>
            <a:r>
              <a:rPr dirty="0" sz="1050" spc="-7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cv2;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§7.5	</a:t>
            </a:r>
            <a:r>
              <a:rPr dirty="0" sz="1050" b="1">
                <a:latin typeface="宋体"/>
                <a:cs typeface="宋体"/>
              </a:rPr>
              <a:t>子程序重载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23800"/>
              </a:lnSpc>
              <a:spcBef>
                <a:spcPts val="5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允许对包内子程序和本地子程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序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进行重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载</a:t>
            </a:r>
            <a:r>
              <a:rPr dirty="0" sz="1050" spc="-95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所谓重载</a:t>
            </a:r>
            <a:r>
              <a:rPr dirty="0" sz="1050" spc="-20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指两个</a:t>
            </a:r>
            <a:r>
              <a:rPr dirty="0" sz="1050" spc="-20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多个子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序有相</a:t>
            </a:r>
            <a:r>
              <a:rPr dirty="0" sz="1050" spc="-20">
                <a:latin typeface="宋体"/>
                <a:cs typeface="宋体"/>
              </a:rPr>
              <a:t>同</a:t>
            </a:r>
            <a:r>
              <a:rPr dirty="0" sz="1050" spc="5">
                <a:latin typeface="宋体"/>
                <a:cs typeface="宋体"/>
              </a:rPr>
              <a:t>的名称</a:t>
            </a:r>
            <a:r>
              <a:rPr dirty="0" sz="1050" spc="-70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但拥</a:t>
            </a:r>
            <a:r>
              <a:rPr dirty="0" sz="1050" spc="5">
                <a:latin typeface="宋体"/>
                <a:cs typeface="宋体"/>
              </a:rPr>
              <a:t>有 不同的参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变量、</a:t>
            </a:r>
            <a:r>
              <a:rPr dirty="0" sz="1050" spc="-20">
                <a:latin typeface="宋体"/>
                <a:cs typeface="宋体"/>
              </a:rPr>
              <a:t>参</a:t>
            </a:r>
            <a:r>
              <a:rPr dirty="0" sz="1050" spc="5">
                <a:latin typeface="宋体"/>
                <a:cs typeface="宋体"/>
              </a:rPr>
              <a:t>数顺序</a:t>
            </a:r>
            <a:r>
              <a:rPr dirty="0" sz="1050" spc="-20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参数数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类型。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345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5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3845" marR="3827779" indent="-271780">
              <a:lnSpc>
                <a:spcPts val="1560"/>
              </a:lnSpc>
              <a:spcBef>
                <a:spcPts val="80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5">
                <a:latin typeface="Calibri"/>
                <a:cs typeface="Calibri"/>
              </a:rPr>
              <a:t>demo_pack1  IS</a:t>
            </a:r>
            <a:endParaRPr sz="1050">
              <a:latin typeface="Calibri"/>
              <a:cs typeface="Calibri"/>
            </a:endParaRPr>
          </a:p>
          <a:p>
            <a:pPr marL="280670" marR="4469130">
              <a:lnSpc>
                <a:spcPts val="1560"/>
              </a:lnSpc>
            </a:pPr>
            <a:r>
              <a:rPr dirty="0" sz="1050" spc="-10">
                <a:latin typeface="Calibri"/>
                <a:cs typeface="Calibri"/>
              </a:rPr>
              <a:t>DeptRec dept%ROWTYPE;  </a:t>
            </a:r>
            <a:r>
              <a:rPr dirty="0" sz="1050" spc="-5">
                <a:latin typeface="Calibri"/>
                <a:cs typeface="Calibri"/>
              </a:rPr>
              <a:t>V_sqlcode NUMBER;  V_sqlerr</a:t>
            </a:r>
            <a:r>
              <a:rPr dirty="0" sz="1050" spc="-5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VARCHAR2(2048);</a:t>
            </a:r>
            <a:endParaRPr sz="1050">
              <a:latin typeface="Calibri"/>
              <a:cs typeface="Calibri"/>
            </a:endParaRPr>
          </a:p>
          <a:p>
            <a:pPr marL="546100" marR="3470910" indent="-266065">
              <a:lnSpc>
                <a:spcPts val="1560"/>
              </a:lnSpc>
            </a:pPr>
            <a:r>
              <a:rPr dirty="0" sz="1050" spc="-5">
                <a:latin typeface="Calibri"/>
                <a:cs typeface="Calibri"/>
              </a:rPr>
              <a:t>FUNCTION </a:t>
            </a:r>
            <a:r>
              <a:rPr dirty="0" sz="1050">
                <a:latin typeface="Calibri"/>
                <a:cs typeface="Calibri"/>
              </a:rPr>
              <a:t>query_dept(dept_no IN </a:t>
            </a:r>
            <a:r>
              <a:rPr dirty="0" sz="1050" spc="-5">
                <a:latin typeface="Calibri"/>
                <a:cs typeface="Calibri"/>
              </a:rPr>
              <a:t>NUMBER)  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INTEGER;</a:t>
            </a:r>
            <a:endParaRPr sz="1050">
              <a:latin typeface="Calibri"/>
              <a:cs typeface="Calibri"/>
            </a:endParaRPr>
          </a:p>
          <a:p>
            <a:pPr marL="546100" marR="3379470" indent="-266065">
              <a:lnSpc>
                <a:spcPts val="1560"/>
              </a:lnSpc>
            </a:pPr>
            <a:r>
              <a:rPr dirty="0" sz="1050" spc="-5">
                <a:latin typeface="Calibri"/>
                <a:cs typeface="Calibri"/>
              </a:rPr>
              <a:t>FUNCTION </a:t>
            </a:r>
            <a:r>
              <a:rPr dirty="0" sz="1050">
                <a:latin typeface="Calibri"/>
                <a:cs typeface="Calibri"/>
              </a:rPr>
              <a:t>query_dept(dept_no IN</a:t>
            </a:r>
            <a:r>
              <a:rPr dirty="0" sz="1050" spc="-10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VARCHAR2) 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INTEGER;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>
                <a:latin typeface="Calibri"/>
                <a:cs typeface="Calibri"/>
              </a:rPr>
              <a:t>demo_pack1;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5">
                <a:latin typeface="Calibri"/>
                <a:cs typeface="Calibri"/>
              </a:rPr>
              <a:t>BODY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demo_pack1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1184" y="9903886"/>
            <a:ext cx="30289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 sz="1000">
                <a:latin typeface="Times New Roman"/>
                <a:cs typeface="Times New Roman"/>
              </a:rPr>
              <a:t>- 49</a:t>
            </a:r>
            <a:r>
              <a:rPr dirty="0" sz="1000" spc="-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3883025" cy="87452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395"/>
              </a:spcBef>
            </a:pPr>
            <a:r>
              <a:rPr dirty="0" sz="1050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280670" marR="1560830" indent="-26860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FUNCTION </a:t>
            </a:r>
            <a:r>
              <a:rPr dirty="0" sz="1050">
                <a:latin typeface="Calibri"/>
                <a:cs typeface="Calibri"/>
              </a:rPr>
              <a:t>check_dept(dept_no </a:t>
            </a:r>
            <a:r>
              <a:rPr dirty="0" sz="1050" spc="-5">
                <a:latin typeface="Calibri"/>
                <a:cs typeface="Calibri"/>
              </a:rPr>
              <a:t>NUMBER)  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INTEGER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50" spc="-5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12700" marR="2842260" indent="26797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Flag</a:t>
            </a:r>
            <a:r>
              <a:rPr dirty="0" sz="1050" spc="-7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INTEGER;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 marR="4889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SELECT COUNT(*)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flag </a:t>
            </a:r>
            <a:r>
              <a:rPr dirty="0" sz="1050">
                <a:latin typeface="Calibri"/>
                <a:cs typeface="Calibri"/>
              </a:rPr>
              <a:t>FROM </a:t>
            </a:r>
            <a:r>
              <a:rPr dirty="0" sz="1050" spc="-10">
                <a:latin typeface="Calibri"/>
                <a:cs typeface="Calibri"/>
              </a:rPr>
              <a:t>dept </a:t>
            </a:r>
            <a:r>
              <a:rPr dirty="0" sz="1050">
                <a:latin typeface="Calibri"/>
                <a:cs typeface="Calibri"/>
              </a:rPr>
              <a:t>WHERE </a:t>
            </a:r>
            <a:r>
              <a:rPr dirty="0" sz="1050" spc="-5">
                <a:latin typeface="Calibri"/>
                <a:cs typeface="Calibri"/>
              </a:rPr>
              <a:t>deptno=dept_no;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flag </a:t>
            </a:r>
            <a:r>
              <a:rPr dirty="0" sz="1050">
                <a:latin typeface="Calibri"/>
                <a:cs typeface="Calibri"/>
              </a:rPr>
              <a:t>&gt; 0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9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280670" marR="2750185" indent="26543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0;  END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IF;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>
                <a:latin typeface="Calibri"/>
                <a:cs typeface="Calibri"/>
              </a:rPr>
              <a:t>check_dept;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280670" marR="1470025" indent="-268605">
              <a:lnSpc>
                <a:spcPct val="1240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FUNCTION </a:t>
            </a:r>
            <a:r>
              <a:rPr dirty="0" sz="1050">
                <a:latin typeface="Calibri"/>
                <a:cs typeface="Calibri"/>
              </a:rPr>
              <a:t>check_dept(dept_no</a:t>
            </a:r>
            <a:r>
              <a:rPr dirty="0" sz="1050" spc="-8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VARCHAR2) 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INTEGER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IS</a:t>
            </a:r>
            <a:endParaRPr sz="1050">
              <a:latin typeface="Calibri"/>
              <a:cs typeface="Calibri"/>
            </a:endParaRPr>
          </a:p>
          <a:p>
            <a:pPr marL="12700" marR="2842260" indent="26797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Flag</a:t>
            </a:r>
            <a:r>
              <a:rPr dirty="0" sz="1050" spc="-7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INTEGER;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 marR="5080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SELECT COUNT(*)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flag </a:t>
            </a:r>
            <a:r>
              <a:rPr dirty="0" sz="1050">
                <a:latin typeface="Calibri"/>
                <a:cs typeface="Calibri"/>
              </a:rPr>
              <a:t>FROM </a:t>
            </a:r>
            <a:r>
              <a:rPr dirty="0" sz="1050" spc="-10">
                <a:latin typeface="Calibri"/>
                <a:cs typeface="Calibri"/>
              </a:rPr>
              <a:t>dept </a:t>
            </a:r>
            <a:r>
              <a:rPr dirty="0" sz="1050" spc="-5">
                <a:latin typeface="Calibri"/>
                <a:cs typeface="Calibri"/>
              </a:rPr>
              <a:t>WHERE deptno=dept_no;  </a:t>
            </a: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flag </a:t>
            </a:r>
            <a:r>
              <a:rPr dirty="0" sz="1050">
                <a:latin typeface="Calibri"/>
                <a:cs typeface="Calibri"/>
              </a:rPr>
              <a:t>&gt; 0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9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1;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280670" marR="2750185" indent="26543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0;  END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IF;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>
                <a:latin typeface="Calibri"/>
                <a:cs typeface="Calibri"/>
              </a:rPr>
              <a:t>check_dept;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280670" marR="1408430" indent="-26860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FUNCTION </a:t>
            </a:r>
            <a:r>
              <a:rPr dirty="0" sz="1050">
                <a:latin typeface="Calibri"/>
                <a:cs typeface="Calibri"/>
              </a:rPr>
              <a:t>query_dept(dept_no IN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NUMBER)  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INTEGER</a:t>
            </a:r>
            <a:endParaRPr sz="1050">
              <a:latin typeface="Calibri"/>
              <a:cs typeface="Calibri"/>
            </a:endParaRPr>
          </a:p>
          <a:p>
            <a:pPr marL="12700" marR="352234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IS  </a:t>
            </a:r>
            <a:r>
              <a:rPr dirty="0" sz="1050">
                <a:latin typeface="Calibri"/>
                <a:cs typeface="Calibri"/>
              </a:rPr>
              <a:t>B</a:t>
            </a:r>
            <a:r>
              <a:rPr dirty="0" sz="1050" spc="-35">
                <a:latin typeface="Calibri"/>
                <a:cs typeface="Calibri"/>
              </a:rPr>
              <a:t>E</a:t>
            </a:r>
            <a:r>
              <a:rPr dirty="0" sz="1050">
                <a:latin typeface="Calibri"/>
                <a:cs typeface="Calibri"/>
              </a:rPr>
              <a:t>GIN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check_dept(dept_no) </a:t>
            </a:r>
            <a:r>
              <a:rPr dirty="0" sz="1050">
                <a:latin typeface="Calibri"/>
                <a:cs typeface="Calibri"/>
              </a:rPr>
              <a:t>=1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  <a:p>
            <a:pPr marL="546100" marR="5080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*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DeptRec </a:t>
            </a:r>
            <a:r>
              <a:rPr dirty="0" sz="1050" spc="-10">
                <a:latin typeface="Calibri"/>
                <a:cs typeface="Calibri"/>
              </a:rPr>
              <a:t>FROM dept </a:t>
            </a:r>
            <a:r>
              <a:rPr dirty="0" sz="1050" spc="-5">
                <a:latin typeface="Calibri"/>
                <a:cs typeface="Calibri"/>
              </a:rPr>
              <a:t>WHERE deptno=dept_no;  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280670" marR="2750185" indent="26543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0;  END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IF;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query_dept;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80670" marR="1316990" indent="-268605">
              <a:lnSpc>
                <a:spcPct val="123800"/>
              </a:lnSpc>
              <a:spcBef>
                <a:spcPts val="5"/>
              </a:spcBef>
            </a:pPr>
            <a:r>
              <a:rPr dirty="0" sz="1050" spc="-10">
                <a:latin typeface="Calibri"/>
                <a:cs typeface="Calibri"/>
              </a:rPr>
              <a:t>FUNCTION </a:t>
            </a:r>
            <a:r>
              <a:rPr dirty="0" sz="1050">
                <a:latin typeface="Calibri"/>
                <a:cs typeface="Calibri"/>
              </a:rPr>
              <a:t>query_dept(dept_no IN </a:t>
            </a:r>
            <a:r>
              <a:rPr dirty="0" sz="1050" spc="-10">
                <a:latin typeface="Calibri"/>
                <a:cs typeface="Calibri"/>
              </a:rPr>
              <a:t>VARCHAR2)  </a:t>
            </a: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INTEGER</a:t>
            </a:r>
            <a:endParaRPr sz="1050">
              <a:latin typeface="Calibri"/>
              <a:cs typeface="Calibri"/>
            </a:endParaRPr>
          </a:p>
          <a:p>
            <a:pPr marL="12700" marR="352234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IS  </a:t>
            </a:r>
            <a:r>
              <a:rPr dirty="0" sz="1050">
                <a:latin typeface="Calibri"/>
                <a:cs typeface="Calibri"/>
              </a:rPr>
              <a:t>B</a:t>
            </a:r>
            <a:r>
              <a:rPr dirty="0" sz="1050" spc="-35">
                <a:latin typeface="Calibri"/>
                <a:cs typeface="Calibri"/>
              </a:rPr>
              <a:t>E</a:t>
            </a:r>
            <a:r>
              <a:rPr dirty="0" sz="1050">
                <a:latin typeface="Calibri"/>
                <a:cs typeface="Calibri"/>
              </a:rPr>
              <a:t>GIN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IF </a:t>
            </a:r>
            <a:r>
              <a:rPr dirty="0" sz="1050" spc="-5">
                <a:latin typeface="Calibri"/>
                <a:cs typeface="Calibri"/>
              </a:rPr>
              <a:t>check_dept(dept_no) </a:t>
            </a:r>
            <a:r>
              <a:rPr dirty="0" sz="1050">
                <a:latin typeface="Calibri"/>
                <a:cs typeface="Calibri"/>
              </a:rPr>
              <a:t>=1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THEN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50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3957954" cy="4742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0" marR="79375">
              <a:lnSpc>
                <a:spcPct val="123800"/>
              </a:lnSpc>
              <a:spcBef>
                <a:spcPts val="95"/>
              </a:spcBef>
            </a:pPr>
            <a:r>
              <a:rPr dirty="0" sz="1050" spc="-5">
                <a:latin typeface="Calibri"/>
                <a:cs typeface="Calibri"/>
              </a:rPr>
              <a:t>SELECT </a:t>
            </a:r>
            <a:r>
              <a:rPr dirty="0" sz="1050">
                <a:latin typeface="Calibri"/>
                <a:cs typeface="Calibri"/>
              </a:rPr>
              <a:t>* </a:t>
            </a:r>
            <a:r>
              <a:rPr dirty="0" sz="1050" spc="-10">
                <a:latin typeface="Calibri"/>
                <a:cs typeface="Calibri"/>
              </a:rPr>
              <a:t>INTO </a:t>
            </a:r>
            <a:r>
              <a:rPr dirty="0" sz="1050" spc="-5">
                <a:latin typeface="Calibri"/>
                <a:cs typeface="Calibri"/>
              </a:rPr>
              <a:t>DeptRec </a:t>
            </a:r>
            <a:r>
              <a:rPr dirty="0" sz="1050" spc="-10">
                <a:latin typeface="Calibri"/>
                <a:cs typeface="Calibri"/>
              </a:rPr>
              <a:t>FROM dept </a:t>
            </a:r>
            <a:r>
              <a:rPr dirty="0" sz="1050" spc="-5">
                <a:latin typeface="Calibri"/>
                <a:cs typeface="Calibri"/>
              </a:rPr>
              <a:t>WHERE deptno=dept_no;  RETURN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1;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ELSE</a:t>
            </a:r>
            <a:endParaRPr sz="1050">
              <a:latin typeface="Calibri"/>
              <a:cs typeface="Calibri"/>
            </a:endParaRPr>
          </a:p>
          <a:p>
            <a:pPr marL="280670" marR="2825115" indent="265430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RETURN</a:t>
            </a:r>
            <a:r>
              <a:rPr dirty="0" sz="1050" spc="-8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0;  END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IF;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END query_dept;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5">
                <a:latin typeface="Calibri"/>
                <a:cs typeface="Calibri"/>
              </a:rPr>
              <a:t>END </a:t>
            </a:r>
            <a:r>
              <a:rPr dirty="0" sz="1050">
                <a:latin typeface="Calibri"/>
                <a:cs typeface="Calibri"/>
              </a:rPr>
              <a:t>demo_pack1;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§7.6	</a:t>
            </a:r>
            <a:r>
              <a:rPr dirty="0" sz="1050" b="1">
                <a:latin typeface="宋体"/>
                <a:cs typeface="宋体"/>
              </a:rPr>
              <a:t>删除包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050" spc="5">
                <a:latin typeface="宋体"/>
                <a:cs typeface="宋体"/>
              </a:rPr>
              <a:t>可以使用</a:t>
            </a:r>
            <a:r>
              <a:rPr dirty="0" sz="1050" spc="-35"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PACKAGE</a:t>
            </a:r>
            <a:r>
              <a:rPr dirty="0" sz="1050" spc="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命令对不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要的</a:t>
            </a:r>
            <a:r>
              <a:rPr dirty="0" sz="1050" spc="-20">
                <a:latin typeface="宋体"/>
                <a:cs typeface="宋体"/>
              </a:rPr>
              <a:t>包</a:t>
            </a:r>
            <a:r>
              <a:rPr dirty="0" sz="1050" spc="5">
                <a:latin typeface="宋体"/>
                <a:cs typeface="宋体"/>
              </a:rPr>
              <a:t>进行</a:t>
            </a:r>
            <a:r>
              <a:rPr dirty="0" sz="1050" spc="-20">
                <a:latin typeface="宋体"/>
                <a:cs typeface="宋体"/>
              </a:rPr>
              <a:t>删</a:t>
            </a:r>
            <a:r>
              <a:rPr dirty="0" sz="1050" spc="5">
                <a:latin typeface="宋体"/>
                <a:cs typeface="宋体"/>
              </a:rPr>
              <a:t>除，语法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下：</a:t>
            </a:r>
            <a:endParaRPr sz="1050">
              <a:latin typeface="宋体"/>
              <a:cs typeface="宋体"/>
            </a:endParaRPr>
          </a:p>
          <a:p>
            <a:pPr marL="12700" marR="1461135">
              <a:lnSpc>
                <a:spcPts val="3120"/>
              </a:lnSpc>
              <a:spcBef>
                <a:spcPts val="390"/>
              </a:spcBef>
            </a:pPr>
            <a:r>
              <a:rPr dirty="0" sz="1050" spc="-5">
                <a:latin typeface="Calibri"/>
                <a:cs typeface="Calibri"/>
              </a:rPr>
              <a:t>DROP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5">
                <a:latin typeface="Calibri"/>
                <a:cs typeface="Calibri"/>
              </a:rPr>
              <a:t>[BODY] </a:t>
            </a:r>
            <a:r>
              <a:rPr dirty="0" sz="1050" spc="-10">
                <a:latin typeface="Calibri"/>
                <a:cs typeface="Calibri"/>
              </a:rPr>
              <a:t>[user.]package_name;  </a:t>
            </a:r>
            <a:r>
              <a:rPr dirty="0" sz="1050" spc="-5">
                <a:latin typeface="Calibri"/>
                <a:cs typeface="Calibri"/>
              </a:rPr>
              <a:t>DROP </a:t>
            </a:r>
            <a:r>
              <a:rPr dirty="0" sz="1050" spc="-15">
                <a:latin typeface="Calibri"/>
                <a:cs typeface="Calibri"/>
              </a:rPr>
              <a:t>PACKAGE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demo_pack;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150"/>
              </a:lnSpc>
            </a:pPr>
            <a:r>
              <a:rPr dirty="0" sz="1050" spc="-5">
                <a:latin typeface="Calibri"/>
                <a:cs typeface="Calibri"/>
              </a:rPr>
              <a:t>DROP </a:t>
            </a:r>
            <a:r>
              <a:rPr dirty="0" sz="1050" spc="-15">
                <a:latin typeface="Calibri"/>
                <a:cs typeface="Calibri"/>
              </a:rPr>
              <a:t>PACKAGE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demo_pack1;</a:t>
            </a:r>
            <a:endParaRPr sz="1050">
              <a:latin typeface="Calibri"/>
              <a:cs typeface="Calibri"/>
            </a:endParaRPr>
          </a:p>
          <a:p>
            <a:pPr marL="12700" marR="228028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DROP </a:t>
            </a:r>
            <a:r>
              <a:rPr dirty="0" sz="1050" spc="-15">
                <a:latin typeface="Calibri"/>
                <a:cs typeface="Calibri"/>
              </a:rPr>
              <a:t>PACKAGE </a:t>
            </a:r>
            <a:r>
              <a:rPr dirty="0" sz="1050" spc="-5">
                <a:latin typeface="Calibri"/>
                <a:cs typeface="Calibri"/>
              </a:rPr>
              <a:t>emp_mgmt;  DROP </a:t>
            </a:r>
            <a:r>
              <a:rPr dirty="0" sz="1050" spc="-15">
                <a:latin typeface="Calibri"/>
                <a:cs typeface="Calibri"/>
              </a:rPr>
              <a:t>PACKAGE</a:t>
            </a:r>
            <a:r>
              <a:rPr dirty="0" sz="1050" spc="-4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emp_package;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§7.7	</a:t>
            </a:r>
            <a:r>
              <a:rPr dirty="0" sz="1050" b="1">
                <a:latin typeface="宋体"/>
                <a:cs typeface="宋体"/>
              </a:rPr>
              <a:t>包的管理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050" spc="-5">
                <a:latin typeface="Calibri"/>
                <a:cs typeface="Calibri"/>
              </a:rPr>
              <a:t>DBA_SOURCE, USER_SOURCE, USER_ERRORS,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DBA-OBJECTS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51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857065"/>
            <a:ext cx="6285865" cy="632015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algn="ctr" marR="66040">
              <a:lnSpc>
                <a:spcPct val="100000"/>
              </a:lnSpc>
              <a:spcBef>
                <a:spcPts val="1245"/>
              </a:spcBef>
              <a:tabLst>
                <a:tab pos="917575" algn="l"/>
              </a:tabLst>
            </a:pPr>
            <a:r>
              <a:rPr dirty="0" sz="1800" spc="10" b="1">
                <a:latin typeface="宋体"/>
                <a:cs typeface="宋体"/>
              </a:rPr>
              <a:t>第</a:t>
            </a:r>
            <a:r>
              <a:rPr dirty="0" sz="1800" spc="-10" b="1">
                <a:latin typeface="宋体"/>
                <a:cs typeface="宋体"/>
              </a:rPr>
              <a:t>八章	</a:t>
            </a:r>
            <a:r>
              <a:rPr dirty="0" sz="1800" spc="10" b="1">
                <a:latin typeface="宋体"/>
                <a:cs typeface="宋体"/>
              </a:rPr>
              <a:t>触</a:t>
            </a:r>
            <a:r>
              <a:rPr dirty="0" sz="1800" spc="-10" b="1">
                <a:latin typeface="宋体"/>
                <a:cs typeface="宋体"/>
              </a:rPr>
              <a:t>发器</a:t>
            </a:r>
            <a:endParaRPr sz="1800">
              <a:latin typeface="宋体"/>
              <a:cs typeface="宋体"/>
            </a:endParaRPr>
          </a:p>
          <a:p>
            <a:pPr marL="12700" marR="73025" indent="295275">
              <a:lnSpc>
                <a:spcPct val="124000"/>
              </a:lnSpc>
              <a:spcBef>
                <a:spcPts val="375"/>
              </a:spcBef>
            </a:pPr>
            <a:r>
              <a:rPr dirty="0" sz="1050" spc="5">
                <a:latin typeface="宋体"/>
                <a:cs typeface="宋体"/>
              </a:rPr>
              <a:t>触发器是</a:t>
            </a:r>
            <a:r>
              <a:rPr dirty="0" sz="1050" spc="-20">
                <a:latin typeface="宋体"/>
                <a:cs typeface="宋体"/>
              </a:rPr>
              <a:t>许</a:t>
            </a:r>
            <a:r>
              <a:rPr dirty="0" sz="1050" spc="5">
                <a:latin typeface="宋体"/>
                <a:cs typeface="宋体"/>
              </a:rPr>
              <a:t>多关系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据库系</a:t>
            </a:r>
            <a:r>
              <a:rPr dirty="0" sz="1050" spc="-20">
                <a:latin typeface="宋体"/>
                <a:cs typeface="宋体"/>
              </a:rPr>
              <a:t>统</a:t>
            </a:r>
            <a:r>
              <a:rPr dirty="0" sz="1050" spc="5">
                <a:latin typeface="宋体"/>
                <a:cs typeface="宋体"/>
              </a:rPr>
              <a:t>都提供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一项</a:t>
            </a:r>
            <a:r>
              <a:rPr dirty="0" sz="1050" spc="-20">
                <a:latin typeface="宋体"/>
                <a:cs typeface="宋体"/>
              </a:rPr>
              <a:t>技</a:t>
            </a:r>
            <a:r>
              <a:rPr dirty="0" sz="1050" spc="5">
                <a:latin typeface="宋体"/>
                <a:cs typeface="宋体"/>
              </a:rPr>
              <a:t>术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2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系统里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触发器类似过程和函数，都有 声明，执行和异常处理过程的</a:t>
            </a:r>
            <a:r>
              <a:rPr dirty="0" sz="1050" spc="-27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块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§8.1	</a:t>
            </a:r>
            <a:r>
              <a:rPr dirty="0" sz="1050" b="1">
                <a:latin typeface="宋体"/>
                <a:cs typeface="宋体"/>
              </a:rPr>
              <a:t>触发器类型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8255" indent="267970">
              <a:lnSpc>
                <a:spcPct val="123900"/>
              </a:lnSpc>
              <a:spcBef>
                <a:spcPts val="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器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在数据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库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里以独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立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的对象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存</a:t>
            </a:r>
            <a:r>
              <a:rPr dirty="0" sz="1050" spc="30" b="1">
                <a:solidFill>
                  <a:srgbClr val="FF0000"/>
                </a:solidFill>
                <a:latin typeface="宋体"/>
                <a:cs typeface="宋体"/>
              </a:rPr>
              <a:t>储</a:t>
            </a:r>
            <a:r>
              <a:rPr dirty="0" sz="1050" spc="5">
                <a:latin typeface="宋体"/>
                <a:cs typeface="宋体"/>
              </a:rPr>
              <a:t>，它与存</a:t>
            </a:r>
            <a:r>
              <a:rPr dirty="0" sz="1050" spc="-20">
                <a:latin typeface="宋体"/>
                <a:cs typeface="宋体"/>
              </a:rPr>
              <a:t>储</a:t>
            </a:r>
            <a:r>
              <a:rPr dirty="0" sz="1050" spc="5">
                <a:latin typeface="宋体"/>
                <a:cs typeface="宋体"/>
              </a:rPr>
              <a:t>过程不同的是，存储过程通过其</a:t>
            </a:r>
            <a:r>
              <a:rPr dirty="0" sz="1050" spc="25">
                <a:latin typeface="宋体"/>
                <a:cs typeface="宋体"/>
              </a:rPr>
              <a:t>它</a:t>
            </a:r>
            <a:r>
              <a:rPr dirty="0" sz="1050" spc="5">
                <a:latin typeface="宋体"/>
                <a:cs typeface="宋体"/>
              </a:rPr>
              <a:t>程序来启动运行或 直接启动</a:t>
            </a:r>
            <a:r>
              <a:rPr dirty="0" sz="1050" spc="-20">
                <a:latin typeface="宋体"/>
                <a:cs typeface="宋体"/>
              </a:rPr>
              <a:t>运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-70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触发器是由一个事件来启动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运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行</a:t>
            </a:r>
            <a:r>
              <a:rPr dirty="0" sz="1050" spc="-95"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即触发器是当某个事件发生时自动地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隐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式运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行</a:t>
            </a:r>
            <a:r>
              <a:rPr dirty="0" sz="1050" spc="-70">
                <a:latin typeface="宋体"/>
                <a:cs typeface="宋体"/>
              </a:rPr>
              <a:t>。</a:t>
            </a:r>
            <a:r>
              <a:rPr dirty="0" sz="1050" spc="-20">
                <a:latin typeface="宋体"/>
                <a:cs typeface="宋体"/>
              </a:rPr>
              <a:t>并且</a:t>
            </a:r>
            <a:r>
              <a:rPr dirty="0" sz="1050" spc="5">
                <a:latin typeface="宋体"/>
                <a:cs typeface="宋体"/>
              </a:rPr>
              <a:t>， 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触发器不能接收参数</a:t>
            </a:r>
            <a:r>
              <a:rPr dirty="0" sz="1050" spc="5">
                <a:latin typeface="宋体"/>
                <a:cs typeface="宋体"/>
              </a:rPr>
              <a:t>。</a:t>
            </a:r>
            <a:r>
              <a:rPr dirty="0" sz="1050" spc="-20">
                <a:latin typeface="宋体"/>
                <a:cs typeface="宋体"/>
              </a:rPr>
              <a:t>所以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运行触发器就叫触发或点火</a:t>
            </a:r>
            <a:r>
              <a:rPr dirty="0" sz="1050" spc="-65" b="1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dirty="0" sz="1050" spc="-65" b="1">
                <a:solidFill>
                  <a:srgbClr val="FF0000"/>
                </a:solidFill>
                <a:latin typeface="Calibri"/>
                <a:cs typeface="Calibri"/>
              </a:rPr>
              <a:t>firing</a:t>
            </a:r>
            <a:r>
              <a:rPr dirty="0" sz="1050" spc="-65" b="1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ORACLE</a:t>
            </a:r>
            <a:r>
              <a:rPr dirty="0" sz="10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事件指的是对数据库的表进行的</a:t>
            </a:r>
            <a:endParaRPr sz="1050">
              <a:latin typeface="宋体"/>
              <a:cs typeface="宋体"/>
            </a:endParaRPr>
          </a:p>
          <a:p>
            <a:pPr marL="12700" marR="7620">
              <a:lnSpc>
                <a:spcPct val="123800"/>
              </a:lnSpc>
            </a:pP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INSERT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dirty="0" sz="1050" spc="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及</a:t>
            </a:r>
            <a:r>
              <a:rPr dirty="0" sz="1050" spc="-26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操作或对视图进行类似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操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作</a:t>
            </a:r>
            <a:r>
              <a:rPr dirty="0" sz="1050" spc="-45">
                <a:latin typeface="宋体"/>
                <a:cs typeface="宋体"/>
              </a:rPr>
              <a:t>。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将触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器的功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扩展到</a:t>
            </a:r>
            <a:r>
              <a:rPr dirty="0" sz="1050" spc="-15">
                <a:latin typeface="宋体"/>
                <a:cs typeface="宋体"/>
              </a:rPr>
              <a:t>了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ORACLE</a:t>
            </a:r>
            <a:r>
              <a:rPr dirty="0" sz="1050" spc="-10">
                <a:latin typeface="宋体"/>
                <a:cs typeface="宋体"/>
              </a:rPr>
              <a:t>，  </a:t>
            </a:r>
            <a:r>
              <a:rPr dirty="0" sz="1050" spc="5">
                <a:latin typeface="宋体"/>
                <a:cs typeface="宋体"/>
              </a:rPr>
              <a:t>如数据库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启动与</a:t>
            </a:r>
            <a:r>
              <a:rPr dirty="0" sz="1050" spc="-20">
                <a:latin typeface="宋体"/>
                <a:cs typeface="宋体"/>
              </a:rPr>
              <a:t>关</a:t>
            </a:r>
            <a:r>
              <a:rPr dirty="0" sz="1050" spc="5">
                <a:latin typeface="宋体"/>
                <a:cs typeface="宋体"/>
              </a:rPr>
              <a:t>闭等。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b="1">
                <a:latin typeface="Calibri"/>
                <a:cs typeface="Calibri"/>
              </a:rPr>
              <a:t>§8.1.1</a:t>
            </a:r>
            <a:r>
              <a:rPr dirty="0" sz="1050" spc="-45" b="1"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DML</a:t>
            </a:r>
            <a:r>
              <a:rPr dirty="0" sz="105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</a:t>
            </a:r>
            <a:endParaRPr sz="1050">
              <a:latin typeface="宋体"/>
              <a:cs typeface="宋体"/>
            </a:endParaRPr>
          </a:p>
          <a:p>
            <a:pPr marL="12700" marR="72390" indent="26797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4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DML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语句进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触发，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以在</a:t>
            </a:r>
            <a:r>
              <a:rPr dirty="0" sz="1050" spc="-235"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DML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操作前或操作后</a:t>
            </a:r>
            <a:r>
              <a:rPr dirty="0" sz="1050" spc="5">
                <a:latin typeface="宋体"/>
                <a:cs typeface="宋体"/>
              </a:rPr>
              <a:t>进行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发，并</a:t>
            </a:r>
            <a:r>
              <a:rPr dirty="0" sz="1050" spc="-20">
                <a:latin typeface="宋体"/>
                <a:cs typeface="宋体"/>
              </a:rPr>
              <a:t>且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可以对每个行或语句 操作上进行触发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b="1">
                <a:latin typeface="Calibri"/>
                <a:cs typeface="Calibri"/>
              </a:rPr>
              <a:t>§8.1.2</a:t>
            </a:r>
            <a:r>
              <a:rPr dirty="0" sz="1050" spc="19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替代触发器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由于在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里，</a:t>
            </a:r>
            <a:r>
              <a:rPr dirty="0" sz="1050" spc="-20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能直接</a:t>
            </a:r>
            <a:r>
              <a:rPr dirty="0" sz="1050" spc="-20">
                <a:latin typeface="宋体"/>
                <a:cs typeface="宋体"/>
              </a:rPr>
              <a:t>对</a:t>
            </a:r>
            <a:r>
              <a:rPr dirty="0" sz="1050" spc="5">
                <a:latin typeface="宋体"/>
                <a:cs typeface="宋体"/>
              </a:rPr>
              <a:t>由两个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上的</a:t>
            </a:r>
            <a:r>
              <a:rPr dirty="0" sz="1050" spc="-20">
                <a:latin typeface="宋体"/>
                <a:cs typeface="宋体"/>
              </a:rPr>
              <a:t>表</a:t>
            </a:r>
            <a:r>
              <a:rPr dirty="0" sz="1050" spc="5">
                <a:latin typeface="宋体"/>
                <a:cs typeface="宋体"/>
              </a:rPr>
              <a:t>建立的视</a:t>
            </a:r>
            <a:r>
              <a:rPr dirty="0" sz="1050" spc="-20">
                <a:latin typeface="宋体"/>
                <a:cs typeface="宋体"/>
              </a:rPr>
              <a:t>图</a:t>
            </a:r>
            <a:r>
              <a:rPr dirty="0" sz="1050" spc="5">
                <a:latin typeface="宋体"/>
                <a:cs typeface="宋体"/>
              </a:rPr>
              <a:t>进行操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。所以</a:t>
            </a:r>
            <a:r>
              <a:rPr dirty="0" sz="1050" spc="-20">
                <a:latin typeface="宋体"/>
                <a:cs typeface="宋体"/>
              </a:rPr>
              <a:t>给</a:t>
            </a:r>
            <a:r>
              <a:rPr dirty="0" sz="1050" spc="5">
                <a:latin typeface="宋体"/>
                <a:cs typeface="宋体"/>
              </a:rPr>
              <a:t>出了替</a:t>
            </a:r>
            <a:r>
              <a:rPr dirty="0" sz="1050" spc="-20">
                <a:latin typeface="宋体"/>
                <a:cs typeface="宋体"/>
              </a:rPr>
              <a:t>代</a:t>
            </a:r>
            <a:r>
              <a:rPr dirty="0" sz="1050" spc="5">
                <a:latin typeface="宋体"/>
                <a:cs typeface="宋体"/>
              </a:rPr>
              <a:t>触发器。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b="1">
                <a:latin typeface="Calibri"/>
                <a:cs typeface="Calibri"/>
              </a:rPr>
              <a:t>§8.1.3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系统触发器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dirty="0" sz="1050" spc="5">
                <a:latin typeface="宋体"/>
                <a:cs typeface="宋体"/>
              </a:rPr>
              <a:t>它可以在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ORACLE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数据库</a:t>
            </a:r>
            <a:r>
              <a:rPr dirty="0" sz="1050" spc="-20">
                <a:latin typeface="宋体"/>
                <a:cs typeface="宋体"/>
              </a:rPr>
              <a:t>系</a:t>
            </a:r>
            <a:r>
              <a:rPr dirty="0" sz="1050" spc="5">
                <a:latin typeface="宋体"/>
                <a:cs typeface="宋体"/>
              </a:rPr>
              <a:t>统的事</a:t>
            </a:r>
            <a:r>
              <a:rPr dirty="0" sz="1050" spc="-20">
                <a:latin typeface="宋体"/>
                <a:cs typeface="宋体"/>
              </a:rPr>
              <a:t>件</a:t>
            </a:r>
            <a:r>
              <a:rPr dirty="0" sz="1050" spc="5">
                <a:latin typeface="宋体"/>
                <a:cs typeface="宋体"/>
              </a:rPr>
              <a:t>中进行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发，如</a:t>
            </a:r>
            <a:r>
              <a:rPr dirty="0" sz="1050" spc="-28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系统的</a:t>
            </a:r>
            <a:r>
              <a:rPr dirty="0" sz="1050" spc="-20">
                <a:latin typeface="宋体"/>
                <a:cs typeface="宋体"/>
              </a:rPr>
              <a:t>启</a:t>
            </a:r>
            <a:r>
              <a:rPr dirty="0" sz="1050" spc="5">
                <a:latin typeface="宋体"/>
                <a:cs typeface="宋体"/>
              </a:rPr>
              <a:t>动与关</a:t>
            </a:r>
            <a:r>
              <a:rPr dirty="0" sz="1050" spc="-20">
                <a:latin typeface="宋体"/>
                <a:cs typeface="宋体"/>
              </a:rPr>
              <a:t>闭</a:t>
            </a:r>
            <a:r>
              <a:rPr dirty="0" sz="1050" spc="5">
                <a:latin typeface="宋体"/>
                <a:cs typeface="宋体"/>
              </a:rPr>
              <a:t>等。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5">
                <a:latin typeface="宋体"/>
                <a:cs typeface="宋体"/>
              </a:rPr>
              <a:t>触发器组</a:t>
            </a:r>
            <a:r>
              <a:rPr dirty="0" sz="1050" spc="-20">
                <a:latin typeface="宋体"/>
                <a:cs typeface="宋体"/>
              </a:rPr>
              <a:t>成</a:t>
            </a:r>
            <a:r>
              <a:rPr dirty="0" sz="1050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触发事件</a:t>
            </a:r>
            <a:r>
              <a:rPr dirty="0" sz="1050" spc="5">
                <a:latin typeface="宋体"/>
                <a:cs typeface="宋体"/>
              </a:rPr>
              <a:t>：即在</a:t>
            </a:r>
            <a:r>
              <a:rPr dirty="0" sz="1050" spc="-20">
                <a:latin typeface="宋体"/>
                <a:cs typeface="宋体"/>
              </a:rPr>
              <a:t>何</a:t>
            </a:r>
            <a:r>
              <a:rPr dirty="0" sz="1050" spc="5">
                <a:latin typeface="宋体"/>
                <a:cs typeface="宋体"/>
              </a:rPr>
              <a:t>种情况</a:t>
            </a:r>
            <a:r>
              <a:rPr dirty="0" sz="1050" spc="-20">
                <a:latin typeface="宋体"/>
                <a:cs typeface="宋体"/>
              </a:rPr>
              <a:t>下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TRIGGER;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例</a:t>
            </a:r>
            <a:r>
              <a:rPr dirty="0" sz="1050" spc="5">
                <a:latin typeface="宋体"/>
                <a:cs typeface="宋体"/>
              </a:rPr>
              <a:t>如</a:t>
            </a:r>
            <a:r>
              <a:rPr dirty="0" sz="1050" spc="-15">
                <a:latin typeface="宋体"/>
                <a:cs typeface="宋体"/>
              </a:rPr>
              <a:t>：</a:t>
            </a:r>
            <a:r>
              <a:rPr dirty="0" sz="1050" spc="-15">
                <a:solidFill>
                  <a:srgbClr val="FF0000"/>
                </a:solidFill>
                <a:latin typeface="Calibri"/>
                <a:cs typeface="Calibri"/>
              </a:rPr>
              <a:t>INSERT,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solidFill>
                  <a:srgbClr val="FF0000"/>
                </a:solidFill>
                <a:latin typeface="Calibri"/>
                <a:cs typeface="Calibri"/>
              </a:rPr>
              <a:t>UPDATE,</a:t>
            </a:r>
            <a:r>
              <a:rPr dirty="0" sz="10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283845" marR="69215" indent="-271145">
              <a:lnSpc>
                <a:spcPct val="123800"/>
              </a:lnSpc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触发时间</a:t>
            </a:r>
            <a:r>
              <a:rPr dirty="0" sz="1050" spc="-70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即该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在触发</a:t>
            </a:r>
            <a:r>
              <a:rPr dirty="0" sz="1050" spc="-20">
                <a:latin typeface="宋体"/>
                <a:cs typeface="宋体"/>
              </a:rPr>
              <a:t>事</a:t>
            </a:r>
            <a:r>
              <a:rPr dirty="0" sz="1050" spc="5">
                <a:latin typeface="宋体"/>
                <a:cs typeface="宋体"/>
              </a:rPr>
              <a:t>件发生</a:t>
            </a:r>
            <a:r>
              <a:rPr dirty="0" sz="1050" spc="-20">
                <a:latin typeface="宋体"/>
                <a:cs typeface="宋体"/>
              </a:rPr>
              <a:t>之</a:t>
            </a:r>
            <a:r>
              <a:rPr dirty="0" sz="1050" spc="-70">
                <a:latin typeface="宋体"/>
                <a:cs typeface="宋体"/>
              </a:rPr>
              <a:t>前</a:t>
            </a:r>
            <a:r>
              <a:rPr dirty="0" sz="1050" spc="-15">
                <a:latin typeface="宋体"/>
                <a:cs typeface="宋体"/>
              </a:rPr>
              <a:t>（</a:t>
            </a:r>
            <a:r>
              <a:rPr dirty="0" sz="1050" spc="-15">
                <a:solidFill>
                  <a:srgbClr val="FF0000"/>
                </a:solidFill>
                <a:latin typeface="Calibri"/>
                <a:cs typeface="Calibri"/>
              </a:rPr>
              <a:t>BEFORE</a:t>
            </a:r>
            <a:r>
              <a:rPr dirty="0" sz="1050" spc="-15">
                <a:latin typeface="宋体"/>
                <a:cs typeface="宋体"/>
              </a:rPr>
              <a:t>）</a:t>
            </a:r>
            <a:r>
              <a:rPr dirty="0" sz="1050" spc="5">
                <a:latin typeface="宋体"/>
                <a:cs typeface="宋体"/>
              </a:rPr>
              <a:t>还是</a:t>
            </a:r>
            <a:r>
              <a:rPr dirty="0" sz="1050" spc="-20">
                <a:latin typeface="宋体"/>
                <a:cs typeface="宋体"/>
              </a:rPr>
              <a:t>之</a:t>
            </a:r>
            <a:r>
              <a:rPr dirty="0" sz="1050" spc="5">
                <a:latin typeface="宋体"/>
                <a:cs typeface="宋体"/>
              </a:rPr>
              <a:t>后</a:t>
            </a:r>
            <a:r>
              <a:rPr dirty="0" sz="1050" spc="-10">
                <a:latin typeface="Calibri"/>
                <a:cs typeface="Calibri"/>
              </a:rPr>
              <a:t>(</a:t>
            </a:r>
            <a:r>
              <a:rPr dirty="0" sz="1050" spc="-1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dirty="0" sz="1050" spc="-10">
                <a:latin typeface="Calibri"/>
                <a:cs typeface="Calibri"/>
              </a:rPr>
              <a:t>)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-7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也就是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发事件和 该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操作顺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触发器本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身</a:t>
            </a:r>
            <a:r>
              <a:rPr dirty="0" sz="1050" spc="-380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即该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被触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之后的</a:t>
            </a:r>
            <a:r>
              <a:rPr dirty="0" sz="1050" spc="-20">
                <a:latin typeface="宋体"/>
                <a:cs typeface="宋体"/>
              </a:rPr>
              <a:t>目</a:t>
            </a:r>
            <a:r>
              <a:rPr dirty="0" sz="1050" spc="5">
                <a:latin typeface="宋体"/>
                <a:cs typeface="宋体"/>
              </a:rPr>
              <a:t>的和意</a:t>
            </a:r>
            <a:r>
              <a:rPr dirty="0" sz="1050" spc="-20">
                <a:latin typeface="宋体"/>
                <a:cs typeface="宋体"/>
              </a:rPr>
              <a:t>图</a:t>
            </a:r>
            <a:r>
              <a:rPr dirty="0" sz="1050" spc="-36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正是触发器</a:t>
            </a:r>
            <a:r>
              <a:rPr dirty="0" sz="1050" spc="-20">
                <a:latin typeface="宋体"/>
                <a:cs typeface="宋体"/>
              </a:rPr>
              <a:t>本</a:t>
            </a:r>
            <a:r>
              <a:rPr dirty="0" sz="1050" spc="5">
                <a:latin typeface="宋体"/>
                <a:cs typeface="宋体"/>
              </a:rPr>
              <a:t>身要做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事情</a:t>
            </a:r>
            <a:r>
              <a:rPr dirty="0" sz="1050" spc="18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例如</a:t>
            </a:r>
            <a:r>
              <a:rPr dirty="0" sz="1050" spc="-55">
                <a:latin typeface="宋体"/>
                <a:cs typeface="宋体"/>
              </a:rPr>
              <a:t>：</a:t>
            </a:r>
            <a:r>
              <a:rPr dirty="0" sz="1050" spc="-55">
                <a:latin typeface="Calibri"/>
                <a:cs typeface="Calibri"/>
              </a:rPr>
              <a:t>PL/SQL</a:t>
            </a:r>
            <a:r>
              <a:rPr dirty="0" sz="1050" spc="8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块。</a:t>
            </a:r>
            <a:endParaRPr sz="1050">
              <a:latin typeface="宋体"/>
              <a:cs typeface="宋体"/>
            </a:endParaRPr>
          </a:p>
          <a:p>
            <a:pPr marL="283845" marR="5080" indent="-271145">
              <a:lnSpc>
                <a:spcPct val="123800"/>
              </a:lnSpc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触发频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率</a:t>
            </a:r>
            <a:r>
              <a:rPr dirty="0" sz="1050" spc="-260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说明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发器内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义的动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被执行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次数</a:t>
            </a:r>
            <a:r>
              <a:rPr dirty="0" sz="1050" spc="-260">
                <a:latin typeface="宋体"/>
                <a:cs typeface="宋体"/>
              </a:rPr>
              <a:t>。</a:t>
            </a:r>
            <a:r>
              <a:rPr dirty="0" sz="1050" spc="10">
                <a:latin typeface="宋体"/>
                <a:cs typeface="宋体"/>
              </a:rPr>
              <a:t>即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语句级</a:t>
            </a:r>
            <a:r>
              <a:rPr dirty="0" sz="1050" spc="-25" b="1">
                <a:solidFill>
                  <a:srgbClr val="FF0000"/>
                </a:solidFill>
                <a:latin typeface="Calibri"/>
                <a:cs typeface="Calibri"/>
              </a:rPr>
              <a:t>(STATEMENT)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触发器和行级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(ROW)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</a:t>
            </a:r>
            <a:r>
              <a:rPr dirty="0" sz="1050" spc="5">
                <a:latin typeface="宋体"/>
                <a:cs typeface="宋体"/>
              </a:rPr>
              <a:t>。 语句级</a:t>
            </a:r>
            <a:r>
              <a:rPr dirty="0" sz="1050" spc="-25">
                <a:latin typeface="Calibri"/>
                <a:cs typeface="Calibri"/>
              </a:rPr>
              <a:t>(STATEMENT)</a:t>
            </a:r>
            <a:r>
              <a:rPr dirty="0" sz="1050" spc="5">
                <a:latin typeface="宋体"/>
                <a:cs typeface="宋体"/>
              </a:rPr>
              <a:t>触发器：是指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某触发</a:t>
            </a:r>
            <a:r>
              <a:rPr dirty="0" sz="1050" spc="-20">
                <a:latin typeface="宋体"/>
                <a:cs typeface="宋体"/>
              </a:rPr>
              <a:t>事</a:t>
            </a:r>
            <a:r>
              <a:rPr dirty="0" sz="1050" spc="5">
                <a:latin typeface="宋体"/>
                <a:cs typeface="宋体"/>
              </a:rPr>
              <a:t>件发</a:t>
            </a:r>
            <a:r>
              <a:rPr dirty="0" sz="1050" spc="-20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时，该触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器只执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一次；</a:t>
            </a:r>
            <a:endParaRPr sz="1050">
              <a:latin typeface="宋体"/>
              <a:cs typeface="宋体"/>
            </a:endParaRPr>
          </a:p>
          <a:p>
            <a:pPr marL="283845" marR="71120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行级</a:t>
            </a:r>
            <a:r>
              <a:rPr dirty="0" sz="1050" spc="-10">
                <a:latin typeface="Calibri"/>
                <a:cs typeface="Calibri"/>
              </a:rPr>
              <a:t>(</a:t>
            </a:r>
            <a:r>
              <a:rPr dirty="0" sz="1050">
                <a:latin typeface="Calibri"/>
                <a:cs typeface="Calibri"/>
              </a:rPr>
              <a:t>R</a:t>
            </a:r>
            <a:r>
              <a:rPr dirty="0" sz="1050" spc="-25">
                <a:latin typeface="Calibri"/>
                <a:cs typeface="Calibri"/>
              </a:rPr>
              <a:t>O</a:t>
            </a:r>
            <a:r>
              <a:rPr dirty="0" sz="1050">
                <a:latin typeface="Calibri"/>
                <a:cs typeface="Calibri"/>
              </a:rPr>
              <a:t>W</a:t>
            </a:r>
            <a:r>
              <a:rPr dirty="0" sz="1050" spc="-10">
                <a:latin typeface="Calibri"/>
                <a:cs typeface="Calibri"/>
              </a:rPr>
              <a:t>)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-95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是指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某触发</a:t>
            </a:r>
            <a:r>
              <a:rPr dirty="0" sz="1050" spc="-20">
                <a:latin typeface="宋体"/>
                <a:cs typeface="宋体"/>
              </a:rPr>
              <a:t>事</a:t>
            </a:r>
            <a:r>
              <a:rPr dirty="0" sz="1050" spc="5">
                <a:latin typeface="宋体"/>
                <a:cs typeface="宋体"/>
              </a:rPr>
              <a:t>件发生</a:t>
            </a:r>
            <a:r>
              <a:rPr dirty="0" sz="1050" spc="-20">
                <a:latin typeface="宋体"/>
                <a:cs typeface="宋体"/>
              </a:rPr>
              <a:t>时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对</a:t>
            </a:r>
            <a:r>
              <a:rPr dirty="0" sz="1050" spc="-20">
                <a:latin typeface="宋体"/>
                <a:cs typeface="宋体"/>
              </a:rPr>
              <a:t>受</a:t>
            </a:r>
            <a:r>
              <a:rPr dirty="0" sz="1050" spc="5">
                <a:latin typeface="宋体"/>
                <a:cs typeface="宋体"/>
              </a:rPr>
              <a:t>到该操作</a:t>
            </a:r>
            <a:r>
              <a:rPr dirty="0" sz="1050" spc="-20">
                <a:latin typeface="宋体"/>
                <a:cs typeface="宋体"/>
              </a:rPr>
              <a:t>影</a:t>
            </a:r>
            <a:r>
              <a:rPr dirty="0" sz="1050" spc="5">
                <a:latin typeface="宋体"/>
                <a:cs typeface="宋体"/>
              </a:rPr>
              <a:t>响的每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行数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都单独</a:t>
            </a:r>
            <a:r>
              <a:rPr dirty="0" sz="1050" spc="-20">
                <a:latin typeface="宋体"/>
                <a:cs typeface="宋体"/>
              </a:rPr>
              <a:t>执</a:t>
            </a:r>
            <a:r>
              <a:rPr dirty="0" sz="1050" spc="5">
                <a:latin typeface="宋体"/>
                <a:cs typeface="宋体"/>
              </a:rPr>
              <a:t>行一 </a:t>
            </a:r>
            <a:r>
              <a:rPr dirty="0" sz="1050" spc="5">
                <a:latin typeface="宋体"/>
                <a:cs typeface="宋体"/>
              </a:rPr>
              <a:t>次。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52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203705"/>
            <a:ext cx="6221095" cy="8348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§8.2	</a:t>
            </a:r>
            <a:r>
              <a:rPr dirty="0" sz="1050" b="1">
                <a:latin typeface="宋体"/>
                <a:cs typeface="宋体"/>
              </a:rPr>
              <a:t>创建触发器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050" b="1">
                <a:latin typeface="宋体"/>
                <a:cs typeface="宋体"/>
              </a:rPr>
              <a:t>创建触发器的一般语法是</a:t>
            </a:r>
            <a:r>
              <a:rPr dirty="0" sz="1050" b="1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dirty="0" sz="1050" spc="-5">
                <a:latin typeface="Calibri"/>
                <a:cs typeface="Calibri"/>
              </a:rPr>
              <a:t>[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OR REPLACE</a:t>
            </a:r>
            <a:r>
              <a:rPr dirty="0" sz="1050" spc="-5">
                <a:latin typeface="Calibri"/>
                <a:cs typeface="Calibri"/>
              </a:rPr>
              <a:t>] </a:t>
            </a:r>
            <a:r>
              <a:rPr dirty="0" sz="1050" spc="-5" b="1">
                <a:solidFill>
                  <a:srgbClr val="0000FF"/>
                </a:solidFill>
                <a:latin typeface="Calibri"/>
                <a:cs typeface="Calibri"/>
              </a:rPr>
              <a:t>TRIGGER</a:t>
            </a:r>
            <a:r>
              <a:rPr dirty="0" sz="1050" spc="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trigger_name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300"/>
              </a:spcBef>
            </a:pPr>
            <a:r>
              <a:rPr dirty="0" sz="1050">
                <a:latin typeface="Calibri"/>
                <a:cs typeface="Calibri"/>
              </a:rPr>
              <a:t>{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BEFORE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dirty="0" sz="105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}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{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INSERT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UPDATE </a:t>
            </a:r>
            <a:r>
              <a:rPr dirty="0" sz="1050" spc="5">
                <a:latin typeface="Calibri"/>
                <a:cs typeface="Calibri"/>
              </a:rPr>
              <a:t>[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1050">
                <a:latin typeface="Calibri"/>
                <a:cs typeface="Calibri"/>
              </a:rPr>
              <a:t>column </a:t>
            </a:r>
            <a:r>
              <a:rPr dirty="0" sz="1050" spc="5">
                <a:latin typeface="Calibri"/>
                <a:cs typeface="Calibri"/>
              </a:rPr>
              <a:t>[, </a:t>
            </a:r>
            <a:r>
              <a:rPr dirty="0" sz="1050">
                <a:latin typeface="Calibri"/>
                <a:cs typeface="Calibri"/>
              </a:rPr>
              <a:t>column</a:t>
            </a:r>
            <a:r>
              <a:rPr dirty="0" sz="1050" spc="-9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…]]}</a:t>
            </a:r>
            <a:endParaRPr sz="1050">
              <a:latin typeface="Calibri"/>
              <a:cs typeface="Calibri"/>
            </a:endParaRPr>
          </a:p>
          <a:p>
            <a:pPr marL="173990" marR="4618355">
              <a:lnSpc>
                <a:spcPts val="1560"/>
              </a:lnSpc>
              <a:spcBef>
                <a:spcPts val="100"/>
              </a:spcBef>
            </a:pP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dirty="0" sz="1050" spc="-5">
                <a:latin typeface="Calibri"/>
                <a:cs typeface="Calibri"/>
              </a:rPr>
              <a:t>[schema.] table_name  [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EACH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ROW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]</a:t>
            </a:r>
            <a:endParaRPr sz="1050">
              <a:latin typeface="Calibri"/>
              <a:cs typeface="Calibri"/>
            </a:endParaRPr>
          </a:p>
          <a:p>
            <a:pPr marL="173990" marR="5055235">
              <a:lnSpc>
                <a:spcPts val="1560"/>
              </a:lnSpc>
            </a:pPr>
            <a:r>
              <a:rPr dirty="0" sz="1050">
                <a:latin typeface="Calibri"/>
                <a:cs typeface="Calibri"/>
              </a:rPr>
              <a:t>[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105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condition]  trigger_body;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050" spc="5">
                <a:latin typeface="宋体"/>
                <a:cs typeface="宋体"/>
              </a:rPr>
              <a:t>其中：</a:t>
            </a:r>
            <a:endParaRPr sz="1050">
              <a:latin typeface="宋体"/>
              <a:cs typeface="宋体"/>
            </a:endParaRPr>
          </a:p>
          <a:p>
            <a:pPr algn="just" marL="12700" marR="9525" indent="27114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BEFORE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AFTER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指出触发器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触发时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分别为</a:t>
            </a:r>
            <a:r>
              <a:rPr dirty="0" sz="1050" spc="-20">
                <a:latin typeface="宋体"/>
                <a:cs typeface="宋体"/>
              </a:rPr>
              <a:t>前触</a:t>
            </a:r>
            <a:r>
              <a:rPr dirty="0" sz="1050" spc="5">
                <a:latin typeface="宋体"/>
                <a:cs typeface="宋体"/>
              </a:rPr>
              <a:t>发和后触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方式</a:t>
            </a:r>
            <a:r>
              <a:rPr dirty="0" sz="1050" spc="-360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前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在执行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发事件</a:t>
            </a:r>
            <a:r>
              <a:rPr dirty="0" sz="1050" spc="-20">
                <a:latin typeface="宋体"/>
                <a:cs typeface="宋体"/>
              </a:rPr>
              <a:t>之</a:t>
            </a:r>
            <a:r>
              <a:rPr dirty="0" sz="1050" spc="5">
                <a:latin typeface="宋体"/>
                <a:cs typeface="宋体"/>
              </a:rPr>
              <a:t>前触 发当前所</a:t>
            </a:r>
            <a:r>
              <a:rPr dirty="0" sz="1050" spc="-20">
                <a:latin typeface="宋体"/>
                <a:cs typeface="宋体"/>
              </a:rPr>
              <a:t>创</a:t>
            </a:r>
            <a:r>
              <a:rPr dirty="0" sz="1050" spc="5">
                <a:latin typeface="宋体"/>
                <a:cs typeface="宋体"/>
              </a:rPr>
              <a:t>建的触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器，后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发是在</a:t>
            </a:r>
            <a:r>
              <a:rPr dirty="0" sz="1050" spc="-20">
                <a:latin typeface="宋体"/>
                <a:cs typeface="宋体"/>
              </a:rPr>
              <a:t>执</a:t>
            </a:r>
            <a:r>
              <a:rPr dirty="0" sz="1050" spc="5">
                <a:latin typeface="宋体"/>
                <a:cs typeface="宋体"/>
              </a:rPr>
              <a:t>行触发</a:t>
            </a:r>
            <a:r>
              <a:rPr dirty="0" sz="1050" spc="-20">
                <a:latin typeface="宋体"/>
                <a:cs typeface="宋体"/>
              </a:rPr>
              <a:t>事</a:t>
            </a:r>
            <a:r>
              <a:rPr dirty="0" sz="1050" spc="5">
                <a:latin typeface="宋体"/>
                <a:cs typeface="宋体"/>
              </a:rPr>
              <a:t>件</a:t>
            </a:r>
            <a:r>
              <a:rPr dirty="0" sz="1050" spc="-20">
                <a:latin typeface="宋体"/>
                <a:cs typeface="宋体"/>
              </a:rPr>
              <a:t>之</a:t>
            </a:r>
            <a:r>
              <a:rPr dirty="0" sz="1050" spc="5">
                <a:latin typeface="宋体"/>
                <a:cs typeface="宋体"/>
              </a:rPr>
              <a:t>后触发当</a:t>
            </a:r>
            <a:r>
              <a:rPr dirty="0" sz="1050" spc="-20">
                <a:latin typeface="宋体"/>
                <a:cs typeface="宋体"/>
              </a:rPr>
              <a:t>前</a:t>
            </a:r>
            <a:r>
              <a:rPr dirty="0" sz="1050" spc="5">
                <a:latin typeface="宋体"/>
                <a:cs typeface="宋体"/>
              </a:rPr>
              <a:t>所创建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触发器。</a:t>
            </a:r>
            <a:endParaRPr sz="1050">
              <a:latin typeface="宋体"/>
              <a:cs typeface="宋体"/>
            </a:endParaRPr>
          </a:p>
          <a:p>
            <a:pPr algn="just" marL="12700" marR="5080" indent="267970">
              <a:lnSpc>
                <a:spcPct val="123800"/>
              </a:lnSpc>
              <a:spcBef>
                <a:spcPts val="5"/>
              </a:spcBef>
            </a:pPr>
            <a:r>
              <a:rPr dirty="0" sz="1050">
                <a:latin typeface="Calibri"/>
                <a:cs typeface="Calibri"/>
              </a:rPr>
              <a:t>FOR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EACH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ROW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选项</a:t>
            </a:r>
            <a:r>
              <a:rPr dirty="0" sz="1050" spc="-20">
                <a:latin typeface="宋体"/>
                <a:cs typeface="宋体"/>
              </a:rPr>
              <a:t>说</a:t>
            </a:r>
            <a:r>
              <a:rPr dirty="0" sz="1050" spc="5">
                <a:latin typeface="宋体"/>
                <a:cs typeface="宋体"/>
              </a:rPr>
              <a:t>明触发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为行触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</a:t>
            </a:r>
            <a:r>
              <a:rPr dirty="0" sz="1050" spc="-160"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行触发器和语句触发器的区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别</a:t>
            </a:r>
            <a:r>
              <a:rPr dirty="0" sz="1050" spc="5">
                <a:latin typeface="宋体"/>
                <a:cs typeface="宋体"/>
              </a:rPr>
              <a:t>表</a:t>
            </a:r>
            <a:r>
              <a:rPr dirty="0" sz="1050" spc="-20">
                <a:latin typeface="宋体"/>
                <a:cs typeface="宋体"/>
              </a:rPr>
              <a:t>现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140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</a:t>
            </a:r>
            <a:r>
              <a:rPr dirty="0" sz="1050" spc="-20">
                <a:latin typeface="宋体"/>
                <a:cs typeface="宋体"/>
              </a:rPr>
              <a:t>要</a:t>
            </a:r>
            <a:r>
              <a:rPr dirty="0" sz="1050" spc="5">
                <a:latin typeface="宋体"/>
                <a:cs typeface="宋体"/>
              </a:rPr>
              <a:t>求当一 个</a:t>
            </a:r>
            <a:r>
              <a:rPr dirty="0" sz="1050" spc="-285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DML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</a:t>
            </a:r>
            <a:r>
              <a:rPr dirty="0" sz="1050" spc="-20"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操做影</a:t>
            </a:r>
            <a:r>
              <a:rPr dirty="0" sz="1050" spc="-20">
                <a:latin typeface="宋体"/>
                <a:cs typeface="宋体"/>
              </a:rPr>
              <a:t>响</a:t>
            </a:r>
            <a:r>
              <a:rPr dirty="0" sz="1050" spc="5">
                <a:latin typeface="宋体"/>
                <a:cs typeface="宋体"/>
              </a:rPr>
              <a:t>数据库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的多行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据时，</a:t>
            </a:r>
            <a:r>
              <a:rPr dirty="0" sz="1050" spc="-20">
                <a:latin typeface="宋体"/>
                <a:cs typeface="宋体"/>
              </a:rPr>
              <a:t>对于</a:t>
            </a:r>
            <a:r>
              <a:rPr dirty="0" sz="1050" spc="5">
                <a:latin typeface="宋体"/>
                <a:cs typeface="宋体"/>
              </a:rPr>
              <a:t>其中的每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数据行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只要它</a:t>
            </a:r>
            <a:r>
              <a:rPr dirty="0" sz="1050" spc="-20">
                <a:latin typeface="宋体"/>
                <a:cs typeface="宋体"/>
              </a:rPr>
              <a:t>们</a:t>
            </a:r>
            <a:r>
              <a:rPr dirty="0" sz="1050" spc="5">
                <a:latin typeface="宋体"/>
                <a:cs typeface="宋体"/>
              </a:rPr>
              <a:t>符合触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约束条</a:t>
            </a:r>
            <a:r>
              <a:rPr dirty="0" sz="1050" spc="-20">
                <a:latin typeface="宋体"/>
                <a:cs typeface="宋体"/>
              </a:rPr>
              <a:t>件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均</a:t>
            </a:r>
            <a:r>
              <a:rPr dirty="0" sz="1050" spc="5">
                <a:latin typeface="宋体"/>
                <a:cs typeface="宋体"/>
              </a:rPr>
              <a:t>激 活一次触发器；而语</a:t>
            </a:r>
            <a:r>
              <a:rPr dirty="0" sz="1050" spc="25"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触发器将整个语</a:t>
            </a:r>
            <a:r>
              <a:rPr dirty="0" sz="1050" spc="25"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操作作为</a:t>
            </a:r>
            <a:r>
              <a:rPr dirty="0" sz="1050" spc="25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发事件，当它符合约</a:t>
            </a:r>
            <a:r>
              <a:rPr dirty="0" sz="1050" spc="25">
                <a:latin typeface="宋体"/>
                <a:cs typeface="宋体"/>
              </a:rPr>
              <a:t>束</a:t>
            </a:r>
            <a:r>
              <a:rPr dirty="0" sz="1050" spc="5">
                <a:latin typeface="宋体"/>
                <a:cs typeface="宋体"/>
              </a:rPr>
              <a:t>条件时，激活一</a:t>
            </a:r>
            <a:r>
              <a:rPr dirty="0" sz="1050" spc="25">
                <a:latin typeface="宋体"/>
                <a:cs typeface="宋体"/>
              </a:rPr>
              <a:t>次</a:t>
            </a:r>
            <a:r>
              <a:rPr dirty="0" sz="1050" spc="5">
                <a:latin typeface="宋体"/>
                <a:cs typeface="宋体"/>
              </a:rPr>
              <a:t>触发器</a:t>
            </a:r>
            <a:r>
              <a:rPr dirty="0" sz="1050" spc="25"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当 省略</a:t>
            </a:r>
            <a:r>
              <a:rPr dirty="0" sz="1050" spc="-24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050" spc="1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dirty="0" sz="1050" spc="1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ROW</a:t>
            </a:r>
            <a:r>
              <a:rPr dirty="0" sz="1050" spc="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选项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时</a:t>
            </a:r>
            <a:r>
              <a:rPr dirty="0" sz="1050" spc="-5">
                <a:latin typeface="宋体"/>
                <a:cs typeface="宋体"/>
              </a:rPr>
              <a:t>，</a:t>
            </a:r>
            <a:r>
              <a:rPr dirty="0" sz="1050" spc="-5" b="1">
                <a:solidFill>
                  <a:srgbClr val="0000FF"/>
                </a:solidFill>
                <a:latin typeface="Calibri"/>
                <a:cs typeface="Calibri"/>
              </a:rPr>
              <a:t>BEFORE</a:t>
            </a:r>
            <a:r>
              <a:rPr dirty="0" sz="1050" spc="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285">
                <a:latin typeface="宋体"/>
                <a:cs typeface="宋体"/>
              </a:rPr>
              <a:t> </a:t>
            </a:r>
            <a:r>
              <a:rPr dirty="0" sz="1050" b="1">
                <a:solidFill>
                  <a:srgbClr val="0000FF"/>
                </a:solidFill>
                <a:latin typeface="Calibri"/>
                <a:cs typeface="Calibri"/>
              </a:rPr>
              <a:t>AFTER</a:t>
            </a:r>
            <a:r>
              <a:rPr dirty="0" sz="1050" spc="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</a:t>
            </a:r>
            <a:r>
              <a:rPr dirty="0" sz="1050" spc="-20">
                <a:latin typeface="宋体"/>
                <a:cs typeface="宋体"/>
              </a:rPr>
              <a:t>为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语句触发</a:t>
            </a:r>
            <a:r>
              <a:rPr dirty="0" sz="1050" spc="25" b="1">
                <a:solidFill>
                  <a:srgbClr val="0000FF"/>
                </a:solidFill>
                <a:latin typeface="宋体"/>
                <a:cs typeface="宋体"/>
              </a:rPr>
              <a:t>器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而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INSTEAD</a:t>
            </a:r>
            <a:r>
              <a:rPr dirty="0" sz="1050" spc="14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OF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触发器</a:t>
            </a:r>
            <a:r>
              <a:rPr dirty="0" sz="1050" spc="-20">
                <a:latin typeface="宋体"/>
                <a:cs typeface="宋体"/>
              </a:rPr>
              <a:t>则</a:t>
            </a:r>
            <a:r>
              <a:rPr dirty="0" sz="1050" spc="5">
                <a:latin typeface="宋体"/>
                <a:cs typeface="宋体"/>
              </a:rPr>
              <a:t>为行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 器。</a:t>
            </a:r>
            <a:endParaRPr sz="1050">
              <a:latin typeface="宋体"/>
              <a:cs typeface="宋体"/>
            </a:endParaRPr>
          </a:p>
          <a:p>
            <a:pPr algn="just" marL="12700" marR="5715" indent="27114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WHEN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子句说明触发约</a:t>
            </a:r>
            <a:r>
              <a:rPr dirty="0" sz="1050" spc="-20">
                <a:latin typeface="宋体"/>
                <a:cs typeface="宋体"/>
              </a:rPr>
              <a:t>束</a:t>
            </a:r>
            <a:r>
              <a:rPr dirty="0" sz="1050" spc="5">
                <a:latin typeface="宋体"/>
                <a:cs typeface="宋体"/>
              </a:rPr>
              <a:t>条件</a:t>
            </a:r>
            <a:r>
              <a:rPr dirty="0" sz="1050" spc="-65">
                <a:latin typeface="宋体"/>
                <a:cs typeface="宋体"/>
              </a:rPr>
              <a:t>。</a:t>
            </a:r>
            <a:r>
              <a:rPr dirty="0" sz="1050" spc="-5">
                <a:latin typeface="Calibri"/>
                <a:cs typeface="Calibri"/>
              </a:rPr>
              <a:t>Condition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为一个</a:t>
            </a:r>
            <a:r>
              <a:rPr dirty="0" sz="1050" spc="-20">
                <a:latin typeface="宋体"/>
                <a:cs typeface="宋体"/>
              </a:rPr>
              <a:t>逻</a:t>
            </a:r>
            <a:r>
              <a:rPr dirty="0" sz="1050" spc="5">
                <a:latin typeface="宋体"/>
                <a:cs typeface="宋体"/>
              </a:rPr>
              <a:t>辑表达时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其中</a:t>
            </a:r>
            <a:r>
              <a:rPr dirty="0" sz="1050" spc="-20">
                <a:latin typeface="宋体"/>
                <a:cs typeface="宋体"/>
              </a:rPr>
              <a:t>必</a:t>
            </a:r>
            <a:r>
              <a:rPr dirty="0" sz="1050" spc="5">
                <a:latin typeface="宋体"/>
                <a:cs typeface="宋体"/>
              </a:rPr>
              <a:t>须包含</a:t>
            </a:r>
            <a:r>
              <a:rPr dirty="0" sz="1050" spc="-2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关名称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而不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包含查 询语句，</a:t>
            </a:r>
            <a:r>
              <a:rPr dirty="0" sz="1050" spc="-20">
                <a:latin typeface="宋体"/>
                <a:cs typeface="宋体"/>
              </a:rPr>
              <a:t>也</a:t>
            </a:r>
            <a:r>
              <a:rPr dirty="0" sz="1050" spc="5">
                <a:latin typeface="宋体"/>
                <a:cs typeface="宋体"/>
              </a:rPr>
              <a:t>不能调用</a:t>
            </a:r>
            <a:r>
              <a:rPr dirty="0" sz="1050" spc="-14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函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。</a:t>
            </a:r>
            <a:r>
              <a:rPr dirty="0" sz="1050" spc="-5">
                <a:latin typeface="Calibri"/>
                <a:cs typeface="Calibri"/>
              </a:rPr>
              <a:t>WHEN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子句指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的触发约</a:t>
            </a:r>
            <a:r>
              <a:rPr dirty="0" sz="1050" spc="-20">
                <a:latin typeface="宋体"/>
                <a:cs typeface="宋体"/>
              </a:rPr>
              <a:t>束</a:t>
            </a:r>
            <a:r>
              <a:rPr dirty="0" sz="1050" spc="5">
                <a:latin typeface="宋体"/>
                <a:cs typeface="宋体"/>
              </a:rPr>
              <a:t>条件只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用在</a:t>
            </a:r>
            <a:r>
              <a:rPr dirty="0" sz="1050" spc="-114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BEFORE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12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AFTER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行触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 中，不能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INSTEAD</a:t>
            </a:r>
            <a:r>
              <a:rPr dirty="0" sz="1050">
                <a:latin typeface="Calibri"/>
                <a:cs typeface="Calibri"/>
              </a:rPr>
              <a:t> OF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行触发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和其它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型的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发器中。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algn="just" marL="12700" marR="12065" indent="267970">
              <a:lnSpc>
                <a:spcPct val="124000"/>
              </a:lnSpc>
              <a:spcBef>
                <a:spcPts val="5"/>
              </a:spcBef>
            </a:pPr>
            <a:r>
              <a:rPr dirty="0" sz="1050" spc="5">
                <a:latin typeface="宋体"/>
                <a:cs typeface="宋体"/>
              </a:rPr>
              <a:t>当一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基表被</a:t>
            </a:r>
            <a:r>
              <a:rPr dirty="0" sz="1050" spc="-20">
                <a:latin typeface="宋体"/>
                <a:cs typeface="宋体"/>
              </a:rPr>
              <a:t>修</a:t>
            </a:r>
            <a:r>
              <a:rPr dirty="0" sz="1050" spc="10">
                <a:latin typeface="宋体"/>
                <a:cs typeface="宋体"/>
              </a:rPr>
              <a:t>改</a:t>
            </a:r>
            <a:r>
              <a:rPr dirty="0" sz="1050">
                <a:latin typeface="Calibri"/>
                <a:cs typeface="Calibri"/>
              </a:rPr>
              <a:t>(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INSERT,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UPDATE,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DELETE)</a:t>
            </a:r>
            <a:r>
              <a:rPr dirty="0" sz="1050" spc="5">
                <a:latin typeface="宋体"/>
                <a:cs typeface="宋体"/>
              </a:rPr>
              <a:t>时要执行的存</a:t>
            </a:r>
            <a:r>
              <a:rPr dirty="0" sz="1050" spc="-20">
                <a:latin typeface="宋体"/>
                <a:cs typeface="宋体"/>
              </a:rPr>
              <a:t>储</a:t>
            </a:r>
            <a:r>
              <a:rPr dirty="0" sz="1050" spc="5">
                <a:latin typeface="宋体"/>
                <a:cs typeface="宋体"/>
              </a:rPr>
              <a:t>过程</a:t>
            </a:r>
            <a:r>
              <a:rPr dirty="0" sz="1050" spc="-38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执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时根据</a:t>
            </a:r>
            <a:r>
              <a:rPr dirty="0" sz="1050" spc="-20">
                <a:latin typeface="宋体"/>
                <a:cs typeface="宋体"/>
              </a:rPr>
              <a:t>其</a:t>
            </a:r>
            <a:r>
              <a:rPr dirty="0" sz="1050" spc="5">
                <a:latin typeface="宋体"/>
                <a:cs typeface="宋体"/>
              </a:rPr>
              <a:t>所依附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基表改</a:t>
            </a:r>
            <a:r>
              <a:rPr dirty="0" sz="1050" spc="-20">
                <a:latin typeface="宋体"/>
                <a:cs typeface="宋体"/>
              </a:rPr>
              <a:t>动而</a:t>
            </a:r>
            <a:r>
              <a:rPr dirty="0" sz="1050" spc="5">
                <a:latin typeface="宋体"/>
                <a:cs typeface="宋体"/>
              </a:rPr>
              <a:t>自 动触发，</a:t>
            </a:r>
            <a:r>
              <a:rPr dirty="0" sz="1050" spc="-20">
                <a:latin typeface="宋体"/>
                <a:cs typeface="宋体"/>
              </a:rPr>
              <a:t>因</a:t>
            </a:r>
            <a:r>
              <a:rPr dirty="0" sz="1050" spc="5">
                <a:latin typeface="宋体"/>
                <a:cs typeface="宋体"/>
              </a:rPr>
              <a:t>此与应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程序无</a:t>
            </a:r>
            <a:r>
              <a:rPr dirty="0" sz="1050" spc="-20">
                <a:latin typeface="宋体"/>
                <a:cs typeface="宋体"/>
              </a:rPr>
              <a:t>关</a:t>
            </a:r>
            <a:r>
              <a:rPr dirty="0" sz="1050" spc="1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用数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库触发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保证数据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一致性</a:t>
            </a:r>
            <a:r>
              <a:rPr dirty="0" sz="1050" spc="-20">
                <a:latin typeface="宋体"/>
                <a:cs typeface="宋体"/>
              </a:rPr>
              <a:t>和</a:t>
            </a:r>
            <a:r>
              <a:rPr dirty="0" sz="1050" spc="5">
                <a:latin typeface="宋体"/>
                <a:cs typeface="宋体"/>
              </a:rPr>
              <a:t>完整性。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392804">
              <a:lnSpc>
                <a:spcPct val="121900"/>
              </a:lnSpc>
            </a:pPr>
            <a:r>
              <a:rPr dirty="0" sz="1050" spc="5">
                <a:latin typeface="宋体"/>
                <a:cs typeface="宋体"/>
              </a:rPr>
              <a:t>每张表最</a:t>
            </a:r>
            <a:r>
              <a:rPr dirty="0" sz="1050" spc="-20">
                <a:latin typeface="宋体"/>
                <a:cs typeface="宋体"/>
              </a:rPr>
              <a:t>多</a:t>
            </a:r>
            <a:r>
              <a:rPr dirty="0" sz="1050" spc="5">
                <a:latin typeface="宋体"/>
                <a:cs typeface="宋体"/>
              </a:rPr>
              <a:t>可建立</a:t>
            </a:r>
            <a:r>
              <a:rPr dirty="0" sz="1050" spc="-285">
                <a:latin typeface="宋体"/>
                <a:cs typeface="宋体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种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型的触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器，它</a:t>
            </a:r>
            <a:r>
              <a:rPr dirty="0" sz="1050" spc="-20">
                <a:latin typeface="宋体"/>
                <a:cs typeface="宋体"/>
              </a:rPr>
              <a:t>们</a:t>
            </a:r>
            <a:r>
              <a:rPr dirty="0" sz="1050" spc="10">
                <a:latin typeface="宋体"/>
                <a:cs typeface="宋体"/>
              </a:rPr>
              <a:t>是</a:t>
            </a:r>
            <a:r>
              <a:rPr dirty="0" sz="1050">
                <a:latin typeface="Calibri"/>
                <a:cs typeface="Calibri"/>
              </a:rPr>
              <a:t>:  </a:t>
            </a:r>
            <a:r>
              <a:rPr dirty="0" sz="1050" spc="-5">
                <a:latin typeface="Calibri"/>
                <a:cs typeface="Calibri"/>
              </a:rPr>
              <a:t>BEFORE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INSERT</a:t>
            </a:r>
            <a:endParaRPr sz="1050">
              <a:latin typeface="Calibri"/>
              <a:cs typeface="Calibri"/>
            </a:endParaRPr>
          </a:p>
          <a:p>
            <a:pPr marL="12700" marR="448056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BEFORE INSERT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EACH ROW  AFTER</a:t>
            </a:r>
            <a:r>
              <a:rPr dirty="0" sz="1050" spc="-5">
                <a:latin typeface="Calibri"/>
                <a:cs typeface="Calibri"/>
              </a:rPr>
              <a:t> INSERT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050" spc="-10">
                <a:latin typeface="Calibri"/>
                <a:cs typeface="Calibri"/>
              </a:rPr>
              <a:t>AFTER </a:t>
            </a:r>
            <a:r>
              <a:rPr dirty="0" sz="1050" spc="-5">
                <a:latin typeface="Calibri"/>
                <a:cs typeface="Calibri"/>
              </a:rPr>
              <a:t>INSERT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EACH </a:t>
            </a:r>
            <a:r>
              <a:rPr dirty="0" sz="1050">
                <a:latin typeface="Calibri"/>
                <a:cs typeface="Calibri"/>
              </a:rPr>
              <a:t>ROW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5">
                <a:latin typeface="Calibri"/>
                <a:cs typeface="Calibri"/>
              </a:rPr>
              <a:t>BEFORE</a:t>
            </a:r>
            <a:r>
              <a:rPr dirty="0" sz="1050" spc="-20">
                <a:latin typeface="Calibri"/>
                <a:cs typeface="Calibri"/>
              </a:rPr>
              <a:t> UPDATE</a:t>
            </a:r>
            <a:endParaRPr sz="1050">
              <a:latin typeface="Calibri"/>
              <a:cs typeface="Calibri"/>
            </a:endParaRPr>
          </a:p>
          <a:p>
            <a:pPr marL="12700" marR="442849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BEFORE </a:t>
            </a:r>
            <a:r>
              <a:rPr dirty="0" sz="1050" spc="-20">
                <a:latin typeface="Calibri"/>
                <a:cs typeface="Calibri"/>
              </a:rPr>
              <a:t>UPDATE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EACH </a:t>
            </a:r>
            <a:r>
              <a:rPr dirty="0" sz="1050">
                <a:latin typeface="Calibri"/>
                <a:cs typeface="Calibri"/>
              </a:rPr>
              <a:t>ROW  </a:t>
            </a:r>
            <a:r>
              <a:rPr dirty="0" sz="1050" spc="-10">
                <a:latin typeface="Calibri"/>
                <a:cs typeface="Calibri"/>
              </a:rPr>
              <a:t>AFTER</a:t>
            </a:r>
            <a:r>
              <a:rPr dirty="0" sz="1050" spc="-5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UPDATE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AFTER </a:t>
            </a:r>
            <a:r>
              <a:rPr dirty="0" sz="1050" spc="-20">
                <a:latin typeface="Calibri"/>
                <a:cs typeface="Calibri"/>
              </a:rPr>
              <a:t>UPDATE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EACH</a:t>
            </a:r>
            <a:r>
              <a:rPr dirty="0" sz="1050">
                <a:latin typeface="Calibri"/>
                <a:cs typeface="Calibri"/>
              </a:rPr>
              <a:t> ROW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spc="-5">
                <a:latin typeface="Calibri"/>
                <a:cs typeface="Calibri"/>
              </a:rPr>
              <a:t>BEFORE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DELETE</a:t>
            </a:r>
            <a:endParaRPr sz="1050">
              <a:latin typeface="Calibri"/>
              <a:cs typeface="Calibri"/>
            </a:endParaRPr>
          </a:p>
          <a:p>
            <a:pPr marL="12700" marR="446214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BEFORE DELETE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EACH</a:t>
            </a:r>
            <a:r>
              <a:rPr dirty="0" sz="1050" spc="-8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ROW  </a:t>
            </a:r>
            <a:r>
              <a:rPr dirty="0" sz="1050" spc="-10">
                <a:latin typeface="Calibri"/>
                <a:cs typeface="Calibri"/>
              </a:rPr>
              <a:t>AFTER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DELETE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AFTER </a:t>
            </a:r>
            <a:r>
              <a:rPr dirty="0" sz="1050" spc="-5"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EACH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53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203095"/>
            <a:ext cx="5995670" cy="319659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Calibri"/>
                <a:cs typeface="Calibri"/>
              </a:rPr>
              <a:t>§8.2.1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触发器触发次序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Calibri"/>
              <a:buAutoNum type="arabicPeriod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执行</a:t>
            </a:r>
            <a:r>
              <a:rPr dirty="0" sz="1050" spc="-4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BEFORE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</a:t>
            </a:r>
            <a:r>
              <a:rPr dirty="0" sz="1050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305"/>
              </a:spcBef>
              <a:buFont typeface="Calibri"/>
              <a:buAutoNum type="arabicPeriod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对与受语</a:t>
            </a:r>
            <a:r>
              <a:rPr dirty="0" sz="1050" spc="-20"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影响的</a:t>
            </a:r>
            <a:r>
              <a:rPr dirty="0" sz="1050" spc="-20">
                <a:latin typeface="宋体"/>
                <a:cs typeface="宋体"/>
              </a:rPr>
              <a:t>每</a:t>
            </a:r>
            <a:r>
              <a:rPr dirty="0" sz="1050" spc="5">
                <a:latin typeface="宋体"/>
                <a:cs typeface="宋体"/>
              </a:rPr>
              <a:t>一行：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执行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BEFORE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行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r>
              <a:rPr dirty="0" sz="1050" spc="5">
                <a:latin typeface="宋体"/>
                <a:cs typeface="宋体"/>
              </a:rPr>
              <a:t>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执行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DML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语句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执行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AFTER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83845" algn="l"/>
              </a:tabLst>
            </a:pPr>
            <a:r>
              <a:rPr dirty="0" sz="1050" spc="-5">
                <a:latin typeface="Calibri"/>
                <a:cs typeface="Calibri"/>
              </a:rPr>
              <a:t>3.	</a:t>
            </a:r>
            <a:r>
              <a:rPr dirty="0" sz="1050" spc="5">
                <a:latin typeface="宋体"/>
                <a:cs typeface="宋体"/>
              </a:rPr>
              <a:t>执行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AFTER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Calibri"/>
                <a:cs typeface="Calibri"/>
              </a:rPr>
              <a:t>§8.2.2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创建</a:t>
            </a:r>
            <a:r>
              <a:rPr dirty="0" sz="1050" spc="-265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DML</a:t>
            </a:r>
            <a:r>
              <a:rPr dirty="0" sz="1050" spc="1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触发器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触发器名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以和表</a:t>
            </a:r>
            <a:r>
              <a:rPr dirty="0" sz="1050" spc="-20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过程有</a:t>
            </a:r>
            <a:r>
              <a:rPr dirty="0" sz="1050" spc="-2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同的名</a:t>
            </a:r>
            <a:r>
              <a:rPr dirty="0" sz="1050" spc="-20">
                <a:latin typeface="宋体"/>
                <a:cs typeface="宋体"/>
              </a:rPr>
              <a:t>字</a:t>
            </a:r>
            <a:r>
              <a:rPr dirty="0" sz="1050" spc="5">
                <a:latin typeface="宋体"/>
                <a:cs typeface="宋体"/>
              </a:rPr>
              <a:t>，但在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个</a:t>
            </a:r>
            <a:r>
              <a:rPr dirty="0" sz="1050" spc="-20">
                <a:latin typeface="宋体"/>
                <a:cs typeface="宋体"/>
              </a:rPr>
              <a:t>模</a:t>
            </a:r>
            <a:r>
              <a:rPr dirty="0" sz="1050" spc="5">
                <a:latin typeface="宋体"/>
                <a:cs typeface="宋体"/>
              </a:rPr>
              <a:t>式中触发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名不能</a:t>
            </a:r>
            <a:r>
              <a:rPr dirty="0" sz="1050" spc="-2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同。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050" b="1">
                <a:latin typeface="宋体"/>
                <a:cs typeface="宋体"/>
              </a:rPr>
              <a:t>触发器的限制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TRIGGER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语句文</a:t>
            </a:r>
            <a:r>
              <a:rPr dirty="0" sz="1050" spc="-20">
                <a:latin typeface="宋体"/>
                <a:cs typeface="宋体"/>
              </a:rPr>
              <a:t>本</a:t>
            </a:r>
            <a:r>
              <a:rPr dirty="0" sz="1050" spc="5">
                <a:latin typeface="宋体"/>
                <a:cs typeface="宋体"/>
              </a:rPr>
              <a:t>的字符</a:t>
            </a:r>
            <a:r>
              <a:rPr dirty="0" sz="1050" spc="-20">
                <a:latin typeface="宋体"/>
                <a:cs typeface="宋体"/>
              </a:rPr>
              <a:t>长</a:t>
            </a:r>
            <a:r>
              <a:rPr dirty="0" sz="1050" spc="5">
                <a:latin typeface="宋体"/>
                <a:cs typeface="宋体"/>
              </a:rPr>
              <a:t>度不能</a:t>
            </a:r>
            <a:r>
              <a:rPr dirty="0" sz="1050" spc="-20">
                <a:latin typeface="宋体"/>
                <a:cs typeface="宋体"/>
              </a:rPr>
              <a:t>超</a:t>
            </a:r>
            <a:r>
              <a:rPr dirty="0" sz="1050" spc="5">
                <a:latin typeface="宋体"/>
                <a:cs typeface="宋体"/>
              </a:rPr>
              <a:t>过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32KB</a:t>
            </a:r>
            <a:r>
              <a:rPr dirty="0" sz="1050" spc="-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触发器体内的</a:t>
            </a:r>
            <a:r>
              <a:rPr dirty="0" sz="1050" spc="-26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dirty="0" sz="1050" spc="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语句只能为</a:t>
            </a:r>
            <a:r>
              <a:rPr dirty="0" sz="1050" spc="-26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dirty="0" sz="105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INTO</a:t>
            </a:r>
            <a:r>
              <a:rPr dirty="0" sz="105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30" b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结构，或者为定义游标所使用的</a:t>
            </a:r>
            <a:r>
              <a:rPr dirty="0" sz="1050" spc="-26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dirty="0" sz="1050" spc="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触发器中不能使用数据库事务控制语句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COMMIT;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ROLLBACK,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SVAEPOINT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语句；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latin typeface="宋体"/>
                <a:cs typeface="宋体"/>
              </a:rPr>
              <a:t>由触发器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调用的</a:t>
            </a:r>
            <a:r>
              <a:rPr dirty="0" sz="1050" spc="-20">
                <a:latin typeface="宋体"/>
                <a:cs typeface="宋体"/>
              </a:rPr>
              <a:t>过</a:t>
            </a:r>
            <a:r>
              <a:rPr dirty="0" sz="1050" spc="5">
                <a:latin typeface="宋体"/>
                <a:cs typeface="宋体"/>
              </a:rPr>
              <a:t>程或函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也不能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事</a:t>
            </a:r>
            <a:r>
              <a:rPr dirty="0" sz="1050" spc="-20">
                <a:latin typeface="宋体"/>
                <a:cs typeface="宋体"/>
              </a:rPr>
              <a:t>务</a:t>
            </a:r>
            <a:r>
              <a:rPr dirty="0" sz="1050" spc="5">
                <a:latin typeface="宋体"/>
                <a:cs typeface="宋体"/>
              </a:rPr>
              <a:t>控制语句；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8841" y="4609337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后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4572151"/>
            <a:ext cx="553593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95"/>
              </a:spcBef>
            </a:pPr>
            <a:r>
              <a:rPr dirty="0" sz="1050" spc="5">
                <a:latin typeface="宋体"/>
                <a:cs typeface="宋体"/>
              </a:rPr>
              <a:t>问题：当触发器被触发时，</a:t>
            </a:r>
            <a:r>
              <a:rPr dirty="0" sz="1050" spc="25">
                <a:latin typeface="宋体"/>
                <a:cs typeface="宋体"/>
              </a:rPr>
              <a:t>要</a:t>
            </a:r>
            <a:r>
              <a:rPr dirty="0" sz="1050" spc="5">
                <a:latin typeface="宋体"/>
                <a:cs typeface="宋体"/>
              </a:rPr>
              <a:t>使用被插入、更新</a:t>
            </a:r>
            <a:r>
              <a:rPr dirty="0" sz="1050" spc="25">
                <a:latin typeface="宋体"/>
                <a:cs typeface="宋体"/>
              </a:rPr>
              <a:t>或删</a:t>
            </a:r>
            <a:r>
              <a:rPr dirty="0" sz="1050" spc="5">
                <a:latin typeface="宋体"/>
                <a:cs typeface="宋体"/>
              </a:rPr>
              <a:t>除的记录中的列值，有时要</a:t>
            </a:r>
            <a:r>
              <a:rPr dirty="0" sz="1050" spc="25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用操作前、 </a:t>
            </a:r>
            <a:r>
              <a:rPr dirty="0" sz="1050" spc="5">
                <a:latin typeface="宋体"/>
                <a:cs typeface="宋体"/>
              </a:rPr>
              <a:t>列的值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" y="4968645"/>
            <a:ext cx="2717165" cy="4216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518159" algn="l"/>
                <a:tab pos="960755" algn="l"/>
              </a:tabLst>
            </a:pPr>
            <a:r>
              <a:rPr dirty="0" sz="1050" spc="5">
                <a:latin typeface="宋体"/>
                <a:cs typeface="宋体"/>
              </a:rPr>
              <a:t>实现</a:t>
            </a:r>
            <a:r>
              <a:rPr dirty="0" sz="1050">
                <a:latin typeface="Calibri"/>
                <a:cs typeface="Calibri"/>
              </a:rPr>
              <a:t>:</a:t>
            </a:r>
            <a:r>
              <a:rPr dirty="0" sz="1050">
                <a:latin typeface="Calibri"/>
                <a:cs typeface="Calibri"/>
              </a:rPr>
              <a:t>	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修饰符访问操作完成后列的值</a:t>
            </a:r>
            <a:endParaRPr sz="1050">
              <a:latin typeface="宋体"/>
              <a:cs typeface="宋体"/>
            </a:endParaRPr>
          </a:p>
          <a:p>
            <a:pPr marL="549275">
              <a:lnSpc>
                <a:spcPct val="100000"/>
              </a:lnSpc>
              <a:spcBef>
                <a:spcPts val="300"/>
              </a:spcBef>
              <a:tabLst>
                <a:tab pos="948690" algn="l"/>
              </a:tabLst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修饰符访问操作完成前列的值</a:t>
            </a:r>
            <a:endParaRPr sz="1050">
              <a:latin typeface="宋体"/>
              <a:cs typeface="宋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1656" y="5600699"/>
          <a:ext cx="4927600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25"/>
                <a:gridCol w="1228725"/>
                <a:gridCol w="1228725"/>
                <a:gridCol w="1231900"/>
              </a:tblGrid>
              <a:tr h="207263"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特性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INSERT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20">
                          <a:latin typeface="Calibri"/>
                          <a:cs typeface="Calibri"/>
                        </a:rPr>
                        <a:t>UPDATE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DELETE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OLD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NULL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有效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有效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475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NEW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有效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有效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NULL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73404" y="6420357"/>
            <a:ext cx="61772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5" b="1">
                <a:latin typeface="Calibri"/>
                <a:cs typeface="Calibri"/>
              </a:rPr>
              <a:t>1: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建</a:t>
            </a:r>
            <a:r>
              <a:rPr dirty="0" sz="1050" spc="5">
                <a:latin typeface="宋体"/>
                <a:cs typeface="宋体"/>
              </a:rPr>
              <a:t>立一个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职工表</a:t>
            </a:r>
            <a:r>
              <a:rPr dirty="0" sz="1050" spc="-1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emp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表被</a:t>
            </a:r>
            <a:r>
              <a:rPr dirty="0" sz="1050" spc="-20">
                <a:latin typeface="宋体"/>
                <a:cs typeface="宋体"/>
              </a:rPr>
              <a:t>删</a:t>
            </a:r>
            <a:r>
              <a:rPr dirty="0" sz="1050" spc="5">
                <a:latin typeface="宋体"/>
                <a:cs typeface="宋体"/>
              </a:rPr>
              <a:t>除一</a:t>
            </a:r>
            <a:r>
              <a:rPr dirty="0" sz="1050" spc="-20">
                <a:latin typeface="宋体"/>
                <a:cs typeface="宋体"/>
              </a:rPr>
              <a:t>条</a:t>
            </a:r>
            <a:r>
              <a:rPr dirty="0" sz="1050" spc="5">
                <a:latin typeface="宋体"/>
                <a:cs typeface="宋体"/>
              </a:rPr>
              <a:t>记录时，</a:t>
            </a:r>
            <a:r>
              <a:rPr dirty="0" sz="1050" spc="-20">
                <a:latin typeface="宋体"/>
                <a:cs typeface="宋体"/>
              </a:rPr>
              <a:t>把</a:t>
            </a:r>
            <a:r>
              <a:rPr dirty="0" sz="1050" spc="5">
                <a:latin typeface="宋体"/>
                <a:cs typeface="宋体"/>
              </a:rPr>
              <a:t>被删除</a:t>
            </a:r>
            <a:r>
              <a:rPr dirty="0" sz="1050" spc="-20">
                <a:latin typeface="宋体"/>
                <a:cs typeface="宋体"/>
              </a:rPr>
              <a:t>记</a:t>
            </a:r>
            <a:r>
              <a:rPr dirty="0" sz="1050" spc="5">
                <a:latin typeface="宋体"/>
                <a:cs typeface="宋体"/>
              </a:rPr>
              <a:t>录写到</a:t>
            </a:r>
            <a:r>
              <a:rPr dirty="0" sz="1050" spc="-20">
                <a:latin typeface="宋体"/>
                <a:cs typeface="宋体"/>
              </a:rPr>
              <a:t>职</a:t>
            </a:r>
            <a:r>
              <a:rPr dirty="0" sz="1050" spc="5">
                <a:latin typeface="宋体"/>
                <a:cs typeface="宋体"/>
              </a:rPr>
              <a:t>工表删</a:t>
            </a:r>
            <a:r>
              <a:rPr dirty="0" sz="1050" spc="-20">
                <a:latin typeface="宋体"/>
                <a:cs typeface="宋体"/>
              </a:rPr>
              <a:t>除</a:t>
            </a:r>
            <a:r>
              <a:rPr dirty="0" sz="1050" spc="5">
                <a:latin typeface="宋体"/>
                <a:cs typeface="宋体"/>
              </a:rPr>
              <a:t>日志表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去。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863" y="6719444"/>
            <a:ext cx="1734772" cy="399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4125" y="7333822"/>
            <a:ext cx="5228238" cy="924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3404" y="8600313"/>
            <a:ext cx="2484120" cy="1174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alibri"/>
                <a:cs typeface="Calibri"/>
              </a:rPr>
              <a:t>§8.2.3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创建替代</a:t>
            </a:r>
            <a:r>
              <a:rPr dirty="0" sz="1050" spc="-10" b="1">
                <a:latin typeface="Calibri"/>
                <a:cs typeface="Calibri"/>
              </a:rPr>
              <a:t>(INSTEAD</a:t>
            </a:r>
            <a:r>
              <a:rPr dirty="0" sz="1050" b="1">
                <a:latin typeface="Calibri"/>
                <a:cs typeface="Calibri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OF)</a:t>
            </a:r>
            <a:r>
              <a:rPr dirty="0" sz="1050" b="1">
                <a:latin typeface="宋体"/>
                <a:cs typeface="宋体"/>
              </a:rPr>
              <a:t>触发器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创建触发器的一般语法是</a:t>
            </a:r>
            <a:r>
              <a:rPr dirty="0" sz="1050" b="1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[OR REPLACE]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trigger_name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300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INSTEAD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54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25728"/>
            <a:ext cx="6282055" cy="87452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395"/>
              </a:spcBef>
            </a:pPr>
            <a:r>
              <a:rPr dirty="0" sz="1050" spc="-5">
                <a:latin typeface="Calibri"/>
                <a:cs typeface="Calibri"/>
              </a:rPr>
              <a:t>{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INSERT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|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DELETE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| </a:t>
            </a:r>
            <a:r>
              <a:rPr dirty="0" sz="1050" spc="-20" b="1">
                <a:solidFill>
                  <a:srgbClr val="FF0000"/>
                </a:solidFill>
                <a:latin typeface="Calibri"/>
                <a:cs typeface="Calibri"/>
              </a:rPr>
              <a:t>UPDATE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[OF </a:t>
            </a:r>
            <a:r>
              <a:rPr dirty="0" sz="1050">
                <a:latin typeface="Calibri"/>
                <a:cs typeface="Calibri"/>
              </a:rPr>
              <a:t>column </a:t>
            </a:r>
            <a:r>
              <a:rPr dirty="0" sz="1050" spc="-10">
                <a:latin typeface="Calibri"/>
                <a:cs typeface="Calibri"/>
              </a:rPr>
              <a:t>[, </a:t>
            </a:r>
            <a:r>
              <a:rPr dirty="0" sz="1050">
                <a:latin typeface="Calibri"/>
                <a:cs typeface="Calibri"/>
              </a:rPr>
              <a:t>column</a:t>
            </a:r>
            <a:r>
              <a:rPr dirty="0" sz="1050" spc="-4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…]]}</a:t>
            </a:r>
            <a:endParaRPr sz="1050">
              <a:latin typeface="Calibri"/>
              <a:cs typeface="Calibri"/>
            </a:endParaRPr>
          </a:p>
          <a:p>
            <a:pPr marL="173990" marR="4704080">
              <a:lnSpc>
                <a:spcPct val="123800"/>
              </a:lnSpc>
            </a:pP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dirty="0" sz="1050" spc="-5">
                <a:latin typeface="Calibri"/>
                <a:cs typeface="Calibri"/>
              </a:rPr>
              <a:t>[schema.]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view_name  [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dirty="0" sz="1050" spc="-15" b="1">
                <a:solidFill>
                  <a:srgbClr val="FF0000"/>
                </a:solidFill>
                <a:latin typeface="Calibri"/>
                <a:cs typeface="Calibri"/>
              </a:rPr>
              <a:t>EACH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ROW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]</a:t>
            </a:r>
            <a:endParaRPr sz="1050">
              <a:latin typeface="Calibri"/>
              <a:cs typeface="Calibri"/>
            </a:endParaRPr>
          </a:p>
          <a:p>
            <a:pPr marL="173990" marR="5116195">
              <a:lnSpc>
                <a:spcPct val="123800"/>
              </a:lnSpc>
              <a:spcBef>
                <a:spcPts val="5"/>
              </a:spcBef>
            </a:pPr>
            <a:r>
              <a:rPr dirty="0" sz="1050">
                <a:latin typeface="Calibri"/>
                <a:cs typeface="Calibri"/>
              </a:rPr>
              <a:t>[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105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condition]  trigger_body;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其中：</a:t>
            </a:r>
            <a:endParaRPr sz="1050">
              <a:latin typeface="宋体"/>
              <a:cs typeface="宋体"/>
            </a:endParaRPr>
          </a:p>
          <a:p>
            <a:pPr algn="just" marL="12700" marR="70485" indent="27114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BEFORE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AFTER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指出触发器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触发时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分别为</a:t>
            </a:r>
            <a:r>
              <a:rPr dirty="0" sz="1050" spc="-20">
                <a:latin typeface="宋体"/>
                <a:cs typeface="宋体"/>
              </a:rPr>
              <a:t>前触</a:t>
            </a:r>
            <a:r>
              <a:rPr dirty="0" sz="1050" spc="5">
                <a:latin typeface="宋体"/>
                <a:cs typeface="宋体"/>
              </a:rPr>
              <a:t>发和后触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方式</a:t>
            </a:r>
            <a:r>
              <a:rPr dirty="0" sz="1050" spc="-360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前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spc="5">
                <a:latin typeface="宋体"/>
                <a:cs typeface="宋体"/>
              </a:rPr>
              <a:t>在执行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发事件</a:t>
            </a:r>
            <a:r>
              <a:rPr dirty="0" sz="1050" spc="-20">
                <a:latin typeface="宋体"/>
                <a:cs typeface="宋体"/>
              </a:rPr>
              <a:t>之</a:t>
            </a:r>
            <a:r>
              <a:rPr dirty="0" sz="1050" spc="5">
                <a:latin typeface="宋体"/>
                <a:cs typeface="宋体"/>
              </a:rPr>
              <a:t>前触 发当前所</a:t>
            </a:r>
            <a:r>
              <a:rPr dirty="0" sz="1050" spc="-20">
                <a:latin typeface="宋体"/>
                <a:cs typeface="宋体"/>
              </a:rPr>
              <a:t>创</a:t>
            </a:r>
            <a:r>
              <a:rPr dirty="0" sz="1050" spc="5">
                <a:latin typeface="宋体"/>
                <a:cs typeface="宋体"/>
              </a:rPr>
              <a:t>建的触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器，后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发是在</a:t>
            </a:r>
            <a:r>
              <a:rPr dirty="0" sz="1050" spc="-20">
                <a:latin typeface="宋体"/>
                <a:cs typeface="宋体"/>
              </a:rPr>
              <a:t>执</a:t>
            </a:r>
            <a:r>
              <a:rPr dirty="0" sz="1050" spc="5">
                <a:latin typeface="宋体"/>
                <a:cs typeface="宋体"/>
              </a:rPr>
              <a:t>行触发</a:t>
            </a:r>
            <a:r>
              <a:rPr dirty="0" sz="1050" spc="-20">
                <a:latin typeface="宋体"/>
                <a:cs typeface="宋体"/>
              </a:rPr>
              <a:t>事</a:t>
            </a:r>
            <a:r>
              <a:rPr dirty="0" sz="1050" spc="5">
                <a:latin typeface="宋体"/>
                <a:cs typeface="宋体"/>
              </a:rPr>
              <a:t>件</a:t>
            </a:r>
            <a:r>
              <a:rPr dirty="0" sz="1050" spc="-20">
                <a:latin typeface="宋体"/>
                <a:cs typeface="宋体"/>
              </a:rPr>
              <a:t>之</a:t>
            </a:r>
            <a:r>
              <a:rPr dirty="0" sz="1050" spc="5">
                <a:latin typeface="宋体"/>
                <a:cs typeface="宋体"/>
              </a:rPr>
              <a:t>后触发当</a:t>
            </a:r>
            <a:r>
              <a:rPr dirty="0" sz="1050" spc="-20">
                <a:latin typeface="宋体"/>
                <a:cs typeface="宋体"/>
              </a:rPr>
              <a:t>前</a:t>
            </a:r>
            <a:r>
              <a:rPr dirty="0" sz="1050" spc="5">
                <a:latin typeface="宋体"/>
                <a:cs typeface="宋体"/>
              </a:rPr>
              <a:t>所创建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触发器。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INSTEAD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OF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选项使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激</a:t>
            </a:r>
            <a:r>
              <a:rPr dirty="0" sz="1050" spc="5">
                <a:latin typeface="宋体"/>
                <a:cs typeface="宋体"/>
              </a:rPr>
              <a:t>活触发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，而不</a:t>
            </a:r>
            <a:r>
              <a:rPr dirty="0" sz="1050" spc="-20">
                <a:latin typeface="宋体"/>
                <a:cs typeface="宋体"/>
              </a:rPr>
              <a:t>执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发事件</a:t>
            </a:r>
            <a:r>
              <a:rPr dirty="0" sz="1050" spc="-15">
                <a:latin typeface="宋体"/>
                <a:cs typeface="宋体"/>
              </a:rPr>
              <a:t>。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只能对视图和对象视图建立</a:t>
            </a:r>
            <a:r>
              <a:rPr dirty="0" sz="1050" spc="-26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INSTEAD</a:t>
            </a:r>
            <a:r>
              <a:rPr dirty="0" sz="105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</a:t>
            </a:r>
            <a:r>
              <a:rPr dirty="0" sz="1050" spc="5">
                <a:latin typeface="宋体"/>
                <a:cs typeface="宋体"/>
              </a:rPr>
              <a:t>，而不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对表、</a:t>
            </a:r>
            <a:r>
              <a:rPr dirty="0" sz="1050" spc="-20">
                <a:latin typeface="宋体"/>
                <a:cs typeface="宋体"/>
              </a:rPr>
              <a:t>模</a:t>
            </a:r>
            <a:r>
              <a:rPr dirty="0" sz="1050" spc="5">
                <a:latin typeface="宋体"/>
                <a:cs typeface="宋体"/>
              </a:rPr>
              <a:t>式和数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库建立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INSTEAD</a:t>
            </a:r>
            <a:r>
              <a:rPr dirty="0" sz="1050">
                <a:latin typeface="Calibri"/>
                <a:cs typeface="Calibri"/>
              </a:rPr>
              <a:t> OF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触发器。</a:t>
            </a:r>
            <a:endParaRPr sz="1050">
              <a:latin typeface="宋体"/>
              <a:cs typeface="宋体"/>
            </a:endParaRPr>
          </a:p>
          <a:p>
            <a:pPr algn="just" marL="12700" marR="5080" indent="267970">
              <a:lnSpc>
                <a:spcPct val="123800"/>
              </a:lnSpc>
            </a:pPr>
            <a:r>
              <a:rPr dirty="0" sz="1050">
                <a:latin typeface="Calibri"/>
                <a:cs typeface="Calibri"/>
              </a:rPr>
              <a:t>FOR</a:t>
            </a:r>
            <a:r>
              <a:rPr dirty="0" sz="1050" spc="-10">
                <a:latin typeface="Calibri"/>
                <a:cs typeface="Calibri"/>
              </a:rPr>
              <a:t> EACH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ROW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选项</a:t>
            </a:r>
            <a:r>
              <a:rPr dirty="0" sz="1050" spc="-20">
                <a:latin typeface="宋体"/>
                <a:cs typeface="宋体"/>
              </a:rPr>
              <a:t>说</a:t>
            </a:r>
            <a:r>
              <a:rPr dirty="0" sz="1050" spc="5">
                <a:latin typeface="宋体"/>
                <a:cs typeface="宋体"/>
              </a:rPr>
              <a:t>明触发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为行触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</a:t>
            </a:r>
            <a:r>
              <a:rPr dirty="0" sz="1050" spc="-1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 spc="-20">
                <a:latin typeface="宋体"/>
                <a:cs typeface="宋体"/>
              </a:rPr>
              <a:t>触发</a:t>
            </a:r>
            <a:r>
              <a:rPr dirty="0" sz="1050" spc="5">
                <a:latin typeface="宋体"/>
                <a:cs typeface="宋体"/>
              </a:rPr>
              <a:t>器和语</a:t>
            </a:r>
            <a:r>
              <a:rPr dirty="0" sz="1050" spc="15">
                <a:latin typeface="宋体"/>
                <a:cs typeface="宋体"/>
              </a:rPr>
              <a:t>句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发器的</a:t>
            </a:r>
            <a:r>
              <a:rPr dirty="0" sz="1050" spc="-20">
                <a:latin typeface="宋体"/>
                <a:cs typeface="宋体"/>
              </a:rPr>
              <a:t>区</a:t>
            </a:r>
            <a:r>
              <a:rPr dirty="0" sz="1050" spc="5">
                <a:latin typeface="宋体"/>
                <a:cs typeface="宋体"/>
              </a:rPr>
              <a:t>别表现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-120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行触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器要求</a:t>
            </a:r>
            <a:r>
              <a:rPr dirty="0" sz="1050" spc="-20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一 个</a:t>
            </a:r>
            <a:r>
              <a:rPr dirty="0" sz="1050" spc="-28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DML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</a:t>
            </a:r>
            <a:r>
              <a:rPr dirty="0" sz="1050" spc="-20"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操做影</a:t>
            </a:r>
            <a:r>
              <a:rPr dirty="0" sz="1050" spc="-20">
                <a:latin typeface="宋体"/>
                <a:cs typeface="宋体"/>
              </a:rPr>
              <a:t>响</a:t>
            </a:r>
            <a:r>
              <a:rPr dirty="0" sz="1050" spc="5">
                <a:latin typeface="宋体"/>
                <a:cs typeface="宋体"/>
              </a:rPr>
              <a:t>数据库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的多行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据时，</a:t>
            </a:r>
            <a:r>
              <a:rPr dirty="0" sz="1050" spc="-20">
                <a:latin typeface="宋体"/>
                <a:cs typeface="宋体"/>
              </a:rPr>
              <a:t>对于</a:t>
            </a:r>
            <a:r>
              <a:rPr dirty="0" sz="1050" spc="5">
                <a:latin typeface="宋体"/>
                <a:cs typeface="宋体"/>
              </a:rPr>
              <a:t>其中的每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数据行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只要它</a:t>
            </a:r>
            <a:r>
              <a:rPr dirty="0" sz="1050" spc="-20">
                <a:latin typeface="宋体"/>
                <a:cs typeface="宋体"/>
              </a:rPr>
              <a:t>们</a:t>
            </a:r>
            <a:r>
              <a:rPr dirty="0" sz="1050" spc="5">
                <a:latin typeface="宋体"/>
                <a:cs typeface="宋体"/>
              </a:rPr>
              <a:t>符合触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约束条</a:t>
            </a:r>
            <a:r>
              <a:rPr dirty="0" sz="1050" spc="-20">
                <a:latin typeface="宋体"/>
                <a:cs typeface="宋体"/>
              </a:rPr>
              <a:t>件</a:t>
            </a:r>
            <a:r>
              <a:rPr dirty="0" sz="1050" spc="5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均</a:t>
            </a:r>
            <a:r>
              <a:rPr dirty="0" sz="1050" spc="5">
                <a:latin typeface="宋体"/>
                <a:cs typeface="宋体"/>
              </a:rPr>
              <a:t>激 活一次触发器；而语</a:t>
            </a:r>
            <a:r>
              <a:rPr dirty="0" sz="1050" spc="25">
                <a:latin typeface="宋体"/>
                <a:cs typeface="宋体"/>
              </a:rPr>
              <a:t>句</a:t>
            </a:r>
            <a:r>
              <a:rPr dirty="0" sz="1050" spc="5">
                <a:latin typeface="宋体"/>
                <a:cs typeface="宋体"/>
              </a:rPr>
              <a:t>触发器将整个</a:t>
            </a:r>
            <a:r>
              <a:rPr dirty="0" sz="1050" spc="25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句操作作为</a:t>
            </a:r>
            <a:r>
              <a:rPr dirty="0" sz="1050" spc="25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发事件，当它符合约</a:t>
            </a:r>
            <a:r>
              <a:rPr dirty="0" sz="1050" spc="25">
                <a:latin typeface="宋体"/>
                <a:cs typeface="宋体"/>
              </a:rPr>
              <a:t>束</a:t>
            </a:r>
            <a:r>
              <a:rPr dirty="0" sz="1050" spc="5">
                <a:latin typeface="宋体"/>
                <a:cs typeface="宋体"/>
              </a:rPr>
              <a:t>条件时，激活</a:t>
            </a:r>
            <a:r>
              <a:rPr dirty="0" sz="1050" spc="25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次触发器。当 省略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EACH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ROW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选项时</a:t>
            </a:r>
            <a:r>
              <a:rPr dirty="0" sz="1050" spc="-65">
                <a:latin typeface="宋体"/>
                <a:cs typeface="宋体"/>
              </a:rPr>
              <a:t>，</a:t>
            </a:r>
            <a:r>
              <a:rPr dirty="0" sz="1050" spc="-65">
                <a:latin typeface="Calibri"/>
                <a:cs typeface="Calibri"/>
              </a:rPr>
              <a:t>BEFORE</a:t>
            </a:r>
            <a:r>
              <a:rPr dirty="0" sz="1050" spc="-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AFTER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器为语句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</a:t>
            </a:r>
            <a:r>
              <a:rPr dirty="0" sz="1050" spc="-43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而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INSTEAD</a:t>
            </a:r>
            <a:r>
              <a:rPr dirty="0" sz="1050">
                <a:latin typeface="Calibri"/>
                <a:cs typeface="Calibri"/>
              </a:rPr>
              <a:t> OF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器则为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algn="just" marL="12700" marR="66675" indent="271145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WHEN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子句说明触发约</a:t>
            </a:r>
            <a:r>
              <a:rPr dirty="0" sz="1050" spc="-20">
                <a:latin typeface="宋体"/>
                <a:cs typeface="宋体"/>
              </a:rPr>
              <a:t>束</a:t>
            </a:r>
            <a:r>
              <a:rPr dirty="0" sz="1050" spc="5">
                <a:latin typeface="宋体"/>
                <a:cs typeface="宋体"/>
              </a:rPr>
              <a:t>条件</a:t>
            </a:r>
            <a:r>
              <a:rPr dirty="0" sz="1050" spc="-65">
                <a:latin typeface="宋体"/>
                <a:cs typeface="宋体"/>
              </a:rPr>
              <a:t>。</a:t>
            </a:r>
            <a:r>
              <a:rPr dirty="0" sz="1050" spc="-5">
                <a:latin typeface="Calibri"/>
                <a:cs typeface="Calibri"/>
              </a:rPr>
              <a:t>Condition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为一个</a:t>
            </a:r>
            <a:r>
              <a:rPr dirty="0" sz="1050" spc="-20">
                <a:latin typeface="宋体"/>
                <a:cs typeface="宋体"/>
              </a:rPr>
              <a:t>逻</a:t>
            </a:r>
            <a:r>
              <a:rPr dirty="0" sz="1050" spc="5">
                <a:latin typeface="宋体"/>
                <a:cs typeface="宋体"/>
              </a:rPr>
              <a:t>辑表达时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其中</a:t>
            </a:r>
            <a:r>
              <a:rPr dirty="0" sz="1050" spc="-20">
                <a:latin typeface="宋体"/>
                <a:cs typeface="宋体"/>
              </a:rPr>
              <a:t>必</a:t>
            </a:r>
            <a:r>
              <a:rPr dirty="0" sz="1050" spc="5">
                <a:latin typeface="宋体"/>
                <a:cs typeface="宋体"/>
              </a:rPr>
              <a:t>须包含</a:t>
            </a:r>
            <a:r>
              <a:rPr dirty="0" sz="1050" spc="-2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关名称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而不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包含查 询语句，</a:t>
            </a:r>
            <a:r>
              <a:rPr dirty="0" sz="1050" spc="-20">
                <a:latin typeface="宋体"/>
                <a:cs typeface="宋体"/>
              </a:rPr>
              <a:t>也</a:t>
            </a:r>
            <a:r>
              <a:rPr dirty="0" sz="1050" spc="5">
                <a:latin typeface="宋体"/>
                <a:cs typeface="宋体"/>
              </a:rPr>
              <a:t>不能调用</a:t>
            </a:r>
            <a:r>
              <a:rPr dirty="0" sz="1050" spc="-14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函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。</a:t>
            </a:r>
            <a:r>
              <a:rPr dirty="0" sz="1050" spc="-5">
                <a:latin typeface="Calibri"/>
                <a:cs typeface="Calibri"/>
              </a:rPr>
              <a:t>WHEN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子句指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的触发约</a:t>
            </a:r>
            <a:r>
              <a:rPr dirty="0" sz="1050" spc="-20">
                <a:latin typeface="宋体"/>
                <a:cs typeface="宋体"/>
              </a:rPr>
              <a:t>束</a:t>
            </a:r>
            <a:r>
              <a:rPr dirty="0" sz="1050" spc="5">
                <a:latin typeface="宋体"/>
                <a:cs typeface="宋体"/>
              </a:rPr>
              <a:t>条件只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用在</a:t>
            </a:r>
            <a:r>
              <a:rPr dirty="0" sz="1050" spc="-12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BEFORE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和</a:t>
            </a:r>
            <a:r>
              <a:rPr dirty="0" sz="1050" spc="-12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AFTER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行触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 中，不能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INSTEAD</a:t>
            </a:r>
            <a:r>
              <a:rPr dirty="0" sz="1050">
                <a:latin typeface="Calibri"/>
                <a:cs typeface="Calibri"/>
              </a:rPr>
              <a:t> OF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行触发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和其它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5">
                <a:latin typeface="宋体"/>
                <a:cs typeface="宋体"/>
              </a:rPr>
              <a:t>型的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发器中。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68580" indent="267970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INSTEAD_OF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用于对</a:t>
            </a:r>
            <a:r>
              <a:rPr dirty="0" sz="1050" spc="-20">
                <a:latin typeface="宋体"/>
                <a:cs typeface="宋体"/>
              </a:rPr>
              <a:t>视</a:t>
            </a:r>
            <a:r>
              <a:rPr dirty="0" sz="1050" spc="5">
                <a:latin typeface="宋体"/>
                <a:cs typeface="宋体"/>
              </a:rPr>
              <a:t>图的</a:t>
            </a:r>
            <a:r>
              <a:rPr dirty="0" sz="1050" spc="-15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DML</a:t>
            </a:r>
            <a:r>
              <a:rPr dirty="0" sz="1050" spc="14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发，由</a:t>
            </a:r>
            <a:r>
              <a:rPr dirty="0" sz="1050" spc="-20">
                <a:latin typeface="宋体"/>
                <a:cs typeface="宋体"/>
              </a:rPr>
              <a:t>于</a:t>
            </a:r>
            <a:r>
              <a:rPr dirty="0" sz="1050" spc="5">
                <a:latin typeface="宋体"/>
                <a:cs typeface="宋体"/>
              </a:rPr>
              <a:t>视</a:t>
            </a:r>
            <a:r>
              <a:rPr dirty="0" sz="1050" spc="-20">
                <a:latin typeface="宋体"/>
                <a:cs typeface="宋体"/>
              </a:rPr>
              <a:t>图</a:t>
            </a:r>
            <a:r>
              <a:rPr dirty="0" sz="1050" spc="5">
                <a:latin typeface="宋体"/>
                <a:cs typeface="宋体"/>
              </a:rPr>
              <a:t>有可能是</a:t>
            </a:r>
            <a:r>
              <a:rPr dirty="0" sz="1050" spc="-20">
                <a:latin typeface="宋体"/>
                <a:cs typeface="宋体"/>
              </a:rPr>
              <a:t>由</a:t>
            </a:r>
            <a:r>
              <a:rPr dirty="0" sz="1050" spc="5">
                <a:latin typeface="宋体"/>
                <a:cs typeface="宋体"/>
              </a:rPr>
              <a:t>多个表</a:t>
            </a:r>
            <a:r>
              <a:rPr dirty="0" sz="1050" spc="-20">
                <a:latin typeface="宋体"/>
                <a:cs typeface="宋体"/>
              </a:rPr>
              <a:t>进</a:t>
            </a:r>
            <a:r>
              <a:rPr dirty="0" sz="1050" spc="5">
                <a:latin typeface="宋体"/>
                <a:cs typeface="宋体"/>
              </a:rPr>
              <a:t>行联</a:t>
            </a:r>
            <a:r>
              <a:rPr dirty="0" sz="1050" spc="10">
                <a:latin typeface="宋体"/>
                <a:cs typeface="宋体"/>
              </a:rPr>
              <a:t>结</a:t>
            </a:r>
            <a:r>
              <a:rPr dirty="0" sz="1050">
                <a:latin typeface="Calibri"/>
                <a:cs typeface="Calibri"/>
              </a:rPr>
              <a:t>(join)</a:t>
            </a:r>
            <a:r>
              <a:rPr dirty="0" sz="1050" spc="5">
                <a:latin typeface="宋体"/>
                <a:cs typeface="宋体"/>
              </a:rPr>
              <a:t>而成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因而并</a:t>
            </a:r>
            <a:r>
              <a:rPr dirty="0" sz="1050" spc="-20">
                <a:latin typeface="宋体"/>
                <a:cs typeface="宋体"/>
              </a:rPr>
              <a:t>非</a:t>
            </a:r>
            <a:r>
              <a:rPr dirty="0" sz="1050" spc="5">
                <a:latin typeface="宋体"/>
                <a:cs typeface="宋体"/>
              </a:rPr>
              <a:t>是所 有的联结</a:t>
            </a:r>
            <a:r>
              <a:rPr dirty="0" sz="1050" spc="-20">
                <a:latin typeface="宋体"/>
                <a:cs typeface="宋体"/>
              </a:rPr>
              <a:t>都</a:t>
            </a:r>
            <a:r>
              <a:rPr dirty="0" sz="1050" spc="5">
                <a:latin typeface="宋体"/>
                <a:cs typeface="宋体"/>
              </a:rPr>
              <a:t>是可更</a:t>
            </a:r>
            <a:r>
              <a:rPr dirty="0" sz="1050" spc="-20">
                <a:latin typeface="宋体"/>
                <a:cs typeface="宋体"/>
              </a:rPr>
              <a:t>新</a:t>
            </a:r>
            <a:r>
              <a:rPr dirty="0" sz="1050" spc="5">
                <a:latin typeface="宋体"/>
                <a:cs typeface="宋体"/>
              </a:rPr>
              <a:t>的。但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以按照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需的方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执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更新，例</a:t>
            </a:r>
            <a:r>
              <a:rPr dirty="0" sz="1050" spc="-20">
                <a:latin typeface="宋体"/>
                <a:cs typeface="宋体"/>
              </a:rPr>
              <a:t>如</a:t>
            </a:r>
            <a:r>
              <a:rPr dirty="0" sz="1050" spc="5">
                <a:latin typeface="宋体"/>
                <a:cs typeface="宋体"/>
              </a:rPr>
              <a:t>下面情</a:t>
            </a:r>
            <a:r>
              <a:rPr dirty="0" sz="1050" spc="-20">
                <a:latin typeface="宋体"/>
                <a:cs typeface="宋体"/>
              </a:rPr>
              <a:t>况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</a:t>
            </a:r>
            <a:r>
              <a:rPr dirty="0" sz="1050" spc="-5">
                <a:latin typeface="Calibri"/>
                <a:cs typeface="Calibri"/>
              </a:rPr>
              <a:t>VIEW emp_view</a:t>
            </a:r>
            <a:r>
              <a:rPr dirty="0" sz="1050" spc="-4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AS</a:t>
            </a:r>
            <a:endParaRPr sz="1050">
              <a:latin typeface="Calibri"/>
              <a:cs typeface="Calibri"/>
            </a:endParaRPr>
          </a:p>
          <a:p>
            <a:pPr marL="552450" marR="2571750" indent="-26860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SELECT </a:t>
            </a:r>
            <a:r>
              <a:rPr dirty="0" sz="1050" spc="-10">
                <a:latin typeface="Calibri"/>
                <a:cs typeface="Calibri"/>
              </a:rPr>
              <a:t>deptno, </a:t>
            </a:r>
            <a:r>
              <a:rPr dirty="0" sz="1050" spc="-5">
                <a:latin typeface="Calibri"/>
                <a:cs typeface="Calibri"/>
              </a:rPr>
              <a:t>count(*) </a:t>
            </a:r>
            <a:r>
              <a:rPr dirty="0" sz="1050" spc="-15">
                <a:latin typeface="Calibri"/>
                <a:cs typeface="Calibri"/>
              </a:rPr>
              <a:t>total_employeer, </a:t>
            </a:r>
            <a:r>
              <a:rPr dirty="0" sz="1050" spc="-5">
                <a:latin typeface="Calibri"/>
                <a:cs typeface="Calibri"/>
              </a:rPr>
              <a:t>sum(sal) </a:t>
            </a:r>
            <a:r>
              <a:rPr dirty="0" sz="1050" spc="-10">
                <a:latin typeface="Calibri"/>
                <a:cs typeface="Calibri"/>
              </a:rPr>
              <a:t>total_salary  </a:t>
            </a:r>
            <a:r>
              <a:rPr dirty="0" sz="1050">
                <a:latin typeface="Calibri"/>
                <a:cs typeface="Calibri"/>
              </a:rPr>
              <a:t>FROM emp </a:t>
            </a:r>
            <a:r>
              <a:rPr dirty="0" sz="1050" spc="-5">
                <a:latin typeface="Calibri"/>
                <a:cs typeface="Calibri"/>
              </a:rPr>
              <a:t>GROUP </a:t>
            </a:r>
            <a:r>
              <a:rPr dirty="0" sz="1050" spc="-10">
                <a:latin typeface="Calibri"/>
                <a:cs typeface="Calibri"/>
              </a:rPr>
              <a:t>BY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deptno;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在此视图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直接删</a:t>
            </a:r>
            <a:r>
              <a:rPr dirty="0" sz="1050" spc="-20">
                <a:latin typeface="宋体"/>
                <a:cs typeface="宋体"/>
              </a:rPr>
              <a:t>除</a:t>
            </a:r>
            <a:r>
              <a:rPr dirty="0" sz="1050" spc="5">
                <a:latin typeface="宋体"/>
                <a:cs typeface="宋体"/>
              </a:rPr>
              <a:t>是非法：</a:t>
            </a:r>
            <a:endParaRPr sz="1050">
              <a:latin typeface="宋体"/>
              <a:cs typeface="宋体"/>
            </a:endParaRPr>
          </a:p>
          <a:p>
            <a:pPr marL="12700" marR="3537585">
              <a:lnSpc>
                <a:spcPts val="1560"/>
              </a:lnSpc>
              <a:spcBef>
                <a:spcPts val="80"/>
              </a:spcBef>
            </a:pPr>
            <a:r>
              <a:rPr dirty="0" sz="1050" spc="-5">
                <a:latin typeface="Calibri"/>
                <a:cs typeface="Calibri"/>
              </a:rPr>
              <a:t>SQL&gt;DELETE </a:t>
            </a:r>
            <a:r>
              <a:rPr dirty="0" sz="1050">
                <a:latin typeface="Calibri"/>
                <a:cs typeface="Calibri"/>
              </a:rPr>
              <a:t>FROM </a:t>
            </a:r>
            <a:r>
              <a:rPr dirty="0" sz="1050" spc="-5">
                <a:latin typeface="Calibri"/>
                <a:cs typeface="Calibri"/>
              </a:rPr>
              <a:t>emp_view WHERE deptno=10;  DELETE </a:t>
            </a:r>
            <a:r>
              <a:rPr dirty="0" sz="1050">
                <a:latin typeface="Calibri"/>
                <a:cs typeface="Calibri"/>
              </a:rPr>
              <a:t>FROM </a:t>
            </a:r>
            <a:r>
              <a:rPr dirty="0" sz="1050" spc="-5">
                <a:latin typeface="Calibri"/>
                <a:cs typeface="Calibri"/>
              </a:rPr>
              <a:t>emp_view WHERE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deptno=10</a:t>
            </a:r>
            <a:endParaRPr sz="1050">
              <a:latin typeface="Calibri"/>
              <a:cs typeface="Calibri"/>
            </a:endParaRPr>
          </a:p>
          <a:p>
            <a:pPr algn="ctr" marR="4577715">
              <a:lnSpc>
                <a:spcPct val="100000"/>
              </a:lnSpc>
              <a:spcBef>
                <a:spcPts val="200"/>
              </a:spcBef>
            </a:pPr>
            <a:r>
              <a:rPr dirty="0" sz="1050">
                <a:latin typeface="Calibri"/>
                <a:cs typeface="Calibri"/>
              </a:rPr>
              <a:t>*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50" spc="-5">
                <a:latin typeface="Calibri"/>
                <a:cs typeface="Calibri"/>
              </a:rPr>
              <a:t>ERROR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位</a:t>
            </a:r>
            <a:r>
              <a:rPr dirty="0" sz="1050" spc="-20">
                <a:latin typeface="宋体"/>
                <a:cs typeface="宋体"/>
              </a:rPr>
              <a:t>于</a:t>
            </a:r>
            <a:r>
              <a:rPr dirty="0" sz="1050" spc="5">
                <a:latin typeface="宋体"/>
                <a:cs typeface="宋体"/>
              </a:rPr>
              <a:t>第 </a:t>
            </a:r>
            <a:r>
              <a:rPr dirty="0" sz="1050">
                <a:latin typeface="Calibri"/>
                <a:cs typeface="Calibri"/>
              </a:rPr>
              <a:t>1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行</a:t>
            </a:r>
            <a:r>
              <a:rPr dirty="0" sz="1050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ORA-01732: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此视图的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据操纵</a:t>
            </a:r>
            <a:r>
              <a:rPr dirty="0" sz="1050" spc="-20">
                <a:latin typeface="宋体"/>
                <a:cs typeface="宋体"/>
              </a:rPr>
              <a:t>操</a:t>
            </a:r>
            <a:r>
              <a:rPr dirty="0" sz="1050" spc="5">
                <a:latin typeface="宋体"/>
                <a:cs typeface="宋体"/>
              </a:rPr>
              <a:t>作非法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但是可以</a:t>
            </a:r>
            <a:r>
              <a:rPr dirty="0" sz="1050" spc="-20">
                <a:latin typeface="宋体"/>
                <a:cs typeface="宋体"/>
              </a:rPr>
              <a:t>创</a:t>
            </a:r>
            <a:r>
              <a:rPr dirty="0" sz="1050" spc="5">
                <a:latin typeface="宋体"/>
                <a:cs typeface="宋体"/>
              </a:rPr>
              <a:t>建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INSTEAD_OF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触发器</a:t>
            </a:r>
            <a:r>
              <a:rPr dirty="0" sz="1050" spc="-20">
                <a:latin typeface="宋体"/>
                <a:cs typeface="宋体"/>
              </a:rPr>
              <a:t>来</a:t>
            </a:r>
            <a:r>
              <a:rPr dirty="0" sz="1050" spc="5">
                <a:latin typeface="宋体"/>
                <a:cs typeface="宋体"/>
              </a:rPr>
              <a:t>为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DELETE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操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执行所需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处理，</a:t>
            </a:r>
            <a:r>
              <a:rPr dirty="0" sz="1050" spc="-20">
                <a:latin typeface="宋体"/>
                <a:cs typeface="宋体"/>
              </a:rPr>
              <a:t>即</a:t>
            </a:r>
            <a:r>
              <a:rPr dirty="0" sz="1050" spc="5">
                <a:latin typeface="宋体"/>
                <a:cs typeface="宋体"/>
              </a:rPr>
              <a:t>删除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EMP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表中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有基准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13360" marR="3304540" indent="-201295">
              <a:lnSpc>
                <a:spcPct val="123800"/>
              </a:lnSpc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TRIGGER </a:t>
            </a:r>
            <a:r>
              <a:rPr dirty="0" sz="1050" spc="-5">
                <a:latin typeface="Calibri"/>
                <a:cs typeface="Calibri"/>
              </a:rPr>
              <a:t>emp_view_delete  </a:t>
            </a:r>
            <a:r>
              <a:rPr dirty="0" sz="1050" spc="-10">
                <a:latin typeface="Calibri"/>
                <a:cs typeface="Calibri"/>
              </a:rPr>
              <a:t>INSTEAD </a:t>
            </a:r>
            <a:r>
              <a:rPr dirty="0" sz="1050">
                <a:latin typeface="Calibri"/>
                <a:cs typeface="Calibri"/>
              </a:rPr>
              <a:t>OF </a:t>
            </a:r>
            <a:r>
              <a:rPr dirty="0" sz="1050" spc="-5"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ON </a:t>
            </a:r>
            <a:r>
              <a:rPr dirty="0" sz="1050" spc="-5">
                <a:latin typeface="Calibri"/>
                <a:cs typeface="Calibri"/>
              </a:rPr>
              <a:t>emp_view </a:t>
            </a:r>
            <a:r>
              <a:rPr dirty="0" sz="1050">
                <a:latin typeface="Calibri"/>
                <a:cs typeface="Calibri"/>
              </a:rPr>
              <a:t>FOR </a:t>
            </a:r>
            <a:r>
              <a:rPr dirty="0" sz="1050" spc="-10">
                <a:latin typeface="Calibri"/>
                <a:cs typeface="Calibri"/>
              </a:rPr>
              <a:t>EACH</a:t>
            </a:r>
            <a:r>
              <a:rPr dirty="0" sz="1050" spc="-4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ROW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12700" marR="3403600" indent="200660">
              <a:lnSpc>
                <a:spcPct val="1238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FROM emp </a:t>
            </a:r>
            <a:r>
              <a:rPr dirty="0" sz="1050" spc="-5">
                <a:latin typeface="Calibri"/>
                <a:cs typeface="Calibri"/>
              </a:rPr>
              <a:t>WHERE deptno= :old.deptno;  END emp_view_delete;</a:t>
            </a:r>
            <a:endParaRPr sz="1050">
              <a:latin typeface="Calibri"/>
              <a:cs typeface="Calibri"/>
            </a:endParaRPr>
          </a:p>
          <a:p>
            <a:pPr marL="12700" marR="3811904">
              <a:lnSpc>
                <a:spcPts val="3120"/>
              </a:lnSpc>
              <a:spcBef>
                <a:spcPts val="414"/>
              </a:spcBef>
            </a:pPr>
            <a:r>
              <a:rPr dirty="0" sz="1050" spc="-5"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FROM </a:t>
            </a:r>
            <a:r>
              <a:rPr dirty="0" sz="1050" spc="-5">
                <a:latin typeface="Calibri"/>
                <a:cs typeface="Calibri"/>
              </a:rPr>
              <a:t>emp_view WHERE deptno=10;  DROP TRIGGER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emp_view_delete;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55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62914"/>
            <a:ext cx="6218555" cy="49460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latin typeface="Calibri"/>
                <a:cs typeface="Calibri"/>
              </a:rPr>
              <a:t>DROP VIEW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emp_view;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b="1">
                <a:latin typeface="Calibri"/>
                <a:cs typeface="Calibri"/>
              </a:rPr>
              <a:t>§8.2.3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创建系统事件触发器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25">
                <a:latin typeface="宋体"/>
                <a:cs typeface="宋体"/>
              </a:rPr>
              <a:t>提供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25">
                <a:latin typeface="宋体"/>
                <a:cs typeface="宋体"/>
              </a:rPr>
              <a:t>系统事件</a:t>
            </a:r>
            <a:r>
              <a:rPr dirty="0" sz="1050" spc="5">
                <a:latin typeface="宋体"/>
                <a:cs typeface="宋体"/>
              </a:rPr>
              <a:t>触</a:t>
            </a:r>
            <a:r>
              <a:rPr dirty="0" sz="1050" spc="25">
                <a:latin typeface="宋体"/>
                <a:cs typeface="宋体"/>
              </a:rPr>
              <a:t>发器可</a:t>
            </a:r>
            <a:r>
              <a:rPr dirty="0" sz="1050" spc="5">
                <a:latin typeface="宋体"/>
                <a:cs typeface="宋体"/>
              </a:rPr>
              <a:t>以在</a:t>
            </a:r>
            <a:r>
              <a:rPr dirty="0" sz="1050" spc="25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DDL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或</a:t>
            </a:r>
            <a:r>
              <a:rPr dirty="0" sz="1050" spc="25">
                <a:latin typeface="宋体"/>
                <a:cs typeface="宋体"/>
              </a:rPr>
              <a:t>数据库系统上</a:t>
            </a:r>
            <a:r>
              <a:rPr dirty="0" sz="1050" spc="5">
                <a:latin typeface="宋体"/>
                <a:cs typeface="宋体"/>
              </a:rPr>
              <a:t>被</a:t>
            </a:r>
            <a:r>
              <a:rPr dirty="0" sz="1050" spc="25">
                <a:latin typeface="宋体"/>
                <a:cs typeface="宋体"/>
              </a:rPr>
              <a:t>触发</a:t>
            </a:r>
            <a:r>
              <a:rPr dirty="0" sz="1050" spc="35">
                <a:latin typeface="宋体"/>
                <a:cs typeface="宋体"/>
              </a:rPr>
              <a:t>。</a:t>
            </a:r>
            <a:r>
              <a:rPr dirty="0" sz="1050" spc="-10">
                <a:latin typeface="Calibri"/>
                <a:cs typeface="Calibri"/>
              </a:rPr>
              <a:t>DDL</a:t>
            </a:r>
            <a:r>
              <a:rPr dirty="0" sz="1050" spc="90">
                <a:latin typeface="Calibri"/>
                <a:cs typeface="Calibri"/>
              </a:rPr>
              <a:t> </a:t>
            </a:r>
            <a:r>
              <a:rPr dirty="0" sz="1050" spc="25">
                <a:latin typeface="宋体"/>
                <a:cs typeface="宋体"/>
              </a:rPr>
              <a:t>指</a:t>
            </a:r>
            <a:r>
              <a:rPr dirty="0" sz="1050" spc="5">
                <a:latin typeface="宋体"/>
                <a:cs typeface="宋体"/>
              </a:rPr>
              <a:t>的</a:t>
            </a:r>
            <a:r>
              <a:rPr dirty="0" sz="1050" spc="25">
                <a:latin typeface="宋体"/>
                <a:cs typeface="宋体"/>
              </a:rPr>
              <a:t>是数据定</a:t>
            </a:r>
            <a:r>
              <a:rPr dirty="0" sz="1050" spc="5">
                <a:latin typeface="宋体"/>
                <a:cs typeface="宋体"/>
              </a:rPr>
              <a:t>义</a:t>
            </a:r>
            <a:r>
              <a:rPr dirty="0" sz="1050" spc="25">
                <a:latin typeface="宋体"/>
                <a:cs typeface="宋体"/>
              </a:rPr>
              <a:t>语言</a:t>
            </a:r>
            <a:r>
              <a:rPr dirty="0" sz="1050" spc="5">
                <a:latin typeface="宋体"/>
                <a:cs typeface="宋体"/>
              </a:rPr>
              <a:t>，如</a:t>
            </a:r>
            <a:endParaRPr sz="1050">
              <a:latin typeface="宋体"/>
              <a:cs typeface="宋体"/>
            </a:endParaRPr>
          </a:p>
          <a:p>
            <a:pPr marL="12700" marR="9525">
              <a:lnSpc>
                <a:spcPct val="123800"/>
              </a:lnSpc>
            </a:pPr>
            <a:r>
              <a:rPr dirty="0" sz="1050" spc="-20">
                <a:latin typeface="Calibri"/>
                <a:cs typeface="Calibri"/>
              </a:rPr>
              <a:t>CREATE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、</a:t>
            </a:r>
            <a:r>
              <a:rPr dirty="0" sz="1050" spc="-20">
                <a:latin typeface="Calibri"/>
                <a:cs typeface="Calibri"/>
              </a:rPr>
              <a:t>ALTER</a:t>
            </a:r>
            <a:r>
              <a:rPr dirty="0" sz="1050" spc="7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及</a:t>
            </a:r>
            <a:r>
              <a:rPr dirty="0" sz="1050" spc="-22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DROP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等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而数据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系统事</a:t>
            </a:r>
            <a:r>
              <a:rPr dirty="0" sz="1050" spc="-20">
                <a:latin typeface="宋体"/>
                <a:cs typeface="宋体"/>
              </a:rPr>
              <a:t>件包</a:t>
            </a:r>
            <a:r>
              <a:rPr dirty="0" sz="1050" spc="5">
                <a:latin typeface="宋体"/>
                <a:cs typeface="宋体"/>
              </a:rPr>
              <a:t>括数据库</a:t>
            </a:r>
            <a:r>
              <a:rPr dirty="0" sz="1050" spc="-20">
                <a:latin typeface="宋体"/>
                <a:cs typeface="宋体"/>
              </a:rPr>
              <a:t>服</a:t>
            </a:r>
            <a:r>
              <a:rPr dirty="0" sz="1050" spc="5">
                <a:latin typeface="宋体"/>
                <a:cs typeface="宋体"/>
              </a:rPr>
              <a:t>务器的</a:t>
            </a:r>
            <a:r>
              <a:rPr dirty="0" sz="1050" spc="-20">
                <a:latin typeface="宋体"/>
                <a:cs typeface="宋体"/>
              </a:rPr>
              <a:t>启</a:t>
            </a:r>
            <a:r>
              <a:rPr dirty="0" sz="1050" spc="5">
                <a:latin typeface="宋体"/>
                <a:cs typeface="宋体"/>
              </a:rPr>
              <a:t>动或关</a:t>
            </a:r>
            <a:r>
              <a:rPr dirty="0" sz="1050" spc="-20">
                <a:latin typeface="宋体"/>
                <a:cs typeface="宋体"/>
              </a:rPr>
              <a:t>闭</a:t>
            </a:r>
            <a:r>
              <a:rPr dirty="0" sz="1050" spc="5">
                <a:latin typeface="宋体"/>
                <a:cs typeface="宋体"/>
              </a:rPr>
              <a:t>，用户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登录与</a:t>
            </a:r>
            <a:r>
              <a:rPr dirty="0" sz="1050" spc="-20">
                <a:latin typeface="宋体"/>
                <a:cs typeface="宋体"/>
              </a:rPr>
              <a:t>退</a:t>
            </a:r>
            <a:r>
              <a:rPr dirty="0" sz="1050" spc="5">
                <a:latin typeface="宋体"/>
                <a:cs typeface="宋体"/>
              </a:rPr>
              <a:t>出</a:t>
            </a:r>
            <a:r>
              <a:rPr dirty="0" sz="1050" spc="-20">
                <a:latin typeface="宋体"/>
                <a:cs typeface="宋体"/>
              </a:rPr>
              <a:t>、</a:t>
            </a:r>
            <a:r>
              <a:rPr dirty="0" sz="1050" spc="5">
                <a:latin typeface="宋体"/>
                <a:cs typeface="宋体"/>
              </a:rPr>
              <a:t>数 据库服务</a:t>
            </a:r>
            <a:r>
              <a:rPr dirty="0" sz="1050" spc="-20">
                <a:latin typeface="宋体"/>
                <a:cs typeface="宋体"/>
              </a:rPr>
              <a:t>错</a:t>
            </a:r>
            <a:r>
              <a:rPr dirty="0" sz="1050" spc="5">
                <a:latin typeface="宋体"/>
                <a:cs typeface="宋体"/>
              </a:rPr>
              <a:t>误等。</a:t>
            </a:r>
            <a:r>
              <a:rPr dirty="0" sz="1050" spc="-20">
                <a:latin typeface="宋体"/>
                <a:cs typeface="宋体"/>
              </a:rPr>
              <a:t>创</a:t>
            </a:r>
            <a:r>
              <a:rPr dirty="0" sz="1050" spc="5">
                <a:latin typeface="宋体"/>
                <a:cs typeface="宋体"/>
              </a:rPr>
              <a:t>建系统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发器的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法如下：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b="1">
                <a:latin typeface="宋体"/>
                <a:cs typeface="宋体"/>
              </a:rPr>
              <a:t>创建触发器的一般语法是</a:t>
            </a:r>
            <a:r>
              <a:rPr dirty="0" sz="1050" b="1">
                <a:latin typeface="Calibri"/>
                <a:cs typeface="Calibri"/>
              </a:rPr>
              <a:t>: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-20">
                <a:latin typeface="Calibri"/>
                <a:cs typeface="Calibri"/>
              </a:rPr>
              <a:t>CREATE </a:t>
            </a:r>
            <a:r>
              <a:rPr dirty="0" sz="1050">
                <a:latin typeface="Calibri"/>
                <a:cs typeface="Calibri"/>
              </a:rPr>
              <a:t>OR REPLACE TRIGGER </a:t>
            </a:r>
            <a:r>
              <a:rPr dirty="0" sz="1050" spc="-5">
                <a:latin typeface="Calibri"/>
                <a:cs typeface="Calibri"/>
              </a:rPr>
              <a:t>[sachema.] trigger_name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{BEFORE|AFTER}</a:t>
            </a:r>
            <a:endParaRPr sz="1050">
              <a:latin typeface="Calibri"/>
              <a:cs typeface="Calibri"/>
            </a:endParaRPr>
          </a:p>
          <a:p>
            <a:pPr marL="280670" marR="3870325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{ddl_event_list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10">
                <a:latin typeface="Calibri"/>
                <a:cs typeface="Calibri"/>
              </a:rPr>
              <a:t>database_event_list}  </a:t>
            </a:r>
            <a:r>
              <a:rPr dirty="0" sz="1050">
                <a:latin typeface="Calibri"/>
                <a:cs typeface="Calibri"/>
              </a:rPr>
              <a:t>ON { </a:t>
            </a:r>
            <a:r>
              <a:rPr dirty="0" sz="1050" spc="-25">
                <a:latin typeface="Calibri"/>
                <a:cs typeface="Calibri"/>
              </a:rPr>
              <a:t>DATABASE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5">
                <a:latin typeface="Calibri"/>
                <a:cs typeface="Calibri"/>
              </a:rPr>
              <a:t>[schema.] SCHEMA</a:t>
            </a:r>
            <a:r>
              <a:rPr dirty="0" sz="1050" spc="-4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}</a:t>
            </a:r>
            <a:endParaRPr sz="1050">
              <a:latin typeface="Calibri"/>
              <a:cs typeface="Calibri"/>
            </a:endParaRPr>
          </a:p>
          <a:p>
            <a:pPr marL="280670" marR="5086985">
              <a:lnSpc>
                <a:spcPct val="123800"/>
              </a:lnSpc>
            </a:pPr>
            <a:r>
              <a:rPr dirty="0" sz="1050" spc="10">
                <a:latin typeface="Calibri"/>
                <a:cs typeface="Calibri"/>
              </a:rPr>
              <a:t>[</a:t>
            </a:r>
            <a:r>
              <a:rPr dirty="0" sz="1050">
                <a:latin typeface="Calibri"/>
                <a:cs typeface="Calibri"/>
              </a:rPr>
              <a:t>W</a:t>
            </a:r>
            <a:r>
              <a:rPr dirty="0" sz="1050" spc="-10">
                <a:latin typeface="Calibri"/>
                <a:cs typeface="Calibri"/>
              </a:rPr>
              <a:t>H</a:t>
            </a:r>
            <a:r>
              <a:rPr dirty="0" sz="1050" spc="-15">
                <a:latin typeface="Calibri"/>
                <a:cs typeface="Calibri"/>
              </a:rPr>
              <a:t>E</a:t>
            </a:r>
            <a:r>
              <a:rPr dirty="0" sz="1050" spc="-10">
                <a:latin typeface="Calibri"/>
                <a:cs typeface="Calibri"/>
              </a:rPr>
              <a:t>N</a:t>
            </a:r>
            <a:r>
              <a:rPr dirty="0" sz="1050">
                <a:latin typeface="Calibri"/>
                <a:cs typeface="Calibri"/>
              </a:rPr>
              <a:t>_</a:t>
            </a:r>
            <a:r>
              <a:rPr dirty="0" sz="1050" spc="10">
                <a:latin typeface="Calibri"/>
                <a:cs typeface="Calibri"/>
              </a:rPr>
              <a:t>c</a:t>
            </a:r>
            <a:r>
              <a:rPr dirty="0" sz="1050">
                <a:latin typeface="Calibri"/>
                <a:cs typeface="Calibri"/>
              </a:rPr>
              <a:t>l</a:t>
            </a:r>
            <a:r>
              <a:rPr dirty="0" sz="1050" spc="-5">
                <a:latin typeface="Calibri"/>
                <a:cs typeface="Calibri"/>
              </a:rPr>
              <a:t>au</a:t>
            </a:r>
            <a:r>
              <a:rPr dirty="0" sz="1050" spc="-10">
                <a:latin typeface="Calibri"/>
                <a:cs typeface="Calibri"/>
              </a:rPr>
              <a:t>s</a:t>
            </a:r>
            <a:r>
              <a:rPr dirty="0" sz="1050">
                <a:latin typeface="Calibri"/>
                <a:cs typeface="Calibri"/>
              </a:rPr>
              <a:t>e]  </a:t>
            </a:r>
            <a:r>
              <a:rPr dirty="0" sz="1050" spc="-5">
                <a:latin typeface="Calibri"/>
                <a:cs typeface="Calibri"/>
              </a:rPr>
              <a:t>trigger_body;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其中</a:t>
            </a:r>
            <a:r>
              <a:rPr dirty="0" sz="1050">
                <a:latin typeface="Calibri"/>
                <a:cs typeface="Calibri"/>
              </a:rPr>
              <a:t>: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ddl_event_list</a:t>
            </a:r>
            <a:r>
              <a:rPr dirty="0" sz="1050" spc="-5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一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或多个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DDL</a:t>
            </a:r>
            <a:r>
              <a:rPr dirty="0" sz="1050" spc="7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事</a:t>
            </a:r>
            <a:r>
              <a:rPr dirty="0" sz="1050" spc="5">
                <a:latin typeface="宋体"/>
                <a:cs typeface="宋体"/>
              </a:rPr>
              <a:t>件，事</a:t>
            </a:r>
            <a:r>
              <a:rPr dirty="0" sz="1050" spc="-20">
                <a:latin typeface="宋体"/>
                <a:cs typeface="宋体"/>
              </a:rPr>
              <a:t>件间</a:t>
            </a:r>
            <a:r>
              <a:rPr dirty="0" sz="1050" spc="5">
                <a:latin typeface="宋体"/>
                <a:cs typeface="宋体"/>
              </a:rPr>
              <a:t>用 </a:t>
            </a:r>
            <a:r>
              <a:rPr dirty="0" sz="1050">
                <a:latin typeface="Calibri"/>
                <a:cs typeface="Calibri"/>
              </a:rPr>
              <a:t>OR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分</a:t>
            </a:r>
            <a:r>
              <a:rPr dirty="0" sz="1050" spc="-20">
                <a:latin typeface="宋体"/>
                <a:cs typeface="宋体"/>
              </a:rPr>
              <a:t>开</a:t>
            </a:r>
            <a:r>
              <a:rPr dirty="0" sz="1050" spc="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347980">
              <a:lnSpc>
                <a:spcPct val="100000"/>
              </a:lnSpc>
              <a:spcBef>
                <a:spcPts val="300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database_event_list</a:t>
            </a:r>
            <a:r>
              <a:rPr dirty="0" sz="1050" spc="-5">
                <a:latin typeface="宋体"/>
                <a:cs typeface="宋体"/>
              </a:rPr>
              <a:t>：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个或多</a:t>
            </a:r>
            <a:r>
              <a:rPr dirty="0" sz="1050" spc="-20">
                <a:latin typeface="宋体"/>
                <a:cs typeface="宋体"/>
              </a:rPr>
              <a:t>个</a:t>
            </a:r>
            <a:r>
              <a:rPr dirty="0" sz="1050" spc="5">
                <a:latin typeface="宋体"/>
                <a:cs typeface="宋体"/>
              </a:rPr>
              <a:t>数据库</a:t>
            </a:r>
            <a:r>
              <a:rPr dirty="0" sz="1050" spc="-20">
                <a:latin typeface="宋体"/>
                <a:cs typeface="宋体"/>
              </a:rPr>
              <a:t>事</a:t>
            </a:r>
            <a:r>
              <a:rPr dirty="0" sz="1050" spc="5">
                <a:latin typeface="宋体"/>
                <a:cs typeface="宋体"/>
              </a:rPr>
              <a:t>件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事件间用</a:t>
            </a:r>
            <a:r>
              <a:rPr dirty="0" sz="1050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OR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分开；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algn="just" marL="12700" marR="5080" indent="267970">
              <a:lnSpc>
                <a:spcPct val="123900"/>
              </a:lnSpc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系统事件触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发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器既可以建立在一个模式上，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又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可以建立在整个数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据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库</a:t>
            </a:r>
            <a:r>
              <a:rPr dirty="0" sz="1050" spc="10" b="1">
                <a:solidFill>
                  <a:srgbClr val="FF0000"/>
                </a:solidFill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。当建立在模</a:t>
            </a:r>
            <a:r>
              <a:rPr dirty="0" sz="1050" spc="10">
                <a:latin typeface="宋体"/>
                <a:cs typeface="宋体"/>
              </a:rPr>
              <a:t>式</a:t>
            </a:r>
            <a:r>
              <a:rPr dirty="0" sz="1050" spc="-10">
                <a:latin typeface="Calibri"/>
                <a:cs typeface="Calibri"/>
              </a:rPr>
              <a:t>(SCHEMA)</a:t>
            </a:r>
            <a:r>
              <a:rPr dirty="0" sz="1050" spc="5">
                <a:latin typeface="宋体"/>
                <a:cs typeface="宋体"/>
              </a:rPr>
              <a:t>之上 时</a:t>
            </a:r>
            <a:r>
              <a:rPr dirty="0" sz="1050" spc="-26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只有模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所指定</a:t>
            </a:r>
            <a:r>
              <a:rPr dirty="0" sz="1050" spc="-20">
                <a:latin typeface="宋体"/>
                <a:cs typeface="宋体"/>
              </a:rPr>
              <a:t>用</a:t>
            </a:r>
            <a:r>
              <a:rPr dirty="0" sz="1050" spc="5">
                <a:latin typeface="宋体"/>
                <a:cs typeface="宋体"/>
              </a:rPr>
              <a:t>户的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DDL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操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和它们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导致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错误才激</a:t>
            </a:r>
            <a:r>
              <a:rPr dirty="0" sz="1050" spc="-20">
                <a:latin typeface="宋体"/>
                <a:cs typeface="宋体"/>
              </a:rPr>
              <a:t>活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10">
                <a:latin typeface="宋体"/>
                <a:cs typeface="宋体"/>
              </a:rPr>
              <a:t>器</a:t>
            </a:r>
            <a:r>
              <a:rPr dirty="0" sz="1050">
                <a:latin typeface="Calibri"/>
                <a:cs typeface="Calibri"/>
              </a:rPr>
              <a:t>, </a:t>
            </a:r>
            <a:r>
              <a:rPr dirty="0" sz="1050" spc="5">
                <a:latin typeface="宋体"/>
                <a:cs typeface="宋体"/>
              </a:rPr>
              <a:t>默认时</a:t>
            </a:r>
            <a:r>
              <a:rPr dirty="0" sz="1050" spc="-20">
                <a:latin typeface="宋体"/>
                <a:cs typeface="宋体"/>
              </a:rPr>
              <a:t>为</a:t>
            </a:r>
            <a:r>
              <a:rPr dirty="0" sz="1050" spc="5">
                <a:latin typeface="宋体"/>
                <a:cs typeface="宋体"/>
              </a:rPr>
              <a:t>当前用</a:t>
            </a:r>
            <a:r>
              <a:rPr dirty="0" sz="1050" spc="-20">
                <a:latin typeface="宋体"/>
                <a:cs typeface="宋体"/>
              </a:rPr>
              <a:t>户</a:t>
            </a:r>
            <a:r>
              <a:rPr dirty="0" sz="1050" spc="5">
                <a:latin typeface="宋体"/>
                <a:cs typeface="宋体"/>
              </a:rPr>
              <a:t>模式</a:t>
            </a:r>
            <a:r>
              <a:rPr dirty="0" sz="1050" spc="-26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当</a:t>
            </a:r>
            <a:r>
              <a:rPr dirty="0" sz="1050" spc="-20">
                <a:latin typeface="宋体"/>
                <a:cs typeface="宋体"/>
              </a:rPr>
              <a:t>建立</a:t>
            </a:r>
            <a:r>
              <a:rPr dirty="0" sz="1050" spc="5">
                <a:latin typeface="宋体"/>
                <a:cs typeface="宋体"/>
              </a:rPr>
              <a:t>在 数据库</a:t>
            </a:r>
            <a:r>
              <a:rPr dirty="0" sz="1050" spc="-25">
                <a:latin typeface="Calibri"/>
                <a:cs typeface="Calibri"/>
              </a:rPr>
              <a:t>(DATABASE)</a:t>
            </a:r>
            <a:r>
              <a:rPr dirty="0" sz="1050" spc="5">
                <a:latin typeface="宋体"/>
                <a:cs typeface="宋体"/>
              </a:rPr>
              <a:t>之上时</a:t>
            </a:r>
            <a:r>
              <a:rPr dirty="0" sz="1050" spc="-26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该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据库所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用户的</a:t>
            </a:r>
            <a:r>
              <a:rPr dirty="0" sz="1050" spc="-280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DDL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操作和他</a:t>
            </a:r>
            <a:r>
              <a:rPr dirty="0" sz="1050" spc="-20">
                <a:latin typeface="宋体"/>
                <a:cs typeface="宋体"/>
              </a:rPr>
              <a:t>们</a:t>
            </a:r>
            <a:r>
              <a:rPr dirty="0" sz="1050" spc="5">
                <a:latin typeface="宋体"/>
                <a:cs typeface="宋体"/>
              </a:rPr>
              <a:t>所导致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错误</a:t>
            </a:r>
            <a:r>
              <a:rPr dirty="0" sz="1050" spc="-26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以</a:t>
            </a:r>
            <a:r>
              <a:rPr dirty="0" sz="1050" spc="-20">
                <a:latin typeface="宋体"/>
                <a:cs typeface="宋体"/>
              </a:rPr>
              <a:t>及</a:t>
            </a:r>
            <a:r>
              <a:rPr dirty="0" sz="1050" spc="5">
                <a:latin typeface="宋体"/>
                <a:cs typeface="宋体"/>
              </a:rPr>
              <a:t>数据库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启动和</a:t>
            </a:r>
            <a:r>
              <a:rPr dirty="0" sz="1050" spc="-20">
                <a:latin typeface="宋体"/>
                <a:cs typeface="宋体"/>
              </a:rPr>
              <a:t>关闭</a:t>
            </a:r>
            <a:r>
              <a:rPr dirty="0" sz="1050" spc="5">
                <a:latin typeface="宋体"/>
                <a:cs typeface="宋体"/>
              </a:rPr>
              <a:t>均 可激活触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器。要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数据库</a:t>
            </a:r>
            <a:r>
              <a:rPr dirty="0" sz="1050" spc="-20">
                <a:latin typeface="宋体"/>
                <a:cs typeface="宋体"/>
              </a:rPr>
              <a:t>之</a:t>
            </a:r>
            <a:r>
              <a:rPr dirty="0" sz="1050" spc="5">
                <a:latin typeface="宋体"/>
                <a:cs typeface="宋体"/>
              </a:rPr>
              <a:t>上建立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发器时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要</a:t>
            </a:r>
            <a:r>
              <a:rPr dirty="0" sz="1050" spc="-20">
                <a:latin typeface="宋体"/>
                <a:cs typeface="宋体"/>
              </a:rPr>
              <a:t>求</a:t>
            </a:r>
            <a:r>
              <a:rPr dirty="0" sz="1050" spc="5">
                <a:latin typeface="宋体"/>
                <a:cs typeface="宋体"/>
              </a:rPr>
              <a:t>用户具有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ADMINISTER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30">
                <a:latin typeface="Calibri"/>
                <a:cs typeface="Calibri"/>
              </a:rPr>
              <a:t>DATABASE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权</a:t>
            </a:r>
            <a:r>
              <a:rPr dirty="0" sz="1050" spc="-20">
                <a:latin typeface="宋体"/>
                <a:cs typeface="宋体"/>
              </a:rPr>
              <a:t>限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下面给出</a:t>
            </a:r>
            <a:r>
              <a:rPr dirty="0" sz="1050" spc="-20">
                <a:latin typeface="宋体"/>
                <a:cs typeface="宋体"/>
              </a:rPr>
              <a:t>系</a:t>
            </a:r>
            <a:r>
              <a:rPr dirty="0" sz="1050" spc="5">
                <a:latin typeface="宋体"/>
                <a:cs typeface="宋体"/>
              </a:rPr>
              <a:t>统触发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的种类</a:t>
            </a:r>
            <a:r>
              <a:rPr dirty="0" sz="1050" spc="-20">
                <a:latin typeface="宋体"/>
                <a:cs typeface="宋体"/>
              </a:rPr>
              <a:t>和</a:t>
            </a:r>
            <a:r>
              <a:rPr dirty="0" sz="1050" spc="5">
                <a:latin typeface="宋体"/>
                <a:cs typeface="宋体"/>
              </a:rPr>
              <a:t>事件出</a:t>
            </a:r>
            <a:r>
              <a:rPr dirty="0" sz="1050" spc="-20">
                <a:latin typeface="宋体"/>
                <a:cs typeface="宋体"/>
              </a:rPr>
              <a:t>现</a:t>
            </a:r>
            <a:r>
              <a:rPr dirty="0" sz="1050" spc="5">
                <a:latin typeface="宋体"/>
                <a:cs typeface="宋体"/>
              </a:rPr>
              <a:t>的时机</a:t>
            </a:r>
            <a:r>
              <a:rPr dirty="0" sz="1050" spc="-20">
                <a:latin typeface="宋体"/>
                <a:cs typeface="宋体"/>
              </a:rPr>
              <a:t>（</a:t>
            </a:r>
            <a:r>
              <a:rPr dirty="0" sz="1050" spc="5">
                <a:latin typeface="宋体"/>
                <a:cs typeface="宋体"/>
              </a:rPr>
              <a:t>前</a:t>
            </a:r>
            <a:r>
              <a:rPr dirty="0" sz="1050" spc="-20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后</a:t>
            </a:r>
            <a:r>
              <a:rPr dirty="0" sz="1050" spc="-260">
                <a:latin typeface="宋体"/>
                <a:cs typeface="宋体"/>
              </a:rPr>
              <a:t>）：</a:t>
            </a:r>
            <a:endParaRPr sz="105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8880" y="5920740"/>
          <a:ext cx="4812030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670"/>
                <a:gridCol w="1027430"/>
                <a:gridCol w="1716404"/>
              </a:tblGrid>
              <a:tr h="207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事件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允许的时机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说明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启动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STARTUP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之后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实例启动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激活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关闭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SHUTDOWN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之前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实例正常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关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闭时激活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服务器错误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SERVERERROR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之后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只要有错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误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就激活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登录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LOGON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之后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成功登录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后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激活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注销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LOGOFF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之前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开始注销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时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激活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4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创建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20">
                          <a:latin typeface="Calibri"/>
                          <a:cs typeface="Calibri"/>
                        </a:rPr>
                        <a:t>CREATE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之前，之后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在创建之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或之后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活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368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撤消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DROP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之前，之后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在撤消之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或之后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活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变更</a:t>
                      </a:r>
                      <a:r>
                        <a:rPr dirty="0" sz="1050" spc="-2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20">
                          <a:latin typeface="Calibri"/>
                          <a:cs typeface="Calibri"/>
                        </a:rPr>
                        <a:t>ALTER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之前，之后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在变更之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或之后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激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活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3404" y="8164194"/>
            <a:ext cx="164083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Calibri"/>
                <a:cs typeface="Calibri"/>
              </a:rPr>
              <a:t>§8.2.4</a:t>
            </a:r>
            <a:r>
              <a:rPr dirty="0" sz="1050" spc="21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系统触发器事件属性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889" y="9000108"/>
            <a:ext cx="231648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66261" y="9000108"/>
            <a:ext cx="231648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0915" y="9000108"/>
            <a:ext cx="231648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66970" y="9000108"/>
            <a:ext cx="231648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86889" y="9207372"/>
            <a:ext cx="231648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86889" y="9411613"/>
            <a:ext cx="231648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8880" y="8561196"/>
          <a:ext cx="4973320" cy="102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10"/>
                <a:gridCol w="1238250"/>
                <a:gridCol w="915035"/>
                <a:gridCol w="915035"/>
                <a:gridCol w="457835"/>
                <a:gridCol w="457200"/>
              </a:tblGrid>
              <a:tr h="40233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事件属性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\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事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>
                          <a:latin typeface="宋体"/>
                          <a:cs typeface="宋体"/>
                        </a:rPr>
                        <a:t>件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Startup/Shutdown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Servererror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Logon/Logoff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98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DDL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DML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事件名称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55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12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12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263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数据库名称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5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41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数据库实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例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55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56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3244" y="957325"/>
          <a:ext cx="6002655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/>
                <a:gridCol w="981710"/>
                <a:gridCol w="1238250"/>
                <a:gridCol w="915034"/>
                <a:gridCol w="915035"/>
                <a:gridCol w="457835"/>
                <a:gridCol w="457200"/>
                <a:gridCol w="899160"/>
              </a:tblGrid>
              <a:tr h="211836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错误号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234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12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6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用户名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12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模式对象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型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59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模式对象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21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>
                          <a:latin typeface="宋体"/>
                          <a:cs typeface="宋体"/>
                        </a:rPr>
                        <a:t>列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b="1">
                          <a:latin typeface="宋体"/>
                          <a:cs typeface="宋体"/>
                        </a:rPr>
                        <a:t>＊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6261" y="1006093"/>
            <a:ext cx="231648" cy="140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80915" y="1210309"/>
            <a:ext cx="231648" cy="140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6970" y="1414525"/>
            <a:ext cx="231648" cy="140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66970" y="1619122"/>
            <a:ext cx="231648" cy="140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24551" y="1823338"/>
            <a:ext cx="231648" cy="140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3404" y="2194686"/>
            <a:ext cx="53759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除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DML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列属性</a:t>
            </a:r>
            <a:r>
              <a:rPr dirty="0" sz="1050" spc="-20">
                <a:latin typeface="宋体"/>
                <a:cs typeface="宋体"/>
              </a:rPr>
              <a:t>外</a:t>
            </a:r>
            <a:r>
              <a:rPr dirty="0" sz="1050" spc="5">
                <a:latin typeface="宋体"/>
                <a:cs typeface="宋体"/>
              </a:rPr>
              <a:t>，其</a:t>
            </a:r>
            <a:r>
              <a:rPr dirty="0" sz="1050" spc="-20">
                <a:latin typeface="宋体"/>
                <a:cs typeface="宋体"/>
              </a:rPr>
              <a:t>余</a:t>
            </a:r>
            <a:r>
              <a:rPr dirty="0" sz="1050" spc="5">
                <a:latin typeface="宋体"/>
                <a:cs typeface="宋体"/>
              </a:rPr>
              <a:t>事件属</a:t>
            </a:r>
            <a:r>
              <a:rPr dirty="0" sz="1050" spc="-20">
                <a:latin typeface="宋体"/>
                <a:cs typeface="宋体"/>
              </a:rPr>
              <a:t>性</a:t>
            </a:r>
            <a:r>
              <a:rPr dirty="0" sz="1050" spc="5">
                <a:latin typeface="宋体"/>
                <a:cs typeface="宋体"/>
              </a:rPr>
              <a:t>值可通</a:t>
            </a:r>
            <a:r>
              <a:rPr dirty="0" sz="1050" spc="-20">
                <a:latin typeface="宋体"/>
                <a:cs typeface="宋体"/>
              </a:rPr>
              <a:t>过调</a:t>
            </a:r>
            <a:r>
              <a:rPr dirty="0" sz="1050" spc="5">
                <a:latin typeface="宋体"/>
                <a:cs typeface="宋体"/>
              </a:rPr>
              <a:t>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定义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事件属</a:t>
            </a:r>
            <a:r>
              <a:rPr dirty="0" sz="1050" spc="-20">
                <a:latin typeface="宋体"/>
                <a:cs typeface="宋体"/>
              </a:rPr>
              <a:t>性</a:t>
            </a:r>
            <a:r>
              <a:rPr dirty="0" sz="1050" spc="5">
                <a:latin typeface="宋体"/>
                <a:cs typeface="宋体"/>
              </a:rPr>
              <a:t>函数来</a:t>
            </a:r>
            <a:r>
              <a:rPr dirty="0" sz="1050" spc="-20">
                <a:latin typeface="宋体"/>
                <a:cs typeface="宋体"/>
              </a:rPr>
              <a:t>读</a:t>
            </a:r>
            <a:r>
              <a:rPr dirty="0" sz="1050" spc="5">
                <a:latin typeface="宋体"/>
                <a:cs typeface="宋体"/>
              </a:rPr>
              <a:t>取。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57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12952" y="2393314"/>
          <a:ext cx="5568315" cy="304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889"/>
                <a:gridCol w="1256664"/>
                <a:gridCol w="2515870"/>
              </a:tblGrid>
              <a:tr h="204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函数名称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数据类型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401955" algn="l"/>
                        </a:tabLst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说	明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Sysevent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VARCHAR2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20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）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激活触发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器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的事件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Instance_num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NUMBER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数据库实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例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名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Database_name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VARCHAR2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50</a:t>
                      </a:r>
                      <a:r>
                        <a:rPr dirty="0" sz="1050" spc="-10">
                          <a:latin typeface="宋体"/>
                          <a:cs typeface="宋体"/>
                        </a:rPr>
                        <a:t>）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数据库名称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Server_error(posi)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NUMBER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错误信息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栈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中</a:t>
                      </a:r>
                      <a:r>
                        <a:rPr dirty="0" sz="1050" spc="-27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posi</a:t>
                      </a:r>
                      <a:r>
                        <a:rPr dirty="0" sz="10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指定位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置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中的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错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误号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89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Is_servererror(err_number)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BOOLEAN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检查</a:t>
                      </a:r>
                      <a:r>
                        <a:rPr dirty="0" sz="1050" spc="-7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err_number</a:t>
                      </a:r>
                      <a:r>
                        <a:rPr dirty="0" sz="105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指定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错误号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是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否在错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误信息栈中</a:t>
                      </a:r>
                      <a:r>
                        <a:rPr dirty="0" sz="1050" spc="25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如果在</a:t>
                      </a:r>
                      <a:r>
                        <a:rPr dirty="0" sz="1050" spc="25">
                          <a:latin typeface="宋体"/>
                          <a:cs typeface="宋体"/>
                        </a:rPr>
                        <a:t>则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返回</a:t>
                      </a:r>
                      <a:r>
                        <a:rPr dirty="0" sz="1050" spc="-7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TRUE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否则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66675" marR="60325">
                        <a:lnSpc>
                          <a:spcPct val="123800"/>
                        </a:lnSpc>
                        <a:spcBef>
                          <a:spcPts val="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返回</a:t>
                      </a:r>
                      <a:r>
                        <a:rPr dirty="0" sz="1050" spc="-10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15">
                          <a:latin typeface="Calibri"/>
                          <a:cs typeface="Calibri"/>
                        </a:rPr>
                        <a:t>FALSE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。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在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触发器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内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调用此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函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数可以 判断是否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发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生指定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错误。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Login_user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VARCHAR2(30)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登陆或注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销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的用户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名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Dictionary_obj_type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VARCHAR2(20)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DDL</a:t>
                      </a:r>
                      <a:r>
                        <a:rPr dirty="0" sz="10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句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所操作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数据库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象类型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Dictionary_obj_name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VARCHAR2(30)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DDL</a:t>
                      </a:r>
                      <a:r>
                        <a:rPr dirty="0" sz="10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句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所操作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数据库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对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象名称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Dictionary_obj_owner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VARCHAR2(30)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DDL</a:t>
                      </a:r>
                      <a:r>
                        <a:rPr dirty="0" sz="105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句所操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作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的数据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库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对象所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有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者名称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Des_encrypted_password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VARCHAR2(2)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正在创建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修改的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经</a:t>
                      </a:r>
                      <a:r>
                        <a:rPr dirty="0" sz="1050" spc="150">
                          <a:latin typeface="宋体"/>
                          <a:cs typeface="宋体"/>
                        </a:rPr>
                        <a:t>过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DES</a:t>
                      </a:r>
                      <a:r>
                        <a:rPr dirty="0" sz="105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算法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加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密的用</a:t>
                      </a:r>
                      <a:endParaRPr sz="105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户口令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73404" y="5800750"/>
            <a:ext cx="5111115" cy="4216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Calibri"/>
                <a:cs typeface="Calibri"/>
              </a:rPr>
              <a:t>§8.2.5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使用触发器谓词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提</a:t>
            </a:r>
            <a:r>
              <a:rPr dirty="0" sz="1050" spc="-20">
                <a:latin typeface="宋体"/>
                <a:cs typeface="宋体"/>
              </a:rPr>
              <a:t>供</a:t>
            </a:r>
            <a:r>
              <a:rPr dirty="0" sz="1050" spc="5">
                <a:latin typeface="宋体"/>
                <a:cs typeface="宋体"/>
              </a:rPr>
              <a:t>三个参数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INSERTING,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UPDATING,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DELETING</a:t>
            </a:r>
            <a:r>
              <a:rPr dirty="0" sz="1050" spc="8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用于判断触发</a:t>
            </a:r>
            <a:r>
              <a:rPr dirty="0" sz="1050" spc="-20">
                <a:latin typeface="宋体"/>
                <a:cs typeface="宋体"/>
              </a:rPr>
              <a:t>了</a:t>
            </a:r>
            <a:r>
              <a:rPr dirty="0" sz="1050" spc="5">
                <a:latin typeface="宋体"/>
                <a:cs typeface="宋体"/>
              </a:rPr>
              <a:t>哪些操</a:t>
            </a:r>
            <a:r>
              <a:rPr dirty="0" sz="1050" spc="-20">
                <a:latin typeface="宋体"/>
                <a:cs typeface="宋体"/>
              </a:rPr>
              <a:t>作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1656" y="6234937"/>
          <a:ext cx="492188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605"/>
                <a:gridCol w="3881754"/>
              </a:tblGrid>
              <a:tr h="2042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谓词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行为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INSERTING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如果触发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句是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INSERT</a:t>
                      </a:r>
                      <a:r>
                        <a:rPr dirty="0" sz="105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语句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则为</a:t>
                      </a:r>
                      <a:r>
                        <a:rPr dirty="0" sz="1050" spc="-26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TRUE,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否则</a:t>
                      </a:r>
                      <a:r>
                        <a:rPr dirty="0" sz="1050" spc="24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050" spc="-20">
                          <a:latin typeface="Calibri"/>
                          <a:cs typeface="Calibri"/>
                        </a:rPr>
                        <a:t>FALSE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20">
                          <a:latin typeface="Calibri"/>
                          <a:cs typeface="Calibri"/>
                        </a:rPr>
                        <a:t>UPDATING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如果触发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句是</a:t>
                      </a:r>
                      <a:r>
                        <a:rPr dirty="0" sz="1050" spc="-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20">
                          <a:latin typeface="Calibri"/>
                          <a:cs typeface="Calibri"/>
                        </a:rPr>
                        <a:t>UPDATE</a:t>
                      </a:r>
                      <a:r>
                        <a:rPr dirty="0" sz="10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语句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则为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TRUE,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否则</a:t>
                      </a:r>
                      <a:r>
                        <a:rPr dirty="0" sz="1050" spc="24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050" spc="-20">
                          <a:latin typeface="Calibri"/>
                          <a:cs typeface="Calibri"/>
                        </a:rPr>
                        <a:t>FALSE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DELETING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如果触发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句是</a:t>
                      </a:r>
                      <a:r>
                        <a:rPr dirty="0" sz="105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DELETE</a:t>
                      </a:r>
                      <a:r>
                        <a:rPr dirty="0" sz="105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语句，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则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TRUE,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否则为</a:t>
                      </a:r>
                      <a:r>
                        <a:rPr dirty="0" sz="1050" spc="-2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050" spc="-25">
                          <a:latin typeface="Calibri"/>
                          <a:cs typeface="Calibri"/>
                        </a:rPr>
                        <a:t>FALSE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73404" y="7218705"/>
            <a:ext cx="6214110" cy="247967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50" b="1">
                <a:latin typeface="Calibri"/>
                <a:cs typeface="Calibri"/>
              </a:rPr>
              <a:t>§8.2.6</a:t>
            </a:r>
            <a:r>
              <a:rPr dirty="0" sz="1050" spc="4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重新编译触发器</a:t>
            </a:r>
            <a:endParaRPr sz="1050">
              <a:latin typeface="宋体"/>
              <a:cs typeface="宋体"/>
            </a:endParaRPr>
          </a:p>
          <a:p>
            <a:pPr algn="just" marL="12700" marR="5080" indent="271145">
              <a:lnSpc>
                <a:spcPct val="123800"/>
              </a:lnSpc>
            </a:pPr>
            <a:r>
              <a:rPr dirty="0" sz="1050" spc="5">
                <a:latin typeface="宋体"/>
                <a:cs typeface="宋体"/>
              </a:rPr>
              <a:t>如果在触发器内调用其</a:t>
            </a:r>
            <a:r>
              <a:rPr dirty="0" sz="1050" spc="25">
                <a:latin typeface="宋体"/>
                <a:cs typeface="宋体"/>
              </a:rPr>
              <a:t>它</a:t>
            </a:r>
            <a:r>
              <a:rPr dirty="0" sz="1050" spc="5">
                <a:latin typeface="宋体"/>
                <a:cs typeface="宋体"/>
              </a:rPr>
              <a:t>函数或过程，</a:t>
            </a:r>
            <a:r>
              <a:rPr dirty="0" sz="1050" spc="25">
                <a:latin typeface="宋体"/>
                <a:cs typeface="宋体"/>
              </a:rPr>
              <a:t>当</a:t>
            </a:r>
            <a:r>
              <a:rPr dirty="0" sz="1050" spc="5">
                <a:latin typeface="宋体"/>
                <a:cs typeface="宋体"/>
              </a:rPr>
              <a:t>这些函数</a:t>
            </a:r>
            <a:r>
              <a:rPr dirty="0" sz="1050" spc="25">
                <a:latin typeface="宋体"/>
                <a:cs typeface="宋体"/>
              </a:rPr>
              <a:t>或</a:t>
            </a:r>
            <a:r>
              <a:rPr dirty="0" sz="1050" spc="5">
                <a:latin typeface="宋体"/>
                <a:cs typeface="宋体"/>
              </a:rPr>
              <a:t>过程被删除或修改后，</a:t>
            </a:r>
            <a:r>
              <a:rPr dirty="0" sz="1050" spc="25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发器的状态将</a:t>
            </a:r>
            <a:r>
              <a:rPr dirty="0" sz="1050" spc="25">
                <a:latin typeface="宋体"/>
                <a:cs typeface="宋体"/>
              </a:rPr>
              <a:t>被</a:t>
            </a:r>
            <a:r>
              <a:rPr dirty="0" sz="1050" spc="5">
                <a:latin typeface="宋体"/>
                <a:cs typeface="宋体"/>
              </a:rPr>
              <a:t>标识为 </a:t>
            </a:r>
            <a:r>
              <a:rPr dirty="0" sz="1050" spc="5">
                <a:latin typeface="宋体"/>
                <a:cs typeface="宋体"/>
              </a:rPr>
              <a:t>无效</a:t>
            </a:r>
            <a:r>
              <a:rPr dirty="0" sz="1050" spc="-1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当</a:t>
            </a:r>
            <a:r>
              <a:rPr dirty="0" sz="1050" spc="-27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DML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语句激</a:t>
            </a:r>
            <a:r>
              <a:rPr dirty="0" sz="1050" spc="-20">
                <a:latin typeface="宋体"/>
                <a:cs typeface="宋体"/>
              </a:rPr>
              <a:t>活</a:t>
            </a:r>
            <a:r>
              <a:rPr dirty="0" sz="1050" spc="5">
                <a:latin typeface="宋体"/>
                <a:cs typeface="宋体"/>
              </a:rPr>
              <a:t>一个无</a:t>
            </a:r>
            <a:r>
              <a:rPr dirty="0" sz="1050" spc="-20">
                <a:latin typeface="宋体"/>
                <a:cs typeface="宋体"/>
              </a:rPr>
              <a:t>效</a:t>
            </a:r>
            <a:r>
              <a:rPr dirty="0" sz="1050" spc="5">
                <a:latin typeface="宋体"/>
                <a:cs typeface="宋体"/>
              </a:rPr>
              <a:t>触发器</a:t>
            </a:r>
            <a:r>
              <a:rPr dirty="0" sz="1050" spc="-20">
                <a:latin typeface="宋体"/>
                <a:cs typeface="宋体"/>
              </a:rPr>
              <a:t>时，</a:t>
            </a:r>
            <a:r>
              <a:rPr dirty="0" sz="1050" spc="-20">
                <a:latin typeface="Calibri"/>
                <a:cs typeface="Calibri"/>
              </a:rPr>
              <a:t>ORACLE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将重新编</a:t>
            </a:r>
            <a:r>
              <a:rPr dirty="0" sz="1050" spc="-20">
                <a:latin typeface="宋体"/>
                <a:cs typeface="宋体"/>
              </a:rPr>
              <a:t>译</a:t>
            </a:r>
            <a:r>
              <a:rPr dirty="0" sz="1050" spc="5">
                <a:latin typeface="宋体"/>
                <a:cs typeface="宋体"/>
              </a:rPr>
              <a:t>触发器</a:t>
            </a:r>
            <a:r>
              <a:rPr dirty="0" sz="1050" spc="-20">
                <a:latin typeface="宋体"/>
                <a:cs typeface="宋体"/>
              </a:rPr>
              <a:t>代</a:t>
            </a:r>
            <a:r>
              <a:rPr dirty="0" sz="1050" spc="5">
                <a:latin typeface="宋体"/>
                <a:cs typeface="宋体"/>
              </a:rPr>
              <a:t>码</a:t>
            </a:r>
            <a:r>
              <a:rPr dirty="0" sz="1050" spc="-1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如</a:t>
            </a:r>
            <a:r>
              <a:rPr dirty="0" sz="1050" spc="-20">
                <a:latin typeface="宋体"/>
                <a:cs typeface="宋体"/>
              </a:rPr>
              <a:t>果</a:t>
            </a:r>
            <a:r>
              <a:rPr dirty="0" sz="1050" spc="5">
                <a:latin typeface="宋体"/>
                <a:cs typeface="宋体"/>
              </a:rPr>
              <a:t>编译时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现错误</a:t>
            </a:r>
            <a:r>
              <a:rPr dirty="0" sz="1050" spc="-120"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这将</a:t>
            </a:r>
            <a:r>
              <a:rPr dirty="0" sz="1050" spc="5">
                <a:latin typeface="宋体"/>
                <a:cs typeface="宋体"/>
              </a:rPr>
              <a:t>导 致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DML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</a:t>
            </a:r>
            <a:r>
              <a:rPr dirty="0" sz="1050" spc="-20">
                <a:latin typeface="宋体"/>
                <a:cs typeface="宋体"/>
              </a:rPr>
              <a:t>执</a:t>
            </a:r>
            <a:r>
              <a:rPr dirty="0" sz="1050" spc="5">
                <a:latin typeface="宋体"/>
                <a:cs typeface="宋体"/>
              </a:rPr>
              <a:t>行失败。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程序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可以调用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25">
                <a:latin typeface="Calibri"/>
                <a:cs typeface="Calibri"/>
              </a:rPr>
              <a:t>ALTER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语句重</a:t>
            </a:r>
            <a:r>
              <a:rPr dirty="0" sz="1050" spc="-20">
                <a:latin typeface="宋体"/>
                <a:cs typeface="宋体"/>
              </a:rPr>
              <a:t>新编</a:t>
            </a:r>
            <a:r>
              <a:rPr dirty="0" sz="1050" spc="5">
                <a:latin typeface="宋体"/>
                <a:cs typeface="宋体"/>
              </a:rPr>
              <a:t>译已经创</a:t>
            </a:r>
            <a:r>
              <a:rPr dirty="0" sz="1050" spc="-20">
                <a:latin typeface="宋体"/>
                <a:cs typeface="宋体"/>
              </a:rPr>
              <a:t>建</a:t>
            </a:r>
            <a:r>
              <a:rPr dirty="0" sz="1050" spc="5">
                <a:latin typeface="宋体"/>
                <a:cs typeface="宋体"/>
              </a:rPr>
              <a:t>的触发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，格式</a:t>
            </a:r>
            <a:r>
              <a:rPr dirty="0" sz="1050" spc="-20">
                <a:latin typeface="宋体"/>
                <a:cs typeface="宋体"/>
              </a:rPr>
              <a:t>为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280"/>
              </a:spcBef>
            </a:pPr>
            <a:r>
              <a:rPr dirty="0" sz="1050" spc="-20">
                <a:latin typeface="Calibri"/>
                <a:cs typeface="Calibri"/>
              </a:rPr>
              <a:t>ALTER </a:t>
            </a:r>
            <a:r>
              <a:rPr dirty="0" sz="1050" spc="-5">
                <a:latin typeface="Calibri"/>
                <a:cs typeface="Calibri"/>
              </a:rPr>
              <a:t>TRIGGER [schema.] trigger_name COMPILE </a:t>
            </a:r>
            <a:r>
              <a:rPr dirty="0" sz="1050">
                <a:latin typeface="Calibri"/>
                <a:cs typeface="Calibri"/>
              </a:rPr>
              <a:t>[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DEBUG]</a:t>
            </a:r>
            <a:endParaRPr sz="105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325"/>
              </a:spcBef>
            </a:pPr>
            <a:r>
              <a:rPr dirty="0" sz="1050" spc="5">
                <a:latin typeface="宋体"/>
                <a:cs typeface="宋体"/>
              </a:rPr>
              <a:t>其中</a:t>
            </a:r>
            <a:r>
              <a:rPr dirty="0" sz="1050" spc="-5">
                <a:latin typeface="宋体"/>
                <a:cs typeface="宋体"/>
              </a:rPr>
              <a:t>：</a:t>
            </a:r>
            <a:r>
              <a:rPr dirty="0" sz="1050" spc="-5">
                <a:latin typeface="Calibri"/>
                <a:cs typeface="Calibri"/>
              </a:rPr>
              <a:t>DEBUG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选</a:t>
            </a:r>
            <a:r>
              <a:rPr dirty="0" sz="1050" spc="5">
                <a:latin typeface="宋体"/>
                <a:cs typeface="宋体"/>
              </a:rPr>
              <a:t>项要</a:t>
            </a:r>
            <a:r>
              <a:rPr dirty="0" sz="1050" spc="-20">
                <a:latin typeface="宋体"/>
                <a:cs typeface="宋体"/>
              </a:rPr>
              <a:t>器</a:t>
            </a:r>
            <a:r>
              <a:rPr dirty="0" sz="1050" spc="5">
                <a:latin typeface="宋体"/>
                <a:cs typeface="宋体"/>
              </a:rPr>
              <a:t>编译器</a:t>
            </a:r>
            <a:r>
              <a:rPr dirty="0" sz="1050" spc="-20">
                <a:latin typeface="宋体"/>
                <a:cs typeface="宋体"/>
              </a:rPr>
              <a:t>生</a:t>
            </a:r>
            <a:r>
              <a:rPr dirty="0" sz="1050" spc="5">
                <a:latin typeface="宋体"/>
                <a:cs typeface="宋体"/>
              </a:rPr>
              <a:t>成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6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</a:t>
            </a:r>
            <a:r>
              <a:rPr dirty="0" sz="1050" spc="-20"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条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其所使用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调试代</a:t>
            </a:r>
            <a:r>
              <a:rPr dirty="0" sz="1050" spc="-20">
                <a:latin typeface="宋体"/>
                <a:cs typeface="宋体"/>
              </a:rPr>
              <a:t>码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384175" algn="l"/>
              </a:tabLst>
            </a:pPr>
            <a:r>
              <a:rPr dirty="0" sz="1050" b="1">
                <a:latin typeface="Calibri"/>
                <a:cs typeface="Calibri"/>
              </a:rPr>
              <a:t>§8.3	</a:t>
            </a:r>
            <a:r>
              <a:rPr dirty="0" sz="1050" b="1">
                <a:latin typeface="宋体"/>
                <a:cs typeface="宋体"/>
              </a:rPr>
              <a:t>删除和使能触发器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83845" indent="-271145">
              <a:lnSpc>
                <a:spcPct val="100000"/>
              </a:lnSpc>
              <a:spcBef>
                <a:spcPts val="910"/>
              </a:spcBef>
              <a:buClr>
                <a:srgbClr val="000000"/>
              </a:buClr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删除触发器</a:t>
            </a:r>
            <a:r>
              <a:rPr dirty="0" sz="1050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275"/>
              </a:spcBef>
            </a:pPr>
            <a:r>
              <a:rPr dirty="0" sz="1050" spc="-5">
                <a:latin typeface="Calibri"/>
                <a:cs typeface="Calibri"/>
              </a:rPr>
              <a:t>DROP TRIGGER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trigger_name;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1126895"/>
            <a:ext cx="6220460" cy="3787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71145">
              <a:lnSpc>
                <a:spcPct val="123800"/>
              </a:lnSpc>
              <a:spcBef>
                <a:spcPts val="95"/>
              </a:spcBef>
            </a:pPr>
            <a:r>
              <a:rPr dirty="0" sz="1050" spc="5">
                <a:latin typeface="宋体"/>
                <a:cs typeface="宋体"/>
              </a:rPr>
              <a:t>当删除其</a:t>
            </a:r>
            <a:r>
              <a:rPr dirty="0" sz="1050" spc="-20">
                <a:latin typeface="宋体"/>
                <a:cs typeface="宋体"/>
              </a:rPr>
              <a:t>他</a:t>
            </a:r>
            <a:r>
              <a:rPr dirty="0" sz="1050" spc="5">
                <a:latin typeface="宋体"/>
                <a:cs typeface="宋体"/>
              </a:rPr>
              <a:t>用户模</a:t>
            </a:r>
            <a:r>
              <a:rPr dirty="0" sz="1050" spc="-20">
                <a:latin typeface="宋体"/>
                <a:cs typeface="宋体"/>
              </a:rPr>
              <a:t>式</a:t>
            </a:r>
            <a:r>
              <a:rPr dirty="0" sz="1050" spc="5">
                <a:latin typeface="宋体"/>
                <a:cs typeface="宋体"/>
              </a:rPr>
              <a:t>中的触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器名称</a:t>
            </a:r>
            <a:r>
              <a:rPr dirty="0" sz="1050" spc="-1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需要具有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15">
                <a:latin typeface="Calibri"/>
                <a:cs typeface="Calibri"/>
              </a:rPr>
              <a:t>DROP</a:t>
            </a:r>
            <a:r>
              <a:rPr dirty="0" sz="1050" spc="-5">
                <a:latin typeface="Calibri"/>
                <a:cs typeface="Calibri"/>
              </a:rPr>
              <a:t> ANY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TRIGGER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系统权</a:t>
            </a:r>
            <a:r>
              <a:rPr dirty="0" sz="1050" spc="-20">
                <a:latin typeface="宋体"/>
                <a:cs typeface="宋体"/>
              </a:rPr>
              <a:t>限</a:t>
            </a:r>
            <a:r>
              <a:rPr dirty="0" sz="1050" spc="-95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当删</a:t>
            </a:r>
            <a:r>
              <a:rPr dirty="0" sz="1050" spc="-20">
                <a:latin typeface="宋体"/>
                <a:cs typeface="宋体"/>
              </a:rPr>
              <a:t>除</a:t>
            </a:r>
            <a:r>
              <a:rPr dirty="0" sz="1050" spc="5">
                <a:latin typeface="宋体"/>
                <a:cs typeface="宋体"/>
              </a:rPr>
              <a:t>建立在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据库上 的触发器</a:t>
            </a:r>
            <a:r>
              <a:rPr dirty="0" sz="1050" spc="-20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，用户</a:t>
            </a:r>
            <a:r>
              <a:rPr dirty="0" sz="1050" spc="-20">
                <a:latin typeface="宋体"/>
                <a:cs typeface="宋体"/>
              </a:rPr>
              <a:t>需</a:t>
            </a:r>
            <a:r>
              <a:rPr dirty="0" sz="1050" spc="5">
                <a:latin typeface="宋体"/>
                <a:cs typeface="宋体"/>
              </a:rPr>
              <a:t>要具有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ADMINISTER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30">
                <a:latin typeface="Calibri"/>
                <a:cs typeface="Calibri"/>
              </a:rPr>
              <a:t>DATABASE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TRIGGER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系</a:t>
            </a:r>
            <a:r>
              <a:rPr dirty="0" sz="1050" spc="-20">
                <a:latin typeface="宋体"/>
                <a:cs typeface="宋体"/>
              </a:rPr>
              <a:t>统</a:t>
            </a:r>
            <a:r>
              <a:rPr dirty="0" sz="1050" spc="5">
                <a:latin typeface="宋体"/>
                <a:cs typeface="宋体"/>
              </a:rPr>
              <a:t>权限。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305"/>
              </a:spcBef>
            </a:pPr>
            <a:r>
              <a:rPr dirty="0" sz="1050" spc="5">
                <a:latin typeface="宋体"/>
                <a:cs typeface="宋体"/>
              </a:rPr>
              <a:t>此外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当删除表或视图时，建立在这些对象上的触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发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器也随之删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除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83845" indent="-271145">
              <a:lnSpc>
                <a:spcPct val="100000"/>
              </a:lnSpc>
              <a:spcBef>
                <a:spcPts val="71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b="1">
                <a:latin typeface="宋体"/>
                <a:cs typeface="宋体"/>
              </a:rPr>
              <a:t>触发器的状态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数据库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的状</a:t>
            </a:r>
            <a:r>
              <a:rPr dirty="0" sz="1050" spc="-20">
                <a:latin typeface="宋体"/>
                <a:cs typeface="宋体"/>
              </a:rPr>
              <a:t>态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300"/>
              </a:spcBef>
            </a:pPr>
            <a:r>
              <a:rPr dirty="0" sz="1050" spc="5">
                <a:latin typeface="宋体"/>
                <a:cs typeface="宋体"/>
              </a:rPr>
              <a:t>有效状态</a:t>
            </a:r>
            <a:r>
              <a:rPr dirty="0" sz="1050" spc="-5">
                <a:latin typeface="Calibri"/>
                <a:cs typeface="Calibri"/>
              </a:rPr>
              <a:t>(ENABLE)</a:t>
            </a:r>
            <a:r>
              <a:rPr dirty="0" sz="1050" spc="-5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当触发</a:t>
            </a:r>
            <a:r>
              <a:rPr dirty="0" sz="1050" spc="-20">
                <a:latin typeface="宋体"/>
                <a:cs typeface="宋体"/>
              </a:rPr>
              <a:t>事</a:t>
            </a:r>
            <a:r>
              <a:rPr dirty="0" sz="1050" spc="5">
                <a:latin typeface="宋体"/>
                <a:cs typeface="宋体"/>
              </a:rPr>
              <a:t>件发生</a:t>
            </a:r>
            <a:r>
              <a:rPr dirty="0" sz="1050" spc="-20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，处于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效</a:t>
            </a:r>
            <a:r>
              <a:rPr dirty="0" sz="1050" spc="-20">
                <a:latin typeface="宋体"/>
                <a:cs typeface="宋体"/>
              </a:rPr>
              <a:t>状</a:t>
            </a:r>
            <a:r>
              <a:rPr dirty="0" sz="1050" spc="5">
                <a:latin typeface="宋体"/>
                <a:cs typeface="宋体"/>
              </a:rPr>
              <a:t>态的数据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触发器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将</a:t>
            </a:r>
            <a:r>
              <a:rPr dirty="0" sz="1050" spc="-20">
                <a:latin typeface="宋体"/>
                <a:cs typeface="宋体"/>
              </a:rPr>
              <a:t>被</a:t>
            </a:r>
            <a:r>
              <a:rPr dirty="0" sz="1050" spc="5">
                <a:latin typeface="宋体"/>
                <a:cs typeface="宋体"/>
              </a:rPr>
              <a:t>触发。</a:t>
            </a:r>
            <a:endParaRPr sz="1050">
              <a:latin typeface="宋体"/>
              <a:cs typeface="宋体"/>
            </a:endParaRPr>
          </a:p>
          <a:p>
            <a:pPr marL="12700" marR="7620" indent="271145">
              <a:lnSpc>
                <a:spcPts val="156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无效状态</a:t>
            </a:r>
            <a:r>
              <a:rPr dirty="0" sz="1050" spc="-5">
                <a:latin typeface="Calibri"/>
                <a:cs typeface="Calibri"/>
              </a:rPr>
              <a:t>(DISABLE)</a:t>
            </a:r>
            <a:r>
              <a:rPr dirty="0" sz="1050" spc="-5">
                <a:latin typeface="宋体"/>
                <a:cs typeface="宋体"/>
              </a:rPr>
              <a:t>：</a:t>
            </a:r>
            <a:r>
              <a:rPr dirty="0" sz="1050" spc="5">
                <a:latin typeface="宋体"/>
                <a:cs typeface="宋体"/>
              </a:rPr>
              <a:t>当触发事</a:t>
            </a:r>
            <a:r>
              <a:rPr dirty="0" sz="1050" spc="-20">
                <a:latin typeface="宋体"/>
                <a:cs typeface="宋体"/>
              </a:rPr>
              <a:t>件</a:t>
            </a:r>
            <a:r>
              <a:rPr dirty="0" sz="1050" spc="5">
                <a:latin typeface="宋体"/>
                <a:cs typeface="宋体"/>
              </a:rPr>
              <a:t>发生</a:t>
            </a:r>
            <a:r>
              <a:rPr dirty="0" sz="1050" spc="-20">
                <a:latin typeface="宋体"/>
                <a:cs typeface="宋体"/>
              </a:rPr>
              <a:t>时</a:t>
            </a:r>
            <a:r>
              <a:rPr dirty="0" sz="1050" spc="5">
                <a:latin typeface="宋体"/>
                <a:cs typeface="宋体"/>
              </a:rPr>
              <a:t>，处于</a:t>
            </a:r>
            <a:r>
              <a:rPr dirty="0" sz="1050" spc="-20">
                <a:latin typeface="宋体"/>
                <a:cs typeface="宋体"/>
              </a:rPr>
              <a:t>无</a:t>
            </a:r>
            <a:r>
              <a:rPr dirty="0" sz="1050" spc="5">
                <a:latin typeface="宋体"/>
                <a:cs typeface="宋体"/>
              </a:rPr>
              <a:t>效</a:t>
            </a:r>
            <a:r>
              <a:rPr dirty="0" sz="1050" spc="-20">
                <a:latin typeface="宋体"/>
                <a:cs typeface="宋体"/>
              </a:rPr>
              <a:t>状</a:t>
            </a:r>
            <a:r>
              <a:rPr dirty="0" sz="1050" spc="5">
                <a:latin typeface="宋体"/>
                <a:cs typeface="宋体"/>
              </a:rPr>
              <a:t>态的数据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触发器</a:t>
            </a:r>
            <a:r>
              <a:rPr dirty="0" sz="1050" spc="-17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将不会</a:t>
            </a:r>
            <a:r>
              <a:rPr dirty="0" sz="1050" spc="-20">
                <a:latin typeface="宋体"/>
                <a:cs typeface="宋体"/>
              </a:rPr>
              <a:t>被</a:t>
            </a:r>
            <a:r>
              <a:rPr dirty="0" sz="1050" spc="5">
                <a:latin typeface="宋体"/>
                <a:cs typeface="宋体"/>
              </a:rPr>
              <a:t>触发，</a:t>
            </a:r>
            <a:r>
              <a:rPr dirty="0" sz="1050" spc="-20">
                <a:latin typeface="宋体"/>
                <a:cs typeface="宋体"/>
              </a:rPr>
              <a:t>此</a:t>
            </a:r>
            <a:r>
              <a:rPr dirty="0" sz="1050" spc="5">
                <a:latin typeface="宋体"/>
                <a:cs typeface="宋体"/>
              </a:rPr>
              <a:t>时 就跟没有</a:t>
            </a:r>
            <a:r>
              <a:rPr dirty="0" sz="1050" spc="-20">
                <a:latin typeface="宋体"/>
                <a:cs typeface="宋体"/>
              </a:rPr>
              <a:t>这</a:t>
            </a:r>
            <a:r>
              <a:rPr dirty="0" sz="1050" spc="5">
                <a:latin typeface="宋体"/>
                <a:cs typeface="宋体"/>
              </a:rPr>
              <a:t>个数据</a:t>
            </a:r>
            <a:r>
              <a:rPr dirty="0" sz="1050" spc="-20">
                <a:latin typeface="宋体"/>
                <a:cs typeface="宋体"/>
              </a:rPr>
              <a:t>库</a:t>
            </a:r>
            <a:r>
              <a:rPr dirty="0" sz="1050" spc="5">
                <a:latin typeface="宋体"/>
                <a:cs typeface="宋体"/>
              </a:rPr>
              <a:t>触发</a:t>
            </a:r>
            <a:r>
              <a:rPr dirty="0" sz="1050" spc="10">
                <a:latin typeface="宋体"/>
                <a:cs typeface="宋体"/>
              </a:rPr>
              <a:t>器</a:t>
            </a:r>
            <a:r>
              <a:rPr dirty="0" sz="1050" spc="-5">
                <a:latin typeface="Calibri"/>
                <a:cs typeface="Calibri"/>
              </a:rPr>
              <a:t>(TRIGGER)</a:t>
            </a:r>
            <a:r>
              <a:rPr dirty="0" sz="1050" spc="5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一样。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200"/>
              </a:spcBef>
            </a:pPr>
            <a:r>
              <a:rPr dirty="0" sz="1050" spc="5">
                <a:latin typeface="宋体"/>
                <a:cs typeface="宋体"/>
              </a:rPr>
              <a:t>数据库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的这</a:t>
            </a:r>
            <a:r>
              <a:rPr dirty="0" sz="1050" spc="-20">
                <a:latin typeface="宋体"/>
                <a:cs typeface="宋体"/>
              </a:rPr>
              <a:t>两</a:t>
            </a:r>
            <a:r>
              <a:rPr dirty="0" sz="1050" spc="5">
                <a:latin typeface="宋体"/>
                <a:cs typeface="宋体"/>
              </a:rPr>
              <a:t>种状态</a:t>
            </a:r>
            <a:r>
              <a:rPr dirty="0" sz="1050" spc="-20"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以互相</a:t>
            </a:r>
            <a:r>
              <a:rPr dirty="0" sz="1050" spc="-20">
                <a:latin typeface="宋体"/>
                <a:cs typeface="宋体"/>
              </a:rPr>
              <a:t>转</a:t>
            </a:r>
            <a:r>
              <a:rPr dirty="0" sz="1050" spc="5">
                <a:latin typeface="宋体"/>
                <a:cs typeface="宋体"/>
              </a:rPr>
              <a:t>换。格</a:t>
            </a:r>
            <a:r>
              <a:rPr dirty="0" sz="1050" spc="-20">
                <a:latin typeface="宋体"/>
                <a:cs typeface="宋体"/>
              </a:rPr>
              <a:t>式为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283845">
              <a:lnSpc>
                <a:spcPct val="100000"/>
              </a:lnSpc>
              <a:spcBef>
                <a:spcPts val="275"/>
              </a:spcBef>
            </a:pPr>
            <a:r>
              <a:rPr dirty="0" sz="1050" spc="-20">
                <a:latin typeface="Calibri"/>
                <a:cs typeface="Calibri"/>
              </a:rPr>
              <a:t>ALTER </a:t>
            </a:r>
            <a:r>
              <a:rPr dirty="0" sz="1050" spc="-5">
                <a:latin typeface="Calibri"/>
                <a:cs typeface="Calibri"/>
              </a:rPr>
              <a:t>TIGGER trigger_name [DISABLE </a:t>
            </a:r>
            <a:r>
              <a:rPr dirty="0" sz="1050">
                <a:latin typeface="Calibri"/>
                <a:cs typeface="Calibri"/>
              </a:rPr>
              <a:t>| </a:t>
            </a:r>
            <a:r>
              <a:rPr dirty="0" sz="1050" spc="-5">
                <a:latin typeface="Calibri"/>
                <a:cs typeface="Calibri"/>
              </a:rPr>
              <a:t>ENABLE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5">
                <a:latin typeface="Calibri"/>
                <a:cs typeface="Calibri"/>
              </a:rPr>
              <a:t>];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050" spc="5">
                <a:latin typeface="宋体"/>
                <a:cs typeface="宋体"/>
              </a:rPr>
              <a:t>例</a:t>
            </a:r>
            <a:r>
              <a:rPr dirty="0" sz="1050" spc="-15">
                <a:latin typeface="宋体"/>
                <a:cs typeface="宋体"/>
              </a:rPr>
              <a:t>：</a:t>
            </a:r>
            <a:r>
              <a:rPr dirty="0" sz="1050" spc="-15">
                <a:latin typeface="Calibri"/>
                <a:cs typeface="Calibri"/>
              </a:rPr>
              <a:t>ALTER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emp_view_delete</a:t>
            </a:r>
            <a:r>
              <a:rPr dirty="0" sz="105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DISABLE;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5080" indent="267970">
              <a:lnSpc>
                <a:spcPct val="124000"/>
              </a:lnSpc>
              <a:spcBef>
                <a:spcPts val="5"/>
              </a:spcBef>
            </a:pPr>
            <a:r>
              <a:rPr dirty="0" sz="1050" spc="-20">
                <a:latin typeface="Calibri"/>
                <a:cs typeface="Calibri"/>
              </a:rPr>
              <a:t>ALTER</a:t>
            </a:r>
            <a:r>
              <a:rPr dirty="0" sz="1050" spc="16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TRIGGER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语</a:t>
            </a:r>
            <a:r>
              <a:rPr dirty="0" sz="1050" spc="5">
                <a:latin typeface="宋体"/>
                <a:cs typeface="宋体"/>
              </a:rPr>
              <a:t>句一</a:t>
            </a:r>
            <a:r>
              <a:rPr dirty="0" sz="1050" spc="-20">
                <a:latin typeface="宋体"/>
                <a:cs typeface="宋体"/>
              </a:rPr>
              <a:t>次</a:t>
            </a:r>
            <a:r>
              <a:rPr dirty="0" sz="1050" spc="5">
                <a:latin typeface="宋体"/>
                <a:cs typeface="宋体"/>
              </a:rPr>
              <a:t>只能改</a:t>
            </a:r>
            <a:r>
              <a:rPr dirty="0" sz="1050" spc="-20">
                <a:latin typeface="宋体"/>
                <a:cs typeface="宋体"/>
              </a:rPr>
              <a:t>变</a:t>
            </a:r>
            <a:r>
              <a:rPr dirty="0" sz="1050" spc="5">
                <a:latin typeface="宋体"/>
                <a:cs typeface="宋体"/>
              </a:rPr>
              <a:t>一个触</a:t>
            </a:r>
            <a:r>
              <a:rPr dirty="0" sz="1050" spc="-20">
                <a:latin typeface="宋体"/>
                <a:cs typeface="宋体"/>
              </a:rPr>
              <a:t>发</a:t>
            </a:r>
            <a:r>
              <a:rPr dirty="0" sz="1050" spc="5">
                <a:latin typeface="宋体"/>
                <a:cs typeface="宋体"/>
              </a:rPr>
              <a:t>器的状</a:t>
            </a:r>
            <a:r>
              <a:rPr dirty="0" sz="1050" spc="-20">
                <a:latin typeface="宋体"/>
                <a:cs typeface="宋体"/>
              </a:rPr>
              <a:t>态</a:t>
            </a:r>
            <a:r>
              <a:rPr dirty="0" sz="1050" spc="5">
                <a:latin typeface="宋体"/>
                <a:cs typeface="宋体"/>
              </a:rPr>
              <a:t>，而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20">
                <a:latin typeface="Calibri"/>
                <a:cs typeface="Calibri"/>
              </a:rPr>
              <a:t>ALTER</a:t>
            </a:r>
            <a:r>
              <a:rPr dirty="0" sz="1050" spc="160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TABLE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语句则</a:t>
            </a:r>
            <a:r>
              <a:rPr dirty="0" sz="1050" spc="-20">
                <a:latin typeface="宋体"/>
                <a:cs typeface="宋体"/>
              </a:rPr>
              <a:t>一</a:t>
            </a:r>
            <a:r>
              <a:rPr dirty="0" sz="1050" spc="5">
                <a:latin typeface="宋体"/>
                <a:cs typeface="宋体"/>
              </a:rPr>
              <a:t>次能</a:t>
            </a:r>
            <a:r>
              <a:rPr dirty="0" sz="1050" spc="-20">
                <a:latin typeface="宋体"/>
                <a:cs typeface="宋体"/>
              </a:rPr>
              <a:t>够</a:t>
            </a:r>
            <a:r>
              <a:rPr dirty="0" sz="1050" spc="5">
                <a:latin typeface="宋体"/>
                <a:cs typeface="宋体"/>
              </a:rPr>
              <a:t>改变与</a:t>
            </a:r>
            <a:r>
              <a:rPr dirty="0" sz="1050" spc="-20">
                <a:latin typeface="宋体"/>
                <a:cs typeface="宋体"/>
              </a:rPr>
              <a:t>指</a:t>
            </a:r>
            <a:r>
              <a:rPr dirty="0" sz="1050" spc="5">
                <a:latin typeface="宋体"/>
                <a:cs typeface="宋体"/>
              </a:rPr>
              <a:t>定表相 关的所有</a:t>
            </a:r>
            <a:r>
              <a:rPr dirty="0" sz="1050" spc="-20">
                <a:latin typeface="宋体"/>
                <a:cs typeface="宋体"/>
              </a:rPr>
              <a:t>触</a:t>
            </a:r>
            <a:r>
              <a:rPr dirty="0" sz="1050" spc="5">
                <a:latin typeface="宋体"/>
                <a:cs typeface="宋体"/>
              </a:rPr>
              <a:t>发器的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用状态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格式为：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dirty="0" sz="1050" spc="-20">
                <a:latin typeface="Calibri"/>
                <a:cs typeface="Calibri"/>
              </a:rPr>
              <a:t>ALTER </a:t>
            </a:r>
            <a:r>
              <a:rPr dirty="0" sz="1050" spc="-15">
                <a:latin typeface="Calibri"/>
                <a:cs typeface="Calibri"/>
              </a:rPr>
              <a:t>TABLE </a:t>
            </a:r>
            <a:r>
              <a:rPr dirty="0" sz="1050" spc="-5">
                <a:latin typeface="Calibri"/>
                <a:cs typeface="Calibri"/>
              </a:rPr>
              <a:t>[schema.]table_name {ENABLE|DISABLE} </a:t>
            </a:r>
            <a:r>
              <a:rPr dirty="0" sz="1050" spc="-10">
                <a:latin typeface="Calibri"/>
                <a:cs typeface="Calibri"/>
              </a:rPr>
              <a:t>ALL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TRIGGERS;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050" spc="5">
                <a:latin typeface="宋体"/>
                <a:cs typeface="宋体"/>
              </a:rPr>
              <a:t>例：使表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EMP</a:t>
            </a:r>
            <a:r>
              <a:rPr dirty="0" sz="1050" spc="7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上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所有</a:t>
            </a:r>
            <a:r>
              <a:rPr dirty="0" sz="1050" spc="-26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</a:t>
            </a:r>
            <a:r>
              <a:rPr dirty="0" sz="1050" spc="6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失效：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50" spc="-20">
                <a:latin typeface="Calibri"/>
                <a:cs typeface="Calibri"/>
              </a:rPr>
              <a:t>ALTER </a:t>
            </a:r>
            <a:r>
              <a:rPr dirty="0" sz="1050" spc="-15">
                <a:latin typeface="Calibri"/>
                <a:cs typeface="Calibri"/>
              </a:rPr>
              <a:t>TABLE </a:t>
            </a:r>
            <a:r>
              <a:rPr dirty="0" sz="1050">
                <a:latin typeface="Calibri"/>
                <a:cs typeface="Calibri"/>
              </a:rPr>
              <a:t>emp </a:t>
            </a:r>
            <a:r>
              <a:rPr dirty="0" sz="1050" spc="-5">
                <a:latin typeface="Calibri"/>
                <a:cs typeface="Calibri"/>
              </a:rPr>
              <a:t>DISABLE </a:t>
            </a:r>
            <a:r>
              <a:rPr dirty="0" sz="1050">
                <a:latin typeface="Calibri"/>
                <a:cs typeface="Calibri"/>
              </a:rPr>
              <a:t>ALL</a:t>
            </a:r>
            <a:r>
              <a:rPr dirty="0" sz="1050" spc="-1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TRIGGERS;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58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66086" y="1002538"/>
            <a:ext cx="3629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020" algn="l"/>
              </a:tabLst>
            </a:pPr>
            <a:r>
              <a:rPr dirty="0" sz="1800" spc="15" b="1">
                <a:latin typeface="宋体"/>
                <a:cs typeface="宋体"/>
              </a:rPr>
              <a:t>第</a:t>
            </a:r>
            <a:r>
              <a:rPr dirty="0" sz="1800" spc="-10" b="1">
                <a:latin typeface="宋体"/>
                <a:cs typeface="宋体"/>
              </a:rPr>
              <a:t>二章	</a:t>
            </a:r>
            <a:r>
              <a:rPr dirty="0" sz="1800" spc="-10" b="1">
                <a:latin typeface="Calibri"/>
                <a:cs typeface="Calibri"/>
              </a:rPr>
              <a:t>PL/SQL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10" b="1">
                <a:latin typeface="宋体"/>
                <a:cs typeface="宋体"/>
              </a:rPr>
              <a:t>块</a:t>
            </a:r>
            <a:r>
              <a:rPr dirty="0" sz="1800" spc="-10" b="1">
                <a:latin typeface="宋体"/>
                <a:cs typeface="宋体"/>
              </a:rPr>
              <a:t>结构和组</a:t>
            </a:r>
            <a:r>
              <a:rPr dirty="0" sz="1800" spc="10" b="1">
                <a:latin typeface="宋体"/>
                <a:cs typeface="宋体"/>
              </a:rPr>
              <a:t>成</a:t>
            </a:r>
            <a:r>
              <a:rPr dirty="0" sz="1800" spc="-10" b="1">
                <a:latin typeface="宋体"/>
                <a:cs typeface="宋体"/>
              </a:rPr>
              <a:t>元素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5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04" y="1600327"/>
            <a:ext cx="6214110" cy="4387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0850" algn="l"/>
              </a:tabLst>
            </a:pPr>
            <a:r>
              <a:rPr dirty="0" sz="1050" b="1">
                <a:latin typeface="Calibri"/>
                <a:cs typeface="Calibri"/>
              </a:rPr>
              <a:t>§2.1	</a:t>
            </a:r>
            <a:r>
              <a:rPr dirty="0" sz="1050" spc="-5" b="1">
                <a:latin typeface="Calibri"/>
                <a:cs typeface="Calibri"/>
              </a:rPr>
              <a:t>PL/SQL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块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 marR="1732914">
              <a:lnSpc>
                <a:spcPct val="100000"/>
              </a:lnSpc>
              <a:spcBef>
                <a:spcPts val="905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程序由三个块组成，即声明部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、执行部分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异常处理部分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Calibri"/>
                <a:cs typeface="Calibri"/>
              </a:rPr>
              <a:t>PL/SQL</a:t>
            </a:r>
            <a:r>
              <a:rPr dirty="0" sz="1050" spc="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块的结构如下：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</a:pPr>
            <a:r>
              <a:rPr dirty="0" sz="1050" b="1">
                <a:solidFill>
                  <a:srgbClr val="0000FF"/>
                </a:solidFill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275"/>
              </a:spcBef>
            </a:pPr>
            <a:r>
              <a:rPr dirty="0" sz="1050" i="1">
                <a:latin typeface="Calibri"/>
                <a:cs typeface="Calibri"/>
              </a:rPr>
              <a:t>/*</a:t>
            </a:r>
            <a:r>
              <a:rPr dirty="0" sz="1050" spc="45" i="1">
                <a:latin typeface="Calibri"/>
                <a:cs typeface="Calibri"/>
              </a:rPr>
              <a:t> </a:t>
            </a:r>
            <a:r>
              <a:rPr dirty="0" sz="1100" spc="-45" i="1">
                <a:latin typeface="宋体"/>
                <a:cs typeface="宋体"/>
              </a:rPr>
              <a:t>声明部</a:t>
            </a:r>
            <a:r>
              <a:rPr dirty="0" sz="1100" spc="-70" i="1">
                <a:latin typeface="宋体"/>
                <a:cs typeface="宋体"/>
              </a:rPr>
              <a:t>分</a:t>
            </a:r>
            <a:r>
              <a:rPr dirty="0" sz="1050" i="1">
                <a:latin typeface="Calibri"/>
                <a:cs typeface="Calibri"/>
              </a:rPr>
              <a:t>:</a:t>
            </a:r>
            <a:r>
              <a:rPr dirty="0" sz="1050" spc="50" i="1">
                <a:latin typeface="Calibri"/>
                <a:cs typeface="Calibri"/>
              </a:rPr>
              <a:t> </a:t>
            </a:r>
            <a:r>
              <a:rPr dirty="0" sz="1100" spc="-45" i="1">
                <a:latin typeface="宋体"/>
                <a:cs typeface="宋体"/>
              </a:rPr>
              <a:t>在</a:t>
            </a:r>
            <a:r>
              <a:rPr dirty="0" sz="1100" spc="-70" i="1">
                <a:latin typeface="宋体"/>
                <a:cs typeface="宋体"/>
              </a:rPr>
              <a:t>此</a:t>
            </a:r>
            <a:r>
              <a:rPr dirty="0" sz="1100" spc="-45" i="1">
                <a:latin typeface="宋体"/>
                <a:cs typeface="宋体"/>
              </a:rPr>
              <a:t>声明</a:t>
            </a:r>
            <a:r>
              <a:rPr dirty="0" sz="1100" spc="-285" i="1">
                <a:latin typeface="宋体"/>
                <a:cs typeface="宋体"/>
              </a:rPr>
              <a:t> </a:t>
            </a:r>
            <a:r>
              <a:rPr dirty="0" sz="1050" spc="-5" i="1">
                <a:latin typeface="Calibri"/>
                <a:cs typeface="Calibri"/>
              </a:rPr>
              <a:t>PL/SQL</a:t>
            </a:r>
            <a:r>
              <a:rPr dirty="0" sz="1050" spc="35" i="1">
                <a:latin typeface="Calibri"/>
                <a:cs typeface="Calibri"/>
              </a:rPr>
              <a:t> </a:t>
            </a:r>
            <a:r>
              <a:rPr dirty="0" sz="1100" spc="-45" i="1">
                <a:latin typeface="宋体"/>
                <a:cs typeface="宋体"/>
              </a:rPr>
              <a:t>用</a:t>
            </a:r>
            <a:r>
              <a:rPr dirty="0" sz="1100" spc="-70" i="1">
                <a:latin typeface="宋体"/>
                <a:cs typeface="宋体"/>
              </a:rPr>
              <a:t>到</a:t>
            </a:r>
            <a:r>
              <a:rPr dirty="0" sz="1100" spc="-45" i="1">
                <a:latin typeface="宋体"/>
                <a:cs typeface="宋体"/>
              </a:rPr>
              <a:t>的变量</a:t>
            </a:r>
            <a:r>
              <a:rPr dirty="0" sz="1050" i="1">
                <a:latin typeface="Calibri"/>
                <a:cs typeface="Calibri"/>
              </a:rPr>
              <a:t>,</a:t>
            </a:r>
            <a:r>
              <a:rPr dirty="0" sz="1100" spc="-70" i="1">
                <a:latin typeface="宋体"/>
                <a:cs typeface="宋体"/>
              </a:rPr>
              <a:t>类</a:t>
            </a:r>
            <a:r>
              <a:rPr dirty="0" sz="1100" spc="-45" i="1">
                <a:latin typeface="宋体"/>
                <a:cs typeface="宋体"/>
              </a:rPr>
              <a:t>型及</a:t>
            </a:r>
            <a:r>
              <a:rPr dirty="0" sz="1100" spc="-70" i="1">
                <a:latin typeface="宋体"/>
                <a:cs typeface="宋体"/>
              </a:rPr>
              <a:t>游</a:t>
            </a:r>
            <a:r>
              <a:rPr dirty="0" sz="1100" spc="-45" i="1">
                <a:latin typeface="宋体"/>
                <a:cs typeface="宋体"/>
              </a:rPr>
              <a:t>标，以及</a:t>
            </a:r>
            <a:r>
              <a:rPr dirty="0" sz="1100" spc="-70" i="1">
                <a:latin typeface="宋体"/>
                <a:cs typeface="宋体"/>
              </a:rPr>
              <a:t>局</a:t>
            </a:r>
            <a:r>
              <a:rPr dirty="0" sz="1100" spc="-45" i="1">
                <a:latin typeface="宋体"/>
                <a:cs typeface="宋体"/>
              </a:rPr>
              <a:t>部的存</a:t>
            </a:r>
            <a:r>
              <a:rPr dirty="0" sz="1100" spc="-70" i="1">
                <a:latin typeface="宋体"/>
                <a:cs typeface="宋体"/>
              </a:rPr>
              <a:t>储</a:t>
            </a:r>
            <a:r>
              <a:rPr dirty="0" sz="1100" spc="-45" i="1">
                <a:latin typeface="宋体"/>
                <a:cs typeface="宋体"/>
              </a:rPr>
              <a:t>过程和</a:t>
            </a:r>
            <a:r>
              <a:rPr dirty="0" sz="1100" spc="-70" i="1">
                <a:latin typeface="宋体"/>
                <a:cs typeface="宋体"/>
              </a:rPr>
              <a:t>函</a:t>
            </a:r>
            <a:r>
              <a:rPr dirty="0" sz="1100" spc="-45" i="1">
                <a:latin typeface="宋体"/>
                <a:cs typeface="宋体"/>
              </a:rPr>
              <a:t>数</a:t>
            </a:r>
            <a:r>
              <a:rPr dirty="0" sz="1100" spc="-20" i="1">
                <a:latin typeface="宋体"/>
                <a:cs typeface="宋体"/>
              </a:rPr>
              <a:t> </a:t>
            </a:r>
            <a:r>
              <a:rPr dirty="0" sz="1050" i="1">
                <a:latin typeface="Calibri"/>
                <a:cs typeface="Calibri"/>
              </a:rPr>
              <a:t>*/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265"/>
              </a:spcBef>
            </a:pP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algn="ctr" marR="1840864">
              <a:lnSpc>
                <a:spcPct val="100000"/>
              </a:lnSpc>
              <a:spcBef>
                <a:spcPts val="275"/>
              </a:spcBef>
              <a:tabLst>
                <a:tab pos="252729" algn="l"/>
                <a:tab pos="954405" algn="l"/>
                <a:tab pos="2061210" algn="l"/>
                <a:tab pos="3359785" algn="l"/>
              </a:tabLst>
            </a:pPr>
            <a:r>
              <a:rPr dirty="0" sz="1050" i="1">
                <a:latin typeface="Calibri"/>
                <a:cs typeface="Calibri"/>
              </a:rPr>
              <a:t>/*	</a:t>
            </a:r>
            <a:r>
              <a:rPr dirty="0" sz="1100" spc="-70" i="1">
                <a:latin typeface="宋体"/>
                <a:cs typeface="宋体"/>
              </a:rPr>
              <a:t>执</a:t>
            </a:r>
            <a:r>
              <a:rPr dirty="0" sz="1100" spc="-45" i="1">
                <a:latin typeface="宋体"/>
                <a:cs typeface="宋体"/>
              </a:rPr>
              <a:t>行部分</a:t>
            </a:r>
            <a:r>
              <a:rPr dirty="0" sz="1050" i="1">
                <a:latin typeface="Calibri"/>
                <a:cs typeface="Calibri"/>
              </a:rPr>
              <a:t>:	</a:t>
            </a:r>
            <a:r>
              <a:rPr dirty="0" sz="1100" spc="-45" i="1">
                <a:latin typeface="宋体"/>
                <a:cs typeface="宋体"/>
              </a:rPr>
              <a:t>过程及</a:t>
            </a:r>
            <a:r>
              <a:rPr dirty="0" sz="1100" spc="-310" i="1">
                <a:latin typeface="宋体"/>
                <a:cs typeface="宋体"/>
              </a:rPr>
              <a:t> </a:t>
            </a:r>
            <a:r>
              <a:rPr dirty="0" sz="1050" spc="-5" i="1">
                <a:latin typeface="Calibri"/>
                <a:cs typeface="Calibri"/>
              </a:rPr>
              <a:t>SQL </a:t>
            </a:r>
            <a:r>
              <a:rPr dirty="0" sz="1050" spc="45" i="1">
                <a:latin typeface="Calibri"/>
                <a:cs typeface="Calibri"/>
              </a:rPr>
              <a:t> </a:t>
            </a:r>
            <a:r>
              <a:rPr dirty="0" sz="1100" spc="-45" i="1">
                <a:latin typeface="宋体"/>
                <a:cs typeface="宋体"/>
              </a:rPr>
              <a:t>语句	</a:t>
            </a:r>
            <a:r>
              <a:rPr dirty="0" sz="1050" i="1">
                <a:latin typeface="Calibri"/>
                <a:cs typeface="Calibri"/>
              </a:rPr>
              <a:t>, </a:t>
            </a:r>
            <a:r>
              <a:rPr dirty="0" sz="1050" spc="30" i="1">
                <a:latin typeface="Calibri"/>
                <a:cs typeface="Calibri"/>
              </a:rPr>
              <a:t> </a:t>
            </a:r>
            <a:r>
              <a:rPr dirty="0" sz="1100" spc="-45" i="1">
                <a:latin typeface="宋体"/>
                <a:cs typeface="宋体"/>
              </a:rPr>
              <a:t>即程序</a:t>
            </a:r>
            <a:r>
              <a:rPr dirty="0" sz="1100" spc="-70" i="1">
                <a:latin typeface="宋体"/>
                <a:cs typeface="宋体"/>
              </a:rPr>
              <a:t>的主</a:t>
            </a:r>
            <a:r>
              <a:rPr dirty="0" sz="1100" spc="-45" i="1">
                <a:latin typeface="宋体"/>
                <a:cs typeface="宋体"/>
              </a:rPr>
              <a:t>要部分	</a:t>
            </a:r>
            <a:r>
              <a:rPr dirty="0" sz="1050" i="1">
                <a:latin typeface="Calibri"/>
                <a:cs typeface="Calibri"/>
              </a:rPr>
              <a:t>*/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265"/>
              </a:spcBef>
            </a:pPr>
            <a:r>
              <a:rPr dirty="0" sz="1050" spc="-5" b="1">
                <a:solidFill>
                  <a:srgbClr val="0000FF"/>
                </a:solidFill>
                <a:latin typeface="Calibri"/>
                <a:cs typeface="Calibri"/>
              </a:rPr>
              <a:t>EXCEPTION</a:t>
            </a:r>
            <a:endParaRPr sz="1050">
              <a:latin typeface="Calibri"/>
              <a:cs typeface="Calibri"/>
            </a:endParaRPr>
          </a:p>
          <a:p>
            <a:pPr marL="375285">
              <a:lnSpc>
                <a:spcPct val="100000"/>
              </a:lnSpc>
              <a:spcBef>
                <a:spcPts val="275"/>
              </a:spcBef>
              <a:tabLst>
                <a:tab pos="2131695" algn="l"/>
              </a:tabLst>
            </a:pPr>
            <a:r>
              <a:rPr dirty="0" sz="1050" i="1">
                <a:latin typeface="Calibri"/>
                <a:cs typeface="Calibri"/>
              </a:rPr>
              <a:t>/* </a:t>
            </a:r>
            <a:r>
              <a:rPr dirty="0" sz="1050" spc="60" i="1">
                <a:latin typeface="Calibri"/>
                <a:cs typeface="Calibri"/>
              </a:rPr>
              <a:t> </a:t>
            </a:r>
            <a:r>
              <a:rPr dirty="0" sz="1100" spc="-45" i="1">
                <a:latin typeface="宋体"/>
                <a:cs typeface="宋体"/>
              </a:rPr>
              <a:t>执</a:t>
            </a:r>
            <a:r>
              <a:rPr dirty="0" sz="1100" spc="-70" i="1">
                <a:latin typeface="宋体"/>
                <a:cs typeface="宋体"/>
              </a:rPr>
              <a:t>行</a:t>
            </a:r>
            <a:r>
              <a:rPr dirty="0" sz="1100" spc="-45" i="1">
                <a:latin typeface="宋体"/>
                <a:cs typeface="宋体"/>
              </a:rPr>
              <a:t>异常部</a:t>
            </a:r>
            <a:r>
              <a:rPr dirty="0" sz="1100" spc="-70" i="1">
                <a:latin typeface="宋体"/>
                <a:cs typeface="宋体"/>
              </a:rPr>
              <a:t>分</a:t>
            </a:r>
            <a:r>
              <a:rPr dirty="0" sz="1050" i="1">
                <a:latin typeface="Calibri"/>
                <a:cs typeface="Calibri"/>
              </a:rPr>
              <a:t>: </a:t>
            </a:r>
            <a:r>
              <a:rPr dirty="0" sz="1050" spc="60" i="1">
                <a:latin typeface="Calibri"/>
                <a:cs typeface="Calibri"/>
              </a:rPr>
              <a:t> </a:t>
            </a:r>
            <a:r>
              <a:rPr dirty="0" sz="1100" spc="-45" i="1">
                <a:latin typeface="宋体"/>
                <a:cs typeface="宋体"/>
              </a:rPr>
              <a:t>错</a:t>
            </a:r>
            <a:r>
              <a:rPr dirty="0" sz="1100" spc="-70" i="1">
                <a:latin typeface="宋体"/>
                <a:cs typeface="宋体"/>
              </a:rPr>
              <a:t>误</a:t>
            </a:r>
            <a:r>
              <a:rPr dirty="0" sz="1100" spc="-45" i="1">
                <a:latin typeface="宋体"/>
                <a:cs typeface="宋体"/>
              </a:rPr>
              <a:t>处理	</a:t>
            </a:r>
            <a:r>
              <a:rPr dirty="0" sz="1050" i="1">
                <a:latin typeface="Calibri"/>
                <a:cs typeface="Calibri"/>
              </a:rPr>
              <a:t>*/</a:t>
            </a:r>
            <a:endParaRPr sz="10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270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1050" b="1"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050" spc="5">
                <a:latin typeface="宋体"/>
                <a:cs typeface="宋体"/>
              </a:rPr>
              <a:t>其中</a:t>
            </a:r>
            <a:r>
              <a:rPr dirty="0" sz="1050" spc="-5">
                <a:latin typeface="宋体"/>
                <a:cs typeface="宋体"/>
              </a:rPr>
              <a:t> </a:t>
            </a:r>
            <a:r>
              <a:rPr dirty="0" sz="1050" spc="5">
                <a:latin typeface="宋体"/>
                <a:cs typeface="宋体"/>
              </a:rPr>
              <a:t>执行</a:t>
            </a:r>
            <a:r>
              <a:rPr dirty="0" sz="1050" spc="-20">
                <a:latin typeface="宋体"/>
                <a:cs typeface="宋体"/>
              </a:rPr>
              <a:t>部</a:t>
            </a:r>
            <a:r>
              <a:rPr dirty="0" sz="1050" spc="5">
                <a:latin typeface="宋体"/>
                <a:cs typeface="宋体"/>
              </a:rPr>
              <a:t>分是必</a:t>
            </a:r>
            <a:r>
              <a:rPr dirty="0" sz="1050" spc="-20">
                <a:latin typeface="宋体"/>
                <a:cs typeface="宋体"/>
              </a:rPr>
              <a:t>须</a:t>
            </a:r>
            <a:r>
              <a:rPr dirty="0" sz="1050" spc="5">
                <a:latin typeface="宋体"/>
                <a:cs typeface="宋体"/>
              </a:rPr>
              <a:t>的。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PL/SQL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块可以分为三类</a:t>
            </a:r>
            <a:r>
              <a:rPr dirty="0" sz="1050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283845" indent="-271145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无名块</a:t>
            </a:r>
            <a:r>
              <a:rPr dirty="0" sz="1050" spc="5">
                <a:latin typeface="宋体"/>
                <a:cs typeface="宋体"/>
              </a:rPr>
              <a:t>：动态</a:t>
            </a:r>
            <a:r>
              <a:rPr dirty="0" sz="1050" spc="-20">
                <a:latin typeface="宋体"/>
                <a:cs typeface="宋体"/>
              </a:rPr>
              <a:t>构</a:t>
            </a:r>
            <a:r>
              <a:rPr dirty="0" sz="1050" spc="5">
                <a:latin typeface="宋体"/>
                <a:cs typeface="宋体"/>
              </a:rPr>
              <a:t>造，只</a:t>
            </a:r>
            <a:r>
              <a:rPr dirty="0" sz="1050" spc="-20">
                <a:latin typeface="宋体"/>
                <a:cs typeface="宋体"/>
              </a:rPr>
              <a:t>能</a:t>
            </a:r>
            <a:r>
              <a:rPr dirty="0" sz="1050" spc="5">
                <a:latin typeface="宋体"/>
                <a:cs typeface="宋体"/>
              </a:rPr>
              <a:t>执行一</a:t>
            </a:r>
            <a:r>
              <a:rPr dirty="0" sz="1050" spc="-20">
                <a:latin typeface="宋体"/>
                <a:cs typeface="宋体"/>
              </a:rPr>
              <a:t>次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283845" marR="5080" indent="-271145">
              <a:lnSpc>
                <a:spcPct val="123800"/>
              </a:lnSpc>
              <a:buClr>
                <a:srgbClr val="000000"/>
              </a:buClr>
              <a:buFont typeface="Calibri"/>
              <a:buAutoNum type="arabicPeriod"/>
              <a:tabLst>
                <a:tab pos="283845" algn="l"/>
                <a:tab pos="284480" algn="l"/>
              </a:tabLst>
            </a:pP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子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程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序</a:t>
            </a:r>
            <a:r>
              <a:rPr dirty="0" sz="1050" spc="5">
                <a:latin typeface="宋体"/>
                <a:cs typeface="宋体"/>
              </a:rPr>
              <a:t>：存储在数据库中的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存储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过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程、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函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及包等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当在数据库上建立好后可以在其</a:t>
            </a:r>
            <a:r>
              <a:rPr dirty="0" sz="1050" spc="25">
                <a:latin typeface="宋体"/>
                <a:cs typeface="宋体"/>
              </a:rPr>
              <a:t>它</a:t>
            </a:r>
            <a:r>
              <a:rPr dirty="0" sz="1050" spc="5">
                <a:latin typeface="宋体"/>
                <a:cs typeface="宋体"/>
              </a:rPr>
              <a:t>程序中调用它 </a:t>
            </a:r>
            <a:r>
              <a:rPr dirty="0" sz="1050" spc="5">
                <a:latin typeface="宋体"/>
                <a:cs typeface="宋体"/>
              </a:rPr>
              <a:t>们。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Calibri"/>
              <a:buAutoNum type="arabicPeriod"/>
              <a:tabLst>
                <a:tab pos="283845" algn="l"/>
                <a:tab pos="284480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触发器</a:t>
            </a:r>
            <a:r>
              <a:rPr dirty="0" sz="1050" spc="5">
                <a:latin typeface="宋体"/>
                <a:cs typeface="宋体"/>
              </a:rPr>
              <a:t>：当数</a:t>
            </a:r>
            <a:r>
              <a:rPr dirty="0" sz="1050" spc="-20">
                <a:latin typeface="宋体"/>
                <a:cs typeface="宋体"/>
              </a:rPr>
              <a:t>据</a:t>
            </a:r>
            <a:r>
              <a:rPr dirty="0" sz="1050" spc="5">
                <a:latin typeface="宋体"/>
                <a:cs typeface="宋体"/>
              </a:rPr>
              <a:t>库发生</a:t>
            </a:r>
            <a:r>
              <a:rPr dirty="0" sz="1050" spc="-20">
                <a:latin typeface="宋体"/>
                <a:cs typeface="宋体"/>
              </a:rPr>
              <a:t>操</a:t>
            </a:r>
            <a:r>
              <a:rPr dirty="0" sz="1050" spc="5">
                <a:latin typeface="宋体"/>
                <a:cs typeface="宋体"/>
              </a:rPr>
              <a:t>作时，</a:t>
            </a:r>
            <a:r>
              <a:rPr dirty="0" sz="1050" spc="-20">
                <a:latin typeface="宋体"/>
                <a:cs typeface="宋体"/>
              </a:rPr>
              <a:t>会</a:t>
            </a:r>
            <a:r>
              <a:rPr dirty="0" sz="1050" spc="5">
                <a:latin typeface="宋体"/>
                <a:cs typeface="宋体"/>
              </a:rPr>
              <a:t>触发一</a:t>
            </a:r>
            <a:r>
              <a:rPr dirty="0" sz="1050" spc="-20">
                <a:latin typeface="宋体"/>
                <a:cs typeface="宋体"/>
              </a:rPr>
              <a:t>些</a:t>
            </a:r>
            <a:r>
              <a:rPr dirty="0" sz="1050" spc="5">
                <a:latin typeface="宋体"/>
                <a:cs typeface="宋体"/>
              </a:rPr>
              <a:t>事件，</a:t>
            </a:r>
            <a:r>
              <a:rPr dirty="0" sz="1050" spc="-20">
                <a:latin typeface="宋体"/>
                <a:cs typeface="宋体"/>
              </a:rPr>
              <a:t>从</a:t>
            </a:r>
            <a:r>
              <a:rPr dirty="0" sz="1050" spc="5">
                <a:latin typeface="宋体"/>
                <a:cs typeface="宋体"/>
              </a:rPr>
              <a:t>而自动执</a:t>
            </a:r>
            <a:r>
              <a:rPr dirty="0" sz="1050" spc="-20">
                <a:latin typeface="宋体"/>
                <a:cs typeface="宋体"/>
              </a:rPr>
              <a:t>行</a:t>
            </a:r>
            <a:r>
              <a:rPr dirty="0" sz="1050" spc="5">
                <a:latin typeface="宋体"/>
                <a:cs typeface="宋体"/>
              </a:rPr>
              <a:t>相应的</a:t>
            </a:r>
            <a:r>
              <a:rPr dirty="0" sz="1050" spc="-20">
                <a:latin typeface="宋体"/>
                <a:cs typeface="宋体"/>
              </a:rPr>
              <a:t>程</a:t>
            </a:r>
            <a:r>
              <a:rPr dirty="0" sz="1050" spc="5">
                <a:latin typeface="宋体"/>
                <a:cs typeface="宋体"/>
              </a:rPr>
              <a:t>序。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6435597"/>
            <a:ext cx="2741930" cy="1019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0850" algn="l"/>
              </a:tabLst>
            </a:pPr>
            <a:r>
              <a:rPr dirty="0" sz="1050" b="1">
                <a:latin typeface="Calibri"/>
                <a:cs typeface="Calibri"/>
              </a:rPr>
              <a:t>§2.2	</a:t>
            </a:r>
            <a:r>
              <a:rPr dirty="0" sz="1050" spc="-5" b="1">
                <a:latin typeface="Calibri"/>
                <a:cs typeface="Calibri"/>
              </a:rPr>
              <a:t>PL/SQL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结构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09270" indent="-228600">
              <a:lnSpc>
                <a:spcPct val="100000"/>
              </a:lnSpc>
              <a:spcBef>
                <a:spcPts val="905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块中可</a:t>
            </a:r>
            <a:r>
              <a:rPr dirty="0" sz="1050" spc="-20">
                <a:latin typeface="宋体"/>
                <a:cs typeface="宋体"/>
              </a:rPr>
              <a:t>以</a:t>
            </a:r>
            <a:r>
              <a:rPr dirty="0" sz="1050" spc="5">
                <a:latin typeface="宋体"/>
                <a:cs typeface="宋体"/>
              </a:rPr>
              <a:t>包含子</a:t>
            </a:r>
            <a:r>
              <a:rPr dirty="0" sz="1050" spc="-20">
                <a:latin typeface="宋体"/>
                <a:cs typeface="宋体"/>
              </a:rPr>
              <a:t>块</a:t>
            </a:r>
            <a:r>
              <a:rPr dirty="0" sz="1050" spc="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子块可以</a:t>
            </a:r>
            <a:r>
              <a:rPr dirty="0" sz="1050" spc="-20">
                <a:latin typeface="宋体"/>
                <a:cs typeface="宋体"/>
              </a:rPr>
              <a:t>位</a:t>
            </a:r>
            <a:r>
              <a:rPr dirty="0" sz="1050" spc="5">
                <a:latin typeface="宋体"/>
                <a:cs typeface="宋体"/>
              </a:rPr>
              <a:t>于</a:t>
            </a:r>
            <a:r>
              <a:rPr dirty="0" sz="1050" spc="-4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任何部</a:t>
            </a:r>
            <a:r>
              <a:rPr dirty="0" sz="1050" spc="-20">
                <a:latin typeface="宋体"/>
                <a:cs typeface="宋体"/>
              </a:rPr>
              <a:t>分</a:t>
            </a:r>
            <a:r>
              <a:rPr dirty="0" sz="1050" spc="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5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子块也即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中的一</a:t>
            </a:r>
            <a:r>
              <a:rPr dirty="0" sz="1050" spc="-20">
                <a:latin typeface="宋体"/>
                <a:cs typeface="宋体"/>
              </a:rPr>
              <a:t>条</a:t>
            </a:r>
            <a:r>
              <a:rPr dirty="0" sz="1050" spc="5">
                <a:latin typeface="宋体"/>
                <a:cs typeface="宋体"/>
              </a:rPr>
              <a:t>命令；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" y="7902066"/>
            <a:ext cx="5089525" cy="1813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1484" algn="l"/>
              </a:tabLst>
            </a:pPr>
            <a:r>
              <a:rPr dirty="0" sz="1050" b="1">
                <a:latin typeface="Calibri"/>
                <a:cs typeface="Calibri"/>
              </a:rPr>
              <a:t>§2.3	</a:t>
            </a:r>
            <a:r>
              <a:rPr dirty="0" sz="1050" b="1">
                <a:latin typeface="宋体"/>
                <a:cs typeface="宋体"/>
              </a:rPr>
              <a:t>标识符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程序设</a:t>
            </a:r>
            <a:r>
              <a:rPr dirty="0" sz="1050" spc="-20">
                <a:latin typeface="宋体"/>
                <a:cs typeface="宋体"/>
              </a:rPr>
              <a:t>计</a:t>
            </a:r>
            <a:r>
              <a:rPr dirty="0" sz="1050" spc="5">
                <a:latin typeface="宋体"/>
                <a:cs typeface="宋体"/>
              </a:rPr>
              <a:t>中的标</a:t>
            </a:r>
            <a:r>
              <a:rPr dirty="0" sz="1050" spc="-20">
                <a:latin typeface="宋体"/>
                <a:cs typeface="宋体"/>
              </a:rPr>
              <a:t>识</a:t>
            </a:r>
            <a:r>
              <a:rPr dirty="0" sz="1050" spc="5">
                <a:latin typeface="宋体"/>
                <a:cs typeface="宋体"/>
              </a:rPr>
              <a:t>符定义与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10">
                <a:latin typeface="Calibri"/>
                <a:cs typeface="Calibri"/>
              </a:rPr>
              <a:t>SQL</a:t>
            </a:r>
            <a:r>
              <a:rPr dirty="0" sz="1050" spc="4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的标</a:t>
            </a:r>
            <a:r>
              <a:rPr dirty="0" sz="1050" spc="-20">
                <a:latin typeface="宋体"/>
                <a:cs typeface="宋体"/>
              </a:rPr>
              <a:t>识</a:t>
            </a:r>
            <a:r>
              <a:rPr dirty="0" sz="1050" spc="5">
                <a:latin typeface="宋体"/>
                <a:cs typeface="宋体"/>
              </a:rPr>
              <a:t>符</a:t>
            </a:r>
            <a:r>
              <a:rPr dirty="0" sz="1050" spc="-20">
                <a:latin typeface="宋体"/>
                <a:cs typeface="宋体"/>
              </a:rPr>
              <a:t>定</a:t>
            </a:r>
            <a:r>
              <a:rPr dirty="0" sz="1050" spc="5">
                <a:latin typeface="宋体"/>
                <a:cs typeface="宋体"/>
              </a:rPr>
              <a:t>义的要求</a:t>
            </a:r>
            <a:r>
              <a:rPr dirty="0" sz="1050" spc="-20">
                <a:latin typeface="宋体"/>
                <a:cs typeface="宋体"/>
              </a:rPr>
              <a:t>相</a:t>
            </a:r>
            <a:r>
              <a:rPr dirty="0" sz="1050" spc="5">
                <a:latin typeface="宋体"/>
                <a:cs typeface="宋体"/>
              </a:rPr>
              <a:t>同。要</a:t>
            </a:r>
            <a:r>
              <a:rPr dirty="0" sz="1050" spc="-20">
                <a:latin typeface="宋体"/>
                <a:cs typeface="宋体"/>
              </a:rPr>
              <a:t>求</a:t>
            </a:r>
            <a:r>
              <a:rPr dirty="0" sz="1050" spc="5">
                <a:latin typeface="宋体"/>
                <a:cs typeface="宋体"/>
              </a:rPr>
              <a:t>和限制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5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标识符名</a:t>
            </a:r>
            <a:r>
              <a:rPr dirty="0" sz="1050" spc="-20">
                <a:latin typeface="宋体"/>
                <a:cs typeface="宋体"/>
              </a:rPr>
              <a:t>不</a:t>
            </a:r>
            <a:r>
              <a:rPr dirty="0" sz="1050" spc="5">
                <a:latin typeface="宋体"/>
                <a:cs typeface="宋体"/>
              </a:rPr>
              <a:t>能超过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30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字</a:t>
            </a:r>
            <a:r>
              <a:rPr dirty="0" sz="1050" spc="-20">
                <a:latin typeface="宋体"/>
                <a:cs typeface="宋体"/>
              </a:rPr>
              <a:t>符</a:t>
            </a:r>
            <a:r>
              <a:rPr dirty="0" sz="1050" spc="5">
                <a:latin typeface="宋体"/>
                <a:cs typeface="宋体"/>
              </a:rPr>
              <a:t>；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第一个字符必须为字母；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不分大小写；</a:t>
            </a:r>
            <a:endParaRPr sz="1050">
              <a:latin typeface="宋体"/>
              <a:cs typeface="宋体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不能用</a:t>
            </a:r>
            <a:r>
              <a:rPr dirty="0" sz="1050" spc="-5">
                <a:latin typeface="Calibri"/>
                <a:cs typeface="Calibri"/>
              </a:rPr>
              <a:t>’-‘(</a:t>
            </a:r>
            <a:r>
              <a:rPr dirty="0" sz="1050" spc="5">
                <a:latin typeface="宋体"/>
                <a:cs typeface="宋体"/>
              </a:rPr>
              <a:t>减号</a:t>
            </a:r>
            <a:r>
              <a:rPr dirty="0" sz="1050" spc="-10">
                <a:latin typeface="Calibri"/>
                <a:cs typeface="Calibri"/>
              </a:rPr>
              <a:t>);</a:t>
            </a:r>
            <a:endParaRPr sz="1050">
              <a:latin typeface="Calibri"/>
              <a:cs typeface="Calibri"/>
            </a:endParaRPr>
          </a:p>
          <a:p>
            <a:pPr marL="509270" indent="-228600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509270" algn="l"/>
                <a:tab pos="509905" algn="l"/>
              </a:tabLst>
            </a:pPr>
            <a:r>
              <a:rPr dirty="0" sz="1050" spc="5">
                <a:latin typeface="宋体"/>
                <a:cs typeface="宋体"/>
              </a:rPr>
              <a:t>不能是</a:t>
            </a:r>
            <a:r>
              <a:rPr dirty="0" sz="1050" spc="-26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SQL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保</a:t>
            </a:r>
            <a:r>
              <a:rPr dirty="0" sz="1050" spc="-20">
                <a:latin typeface="宋体"/>
                <a:cs typeface="宋体"/>
              </a:rPr>
              <a:t>留</a:t>
            </a:r>
            <a:r>
              <a:rPr dirty="0" sz="1050" spc="5">
                <a:latin typeface="宋体"/>
                <a:cs typeface="宋体"/>
              </a:rPr>
              <a:t>字。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451484" algn="l"/>
              </a:tabLst>
            </a:pPr>
            <a:r>
              <a:rPr dirty="0" sz="1100" spc="-50" b="1" i="1">
                <a:latin typeface="宋体"/>
                <a:cs typeface="宋体"/>
              </a:rPr>
              <a:t>提</a:t>
            </a:r>
            <a:r>
              <a:rPr dirty="0" sz="1100" spc="-30" b="1" i="1">
                <a:latin typeface="宋体"/>
                <a:cs typeface="宋体"/>
              </a:rPr>
              <a:t>示</a:t>
            </a:r>
            <a:r>
              <a:rPr dirty="0" sz="1050" b="1" i="1">
                <a:latin typeface="Calibri"/>
                <a:cs typeface="Calibri"/>
              </a:rPr>
              <a:t>:	</a:t>
            </a:r>
            <a:r>
              <a:rPr dirty="0" sz="1100" spc="-50" b="1" i="1">
                <a:solidFill>
                  <a:srgbClr val="FF0000"/>
                </a:solidFill>
                <a:latin typeface="宋体"/>
                <a:cs typeface="宋体"/>
              </a:rPr>
              <a:t>一般不要把变量名声明与表中字</a:t>
            </a:r>
            <a:r>
              <a:rPr dirty="0" sz="1100" spc="-75" b="1" i="1">
                <a:solidFill>
                  <a:srgbClr val="FF0000"/>
                </a:solidFill>
                <a:latin typeface="宋体"/>
                <a:cs typeface="宋体"/>
              </a:rPr>
              <a:t>段</a:t>
            </a:r>
            <a:r>
              <a:rPr dirty="0" sz="1100" spc="-50" b="1" i="1">
                <a:solidFill>
                  <a:srgbClr val="FF0000"/>
                </a:solidFill>
                <a:latin typeface="宋体"/>
                <a:cs typeface="宋体"/>
              </a:rPr>
              <a:t>名完全一</a:t>
            </a:r>
            <a:r>
              <a:rPr dirty="0" sz="1100" spc="-65" b="1" i="1">
                <a:solidFill>
                  <a:srgbClr val="FF0000"/>
                </a:solidFill>
                <a:latin typeface="宋体"/>
                <a:cs typeface="宋体"/>
              </a:rPr>
              <a:t>样</a:t>
            </a:r>
            <a:r>
              <a:rPr dirty="0" sz="1050" spc="-10" b="1" i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100" spc="-50" b="1" i="1">
                <a:solidFill>
                  <a:srgbClr val="FF0000"/>
                </a:solidFill>
                <a:latin typeface="宋体"/>
                <a:cs typeface="宋体"/>
              </a:rPr>
              <a:t>如果这样可能得到不正确的结</a:t>
            </a:r>
            <a:r>
              <a:rPr dirty="0" sz="1100" spc="-45" b="1" i="1">
                <a:solidFill>
                  <a:srgbClr val="FF0000"/>
                </a:solidFill>
                <a:latin typeface="宋体"/>
                <a:cs typeface="宋体"/>
              </a:rPr>
              <a:t>果</a:t>
            </a:r>
            <a:r>
              <a:rPr dirty="0" sz="1050" b="1" i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404" y="965961"/>
            <a:ext cx="6280150" cy="1970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例如：下</a:t>
            </a:r>
            <a:r>
              <a:rPr dirty="0" sz="1050" spc="-20">
                <a:latin typeface="宋体"/>
                <a:cs typeface="宋体"/>
              </a:rPr>
              <a:t>面</a:t>
            </a:r>
            <a:r>
              <a:rPr dirty="0" sz="1050" spc="5">
                <a:latin typeface="宋体"/>
                <a:cs typeface="宋体"/>
              </a:rPr>
              <a:t>的例子</a:t>
            </a:r>
            <a:r>
              <a:rPr dirty="0" sz="1050" spc="-20">
                <a:latin typeface="宋体"/>
                <a:cs typeface="宋体"/>
              </a:rPr>
              <a:t>将</a:t>
            </a:r>
            <a:r>
              <a:rPr dirty="0" sz="1050" spc="5">
                <a:latin typeface="宋体"/>
                <a:cs typeface="宋体"/>
              </a:rPr>
              <a:t>会删除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有的纪</a:t>
            </a:r>
            <a:r>
              <a:rPr dirty="0" sz="1050" spc="-20">
                <a:latin typeface="宋体"/>
                <a:cs typeface="宋体"/>
              </a:rPr>
              <a:t>录</a:t>
            </a:r>
            <a:r>
              <a:rPr dirty="0" sz="1050" spc="5">
                <a:latin typeface="宋体"/>
                <a:cs typeface="宋体"/>
              </a:rPr>
              <a:t>，而不</a:t>
            </a:r>
            <a:r>
              <a:rPr dirty="0" sz="1050" spc="250">
                <a:latin typeface="宋体"/>
                <a:cs typeface="宋体"/>
              </a:rPr>
              <a:t>是</a:t>
            </a:r>
            <a:r>
              <a:rPr dirty="0" sz="1050">
                <a:latin typeface="Calibri"/>
                <a:cs typeface="Calibri"/>
              </a:rPr>
              <a:t>KING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的记录；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">
                <a:latin typeface="Calibri"/>
                <a:cs typeface="Calibri"/>
              </a:rPr>
              <a:t>DECLARE</a:t>
            </a:r>
            <a:endParaRPr sz="1050">
              <a:latin typeface="Calibri"/>
              <a:cs typeface="Calibri"/>
            </a:endParaRPr>
          </a:p>
          <a:p>
            <a:pPr marL="12700" marR="4431030" indent="200660">
              <a:lnSpc>
                <a:spcPct val="123800"/>
              </a:lnSpc>
            </a:pPr>
            <a:r>
              <a:rPr dirty="0" sz="1050" spc="-5">
                <a:latin typeface="Calibri"/>
                <a:cs typeface="Calibri"/>
              </a:rPr>
              <a:t>Ename </a:t>
            </a:r>
            <a:r>
              <a:rPr dirty="0" sz="1050" spc="-10">
                <a:latin typeface="Calibri"/>
                <a:cs typeface="Calibri"/>
              </a:rPr>
              <a:t>varchar2(20)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:= </a:t>
            </a:r>
            <a:r>
              <a:rPr dirty="0" sz="1050">
                <a:latin typeface="Calibri"/>
                <a:cs typeface="Calibri"/>
              </a:rPr>
              <a:t>’KING’;  </a:t>
            </a:r>
            <a:r>
              <a:rPr dirty="0" sz="1050" spc="-5">
                <a:latin typeface="Calibri"/>
                <a:cs typeface="Calibri"/>
              </a:rPr>
              <a:t>BEGIN</a:t>
            </a:r>
            <a:endParaRPr sz="10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DELETE </a:t>
            </a:r>
            <a:r>
              <a:rPr dirty="0" sz="1050">
                <a:latin typeface="Calibri"/>
                <a:cs typeface="Calibri"/>
              </a:rPr>
              <a:t>FROM emp </a:t>
            </a:r>
            <a:r>
              <a:rPr dirty="0" sz="1050" spc="-5">
                <a:latin typeface="Calibri"/>
                <a:cs typeface="Calibri"/>
              </a:rPr>
              <a:t>WHERE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5">
                <a:latin typeface="Calibri"/>
                <a:cs typeface="Calibri"/>
              </a:rPr>
              <a:t>ename=ename;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50" spc="-10">
                <a:latin typeface="Calibri"/>
                <a:cs typeface="Calibri"/>
              </a:rPr>
              <a:t>END;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 indent="267970">
              <a:lnSpc>
                <a:spcPct val="124000"/>
              </a:lnSpc>
            </a:pPr>
            <a:r>
              <a:rPr dirty="0" sz="1050" spc="5">
                <a:latin typeface="宋体"/>
                <a:cs typeface="宋体"/>
              </a:rPr>
              <a:t>变量</a:t>
            </a:r>
            <a:r>
              <a:rPr dirty="0" sz="1050" spc="-20">
                <a:latin typeface="宋体"/>
                <a:cs typeface="宋体"/>
              </a:rPr>
              <a:t>命</a:t>
            </a:r>
            <a:r>
              <a:rPr dirty="0" sz="1050" spc="5">
                <a:latin typeface="宋体"/>
                <a:cs typeface="宋体"/>
              </a:rPr>
              <a:t>名在</a:t>
            </a:r>
            <a:r>
              <a:rPr dirty="0" sz="1050" spc="-28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-20">
                <a:latin typeface="宋体"/>
                <a:cs typeface="宋体"/>
              </a:rPr>
              <a:t>中</a:t>
            </a:r>
            <a:r>
              <a:rPr dirty="0" sz="1050" spc="5">
                <a:latin typeface="宋体"/>
                <a:cs typeface="宋体"/>
              </a:rPr>
              <a:t>有特别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讲</a:t>
            </a:r>
            <a:r>
              <a:rPr dirty="0" sz="1050" spc="-20">
                <a:latin typeface="宋体"/>
                <a:cs typeface="宋体"/>
              </a:rPr>
              <a:t>究</a:t>
            </a:r>
            <a:r>
              <a:rPr dirty="0" sz="1050" spc="-48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建议</a:t>
            </a:r>
            <a:r>
              <a:rPr dirty="0" sz="1050" spc="-20">
                <a:latin typeface="宋体"/>
                <a:cs typeface="宋体"/>
              </a:rPr>
              <a:t>在</a:t>
            </a:r>
            <a:r>
              <a:rPr dirty="0" sz="1050" spc="5">
                <a:latin typeface="宋体"/>
                <a:cs typeface="宋体"/>
              </a:rPr>
              <a:t>系</a:t>
            </a:r>
            <a:r>
              <a:rPr dirty="0" sz="1050" spc="-20">
                <a:latin typeface="宋体"/>
                <a:cs typeface="宋体"/>
              </a:rPr>
              <a:t>统</a:t>
            </a:r>
            <a:r>
              <a:rPr dirty="0" sz="1050" spc="5">
                <a:latin typeface="宋体"/>
                <a:cs typeface="宋体"/>
              </a:rPr>
              <a:t>的设计阶</a:t>
            </a:r>
            <a:r>
              <a:rPr dirty="0" sz="1050" spc="-20">
                <a:latin typeface="宋体"/>
                <a:cs typeface="宋体"/>
              </a:rPr>
              <a:t>段</a:t>
            </a:r>
            <a:r>
              <a:rPr dirty="0" sz="1050" spc="5">
                <a:latin typeface="宋体"/>
                <a:cs typeface="宋体"/>
              </a:rPr>
              <a:t>就要求</a:t>
            </a:r>
            <a:r>
              <a:rPr dirty="0" sz="1050" spc="-20">
                <a:latin typeface="宋体"/>
                <a:cs typeface="宋体"/>
              </a:rPr>
              <a:t>所</a:t>
            </a:r>
            <a:r>
              <a:rPr dirty="0" sz="1050" spc="5">
                <a:latin typeface="宋体"/>
                <a:cs typeface="宋体"/>
              </a:rPr>
              <a:t>有编程</a:t>
            </a:r>
            <a:r>
              <a:rPr dirty="0" sz="1050" spc="-20">
                <a:latin typeface="宋体"/>
                <a:cs typeface="宋体"/>
              </a:rPr>
              <a:t>人</a:t>
            </a:r>
            <a:r>
              <a:rPr dirty="0" sz="1050" spc="5">
                <a:latin typeface="宋体"/>
                <a:cs typeface="宋体"/>
              </a:rPr>
              <a:t>员共同</a:t>
            </a:r>
            <a:r>
              <a:rPr dirty="0" sz="1050" spc="-20">
                <a:latin typeface="宋体"/>
                <a:cs typeface="宋体"/>
              </a:rPr>
              <a:t>遵</a:t>
            </a:r>
            <a:r>
              <a:rPr dirty="0" sz="1050" spc="5">
                <a:latin typeface="宋体"/>
                <a:cs typeface="宋体"/>
              </a:rPr>
              <a:t>守一定</a:t>
            </a:r>
            <a:r>
              <a:rPr dirty="0" sz="1050" spc="-20">
                <a:latin typeface="宋体"/>
                <a:cs typeface="宋体"/>
              </a:rPr>
              <a:t>的</a:t>
            </a:r>
            <a:r>
              <a:rPr dirty="0" sz="1050" spc="5">
                <a:latin typeface="宋体"/>
                <a:cs typeface="宋体"/>
              </a:rPr>
              <a:t>要</a:t>
            </a:r>
            <a:r>
              <a:rPr dirty="0" sz="1050" spc="-20">
                <a:latin typeface="宋体"/>
                <a:cs typeface="宋体"/>
              </a:rPr>
              <a:t>求</a:t>
            </a:r>
            <a:r>
              <a:rPr dirty="0" sz="1050" spc="5">
                <a:latin typeface="宋体"/>
                <a:cs typeface="宋体"/>
              </a:rPr>
              <a:t>，  使得整个</a:t>
            </a:r>
            <a:r>
              <a:rPr dirty="0" sz="1050" spc="-20">
                <a:latin typeface="宋体"/>
                <a:cs typeface="宋体"/>
              </a:rPr>
              <a:t>系</a:t>
            </a:r>
            <a:r>
              <a:rPr dirty="0" sz="1050" spc="5">
                <a:latin typeface="宋体"/>
                <a:cs typeface="宋体"/>
              </a:rPr>
              <a:t>统的文</a:t>
            </a:r>
            <a:r>
              <a:rPr dirty="0" sz="1050" spc="-20">
                <a:latin typeface="宋体"/>
                <a:cs typeface="宋体"/>
              </a:rPr>
              <a:t>档</a:t>
            </a:r>
            <a:r>
              <a:rPr dirty="0" sz="1050" spc="5">
                <a:latin typeface="宋体"/>
                <a:cs typeface="宋体"/>
              </a:rPr>
              <a:t>在规范</a:t>
            </a:r>
            <a:r>
              <a:rPr dirty="0" sz="1050" spc="-20">
                <a:latin typeface="宋体"/>
                <a:cs typeface="宋体"/>
              </a:rPr>
              <a:t>上</a:t>
            </a:r>
            <a:r>
              <a:rPr dirty="0" sz="1050" spc="5">
                <a:latin typeface="宋体"/>
                <a:cs typeface="宋体"/>
              </a:rPr>
              <a:t>达</a:t>
            </a:r>
            <a:r>
              <a:rPr dirty="0" sz="1050" spc="10">
                <a:latin typeface="宋体"/>
                <a:cs typeface="宋体"/>
              </a:rPr>
              <a:t>到</a:t>
            </a:r>
            <a:r>
              <a:rPr dirty="0" sz="1050" spc="5">
                <a:latin typeface="宋体"/>
                <a:cs typeface="宋体"/>
              </a:rPr>
              <a:t>要</a:t>
            </a:r>
            <a:r>
              <a:rPr dirty="0" sz="1050" spc="-20">
                <a:latin typeface="宋体"/>
                <a:cs typeface="宋体"/>
              </a:rPr>
              <a:t>求</a:t>
            </a:r>
            <a:r>
              <a:rPr dirty="0" sz="1050" spc="5">
                <a:latin typeface="宋体"/>
                <a:cs typeface="宋体"/>
              </a:rPr>
              <a:t>。下面</a:t>
            </a:r>
            <a:r>
              <a:rPr dirty="0" sz="1050" spc="-20">
                <a:latin typeface="宋体"/>
                <a:cs typeface="宋体"/>
              </a:rPr>
              <a:t>是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建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议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的命名方法</a:t>
            </a:r>
            <a:r>
              <a:rPr dirty="0" sz="1050" spc="5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6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952" y="3146424"/>
          <a:ext cx="4540250" cy="205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290"/>
                <a:gridCol w="1485265"/>
                <a:gridCol w="1487805"/>
              </a:tblGrid>
              <a:tr h="20726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标识符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命名规则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例子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程序变量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V_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name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V_name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程序常量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C_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Name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C_company_name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59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游标变量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05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_cursor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Emp_cursor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异常标识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E_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name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E_too_many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表类型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Name_table_type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Emp</a:t>
                      </a:r>
                      <a:r>
                        <a:rPr dirty="0" sz="105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_record_type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>
                          <a:latin typeface="宋体"/>
                          <a:cs typeface="宋体"/>
                        </a:rPr>
                        <a:t>表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Name_table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Emp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记录类型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05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_record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Emp_record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SQL*Plus</a:t>
                      </a:r>
                      <a:r>
                        <a:rPr dirty="0" sz="105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替代</a:t>
                      </a:r>
                      <a:r>
                        <a:rPr dirty="0" sz="1050" spc="-20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1050" spc="5">
                          <a:latin typeface="宋体"/>
                          <a:cs typeface="宋体"/>
                        </a:rPr>
                        <a:t>量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P_name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P_sal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446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50" spc="5">
                          <a:latin typeface="宋体"/>
                          <a:cs typeface="宋体"/>
                        </a:rPr>
                        <a:t>绑定变量</a:t>
                      </a:r>
                      <a:endParaRPr sz="1050">
                        <a:latin typeface="宋体"/>
                        <a:cs typeface="宋体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G_name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G_year_sal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3404" y="5633719"/>
            <a:ext cx="6221095" cy="161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0850" algn="l"/>
              </a:tabLst>
            </a:pPr>
            <a:r>
              <a:rPr dirty="0" sz="1050" b="1">
                <a:latin typeface="Calibri"/>
                <a:cs typeface="Calibri"/>
              </a:rPr>
              <a:t>§2.4	</a:t>
            </a:r>
            <a:r>
              <a:rPr dirty="0" sz="1050" spc="-5" b="1">
                <a:latin typeface="Calibri"/>
                <a:cs typeface="Calibri"/>
              </a:rPr>
              <a:t>PL/SQL</a:t>
            </a:r>
            <a:r>
              <a:rPr dirty="0" sz="1050" spc="4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变量类型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indent="267970">
              <a:lnSpc>
                <a:spcPct val="124000"/>
              </a:lnSpc>
            </a:pPr>
            <a:r>
              <a:rPr dirty="0" sz="1050" spc="5">
                <a:latin typeface="宋体"/>
                <a:cs typeface="宋体"/>
              </a:rPr>
              <a:t>在前面的</a:t>
            </a:r>
            <a:r>
              <a:rPr dirty="0" sz="1050" spc="-20">
                <a:latin typeface="宋体"/>
                <a:cs typeface="宋体"/>
              </a:rPr>
              <a:t>介</a:t>
            </a:r>
            <a:r>
              <a:rPr dirty="0" sz="1050" spc="5">
                <a:latin typeface="宋体"/>
                <a:cs typeface="宋体"/>
              </a:rPr>
              <a:t>绍中，</a:t>
            </a:r>
            <a:r>
              <a:rPr dirty="0" sz="1050" spc="-20">
                <a:latin typeface="宋体"/>
                <a:cs typeface="宋体"/>
              </a:rPr>
              <a:t>有</a:t>
            </a:r>
            <a:r>
              <a:rPr dirty="0" sz="1050" spc="5">
                <a:latin typeface="宋体"/>
                <a:cs typeface="宋体"/>
              </a:rPr>
              <a:t>系统的</a:t>
            </a:r>
            <a:r>
              <a:rPr dirty="0" sz="1050" spc="-20">
                <a:latin typeface="宋体"/>
                <a:cs typeface="宋体"/>
              </a:rPr>
              <a:t>数</a:t>
            </a:r>
            <a:r>
              <a:rPr dirty="0" sz="1050" spc="5">
                <a:latin typeface="宋体"/>
                <a:cs typeface="宋体"/>
              </a:rPr>
              <a:t>据类型</a:t>
            </a:r>
            <a:r>
              <a:rPr dirty="0" sz="1050" spc="-20">
                <a:latin typeface="宋体"/>
                <a:cs typeface="宋体"/>
              </a:rPr>
              <a:t>，</a:t>
            </a:r>
            <a:r>
              <a:rPr dirty="0" sz="1050" spc="5">
                <a:latin typeface="宋体"/>
                <a:cs typeface="宋体"/>
              </a:rPr>
              <a:t>也可以</a:t>
            </a:r>
            <a:r>
              <a:rPr dirty="0" sz="1050" spc="-20">
                <a:latin typeface="宋体"/>
                <a:cs typeface="宋体"/>
              </a:rPr>
              <a:t>自</a:t>
            </a:r>
            <a:r>
              <a:rPr dirty="0" sz="1050" spc="5">
                <a:latin typeface="宋体"/>
                <a:cs typeface="宋体"/>
              </a:rPr>
              <a:t>定</a:t>
            </a:r>
            <a:r>
              <a:rPr dirty="0" sz="1050" spc="-20">
                <a:latin typeface="宋体"/>
                <a:cs typeface="宋体"/>
              </a:rPr>
              <a:t>义</a:t>
            </a:r>
            <a:r>
              <a:rPr dirty="0" sz="1050" spc="5">
                <a:latin typeface="宋体"/>
                <a:cs typeface="宋体"/>
              </a:rPr>
              <a:t>数据类型</a:t>
            </a:r>
            <a:r>
              <a:rPr dirty="0" sz="1050" spc="-20">
                <a:latin typeface="宋体"/>
                <a:cs typeface="宋体"/>
              </a:rPr>
              <a:t>。</a:t>
            </a:r>
            <a:r>
              <a:rPr dirty="0" sz="1050" spc="5">
                <a:latin typeface="宋体"/>
                <a:cs typeface="宋体"/>
              </a:rPr>
              <a:t>下表是</a:t>
            </a:r>
            <a:r>
              <a:rPr dirty="0" sz="1050" spc="-19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8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类型和</a:t>
            </a:r>
            <a:r>
              <a:rPr dirty="0" sz="1050" spc="-195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10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中的变 量类型的</a:t>
            </a:r>
            <a:r>
              <a:rPr dirty="0" sz="1050" spc="-20">
                <a:latin typeface="宋体"/>
                <a:cs typeface="宋体"/>
              </a:rPr>
              <a:t>合</a:t>
            </a:r>
            <a:r>
              <a:rPr dirty="0" sz="1050" spc="5">
                <a:latin typeface="宋体"/>
                <a:cs typeface="宋体"/>
              </a:rPr>
              <a:t>法使用</a:t>
            </a:r>
            <a:r>
              <a:rPr dirty="0" sz="1050" spc="-20">
                <a:latin typeface="宋体"/>
                <a:cs typeface="宋体"/>
              </a:rPr>
              <a:t>列</a:t>
            </a:r>
            <a:r>
              <a:rPr dirty="0" sz="1050" spc="5">
                <a:latin typeface="宋体"/>
                <a:cs typeface="宋体"/>
              </a:rPr>
              <a:t>表：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484505" algn="l"/>
              </a:tabLst>
            </a:pPr>
            <a:r>
              <a:rPr dirty="0" sz="1050" b="1">
                <a:latin typeface="Calibri"/>
                <a:cs typeface="Calibri"/>
              </a:rPr>
              <a:t>§2.4.1	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变量类型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270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ORACLE8i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中可以</a:t>
            </a:r>
            <a:r>
              <a:rPr dirty="0" sz="1050" spc="-20">
                <a:latin typeface="宋体"/>
                <a:cs typeface="宋体"/>
              </a:rPr>
              <a:t>使</a:t>
            </a:r>
            <a:r>
              <a:rPr dirty="0" sz="1050" spc="5">
                <a:latin typeface="宋体"/>
                <a:cs typeface="宋体"/>
              </a:rPr>
              <a:t>用的变</a:t>
            </a:r>
            <a:r>
              <a:rPr dirty="0" sz="1050" spc="-20">
                <a:latin typeface="宋体"/>
                <a:cs typeface="宋体"/>
              </a:rPr>
              <a:t>量</a:t>
            </a:r>
            <a:r>
              <a:rPr dirty="0" sz="1050" spc="5">
                <a:latin typeface="宋体"/>
                <a:cs typeface="宋体"/>
              </a:rPr>
              <a:t>类型有：</a:t>
            </a:r>
            <a:endParaRPr sz="105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2952" y="7259065"/>
          <a:ext cx="5186680" cy="241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/>
                <a:gridCol w="914400"/>
                <a:gridCol w="1484630"/>
                <a:gridCol w="990600"/>
                <a:gridCol w="914400"/>
              </a:tblGrid>
              <a:tr h="204596"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类型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子类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469265" algn="l"/>
                        </a:tabLst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说	明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353060" algn="l"/>
                        </a:tabLst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范	围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ORACLE</a:t>
                      </a:r>
                      <a:r>
                        <a:rPr dirty="0" sz="9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限制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162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CHAR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Character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algn="just" marL="66675" marR="550545">
                        <a:lnSpc>
                          <a:spcPct val="1444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String  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ow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d  </a:t>
                      </a:r>
                      <a:r>
                        <a:rPr dirty="0" sz="900" spc="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ch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定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串</a:t>
                      </a:r>
                      <a:endParaRPr sz="9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民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言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集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17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900" spc="-1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32767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可选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确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省</a:t>
                      </a:r>
                      <a:r>
                        <a:rPr dirty="0" sz="900" spc="5">
                          <a:latin typeface="Calibri"/>
                          <a:cs typeface="Calibri"/>
                        </a:rPr>
                        <a:t>=1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2000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VARCHAR2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Varchar,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String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NVARCHAR2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可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串</a:t>
                      </a:r>
                      <a:endParaRPr sz="90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民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族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语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言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集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z="900" spc="-10">
                          <a:latin typeface="Wingdings"/>
                          <a:cs typeface="Wingdings"/>
                        </a:rPr>
                        <a:t>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32767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4000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4000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BINARY_INTEG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15">
                          <a:latin typeface="Calibri"/>
                          <a:cs typeface="Calibri"/>
                        </a:rPr>
                        <a:t>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55">
                          <a:latin typeface="宋体"/>
                          <a:cs typeface="宋体"/>
                        </a:rPr>
                        <a:t>带</a:t>
                      </a:r>
                      <a:r>
                        <a:rPr dirty="0" sz="900" spc="30">
                          <a:latin typeface="宋体"/>
                          <a:cs typeface="宋体"/>
                        </a:rPr>
                        <a:t>符号</a:t>
                      </a:r>
                      <a:r>
                        <a:rPr dirty="0" sz="900" spc="55">
                          <a:latin typeface="宋体"/>
                          <a:cs typeface="宋体"/>
                        </a:rPr>
                        <a:t>整</a:t>
                      </a:r>
                      <a:r>
                        <a:rPr dirty="0" sz="900" spc="6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900" spc="1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55"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900" spc="30">
                          <a:latin typeface="宋体"/>
                          <a:cs typeface="宋体"/>
                        </a:rPr>
                        <a:t>整</a:t>
                      </a:r>
                      <a:r>
                        <a:rPr dirty="0" sz="900" spc="55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900" spc="30">
                          <a:latin typeface="宋体"/>
                          <a:cs typeface="宋体"/>
                        </a:rPr>
                        <a:t>计算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优</a:t>
                      </a:r>
                      <a:endParaRPr sz="90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化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性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能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078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NUMBER(p,s)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Dec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Double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小数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9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类型</a:t>
                      </a:r>
                      <a:endParaRPr sz="90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高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精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度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实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数</a:t>
                      </a:r>
                      <a:endParaRPr sz="90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整数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9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类型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2940" y="957325"/>
          <a:ext cx="6052820" cy="283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/>
                <a:gridCol w="914400"/>
                <a:gridCol w="1484630"/>
                <a:gridCol w="990600"/>
                <a:gridCol w="914400"/>
                <a:gridCol w="871855"/>
              </a:tblGrid>
              <a:tr h="1202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precision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6675" marR="504190">
                        <a:lnSpc>
                          <a:spcPct val="144400"/>
                        </a:lnSpc>
                      </a:pPr>
                      <a:r>
                        <a:rPr dirty="0" sz="900" spc="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 spc="-2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900" spc="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900" spc="-2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ger 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Int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6675" marR="438150">
                        <a:lnSpc>
                          <a:spcPct val="144400"/>
                        </a:lnSpc>
                      </a:pPr>
                      <a:r>
                        <a:rPr dirty="0" sz="900" spc="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900" spc="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c 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Real 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Small</a:t>
                      </a:r>
                      <a:r>
                        <a:rPr dirty="0" sz="9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int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整数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9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的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子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类型</a:t>
                      </a:r>
                      <a:endParaRPr sz="900">
                        <a:latin typeface="宋体"/>
                        <a:cs typeface="宋体"/>
                      </a:endParaRPr>
                    </a:p>
                    <a:p>
                      <a:pPr marL="66675" marR="580390">
                        <a:lnSpc>
                          <a:spcPct val="144400"/>
                        </a:lnSpc>
                      </a:pPr>
                      <a:r>
                        <a:rPr dirty="0" sz="900" spc="225">
                          <a:latin typeface="宋体"/>
                          <a:cs typeface="宋体"/>
                        </a:rPr>
                        <a:t>与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9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等价 </a:t>
                      </a:r>
                      <a:r>
                        <a:rPr dirty="0" sz="900" spc="225">
                          <a:latin typeface="宋体"/>
                          <a:cs typeface="宋体"/>
                        </a:rPr>
                        <a:t>与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9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等价</a:t>
                      </a:r>
                      <a:endParaRPr sz="90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整数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9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比</a:t>
                      </a:r>
                      <a:r>
                        <a:rPr dirty="0" sz="900" spc="-2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integer</a:t>
                      </a:r>
                      <a:r>
                        <a:rPr dirty="0" sz="9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小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36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LONG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变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长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串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0-&gt;2147483647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32,767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字节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79882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20">
                          <a:latin typeface="Calibri"/>
                          <a:cs typeface="Calibri"/>
                        </a:rPr>
                        <a:t>DATE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日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期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型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元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前</a:t>
                      </a:r>
                      <a:r>
                        <a:rPr dirty="0" sz="9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4712</a:t>
                      </a:r>
                      <a:r>
                        <a:rPr dirty="0" sz="9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年</a:t>
                      </a:r>
                      <a:r>
                        <a:rPr dirty="0" sz="900" spc="-19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900" spc="5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900" spc="-6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900" spc="5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900" spc="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日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至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公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元后</a:t>
                      </a:r>
                      <a:endParaRPr sz="900">
                        <a:latin typeface="宋体"/>
                        <a:cs typeface="宋体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4712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年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12 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月</a:t>
                      </a:r>
                      <a:r>
                        <a:rPr dirty="0" sz="900" spc="-16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31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900">
                          <a:latin typeface="宋体"/>
                          <a:cs typeface="宋体"/>
                        </a:rPr>
                        <a:t>日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BOOLEAN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布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尔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型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TRUE,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FALSE,NULL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不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使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用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ROWID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存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放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数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据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库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号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573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UROWID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0">
                          <a:latin typeface="宋体"/>
                          <a:cs typeface="宋体"/>
                        </a:rPr>
                        <a:t>通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用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行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标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识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，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字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符</a:t>
                      </a:r>
                      <a:r>
                        <a:rPr dirty="0" sz="900" spc="-15">
                          <a:latin typeface="宋体"/>
                          <a:cs typeface="宋体"/>
                        </a:rPr>
                        <a:t>类</a:t>
                      </a:r>
                      <a:r>
                        <a:rPr dirty="0" sz="900" spc="10">
                          <a:latin typeface="宋体"/>
                          <a:cs typeface="宋体"/>
                        </a:rPr>
                        <a:t>型</a:t>
                      </a:r>
                      <a:endParaRPr sz="900">
                        <a:latin typeface="宋体"/>
                        <a:cs typeface="宋体"/>
                      </a:endParaRPr>
                    </a:p>
                  </a:txBody>
                  <a:tcPr marL="0" marR="0" marB="0" marT="285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4145432"/>
            <a:ext cx="6218555" cy="20040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551815" algn="l"/>
              </a:tabLst>
            </a:pPr>
            <a:r>
              <a:rPr dirty="0" sz="1050" b="1">
                <a:latin typeface="Calibri"/>
                <a:cs typeface="Calibri"/>
              </a:rPr>
              <a:t>§2.4.2	</a:t>
            </a:r>
            <a:r>
              <a:rPr dirty="0" sz="1050" b="1">
                <a:latin typeface="宋体"/>
                <a:cs typeface="宋体"/>
              </a:rPr>
              <a:t>复合类型</a:t>
            </a:r>
            <a:endParaRPr sz="1050">
              <a:latin typeface="宋体"/>
              <a:cs typeface="宋体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dirty="0" sz="1050" spc="-5">
                <a:latin typeface="Calibri"/>
                <a:cs typeface="Calibri"/>
              </a:rPr>
              <a:t>ORACLE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在</a:t>
            </a:r>
            <a:r>
              <a:rPr dirty="0" sz="1050" spc="-35">
                <a:latin typeface="宋体"/>
                <a:cs typeface="宋体"/>
              </a:rPr>
              <a:t> </a:t>
            </a:r>
            <a:r>
              <a:rPr dirty="0" sz="1050">
                <a:latin typeface="Calibri"/>
                <a:cs typeface="Calibri"/>
              </a:rPr>
              <a:t>PL/SQL</a:t>
            </a:r>
            <a:r>
              <a:rPr dirty="0" sz="1050" spc="40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中除</a:t>
            </a:r>
            <a:r>
              <a:rPr dirty="0" sz="1050" spc="-20">
                <a:latin typeface="宋体"/>
                <a:cs typeface="宋体"/>
              </a:rPr>
              <a:t>了</a:t>
            </a:r>
            <a:r>
              <a:rPr dirty="0" sz="1050" spc="5">
                <a:latin typeface="宋体"/>
                <a:cs typeface="宋体"/>
              </a:rPr>
              <a:t>提供象</a:t>
            </a:r>
            <a:r>
              <a:rPr dirty="0" sz="1050" spc="-20">
                <a:latin typeface="宋体"/>
                <a:cs typeface="宋体"/>
              </a:rPr>
              <a:t>前</a:t>
            </a:r>
            <a:r>
              <a:rPr dirty="0" sz="1050" spc="5">
                <a:latin typeface="宋体"/>
                <a:cs typeface="宋体"/>
              </a:rPr>
              <a:t>面介绍</a:t>
            </a:r>
            <a:r>
              <a:rPr dirty="0" sz="1050" spc="-20">
                <a:latin typeface="宋体"/>
                <a:cs typeface="宋体"/>
              </a:rPr>
              <a:t>的各</a:t>
            </a:r>
            <a:r>
              <a:rPr dirty="0" sz="1050" spc="5">
                <a:latin typeface="宋体"/>
                <a:cs typeface="宋体"/>
              </a:rPr>
              <a:t>种类型</a:t>
            </a:r>
            <a:r>
              <a:rPr dirty="0" sz="1050" spc="10">
                <a:latin typeface="宋体"/>
                <a:cs typeface="宋体"/>
              </a:rPr>
              <a:t>外</a:t>
            </a:r>
            <a:r>
              <a:rPr dirty="0" sz="1050">
                <a:latin typeface="Calibri"/>
                <a:cs typeface="Calibri"/>
              </a:rPr>
              <a:t>,</a:t>
            </a:r>
            <a:r>
              <a:rPr dirty="0" sz="1050" spc="-20">
                <a:latin typeface="宋体"/>
                <a:cs typeface="宋体"/>
              </a:rPr>
              <a:t>还</a:t>
            </a:r>
            <a:r>
              <a:rPr dirty="0" sz="1050" spc="5">
                <a:latin typeface="宋体"/>
                <a:cs typeface="宋体"/>
              </a:rPr>
              <a:t>提供一</a:t>
            </a:r>
            <a:r>
              <a:rPr dirty="0" sz="1050" spc="-20">
                <a:latin typeface="宋体"/>
                <a:cs typeface="宋体"/>
              </a:rPr>
              <a:t>种</a:t>
            </a:r>
            <a:r>
              <a:rPr dirty="0" sz="1050" spc="5">
                <a:latin typeface="宋体"/>
                <a:cs typeface="宋体"/>
              </a:rPr>
              <a:t>称为复</a:t>
            </a:r>
            <a:r>
              <a:rPr dirty="0" sz="1050" spc="-20">
                <a:latin typeface="宋体"/>
                <a:cs typeface="宋体"/>
              </a:rPr>
              <a:t>合</a:t>
            </a:r>
            <a:r>
              <a:rPr dirty="0" sz="1050" spc="5">
                <a:latin typeface="宋体"/>
                <a:cs typeface="宋体"/>
              </a:rPr>
              <a:t>类型的</a:t>
            </a:r>
            <a:r>
              <a:rPr dirty="0" sz="1050" spc="-20">
                <a:latin typeface="宋体"/>
                <a:cs typeface="宋体"/>
              </a:rPr>
              <a:t>类</a:t>
            </a:r>
            <a:r>
              <a:rPr dirty="0" sz="1050" spc="10">
                <a:latin typeface="宋体"/>
                <a:cs typeface="宋体"/>
              </a:rPr>
              <a:t>型</a:t>
            </a:r>
            <a:r>
              <a:rPr dirty="0" sz="1050" spc="-15">
                <a:latin typeface="Calibri"/>
                <a:cs typeface="Calibri"/>
              </a:rPr>
              <a:t>---</a:t>
            </a:r>
            <a:r>
              <a:rPr dirty="0" sz="1050" spc="5">
                <a:latin typeface="宋体"/>
                <a:cs typeface="宋体"/>
              </a:rPr>
              <a:t>记录和</a:t>
            </a:r>
            <a:r>
              <a:rPr dirty="0" sz="1050" spc="-20">
                <a:latin typeface="宋体"/>
                <a:cs typeface="宋体"/>
              </a:rPr>
              <a:t>表</a:t>
            </a:r>
            <a:r>
              <a:rPr dirty="0" sz="1050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Calibri"/>
                <a:cs typeface="Calibri"/>
              </a:rPr>
              <a:t>§2.4.2.1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记录类型</a:t>
            </a:r>
            <a:endParaRPr sz="1050">
              <a:latin typeface="宋体"/>
              <a:cs typeface="宋体"/>
            </a:endParaRPr>
          </a:p>
          <a:p>
            <a:pPr marL="12700" marR="5080" indent="267970">
              <a:lnSpc>
                <a:spcPct val="123800"/>
              </a:lnSpc>
              <a:spcBef>
                <a:spcPts val="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记录类型是把</a:t>
            </a:r>
            <a:r>
              <a:rPr dirty="0" sz="1050" b="1">
                <a:solidFill>
                  <a:srgbClr val="0000FF"/>
                </a:solidFill>
                <a:latin typeface="宋体"/>
                <a:cs typeface="宋体"/>
              </a:rPr>
              <a:t>逻辑相关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的数据作为一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单元存储起</a:t>
            </a:r>
            <a:r>
              <a:rPr dirty="0" sz="1050" spc="-20" b="1">
                <a:solidFill>
                  <a:srgbClr val="FF0000"/>
                </a:solidFill>
                <a:latin typeface="宋体"/>
                <a:cs typeface="宋体"/>
              </a:rPr>
              <a:t>来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spc="-20">
                <a:latin typeface="宋体"/>
                <a:cs typeface="宋体"/>
              </a:rPr>
              <a:t>称</a:t>
            </a:r>
            <a:r>
              <a:rPr dirty="0" sz="1050" spc="5">
                <a:latin typeface="宋体"/>
                <a:cs typeface="宋体"/>
              </a:rPr>
              <a:t>作</a:t>
            </a:r>
            <a:r>
              <a:rPr dirty="0" sz="1050" spc="-254">
                <a:latin typeface="宋体"/>
                <a:cs typeface="宋体"/>
              </a:rPr>
              <a:t> </a:t>
            </a:r>
            <a:r>
              <a:rPr dirty="0" sz="1050" spc="-5">
                <a:latin typeface="Calibri"/>
                <a:cs typeface="Calibri"/>
              </a:rPr>
              <a:t>PL/SQL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RECORD</a:t>
            </a:r>
            <a:r>
              <a:rPr dirty="0" sz="1050" spc="75">
                <a:latin typeface="Calibri"/>
                <a:cs typeface="Calibri"/>
              </a:rPr>
              <a:t> </a:t>
            </a:r>
            <a:r>
              <a:rPr dirty="0" sz="1050" spc="5">
                <a:latin typeface="宋体"/>
                <a:cs typeface="宋体"/>
              </a:rPr>
              <a:t>的域</a:t>
            </a:r>
            <a:r>
              <a:rPr dirty="0" sz="1050" spc="-10">
                <a:latin typeface="Calibri"/>
                <a:cs typeface="Calibri"/>
              </a:rPr>
              <a:t>(FIELD)</a:t>
            </a:r>
            <a:r>
              <a:rPr dirty="0" sz="1050" spc="-10" b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其作用是存 放互不相同但逻辑相关的信息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12700" marR="4577080">
              <a:lnSpc>
                <a:spcPct val="245699"/>
              </a:lnSpc>
              <a:spcBef>
                <a:spcPts val="25"/>
              </a:spcBef>
            </a:pPr>
            <a:r>
              <a:rPr dirty="0" sz="1050" b="1">
                <a:latin typeface="宋体"/>
                <a:cs typeface="宋体"/>
              </a:rPr>
              <a:t>定义记录类型语法如下</a:t>
            </a:r>
            <a:r>
              <a:rPr dirty="0" sz="1050" b="1">
                <a:latin typeface="Calibri"/>
                <a:cs typeface="Calibri"/>
              </a:rPr>
              <a:t>:  </a:t>
            </a:r>
            <a:r>
              <a:rPr dirty="0" sz="1050" b="1">
                <a:solidFill>
                  <a:srgbClr val="FF0000"/>
                </a:solidFill>
                <a:latin typeface="Calibri"/>
                <a:cs typeface="Calibri"/>
              </a:rPr>
              <a:t>TYPE </a:t>
            </a:r>
            <a:r>
              <a:rPr dirty="0" sz="1050" spc="-5">
                <a:latin typeface="Calibri"/>
                <a:cs typeface="Calibri"/>
              </a:rPr>
              <a:t>record_type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105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FF0000"/>
                </a:solidFill>
                <a:latin typeface="Calibri"/>
                <a:cs typeface="Calibri"/>
              </a:rPr>
              <a:t>RECORD(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7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5522" y="6207505"/>
          <a:ext cx="2284095" cy="72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/>
                <a:gridCol w="763270"/>
                <a:gridCol w="747394"/>
              </a:tblGrid>
              <a:tr h="166115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dirty="0" sz="1050" spc="5">
                          <a:latin typeface="Calibri"/>
                          <a:cs typeface="Calibri"/>
                        </a:rPr>
                        <a:t>Field1</a:t>
                      </a:r>
                      <a:r>
                        <a:rPr dirty="0" sz="105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type1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[NOT</a:t>
                      </a:r>
                      <a:r>
                        <a:rPr dirty="0" sz="105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NULL]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00"/>
                        </a:lnSpc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[:=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exp1</a:t>
                      </a:r>
                      <a:r>
                        <a:rPr dirty="0" sz="105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Calibri"/>
                          <a:cs typeface="Calibri"/>
                        </a:rPr>
                        <a:t>],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8120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050" spc="5">
                          <a:latin typeface="Calibri"/>
                          <a:cs typeface="Calibri"/>
                        </a:rPr>
                        <a:t>Field2</a:t>
                      </a:r>
                      <a:r>
                        <a:rPr dirty="0" sz="105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type2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[NOT</a:t>
                      </a:r>
                      <a:r>
                        <a:rPr dirty="0" sz="105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NULL]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55"/>
                        </a:lnSpc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[:=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exp2</a:t>
                      </a:r>
                      <a:r>
                        <a:rPr dirty="0" sz="105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5">
                          <a:latin typeface="Calibri"/>
                          <a:cs typeface="Calibri"/>
                        </a:rPr>
                        <a:t>],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98120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393700" algn="l"/>
                        </a:tabLst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. . .	. .</a:t>
                      </a:r>
                      <a:r>
                        <a:rPr dirty="0" sz="10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6115">
                <a:tc>
                  <a:txBody>
                    <a:bodyPr/>
                    <a:lstStyle/>
                    <a:p>
                      <a:pPr marL="31750">
                        <a:lnSpc>
                          <a:spcPts val="1210"/>
                        </a:lnSpc>
                      </a:pPr>
                      <a:r>
                        <a:rPr dirty="0" sz="1050" spc="5">
                          <a:latin typeface="Calibri"/>
                          <a:cs typeface="Calibri"/>
                        </a:rPr>
                        <a:t>Fieldn</a:t>
                      </a:r>
                      <a:r>
                        <a:rPr dirty="0" sz="105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typen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210"/>
                        </a:lnSpc>
                      </a:pPr>
                      <a:r>
                        <a:rPr dirty="0" sz="1050" spc="-5">
                          <a:latin typeface="Calibri"/>
                          <a:cs typeface="Calibri"/>
                        </a:rPr>
                        <a:t>[NOT</a:t>
                      </a:r>
                      <a:r>
                        <a:rPr dirty="0" sz="105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5">
                          <a:latin typeface="Calibri"/>
                          <a:cs typeface="Calibri"/>
                        </a:rPr>
                        <a:t>NULL]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10"/>
                        </a:lnSpc>
                      </a:pPr>
                      <a:r>
                        <a:rPr dirty="0" sz="1050" spc="5">
                          <a:latin typeface="Calibri"/>
                          <a:cs typeface="Calibri"/>
                        </a:rPr>
                        <a:t>[:= 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expn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] </a:t>
                      </a:r>
                      <a:r>
                        <a:rPr dirty="0" sz="105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1050" spc="-7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;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3404" y="7154925"/>
            <a:ext cx="4616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宋体"/>
                <a:cs typeface="宋体"/>
              </a:rPr>
              <a:t>例 </a:t>
            </a:r>
            <a:r>
              <a:rPr dirty="0" sz="1050" b="1">
                <a:latin typeface="Calibri"/>
                <a:cs typeface="Calibri"/>
              </a:rPr>
              <a:t>1</a:t>
            </a:r>
            <a:r>
              <a:rPr dirty="0" sz="1050" spc="-70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278" y="239394"/>
            <a:ext cx="1537906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1080806"/>
            <a:ext cx="4619625" cy="1544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2947796"/>
            <a:ext cx="160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latin typeface="宋体"/>
                <a:cs typeface="宋体"/>
              </a:rPr>
              <a:t>或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409302"/>
            <a:ext cx="4618995" cy="1866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3404" y="5488256"/>
            <a:ext cx="6217920" cy="299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dirty="0" sz="1100" spc="-50" b="1" i="1">
                <a:latin typeface="宋体"/>
                <a:cs typeface="宋体"/>
              </a:rPr>
              <a:t>提</a:t>
            </a:r>
            <a:r>
              <a:rPr dirty="0" sz="1100" spc="-30" b="1" i="1">
                <a:latin typeface="宋体"/>
                <a:cs typeface="宋体"/>
              </a:rPr>
              <a:t>示</a:t>
            </a:r>
            <a:r>
              <a:rPr dirty="0" sz="1050" b="1" i="1">
                <a:latin typeface="Calibri"/>
                <a:cs typeface="Calibri"/>
              </a:rPr>
              <a:t>:</a:t>
            </a:r>
            <a:r>
              <a:rPr dirty="0" sz="1050" spc="195" b="1" i="1">
                <a:latin typeface="Calibri"/>
                <a:cs typeface="Calibri"/>
              </a:rPr>
              <a:t> </a:t>
            </a:r>
            <a:r>
              <a:rPr dirty="0" sz="1050" spc="-5" b="1" i="1">
                <a:latin typeface="Calibri"/>
                <a:cs typeface="Calibri"/>
              </a:rPr>
              <a:t>1)</a:t>
            </a:r>
            <a:r>
              <a:rPr dirty="0" sz="1050" spc="215" b="1" i="1">
                <a:latin typeface="Calibri"/>
                <a:cs typeface="Calibri"/>
              </a:rPr>
              <a:t> </a:t>
            </a:r>
            <a:r>
              <a:rPr dirty="0" sz="1050" spc="-5" b="1" i="1">
                <a:latin typeface="Calibri"/>
                <a:cs typeface="Calibri"/>
              </a:rPr>
              <a:t>DBMS_OUTPUT.PUT_LINE</a:t>
            </a:r>
            <a:r>
              <a:rPr dirty="0" sz="1050" spc="40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过程的功能类似于</a:t>
            </a:r>
            <a:r>
              <a:rPr dirty="0" sz="1100" spc="-10" b="1" i="1">
                <a:latin typeface="宋体"/>
                <a:cs typeface="宋体"/>
              </a:rPr>
              <a:t> </a:t>
            </a:r>
            <a:r>
              <a:rPr dirty="0" sz="1050" spc="-5" b="1" i="1">
                <a:latin typeface="Calibri"/>
                <a:cs typeface="Calibri"/>
              </a:rPr>
              <a:t>Java</a:t>
            </a:r>
            <a:r>
              <a:rPr dirty="0" sz="1050" spc="35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中的</a:t>
            </a:r>
            <a:r>
              <a:rPr dirty="0" sz="1100" spc="10" b="1" i="1">
                <a:latin typeface="宋体"/>
                <a:cs typeface="宋体"/>
              </a:rPr>
              <a:t> </a:t>
            </a:r>
            <a:r>
              <a:rPr dirty="0" sz="1050" spc="-10" b="1" i="1">
                <a:latin typeface="Calibri"/>
                <a:cs typeface="Calibri"/>
              </a:rPr>
              <a:t>System.out.println()</a:t>
            </a:r>
            <a:r>
              <a:rPr dirty="0" sz="1050" spc="60" b="1" i="1">
                <a:latin typeface="Calibri"/>
                <a:cs typeface="Calibri"/>
              </a:rPr>
              <a:t> </a:t>
            </a:r>
            <a:r>
              <a:rPr dirty="0" sz="1100" spc="-50" b="1" i="1">
                <a:latin typeface="宋体"/>
                <a:cs typeface="宋体"/>
              </a:rPr>
              <a:t>直接将输出结果送到 标准输出中</a:t>
            </a:r>
            <a:r>
              <a:rPr dirty="0" sz="1050" b="1" i="1">
                <a:latin typeface="Calibri"/>
                <a:cs typeface="Calibri"/>
              </a:rPr>
              <a:t>.</a:t>
            </a:r>
            <a:endParaRPr sz="1050">
              <a:latin typeface="Calibri"/>
              <a:cs typeface="Calibri"/>
            </a:endParaRPr>
          </a:p>
          <a:p>
            <a:pPr marL="12700" marR="7620" indent="536575">
              <a:lnSpc>
                <a:spcPts val="1560"/>
              </a:lnSpc>
              <a:spcBef>
                <a:spcPts val="95"/>
              </a:spcBef>
              <a:tabLst>
                <a:tab pos="857250" algn="l"/>
              </a:tabLst>
            </a:pPr>
            <a:r>
              <a:rPr dirty="0" sz="1050" spc="-5" b="1" i="1">
                <a:latin typeface="Calibri"/>
                <a:cs typeface="Calibri"/>
              </a:rPr>
              <a:t>2)</a:t>
            </a:r>
            <a:r>
              <a:rPr dirty="0" sz="1050" spc="40" b="1" i="1">
                <a:latin typeface="Calibri"/>
                <a:cs typeface="Calibri"/>
              </a:rPr>
              <a:t> </a:t>
            </a:r>
            <a:r>
              <a:rPr dirty="0" sz="1100" spc="-50" b="1" i="1">
                <a:solidFill>
                  <a:srgbClr val="538DD3"/>
                </a:solidFill>
                <a:latin typeface="宋体"/>
                <a:cs typeface="宋体"/>
              </a:rPr>
              <a:t>在使用上述过程之前必须将</a:t>
            </a:r>
            <a:r>
              <a:rPr dirty="0" sz="1100" spc="-25" b="1" i="1">
                <a:solidFill>
                  <a:srgbClr val="538DD3"/>
                </a:solidFill>
                <a:latin typeface="宋体"/>
                <a:cs typeface="宋体"/>
              </a:rPr>
              <a:t> </a:t>
            </a:r>
            <a:r>
              <a:rPr dirty="0" sz="1050" spc="-5" b="1" i="1">
                <a:solidFill>
                  <a:srgbClr val="538DD3"/>
                </a:solidFill>
                <a:latin typeface="Calibri"/>
                <a:cs typeface="Calibri"/>
              </a:rPr>
              <a:t>SQL</a:t>
            </a:r>
            <a:r>
              <a:rPr dirty="0" sz="1050" spc="85" b="1" i="1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r>
              <a:rPr dirty="0" sz="1050" b="1" i="1">
                <a:solidFill>
                  <a:srgbClr val="538DD3"/>
                </a:solidFill>
                <a:latin typeface="Calibri"/>
                <a:cs typeface="Calibri"/>
              </a:rPr>
              <a:t>*</a:t>
            </a:r>
            <a:r>
              <a:rPr dirty="0" sz="1050" spc="75" b="1" i="1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r>
              <a:rPr dirty="0" sz="1050" spc="-10" b="1" i="1">
                <a:solidFill>
                  <a:srgbClr val="538DD3"/>
                </a:solidFill>
                <a:latin typeface="Calibri"/>
                <a:cs typeface="Calibri"/>
              </a:rPr>
              <a:t>PLUS</a:t>
            </a:r>
            <a:r>
              <a:rPr dirty="0" sz="1050" spc="35" b="1" i="1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r>
              <a:rPr dirty="0" sz="1100" spc="-50" b="1" i="1">
                <a:solidFill>
                  <a:srgbClr val="538DD3"/>
                </a:solidFill>
                <a:latin typeface="宋体"/>
                <a:cs typeface="宋体"/>
              </a:rPr>
              <a:t>的环境参数</a:t>
            </a:r>
            <a:r>
              <a:rPr dirty="0" sz="1100" b="1" i="1">
                <a:solidFill>
                  <a:srgbClr val="538DD3"/>
                </a:solidFill>
                <a:latin typeface="宋体"/>
                <a:cs typeface="宋体"/>
              </a:rPr>
              <a:t> </a:t>
            </a:r>
            <a:r>
              <a:rPr dirty="0" sz="1050" spc="-5" b="1" i="1">
                <a:solidFill>
                  <a:srgbClr val="538DD3"/>
                </a:solidFill>
                <a:latin typeface="Calibri"/>
                <a:cs typeface="Calibri"/>
              </a:rPr>
              <a:t>SERVEROUTPUT</a:t>
            </a:r>
            <a:r>
              <a:rPr dirty="0" sz="1050" spc="45" b="1" i="1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r>
              <a:rPr dirty="0" sz="1100" spc="-50" b="1" i="1">
                <a:solidFill>
                  <a:srgbClr val="538DD3"/>
                </a:solidFill>
                <a:latin typeface="宋体"/>
                <a:cs typeface="宋体"/>
              </a:rPr>
              <a:t>设置为</a:t>
            </a:r>
            <a:r>
              <a:rPr dirty="0" sz="1100" spc="-30" b="1" i="1">
                <a:solidFill>
                  <a:srgbClr val="538DD3"/>
                </a:solidFill>
                <a:latin typeface="宋体"/>
                <a:cs typeface="宋体"/>
              </a:rPr>
              <a:t> </a:t>
            </a:r>
            <a:r>
              <a:rPr dirty="0" sz="1050" spc="-5" b="1" i="1">
                <a:solidFill>
                  <a:srgbClr val="538DD3"/>
                </a:solidFill>
                <a:latin typeface="Calibri"/>
                <a:cs typeface="Calibri"/>
              </a:rPr>
              <a:t>ON,</a:t>
            </a:r>
            <a:r>
              <a:rPr dirty="0" sz="1050" spc="30" b="1" i="1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r>
              <a:rPr dirty="0" sz="1100" spc="-50" b="1" i="1">
                <a:solidFill>
                  <a:srgbClr val="538DD3"/>
                </a:solidFill>
                <a:latin typeface="宋体"/>
                <a:cs typeface="宋体"/>
              </a:rPr>
              <a:t>否则将看不 到输出结</a:t>
            </a:r>
            <a:r>
              <a:rPr dirty="0" sz="1100" spc="-25" b="1" i="1">
                <a:solidFill>
                  <a:srgbClr val="538DD3"/>
                </a:solidFill>
                <a:latin typeface="宋体"/>
                <a:cs typeface="宋体"/>
              </a:rPr>
              <a:t>果</a:t>
            </a:r>
            <a:r>
              <a:rPr dirty="0" sz="1050" b="1" i="1">
                <a:solidFill>
                  <a:srgbClr val="538DD3"/>
                </a:solidFill>
                <a:latin typeface="Calibri"/>
                <a:cs typeface="Calibri"/>
              </a:rPr>
              <a:t>:	</a:t>
            </a:r>
            <a:r>
              <a:rPr dirty="0" sz="1050" spc="-10" b="1" i="1">
                <a:solidFill>
                  <a:srgbClr val="FF0000"/>
                </a:solidFill>
                <a:latin typeface="Calibri"/>
                <a:cs typeface="Calibri"/>
              </a:rPr>
              <a:t>set </a:t>
            </a:r>
            <a:r>
              <a:rPr dirty="0" sz="1050" spc="-5" b="1" i="1">
                <a:solidFill>
                  <a:srgbClr val="FF0000"/>
                </a:solidFill>
                <a:latin typeface="Calibri"/>
                <a:cs typeface="Calibri"/>
              </a:rPr>
              <a:t>serveroutput </a:t>
            </a:r>
            <a:r>
              <a:rPr dirty="0" sz="1050" b="1" i="1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可以用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dirty="0" sz="105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语句对记录变量进行赋</a:t>
            </a:r>
            <a:r>
              <a:rPr dirty="0" sz="1050" spc="25" b="1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1050" spc="-35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只要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保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证记录字段与查询结果列表中的字段</a:t>
            </a:r>
            <a:r>
              <a:rPr dirty="0" sz="1050" spc="-25" b="1">
                <a:solidFill>
                  <a:srgbClr val="FF0000"/>
                </a:solidFill>
                <a:latin typeface="宋体"/>
                <a:cs typeface="宋体"/>
              </a:rPr>
              <a:t>相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配即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可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b="1">
                <a:latin typeface="Calibri"/>
                <a:cs typeface="Calibri"/>
              </a:rPr>
              <a:t>§2.4.2.2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b="1">
                <a:latin typeface="宋体"/>
                <a:cs typeface="宋体"/>
              </a:rPr>
              <a:t>使</a:t>
            </a:r>
            <a:r>
              <a:rPr dirty="0" sz="1050" spc="25" b="1">
                <a:latin typeface="宋体"/>
                <a:cs typeface="宋体"/>
              </a:rPr>
              <a:t>用</a:t>
            </a:r>
            <a:r>
              <a:rPr dirty="0" sz="1050" b="1">
                <a:latin typeface="Calibri"/>
                <a:cs typeface="Calibri"/>
              </a:rPr>
              <a:t>%TYPE</a:t>
            </a:r>
            <a:endParaRPr sz="1050">
              <a:latin typeface="Calibri"/>
              <a:cs typeface="Calibri"/>
            </a:endParaRPr>
          </a:p>
          <a:p>
            <a:pPr marL="12700" marR="8890">
              <a:lnSpc>
                <a:spcPts val="1560"/>
              </a:lnSpc>
              <a:spcBef>
                <a:spcPts val="100"/>
              </a:spcBef>
            </a:pP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定义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个变量，其数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据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类型与已经定义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某</a:t>
            </a:r>
            <a:r>
              <a:rPr dirty="0" sz="1050" spc="5" b="1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数据变量的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类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型相同，或者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与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数据库表的某个</a:t>
            </a:r>
            <a:r>
              <a:rPr dirty="0" sz="1050" spc="20" b="1">
                <a:solidFill>
                  <a:srgbClr val="FF0000"/>
                </a:solidFill>
                <a:latin typeface="宋体"/>
                <a:cs typeface="宋体"/>
              </a:rPr>
              <a:t>列</a:t>
            </a:r>
            <a:r>
              <a:rPr dirty="0" sz="1050" b="1">
                <a:solidFill>
                  <a:srgbClr val="FF0000"/>
                </a:solidFill>
                <a:latin typeface="宋体"/>
                <a:cs typeface="宋体"/>
              </a:rPr>
              <a:t>的数据类型 相同，这时可以使用</a:t>
            </a:r>
            <a:r>
              <a:rPr dirty="0" sz="1050" spc="-10" b="1">
                <a:solidFill>
                  <a:srgbClr val="FF0000"/>
                </a:solidFill>
                <a:latin typeface="Calibri"/>
                <a:cs typeface="Calibri"/>
              </a:rPr>
              <a:t>%TYPE</a:t>
            </a:r>
            <a:r>
              <a:rPr dirty="0" sz="1050" spc="5">
                <a:latin typeface="宋体"/>
                <a:cs typeface="宋体"/>
              </a:rPr>
              <a:t>。</a:t>
            </a:r>
            <a:endParaRPr sz="10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使用</a:t>
            </a:r>
            <a:r>
              <a:rPr dirty="0" sz="1050" spc="-5">
                <a:solidFill>
                  <a:srgbClr val="006FC0"/>
                </a:solidFill>
                <a:latin typeface="Calibri"/>
                <a:cs typeface="Calibri"/>
              </a:rPr>
              <a:t>%TYPE</a:t>
            </a:r>
            <a:r>
              <a:rPr dirty="0" sz="1050" spc="-7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特性的优点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在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于：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所引用的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数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据库列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的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数据类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型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可以不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必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知道；</a:t>
            </a:r>
            <a:endParaRPr sz="105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300"/>
              </a:spcBef>
              <a:buFont typeface="Wingdings"/>
              <a:buChar char=""/>
              <a:tabLst>
                <a:tab pos="283845" algn="l"/>
                <a:tab pos="284480" algn="l"/>
              </a:tabLst>
            </a:pP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所引用的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数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据库列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的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数据类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型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可以实</a:t>
            </a:r>
            <a:r>
              <a:rPr dirty="0" sz="1050" spc="-20">
                <a:solidFill>
                  <a:srgbClr val="006FC0"/>
                </a:solidFill>
                <a:latin typeface="宋体"/>
                <a:cs typeface="宋体"/>
              </a:rPr>
              <a:t>时</a:t>
            </a:r>
            <a:r>
              <a:rPr dirty="0" sz="1050" spc="5">
                <a:solidFill>
                  <a:srgbClr val="006FC0"/>
                </a:solidFill>
                <a:latin typeface="宋体"/>
                <a:cs typeface="宋体"/>
              </a:rPr>
              <a:t>改变。</a:t>
            </a:r>
            <a:endParaRPr sz="1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b="1">
                <a:latin typeface="宋体"/>
                <a:cs typeface="宋体"/>
              </a:rPr>
              <a:t>例</a:t>
            </a:r>
            <a:r>
              <a:rPr dirty="0" sz="1050" spc="-250" b="1">
                <a:latin typeface="宋体"/>
                <a:cs typeface="宋体"/>
              </a:rPr>
              <a:t> </a:t>
            </a:r>
            <a:r>
              <a:rPr dirty="0" sz="1050" spc="-15" b="1">
                <a:latin typeface="Calibri"/>
                <a:cs typeface="Calibri"/>
              </a:rPr>
              <a:t>2</a:t>
            </a:r>
            <a:r>
              <a:rPr dirty="0" sz="1050" spc="-15" b="1">
                <a:latin typeface="宋体"/>
                <a:cs typeface="宋体"/>
              </a:rPr>
              <a:t>：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- </a:t>
            </a:r>
            <a:r>
              <a:rPr dirty="0"/>
              <a:t>8</a:t>
            </a:r>
            <a:r>
              <a:rPr dirty="0" spc="-75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itcast</dc:creator>
  <dcterms:created xsi:type="dcterms:W3CDTF">2019-08-08T23:45:06Z</dcterms:created>
  <dcterms:modified xsi:type="dcterms:W3CDTF">2019-08-08T23:45:06Z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2014-01-23T00:00:00Z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2019-08-08T00:00:00Z</vt:filetime>
  </property>
</Properties>
</file>