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4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5140" y="826719"/>
            <a:ext cx="30937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773" y="1583197"/>
            <a:ext cx="8042452" cy="420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3811" y="2058923"/>
            <a:ext cx="5824728" cy="222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6586" y="2396439"/>
            <a:ext cx="44805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295" dirty="0">
                <a:solidFill>
                  <a:srgbClr val="FFFF00"/>
                </a:solidFill>
                <a:latin typeface="楷体"/>
                <a:cs typeface="楷体"/>
              </a:rPr>
              <a:t>Java</a:t>
            </a:r>
            <a:r>
              <a:rPr sz="8000" spc="755" dirty="0">
                <a:solidFill>
                  <a:srgbClr val="FFFF00"/>
                </a:solidFill>
                <a:latin typeface="楷体"/>
                <a:cs typeface="楷体"/>
              </a:rPr>
              <a:t> </a:t>
            </a:r>
            <a:r>
              <a:rPr sz="8000" spc="260" dirty="0">
                <a:solidFill>
                  <a:srgbClr val="FFFF00"/>
                </a:solidFill>
                <a:latin typeface="楷体"/>
                <a:cs typeface="楷体"/>
              </a:rPr>
              <a:t>NIO</a:t>
            </a:r>
            <a:endParaRPr sz="80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925311"/>
            <a:ext cx="3462528" cy="932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249" y="6093358"/>
            <a:ext cx="3078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FF00"/>
                </a:solidFill>
                <a:latin typeface="楷体"/>
                <a:cs typeface="楷体"/>
              </a:rPr>
              <a:t>讲</a:t>
            </a:r>
            <a:r>
              <a:rPr sz="4000" b="1" spc="-15" dirty="0">
                <a:solidFill>
                  <a:srgbClr val="FFFF00"/>
                </a:solidFill>
                <a:latin typeface="楷体"/>
                <a:cs typeface="楷体"/>
              </a:rPr>
              <a:t>师：</a:t>
            </a:r>
            <a:r>
              <a:rPr sz="4000" b="1" dirty="0">
                <a:solidFill>
                  <a:srgbClr val="FFFF00"/>
                </a:solidFill>
                <a:latin typeface="楷体"/>
                <a:cs typeface="楷体"/>
              </a:rPr>
              <a:t>李</a:t>
            </a:r>
            <a:r>
              <a:rPr sz="4000" b="1" spc="-15" dirty="0">
                <a:solidFill>
                  <a:srgbClr val="FFFF00"/>
                </a:solidFill>
                <a:latin typeface="楷体"/>
                <a:cs typeface="楷体"/>
              </a:rPr>
              <a:t>贺</a:t>
            </a:r>
            <a:r>
              <a:rPr sz="4000" b="1" spc="-20" dirty="0">
                <a:solidFill>
                  <a:srgbClr val="FFFF00"/>
                </a:solidFill>
                <a:latin typeface="楷体"/>
                <a:cs typeface="楷体"/>
              </a:rPr>
              <a:t>飞</a:t>
            </a:r>
            <a:endParaRPr sz="4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0105" y="5479541"/>
            <a:ext cx="483870" cy="205104"/>
          </a:xfrm>
          <a:custGeom>
            <a:avLst/>
            <a:gdLst/>
            <a:ahLst/>
            <a:cxnLst/>
            <a:rect l="l" t="t" r="r" b="b"/>
            <a:pathLst>
              <a:path w="483869" h="205104">
                <a:moveTo>
                  <a:pt x="483743" y="204749"/>
                </a:moveTo>
                <a:lnTo>
                  <a:pt x="0" y="0"/>
                </a:lnTo>
              </a:path>
            </a:pathLst>
          </a:custGeom>
          <a:ln w="19812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10485" y="1883664"/>
          <a:ext cx="6103620" cy="60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545"/>
                <a:gridCol w="550545"/>
                <a:gridCol w="550545"/>
                <a:gridCol w="550544"/>
                <a:gridCol w="546734"/>
                <a:gridCol w="553720"/>
                <a:gridCol w="549910"/>
                <a:gridCol w="549910"/>
                <a:gridCol w="549910"/>
                <a:gridCol w="549910"/>
                <a:gridCol w="549910"/>
              </a:tblGrid>
              <a:tr h="113537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 marR="107950">
                        <a:lnSpc>
                          <a:spcPts val="1070"/>
                        </a:lnSpc>
                        <a:spcBef>
                          <a:spcPts val="370"/>
                        </a:spcBef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将要读 写区域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107314">
                        <a:lnSpc>
                          <a:spcPts val="1070"/>
                        </a:lnSpc>
                        <a:spcBef>
                          <a:spcPts val="370"/>
                        </a:spcBef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无法读 写区域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6726" y="907491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缓冲区的基本属性</a:t>
            </a:r>
          </a:p>
        </p:txBody>
      </p:sp>
      <p:sp>
        <p:nvSpPr>
          <p:cNvPr id="5" name="object 5"/>
          <p:cNvSpPr/>
          <p:nvPr/>
        </p:nvSpPr>
        <p:spPr>
          <a:xfrm>
            <a:off x="7911845" y="2494026"/>
            <a:ext cx="45720" cy="264160"/>
          </a:xfrm>
          <a:custGeom>
            <a:avLst/>
            <a:gdLst/>
            <a:ahLst/>
            <a:cxnLst/>
            <a:rect l="l" t="t" r="r" b="b"/>
            <a:pathLst>
              <a:path w="45720" h="264160">
                <a:moveTo>
                  <a:pt x="11429" y="263651"/>
                </a:moveTo>
                <a:lnTo>
                  <a:pt x="11429" y="22860"/>
                </a:lnTo>
                <a:lnTo>
                  <a:pt x="0" y="22860"/>
                </a:lnTo>
                <a:lnTo>
                  <a:pt x="22859" y="0"/>
                </a:lnTo>
                <a:lnTo>
                  <a:pt x="45720" y="22860"/>
                </a:lnTo>
                <a:lnTo>
                  <a:pt x="34289" y="22860"/>
                </a:lnTo>
                <a:lnTo>
                  <a:pt x="34289" y="263651"/>
                </a:lnTo>
                <a:lnTo>
                  <a:pt x="11429" y="263651"/>
                </a:lnTo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20685" y="2733547"/>
            <a:ext cx="83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capacity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limit 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6677" y="2554985"/>
            <a:ext cx="47625" cy="264160"/>
          </a:xfrm>
          <a:custGeom>
            <a:avLst/>
            <a:gdLst/>
            <a:ahLst/>
            <a:cxnLst/>
            <a:rect l="l" t="t" r="r" b="b"/>
            <a:pathLst>
              <a:path w="47625" h="264160">
                <a:moveTo>
                  <a:pt x="11811" y="263651"/>
                </a:moveTo>
                <a:lnTo>
                  <a:pt x="11811" y="23622"/>
                </a:lnTo>
                <a:lnTo>
                  <a:pt x="0" y="23622"/>
                </a:lnTo>
                <a:lnTo>
                  <a:pt x="23622" y="0"/>
                </a:lnTo>
                <a:lnTo>
                  <a:pt x="47244" y="23622"/>
                </a:lnTo>
                <a:lnTo>
                  <a:pt x="35433" y="23622"/>
                </a:lnTo>
                <a:lnTo>
                  <a:pt x="35433" y="263651"/>
                </a:lnTo>
                <a:lnTo>
                  <a:pt x="11811" y="263651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8345" y="2768853"/>
            <a:ext cx="742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pasition =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2178" y="1719198"/>
            <a:ext cx="784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Unicode MS"/>
                <a:cs typeface="Arial Unicode MS"/>
              </a:rPr>
              <a:t>尚未读写区域</a:t>
            </a:r>
            <a:endParaRPr sz="1000">
              <a:latin typeface="Arial Unicode MS"/>
              <a:cs typeface="Arial Unicode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09005" y="3400044"/>
          <a:ext cx="6108065" cy="64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545"/>
                <a:gridCol w="550545"/>
                <a:gridCol w="266065"/>
                <a:gridCol w="284480"/>
                <a:gridCol w="550544"/>
                <a:gridCol w="550544"/>
                <a:gridCol w="550545"/>
                <a:gridCol w="550545"/>
                <a:gridCol w="256539"/>
                <a:gridCol w="293370"/>
                <a:gridCol w="550545"/>
                <a:gridCol w="550545"/>
                <a:gridCol w="550545"/>
              </a:tblGrid>
              <a:tr h="13258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18237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F81BC"/>
                      </a:solidFill>
                      <a:prstDash val="solid"/>
                    </a:lnL>
                    <a:lnR w="76200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4F81BC"/>
                      </a:solidFill>
                      <a:prstDash val="solid"/>
                    </a:lnL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8585">
                        <a:lnSpc>
                          <a:spcPts val="1070"/>
                        </a:lnSpc>
                        <a:spcBef>
                          <a:spcPts val="370"/>
                        </a:spcBef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将要读 写区域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107314">
                        <a:lnSpc>
                          <a:spcPts val="1070"/>
                        </a:lnSpc>
                        <a:spcBef>
                          <a:spcPts val="370"/>
                        </a:spcBef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无法读 写区域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911845" y="4048505"/>
            <a:ext cx="45720" cy="264160"/>
          </a:xfrm>
          <a:custGeom>
            <a:avLst/>
            <a:gdLst/>
            <a:ahLst/>
            <a:cxnLst/>
            <a:rect l="l" t="t" r="r" b="b"/>
            <a:pathLst>
              <a:path w="45720" h="264160">
                <a:moveTo>
                  <a:pt x="11429" y="263652"/>
                </a:moveTo>
                <a:lnTo>
                  <a:pt x="11429" y="22860"/>
                </a:lnTo>
                <a:lnTo>
                  <a:pt x="0" y="22860"/>
                </a:lnTo>
                <a:lnTo>
                  <a:pt x="22859" y="0"/>
                </a:lnTo>
                <a:lnTo>
                  <a:pt x="45720" y="22860"/>
                </a:lnTo>
                <a:lnTo>
                  <a:pt x="34289" y="22860"/>
                </a:lnTo>
                <a:lnTo>
                  <a:pt x="34289" y="263652"/>
                </a:lnTo>
                <a:lnTo>
                  <a:pt x="11429" y="263652"/>
                </a:lnTo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20685" y="4288282"/>
            <a:ext cx="83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capacity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limit =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12258" y="4098797"/>
            <a:ext cx="48895" cy="264160"/>
          </a:xfrm>
          <a:custGeom>
            <a:avLst/>
            <a:gdLst/>
            <a:ahLst/>
            <a:cxnLst/>
            <a:rect l="l" t="t" r="r" b="b"/>
            <a:pathLst>
              <a:path w="48895" h="264160">
                <a:moveTo>
                  <a:pt x="12191" y="263651"/>
                </a:moveTo>
                <a:lnTo>
                  <a:pt x="12191" y="24383"/>
                </a:lnTo>
                <a:lnTo>
                  <a:pt x="0" y="24383"/>
                </a:lnTo>
                <a:lnTo>
                  <a:pt x="24383" y="0"/>
                </a:lnTo>
                <a:lnTo>
                  <a:pt x="48767" y="24383"/>
                </a:lnTo>
                <a:lnTo>
                  <a:pt x="36575" y="24383"/>
                </a:lnTo>
                <a:lnTo>
                  <a:pt x="36575" y="263651"/>
                </a:lnTo>
                <a:lnTo>
                  <a:pt x="12191" y="263651"/>
                </a:lnTo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34814" y="4313046"/>
            <a:ext cx="742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pasition =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3810" y="3209036"/>
            <a:ext cx="784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Unicode MS"/>
                <a:cs typeface="Arial Unicode MS"/>
              </a:rPr>
              <a:t>尚未读写区域</a:t>
            </a:r>
            <a:endParaRPr sz="1000">
              <a:latin typeface="Arial Unicode MS"/>
              <a:cs typeface="Arial Unicode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80905" y="5039867"/>
          <a:ext cx="6108700" cy="65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545"/>
                <a:gridCol w="550545"/>
                <a:gridCol w="259715"/>
                <a:gridCol w="290830"/>
                <a:gridCol w="550544"/>
                <a:gridCol w="550544"/>
                <a:gridCol w="550545"/>
                <a:gridCol w="550545"/>
                <a:gridCol w="550545"/>
                <a:gridCol w="550545"/>
                <a:gridCol w="550545"/>
                <a:gridCol w="550545"/>
              </a:tblGrid>
              <a:tr h="13944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407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F81BC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91440" marR="107950">
                        <a:lnSpc>
                          <a:spcPts val="107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将要读 写区域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7314">
                        <a:lnSpc>
                          <a:spcPts val="1070"/>
                        </a:lnSpc>
                        <a:spcBef>
                          <a:spcPts val="375"/>
                        </a:spcBef>
                      </a:pPr>
                      <a:r>
                        <a:rPr sz="900" dirty="0">
                          <a:latin typeface="Arial Unicode MS"/>
                          <a:cs typeface="Arial Unicode MS"/>
                        </a:rPr>
                        <a:t>无法读 写区域</a:t>
                      </a:r>
                      <a:endParaRPr sz="900">
                        <a:latin typeface="Arial Unicode MS"/>
                        <a:cs typeface="Arial Unicode MS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882890" y="5700521"/>
            <a:ext cx="45720" cy="264160"/>
          </a:xfrm>
          <a:custGeom>
            <a:avLst/>
            <a:gdLst/>
            <a:ahLst/>
            <a:cxnLst/>
            <a:rect l="l" t="t" r="r" b="b"/>
            <a:pathLst>
              <a:path w="45720" h="264160">
                <a:moveTo>
                  <a:pt x="11429" y="263651"/>
                </a:moveTo>
                <a:lnTo>
                  <a:pt x="11429" y="22859"/>
                </a:lnTo>
                <a:lnTo>
                  <a:pt x="0" y="22859"/>
                </a:lnTo>
                <a:lnTo>
                  <a:pt x="22859" y="0"/>
                </a:lnTo>
                <a:lnTo>
                  <a:pt x="45719" y="22859"/>
                </a:lnTo>
                <a:lnTo>
                  <a:pt x="34289" y="22859"/>
                </a:lnTo>
                <a:lnTo>
                  <a:pt x="34289" y="263651"/>
                </a:lnTo>
                <a:lnTo>
                  <a:pt x="11429" y="263651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93000" y="5941263"/>
            <a:ext cx="833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capacity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76677" y="5773673"/>
            <a:ext cx="47625" cy="264160"/>
          </a:xfrm>
          <a:custGeom>
            <a:avLst/>
            <a:gdLst/>
            <a:ahLst/>
            <a:cxnLst/>
            <a:rect l="l" t="t" r="r" b="b"/>
            <a:pathLst>
              <a:path w="47625" h="264160">
                <a:moveTo>
                  <a:pt x="11811" y="263651"/>
                </a:moveTo>
                <a:lnTo>
                  <a:pt x="11811" y="23621"/>
                </a:lnTo>
                <a:lnTo>
                  <a:pt x="0" y="23621"/>
                </a:lnTo>
                <a:lnTo>
                  <a:pt x="23622" y="0"/>
                </a:lnTo>
                <a:lnTo>
                  <a:pt x="47244" y="23621"/>
                </a:lnTo>
                <a:lnTo>
                  <a:pt x="35433" y="23621"/>
                </a:lnTo>
                <a:lnTo>
                  <a:pt x="35433" y="263651"/>
                </a:lnTo>
                <a:lnTo>
                  <a:pt x="11811" y="263651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98345" y="5988811"/>
            <a:ext cx="742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pasition =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5744" y="4865623"/>
            <a:ext cx="784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Unicode MS"/>
                <a:cs typeface="Arial Unicode MS"/>
              </a:rPr>
              <a:t>尚未读写区域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77205" y="5737097"/>
            <a:ext cx="45720" cy="264160"/>
          </a:xfrm>
          <a:custGeom>
            <a:avLst/>
            <a:gdLst/>
            <a:ahLst/>
            <a:cxnLst/>
            <a:rect l="l" t="t" r="r" b="b"/>
            <a:pathLst>
              <a:path w="45720" h="264160">
                <a:moveTo>
                  <a:pt x="11430" y="263651"/>
                </a:moveTo>
                <a:lnTo>
                  <a:pt x="11430" y="22859"/>
                </a:lnTo>
                <a:lnTo>
                  <a:pt x="0" y="22859"/>
                </a:lnTo>
                <a:lnTo>
                  <a:pt x="22860" y="0"/>
                </a:lnTo>
                <a:lnTo>
                  <a:pt x="45720" y="22859"/>
                </a:lnTo>
                <a:lnTo>
                  <a:pt x="34290" y="22859"/>
                </a:lnTo>
                <a:lnTo>
                  <a:pt x="34290" y="263651"/>
                </a:lnTo>
                <a:lnTo>
                  <a:pt x="11430" y="263651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87010" y="5972962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limit =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6960" y="3208781"/>
            <a:ext cx="784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Unicode MS"/>
                <a:cs typeface="Arial Unicode MS"/>
              </a:rPr>
              <a:t>已经读写区域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99638" y="4865623"/>
            <a:ext cx="531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Unicode MS"/>
                <a:cs typeface="Arial Unicode MS"/>
              </a:rPr>
              <a:t>可读区域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3088" y="1940051"/>
            <a:ext cx="1308100" cy="646430"/>
          </a:xfrm>
          <a:prstGeom prst="rect">
            <a:avLst/>
          </a:prstGeom>
          <a:ln w="9144">
            <a:solidFill>
              <a:srgbClr val="9BBA58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 marR="121285" algn="just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Arial Unicode MS"/>
                <a:cs typeface="Arial Unicode MS"/>
              </a:rPr>
              <a:t>通过</a:t>
            </a:r>
            <a:r>
              <a:rPr sz="1200" spc="-140" dirty="0">
                <a:latin typeface="Arial Unicode MS"/>
                <a:cs typeface="Arial Unicode MS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allocate(10)  </a:t>
            </a:r>
            <a:r>
              <a:rPr sz="1200" dirty="0">
                <a:latin typeface="Arial Unicode MS"/>
                <a:cs typeface="Arial Unicode MS"/>
              </a:rPr>
              <a:t>分配容量为</a:t>
            </a:r>
            <a:r>
              <a:rPr sz="1200" dirty="0">
                <a:latin typeface="Calibri"/>
                <a:cs typeface="Calibri"/>
              </a:rPr>
              <a:t>10</a:t>
            </a:r>
            <a:r>
              <a:rPr sz="1200" dirty="0">
                <a:latin typeface="Arial Unicode MS"/>
                <a:cs typeface="Arial Unicode MS"/>
              </a:rPr>
              <a:t>的 缓冲区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611" y="3502152"/>
            <a:ext cx="1295400" cy="646430"/>
          </a:xfrm>
          <a:prstGeom prst="rect">
            <a:avLst/>
          </a:prstGeom>
          <a:ln w="9143">
            <a:solidFill>
              <a:srgbClr val="9BBA58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90805" algn="just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 Unicode MS"/>
                <a:cs typeface="Arial Unicode MS"/>
              </a:rPr>
              <a:t>通过</a:t>
            </a:r>
            <a:r>
              <a:rPr sz="1200" spc="-95" dirty="0">
                <a:latin typeface="Arial Unicode MS"/>
                <a:cs typeface="Arial Unicode MS"/>
              </a:rPr>
              <a:t> 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put()</a:t>
            </a:r>
            <a:r>
              <a:rPr sz="1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写入</a:t>
            </a:r>
            <a:r>
              <a:rPr sz="1200" spc="-95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Calibri"/>
                <a:cs typeface="Calibri"/>
              </a:rPr>
              <a:t>5  </a:t>
            </a:r>
            <a:r>
              <a:rPr sz="1200" dirty="0">
                <a:latin typeface="Arial Unicode MS"/>
                <a:cs typeface="Arial Unicode MS"/>
              </a:rPr>
              <a:t>个</a:t>
            </a:r>
            <a:r>
              <a:rPr sz="1200" spc="-5" dirty="0">
                <a:latin typeface="Calibri"/>
                <a:cs typeface="Calibri"/>
              </a:rPr>
              <a:t>(by</a:t>
            </a:r>
            <a:r>
              <a:rPr sz="1200" spc="-10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dirty="0">
                <a:latin typeface="Arial Unicode MS"/>
                <a:cs typeface="Arial Unicode MS"/>
              </a:rPr>
              <a:t>、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har)</a:t>
            </a:r>
            <a:r>
              <a:rPr sz="1200" dirty="0">
                <a:latin typeface="Arial Unicode MS"/>
                <a:cs typeface="Arial Unicode MS"/>
              </a:rPr>
              <a:t>数 据到缓冲区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515" y="5248655"/>
            <a:ext cx="1295400" cy="460375"/>
          </a:xfrm>
          <a:prstGeom prst="rect">
            <a:avLst/>
          </a:prstGeom>
          <a:ln w="9143">
            <a:solidFill>
              <a:srgbClr val="9BBA58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 marR="21399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 Unicode MS"/>
                <a:cs typeface="Arial Unicode MS"/>
              </a:rPr>
              <a:t>通过</a:t>
            </a:r>
            <a:r>
              <a:rPr sz="1200" spc="-110" dirty="0">
                <a:latin typeface="Arial Unicode MS"/>
                <a:cs typeface="Arial Unicode MS"/>
              </a:rPr>
              <a:t> 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flip()</a:t>
            </a:r>
            <a:r>
              <a:rPr sz="12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切换 读取数据模式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31442" y="2254757"/>
            <a:ext cx="483234" cy="226695"/>
          </a:xfrm>
          <a:custGeom>
            <a:avLst/>
            <a:gdLst/>
            <a:ahLst/>
            <a:cxnLst/>
            <a:rect l="l" t="t" r="r" b="b"/>
            <a:pathLst>
              <a:path w="483235" h="226694">
                <a:moveTo>
                  <a:pt x="482853" y="226440"/>
                </a:moveTo>
                <a:lnTo>
                  <a:pt x="0" y="0"/>
                </a:lnTo>
              </a:path>
            </a:pathLst>
          </a:custGeom>
          <a:ln w="19812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20774" y="3826002"/>
            <a:ext cx="494665" cy="221615"/>
          </a:xfrm>
          <a:custGeom>
            <a:avLst/>
            <a:gdLst/>
            <a:ahLst/>
            <a:cxnLst/>
            <a:rect l="l" t="t" r="r" b="b"/>
            <a:pathLst>
              <a:path w="494664" h="221614">
                <a:moveTo>
                  <a:pt x="494283" y="221487"/>
                </a:moveTo>
                <a:lnTo>
                  <a:pt x="0" y="0"/>
                </a:lnTo>
              </a:path>
            </a:pathLst>
          </a:custGeom>
          <a:ln w="19812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017" y="907491"/>
            <a:ext cx="3596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libri"/>
                <a:cs typeface="Calibri"/>
              </a:rPr>
              <a:t>Buffer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/>
              <a:t>的常用方法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2428" y="1694433"/>
          <a:ext cx="8926830" cy="4765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075"/>
                <a:gridCol w="6275070"/>
              </a:tblGrid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Arial Unicode MS"/>
                          <a:cs typeface="Arial Unicode MS"/>
                        </a:rPr>
                        <a:t>方</a:t>
                      </a:r>
                      <a:r>
                        <a:rPr sz="1800" b="1" spc="32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b="1" spc="-5" dirty="0">
                          <a:latin typeface="Arial Unicode MS"/>
                          <a:cs typeface="Arial Unicode MS"/>
                        </a:rPr>
                        <a:t>法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latin typeface="Arial Unicode MS"/>
                          <a:cs typeface="Arial Unicode MS"/>
                        </a:rPr>
                        <a:t>描</a:t>
                      </a:r>
                      <a:r>
                        <a:rPr sz="1800" b="1" spc="32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800" b="1" spc="-5" dirty="0">
                          <a:latin typeface="Arial Unicode MS"/>
                          <a:cs typeface="Arial Unicode MS"/>
                        </a:rPr>
                        <a:t>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2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Buffer</a:t>
                      </a:r>
                      <a:r>
                        <a:rPr sz="1400" b="1" spc="-5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clear()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清空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缓冲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区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并返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回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对缓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冲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区的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引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用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3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Buffer</a:t>
                      </a:r>
                      <a:r>
                        <a:rPr sz="1400" b="1" spc="-5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flip()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将缓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冲区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的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界限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设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置为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当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前位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置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，并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将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当前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位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置充</a:t>
                      </a:r>
                      <a:r>
                        <a:rPr sz="1400" b="1" spc="-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值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为</a:t>
                      </a:r>
                      <a:r>
                        <a:rPr sz="1400" b="1" spc="-4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0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2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4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capacity()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返回</a:t>
                      </a:r>
                      <a:r>
                        <a:rPr sz="14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Buffer</a:t>
                      </a:r>
                      <a:r>
                        <a:rPr sz="1400" spc="-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的</a:t>
                      </a:r>
                      <a:r>
                        <a:rPr sz="14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capacity</a:t>
                      </a:r>
                      <a:r>
                        <a:rPr sz="1400" spc="-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大小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3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-5" dirty="0">
                          <a:latin typeface="宋体"/>
                          <a:cs typeface="宋体"/>
                        </a:rPr>
                        <a:t>boolean</a:t>
                      </a:r>
                      <a:r>
                        <a:rPr sz="14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hasRemaining()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判断缓冲区中是否还有</a:t>
                      </a:r>
                      <a:r>
                        <a:rPr sz="1400" spc="-15" dirty="0">
                          <a:latin typeface="宋体"/>
                          <a:cs typeface="宋体"/>
                        </a:rPr>
                        <a:t>元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素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4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limit()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返回</a:t>
                      </a:r>
                      <a:r>
                        <a:rPr sz="14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Buffer</a:t>
                      </a:r>
                      <a:r>
                        <a:rPr sz="14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的界限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(limit)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的位置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2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spc="5" dirty="0">
                          <a:latin typeface="宋体"/>
                          <a:cs typeface="宋体"/>
                        </a:rPr>
                        <a:t>Buffer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limit(int</a:t>
                      </a:r>
                      <a:r>
                        <a:rPr sz="1400" spc="-9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n)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将设置缓冲区界限为</a:t>
                      </a:r>
                      <a:r>
                        <a:rPr sz="1400" spc="-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n,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并返回一个具有新</a:t>
                      </a:r>
                      <a:r>
                        <a:rPr sz="1400" spc="-2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limit</a:t>
                      </a:r>
                      <a:r>
                        <a:rPr sz="1400" spc="-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的缓冲区对象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Buffer</a:t>
                      </a:r>
                      <a:r>
                        <a:rPr sz="1400" spc="-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mark()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对缓冲区设置标记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2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4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position()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返回缓冲区的当前位置</a:t>
                      </a:r>
                      <a:r>
                        <a:rPr sz="1400" spc="-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position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3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Buffer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position(int</a:t>
                      </a:r>
                      <a:r>
                        <a:rPr sz="1400" spc="-8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n)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将设置缓冲区的当前位</a:t>
                      </a:r>
                      <a:r>
                        <a:rPr sz="1400" spc="-15" dirty="0">
                          <a:latin typeface="宋体"/>
                          <a:cs typeface="宋体"/>
                        </a:rPr>
                        <a:t>置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为</a:t>
                      </a:r>
                      <a:r>
                        <a:rPr sz="1400" spc="-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n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, 并返回修改后的</a:t>
                      </a:r>
                      <a:r>
                        <a:rPr sz="1400" spc="-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Buffer</a:t>
                      </a:r>
                      <a:r>
                        <a:rPr sz="14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对象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3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4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remaining()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返回</a:t>
                      </a:r>
                      <a:r>
                        <a:rPr sz="14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position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和</a:t>
                      </a:r>
                      <a:r>
                        <a:rPr sz="14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limit</a:t>
                      </a:r>
                      <a:r>
                        <a:rPr sz="1400" spc="-2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之间的元素个数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30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Buffer</a:t>
                      </a:r>
                      <a:r>
                        <a:rPr sz="1400" spc="-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reset()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937510" algn="l"/>
                        </a:tabLst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将位置 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position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转到以前设置的	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mark</a:t>
                      </a:r>
                      <a:r>
                        <a:rPr sz="1400" spc="-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所在的位置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30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Buffer</a:t>
                      </a:r>
                      <a:r>
                        <a:rPr sz="1400" spc="-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rewind()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dirty="0">
                          <a:latin typeface="宋体"/>
                          <a:cs typeface="宋体"/>
                        </a:rPr>
                        <a:t>将位置设为为</a:t>
                      </a:r>
                      <a:r>
                        <a:rPr sz="14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0，</a:t>
                      </a:r>
                      <a:r>
                        <a:rPr sz="1400" spc="-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dirty="0">
                          <a:latin typeface="宋体"/>
                          <a:cs typeface="宋体"/>
                        </a:rPr>
                        <a:t>取消设置的</a:t>
                      </a:r>
                      <a:r>
                        <a:rPr sz="1400" spc="-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400" spc="5" dirty="0">
                          <a:latin typeface="宋体"/>
                          <a:cs typeface="宋体"/>
                        </a:rPr>
                        <a:t>mark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726" y="907491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缓冲区的数据操作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600073"/>
            <a:ext cx="7569834" cy="457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Buffer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所有子类提供了两个用于数据操作的方法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Calibri"/>
                <a:cs typeface="Calibri"/>
              </a:rPr>
              <a:t>get()  </a:t>
            </a:r>
            <a:r>
              <a:rPr sz="2400" dirty="0">
                <a:latin typeface="宋体"/>
                <a:cs typeface="宋体"/>
              </a:rPr>
              <a:t>与</a:t>
            </a:r>
            <a:r>
              <a:rPr sz="2400" spc="-670" dirty="0">
                <a:latin typeface="宋体"/>
                <a:cs typeface="宋体"/>
              </a:rPr>
              <a:t> </a:t>
            </a:r>
            <a:r>
              <a:rPr sz="2400" spc="-5" dirty="0">
                <a:latin typeface="Calibri"/>
                <a:cs typeface="Calibri"/>
              </a:rPr>
              <a:t>put()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宋体"/>
                <a:cs typeface="宋体"/>
              </a:rPr>
              <a:t>方法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latin typeface="宋体"/>
                <a:cs typeface="宋体"/>
              </a:rPr>
              <a:t>获</a:t>
            </a:r>
            <a:r>
              <a:rPr sz="1800" b="1" spc="409" dirty="0">
                <a:latin typeface="宋体"/>
                <a:cs typeface="宋体"/>
              </a:rPr>
              <a:t>取</a:t>
            </a:r>
            <a:r>
              <a:rPr sz="1800" b="1" spc="-10" dirty="0">
                <a:latin typeface="Calibri"/>
                <a:cs typeface="Calibri"/>
              </a:rPr>
              <a:t>Buffer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宋体"/>
                <a:cs typeface="宋体"/>
              </a:rPr>
              <a:t>中的数据</a:t>
            </a:r>
            <a:endParaRPr sz="1800">
              <a:latin typeface="宋体"/>
              <a:cs typeface="宋体"/>
            </a:endParaRPr>
          </a:p>
          <a:p>
            <a:pPr marL="570230">
              <a:lnSpc>
                <a:spcPct val="100000"/>
              </a:lnSpc>
              <a:spcBef>
                <a:spcPts val="1330"/>
              </a:spcBef>
            </a:pPr>
            <a:r>
              <a:rPr sz="1500" spc="-10" dirty="0">
                <a:latin typeface="Calibri"/>
                <a:cs typeface="Calibri"/>
              </a:rPr>
              <a:t>get()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：读取单个字节</a:t>
            </a:r>
            <a:endParaRPr sz="1500">
              <a:latin typeface="宋体"/>
              <a:cs typeface="宋体"/>
            </a:endParaRPr>
          </a:p>
          <a:p>
            <a:pPr marL="570230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latin typeface="Calibri"/>
                <a:cs typeface="Calibri"/>
              </a:rPr>
              <a:t>get(byte[]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dst)</a:t>
            </a:r>
            <a:r>
              <a:rPr sz="1500" spc="-5" dirty="0">
                <a:latin typeface="宋体"/>
                <a:cs typeface="宋体"/>
              </a:rPr>
              <a:t>：</a:t>
            </a:r>
            <a:r>
              <a:rPr sz="1500" dirty="0">
                <a:latin typeface="宋体"/>
                <a:cs typeface="宋体"/>
              </a:rPr>
              <a:t>批量读取多个字节</a:t>
            </a:r>
            <a:r>
              <a:rPr sz="1500" spc="310" dirty="0">
                <a:latin typeface="宋体"/>
                <a:cs typeface="宋体"/>
              </a:rPr>
              <a:t>到</a:t>
            </a:r>
            <a:r>
              <a:rPr sz="1500" spc="-5" dirty="0">
                <a:latin typeface="Calibri"/>
                <a:cs typeface="Calibri"/>
              </a:rPr>
              <a:t>dst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中</a:t>
            </a:r>
            <a:endParaRPr sz="1500">
              <a:latin typeface="宋体"/>
              <a:cs typeface="宋体"/>
            </a:endParaRPr>
          </a:p>
          <a:p>
            <a:pPr marL="57023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latin typeface="Calibri"/>
                <a:cs typeface="Calibri"/>
              </a:rPr>
              <a:t>get(int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index)</a:t>
            </a:r>
            <a:r>
              <a:rPr sz="1500" spc="-5" dirty="0">
                <a:latin typeface="宋体"/>
                <a:cs typeface="宋体"/>
              </a:rPr>
              <a:t>：</a:t>
            </a:r>
            <a:r>
              <a:rPr sz="1500" dirty="0">
                <a:latin typeface="宋体"/>
                <a:cs typeface="宋体"/>
              </a:rPr>
              <a:t>读取指定索引位置的字节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dirty="0">
                <a:latin typeface="宋体"/>
                <a:cs typeface="宋体"/>
              </a:rPr>
              <a:t>不会移动</a:t>
            </a:r>
            <a:r>
              <a:rPr sz="1500" spc="-415" dirty="0">
                <a:latin typeface="宋体"/>
                <a:cs typeface="宋体"/>
              </a:rPr>
              <a:t> </a:t>
            </a:r>
            <a:r>
              <a:rPr sz="1500" spc="-5" dirty="0">
                <a:latin typeface="Calibri"/>
                <a:cs typeface="Calibri"/>
              </a:rPr>
              <a:t>position)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latin typeface="宋体"/>
                <a:cs typeface="宋体"/>
              </a:rPr>
              <a:t>放入数据</a:t>
            </a:r>
            <a:r>
              <a:rPr sz="1800" b="1" spc="425" dirty="0">
                <a:latin typeface="宋体"/>
                <a:cs typeface="宋体"/>
              </a:rPr>
              <a:t>到</a:t>
            </a:r>
            <a:r>
              <a:rPr sz="1800" b="1" spc="-10" dirty="0">
                <a:latin typeface="Calibri"/>
                <a:cs typeface="Calibri"/>
              </a:rPr>
              <a:t>Buffer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宋体"/>
                <a:cs typeface="宋体"/>
              </a:rPr>
              <a:t>中</a:t>
            </a:r>
            <a:endParaRPr sz="1800">
              <a:latin typeface="宋体"/>
              <a:cs typeface="宋体"/>
            </a:endParaRPr>
          </a:p>
          <a:p>
            <a:pPr marL="570230" marR="2538730">
              <a:lnSpc>
                <a:spcPct val="150000"/>
              </a:lnSpc>
              <a:spcBef>
                <a:spcPts val="50"/>
              </a:spcBef>
            </a:pPr>
            <a:r>
              <a:rPr sz="1500" spc="-5" dirty="0">
                <a:latin typeface="Calibri"/>
                <a:cs typeface="Calibri"/>
              </a:rPr>
              <a:t>put(byte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b)</a:t>
            </a:r>
            <a:r>
              <a:rPr sz="1500" dirty="0">
                <a:latin typeface="宋体"/>
                <a:cs typeface="宋体"/>
              </a:rPr>
              <a:t>：将给定单个字节写入缓冲区的当前位置 </a:t>
            </a:r>
            <a:r>
              <a:rPr sz="1500" spc="-5" dirty="0">
                <a:latin typeface="Calibri"/>
                <a:cs typeface="Calibri"/>
              </a:rPr>
              <a:t>put(byte[]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src)</a:t>
            </a:r>
            <a:r>
              <a:rPr sz="1500" spc="-5" dirty="0">
                <a:latin typeface="宋体"/>
                <a:cs typeface="宋体"/>
              </a:rPr>
              <a:t>：</a:t>
            </a:r>
            <a:r>
              <a:rPr sz="1500" dirty="0">
                <a:latin typeface="宋体"/>
                <a:cs typeface="宋体"/>
              </a:rPr>
              <a:t>将</a:t>
            </a:r>
            <a:r>
              <a:rPr sz="1500" spc="-434" dirty="0">
                <a:latin typeface="宋体"/>
                <a:cs typeface="宋体"/>
              </a:rPr>
              <a:t> </a:t>
            </a:r>
            <a:r>
              <a:rPr sz="1500" spc="-10" dirty="0">
                <a:latin typeface="Calibri"/>
                <a:cs typeface="Calibri"/>
              </a:rPr>
              <a:t>src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中的字节写入缓冲区的当前位置</a:t>
            </a:r>
            <a:endParaRPr sz="1500">
              <a:latin typeface="宋体"/>
              <a:cs typeface="宋体"/>
            </a:endParaRPr>
          </a:p>
          <a:p>
            <a:pPr marL="57023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Calibri"/>
                <a:cs typeface="Calibri"/>
              </a:rPr>
              <a:t>put(int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index,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b)</a:t>
            </a:r>
            <a:r>
              <a:rPr sz="1500" spc="5" dirty="0">
                <a:latin typeface="宋体"/>
                <a:cs typeface="宋体"/>
              </a:rPr>
              <a:t>：</a:t>
            </a:r>
            <a:r>
              <a:rPr sz="1500" dirty="0">
                <a:latin typeface="宋体"/>
                <a:cs typeface="宋体"/>
              </a:rPr>
              <a:t>将指定字节写入缓冲区的索引位置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dirty="0">
                <a:latin typeface="宋体"/>
                <a:cs typeface="宋体"/>
              </a:rPr>
              <a:t>不会移</a:t>
            </a:r>
            <a:r>
              <a:rPr sz="1500" spc="320" dirty="0">
                <a:latin typeface="宋体"/>
                <a:cs typeface="宋体"/>
              </a:rPr>
              <a:t>动</a:t>
            </a:r>
            <a:r>
              <a:rPr sz="1500" spc="-5" dirty="0">
                <a:latin typeface="Calibri"/>
                <a:cs typeface="Calibri"/>
              </a:rPr>
              <a:t>position)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126" y="907491"/>
            <a:ext cx="41541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直接与非直接缓冲区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652396"/>
            <a:ext cx="7536815" cy="435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244" indent="-342900">
              <a:lnSpc>
                <a:spcPct val="13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200" b="1" spc="5" dirty="0">
                <a:latin typeface="宋体"/>
                <a:cs typeface="宋体"/>
              </a:rPr>
              <a:t>字节缓</a:t>
            </a:r>
            <a:r>
              <a:rPr sz="1200" b="1" spc="-5" dirty="0">
                <a:latin typeface="宋体"/>
                <a:cs typeface="宋体"/>
              </a:rPr>
              <a:t>冲区要么是直接的，要么是非直接的。如果为直接字节缓冲区，则</a:t>
            </a:r>
            <a:r>
              <a:rPr sz="1200" b="1" spc="-375" dirty="0">
                <a:latin typeface="宋体"/>
                <a:cs typeface="宋体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Java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宋体"/>
                <a:cs typeface="宋体"/>
              </a:rPr>
              <a:t>虚拟机</a:t>
            </a:r>
            <a:r>
              <a:rPr sz="1200" b="1" spc="-5" dirty="0">
                <a:latin typeface="宋体"/>
                <a:cs typeface="宋体"/>
              </a:rPr>
              <a:t>会尽最大努力直接在 </a:t>
            </a:r>
            <a:r>
              <a:rPr sz="1200" b="1" spc="5" dirty="0">
                <a:latin typeface="宋体"/>
                <a:cs typeface="宋体"/>
              </a:rPr>
              <a:t>此缓冲</a:t>
            </a:r>
            <a:r>
              <a:rPr sz="1200" b="1" spc="-5" dirty="0">
                <a:latin typeface="宋体"/>
                <a:cs typeface="宋体"/>
              </a:rPr>
              <a:t>区上执行本</a:t>
            </a:r>
            <a:r>
              <a:rPr sz="1200" b="1" spc="240" dirty="0">
                <a:latin typeface="宋体"/>
                <a:cs typeface="宋体"/>
              </a:rPr>
              <a:t>机</a:t>
            </a:r>
            <a:r>
              <a:rPr sz="1200" b="1" dirty="0">
                <a:latin typeface="Calibri"/>
                <a:cs typeface="Calibri"/>
              </a:rPr>
              <a:t>I/O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宋体"/>
                <a:cs typeface="宋体"/>
              </a:rPr>
              <a:t>操作。</a:t>
            </a:r>
            <a:r>
              <a:rPr sz="1200" b="1" spc="-5" dirty="0">
                <a:latin typeface="宋体"/>
                <a:cs typeface="宋体"/>
              </a:rPr>
              <a:t>也就是说，在每次调用基础操作系统的一个本</a:t>
            </a:r>
            <a:r>
              <a:rPr sz="1200" b="1" spc="240" dirty="0">
                <a:latin typeface="宋体"/>
                <a:cs typeface="宋体"/>
              </a:rPr>
              <a:t>机</a:t>
            </a:r>
            <a:r>
              <a:rPr sz="1200" b="1" dirty="0">
                <a:latin typeface="Calibri"/>
                <a:cs typeface="Calibri"/>
              </a:rPr>
              <a:t>I/O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宋体"/>
                <a:cs typeface="宋体"/>
              </a:rPr>
              <a:t>操作之</a:t>
            </a:r>
            <a:r>
              <a:rPr sz="1200" b="1" spc="-5" dirty="0">
                <a:latin typeface="宋体"/>
                <a:cs typeface="宋体"/>
              </a:rPr>
              <a:t>前（或之后），  </a:t>
            </a:r>
            <a:r>
              <a:rPr sz="1200" b="1" spc="5" dirty="0">
                <a:latin typeface="宋体"/>
                <a:cs typeface="宋体"/>
              </a:rPr>
              <a:t>虚拟机</a:t>
            </a:r>
            <a:r>
              <a:rPr sz="1200" b="1" spc="-5" dirty="0">
                <a:latin typeface="宋体"/>
                <a:cs typeface="宋体"/>
              </a:rPr>
              <a:t>都会尽量避免将缓冲区的内容复制到中间缓冲区中（或从中间缓冲区中复制内容）。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30100"/>
              </a:lnSpc>
              <a:spcBef>
                <a:spcPts val="1065"/>
              </a:spcBef>
              <a:buFont typeface="Wingdings"/>
              <a:buChar char=""/>
              <a:tabLst>
                <a:tab pos="355600" algn="l"/>
              </a:tabLst>
            </a:pPr>
            <a:r>
              <a:rPr sz="1200" b="1" spc="5" dirty="0">
                <a:latin typeface="宋体"/>
                <a:cs typeface="宋体"/>
              </a:rPr>
              <a:t>直接字</a:t>
            </a:r>
            <a:r>
              <a:rPr sz="1200" b="1" spc="-5" dirty="0">
                <a:latin typeface="宋体"/>
                <a:cs typeface="宋体"/>
              </a:rPr>
              <a:t>节缓冲区可以通过调用此类</a:t>
            </a:r>
            <a:r>
              <a:rPr sz="1200" b="1" spc="240" dirty="0">
                <a:latin typeface="宋体"/>
                <a:cs typeface="宋体"/>
              </a:rPr>
              <a:t>的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allocateDirect()</a:t>
            </a:r>
            <a:r>
              <a:rPr sz="12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C00000"/>
                </a:solidFill>
                <a:latin typeface="宋体"/>
                <a:cs typeface="宋体"/>
              </a:rPr>
              <a:t>工厂方</a:t>
            </a:r>
            <a:r>
              <a:rPr sz="1200" b="1" spc="-5" dirty="0">
                <a:solidFill>
                  <a:srgbClr val="C00000"/>
                </a:solidFill>
                <a:latin typeface="宋体"/>
                <a:cs typeface="宋体"/>
              </a:rPr>
              <a:t>法</a:t>
            </a:r>
            <a:r>
              <a:rPr sz="1200" b="1" spc="-5" dirty="0">
                <a:latin typeface="宋体"/>
                <a:cs typeface="宋体"/>
              </a:rPr>
              <a:t>来创建。此方法返回</a:t>
            </a:r>
            <a:r>
              <a:rPr sz="1200" b="1" spc="-25" dirty="0">
                <a:latin typeface="宋体"/>
                <a:cs typeface="宋体"/>
              </a:rPr>
              <a:t>的</a:t>
            </a:r>
            <a:r>
              <a:rPr sz="1200" b="1" spc="-5" dirty="0">
                <a:solidFill>
                  <a:srgbClr val="006FC0"/>
                </a:solidFill>
                <a:latin typeface="宋体"/>
                <a:cs typeface="宋体"/>
              </a:rPr>
              <a:t>缓冲区进行分配和取消 </a:t>
            </a:r>
            <a:r>
              <a:rPr sz="1200" b="1" spc="5" dirty="0">
                <a:solidFill>
                  <a:srgbClr val="006FC0"/>
                </a:solidFill>
                <a:latin typeface="宋体"/>
                <a:cs typeface="宋体"/>
              </a:rPr>
              <a:t>分配所</a:t>
            </a:r>
            <a:r>
              <a:rPr sz="1200" b="1" spc="-5" dirty="0">
                <a:solidFill>
                  <a:srgbClr val="006FC0"/>
                </a:solidFill>
                <a:latin typeface="宋体"/>
                <a:cs typeface="宋体"/>
              </a:rPr>
              <a:t>需成本通常高于非直接缓冲</a:t>
            </a:r>
            <a:r>
              <a:rPr sz="1200" b="1" dirty="0">
                <a:solidFill>
                  <a:srgbClr val="006FC0"/>
                </a:solidFill>
                <a:latin typeface="宋体"/>
                <a:cs typeface="宋体"/>
              </a:rPr>
              <a:t>区</a:t>
            </a:r>
            <a:r>
              <a:rPr sz="1200" b="1" spc="-5" dirty="0">
                <a:latin typeface="宋体"/>
                <a:cs typeface="宋体"/>
              </a:rPr>
              <a:t>。直接缓冲区的内容可以驻留在常规的垃圾回收堆之外，因此，它们对 </a:t>
            </a:r>
            <a:r>
              <a:rPr sz="1200" b="1" spc="5" dirty="0">
                <a:latin typeface="宋体"/>
                <a:cs typeface="宋体"/>
              </a:rPr>
              <a:t>应用程</a:t>
            </a:r>
            <a:r>
              <a:rPr sz="1200" b="1" spc="-5" dirty="0">
                <a:latin typeface="宋体"/>
                <a:cs typeface="宋体"/>
              </a:rPr>
              <a:t>序的内存需求量造成的影响可能并不明显。所以，建议将直接缓冲区主要分配给那些易受基础系统的 </a:t>
            </a:r>
            <a:r>
              <a:rPr sz="1200" b="1" spc="5" dirty="0">
                <a:latin typeface="宋体"/>
                <a:cs typeface="宋体"/>
              </a:rPr>
              <a:t>本</a:t>
            </a:r>
            <a:r>
              <a:rPr sz="1200" b="1" spc="254" dirty="0">
                <a:latin typeface="宋体"/>
                <a:cs typeface="宋体"/>
              </a:rPr>
              <a:t>机</a:t>
            </a:r>
            <a:r>
              <a:rPr sz="1200" b="1" dirty="0">
                <a:latin typeface="Calibri"/>
                <a:cs typeface="Calibri"/>
              </a:rPr>
              <a:t>I/O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宋体"/>
                <a:cs typeface="宋体"/>
              </a:rPr>
              <a:t>操作影</a:t>
            </a:r>
            <a:r>
              <a:rPr sz="1200" b="1" spc="-5" dirty="0">
                <a:latin typeface="宋体"/>
                <a:cs typeface="宋体"/>
              </a:rPr>
              <a:t>响的大型、持久的缓冲区。一般情况下，最好仅在直接缓冲区能在程序性能方面带来明显好 </a:t>
            </a:r>
            <a:r>
              <a:rPr sz="1200" b="1" spc="5" dirty="0">
                <a:latin typeface="宋体"/>
                <a:cs typeface="宋体"/>
              </a:rPr>
              <a:t>处时分</a:t>
            </a:r>
            <a:r>
              <a:rPr sz="1200" b="1" spc="-5" dirty="0">
                <a:latin typeface="宋体"/>
                <a:cs typeface="宋体"/>
              </a:rPr>
              <a:t>配它们。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200" b="1" dirty="0">
                <a:latin typeface="宋体"/>
                <a:cs typeface="宋体"/>
              </a:rPr>
              <a:t>直接字</a:t>
            </a:r>
            <a:r>
              <a:rPr sz="1200" b="1" spc="-5" dirty="0">
                <a:latin typeface="宋体"/>
                <a:cs typeface="宋体"/>
              </a:rPr>
              <a:t>节</a:t>
            </a:r>
            <a:r>
              <a:rPr sz="1200" b="1" spc="-10" dirty="0">
                <a:latin typeface="宋体"/>
                <a:cs typeface="宋体"/>
              </a:rPr>
              <a:t>缓</a:t>
            </a:r>
            <a:r>
              <a:rPr sz="1200" b="1" spc="-5" dirty="0">
                <a:latin typeface="宋体"/>
                <a:cs typeface="宋体"/>
              </a:rPr>
              <a:t>冲</a:t>
            </a:r>
            <a:r>
              <a:rPr sz="1200" b="1" spc="-10" dirty="0">
                <a:latin typeface="宋体"/>
                <a:cs typeface="宋体"/>
              </a:rPr>
              <a:t>区</a:t>
            </a:r>
            <a:r>
              <a:rPr sz="1200" b="1" spc="-5" dirty="0">
                <a:latin typeface="宋体"/>
                <a:cs typeface="宋体"/>
              </a:rPr>
              <a:t>还</a:t>
            </a:r>
            <a:r>
              <a:rPr sz="1200" b="1" spc="-10" dirty="0">
                <a:latin typeface="宋体"/>
                <a:cs typeface="宋体"/>
              </a:rPr>
              <a:t>可</a:t>
            </a:r>
            <a:r>
              <a:rPr sz="1200" b="1" spc="-5" dirty="0">
                <a:latin typeface="宋体"/>
                <a:cs typeface="宋体"/>
              </a:rPr>
              <a:t>以</a:t>
            </a:r>
            <a:r>
              <a:rPr sz="1200" b="1" spc="-10" dirty="0">
                <a:latin typeface="宋体"/>
                <a:cs typeface="宋体"/>
              </a:rPr>
              <a:t>通</a:t>
            </a:r>
            <a:r>
              <a:rPr sz="1200" b="1" spc="-5" dirty="0">
                <a:latin typeface="宋体"/>
                <a:cs typeface="宋体"/>
              </a:rPr>
              <a:t>过</a:t>
            </a:r>
            <a:r>
              <a:rPr sz="1200" b="1" spc="-370" dirty="0">
                <a:latin typeface="宋体"/>
                <a:cs typeface="宋体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FileChannel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265" dirty="0">
                <a:solidFill>
                  <a:srgbClr val="C00000"/>
                </a:solidFill>
                <a:latin typeface="宋体"/>
                <a:cs typeface="宋体"/>
              </a:rPr>
              <a:t>的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map()</a:t>
            </a: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C00000"/>
                </a:solidFill>
                <a:latin typeface="宋体"/>
                <a:cs typeface="宋体"/>
              </a:rPr>
              <a:t>方</a:t>
            </a:r>
            <a:r>
              <a:rPr sz="1200" b="1" spc="254" dirty="0">
                <a:solidFill>
                  <a:srgbClr val="C00000"/>
                </a:solidFill>
                <a:latin typeface="宋体"/>
                <a:cs typeface="宋体"/>
              </a:rPr>
              <a:t>法</a:t>
            </a:r>
            <a:r>
              <a:rPr sz="1200" b="1" dirty="0">
                <a:latin typeface="宋体"/>
                <a:cs typeface="宋体"/>
              </a:rPr>
              <a:t>将文件</a:t>
            </a:r>
            <a:r>
              <a:rPr sz="1200" b="1" spc="-5" dirty="0">
                <a:latin typeface="宋体"/>
                <a:cs typeface="宋体"/>
              </a:rPr>
              <a:t>区</a:t>
            </a:r>
            <a:r>
              <a:rPr sz="1200" b="1" spc="-10" dirty="0">
                <a:latin typeface="宋体"/>
                <a:cs typeface="宋体"/>
              </a:rPr>
              <a:t>域</a:t>
            </a:r>
            <a:r>
              <a:rPr sz="1200" b="1" spc="-5" dirty="0">
                <a:latin typeface="宋体"/>
                <a:cs typeface="宋体"/>
              </a:rPr>
              <a:t>直</a:t>
            </a:r>
            <a:r>
              <a:rPr sz="1200" b="1" spc="-10" dirty="0">
                <a:latin typeface="宋体"/>
                <a:cs typeface="宋体"/>
              </a:rPr>
              <a:t>接</a:t>
            </a:r>
            <a:r>
              <a:rPr sz="1200" b="1" spc="-5" dirty="0">
                <a:latin typeface="宋体"/>
                <a:cs typeface="宋体"/>
              </a:rPr>
              <a:t>映</a:t>
            </a:r>
            <a:r>
              <a:rPr sz="1200" b="1" spc="-10" dirty="0">
                <a:latin typeface="宋体"/>
                <a:cs typeface="宋体"/>
              </a:rPr>
              <a:t>射</a:t>
            </a:r>
            <a:r>
              <a:rPr sz="1200" b="1" spc="-5" dirty="0">
                <a:latin typeface="宋体"/>
                <a:cs typeface="宋体"/>
              </a:rPr>
              <a:t>到</a:t>
            </a:r>
            <a:r>
              <a:rPr sz="1200" b="1" spc="-10" dirty="0">
                <a:latin typeface="宋体"/>
                <a:cs typeface="宋体"/>
              </a:rPr>
              <a:t>内</a:t>
            </a:r>
            <a:r>
              <a:rPr sz="1200" b="1" spc="-5" dirty="0">
                <a:latin typeface="宋体"/>
                <a:cs typeface="宋体"/>
              </a:rPr>
              <a:t>存</a:t>
            </a:r>
            <a:r>
              <a:rPr sz="1200" b="1" spc="-10" dirty="0">
                <a:latin typeface="宋体"/>
                <a:cs typeface="宋体"/>
              </a:rPr>
              <a:t>中</a:t>
            </a:r>
            <a:r>
              <a:rPr sz="1200" b="1" spc="-5" dirty="0">
                <a:latin typeface="宋体"/>
                <a:cs typeface="宋体"/>
              </a:rPr>
              <a:t>来</a:t>
            </a:r>
            <a:r>
              <a:rPr sz="1200" b="1" spc="-10" dirty="0">
                <a:latin typeface="宋体"/>
                <a:cs typeface="宋体"/>
              </a:rPr>
              <a:t>创</a:t>
            </a:r>
            <a:r>
              <a:rPr sz="1200" b="1" spc="-5" dirty="0">
                <a:latin typeface="宋体"/>
                <a:cs typeface="宋体"/>
              </a:rPr>
              <a:t>建。该方法返回</a:t>
            </a:r>
            <a:endParaRPr sz="1200">
              <a:latin typeface="宋体"/>
              <a:cs typeface="宋体"/>
            </a:endParaRPr>
          </a:p>
          <a:p>
            <a:pPr marL="355600" marR="5715" algn="just">
              <a:lnSpc>
                <a:spcPct val="130000"/>
              </a:lnSpc>
            </a:pP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MappedByteBuffer</a:t>
            </a:r>
            <a:r>
              <a:rPr sz="1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latin typeface="宋体"/>
                <a:cs typeface="宋体"/>
              </a:rPr>
              <a:t>。</a:t>
            </a:r>
            <a:r>
              <a:rPr sz="1200" b="1" spc="-15" dirty="0">
                <a:latin typeface="Calibri"/>
                <a:cs typeface="Calibri"/>
              </a:rPr>
              <a:t>Java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宋体"/>
                <a:cs typeface="宋体"/>
              </a:rPr>
              <a:t>平台的</a:t>
            </a:r>
            <a:r>
              <a:rPr sz="1200" b="1" spc="-5" dirty="0">
                <a:latin typeface="宋体"/>
                <a:cs typeface="宋体"/>
              </a:rPr>
              <a:t>实现有助于通过</a:t>
            </a:r>
            <a:r>
              <a:rPr sz="1200" b="1" spc="-370" dirty="0">
                <a:latin typeface="宋体"/>
                <a:cs typeface="宋体"/>
              </a:rPr>
              <a:t> </a:t>
            </a:r>
            <a:r>
              <a:rPr sz="1200" b="1" spc="-5" dirty="0">
                <a:latin typeface="Calibri"/>
                <a:cs typeface="Calibri"/>
              </a:rPr>
              <a:t>JNI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5" dirty="0">
                <a:latin typeface="宋体"/>
                <a:cs typeface="宋体"/>
              </a:rPr>
              <a:t>从本机</a:t>
            </a:r>
            <a:r>
              <a:rPr sz="1200" b="1" spc="-5" dirty="0">
                <a:latin typeface="宋体"/>
                <a:cs typeface="宋体"/>
              </a:rPr>
              <a:t>代码创建直接字节缓冲区。如果以上这些缓冲区 </a:t>
            </a:r>
            <a:r>
              <a:rPr sz="1200" b="1" spc="5" dirty="0">
                <a:latin typeface="宋体"/>
                <a:cs typeface="宋体"/>
              </a:rPr>
              <a:t>中的某</a:t>
            </a:r>
            <a:r>
              <a:rPr sz="1200" b="1" spc="-5" dirty="0">
                <a:latin typeface="宋体"/>
                <a:cs typeface="宋体"/>
              </a:rPr>
              <a:t>个缓冲区实例指的是不可访问的内存区域，则试图访问该区域不会更改该缓冲区的内容，并且将会在 </a:t>
            </a:r>
            <a:r>
              <a:rPr sz="1200" b="1" spc="5" dirty="0">
                <a:latin typeface="宋体"/>
                <a:cs typeface="宋体"/>
              </a:rPr>
              <a:t>访问期</a:t>
            </a:r>
            <a:r>
              <a:rPr sz="1200" b="1" spc="-5" dirty="0">
                <a:latin typeface="宋体"/>
                <a:cs typeface="宋体"/>
              </a:rPr>
              <a:t>间或稍后的某个时间导致抛出不确定的异常。</a:t>
            </a:r>
            <a:endParaRPr sz="1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55600" marR="123825" indent="-342900">
              <a:lnSpc>
                <a:spcPct val="150200"/>
              </a:lnSpc>
              <a:spcBef>
                <a:spcPts val="994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200" b="1" spc="5" dirty="0">
                <a:latin typeface="宋体"/>
                <a:cs typeface="宋体"/>
              </a:rPr>
              <a:t>字节缓</a:t>
            </a:r>
            <a:r>
              <a:rPr sz="1200" b="1" spc="-5" dirty="0">
                <a:latin typeface="宋体"/>
                <a:cs typeface="宋体"/>
              </a:rPr>
              <a:t>冲区是直接缓冲区还是非直接缓冲区可通过调用</a:t>
            </a:r>
            <a:r>
              <a:rPr sz="1200" b="1" spc="240" dirty="0">
                <a:latin typeface="宋体"/>
                <a:cs typeface="宋体"/>
              </a:rPr>
              <a:t>其</a:t>
            </a:r>
            <a:r>
              <a:rPr sz="1200" b="1" spc="-5" dirty="0">
                <a:solidFill>
                  <a:srgbClr val="006FC0"/>
                </a:solidFill>
                <a:latin typeface="Calibri"/>
                <a:cs typeface="Calibri"/>
              </a:rPr>
              <a:t>isDirect()</a:t>
            </a:r>
            <a:r>
              <a:rPr sz="12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latin typeface="宋体"/>
                <a:cs typeface="宋体"/>
              </a:rPr>
              <a:t>方法来</a:t>
            </a:r>
            <a:r>
              <a:rPr sz="1200" b="1" spc="-5" dirty="0">
                <a:latin typeface="宋体"/>
                <a:cs typeface="宋体"/>
              </a:rPr>
              <a:t>确定。提供此方法是为了能够在 </a:t>
            </a:r>
            <a:r>
              <a:rPr sz="1200" b="1" spc="5" dirty="0">
                <a:latin typeface="宋体"/>
                <a:cs typeface="宋体"/>
              </a:rPr>
              <a:t>性能关</a:t>
            </a:r>
            <a:r>
              <a:rPr sz="1200" b="1" spc="-5" dirty="0">
                <a:latin typeface="宋体"/>
                <a:cs typeface="宋体"/>
              </a:rPr>
              <a:t>键型代码中执行显式缓冲区管</a:t>
            </a:r>
            <a:r>
              <a:rPr sz="1200" b="1" dirty="0">
                <a:latin typeface="宋体"/>
                <a:cs typeface="宋体"/>
              </a:rPr>
              <a:t>理</a:t>
            </a:r>
            <a:r>
              <a:rPr sz="1200" b="1" spc="-5" dirty="0">
                <a:latin typeface="宋体"/>
                <a:cs typeface="宋体"/>
              </a:rPr>
              <a:t>。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907491"/>
            <a:ext cx="2778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非直接缓冲区</a:t>
            </a:r>
          </a:p>
        </p:txBody>
      </p:sp>
      <p:sp>
        <p:nvSpPr>
          <p:cNvPr id="3" name="object 3"/>
          <p:cNvSpPr/>
          <p:nvPr/>
        </p:nvSpPr>
        <p:spPr>
          <a:xfrm>
            <a:off x="827532" y="1484375"/>
            <a:ext cx="7488935" cy="511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573" y="907491"/>
            <a:ext cx="2320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直接缓冲区</a:t>
            </a:r>
          </a:p>
        </p:txBody>
      </p:sp>
      <p:sp>
        <p:nvSpPr>
          <p:cNvPr id="3" name="object 3"/>
          <p:cNvSpPr/>
          <p:nvPr/>
        </p:nvSpPr>
        <p:spPr>
          <a:xfrm>
            <a:off x="899160" y="1484375"/>
            <a:ext cx="7345680" cy="501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505" y="907491"/>
            <a:ext cx="340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通道</a:t>
            </a:r>
            <a:r>
              <a:rPr spc="-5" dirty="0"/>
              <a:t>（</a:t>
            </a:r>
            <a:r>
              <a:rPr spc="-5" dirty="0">
                <a:latin typeface="Calibri"/>
                <a:cs typeface="Calibri"/>
              </a:rPr>
              <a:t>Channel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16938"/>
            <a:ext cx="7508875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3030" indent="-342900">
              <a:lnSpc>
                <a:spcPct val="1501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通道</a:t>
            </a:r>
            <a:r>
              <a:rPr sz="2800" spc="-10" dirty="0">
                <a:latin typeface="宋体"/>
                <a:cs typeface="宋体"/>
              </a:rPr>
              <a:t>（</a:t>
            </a:r>
            <a:r>
              <a:rPr sz="2800" spc="-10" dirty="0">
                <a:latin typeface="Calibri"/>
                <a:cs typeface="Calibri"/>
              </a:rPr>
              <a:t>Channel</a:t>
            </a:r>
            <a:r>
              <a:rPr sz="2800" spc="-10" dirty="0">
                <a:latin typeface="宋体"/>
                <a:cs typeface="宋体"/>
              </a:rPr>
              <a:t>）：</a:t>
            </a:r>
            <a:r>
              <a:rPr sz="2800" spc="-5" dirty="0">
                <a:latin typeface="宋体"/>
                <a:cs typeface="宋体"/>
              </a:rPr>
              <a:t>由</a:t>
            </a:r>
            <a:r>
              <a:rPr sz="2800" spc="-740" dirty="0">
                <a:latin typeface="宋体"/>
                <a:cs typeface="宋体"/>
              </a:rPr>
              <a:t> </a:t>
            </a:r>
            <a:r>
              <a:rPr sz="2800" spc="-10" dirty="0">
                <a:latin typeface="Calibri"/>
                <a:cs typeface="Calibri"/>
              </a:rPr>
              <a:t>java.nio.channels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包定义 的。</a:t>
            </a:r>
            <a:r>
              <a:rPr sz="2800" spc="-10" dirty="0">
                <a:latin typeface="Calibri"/>
                <a:cs typeface="Calibri"/>
              </a:rPr>
              <a:t>Channel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表</a:t>
            </a:r>
            <a:r>
              <a:rPr sz="2800" spc="640" dirty="0">
                <a:latin typeface="宋体"/>
                <a:cs typeface="宋体"/>
              </a:rPr>
              <a:t>示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源与目标打开的连接。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Calibri"/>
                <a:cs typeface="Calibri"/>
              </a:rPr>
              <a:t>Channel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类似于传统的“流”。只不过</a:t>
            </a:r>
            <a:r>
              <a:rPr sz="2800" spc="-715" dirty="0">
                <a:latin typeface="宋体"/>
                <a:cs typeface="宋体"/>
              </a:rPr>
              <a:t> </a:t>
            </a:r>
            <a:r>
              <a:rPr sz="2800" spc="-10" dirty="0">
                <a:latin typeface="Calibri"/>
                <a:cs typeface="Calibri"/>
              </a:rPr>
              <a:t>Channel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宋体"/>
                <a:cs typeface="宋体"/>
              </a:rPr>
              <a:t>本身不能直接访问数据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spc="-5" dirty="0">
                <a:latin typeface="Calibri"/>
                <a:cs typeface="Calibri"/>
              </a:rPr>
              <a:t>Channel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宋体"/>
                <a:cs typeface="宋体"/>
              </a:rPr>
              <a:t>只能与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alibri"/>
                <a:cs typeface="Calibri"/>
              </a:rPr>
              <a:t>Buffer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进行交互。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505" y="907491"/>
            <a:ext cx="340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通道</a:t>
            </a:r>
            <a:r>
              <a:rPr spc="-5" dirty="0"/>
              <a:t>（</a:t>
            </a:r>
            <a:r>
              <a:rPr spc="-5" dirty="0">
                <a:latin typeface="Calibri"/>
                <a:cs typeface="Calibri"/>
              </a:rPr>
              <a:t>Channel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179831" y="1642872"/>
            <a:ext cx="8820912" cy="3945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505" y="907491"/>
            <a:ext cx="340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通道</a:t>
            </a:r>
            <a:r>
              <a:rPr spc="-5" dirty="0"/>
              <a:t>（</a:t>
            </a:r>
            <a:r>
              <a:rPr spc="-5" dirty="0">
                <a:latin typeface="Calibri"/>
                <a:cs typeface="Calibri"/>
              </a:rPr>
              <a:t>Channel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134112" y="1679448"/>
            <a:ext cx="8875776" cy="3829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505" y="907491"/>
            <a:ext cx="340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通道</a:t>
            </a:r>
            <a:r>
              <a:rPr spc="-5" dirty="0"/>
              <a:t>（</a:t>
            </a:r>
            <a:r>
              <a:rPr spc="-5" dirty="0">
                <a:latin typeface="Calibri"/>
                <a:cs typeface="Calibri"/>
              </a:rPr>
              <a:t>Channel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/>
          <p:nvPr/>
        </p:nvSpPr>
        <p:spPr>
          <a:xfrm>
            <a:off x="178307" y="1725167"/>
            <a:ext cx="8787384" cy="3791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848359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主要内容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807591"/>
            <a:ext cx="6690995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宋体"/>
                <a:cs typeface="宋体"/>
              </a:rPr>
              <a:t>简介</a:t>
            </a:r>
            <a:endParaRPr sz="2200">
              <a:latin typeface="宋体"/>
              <a:cs typeface="宋体"/>
            </a:endParaRPr>
          </a:p>
          <a:p>
            <a:pPr marL="527685" indent="-514984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宋体"/>
                <a:cs typeface="宋体"/>
              </a:rPr>
              <a:t>与</a:t>
            </a:r>
            <a:r>
              <a:rPr sz="2200" spc="-600" dirty="0">
                <a:latin typeface="宋体"/>
                <a:cs typeface="宋体"/>
              </a:rPr>
              <a:t> </a:t>
            </a:r>
            <a:r>
              <a:rPr sz="2200" spc="-5" dirty="0">
                <a:latin typeface="Calibri"/>
                <a:cs typeface="Calibri"/>
              </a:rPr>
              <a:t>IO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宋体"/>
                <a:cs typeface="宋体"/>
              </a:rPr>
              <a:t>的主要区别</a:t>
            </a:r>
            <a:endParaRPr sz="2200">
              <a:latin typeface="宋体"/>
              <a:cs typeface="宋体"/>
            </a:endParaRPr>
          </a:p>
          <a:p>
            <a:pPr marL="527685" indent="-514984">
              <a:lnSpc>
                <a:spcPct val="100000"/>
              </a:lnSpc>
              <a:spcBef>
                <a:spcPts val="1580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200" spc="-10" dirty="0">
                <a:latin typeface="宋体"/>
                <a:cs typeface="宋体"/>
              </a:rPr>
              <a:t>缓冲区</a:t>
            </a:r>
            <a:r>
              <a:rPr sz="2200" spc="-15" dirty="0">
                <a:latin typeface="Calibri"/>
                <a:cs typeface="Calibri"/>
              </a:rPr>
              <a:t>(Buffer)</a:t>
            </a:r>
            <a:r>
              <a:rPr sz="2200" spc="-10" dirty="0">
                <a:latin typeface="宋体"/>
                <a:cs typeface="宋体"/>
              </a:rPr>
              <a:t>和通道</a:t>
            </a:r>
            <a:r>
              <a:rPr sz="2200" spc="-10" dirty="0">
                <a:latin typeface="Calibri"/>
                <a:cs typeface="Calibri"/>
              </a:rPr>
              <a:t>(Channel)</a:t>
            </a:r>
            <a:endParaRPr sz="2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590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200" spc="-5" dirty="0">
                <a:latin typeface="宋体"/>
                <a:cs typeface="宋体"/>
              </a:rPr>
              <a:t>文件通道</a:t>
            </a:r>
            <a:r>
              <a:rPr sz="2200" spc="-10" dirty="0">
                <a:latin typeface="Calibri"/>
                <a:cs typeface="Calibri"/>
              </a:rPr>
              <a:t>(FileChannel)</a:t>
            </a:r>
            <a:endParaRPr sz="2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5" dirty="0">
                <a:latin typeface="Calibri"/>
                <a:cs typeface="Calibri"/>
              </a:rPr>
              <a:t>NIO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宋体"/>
                <a:cs typeface="宋体"/>
              </a:rPr>
              <a:t>的非阻塞式网络通信</a:t>
            </a:r>
            <a:endParaRPr sz="2200">
              <a:latin typeface="宋体"/>
              <a:cs typeface="宋体"/>
            </a:endParaRPr>
          </a:p>
          <a:p>
            <a:pPr marL="927100" lvl="1" indent="-51371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1900" spc="-5" dirty="0">
                <a:latin typeface="宋体"/>
                <a:cs typeface="宋体"/>
              </a:rPr>
              <a:t>选择器</a:t>
            </a:r>
            <a:r>
              <a:rPr sz="1900" spc="-10" dirty="0">
                <a:latin typeface="Calibri"/>
                <a:cs typeface="Calibri"/>
              </a:rPr>
              <a:t>(Selector)</a:t>
            </a:r>
            <a:endParaRPr sz="1900">
              <a:latin typeface="Calibri"/>
              <a:cs typeface="Calibri"/>
            </a:endParaRPr>
          </a:p>
          <a:p>
            <a:pPr marL="927100" lvl="1" indent="-513715">
              <a:lnSpc>
                <a:spcPct val="100000"/>
              </a:lnSpc>
              <a:spcBef>
                <a:spcPts val="137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1900" spc="-10" dirty="0">
                <a:latin typeface="Calibri"/>
                <a:cs typeface="Calibri"/>
              </a:rPr>
              <a:t>SocketChannel</a:t>
            </a:r>
            <a:r>
              <a:rPr sz="1900" spc="-5" dirty="0">
                <a:latin typeface="宋体"/>
                <a:cs typeface="宋体"/>
              </a:rPr>
              <a:t>、</a:t>
            </a:r>
            <a:r>
              <a:rPr sz="1900" spc="-10" dirty="0">
                <a:latin typeface="Calibri"/>
                <a:cs typeface="Calibri"/>
              </a:rPr>
              <a:t>ServerSocketChannel</a:t>
            </a:r>
            <a:r>
              <a:rPr sz="1900" spc="-5" dirty="0">
                <a:latin typeface="宋体"/>
                <a:cs typeface="宋体"/>
              </a:rPr>
              <a:t>、</a:t>
            </a:r>
            <a:r>
              <a:rPr sz="1900" spc="-10" dirty="0">
                <a:latin typeface="Calibri"/>
                <a:cs typeface="Calibri"/>
              </a:rPr>
              <a:t>DatagramChannel</a:t>
            </a:r>
            <a:endParaRPr sz="19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Font typeface="Calibri"/>
              <a:buAutoNum type="arabicPeriod"/>
              <a:tabLst>
                <a:tab pos="527685" algn="l"/>
                <a:tab pos="528320" algn="l"/>
              </a:tabLst>
            </a:pPr>
            <a:r>
              <a:rPr sz="2200" spc="-10" dirty="0">
                <a:latin typeface="宋体"/>
                <a:cs typeface="宋体"/>
              </a:rPr>
              <a:t>管道</a:t>
            </a:r>
            <a:r>
              <a:rPr sz="2200" spc="-10" dirty="0">
                <a:latin typeface="Calibri"/>
                <a:cs typeface="Calibri"/>
              </a:rPr>
              <a:t>(Pipe)</a:t>
            </a:r>
            <a:endParaRPr sz="2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NIO2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(Path</a:t>
            </a:r>
            <a:r>
              <a:rPr sz="2200" spc="-5" dirty="0">
                <a:latin typeface="宋体"/>
                <a:cs typeface="宋体"/>
              </a:rPr>
              <a:t>、</a:t>
            </a:r>
            <a:r>
              <a:rPr sz="2200" spc="-15" dirty="0">
                <a:latin typeface="Calibri"/>
                <a:cs typeface="Calibri"/>
              </a:rPr>
              <a:t>Paths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宋体"/>
                <a:cs typeface="宋体"/>
              </a:rPr>
              <a:t>与</a:t>
            </a:r>
            <a:r>
              <a:rPr sz="2200" spc="-595" dirty="0">
                <a:latin typeface="宋体"/>
                <a:cs typeface="宋体"/>
              </a:rPr>
              <a:t> </a:t>
            </a:r>
            <a:r>
              <a:rPr sz="2200" spc="-10" dirty="0">
                <a:latin typeface="Calibri"/>
                <a:cs typeface="Calibri"/>
              </a:rPr>
              <a:t>Files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962" y="1883409"/>
            <a:ext cx="7715250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/>
                <a:cs typeface="宋体"/>
              </a:rPr>
              <a:t>Java</a:t>
            </a:r>
            <a:r>
              <a:rPr sz="2400" b="1" spc="-1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为</a:t>
            </a:r>
            <a:r>
              <a:rPr sz="2400" b="1" spc="-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Channel</a:t>
            </a:r>
            <a:r>
              <a:rPr sz="2400" b="1" spc="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接口提供的最主要实现类如下：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"/>
            </a:pPr>
            <a:endParaRPr sz="3650">
              <a:latin typeface="Times New Roman"/>
              <a:cs typeface="Times New Roman"/>
            </a:endParaRPr>
          </a:p>
          <a:p>
            <a:pPr marL="469900" lvl="1">
              <a:lnSpc>
                <a:spcPct val="100000"/>
              </a:lnSpc>
              <a:buSzPct val="94444"/>
              <a:buFont typeface=""/>
              <a:buChar char="•"/>
              <a:tabLst>
                <a:tab pos="585470" algn="l"/>
              </a:tabLst>
            </a:pPr>
            <a:r>
              <a:rPr sz="1800" b="1" dirty="0">
                <a:latin typeface="宋体"/>
                <a:cs typeface="宋体"/>
              </a:rPr>
              <a:t>FileChannel</a:t>
            </a:r>
            <a:r>
              <a:rPr sz="1800" dirty="0">
                <a:latin typeface="宋体"/>
                <a:cs typeface="宋体"/>
              </a:rPr>
              <a:t>：</a:t>
            </a:r>
            <a:r>
              <a:rPr sz="1800" spc="-5" dirty="0">
                <a:latin typeface="宋体"/>
                <a:cs typeface="宋体"/>
              </a:rPr>
              <a:t>用于读取、写入、映射和操作文件的通道。</a:t>
            </a:r>
            <a:endParaRPr sz="18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84835" lvl="1" indent="-114935">
              <a:lnSpc>
                <a:spcPct val="100000"/>
              </a:lnSpc>
              <a:buSzPct val="94444"/>
              <a:buFont typeface=""/>
              <a:buChar char="•"/>
              <a:tabLst>
                <a:tab pos="584835" algn="l"/>
              </a:tabLst>
            </a:pPr>
            <a:r>
              <a:rPr sz="1800" b="1" dirty="0">
                <a:latin typeface="宋体"/>
                <a:cs typeface="宋体"/>
              </a:rPr>
              <a:t>DatagramChannel</a:t>
            </a:r>
            <a:r>
              <a:rPr sz="1800" dirty="0">
                <a:latin typeface="宋体"/>
                <a:cs typeface="宋体"/>
              </a:rPr>
              <a:t>：通过</a:t>
            </a:r>
            <a:r>
              <a:rPr sz="1800" spc="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UDP</a:t>
            </a:r>
            <a:r>
              <a:rPr sz="1800" spc="-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读写网络中的数据通道。</a:t>
            </a:r>
            <a:endParaRPr sz="18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84835" lvl="1" indent="-114935">
              <a:lnSpc>
                <a:spcPct val="100000"/>
              </a:lnSpc>
              <a:spcBef>
                <a:spcPts val="5"/>
              </a:spcBef>
              <a:buSzPct val="94444"/>
              <a:buFont typeface=""/>
              <a:buChar char="•"/>
              <a:tabLst>
                <a:tab pos="584835" algn="l"/>
              </a:tabLst>
            </a:pPr>
            <a:r>
              <a:rPr sz="1800" b="1" dirty="0">
                <a:latin typeface="宋体"/>
                <a:cs typeface="宋体"/>
              </a:rPr>
              <a:t>SocketChannel</a:t>
            </a:r>
            <a:r>
              <a:rPr sz="1800" dirty="0">
                <a:latin typeface="宋体"/>
                <a:cs typeface="宋体"/>
              </a:rPr>
              <a:t>：通过</a:t>
            </a:r>
            <a:r>
              <a:rPr sz="1800" spc="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TCP</a:t>
            </a:r>
            <a:r>
              <a:rPr sz="1800" spc="-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读写网络中的数据。</a:t>
            </a:r>
            <a:endParaRPr sz="1800">
              <a:latin typeface="宋体"/>
              <a:cs typeface="宋体"/>
            </a:endParaRPr>
          </a:p>
          <a:p>
            <a:pPr marL="469900" marR="5080" lvl="1">
              <a:lnSpc>
                <a:spcPct val="200000"/>
              </a:lnSpc>
              <a:buSzPct val="94444"/>
              <a:buFont typeface=""/>
              <a:buChar char="•"/>
              <a:tabLst>
                <a:tab pos="584835" algn="l"/>
              </a:tabLst>
            </a:pPr>
            <a:r>
              <a:rPr sz="1800" b="1" dirty="0">
                <a:latin typeface="宋体"/>
                <a:cs typeface="宋体"/>
              </a:rPr>
              <a:t>ServerSocketChannel</a:t>
            </a:r>
            <a:r>
              <a:rPr sz="1800" dirty="0">
                <a:latin typeface="宋体"/>
                <a:cs typeface="宋体"/>
              </a:rPr>
              <a:t>：可以监听新进来的</a:t>
            </a:r>
            <a:r>
              <a:rPr sz="1800" spc="-1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TCP</a:t>
            </a:r>
            <a:r>
              <a:rPr sz="1800" spc="-2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连接，对每一个新进来 的连接都会创建一个</a:t>
            </a:r>
            <a:r>
              <a:rPr sz="1800" spc="-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SocketChannel。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1505" y="907491"/>
            <a:ext cx="340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通道</a:t>
            </a:r>
            <a:r>
              <a:rPr spc="-5" dirty="0"/>
              <a:t>（</a:t>
            </a:r>
            <a:r>
              <a:rPr spc="-5" dirty="0">
                <a:latin typeface="Calibri"/>
                <a:cs typeface="Calibri"/>
              </a:rPr>
              <a:t>Channel</a:t>
            </a:r>
            <a:r>
              <a:rPr spc="-5" dirty="0"/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740" y="853897"/>
            <a:ext cx="186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获取通道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962" y="1798553"/>
            <a:ext cx="7684770" cy="443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110615" indent="-457200">
              <a:lnSpc>
                <a:spcPct val="150000"/>
              </a:lnSpc>
              <a:spcBef>
                <a:spcPts val="95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dirty="0">
                <a:latin typeface="宋体"/>
                <a:cs typeface="宋体"/>
              </a:rPr>
              <a:t>获取通道的一种方式是对支持通道的对象调用  </a:t>
            </a:r>
            <a:r>
              <a:rPr sz="2400" spc="-5" dirty="0">
                <a:latin typeface="宋体"/>
                <a:cs typeface="宋体"/>
              </a:rPr>
              <a:t>getChannel()</a:t>
            </a:r>
            <a:r>
              <a:rPr sz="2400" spc="-15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方法。支持通道的类如下：</a:t>
            </a:r>
            <a:endParaRPr sz="2400">
              <a:latin typeface="宋体"/>
              <a:cs typeface="宋体"/>
            </a:endParaRPr>
          </a:p>
          <a:p>
            <a:pPr marL="812165" lvl="1" indent="-342265">
              <a:lnSpc>
                <a:spcPct val="100000"/>
              </a:lnSpc>
              <a:spcBef>
                <a:spcPts val="124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800" dirty="0">
                <a:latin typeface="宋体"/>
                <a:cs typeface="宋体"/>
              </a:rPr>
              <a:t>FileInputStream</a:t>
            </a:r>
            <a:endParaRPr sz="1800">
              <a:latin typeface="宋体"/>
              <a:cs typeface="宋体"/>
            </a:endParaRPr>
          </a:p>
          <a:p>
            <a:pPr marL="812165" lvl="1" indent="-34226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800" dirty="0">
                <a:latin typeface="宋体"/>
                <a:cs typeface="宋体"/>
              </a:rPr>
              <a:t>FileOutputStream</a:t>
            </a:r>
            <a:endParaRPr sz="1800">
              <a:latin typeface="宋体"/>
              <a:cs typeface="宋体"/>
            </a:endParaRPr>
          </a:p>
          <a:p>
            <a:pPr marL="812165" lvl="1" indent="-34226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800" dirty="0">
                <a:latin typeface="宋体"/>
                <a:cs typeface="宋体"/>
              </a:rPr>
              <a:t>RandomAccessFile</a:t>
            </a:r>
            <a:endParaRPr sz="1800">
              <a:latin typeface="宋体"/>
              <a:cs typeface="宋体"/>
            </a:endParaRPr>
          </a:p>
          <a:p>
            <a:pPr marL="812165" lvl="1" indent="-34226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800" dirty="0">
                <a:latin typeface="宋体"/>
                <a:cs typeface="宋体"/>
              </a:rPr>
              <a:t>DatagramSocket</a:t>
            </a:r>
            <a:endParaRPr sz="1800">
              <a:latin typeface="宋体"/>
              <a:cs typeface="宋体"/>
            </a:endParaRPr>
          </a:p>
          <a:p>
            <a:pPr marL="812165" lvl="1" indent="-34226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800" dirty="0">
                <a:latin typeface="宋体"/>
                <a:cs typeface="宋体"/>
              </a:rPr>
              <a:t>Socket</a:t>
            </a:r>
            <a:endParaRPr sz="1800">
              <a:latin typeface="宋体"/>
              <a:cs typeface="宋体"/>
            </a:endParaRPr>
          </a:p>
          <a:p>
            <a:pPr marL="812165" lvl="1" indent="-34226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1800" dirty="0">
                <a:latin typeface="宋体"/>
                <a:cs typeface="宋体"/>
              </a:rPr>
              <a:t>ServerSocket</a:t>
            </a:r>
            <a:endParaRPr sz="1800">
              <a:latin typeface="宋体"/>
              <a:cs typeface="宋体"/>
            </a:endParaRPr>
          </a:p>
          <a:p>
            <a:pPr marL="469900" marR="5080">
              <a:lnSpc>
                <a:spcPct val="150000"/>
              </a:lnSpc>
              <a:spcBef>
                <a:spcPts val="5"/>
              </a:spcBef>
            </a:pPr>
            <a:r>
              <a:rPr sz="1800" dirty="0">
                <a:latin typeface="宋体"/>
                <a:cs typeface="宋体"/>
              </a:rPr>
              <a:t>获取通道的其他方式是使用</a:t>
            </a:r>
            <a:r>
              <a:rPr sz="1800" spc="-2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Files</a:t>
            </a:r>
            <a:r>
              <a:rPr sz="1800" spc="-2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类的静态方法</a:t>
            </a:r>
            <a:r>
              <a:rPr sz="1800" spc="-2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newByteChannel()</a:t>
            </a:r>
            <a:r>
              <a:rPr sz="1800" spc="-2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获 取字节通道。或者通过通道的静态方法</a:t>
            </a:r>
            <a:r>
              <a:rPr sz="1800" spc="-3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open()</a:t>
            </a:r>
            <a:r>
              <a:rPr sz="1800" spc="-3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打开并返回指定通道。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639" y="853897"/>
            <a:ext cx="3236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通道的数据传输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962" y="1658238"/>
            <a:ext cx="47504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dirty="0">
                <a:latin typeface="宋体"/>
                <a:cs typeface="宋体"/>
              </a:rPr>
              <a:t>将</a:t>
            </a:r>
            <a:r>
              <a:rPr sz="2400" spc="-3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Buffer</a:t>
            </a:r>
            <a:r>
              <a:rPr sz="2400" spc="-3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中数据写入</a:t>
            </a:r>
            <a:r>
              <a:rPr sz="2400" spc="-3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Channel  例如：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962" y="3852244"/>
            <a:ext cx="4750435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5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dirty="0">
                <a:latin typeface="宋体"/>
                <a:cs typeface="宋体"/>
              </a:rPr>
              <a:t>从</a:t>
            </a:r>
            <a:r>
              <a:rPr sz="2400" spc="-25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Channel</a:t>
            </a:r>
            <a:r>
              <a:rPr sz="2400" spc="-3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读取数据</a:t>
            </a:r>
            <a:r>
              <a:rPr sz="2400" dirty="0">
                <a:latin typeface="宋体"/>
                <a:cs typeface="宋体"/>
              </a:rPr>
              <a:t>到</a:t>
            </a:r>
            <a:r>
              <a:rPr sz="2400" spc="-25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Buffer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宋体"/>
                <a:cs typeface="宋体"/>
              </a:rPr>
              <a:t>例如：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1975" y="5300471"/>
            <a:ext cx="5676900" cy="71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1975" y="3037332"/>
            <a:ext cx="6134100" cy="74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4905" y="3429761"/>
            <a:ext cx="1583690" cy="352425"/>
          </a:xfrm>
          <a:custGeom>
            <a:avLst/>
            <a:gdLst/>
            <a:ahLst/>
            <a:cxnLst/>
            <a:rect l="l" t="t" r="r" b="b"/>
            <a:pathLst>
              <a:path w="1583690" h="352425">
                <a:moveTo>
                  <a:pt x="0" y="352044"/>
                </a:moveTo>
                <a:lnTo>
                  <a:pt x="1583436" y="352044"/>
                </a:lnTo>
                <a:lnTo>
                  <a:pt x="1583436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241" y="5662421"/>
            <a:ext cx="1367155" cy="353695"/>
          </a:xfrm>
          <a:custGeom>
            <a:avLst/>
            <a:gdLst/>
            <a:ahLst/>
            <a:cxnLst/>
            <a:rect l="l" t="t" r="r" b="b"/>
            <a:pathLst>
              <a:path w="1367154" h="353695">
                <a:moveTo>
                  <a:pt x="0" y="353567"/>
                </a:moveTo>
                <a:lnTo>
                  <a:pt x="1367028" y="353567"/>
                </a:lnTo>
                <a:lnTo>
                  <a:pt x="1367028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503" y="941019"/>
            <a:ext cx="6232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</a:t>
            </a:r>
            <a:r>
              <a:rPr spc="-10" dirty="0"/>
              <a:t>散</a:t>
            </a:r>
            <a:r>
              <a:rPr spc="-5" dirty="0"/>
              <a:t>(Scatter)</a:t>
            </a:r>
            <a:r>
              <a:rPr spc="-10" dirty="0"/>
              <a:t>和聚</a:t>
            </a:r>
            <a:r>
              <a:rPr spc="-5" dirty="0"/>
              <a:t>集(Gather)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42922"/>
            <a:ext cx="73571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分散读取</a:t>
            </a:r>
            <a:r>
              <a:rPr sz="2000" spc="-10" dirty="0">
                <a:latin typeface="宋体"/>
                <a:cs typeface="宋体"/>
              </a:rPr>
              <a:t>（</a:t>
            </a:r>
            <a:r>
              <a:rPr sz="2000" spc="-10" dirty="0">
                <a:latin typeface="Calibri"/>
                <a:cs typeface="Calibri"/>
              </a:rPr>
              <a:t>Scattering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Reads</a:t>
            </a:r>
            <a:r>
              <a:rPr sz="2000" spc="-5" dirty="0">
                <a:latin typeface="宋体"/>
                <a:cs typeface="宋体"/>
              </a:rPr>
              <a:t>）</a:t>
            </a:r>
            <a:r>
              <a:rPr sz="2000" dirty="0">
                <a:latin typeface="宋体"/>
                <a:cs typeface="宋体"/>
              </a:rPr>
              <a:t>是指从</a:t>
            </a:r>
            <a:r>
              <a:rPr sz="2000" spc="-555" dirty="0">
                <a:latin typeface="宋体"/>
                <a:cs typeface="宋体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中读取的数据“分 散”到多</a:t>
            </a:r>
            <a:r>
              <a:rPr sz="2000" spc="430" dirty="0">
                <a:latin typeface="宋体"/>
                <a:cs typeface="宋体"/>
              </a:rPr>
              <a:t>个</a:t>
            </a:r>
            <a:r>
              <a:rPr sz="2000" spc="-10" dirty="0">
                <a:latin typeface="Calibri"/>
                <a:cs typeface="Calibri"/>
              </a:rPr>
              <a:t>Buffer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中。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6832" y="2889504"/>
            <a:ext cx="3236975" cy="291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8509" y="6006185"/>
            <a:ext cx="7281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注意：按照缓冲区的顺序，从</a:t>
            </a:r>
            <a:r>
              <a:rPr sz="1800" spc="-114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Calibri"/>
                <a:cs typeface="Calibri"/>
              </a:rPr>
              <a:t>Channel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中读取的数据依次</a:t>
            </a:r>
            <a:r>
              <a:rPr sz="1800" spc="409" dirty="0">
                <a:latin typeface="Arial Unicode MS"/>
                <a:cs typeface="Arial Unicode MS"/>
              </a:rPr>
              <a:t>将</a:t>
            </a:r>
            <a:r>
              <a:rPr sz="1800" spc="-10" dirty="0">
                <a:latin typeface="Calibri"/>
                <a:cs typeface="Calibri"/>
              </a:rPr>
              <a:t>Buffer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填满。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503" y="941019"/>
            <a:ext cx="6232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</a:t>
            </a:r>
            <a:r>
              <a:rPr spc="-10" dirty="0"/>
              <a:t>散</a:t>
            </a:r>
            <a:r>
              <a:rPr spc="-5" dirty="0"/>
              <a:t>(Scatter)</a:t>
            </a:r>
            <a:r>
              <a:rPr spc="-10" dirty="0"/>
              <a:t>和聚</a:t>
            </a:r>
            <a:r>
              <a:rPr spc="-5" dirty="0"/>
              <a:t>集(Gather)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42922"/>
            <a:ext cx="77031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聚集写</a:t>
            </a:r>
            <a:r>
              <a:rPr sz="2000" spc="-15" dirty="0">
                <a:latin typeface="宋体"/>
                <a:cs typeface="宋体"/>
              </a:rPr>
              <a:t>入</a:t>
            </a:r>
            <a:r>
              <a:rPr sz="2000" spc="-5" dirty="0">
                <a:latin typeface="宋体"/>
                <a:cs typeface="宋体"/>
              </a:rPr>
              <a:t>（</a:t>
            </a:r>
            <a:r>
              <a:rPr sz="2000" spc="-5" dirty="0">
                <a:latin typeface="Calibri"/>
                <a:cs typeface="Calibri"/>
              </a:rPr>
              <a:t>Gathering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Writes</a:t>
            </a:r>
            <a:r>
              <a:rPr sz="2000" spc="-15" dirty="0">
                <a:latin typeface="宋体"/>
                <a:cs typeface="宋体"/>
              </a:rPr>
              <a:t>）</a:t>
            </a:r>
            <a:r>
              <a:rPr sz="2000" dirty="0">
                <a:latin typeface="宋体"/>
                <a:cs typeface="宋体"/>
              </a:rPr>
              <a:t>是指</a:t>
            </a:r>
            <a:r>
              <a:rPr sz="2000" spc="-15" dirty="0">
                <a:latin typeface="宋体"/>
                <a:cs typeface="宋体"/>
              </a:rPr>
              <a:t>将</a:t>
            </a:r>
            <a:r>
              <a:rPr sz="2000" dirty="0">
                <a:latin typeface="宋体"/>
                <a:cs typeface="宋体"/>
              </a:rPr>
              <a:t>多</a:t>
            </a:r>
            <a:r>
              <a:rPr sz="2000" spc="440" dirty="0">
                <a:latin typeface="宋体"/>
                <a:cs typeface="宋体"/>
              </a:rPr>
              <a:t>个</a:t>
            </a:r>
            <a:r>
              <a:rPr sz="2000" spc="-10" dirty="0">
                <a:latin typeface="Calibri"/>
                <a:cs typeface="Calibri"/>
              </a:rPr>
              <a:t>Buffer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宋体"/>
                <a:cs typeface="宋体"/>
              </a:rPr>
              <a:t>中</a:t>
            </a:r>
            <a:r>
              <a:rPr sz="2000" dirty="0">
                <a:latin typeface="宋体"/>
                <a:cs typeface="宋体"/>
              </a:rPr>
              <a:t>的</a:t>
            </a:r>
            <a:r>
              <a:rPr sz="2000" spc="-15" dirty="0">
                <a:latin typeface="宋体"/>
                <a:cs typeface="宋体"/>
              </a:rPr>
              <a:t>数</a:t>
            </a:r>
            <a:r>
              <a:rPr sz="2000" dirty="0">
                <a:latin typeface="宋体"/>
                <a:cs typeface="宋体"/>
              </a:rPr>
              <a:t>据“聚</a:t>
            </a:r>
            <a:r>
              <a:rPr sz="2000" spc="-15" dirty="0">
                <a:latin typeface="宋体"/>
                <a:cs typeface="宋体"/>
              </a:rPr>
              <a:t>集</a:t>
            </a:r>
            <a:r>
              <a:rPr sz="2000" dirty="0">
                <a:latin typeface="宋体"/>
                <a:cs typeface="宋体"/>
              </a:rPr>
              <a:t>”  到</a:t>
            </a:r>
            <a:r>
              <a:rPr sz="2000" spc="-565" dirty="0">
                <a:latin typeface="宋体"/>
                <a:cs typeface="宋体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3783" y="2852927"/>
            <a:ext cx="3198875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8509" y="6006185"/>
            <a:ext cx="729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Unicode MS"/>
                <a:cs typeface="Arial Unicode MS"/>
              </a:rPr>
              <a:t>注意：按照缓冲区的顺序，写入</a:t>
            </a:r>
            <a:r>
              <a:rPr sz="1800" spc="-10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Calibri"/>
                <a:cs typeface="Calibri"/>
              </a:rPr>
              <a:t>position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405" dirty="0">
                <a:latin typeface="Arial Unicode MS"/>
                <a:cs typeface="Arial Unicode MS"/>
              </a:rPr>
              <a:t>和</a:t>
            </a:r>
            <a:r>
              <a:rPr sz="1800" spc="-5" dirty="0">
                <a:latin typeface="Calibri"/>
                <a:cs typeface="Calibri"/>
              </a:rPr>
              <a:t>limit </a:t>
            </a:r>
            <a:r>
              <a:rPr sz="1800" dirty="0">
                <a:latin typeface="Arial Unicode MS"/>
                <a:cs typeface="Arial Unicode MS"/>
              </a:rPr>
              <a:t>之间的数据到</a:t>
            </a:r>
            <a:r>
              <a:rPr sz="1800" spc="-95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Calibri"/>
                <a:cs typeface="Calibri"/>
              </a:rPr>
              <a:t>Channel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。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962" y="1883409"/>
            <a:ext cx="6157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/>
                <a:cs typeface="宋体"/>
              </a:rPr>
              <a:t>将数据从源通道传</a:t>
            </a:r>
            <a:r>
              <a:rPr sz="2400" b="1" spc="5" dirty="0">
                <a:latin typeface="宋体"/>
                <a:cs typeface="宋体"/>
              </a:rPr>
              <a:t>输</a:t>
            </a:r>
            <a:r>
              <a:rPr sz="2400" b="1" dirty="0">
                <a:latin typeface="宋体"/>
                <a:cs typeface="宋体"/>
              </a:rPr>
              <a:t>到其</a:t>
            </a:r>
            <a:r>
              <a:rPr sz="2400" b="1" spc="-10" dirty="0">
                <a:latin typeface="宋体"/>
                <a:cs typeface="宋体"/>
              </a:rPr>
              <a:t>他</a:t>
            </a:r>
            <a:r>
              <a:rPr sz="2400" b="1" spc="-2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Channel</a:t>
            </a:r>
            <a:r>
              <a:rPr sz="2400" b="1" spc="-4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中</a:t>
            </a:r>
            <a:r>
              <a:rPr sz="2400" b="1" spc="-1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2401" y="898347"/>
            <a:ext cx="2787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Calibri"/>
                <a:cs typeface="Calibri"/>
              </a:rPr>
              <a:t>transferFrom()</a:t>
            </a:r>
          </a:p>
        </p:txBody>
      </p:sp>
      <p:sp>
        <p:nvSpPr>
          <p:cNvPr id="4" name="object 4"/>
          <p:cNvSpPr/>
          <p:nvPr/>
        </p:nvSpPr>
        <p:spPr>
          <a:xfrm>
            <a:off x="560831" y="2709672"/>
            <a:ext cx="7699248" cy="3435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962" y="1883409"/>
            <a:ext cx="6157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latin typeface="宋体"/>
                <a:cs typeface="宋体"/>
              </a:rPr>
              <a:t>将数据从源通道传</a:t>
            </a:r>
            <a:r>
              <a:rPr sz="2400" b="1" spc="5" dirty="0">
                <a:latin typeface="宋体"/>
                <a:cs typeface="宋体"/>
              </a:rPr>
              <a:t>输</a:t>
            </a:r>
            <a:r>
              <a:rPr sz="2400" b="1" dirty="0">
                <a:latin typeface="宋体"/>
                <a:cs typeface="宋体"/>
              </a:rPr>
              <a:t>到其</a:t>
            </a:r>
            <a:r>
              <a:rPr sz="2400" b="1" spc="-10" dirty="0">
                <a:latin typeface="宋体"/>
                <a:cs typeface="宋体"/>
              </a:rPr>
              <a:t>他</a:t>
            </a:r>
            <a:r>
              <a:rPr sz="2400" b="1" spc="-2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Channel</a:t>
            </a:r>
            <a:r>
              <a:rPr sz="2400" b="1" spc="-4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中</a:t>
            </a:r>
            <a:r>
              <a:rPr sz="2400" b="1" spc="-10" dirty="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8626" y="898347"/>
            <a:ext cx="2235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Calibri"/>
                <a:cs typeface="Calibri"/>
              </a:rPr>
              <a:t>transferTo()</a:t>
            </a:r>
          </a:p>
        </p:txBody>
      </p:sp>
      <p:sp>
        <p:nvSpPr>
          <p:cNvPr id="4" name="object 4"/>
          <p:cNvSpPr/>
          <p:nvPr/>
        </p:nvSpPr>
        <p:spPr>
          <a:xfrm>
            <a:off x="505968" y="2683763"/>
            <a:ext cx="8001000" cy="363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835" y="886206"/>
            <a:ext cx="4125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FileChannel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/>
              <a:t>的常用方法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668" y="1910460"/>
          <a:ext cx="8911590" cy="454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1865"/>
                <a:gridCol w="5400675"/>
              </a:tblGrid>
              <a:tr h="4536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553085" algn="l"/>
                        </a:tabLst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553720" algn="l"/>
                        </a:tabLst>
                      </a:pPr>
                      <a:r>
                        <a:rPr sz="1800" b="1" spc="-5" dirty="0">
                          <a:latin typeface="宋体"/>
                          <a:cs typeface="宋体"/>
                        </a:rPr>
                        <a:t>描	述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4536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int read(ByteBuffer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dst)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从</a:t>
                      </a:r>
                      <a:r>
                        <a:rPr sz="1800" b="1" spc="1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Channel 中读取数据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到</a:t>
                      </a:r>
                      <a:r>
                        <a:rPr sz="1800" b="1" spc="2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ByteBuffer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36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long read(ByteBuffer[]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dsts)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将</a:t>
                      </a:r>
                      <a:r>
                        <a:rPr sz="1800" b="1" spc="1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Channel 中的数据“分散”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到</a:t>
                      </a:r>
                      <a:r>
                        <a:rPr sz="1800" b="1" spc="10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宋体"/>
                          <a:cs typeface="宋体"/>
                        </a:rPr>
                        <a:t>ByteBuffer[]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36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int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write(ByteBuffer</a:t>
                      </a:r>
                      <a:r>
                        <a:rPr sz="1800" b="1" spc="2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src)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将</a:t>
                      </a:r>
                      <a:r>
                        <a:rPr sz="1800" b="1" spc="1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ByteBuffer</a:t>
                      </a:r>
                      <a:r>
                        <a:rPr sz="1800" b="1" spc="1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中的数据写入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到</a:t>
                      </a:r>
                      <a:r>
                        <a:rPr sz="1800" b="1" spc="1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Channel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36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long write(ByteBuffer[]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srcs)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将</a:t>
                      </a:r>
                      <a:r>
                        <a:rPr sz="1800" b="1" spc="1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ByteBuffer[]</a:t>
                      </a:r>
                      <a:r>
                        <a:rPr sz="1800" b="1" spc="1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中的数据“聚集”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到</a:t>
                      </a:r>
                      <a:r>
                        <a:rPr sz="1800" b="1" spc="15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Channel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36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long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position()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返回此通道的文件位置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36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FileChannel position(long</a:t>
                      </a:r>
                      <a:r>
                        <a:rPr sz="1800" spc="-6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p)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设置此通道的文件位置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37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long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size()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返回此通道的文件的当前大小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535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FileChannel truncate(long</a:t>
                      </a:r>
                      <a:r>
                        <a:rPr sz="1800" spc="-6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s)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将此通道的文件截取为给定大小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536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void force(boolean</a:t>
                      </a:r>
                      <a:r>
                        <a:rPr sz="1800" spc="-5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metaData)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强制将所有对此通道的文件更新写入到存储设备中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616" y="2948127"/>
            <a:ext cx="7141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Calibri"/>
                <a:cs typeface="Calibri"/>
              </a:rPr>
              <a:t>2-NIO</a:t>
            </a:r>
            <a:r>
              <a:rPr sz="4800" spc="-45" dirty="0">
                <a:latin typeface="Calibri"/>
                <a:cs typeface="Calibri"/>
              </a:rPr>
              <a:t> </a:t>
            </a:r>
            <a:r>
              <a:rPr sz="4800" spc="-20" dirty="0"/>
              <a:t>的</a:t>
            </a:r>
            <a:r>
              <a:rPr sz="4800" spc="-5" dirty="0"/>
              <a:t>非</a:t>
            </a:r>
            <a:r>
              <a:rPr sz="4800" spc="-20" dirty="0"/>
              <a:t>阻</a:t>
            </a:r>
            <a:r>
              <a:rPr sz="4800" spc="5" dirty="0"/>
              <a:t>塞</a:t>
            </a:r>
            <a:r>
              <a:rPr sz="4800" spc="-5" dirty="0"/>
              <a:t>式网络通</a:t>
            </a:r>
            <a:r>
              <a:rPr sz="4800" spc="-20" dirty="0"/>
              <a:t>信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734" y="826719"/>
            <a:ext cx="2780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阻塞与非阻塞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63649"/>
            <a:ext cx="7683500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2245" indent="-342900" algn="just">
              <a:lnSpc>
                <a:spcPct val="1300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latin typeface="宋体"/>
                <a:cs typeface="宋体"/>
              </a:rPr>
              <a:t>传统</a:t>
            </a:r>
            <a:r>
              <a:rPr sz="1800" spc="409" dirty="0">
                <a:latin typeface="宋体"/>
                <a:cs typeface="宋体"/>
              </a:rPr>
              <a:t>的</a:t>
            </a:r>
            <a:r>
              <a:rPr sz="1800" dirty="0">
                <a:latin typeface="Calibri"/>
                <a:cs typeface="Calibri"/>
              </a:rPr>
              <a:t>IO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流都是阻塞式的。也就是说，当一个线程调</a:t>
            </a:r>
            <a:r>
              <a:rPr sz="1800" spc="420" dirty="0">
                <a:latin typeface="宋体"/>
                <a:cs typeface="宋体"/>
              </a:rPr>
              <a:t>用</a:t>
            </a:r>
            <a:r>
              <a:rPr sz="1800" spc="-5" dirty="0">
                <a:latin typeface="Calibri"/>
                <a:cs typeface="Calibri"/>
              </a:rPr>
              <a:t>read()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405" dirty="0">
                <a:latin typeface="宋体"/>
                <a:cs typeface="宋体"/>
              </a:rPr>
              <a:t>或</a:t>
            </a:r>
            <a:r>
              <a:rPr sz="1800" spc="-10" dirty="0">
                <a:latin typeface="Calibri"/>
                <a:cs typeface="Calibri"/>
              </a:rPr>
              <a:t>write()  </a:t>
            </a:r>
            <a:r>
              <a:rPr sz="1800" dirty="0">
                <a:latin typeface="宋体"/>
                <a:cs typeface="宋体"/>
              </a:rPr>
              <a:t>时，该线程被阻塞，直到有一些数据被读取或写入，该线程在此期间不 </a:t>
            </a:r>
            <a:r>
              <a:rPr sz="1800" spc="-5" dirty="0">
                <a:latin typeface="宋体"/>
                <a:cs typeface="宋体"/>
              </a:rPr>
              <a:t>能执行其他任务。因此，在完成网络通信进</a:t>
            </a:r>
            <a:r>
              <a:rPr sz="1800" dirty="0">
                <a:latin typeface="宋体"/>
                <a:cs typeface="宋体"/>
              </a:rPr>
              <a:t>行</a:t>
            </a:r>
            <a:r>
              <a:rPr sz="1800" spc="-495" dirty="0">
                <a:latin typeface="宋体"/>
                <a:cs typeface="宋体"/>
              </a:rPr>
              <a:t> </a:t>
            </a:r>
            <a:r>
              <a:rPr sz="1800" dirty="0">
                <a:latin typeface="Calibri"/>
                <a:cs typeface="Calibri"/>
              </a:rPr>
              <a:t>IO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宋体"/>
                <a:cs typeface="宋体"/>
              </a:rPr>
              <a:t>操作时，由于线程会</a:t>
            </a:r>
            <a:endParaRPr sz="1800">
              <a:latin typeface="宋体"/>
              <a:cs typeface="宋体"/>
            </a:endParaRPr>
          </a:p>
          <a:p>
            <a:pPr marL="355600" marR="5080">
              <a:lnSpc>
                <a:spcPct val="130000"/>
              </a:lnSpc>
            </a:pPr>
            <a:r>
              <a:rPr sz="1800" dirty="0">
                <a:latin typeface="宋体"/>
                <a:cs typeface="宋体"/>
              </a:rPr>
              <a:t>阻塞，所以服务器端必须为每个客户端都提供一个独立的线程进行处理， 当服务器端需要处理大量客户端时，性能急剧下降。</a:t>
            </a:r>
            <a:endParaRPr sz="1800">
              <a:latin typeface="宋体"/>
              <a:cs typeface="宋体"/>
            </a:endParaRPr>
          </a:p>
          <a:p>
            <a:pPr marL="355600" marR="281305" indent="-342900">
              <a:lnSpc>
                <a:spcPct val="130000"/>
              </a:lnSpc>
              <a:spcBef>
                <a:spcPts val="434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Java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是非阻塞模式的。当线程从某通道进行读写数据时，若没有数 据可用时，该线程可以进行其他任务。线程通常将非阻</a:t>
            </a:r>
            <a:r>
              <a:rPr sz="1800" spc="409" dirty="0">
                <a:latin typeface="宋体"/>
                <a:cs typeface="宋体"/>
              </a:rPr>
              <a:t>塞</a:t>
            </a:r>
            <a:r>
              <a:rPr sz="1800" dirty="0">
                <a:latin typeface="Calibri"/>
                <a:cs typeface="Calibri"/>
              </a:rPr>
              <a:t>IO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的空闲时 间用于在其他通道上执</a:t>
            </a:r>
            <a:r>
              <a:rPr sz="1800" spc="409" dirty="0">
                <a:latin typeface="宋体"/>
                <a:cs typeface="宋体"/>
              </a:rPr>
              <a:t>行</a:t>
            </a:r>
            <a:r>
              <a:rPr sz="1800" dirty="0">
                <a:latin typeface="Calibri"/>
                <a:cs typeface="Calibri"/>
              </a:rPr>
              <a:t>IO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操作，所以单独的线程可以管理多个输入 和输出通道。因此，</a:t>
            </a:r>
            <a:r>
              <a:rPr sz="1800" dirty="0">
                <a:latin typeface="Calibri"/>
                <a:cs typeface="Calibri"/>
              </a:rPr>
              <a:t>NIO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可以让服务器端使用一个或有限几个线程来同 时处理连接到服务器端的所有客户端。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771" y="742950"/>
            <a:ext cx="2688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Calibri"/>
                <a:cs typeface="Calibri"/>
              </a:rPr>
              <a:t>Java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NIO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/>
              <a:t>简介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773" y="1514580"/>
            <a:ext cx="771080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NIO</a:t>
            </a:r>
            <a:r>
              <a:rPr sz="2800" spc="-10" dirty="0">
                <a:latin typeface="宋体"/>
                <a:cs typeface="宋体"/>
              </a:rPr>
              <a:t>（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spc="-5" dirty="0">
                <a:latin typeface="宋体"/>
                <a:cs typeface="宋体"/>
              </a:rPr>
              <a:t>）</a:t>
            </a:r>
            <a:r>
              <a:rPr sz="2800" spc="-10" dirty="0">
                <a:latin typeface="宋体"/>
                <a:cs typeface="宋体"/>
              </a:rPr>
              <a:t>是从</a:t>
            </a: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1.4</a:t>
            </a:r>
            <a:r>
              <a:rPr sz="2800" spc="-10" dirty="0">
                <a:latin typeface="宋体"/>
                <a:cs typeface="宋体"/>
              </a:rPr>
              <a:t>版本开始引入的 </a:t>
            </a:r>
            <a:r>
              <a:rPr sz="2800" spc="-5" dirty="0">
                <a:latin typeface="宋体"/>
                <a:cs typeface="宋体"/>
              </a:rPr>
              <a:t>一个新的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spc="-5" dirty="0">
                <a:latin typeface="宋体"/>
                <a:cs typeface="宋体"/>
              </a:rPr>
              <a:t>，可以替代标准</a:t>
            </a:r>
            <a:r>
              <a:rPr sz="2800" dirty="0">
                <a:latin typeface="宋体"/>
                <a:cs typeface="宋体"/>
              </a:rPr>
              <a:t>的</a:t>
            </a: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 API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43815" algn="just">
              <a:lnSpc>
                <a:spcPct val="150000"/>
              </a:lnSpc>
            </a:pPr>
            <a:r>
              <a:rPr sz="2800" spc="-10" dirty="0">
                <a:latin typeface="Calibri"/>
                <a:cs typeface="Calibri"/>
              </a:rPr>
              <a:t>NIO</a:t>
            </a:r>
            <a:r>
              <a:rPr sz="2800" spc="-5" dirty="0">
                <a:latin typeface="宋体"/>
                <a:cs typeface="宋体"/>
              </a:rPr>
              <a:t>与原来的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spc="-5" dirty="0">
                <a:latin typeface="宋体"/>
                <a:cs typeface="宋体"/>
              </a:rPr>
              <a:t>有同样的作用和目的，但</a:t>
            </a:r>
            <a:r>
              <a:rPr sz="2800" dirty="0">
                <a:latin typeface="宋体"/>
                <a:cs typeface="宋体"/>
              </a:rPr>
              <a:t>是</a:t>
            </a:r>
            <a:r>
              <a:rPr sz="2800" spc="-5" dirty="0">
                <a:latin typeface="宋体"/>
                <a:cs typeface="宋体"/>
              </a:rPr>
              <a:t>使用 的方式完全不同，</a:t>
            </a:r>
            <a:r>
              <a:rPr sz="2800" spc="-5" dirty="0">
                <a:latin typeface="Calibri"/>
                <a:cs typeface="Calibri"/>
              </a:rPr>
              <a:t>NI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宋体"/>
                <a:cs typeface="宋体"/>
              </a:rPr>
              <a:t>支持面向缓</a:t>
            </a:r>
            <a:r>
              <a:rPr sz="2800" dirty="0">
                <a:latin typeface="宋体"/>
                <a:cs typeface="宋体"/>
              </a:rPr>
              <a:t>冲</a:t>
            </a:r>
            <a:r>
              <a:rPr sz="2800" spc="-5" dirty="0">
                <a:latin typeface="宋体"/>
                <a:cs typeface="宋体"/>
              </a:rPr>
              <a:t>区的</a:t>
            </a:r>
            <a:r>
              <a:rPr sz="2800" dirty="0">
                <a:latin typeface="宋体"/>
                <a:cs typeface="宋体"/>
              </a:rPr>
              <a:t>、</a:t>
            </a:r>
            <a:r>
              <a:rPr sz="2800" spc="-5" dirty="0">
                <a:latin typeface="宋体"/>
                <a:cs typeface="宋体"/>
              </a:rPr>
              <a:t>基于 通道的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spc="-5" dirty="0">
                <a:latin typeface="宋体"/>
                <a:cs typeface="宋体"/>
              </a:rPr>
              <a:t>操作。</a:t>
            </a:r>
            <a:r>
              <a:rPr sz="2800" spc="-5" dirty="0">
                <a:latin typeface="Calibri"/>
                <a:cs typeface="Calibri"/>
              </a:rPr>
              <a:t>NIO</a:t>
            </a:r>
            <a:r>
              <a:rPr sz="2800" spc="-5" dirty="0">
                <a:latin typeface="宋体"/>
                <a:cs typeface="宋体"/>
              </a:rPr>
              <a:t>将以更加高效的方式</a:t>
            </a:r>
            <a:r>
              <a:rPr sz="2800" dirty="0">
                <a:latin typeface="宋体"/>
                <a:cs typeface="宋体"/>
              </a:rPr>
              <a:t>进</a:t>
            </a:r>
            <a:r>
              <a:rPr sz="2800" spc="-5" dirty="0">
                <a:latin typeface="宋体"/>
                <a:cs typeface="宋体"/>
              </a:rPr>
              <a:t>行文 件的读写操作。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191" y="826719"/>
            <a:ext cx="38627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选择器</a:t>
            </a:r>
            <a:r>
              <a:rPr spc="-5" dirty="0"/>
              <a:t>（</a:t>
            </a:r>
            <a:r>
              <a:rPr spc="-5" dirty="0">
                <a:latin typeface="Calibri"/>
                <a:cs typeface="Calibri"/>
              </a:rPr>
              <a:t>Selector</a:t>
            </a:r>
            <a:r>
              <a:rPr spc="-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49933"/>
            <a:ext cx="7463790" cy="17265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"/>
              <a:tabLst>
                <a:tab pos="355600" algn="l"/>
              </a:tabLst>
            </a:pPr>
            <a:r>
              <a:rPr sz="1800" dirty="0">
                <a:latin typeface="宋体"/>
                <a:cs typeface="宋体"/>
              </a:rPr>
              <a:t>选择器</a:t>
            </a:r>
            <a:r>
              <a:rPr sz="1800" spc="-5" dirty="0">
                <a:latin typeface="宋体"/>
                <a:cs typeface="宋体"/>
              </a:rPr>
              <a:t>（</a:t>
            </a:r>
            <a:r>
              <a:rPr sz="1800" spc="-5" dirty="0">
                <a:latin typeface="Calibri"/>
                <a:cs typeface="Calibri"/>
              </a:rPr>
              <a:t>Selector</a:t>
            </a:r>
            <a:r>
              <a:rPr sz="1800" spc="-5" dirty="0">
                <a:latin typeface="宋体"/>
                <a:cs typeface="宋体"/>
              </a:rPr>
              <a:t>）</a:t>
            </a:r>
            <a:r>
              <a:rPr sz="1800" spc="-50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是</a:t>
            </a:r>
            <a:r>
              <a:rPr sz="1800" spc="-505" dirty="0">
                <a:latin typeface="宋体"/>
                <a:cs typeface="宋体"/>
              </a:rPr>
              <a:t> </a:t>
            </a:r>
            <a:r>
              <a:rPr sz="1800" spc="-5" dirty="0">
                <a:latin typeface="Calibri"/>
                <a:cs typeface="Calibri"/>
              </a:rPr>
              <a:t>SelectableChannle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对象的多路复用器</a:t>
            </a:r>
            <a:r>
              <a:rPr sz="1800" spc="-5" dirty="0">
                <a:latin typeface="宋体"/>
                <a:cs typeface="宋体"/>
              </a:rPr>
              <a:t>，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Selector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宋体"/>
                <a:cs typeface="宋体"/>
              </a:rPr>
              <a:t>可 以同时监控多个</a:t>
            </a:r>
            <a:r>
              <a:rPr sz="1800" spc="-500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SelectableChannel</a:t>
            </a:r>
            <a:r>
              <a:rPr sz="1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405" dirty="0">
                <a:solidFill>
                  <a:srgbClr val="006FC0"/>
                </a:solidFill>
                <a:latin typeface="宋体"/>
                <a:cs typeface="宋体"/>
              </a:rPr>
              <a:t>的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IO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宋体"/>
                <a:cs typeface="宋体"/>
              </a:rPr>
              <a:t>状况</a:t>
            </a:r>
            <a:r>
              <a:rPr sz="1800" dirty="0">
                <a:latin typeface="宋体"/>
                <a:cs typeface="宋体"/>
              </a:rPr>
              <a:t>，也就是说，利用</a:t>
            </a:r>
            <a:r>
              <a:rPr sz="1800" spc="-490" dirty="0">
                <a:latin typeface="宋体"/>
                <a:cs typeface="宋体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Selector  </a:t>
            </a:r>
            <a:r>
              <a:rPr sz="1800" dirty="0">
                <a:solidFill>
                  <a:srgbClr val="006FC0"/>
                </a:solidFill>
                <a:latin typeface="宋体"/>
                <a:cs typeface="宋体"/>
              </a:rPr>
              <a:t>可使一个单独的线程管理多个</a:t>
            </a:r>
            <a:r>
              <a:rPr sz="1800" spc="-500" dirty="0">
                <a:solidFill>
                  <a:srgbClr val="006FC0"/>
                </a:solidFill>
                <a:latin typeface="宋体"/>
                <a:cs typeface="宋体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Channel</a:t>
            </a:r>
            <a:r>
              <a:rPr sz="1800" dirty="0">
                <a:solidFill>
                  <a:srgbClr val="006FC0"/>
                </a:solidFill>
                <a:latin typeface="宋体"/>
                <a:cs typeface="宋体"/>
              </a:rPr>
              <a:t>。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Selector</a:t>
            </a:r>
            <a:r>
              <a:rPr sz="1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宋体"/>
                <a:cs typeface="宋体"/>
              </a:rPr>
              <a:t>是非阻</a:t>
            </a:r>
            <a:r>
              <a:rPr sz="1800" spc="420" dirty="0">
                <a:solidFill>
                  <a:srgbClr val="006FC0"/>
                </a:solidFill>
                <a:latin typeface="宋体"/>
                <a:cs typeface="宋体"/>
              </a:rPr>
              <a:t>塞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IO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宋体"/>
                <a:cs typeface="宋体"/>
              </a:rPr>
              <a:t>的核心。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SelectableChannle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的结构如下图：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7711" y="3717035"/>
            <a:ext cx="4223004" cy="282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575" y="886206"/>
            <a:ext cx="4667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选择器</a:t>
            </a:r>
            <a:r>
              <a:rPr sz="3200" spc="-5" dirty="0"/>
              <a:t>（</a:t>
            </a:r>
            <a:r>
              <a:rPr sz="3200" spc="-5" dirty="0">
                <a:latin typeface="Calibri"/>
                <a:cs typeface="Calibri"/>
              </a:rPr>
              <a:t>Selector</a:t>
            </a:r>
            <a:r>
              <a:rPr sz="3200" spc="-5" dirty="0"/>
              <a:t>）</a:t>
            </a:r>
            <a:r>
              <a:rPr sz="3200" dirty="0"/>
              <a:t>的应用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917319"/>
            <a:ext cx="67506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800" dirty="0">
                <a:latin typeface="宋体"/>
                <a:cs typeface="宋体"/>
              </a:rPr>
              <a:t>创建</a:t>
            </a:r>
            <a:r>
              <a:rPr sz="1800" spc="-490" dirty="0">
                <a:latin typeface="宋体"/>
                <a:cs typeface="宋体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：通过调用</a:t>
            </a:r>
            <a:r>
              <a:rPr sz="1800" spc="-480" dirty="0">
                <a:latin typeface="宋体"/>
                <a:cs typeface="宋体"/>
              </a:rPr>
              <a:t> </a:t>
            </a:r>
            <a:r>
              <a:rPr sz="1800" spc="-20" dirty="0">
                <a:latin typeface="Calibri"/>
                <a:cs typeface="Calibri"/>
              </a:rPr>
              <a:t>Selector.open()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方法创建一个</a:t>
            </a:r>
            <a:r>
              <a:rPr sz="1800" spc="-490" dirty="0">
                <a:latin typeface="宋体"/>
                <a:cs typeface="宋体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</a:t>
            </a:r>
            <a:r>
              <a:rPr sz="180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3124580"/>
            <a:ext cx="6090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800" dirty="0">
                <a:latin typeface="宋体"/>
                <a:cs typeface="宋体"/>
              </a:rPr>
              <a:t>向选择器注册通道</a:t>
            </a:r>
            <a:r>
              <a:rPr sz="1800" spc="-10" dirty="0">
                <a:latin typeface="宋体"/>
                <a:cs typeface="宋体"/>
              </a:rPr>
              <a:t>：</a:t>
            </a:r>
            <a:r>
              <a:rPr sz="1800" spc="-10" dirty="0">
                <a:latin typeface="Calibri"/>
                <a:cs typeface="Calibri"/>
              </a:rPr>
              <a:t>SelectableChannel.register(Selector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sel,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7050" y="3141726"/>
            <a:ext cx="792480" cy="288290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2125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0847" y="2348483"/>
            <a:ext cx="6371844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8363" y="3569208"/>
            <a:ext cx="6431280" cy="3028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3278" y="6314694"/>
            <a:ext cx="1800225" cy="283845"/>
          </a:xfrm>
          <a:custGeom>
            <a:avLst/>
            <a:gdLst/>
            <a:ahLst/>
            <a:cxnLst/>
            <a:rect l="l" t="t" r="r" b="b"/>
            <a:pathLst>
              <a:path w="1800225" h="283845">
                <a:moveTo>
                  <a:pt x="0" y="283463"/>
                </a:moveTo>
                <a:lnTo>
                  <a:pt x="1799844" y="283463"/>
                </a:lnTo>
                <a:lnTo>
                  <a:pt x="1799844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575" y="886206"/>
            <a:ext cx="4667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选择器</a:t>
            </a:r>
            <a:r>
              <a:rPr sz="3200" spc="-5" dirty="0"/>
              <a:t>（</a:t>
            </a:r>
            <a:r>
              <a:rPr sz="3200" spc="-5" dirty="0">
                <a:latin typeface="Calibri"/>
                <a:cs typeface="Calibri"/>
              </a:rPr>
              <a:t>Selector</a:t>
            </a:r>
            <a:r>
              <a:rPr sz="3200" spc="-5" dirty="0"/>
              <a:t>）</a:t>
            </a:r>
            <a:r>
              <a:rPr sz="3200" dirty="0"/>
              <a:t>的应用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529562"/>
            <a:ext cx="755650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当调</a:t>
            </a:r>
            <a:r>
              <a:rPr sz="2000" spc="430" dirty="0">
                <a:latin typeface="宋体"/>
                <a:cs typeface="宋体"/>
              </a:rPr>
              <a:t>用</a:t>
            </a:r>
            <a:r>
              <a:rPr sz="2000" spc="-10" dirty="0">
                <a:latin typeface="Calibri"/>
                <a:cs typeface="Calibri"/>
              </a:rPr>
              <a:t>register(Selector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ops)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将通道注册选择器</a:t>
            </a:r>
            <a:r>
              <a:rPr sz="2000" spc="-15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，选</a:t>
            </a:r>
            <a:r>
              <a:rPr sz="2000" spc="-15" dirty="0">
                <a:latin typeface="宋体"/>
                <a:cs typeface="宋体"/>
              </a:rPr>
              <a:t>择</a:t>
            </a:r>
            <a:r>
              <a:rPr sz="2000" dirty="0">
                <a:latin typeface="宋体"/>
                <a:cs typeface="宋体"/>
              </a:rPr>
              <a:t>器 对通道的监听事件，需</a:t>
            </a:r>
            <a:r>
              <a:rPr sz="2000" spc="-15" dirty="0">
                <a:latin typeface="宋体"/>
                <a:cs typeface="宋体"/>
              </a:rPr>
              <a:t>要</a:t>
            </a:r>
            <a:r>
              <a:rPr sz="2000" dirty="0">
                <a:latin typeface="宋体"/>
                <a:cs typeface="宋体"/>
              </a:rPr>
              <a:t>通过</a:t>
            </a:r>
            <a:r>
              <a:rPr sz="2000" spc="-15" dirty="0">
                <a:latin typeface="宋体"/>
                <a:cs typeface="宋体"/>
              </a:rPr>
              <a:t>第</a:t>
            </a:r>
            <a:r>
              <a:rPr sz="2000" dirty="0">
                <a:latin typeface="宋体"/>
                <a:cs typeface="宋体"/>
              </a:rPr>
              <a:t>二个</a:t>
            </a:r>
            <a:r>
              <a:rPr sz="2000" spc="-15" dirty="0">
                <a:latin typeface="宋体"/>
                <a:cs typeface="宋体"/>
              </a:rPr>
              <a:t>参</a:t>
            </a:r>
            <a:r>
              <a:rPr sz="2000" dirty="0">
                <a:latin typeface="宋体"/>
                <a:cs typeface="宋体"/>
              </a:rPr>
              <a:t>数</a:t>
            </a:r>
            <a:r>
              <a:rPr sz="2000" spc="-580" dirty="0">
                <a:latin typeface="宋体"/>
                <a:cs typeface="宋体"/>
              </a:rPr>
              <a:t> </a:t>
            </a:r>
            <a:r>
              <a:rPr sz="2000" spc="-5" dirty="0">
                <a:latin typeface="Calibri"/>
                <a:cs typeface="Calibri"/>
              </a:rPr>
              <a:t>ops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指定。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可以监听的事件类型</a:t>
            </a:r>
            <a:r>
              <a:rPr sz="2000" spc="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宋体"/>
                <a:cs typeface="宋体"/>
              </a:rPr>
              <a:t>可</a:t>
            </a:r>
            <a:r>
              <a:rPr sz="2000" b="1" dirty="0">
                <a:latin typeface="宋体"/>
                <a:cs typeface="宋体"/>
              </a:rPr>
              <a:t>使</a:t>
            </a:r>
            <a:r>
              <a:rPr sz="2000" b="1" spc="-5" dirty="0">
                <a:latin typeface="宋体"/>
                <a:cs typeface="宋体"/>
              </a:rPr>
              <a:t>用</a:t>
            </a:r>
            <a:r>
              <a:rPr sz="2000" b="1" spc="-60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SelectionKey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宋体"/>
                <a:cs typeface="宋体"/>
              </a:rPr>
              <a:t>的四个常</a:t>
            </a:r>
            <a:r>
              <a:rPr sz="2000" b="1" spc="5" dirty="0">
                <a:latin typeface="宋体"/>
                <a:cs typeface="宋体"/>
              </a:rPr>
              <a:t>量</a:t>
            </a:r>
            <a:r>
              <a:rPr sz="2000" b="1" dirty="0">
                <a:latin typeface="宋体"/>
                <a:cs typeface="宋体"/>
              </a:rPr>
              <a:t>表示</a:t>
            </a:r>
            <a:r>
              <a:rPr sz="2000" dirty="0">
                <a:latin typeface="宋体"/>
                <a:cs typeface="宋体"/>
              </a:rPr>
              <a:t>）：</a:t>
            </a:r>
            <a:endParaRPr sz="20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56920" algn="l"/>
              </a:tabLst>
            </a:pPr>
            <a:r>
              <a:rPr sz="1600" spc="365" dirty="0">
                <a:latin typeface="宋体"/>
                <a:cs typeface="宋体"/>
              </a:rPr>
              <a:t>读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15" dirty="0">
                <a:latin typeface="Calibri"/>
                <a:cs typeface="Calibri"/>
              </a:rPr>
              <a:t> SelectionKey.OP_READ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5" dirty="0">
                <a:latin typeface="宋体"/>
                <a:cs typeface="宋体"/>
              </a:rPr>
              <a:t>（</a:t>
            </a:r>
            <a:r>
              <a:rPr sz="1600" spc="-5" dirty="0">
                <a:latin typeface="Calibri"/>
                <a:cs typeface="Calibri"/>
              </a:rPr>
              <a:t>1</a:t>
            </a:r>
            <a:r>
              <a:rPr sz="1600" spc="-5" dirty="0"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756920" algn="l"/>
                <a:tab pos="3260725" algn="l"/>
              </a:tabLst>
            </a:pPr>
            <a:r>
              <a:rPr sz="1600" spc="365" dirty="0">
                <a:latin typeface="宋体"/>
                <a:cs typeface="宋体"/>
              </a:rPr>
              <a:t>写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SelectionKey.OP_WRITE	</a:t>
            </a:r>
            <a:r>
              <a:rPr sz="1600" spc="-5" dirty="0">
                <a:latin typeface="宋体"/>
                <a:cs typeface="宋体"/>
              </a:rPr>
              <a:t>（</a:t>
            </a:r>
            <a:r>
              <a:rPr sz="1600" spc="-5" dirty="0">
                <a:latin typeface="Calibri"/>
                <a:cs typeface="Calibri"/>
              </a:rPr>
              <a:t>4</a:t>
            </a:r>
            <a:r>
              <a:rPr sz="1600" spc="-5" dirty="0"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756920" algn="l"/>
                <a:tab pos="3716020" algn="l"/>
              </a:tabLst>
            </a:pPr>
            <a:r>
              <a:rPr sz="1600" spc="-10" dirty="0">
                <a:latin typeface="宋体"/>
                <a:cs typeface="宋体"/>
              </a:rPr>
              <a:t>连</a:t>
            </a:r>
            <a:r>
              <a:rPr sz="1600" spc="-5" dirty="0">
                <a:latin typeface="宋体"/>
                <a:cs typeface="宋体"/>
              </a:rPr>
              <a:t>接</a:t>
            </a:r>
            <a:r>
              <a:rPr sz="1600" spc="-425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SelectionKey.OP_CONNECT	</a:t>
            </a:r>
            <a:r>
              <a:rPr sz="1600" spc="-10" dirty="0">
                <a:latin typeface="宋体"/>
                <a:cs typeface="宋体"/>
              </a:rPr>
              <a:t>（</a:t>
            </a:r>
            <a:r>
              <a:rPr sz="1600" spc="-10" dirty="0">
                <a:latin typeface="Calibri"/>
                <a:cs typeface="Calibri"/>
              </a:rPr>
              <a:t>8</a:t>
            </a:r>
            <a:r>
              <a:rPr sz="1600" spc="-10" dirty="0"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756920" algn="l"/>
              </a:tabLst>
            </a:pPr>
            <a:r>
              <a:rPr sz="1600" spc="-5" dirty="0">
                <a:latin typeface="宋体"/>
                <a:cs typeface="宋体"/>
              </a:rPr>
              <a:t>接</a:t>
            </a:r>
            <a:r>
              <a:rPr sz="1600" spc="365" dirty="0">
                <a:latin typeface="宋体"/>
                <a:cs typeface="宋体"/>
              </a:rPr>
              <a:t>收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15" dirty="0">
                <a:latin typeface="Calibri"/>
                <a:cs typeface="Calibri"/>
              </a:rPr>
              <a:t> SelectionKey.OP_ACCEPT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宋体"/>
                <a:cs typeface="宋体"/>
              </a:rPr>
              <a:t>（</a:t>
            </a:r>
            <a:r>
              <a:rPr sz="1600" spc="-10" dirty="0">
                <a:latin typeface="Calibri"/>
                <a:cs typeface="Calibri"/>
              </a:rPr>
              <a:t>16</a:t>
            </a:r>
            <a:r>
              <a:rPr sz="1600" spc="-10" dirty="0"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 marL="257810" indent="-245110">
              <a:lnSpc>
                <a:spcPct val="100000"/>
              </a:lnSpc>
              <a:spcBef>
                <a:spcPts val="1100"/>
              </a:spcBef>
              <a:buFont typeface="Wingdings"/>
              <a:buChar char=""/>
              <a:tabLst>
                <a:tab pos="258445" algn="l"/>
              </a:tabLst>
            </a:pPr>
            <a:r>
              <a:rPr sz="2000" dirty="0">
                <a:latin typeface="宋体"/>
                <a:cs typeface="宋体"/>
              </a:rPr>
              <a:t>若注册时不止监听一个事件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则可</a:t>
            </a:r>
            <a:r>
              <a:rPr sz="2000" spc="-15" dirty="0">
                <a:latin typeface="宋体"/>
                <a:cs typeface="宋体"/>
              </a:rPr>
              <a:t>以</a:t>
            </a:r>
            <a:r>
              <a:rPr sz="2000" dirty="0">
                <a:latin typeface="宋体"/>
                <a:cs typeface="宋体"/>
              </a:rPr>
              <a:t>使用</a:t>
            </a:r>
            <a:r>
              <a:rPr sz="2000" spc="-15" dirty="0">
                <a:latin typeface="宋体"/>
                <a:cs typeface="宋体"/>
              </a:rPr>
              <a:t>“</a:t>
            </a:r>
            <a:r>
              <a:rPr sz="2000" dirty="0">
                <a:latin typeface="宋体"/>
                <a:cs typeface="宋体"/>
              </a:rPr>
              <a:t>位或</a:t>
            </a:r>
            <a:r>
              <a:rPr sz="2000" spc="-15" dirty="0">
                <a:latin typeface="宋体"/>
                <a:cs typeface="宋体"/>
              </a:rPr>
              <a:t>”</a:t>
            </a:r>
            <a:r>
              <a:rPr sz="2000" dirty="0">
                <a:latin typeface="宋体"/>
                <a:cs typeface="宋体"/>
              </a:rPr>
              <a:t>操作</a:t>
            </a:r>
            <a:r>
              <a:rPr sz="2000" spc="-15" dirty="0">
                <a:latin typeface="宋体"/>
                <a:cs typeface="宋体"/>
              </a:rPr>
              <a:t>符</a:t>
            </a:r>
            <a:r>
              <a:rPr sz="2000" dirty="0">
                <a:latin typeface="宋体"/>
                <a:cs typeface="宋体"/>
              </a:rPr>
              <a:t>连接。</a:t>
            </a:r>
            <a:endParaRPr sz="2000">
              <a:latin typeface="宋体"/>
              <a:cs typeface="宋体"/>
            </a:endParaRPr>
          </a:p>
          <a:p>
            <a:pPr marL="551815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宋体"/>
                <a:cs typeface="宋体"/>
              </a:rPr>
              <a:t>例：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3103" y="5547359"/>
            <a:ext cx="6717792" cy="60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998" y="844753"/>
            <a:ext cx="2454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SelectionKey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529562"/>
            <a:ext cx="755650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当调</a:t>
            </a:r>
            <a:r>
              <a:rPr sz="2000" spc="430" dirty="0">
                <a:latin typeface="宋体"/>
                <a:cs typeface="宋体"/>
              </a:rPr>
              <a:t>用</a:t>
            </a:r>
            <a:r>
              <a:rPr sz="2000" spc="-10" dirty="0">
                <a:latin typeface="Calibri"/>
                <a:cs typeface="Calibri"/>
              </a:rPr>
              <a:t>register(Selector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ops)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将通道注册选择器</a:t>
            </a:r>
            <a:r>
              <a:rPr sz="2000" spc="-15" dirty="0">
                <a:latin typeface="宋体"/>
                <a:cs typeface="宋体"/>
              </a:rPr>
              <a:t>时</a:t>
            </a:r>
            <a:r>
              <a:rPr sz="2000" dirty="0">
                <a:latin typeface="宋体"/>
                <a:cs typeface="宋体"/>
              </a:rPr>
              <a:t>，选</a:t>
            </a:r>
            <a:r>
              <a:rPr sz="2000" spc="-15" dirty="0">
                <a:latin typeface="宋体"/>
                <a:cs typeface="宋体"/>
              </a:rPr>
              <a:t>择</a:t>
            </a:r>
            <a:r>
              <a:rPr sz="2000" dirty="0">
                <a:latin typeface="宋体"/>
                <a:cs typeface="宋体"/>
              </a:rPr>
              <a:t>器 对通道的监听事件，需</a:t>
            </a:r>
            <a:r>
              <a:rPr sz="2000" spc="-15" dirty="0">
                <a:latin typeface="宋体"/>
                <a:cs typeface="宋体"/>
              </a:rPr>
              <a:t>要</a:t>
            </a:r>
            <a:r>
              <a:rPr sz="2000" dirty="0">
                <a:latin typeface="宋体"/>
                <a:cs typeface="宋体"/>
              </a:rPr>
              <a:t>通过</a:t>
            </a:r>
            <a:r>
              <a:rPr sz="2000" spc="-15" dirty="0">
                <a:latin typeface="宋体"/>
                <a:cs typeface="宋体"/>
              </a:rPr>
              <a:t>第</a:t>
            </a:r>
            <a:r>
              <a:rPr sz="2000" dirty="0">
                <a:latin typeface="宋体"/>
                <a:cs typeface="宋体"/>
              </a:rPr>
              <a:t>二个</a:t>
            </a:r>
            <a:r>
              <a:rPr sz="2000" spc="-15" dirty="0">
                <a:latin typeface="宋体"/>
                <a:cs typeface="宋体"/>
              </a:rPr>
              <a:t>参</a:t>
            </a:r>
            <a:r>
              <a:rPr sz="2000" dirty="0">
                <a:latin typeface="宋体"/>
                <a:cs typeface="宋体"/>
              </a:rPr>
              <a:t>数</a:t>
            </a:r>
            <a:r>
              <a:rPr sz="2000" spc="-580" dirty="0">
                <a:latin typeface="宋体"/>
                <a:cs typeface="宋体"/>
              </a:rPr>
              <a:t> </a:t>
            </a:r>
            <a:r>
              <a:rPr sz="2000" spc="-5" dirty="0">
                <a:latin typeface="Calibri"/>
                <a:cs typeface="Calibri"/>
              </a:rPr>
              <a:t>ops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宋体"/>
                <a:cs typeface="宋体"/>
              </a:rPr>
              <a:t>指定。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宋体"/>
                <a:cs typeface="宋体"/>
              </a:rPr>
              <a:t>可以监听的事件类型</a:t>
            </a:r>
            <a:r>
              <a:rPr sz="2000" spc="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宋体"/>
                <a:cs typeface="宋体"/>
              </a:rPr>
              <a:t>可</a:t>
            </a:r>
            <a:r>
              <a:rPr sz="2000" b="1" dirty="0">
                <a:latin typeface="宋体"/>
                <a:cs typeface="宋体"/>
              </a:rPr>
              <a:t>使</a:t>
            </a:r>
            <a:r>
              <a:rPr sz="2000" b="1" spc="-5" dirty="0">
                <a:latin typeface="宋体"/>
                <a:cs typeface="宋体"/>
              </a:rPr>
              <a:t>用</a:t>
            </a:r>
            <a:r>
              <a:rPr sz="2000" b="1" spc="-60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SelectionKey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宋体"/>
                <a:cs typeface="宋体"/>
              </a:rPr>
              <a:t>的四个常</a:t>
            </a:r>
            <a:r>
              <a:rPr sz="2000" b="1" spc="5" dirty="0">
                <a:latin typeface="宋体"/>
                <a:cs typeface="宋体"/>
              </a:rPr>
              <a:t>量</a:t>
            </a:r>
            <a:r>
              <a:rPr sz="2000" b="1" dirty="0">
                <a:latin typeface="宋体"/>
                <a:cs typeface="宋体"/>
              </a:rPr>
              <a:t>表示</a:t>
            </a:r>
            <a:r>
              <a:rPr sz="2000" dirty="0">
                <a:latin typeface="宋体"/>
                <a:cs typeface="宋体"/>
              </a:rPr>
              <a:t>）：</a:t>
            </a:r>
            <a:endParaRPr sz="20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756920" algn="l"/>
              </a:tabLst>
            </a:pPr>
            <a:r>
              <a:rPr sz="1600" spc="365" dirty="0">
                <a:latin typeface="宋体"/>
                <a:cs typeface="宋体"/>
              </a:rPr>
              <a:t>读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15" dirty="0">
                <a:latin typeface="Calibri"/>
                <a:cs typeface="Calibri"/>
              </a:rPr>
              <a:t> SelectionKey.OP_READ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5" dirty="0">
                <a:latin typeface="宋体"/>
                <a:cs typeface="宋体"/>
              </a:rPr>
              <a:t>（</a:t>
            </a:r>
            <a:r>
              <a:rPr sz="1600" spc="-5" dirty="0">
                <a:latin typeface="Calibri"/>
                <a:cs typeface="Calibri"/>
              </a:rPr>
              <a:t>1</a:t>
            </a:r>
            <a:r>
              <a:rPr sz="1600" spc="-5" dirty="0"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756920" algn="l"/>
                <a:tab pos="3260725" algn="l"/>
              </a:tabLst>
            </a:pPr>
            <a:r>
              <a:rPr sz="1600" spc="365" dirty="0">
                <a:latin typeface="宋体"/>
                <a:cs typeface="宋体"/>
              </a:rPr>
              <a:t>写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SelectionKey.OP_WRITE	</a:t>
            </a:r>
            <a:r>
              <a:rPr sz="1600" spc="-5" dirty="0">
                <a:latin typeface="宋体"/>
                <a:cs typeface="宋体"/>
              </a:rPr>
              <a:t>（</a:t>
            </a:r>
            <a:r>
              <a:rPr sz="1600" spc="-5" dirty="0">
                <a:latin typeface="Calibri"/>
                <a:cs typeface="Calibri"/>
              </a:rPr>
              <a:t>4</a:t>
            </a:r>
            <a:r>
              <a:rPr sz="1600" spc="-5" dirty="0"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756920" algn="l"/>
                <a:tab pos="3716020" algn="l"/>
              </a:tabLst>
            </a:pPr>
            <a:r>
              <a:rPr sz="1600" spc="-10" dirty="0">
                <a:latin typeface="宋体"/>
                <a:cs typeface="宋体"/>
              </a:rPr>
              <a:t>连</a:t>
            </a:r>
            <a:r>
              <a:rPr sz="1600" spc="-5" dirty="0">
                <a:latin typeface="宋体"/>
                <a:cs typeface="宋体"/>
              </a:rPr>
              <a:t>接</a:t>
            </a:r>
            <a:r>
              <a:rPr sz="1600" spc="-425" dirty="0">
                <a:latin typeface="宋体"/>
                <a:cs typeface="宋体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SelectionKey.OP_CONNECT	</a:t>
            </a:r>
            <a:r>
              <a:rPr sz="1600" spc="-10" dirty="0">
                <a:latin typeface="宋体"/>
                <a:cs typeface="宋体"/>
              </a:rPr>
              <a:t>（</a:t>
            </a:r>
            <a:r>
              <a:rPr sz="1600" spc="-10" dirty="0">
                <a:latin typeface="Calibri"/>
                <a:cs typeface="Calibri"/>
              </a:rPr>
              <a:t>8</a:t>
            </a:r>
            <a:r>
              <a:rPr sz="1600" spc="-10" dirty="0"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345"/>
              </a:spcBef>
              <a:buFont typeface="Wingdings"/>
              <a:buChar char=""/>
              <a:tabLst>
                <a:tab pos="756920" algn="l"/>
              </a:tabLst>
            </a:pPr>
            <a:r>
              <a:rPr sz="1600" spc="-5" dirty="0">
                <a:latin typeface="宋体"/>
                <a:cs typeface="宋体"/>
              </a:rPr>
              <a:t>接</a:t>
            </a:r>
            <a:r>
              <a:rPr sz="1600" spc="365" dirty="0">
                <a:latin typeface="宋体"/>
                <a:cs typeface="宋体"/>
              </a:rPr>
              <a:t>收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-15" dirty="0">
                <a:latin typeface="Calibri"/>
                <a:cs typeface="Calibri"/>
              </a:rPr>
              <a:t> SelectionKey.OP_ACCEPT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宋体"/>
                <a:cs typeface="宋体"/>
              </a:rPr>
              <a:t>（</a:t>
            </a:r>
            <a:r>
              <a:rPr sz="1600" spc="-10" dirty="0">
                <a:latin typeface="Calibri"/>
                <a:cs typeface="Calibri"/>
              </a:rPr>
              <a:t>16</a:t>
            </a:r>
            <a:r>
              <a:rPr sz="1600" spc="-10" dirty="0"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 marL="257810" indent="-245110">
              <a:lnSpc>
                <a:spcPct val="100000"/>
              </a:lnSpc>
              <a:spcBef>
                <a:spcPts val="1100"/>
              </a:spcBef>
              <a:buFont typeface="Wingdings"/>
              <a:buChar char=""/>
              <a:tabLst>
                <a:tab pos="258445" algn="l"/>
              </a:tabLst>
            </a:pPr>
            <a:r>
              <a:rPr sz="2000" dirty="0">
                <a:latin typeface="宋体"/>
                <a:cs typeface="宋体"/>
              </a:rPr>
              <a:t>若注册时不止监听一个事件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则可</a:t>
            </a:r>
            <a:r>
              <a:rPr sz="2000" spc="-15" dirty="0">
                <a:latin typeface="宋体"/>
                <a:cs typeface="宋体"/>
              </a:rPr>
              <a:t>以</a:t>
            </a:r>
            <a:r>
              <a:rPr sz="2000" dirty="0">
                <a:latin typeface="宋体"/>
                <a:cs typeface="宋体"/>
              </a:rPr>
              <a:t>使用</a:t>
            </a:r>
            <a:r>
              <a:rPr sz="2000" spc="-15" dirty="0">
                <a:latin typeface="宋体"/>
                <a:cs typeface="宋体"/>
              </a:rPr>
              <a:t>“</a:t>
            </a:r>
            <a:r>
              <a:rPr sz="2000" dirty="0">
                <a:latin typeface="宋体"/>
                <a:cs typeface="宋体"/>
              </a:rPr>
              <a:t>位或</a:t>
            </a:r>
            <a:r>
              <a:rPr sz="2000" spc="-15" dirty="0">
                <a:latin typeface="宋体"/>
                <a:cs typeface="宋体"/>
              </a:rPr>
              <a:t>”</a:t>
            </a:r>
            <a:r>
              <a:rPr sz="2000" dirty="0">
                <a:latin typeface="宋体"/>
                <a:cs typeface="宋体"/>
              </a:rPr>
              <a:t>操作</a:t>
            </a:r>
            <a:r>
              <a:rPr sz="2000" spc="-15" dirty="0">
                <a:latin typeface="宋体"/>
                <a:cs typeface="宋体"/>
              </a:rPr>
              <a:t>符</a:t>
            </a:r>
            <a:r>
              <a:rPr sz="2000" dirty="0">
                <a:latin typeface="宋体"/>
                <a:cs typeface="宋体"/>
              </a:rPr>
              <a:t>连接。</a:t>
            </a:r>
            <a:endParaRPr sz="2000">
              <a:latin typeface="宋体"/>
              <a:cs typeface="宋体"/>
            </a:endParaRPr>
          </a:p>
          <a:p>
            <a:pPr marL="551815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宋体"/>
                <a:cs typeface="宋体"/>
              </a:rPr>
              <a:t>例：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3103" y="5547359"/>
            <a:ext cx="6717792" cy="603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765" y="844753"/>
            <a:ext cx="2454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SelectionKey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5250" y="3278632"/>
          <a:ext cx="7579995" cy="330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0"/>
                <a:gridCol w="3960495"/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553085" algn="l"/>
                        </a:tabLst>
                      </a:pPr>
                      <a:r>
                        <a:rPr sz="1800" b="1" spc="-10" dirty="0"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553720" algn="l"/>
                        </a:tabLst>
                      </a:pPr>
                      <a:r>
                        <a:rPr sz="1800" b="1" spc="-10" dirty="0">
                          <a:latin typeface="宋体"/>
                          <a:cs typeface="宋体"/>
                        </a:rPr>
                        <a:t>描	述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800" spc="87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spc="-5" dirty="0">
                          <a:latin typeface="宋体"/>
                          <a:cs typeface="宋体"/>
                        </a:rPr>
                        <a:t>interestOps() 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宋体"/>
                          <a:cs typeface="宋体"/>
                        </a:rPr>
                        <a:t>获取感兴趣事件集合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800" spc="88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readyOps() 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获取通道已经准备就绪的操作的集合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SelectableChannel</a:t>
                      </a:r>
                      <a:r>
                        <a:rPr sz="1800" spc="85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channel() 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获取注册通道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Selector</a:t>
                      </a:r>
                      <a:r>
                        <a:rPr sz="1800" spc="88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selector() 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返回选择器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boolean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isReadable()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检测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Channal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中读事件是否就绪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boolean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isWritable()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检测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Channal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中写事件是否就绪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boolean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isConnectable()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检测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Channel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中连接是否就绪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boolean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isAcceptable()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检测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Channel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中接收是否就绪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2406" y="1536573"/>
            <a:ext cx="76835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SelectionKey</a:t>
            </a:r>
            <a:r>
              <a:rPr sz="1800" spc="-10" dirty="0">
                <a:latin typeface="宋体"/>
                <a:cs typeface="宋体"/>
              </a:rPr>
              <a:t>：</a:t>
            </a:r>
            <a:r>
              <a:rPr sz="1800" dirty="0">
                <a:latin typeface="宋体"/>
                <a:cs typeface="宋体"/>
              </a:rPr>
              <a:t>表示</a:t>
            </a:r>
            <a:r>
              <a:rPr sz="1800" spc="-470" dirty="0">
                <a:latin typeface="宋体"/>
                <a:cs typeface="宋体"/>
              </a:rPr>
              <a:t> </a:t>
            </a:r>
            <a:r>
              <a:rPr sz="1800" spc="-5" dirty="0">
                <a:latin typeface="Calibri"/>
                <a:cs typeface="Calibri"/>
              </a:rPr>
              <a:t>SelectableChannel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和</a:t>
            </a:r>
            <a:r>
              <a:rPr sz="1800" spc="-490" dirty="0">
                <a:latin typeface="宋体"/>
                <a:cs typeface="宋体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宋体"/>
                <a:cs typeface="宋体"/>
              </a:rPr>
              <a:t>之间的注册关系。每次向 选择器注册通道时就会选择一个事件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dirty="0">
                <a:latin typeface="宋体"/>
                <a:cs typeface="宋体"/>
              </a:rPr>
              <a:t>选择键</a:t>
            </a:r>
            <a:r>
              <a:rPr sz="1800" spc="-10" dirty="0">
                <a:latin typeface="Calibri"/>
                <a:cs typeface="Calibri"/>
              </a:rPr>
              <a:t>)</a:t>
            </a:r>
            <a:r>
              <a:rPr sz="1800" dirty="0">
                <a:latin typeface="宋体"/>
                <a:cs typeface="宋体"/>
              </a:rPr>
              <a:t>。选择键包含两个表示为整 数值的操作集。操作集的每一位都表示该键的通道所支持的一类可选择操 </a:t>
            </a:r>
            <a:r>
              <a:rPr sz="1800" spc="-5" dirty="0">
                <a:latin typeface="宋体"/>
                <a:cs typeface="宋体"/>
              </a:rPr>
              <a:t>作</a:t>
            </a:r>
            <a:r>
              <a:rPr sz="180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614" y="907491"/>
            <a:ext cx="3965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Selector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/>
              <a:t>的常用方法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2428" y="1694433"/>
          <a:ext cx="8926830" cy="4693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770"/>
                <a:gridCol w="6048375"/>
              </a:tblGrid>
              <a:tr h="5200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553085" algn="l"/>
                        </a:tabLst>
                      </a:pPr>
                      <a:r>
                        <a:rPr sz="1800" b="1" spc="-10" dirty="0">
                          <a:latin typeface="宋体"/>
                          <a:cs typeface="宋体"/>
                        </a:rPr>
                        <a:t>方	法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  <a:tabLst>
                          <a:tab pos="553085" algn="l"/>
                        </a:tabLst>
                      </a:pPr>
                      <a:r>
                        <a:rPr sz="1800" b="1" spc="-10" dirty="0">
                          <a:latin typeface="宋体"/>
                          <a:cs typeface="宋体"/>
                        </a:rPr>
                        <a:t>描	述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200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Set&lt;SelectionKey&gt;</a:t>
                      </a:r>
                      <a:r>
                        <a:rPr sz="1800" spc="-8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keys()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所有的</a:t>
                      </a:r>
                      <a:r>
                        <a:rPr sz="1600" spc="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SelectionKey</a:t>
                      </a:r>
                      <a:r>
                        <a:rPr sz="1600" spc="-5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集合。代表注册在该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Selector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上的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Channel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200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selectedKeys()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被选择的</a:t>
                      </a:r>
                      <a:r>
                        <a:rPr sz="1600" spc="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SelectionKey</a:t>
                      </a:r>
                      <a:r>
                        <a:rPr sz="16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集合。返回此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Selector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的已选择键集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spc="-5" dirty="0">
                          <a:latin typeface="宋体"/>
                          <a:cs typeface="宋体"/>
                        </a:rPr>
                        <a:t>select()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81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10" dirty="0">
                          <a:latin typeface="宋体"/>
                          <a:cs typeface="宋体"/>
                        </a:rPr>
                        <a:t>监控所有注册的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Channel，</a:t>
                      </a:r>
                      <a:r>
                        <a:rPr sz="1600" spc="-10" dirty="0">
                          <a:latin typeface="宋体"/>
                          <a:cs typeface="宋体"/>
                        </a:rPr>
                        <a:t>当它们中间有需要处理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的</a:t>
                      </a:r>
                      <a:r>
                        <a:rPr sz="1600" spc="5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IO</a:t>
                      </a:r>
                      <a:r>
                        <a:rPr sz="1600" spc="-10" dirty="0">
                          <a:latin typeface="宋体"/>
                          <a:cs typeface="宋体"/>
                        </a:rPr>
                        <a:t> 操作时， 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该方法返回，并将对应得的</a:t>
                      </a:r>
                      <a:r>
                        <a:rPr sz="1600" spc="4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SelectionKey</a:t>
                      </a:r>
                      <a:r>
                        <a:rPr sz="1600" spc="-5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加入被选择的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SelectionKey</a:t>
                      </a:r>
                      <a:r>
                        <a:rPr sz="1600" spc="-4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集合中，该方法返回这些</a:t>
                      </a:r>
                      <a:r>
                        <a:rPr sz="1600" spc="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Channel</a:t>
                      </a:r>
                      <a:r>
                        <a:rPr sz="16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的数量。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int select(long</a:t>
                      </a:r>
                      <a:r>
                        <a:rPr sz="1800" spc="-9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timeout)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可以设置超时时长的</a:t>
                      </a:r>
                      <a:r>
                        <a:rPr sz="1600" spc="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select()</a:t>
                      </a:r>
                      <a:r>
                        <a:rPr sz="16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操作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200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int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selectNow()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执行一个立即返回的</a:t>
                      </a:r>
                      <a:r>
                        <a:rPr sz="1600" spc="3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select()</a:t>
                      </a:r>
                      <a:r>
                        <a:rPr sz="16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操作，该方法不会阻塞线程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200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Selector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wakeup()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宋体"/>
                          <a:cs typeface="宋体"/>
                        </a:rPr>
                        <a:t>使一个还未返回的</a:t>
                      </a:r>
                      <a:r>
                        <a:rPr sz="1600" spc="2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dirty="0">
                          <a:latin typeface="宋体"/>
                          <a:cs typeface="宋体"/>
                        </a:rPr>
                        <a:t>select()</a:t>
                      </a:r>
                      <a:r>
                        <a:rPr sz="1600" spc="-3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600" spc="-5" dirty="0">
                          <a:latin typeface="宋体"/>
                          <a:cs typeface="宋体"/>
                        </a:rPr>
                        <a:t>方法立即返回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宋体"/>
                          <a:cs typeface="宋体"/>
                        </a:rPr>
                        <a:t>void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spc="-5" dirty="0">
                          <a:latin typeface="宋体"/>
                          <a:cs typeface="宋体"/>
                        </a:rPr>
                        <a:t>close()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10" dirty="0">
                          <a:latin typeface="宋体"/>
                          <a:cs typeface="宋体"/>
                        </a:rPr>
                        <a:t>关闭该选择器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922" y="817575"/>
            <a:ext cx="2821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Soc</a:t>
            </a:r>
            <a:r>
              <a:rPr spc="-95" dirty="0">
                <a:latin typeface="Calibri"/>
                <a:cs typeface="Calibri"/>
              </a:rPr>
              <a:t>k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tChannel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572492"/>
            <a:ext cx="7461250" cy="391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NIO</a:t>
            </a:r>
            <a:r>
              <a:rPr sz="2800" spc="-10" dirty="0">
                <a:latin typeface="宋体"/>
                <a:cs typeface="宋体"/>
              </a:rPr>
              <a:t>中的</a:t>
            </a:r>
            <a:r>
              <a:rPr sz="2800" spc="-15" dirty="0">
                <a:latin typeface="Calibri"/>
                <a:cs typeface="Calibri"/>
              </a:rPr>
              <a:t>SocketChannel</a:t>
            </a:r>
            <a:r>
              <a:rPr sz="2800" spc="-5" dirty="0">
                <a:latin typeface="宋体"/>
                <a:cs typeface="宋体"/>
              </a:rPr>
              <a:t>是一个连接</a:t>
            </a:r>
            <a:r>
              <a:rPr sz="2800" spc="-15" dirty="0">
                <a:latin typeface="宋体"/>
                <a:cs typeface="宋体"/>
              </a:rPr>
              <a:t>到</a:t>
            </a:r>
            <a:r>
              <a:rPr sz="2800" spc="-30" dirty="0">
                <a:latin typeface="Calibri"/>
                <a:cs typeface="Calibri"/>
              </a:rPr>
              <a:t>TCP</a:t>
            </a:r>
            <a:r>
              <a:rPr sz="2800" spc="-5" dirty="0">
                <a:latin typeface="宋体"/>
                <a:cs typeface="宋体"/>
              </a:rPr>
              <a:t>网 络套接字的通道。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操作步骤：</a:t>
            </a:r>
            <a:endParaRPr sz="28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2115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打开</a:t>
            </a:r>
            <a:r>
              <a:rPr sz="2400" spc="-665" dirty="0">
                <a:latin typeface="宋体"/>
                <a:cs typeface="宋体"/>
              </a:rPr>
              <a:t> </a:t>
            </a:r>
            <a:r>
              <a:rPr sz="2400" spc="-10" dirty="0">
                <a:latin typeface="Calibri"/>
                <a:cs typeface="Calibri"/>
              </a:rPr>
              <a:t>SocketChannel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宋体"/>
                <a:cs typeface="宋体"/>
              </a:rPr>
              <a:t>读写数据</a:t>
            </a:r>
            <a:endParaRPr sz="24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关闭</a:t>
            </a:r>
            <a:r>
              <a:rPr sz="2400" spc="-665" dirty="0">
                <a:latin typeface="宋体"/>
                <a:cs typeface="宋体"/>
              </a:rPr>
              <a:t> </a:t>
            </a:r>
            <a:r>
              <a:rPr sz="2400" spc="-10" dirty="0">
                <a:latin typeface="Calibri"/>
                <a:cs typeface="Calibri"/>
              </a:rPr>
              <a:t>SocketChannel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922" y="817575"/>
            <a:ext cx="2821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Soc</a:t>
            </a:r>
            <a:r>
              <a:rPr spc="-95" dirty="0">
                <a:latin typeface="Calibri"/>
                <a:cs typeface="Calibri"/>
              </a:rPr>
              <a:t>k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tChannel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572492"/>
            <a:ext cx="730186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NIO</a:t>
            </a:r>
            <a:r>
              <a:rPr sz="2800" spc="-10" dirty="0">
                <a:latin typeface="宋体"/>
                <a:cs typeface="宋体"/>
              </a:rPr>
              <a:t>中</a:t>
            </a:r>
            <a:r>
              <a:rPr sz="2800" spc="-5" dirty="0">
                <a:latin typeface="宋体"/>
                <a:cs typeface="宋体"/>
              </a:rPr>
              <a:t>的</a:t>
            </a:r>
            <a:r>
              <a:rPr sz="2800" spc="-765" dirty="0">
                <a:latin typeface="宋体"/>
                <a:cs typeface="宋体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ServerSocketChannel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宋体"/>
                <a:cs typeface="宋体"/>
              </a:rPr>
              <a:t>是一个可以 </a:t>
            </a:r>
            <a:r>
              <a:rPr sz="2800" spc="-5" dirty="0">
                <a:latin typeface="宋体"/>
                <a:cs typeface="宋体"/>
              </a:rPr>
              <a:t>监听新进来的</a:t>
            </a:r>
            <a:r>
              <a:rPr sz="2800" spc="-30" dirty="0">
                <a:latin typeface="Calibri"/>
                <a:cs typeface="Calibri"/>
              </a:rPr>
              <a:t>TCP</a:t>
            </a:r>
            <a:r>
              <a:rPr sz="2800" spc="-5" dirty="0">
                <a:latin typeface="宋体"/>
                <a:cs typeface="宋体"/>
              </a:rPr>
              <a:t>连接的通道，就</a:t>
            </a:r>
            <a:r>
              <a:rPr sz="2800" dirty="0">
                <a:latin typeface="宋体"/>
                <a:cs typeface="宋体"/>
              </a:rPr>
              <a:t>像</a:t>
            </a:r>
            <a:r>
              <a:rPr sz="2800" spc="-5" dirty="0">
                <a:latin typeface="宋体"/>
                <a:cs typeface="宋体"/>
              </a:rPr>
              <a:t>标</a:t>
            </a:r>
            <a:r>
              <a:rPr sz="2800" dirty="0">
                <a:latin typeface="宋体"/>
                <a:cs typeface="宋体"/>
              </a:rPr>
              <a:t>准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spc="-5" dirty="0">
                <a:latin typeface="宋体"/>
                <a:cs typeface="宋体"/>
              </a:rPr>
              <a:t>中 </a:t>
            </a:r>
            <a:r>
              <a:rPr sz="2800" spc="-10" dirty="0">
                <a:latin typeface="宋体"/>
                <a:cs typeface="宋体"/>
              </a:rPr>
              <a:t>的</a:t>
            </a:r>
            <a:r>
              <a:rPr sz="2800" spc="-15" dirty="0">
                <a:latin typeface="Calibri"/>
                <a:cs typeface="Calibri"/>
              </a:rPr>
              <a:t>ServerSocket</a:t>
            </a:r>
            <a:r>
              <a:rPr sz="2800" spc="-5" dirty="0">
                <a:latin typeface="宋体"/>
                <a:cs typeface="宋体"/>
              </a:rPr>
              <a:t>一</a:t>
            </a:r>
            <a:r>
              <a:rPr sz="2800" spc="-10" dirty="0">
                <a:latin typeface="宋体"/>
                <a:cs typeface="宋体"/>
              </a:rPr>
              <a:t>样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123" y="817575"/>
            <a:ext cx="3427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libri"/>
                <a:cs typeface="Calibri"/>
              </a:rPr>
              <a:t>DatagramChannel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572492"/>
            <a:ext cx="7029450" cy="328930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-10" dirty="0">
                <a:latin typeface="Calibri"/>
                <a:cs typeface="Calibri"/>
              </a:rPr>
              <a:t> NIO</a:t>
            </a:r>
            <a:r>
              <a:rPr sz="2800" spc="-10" dirty="0">
                <a:latin typeface="宋体"/>
                <a:cs typeface="宋体"/>
              </a:rPr>
              <a:t>中的</a:t>
            </a:r>
            <a:r>
              <a:rPr sz="2800" spc="-15" dirty="0">
                <a:latin typeface="Calibri"/>
                <a:cs typeface="Calibri"/>
              </a:rPr>
              <a:t>DatagramChannel</a:t>
            </a:r>
            <a:r>
              <a:rPr sz="2800" spc="-10" dirty="0">
                <a:latin typeface="宋体"/>
                <a:cs typeface="宋体"/>
              </a:rPr>
              <a:t>是一个能收发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UDP</a:t>
            </a:r>
            <a:r>
              <a:rPr sz="2800" spc="-5" dirty="0">
                <a:latin typeface="宋体"/>
                <a:cs typeface="宋体"/>
              </a:rPr>
              <a:t>包的通道。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10" dirty="0">
                <a:latin typeface="宋体"/>
                <a:cs typeface="宋体"/>
              </a:rPr>
              <a:t>操作步骤：</a:t>
            </a:r>
            <a:endParaRPr sz="28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2120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dirty="0">
                <a:latin typeface="宋体"/>
                <a:cs typeface="宋体"/>
              </a:rPr>
              <a:t>打开</a:t>
            </a:r>
            <a:r>
              <a:rPr sz="2400" spc="-665" dirty="0">
                <a:latin typeface="宋体"/>
                <a:cs typeface="宋体"/>
              </a:rPr>
              <a:t> </a:t>
            </a:r>
            <a:r>
              <a:rPr sz="2400" spc="-10" dirty="0">
                <a:latin typeface="Calibri"/>
                <a:cs typeface="Calibri"/>
              </a:rPr>
              <a:t>DatagramChannel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latin typeface="宋体"/>
                <a:cs typeface="宋体"/>
              </a:rPr>
              <a:t>接收</a:t>
            </a:r>
            <a:r>
              <a:rPr sz="2400" spc="-5" dirty="0">
                <a:latin typeface="Calibri"/>
                <a:cs typeface="Calibri"/>
              </a:rPr>
              <a:t>/</a:t>
            </a:r>
            <a:r>
              <a:rPr sz="2400" spc="-5" dirty="0">
                <a:latin typeface="宋体"/>
                <a:cs typeface="宋体"/>
              </a:rPr>
              <a:t>发送数据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8836" y="826719"/>
            <a:ext cx="2164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管</a:t>
            </a:r>
            <a:r>
              <a:rPr spc="810" dirty="0"/>
              <a:t>道</a:t>
            </a:r>
            <a:r>
              <a:rPr dirty="0">
                <a:latin typeface="Calibri"/>
                <a:cs typeface="Calibri"/>
              </a:rPr>
              <a:t>(Pipe)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572492"/>
            <a:ext cx="7555865" cy="194691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宋体"/>
                <a:cs typeface="宋体"/>
              </a:rPr>
              <a:t>管道</a:t>
            </a:r>
            <a:r>
              <a:rPr sz="2800" spc="5" dirty="0">
                <a:latin typeface="宋体"/>
                <a:cs typeface="宋体"/>
              </a:rPr>
              <a:t>是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5" dirty="0">
                <a:latin typeface="宋体"/>
                <a:cs typeface="宋体"/>
              </a:rPr>
              <a:t>个线程之间的单向数据连接。</a:t>
            </a:r>
            <a:endParaRPr sz="2800">
              <a:latin typeface="宋体"/>
              <a:cs typeface="宋体"/>
            </a:endParaRPr>
          </a:p>
          <a:p>
            <a:pPr marL="355600" marR="62865">
              <a:lnSpc>
                <a:spcPct val="150000"/>
              </a:lnSpc>
            </a:pPr>
            <a:r>
              <a:rPr sz="2800" spc="-10" dirty="0">
                <a:latin typeface="Calibri"/>
                <a:cs typeface="Calibri"/>
              </a:rPr>
              <a:t>Pipe</a:t>
            </a:r>
            <a:r>
              <a:rPr sz="2800" spc="-5" dirty="0">
                <a:latin typeface="宋体"/>
                <a:cs typeface="宋体"/>
              </a:rPr>
              <a:t>有一个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-5" dirty="0">
                <a:latin typeface="宋体"/>
                <a:cs typeface="宋体"/>
              </a:rPr>
              <a:t>通道和一</a:t>
            </a:r>
            <a:r>
              <a:rPr sz="2800" spc="5" dirty="0">
                <a:latin typeface="宋体"/>
                <a:cs typeface="宋体"/>
              </a:rPr>
              <a:t>个</a:t>
            </a:r>
            <a:r>
              <a:rPr sz="2800" spc="-10" dirty="0">
                <a:latin typeface="Calibri"/>
                <a:cs typeface="Calibri"/>
              </a:rPr>
              <a:t>sink</a:t>
            </a:r>
            <a:r>
              <a:rPr sz="2800" dirty="0">
                <a:latin typeface="宋体"/>
                <a:cs typeface="宋体"/>
              </a:rPr>
              <a:t>通</a:t>
            </a:r>
            <a:r>
              <a:rPr sz="2800" spc="-5" dirty="0">
                <a:latin typeface="宋体"/>
                <a:cs typeface="宋体"/>
              </a:rPr>
              <a:t>道。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5" dirty="0">
                <a:latin typeface="宋体"/>
                <a:cs typeface="宋体"/>
              </a:rPr>
              <a:t>据会 </a:t>
            </a:r>
            <a:r>
              <a:rPr sz="2800" spc="-10" dirty="0">
                <a:latin typeface="宋体"/>
                <a:cs typeface="宋体"/>
              </a:rPr>
              <a:t>被写</a:t>
            </a:r>
            <a:r>
              <a:rPr sz="2800" spc="-5" dirty="0">
                <a:latin typeface="宋体"/>
                <a:cs typeface="宋体"/>
              </a:rPr>
              <a:t>到</a:t>
            </a:r>
            <a:r>
              <a:rPr sz="2800" spc="-10" dirty="0">
                <a:latin typeface="Calibri"/>
                <a:cs typeface="Calibri"/>
              </a:rPr>
              <a:t>sink</a:t>
            </a:r>
            <a:r>
              <a:rPr sz="2800" spc="-10" dirty="0">
                <a:latin typeface="宋体"/>
                <a:cs typeface="宋体"/>
              </a:rPr>
              <a:t>通道，从</a:t>
            </a:r>
            <a:r>
              <a:rPr sz="2800" spc="-10" dirty="0">
                <a:latin typeface="Calibri"/>
                <a:cs typeface="Calibri"/>
              </a:rPr>
              <a:t>source</a:t>
            </a:r>
            <a:r>
              <a:rPr sz="2800" spc="-5" dirty="0">
                <a:latin typeface="宋体"/>
                <a:cs typeface="宋体"/>
              </a:rPr>
              <a:t>通道</a:t>
            </a:r>
            <a:r>
              <a:rPr sz="2800" dirty="0">
                <a:latin typeface="宋体"/>
                <a:cs typeface="宋体"/>
              </a:rPr>
              <a:t>读</a:t>
            </a:r>
            <a:r>
              <a:rPr sz="2800" spc="-10" dirty="0">
                <a:latin typeface="宋体"/>
                <a:cs typeface="宋体"/>
              </a:rPr>
              <a:t>取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3826764"/>
            <a:ext cx="6912864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807" y="742950"/>
            <a:ext cx="516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Calibri"/>
                <a:cs typeface="Calibri"/>
              </a:rPr>
              <a:t>Java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NIO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800" dirty="0"/>
              <a:t>与</a:t>
            </a:r>
            <a:r>
              <a:rPr dirty="0">
                <a:latin typeface="Calibri"/>
                <a:cs typeface="Calibri"/>
              </a:rPr>
              <a:t>IO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/>
              <a:t>的主要区别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187" y="2126488"/>
          <a:ext cx="8248650" cy="2541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6046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IO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NIO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面向流(Stream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Oriented)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面向缓冲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区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(Buffer</a:t>
                      </a:r>
                      <a:r>
                        <a:rPr sz="1800" spc="-15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Oriented)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阻塞IO(Blocking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IO)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非阻</a:t>
                      </a:r>
                      <a:r>
                        <a:rPr sz="1800" spc="-5" dirty="0">
                          <a:latin typeface="宋体"/>
                          <a:cs typeface="宋体"/>
                        </a:rPr>
                        <a:t>塞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IO(Non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Blocking</a:t>
                      </a:r>
                      <a:r>
                        <a:rPr sz="1800" spc="-10" dirty="0">
                          <a:latin typeface="宋体"/>
                          <a:cs typeface="宋体"/>
                        </a:rPr>
                        <a:t> 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IO)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42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(无)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选择</a:t>
                      </a:r>
                      <a:r>
                        <a:rPr sz="1800" spc="-5" dirty="0">
                          <a:latin typeface="宋体"/>
                          <a:cs typeface="宋体"/>
                        </a:rPr>
                        <a:t>器</a:t>
                      </a:r>
                      <a:r>
                        <a:rPr sz="1800" dirty="0">
                          <a:latin typeface="宋体"/>
                          <a:cs typeface="宋体"/>
                        </a:rPr>
                        <a:t>(Selectors)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向</a:t>
            </a:r>
            <a:r>
              <a:rPr spc="-10" dirty="0"/>
              <a:t>管道写数据</a:t>
            </a:r>
          </a:p>
        </p:txBody>
      </p:sp>
      <p:sp>
        <p:nvSpPr>
          <p:cNvPr id="3" name="object 3"/>
          <p:cNvSpPr/>
          <p:nvPr/>
        </p:nvSpPr>
        <p:spPr>
          <a:xfrm>
            <a:off x="1182624" y="1552955"/>
            <a:ext cx="6778752" cy="5044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135" y="826719"/>
            <a:ext cx="3238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从</a:t>
            </a:r>
            <a:r>
              <a:rPr spc="-5" dirty="0"/>
              <a:t>管道读取数据</a:t>
            </a:r>
          </a:p>
        </p:txBody>
      </p:sp>
      <p:sp>
        <p:nvSpPr>
          <p:cNvPr id="3" name="object 3"/>
          <p:cNvSpPr/>
          <p:nvPr/>
        </p:nvSpPr>
        <p:spPr>
          <a:xfrm>
            <a:off x="874775" y="2311907"/>
            <a:ext cx="7357872" cy="722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347" y="4207764"/>
            <a:ext cx="7365492" cy="949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803" y="1936191"/>
            <a:ext cx="4588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Unicode MS"/>
                <a:cs typeface="Arial Unicode MS"/>
              </a:rPr>
              <a:t>从读取管道的数据，需要访</a:t>
            </a:r>
            <a:r>
              <a:rPr sz="1800" dirty="0">
                <a:latin typeface="Arial Unicode MS"/>
                <a:cs typeface="Arial Unicode MS"/>
              </a:rPr>
              <a:t>问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dirty="0">
                <a:latin typeface="Arial Unicode MS"/>
                <a:cs typeface="Arial Unicode MS"/>
              </a:rPr>
              <a:t>通道。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3386" y="3723513"/>
            <a:ext cx="423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 Unicode MS"/>
                <a:cs typeface="Arial Unicode MS"/>
              </a:rPr>
              <a:t>调用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dirty="0">
                <a:latin typeface="Arial Unicode MS"/>
                <a:cs typeface="Arial Unicode MS"/>
              </a:rPr>
              <a:t>通道的</a:t>
            </a:r>
            <a:r>
              <a:rPr sz="1800" spc="-10" dirty="0">
                <a:latin typeface="Calibri"/>
                <a:cs typeface="Calibri"/>
              </a:rPr>
              <a:t>read()</a:t>
            </a:r>
            <a:r>
              <a:rPr sz="1800" dirty="0">
                <a:latin typeface="Arial Unicode MS"/>
                <a:cs typeface="Arial Unicode MS"/>
              </a:rPr>
              <a:t>方法来读取数据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055" y="2948127"/>
            <a:ext cx="7431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Calibri"/>
                <a:cs typeface="Calibri"/>
              </a:rPr>
              <a:t>3-NIO.2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–</a:t>
            </a:r>
            <a:r>
              <a:rPr sz="4800" spc="-35" dirty="0">
                <a:latin typeface="Calibri"/>
                <a:cs typeface="Calibri"/>
              </a:rPr>
              <a:t> </a:t>
            </a:r>
            <a:r>
              <a:rPr sz="4800" spc="-40" dirty="0">
                <a:latin typeface="Calibri"/>
                <a:cs typeface="Calibri"/>
              </a:rPr>
              <a:t>Path</a:t>
            </a:r>
            <a:r>
              <a:rPr sz="4800" spc="-10" dirty="0"/>
              <a:t>、</a:t>
            </a:r>
            <a:r>
              <a:rPr sz="4800" spc="-30" dirty="0">
                <a:latin typeface="Calibri"/>
                <a:cs typeface="Calibri"/>
              </a:rPr>
              <a:t>Paths</a:t>
            </a:r>
            <a:r>
              <a:rPr sz="4800" spc="-10" dirty="0"/>
              <a:t>、</a:t>
            </a:r>
            <a:r>
              <a:rPr sz="4800" dirty="0">
                <a:latin typeface="Calibri"/>
                <a:cs typeface="Calibri"/>
              </a:rPr>
              <a:t>Files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7665" y="817575"/>
            <a:ext cx="1106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NI</a:t>
            </a:r>
            <a:r>
              <a:rPr spc="-5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.2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055" marR="5080" indent="-342900">
              <a:lnSpc>
                <a:spcPct val="150000"/>
              </a:lnSpc>
              <a:spcBef>
                <a:spcPts val="105"/>
              </a:spcBef>
              <a:buFont typeface="Wingdings"/>
              <a:buChar char=""/>
              <a:tabLst>
                <a:tab pos="567055" algn="l"/>
              </a:tabLst>
            </a:pPr>
            <a:r>
              <a:rPr spc="-10" dirty="0"/>
              <a:t>随</a:t>
            </a:r>
            <a:r>
              <a:rPr spc="-5" dirty="0"/>
              <a:t>着</a:t>
            </a:r>
            <a:r>
              <a:rPr spc="-765" dirty="0"/>
              <a:t> </a:t>
            </a:r>
            <a:r>
              <a:rPr spc="-5" dirty="0">
                <a:latin typeface="Calibri"/>
                <a:cs typeface="Calibri"/>
              </a:rPr>
              <a:t>JDK 7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/>
              <a:t>的发布</a:t>
            </a:r>
            <a:r>
              <a:rPr spc="-20" dirty="0"/>
              <a:t>，</a:t>
            </a:r>
            <a:r>
              <a:rPr spc="-20" dirty="0">
                <a:latin typeface="Calibri"/>
                <a:cs typeface="Calibri"/>
              </a:rPr>
              <a:t>Java</a:t>
            </a:r>
            <a:r>
              <a:rPr spc="-10" dirty="0"/>
              <a:t>对</a:t>
            </a:r>
            <a:r>
              <a:rPr spc="-5" dirty="0">
                <a:latin typeface="Calibri"/>
                <a:cs typeface="Calibri"/>
              </a:rPr>
              <a:t>NIO</a:t>
            </a:r>
            <a:r>
              <a:rPr spc="-10" dirty="0"/>
              <a:t>进行了极大的扩 </a:t>
            </a:r>
            <a:r>
              <a:rPr spc="-5" dirty="0"/>
              <a:t>展，增</a:t>
            </a:r>
            <a:r>
              <a:rPr dirty="0"/>
              <a:t>强</a:t>
            </a:r>
            <a:r>
              <a:rPr spc="-5" dirty="0"/>
              <a:t>了对文</a:t>
            </a:r>
            <a:r>
              <a:rPr dirty="0"/>
              <a:t>件</a:t>
            </a:r>
            <a:r>
              <a:rPr spc="-5" dirty="0"/>
              <a:t>处理和</a:t>
            </a:r>
            <a:r>
              <a:rPr dirty="0"/>
              <a:t>文</a:t>
            </a:r>
            <a:r>
              <a:rPr spc="-5" dirty="0"/>
              <a:t>件系统</a:t>
            </a:r>
            <a:r>
              <a:rPr dirty="0"/>
              <a:t>特</a:t>
            </a:r>
            <a:r>
              <a:rPr spc="-5" dirty="0"/>
              <a:t>性的支</a:t>
            </a:r>
            <a:r>
              <a:rPr dirty="0"/>
              <a:t>持</a:t>
            </a:r>
            <a:r>
              <a:rPr spc="-5" dirty="0"/>
              <a:t>， </a:t>
            </a:r>
            <a:r>
              <a:rPr spc="-10" dirty="0"/>
              <a:t>以至于我们称他们</a:t>
            </a:r>
            <a:r>
              <a:rPr spc="-5" dirty="0"/>
              <a:t>为</a:t>
            </a:r>
            <a:r>
              <a:rPr spc="-735" dirty="0"/>
              <a:t> </a:t>
            </a:r>
            <a:r>
              <a:rPr spc="-15" dirty="0">
                <a:latin typeface="Calibri"/>
                <a:cs typeface="Calibri"/>
              </a:rPr>
              <a:t>NIO.2</a:t>
            </a:r>
            <a:r>
              <a:rPr spc="-5" dirty="0"/>
              <a:t>。因为</a:t>
            </a:r>
            <a:r>
              <a:rPr spc="-735" dirty="0"/>
              <a:t> </a:t>
            </a:r>
            <a:r>
              <a:rPr spc="-5" dirty="0">
                <a:latin typeface="Calibri"/>
                <a:cs typeface="Calibri"/>
              </a:rPr>
              <a:t>NIO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/>
              <a:t>提供的 一些功能</a:t>
            </a:r>
            <a:r>
              <a:rPr spc="-10" dirty="0"/>
              <a:t>，</a:t>
            </a:r>
            <a:r>
              <a:rPr spc="-10" dirty="0">
                <a:latin typeface="Calibri"/>
                <a:cs typeface="Calibri"/>
              </a:rPr>
              <a:t>NIO</a:t>
            </a:r>
            <a:r>
              <a:rPr spc="-5" dirty="0"/>
              <a:t>已经成为文件处理</a:t>
            </a:r>
            <a:r>
              <a:rPr dirty="0"/>
              <a:t>中</a:t>
            </a:r>
            <a:r>
              <a:rPr spc="-5" dirty="0"/>
              <a:t>越来</a:t>
            </a:r>
            <a:r>
              <a:rPr dirty="0"/>
              <a:t>越</a:t>
            </a:r>
            <a:r>
              <a:rPr spc="-5" dirty="0"/>
              <a:t>重 </a:t>
            </a:r>
            <a:r>
              <a:rPr spc="-10" dirty="0"/>
              <a:t>要的部分。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698" y="826719"/>
            <a:ext cx="259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Calibri"/>
                <a:cs typeface="Calibri"/>
              </a:rPr>
              <a:t>Path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810" dirty="0"/>
              <a:t>与</a:t>
            </a:r>
            <a:r>
              <a:rPr spc="-25" dirty="0">
                <a:latin typeface="Calibri"/>
                <a:cs typeface="Calibri"/>
              </a:rPr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613410"/>
            <a:ext cx="7317105" cy="48171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java.nio.file.Path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宋体"/>
                <a:cs typeface="宋体"/>
              </a:rPr>
              <a:t>接口代表一个平台无关的</a:t>
            </a:r>
            <a:r>
              <a:rPr sz="2000" b="1" spc="-10" dirty="0">
                <a:latin typeface="宋体"/>
                <a:cs typeface="宋体"/>
              </a:rPr>
              <a:t>平</a:t>
            </a:r>
            <a:r>
              <a:rPr sz="2000" b="1" dirty="0">
                <a:latin typeface="宋体"/>
                <a:cs typeface="宋体"/>
              </a:rPr>
              <a:t>台路</a:t>
            </a:r>
            <a:r>
              <a:rPr sz="2000" b="1" spc="-10" dirty="0">
                <a:latin typeface="宋体"/>
                <a:cs typeface="宋体"/>
              </a:rPr>
              <a:t>径</a:t>
            </a:r>
            <a:r>
              <a:rPr sz="2000" b="1" dirty="0">
                <a:latin typeface="宋体"/>
                <a:cs typeface="宋体"/>
              </a:rPr>
              <a:t>，描</a:t>
            </a:r>
            <a:r>
              <a:rPr sz="2000" b="1" spc="-10" dirty="0">
                <a:latin typeface="宋体"/>
                <a:cs typeface="宋体"/>
              </a:rPr>
              <a:t>述</a:t>
            </a:r>
            <a:r>
              <a:rPr sz="2000" b="1" dirty="0">
                <a:latin typeface="宋体"/>
                <a:cs typeface="宋体"/>
              </a:rPr>
              <a:t>了目</a:t>
            </a:r>
            <a:endParaRPr sz="20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725"/>
              </a:spcBef>
            </a:pPr>
            <a:r>
              <a:rPr sz="2000" b="1" spc="5" dirty="0">
                <a:latin typeface="宋体"/>
                <a:cs typeface="宋体"/>
              </a:rPr>
              <a:t>录结构中文件的位置。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99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500" spc="-10" dirty="0">
                <a:latin typeface="Calibri"/>
                <a:cs typeface="Calibri"/>
              </a:rPr>
              <a:t>Paths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提供</a:t>
            </a:r>
            <a:r>
              <a:rPr sz="1500" spc="345" dirty="0">
                <a:latin typeface="宋体"/>
                <a:cs typeface="宋体"/>
              </a:rPr>
              <a:t>的</a:t>
            </a:r>
            <a:r>
              <a:rPr sz="1500" spc="-10" dirty="0">
                <a:latin typeface="Calibri"/>
                <a:cs typeface="Calibri"/>
              </a:rPr>
              <a:t>get()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方法用来获</a:t>
            </a:r>
            <a:r>
              <a:rPr sz="1500" spc="335" dirty="0">
                <a:latin typeface="宋体"/>
                <a:cs typeface="宋体"/>
              </a:rPr>
              <a:t>取</a:t>
            </a:r>
            <a:r>
              <a:rPr sz="1500" spc="-15" dirty="0">
                <a:latin typeface="Calibri"/>
                <a:cs typeface="Calibri"/>
              </a:rPr>
              <a:t>Path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宋体"/>
                <a:cs typeface="宋体"/>
              </a:rPr>
              <a:t>对象：</a:t>
            </a:r>
            <a:endParaRPr sz="15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get(String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first,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… </a:t>
            </a:r>
            <a:r>
              <a:rPr sz="1200" spc="-5" dirty="0">
                <a:latin typeface="Calibri"/>
                <a:cs typeface="Calibri"/>
              </a:rPr>
              <a:t>more)</a:t>
            </a:r>
            <a:r>
              <a:rPr sz="1200" dirty="0">
                <a:latin typeface="Calibri"/>
                <a:cs typeface="Calibri"/>
              </a:rPr>
              <a:t> :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用于将多个字符串串连成路径。</a:t>
            </a:r>
            <a:endParaRPr sz="1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500" spc="-15" dirty="0">
                <a:latin typeface="Calibri"/>
                <a:cs typeface="Calibri"/>
              </a:rPr>
              <a:t>Path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常用方法：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dirty="0">
                <a:latin typeface="Calibri"/>
                <a:cs typeface="Calibri"/>
              </a:rPr>
              <a:t>boolean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endsWith(String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path)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判断是否</a:t>
            </a:r>
            <a:r>
              <a:rPr sz="1200" spc="275" dirty="0">
                <a:latin typeface="宋体"/>
                <a:cs typeface="宋体"/>
              </a:rPr>
              <a:t>以</a:t>
            </a:r>
            <a:r>
              <a:rPr sz="1200" spc="-5" dirty="0">
                <a:latin typeface="Calibri"/>
                <a:cs typeface="Calibri"/>
              </a:rPr>
              <a:t>path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路径结束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dirty="0">
                <a:latin typeface="Calibri"/>
                <a:cs typeface="Calibri"/>
              </a:rPr>
              <a:t>boolean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startsWith(String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path)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判断是否</a:t>
            </a:r>
            <a:r>
              <a:rPr sz="1200" spc="275" dirty="0">
                <a:latin typeface="宋体"/>
                <a:cs typeface="宋体"/>
              </a:rPr>
              <a:t>以</a:t>
            </a:r>
            <a:r>
              <a:rPr sz="1200" spc="-5" dirty="0">
                <a:latin typeface="Calibri"/>
                <a:cs typeface="Calibri"/>
              </a:rPr>
              <a:t>path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路径开始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dirty="0">
                <a:latin typeface="Calibri"/>
                <a:cs typeface="Calibri"/>
              </a:rPr>
              <a:t>boolean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isAbsolute()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判断是否是绝对路径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getFileName()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返回与调</a:t>
            </a:r>
            <a:r>
              <a:rPr sz="1200" spc="275" dirty="0">
                <a:latin typeface="宋体"/>
                <a:cs typeface="宋体"/>
              </a:rPr>
              <a:t>用</a:t>
            </a: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对象关联的文件名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getName(int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idx)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返回的指定索引位</a:t>
            </a:r>
            <a:r>
              <a:rPr sz="1200" spc="275" dirty="0">
                <a:latin typeface="宋体"/>
                <a:cs typeface="宋体"/>
              </a:rPr>
              <a:t>置</a:t>
            </a:r>
            <a:r>
              <a:rPr sz="1200" dirty="0">
                <a:latin typeface="Calibri"/>
                <a:cs typeface="Calibri"/>
              </a:rPr>
              <a:t>idx </a:t>
            </a:r>
            <a:r>
              <a:rPr sz="1200" dirty="0">
                <a:latin typeface="宋体"/>
                <a:cs typeface="宋体"/>
              </a:rPr>
              <a:t>的路径名称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5" dirty="0">
                <a:latin typeface="Calibri"/>
                <a:cs typeface="Calibri"/>
              </a:rPr>
              <a:t>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getNameCount()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返回</a:t>
            </a: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根目录后面元素的数量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getParent()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：返回</a:t>
            </a: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dirty="0">
                <a:latin typeface="宋体"/>
                <a:cs typeface="宋体"/>
              </a:rPr>
              <a:t>对象包含整个路径，不包</a:t>
            </a:r>
            <a:r>
              <a:rPr sz="1200" spc="225" dirty="0">
                <a:latin typeface="宋体"/>
                <a:cs typeface="宋体"/>
              </a:rPr>
              <a:t>含</a:t>
            </a: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对象指定的文件路径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getRoot()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：返回调</a:t>
            </a:r>
            <a:r>
              <a:rPr sz="1200" spc="275" dirty="0">
                <a:latin typeface="宋体"/>
                <a:cs typeface="宋体"/>
              </a:rPr>
              <a:t>用</a:t>
            </a: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对象的根路径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resolve(Path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:</a:t>
            </a:r>
            <a:r>
              <a:rPr sz="1200" dirty="0">
                <a:latin typeface="宋体"/>
                <a:cs typeface="宋体"/>
              </a:rPr>
              <a:t>将相对路径解析为绝对路径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toAbsolutePath()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作为绝对路径返回调</a:t>
            </a:r>
            <a:r>
              <a:rPr sz="1200" spc="275" dirty="0">
                <a:latin typeface="宋体"/>
                <a:cs typeface="宋体"/>
              </a:rPr>
              <a:t>用</a:t>
            </a: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对象</a:t>
            </a:r>
            <a:endParaRPr sz="12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2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toString()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：</a:t>
            </a:r>
            <a:r>
              <a:rPr sz="1200" spc="-340" dirty="0">
                <a:latin typeface="宋体"/>
                <a:cs typeface="宋体"/>
              </a:rPr>
              <a:t> </a:t>
            </a:r>
            <a:r>
              <a:rPr sz="1200" dirty="0">
                <a:latin typeface="宋体"/>
                <a:cs typeface="宋体"/>
              </a:rPr>
              <a:t>返回调</a:t>
            </a:r>
            <a:r>
              <a:rPr sz="1200" spc="275" dirty="0">
                <a:latin typeface="宋体"/>
                <a:cs typeface="宋体"/>
              </a:rPr>
              <a:t>用</a:t>
            </a:r>
            <a:r>
              <a:rPr sz="1200" spc="-10" dirty="0">
                <a:latin typeface="Calibri"/>
                <a:cs typeface="Calibri"/>
              </a:rPr>
              <a:t>Path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dirty="0">
                <a:latin typeface="宋体"/>
                <a:cs typeface="宋体"/>
              </a:rPr>
              <a:t>对象的字符串表示形式</a:t>
            </a:r>
            <a:endParaRPr sz="1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072" y="826719"/>
            <a:ext cx="1434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Files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5" dirty="0"/>
              <a:t>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68551"/>
            <a:ext cx="6848475" cy="296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java.nio.file.Files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宋体"/>
                <a:cs typeface="宋体"/>
              </a:rPr>
              <a:t>用于操作文件或目录的工具类。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400" dirty="0">
                <a:latin typeface="Calibri"/>
                <a:cs typeface="Calibri"/>
              </a:rPr>
              <a:t>Files</a:t>
            </a:r>
            <a:r>
              <a:rPr sz="1400" dirty="0">
                <a:latin typeface="宋体"/>
                <a:cs typeface="宋体"/>
              </a:rPr>
              <a:t>常用方法：</a:t>
            </a:r>
            <a:endParaRPr sz="14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10" dirty="0">
                <a:latin typeface="Calibri"/>
                <a:cs typeface="Calibri"/>
              </a:rPr>
              <a:t>Path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copy(Path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src, Path</a:t>
            </a:r>
            <a:r>
              <a:rPr sz="1400" spc="-5" dirty="0">
                <a:latin typeface="Calibri"/>
                <a:cs typeface="Calibri"/>
              </a:rPr>
              <a:t> dest,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CopyOption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…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how)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文件的复制</a:t>
            </a:r>
            <a:endParaRPr sz="14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10" dirty="0">
                <a:latin typeface="Calibri"/>
                <a:cs typeface="Calibri"/>
              </a:rPr>
              <a:t>Path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createDirectory(Path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path,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FileAttribute&lt;?&gt;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…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attr)</a:t>
            </a:r>
            <a:r>
              <a:rPr sz="1400" dirty="0">
                <a:latin typeface="Calibri"/>
                <a:cs typeface="Calibri"/>
              </a:rPr>
              <a:t> :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创建一个目录</a:t>
            </a:r>
            <a:endParaRPr sz="14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10" dirty="0">
                <a:latin typeface="Calibri"/>
                <a:cs typeface="Calibri"/>
              </a:rPr>
              <a:t>Path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createFile(Path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path,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FileAttribute&lt;?&gt;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…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arr)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创建一个文件</a:t>
            </a:r>
            <a:endParaRPr sz="14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void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delete(Path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path)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删除一个文件</a:t>
            </a:r>
            <a:endParaRPr sz="14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10" dirty="0">
                <a:latin typeface="Calibri"/>
                <a:cs typeface="Calibri"/>
              </a:rPr>
              <a:t>Path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move(Path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src,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Path</a:t>
            </a:r>
            <a:r>
              <a:rPr sz="1400" spc="-5" dirty="0">
                <a:latin typeface="Calibri"/>
                <a:cs typeface="Calibri"/>
              </a:rPr>
              <a:t> dest,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CopyOption…how)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将</a:t>
            </a:r>
            <a:r>
              <a:rPr sz="1400" spc="-390" dirty="0">
                <a:latin typeface="宋体"/>
                <a:cs typeface="宋体"/>
              </a:rPr>
              <a:t> </a:t>
            </a:r>
            <a:r>
              <a:rPr sz="1400" spc="-10" dirty="0">
                <a:latin typeface="Calibri"/>
                <a:cs typeface="Calibri"/>
              </a:rPr>
              <a:t>src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移动</a:t>
            </a:r>
            <a:r>
              <a:rPr sz="1400" spc="300" dirty="0">
                <a:latin typeface="宋体"/>
                <a:cs typeface="宋体"/>
              </a:rPr>
              <a:t>到</a:t>
            </a:r>
            <a:r>
              <a:rPr sz="1400" spc="-5" dirty="0">
                <a:latin typeface="Calibri"/>
                <a:cs typeface="Calibri"/>
              </a:rPr>
              <a:t>dest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位置</a:t>
            </a:r>
            <a:endParaRPr sz="14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latin typeface="Calibri"/>
                <a:cs typeface="Calibri"/>
              </a:rPr>
              <a:t>long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size(Path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path)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返</a:t>
            </a:r>
            <a:r>
              <a:rPr sz="1400" spc="300" dirty="0">
                <a:latin typeface="宋体"/>
                <a:cs typeface="宋体"/>
              </a:rPr>
              <a:t>回</a:t>
            </a:r>
            <a:r>
              <a:rPr sz="1400" spc="-5" dirty="0">
                <a:latin typeface="Calibri"/>
                <a:cs typeface="Calibri"/>
              </a:rPr>
              <a:t>path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指定文件的大小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3072" y="826719"/>
            <a:ext cx="14344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Files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5" dirty="0"/>
              <a:t>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591950"/>
            <a:ext cx="7438390" cy="47021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300" spc="-5" dirty="0">
                <a:latin typeface="Calibri"/>
                <a:cs typeface="Calibri"/>
              </a:rPr>
              <a:t>Files</a:t>
            </a:r>
            <a:r>
              <a:rPr sz="1300" spc="-5" dirty="0">
                <a:latin typeface="宋体"/>
                <a:cs typeface="宋体"/>
              </a:rPr>
              <a:t>常用方法：用于判断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boolean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exists(Path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LinkOption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…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opts)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宋体"/>
                <a:cs typeface="宋体"/>
              </a:rPr>
              <a:t>判断文件是否存在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boolean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isDirectory(Path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LinkOption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…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opts)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判断是否是目录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boolean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isExecutable(Path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判断是否是可执行文件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boolean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isHidden(Path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path)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判断是否是隐藏文件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boolean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isReadable(Path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path)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判断文件是否可读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boolean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isWritable(Path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判断文件是否可写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boolean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notExists(Path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LinkOption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…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opts)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判断文件是否不存在</a:t>
            </a:r>
            <a:endParaRPr sz="1300">
              <a:latin typeface="宋体"/>
              <a:cs typeface="宋体"/>
            </a:endParaRPr>
          </a:p>
          <a:p>
            <a:pPr marL="756285" marR="5080" lvl="1" indent="-286385">
              <a:lnSpc>
                <a:spcPct val="130000"/>
              </a:lnSpc>
              <a:spcBef>
                <a:spcPts val="31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public </a:t>
            </a:r>
            <a:r>
              <a:rPr sz="1300" spc="-10" dirty="0">
                <a:latin typeface="Calibri"/>
                <a:cs typeface="Calibri"/>
              </a:rPr>
              <a:t>static </a:t>
            </a:r>
            <a:r>
              <a:rPr sz="1300" spc="-5" dirty="0">
                <a:latin typeface="Calibri"/>
                <a:cs typeface="Calibri"/>
              </a:rPr>
              <a:t>&lt;A </a:t>
            </a:r>
            <a:r>
              <a:rPr sz="1300" spc="-10" dirty="0">
                <a:latin typeface="Calibri"/>
                <a:cs typeface="Calibri"/>
              </a:rPr>
              <a:t>extends BasicFileAttributes&gt;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0" dirty="0">
                <a:latin typeface="Calibri"/>
                <a:cs typeface="Calibri"/>
              </a:rPr>
              <a:t>readAttributes(Path </a:t>
            </a:r>
            <a:r>
              <a:rPr sz="1300" spc="-5" dirty="0">
                <a:latin typeface="Calibri"/>
                <a:cs typeface="Calibri"/>
              </a:rPr>
              <a:t>path,Class&lt;A&gt; type,LinkOption...  options)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获取与</a:t>
            </a:r>
            <a:r>
              <a:rPr sz="1300" spc="-340" dirty="0">
                <a:latin typeface="宋体"/>
                <a:cs typeface="宋体"/>
              </a:rPr>
              <a:t> </a:t>
            </a:r>
            <a:r>
              <a:rPr sz="1300" spc="-10" dirty="0">
                <a:latin typeface="Calibri"/>
                <a:cs typeface="Calibri"/>
              </a:rPr>
              <a:t>path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指定的文件相关联的属性。</a:t>
            </a:r>
            <a:endParaRPr sz="13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300" spc="-5" dirty="0">
                <a:latin typeface="Calibri"/>
                <a:cs typeface="Calibri"/>
              </a:rPr>
              <a:t>Files</a:t>
            </a:r>
            <a:r>
              <a:rPr sz="1300" spc="-5" dirty="0">
                <a:latin typeface="宋体"/>
                <a:cs typeface="宋体"/>
              </a:rPr>
              <a:t>常用方法</a:t>
            </a:r>
            <a:r>
              <a:rPr sz="1300" spc="-15" dirty="0">
                <a:latin typeface="宋体"/>
                <a:cs typeface="宋体"/>
              </a:rPr>
              <a:t>：</a:t>
            </a:r>
            <a:r>
              <a:rPr sz="1300" spc="-5" dirty="0">
                <a:latin typeface="宋体"/>
                <a:cs typeface="宋体"/>
              </a:rPr>
              <a:t>用于操作内容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SeekableByteChannel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newByteChannel(Path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path,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OpenOption…how)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获取与指定文件的连接，</a:t>
            </a:r>
            <a:endParaRPr sz="13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  <a:spcBef>
                <a:spcPts val="465"/>
              </a:spcBef>
            </a:pPr>
            <a:r>
              <a:rPr sz="1300" spc="-5" dirty="0">
                <a:latin typeface="Calibri"/>
                <a:cs typeface="Calibri"/>
              </a:rPr>
              <a:t>how </a:t>
            </a:r>
            <a:r>
              <a:rPr sz="1300" spc="-5" dirty="0">
                <a:latin typeface="宋体"/>
                <a:cs typeface="宋体"/>
              </a:rPr>
              <a:t>指定打开方式。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5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DirectoryStream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newDirectoryStream(Path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path)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打开</a:t>
            </a:r>
            <a:r>
              <a:rPr sz="1300" spc="-340" dirty="0">
                <a:latin typeface="宋体"/>
                <a:cs typeface="宋体"/>
              </a:rPr>
              <a:t> </a:t>
            </a:r>
            <a:r>
              <a:rPr sz="1300" spc="-10" dirty="0">
                <a:latin typeface="Calibri"/>
                <a:cs typeface="Calibri"/>
              </a:rPr>
              <a:t>path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指定的目录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InputStream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newInputStream(Path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OpenOption…how):</a:t>
            </a:r>
            <a:r>
              <a:rPr sz="1300" spc="-5" dirty="0">
                <a:latin typeface="宋体"/>
                <a:cs typeface="宋体"/>
              </a:rPr>
              <a:t>获取</a:t>
            </a:r>
            <a:r>
              <a:rPr sz="1300" spc="-330" dirty="0">
                <a:latin typeface="宋体"/>
                <a:cs typeface="宋体"/>
              </a:rPr>
              <a:t> </a:t>
            </a:r>
            <a:r>
              <a:rPr sz="1300" spc="-5" dirty="0">
                <a:latin typeface="Calibri"/>
                <a:cs typeface="Calibri"/>
              </a:rPr>
              <a:t>InputStream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对象</a:t>
            </a:r>
            <a:endParaRPr sz="1300">
              <a:latin typeface="宋体"/>
              <a:cs typeface="宋体"/>
            </a:endParaRPr>
          </a:p>
          <a:p>
            <a:pPr marL="756285" lvl="1" indent="-286385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300" spc="-5" dirty="0">
                <a:latin typeface="Calibri"/>
                <a:cs typeface="Calibri"/>
              </a:rPr>
              <a:t>OutputStream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newOutputStream(Path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path,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OpenOption…how)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获</a:t>
            </a:r>
            <a:r>
              <a:rPr sz="1300" spc="305" dirty="0">
                <a:latin typeface="宋体"/>
                <a:cs typeface="宋体"/>
              </a:rPr>
              <a:t>取</a:t>
            </a:r>
            <a:r>
              <a:rPr sz="1300" spc="-5" dirty="0">
                <a:latin typeface="Calibri"/>
                <a:cs typeface="Calibri"/>
              </a:rPr>
              <a:t>OutputStream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宋体"/>
                <a:cs typeface="宋体"/>
              </a:rPr>
              <a:t>对象</a:t>
            </a:r>
            <a:endParaRPr sz="1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自</a:t>
            </a:r>
            <a:r>
              <a:rPr spc="-10" dirty="0"/>
              <a:t>动资源管理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055" marR="5080" indent="-342900">
              <a:lnSpc>
                <a:spcPct val="140000"/>
              </a:lnSpc>
              <a:spcBef>
                <a:spcPts val="105"/>
              </a:spcBef>
              <a:buFont typeface="Wingdings"/>
              <a:buChar char=""/>
              <a:tabLst>
                <a:tab pos="567055" algn="l"/>
              </a:tabLst>
            </a:pPr>
            <a:r>
              <a:rPr spc="-25" dirty="0">
                <a:latin typeface="Calibri"/>
                <a:cs typeface="Calibri"/>
              </a:rPr>
              <a:t>Java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7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/>
              <a:t>增加了一个新特性，该特性提供了另外 </a:t>
            </a:r>
            <a:r>
              <a:rPr spc="-5" dirty="0"/>
              <a:t>一种管理资源的方式，这种方式能</a:t>
            </a:r>
            <a:r>
              <a:rPr dirty="0"/>
              <a:t>自</a:t>
            </a:r>
            <a:r>
              <a:rPr spc="-5" dirty="0"/>
              <a:t>动关</a:t>
            </a:r>
            <a:r>
              <a:rPr dirty="0"/>
              <a:t>闭</a:t>
            </a:r>
            <a:r>
              <a:rPr spc="-5" dirty="0"/>
              <a:t>文 </a:t>
            </a:r>
            <a:r>
              <a:rPr spc="-10" dirty="0"/>
              <a:t>件。这个特性有时被称为自动资源</a:t>
            </a:r>
            <a:r>
              <a:rPr dirty="0"/>
              <a:t>管</a:t>
            </a:r>
            <a:r>
              <a:rPr spc="-5" dirty="0"/>
              <a:t>理 </a:t>
            </a:r>
            <a:r>
              <a:rPr spc="-10" dirty="0">
                <a:latin typeface="Calibri"/>
                <a:cs typeface="Calibri"/>
              </a:rPr>
              <a:t>(Automatic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Resource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Management,</a:t>
            </a:r>
            <a:r>
              <a:rPr dirty="0">
                <a:latin typeface="Calibri"/>
                <a:cs typeface="Calibri"/>
              </a:rPr>
              <a:t> ARM)</a:t>
            </a:r>
            <a:r>
              <a:rPr dirty="0"/>
              <a:t>，</a:t>
            </a:r>
            <a:r>
              <a:rPr spc="-745" dirty="0"/>
              <a:t> </a:t>
            </a:r>
            <a:r>
              <a:rPr spc="-5" dirty="0"/>
              <a:t>该特 性</a:t>
            </a:r>
            <a:r>
              <a:rPr spc="645" dirty="0"/>
              <a:t>以</a:t>
            </a:r>
            <a:r>
              <a:rPr spc="-5" dirty="0">
                <a:latin typeface="Calibri"/>
                <a:cs typeface="Calibri"/>
              </a:rPr>
              <a:t>try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/>
              <a:t>语句的扩展版为基础。自动资源管理 主要用</a:t>
            </a:r>
            <a:r>
              <a:rPr dirty="0"/>
              <a:t>于</a:t>
            </a:r>
            <a:r>
              <a:rPr spc="-5" dirty="0"/>
              <a:t>，当不</a:t>
            </a:r>
            <a:r>
              <a:rPr dirty="0"/>
              <a:t>再</a:t>
            </a:r>
            <a:r>
              <a:rPr spc="-5" dirty="0"/>
              <a:t>需要文</a:t>
            </a:r>
            <a:r>
              <a:rPr dirty="0"/>
              <a:t>件</a:t>
            </a:r>
            <a:r>
              <a:rPr spc="-5" dirty="0"/>
              <a:t>（或其</a:t>
            </a:r>
            <a:r>
              <a:rPr dirty="0"/>
              <a:t>他</a:t>
            </a:r>
            <a:r>
              <a:rPr spc="-5" dirty="0"/>
              <a:t>资源）</a:t>
            </a:r>
            <a:r>
              <a:rPr dirty="0"/>
              <a:t>时</a:t>
            </a:r>
            <a:r>
              <a:rPr spc="-5" dirty="0"/>
              <a:t>， 可以防止无意中忘记释放它们。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自</a:t>
            </a:r>
            <a:r>
              <a:rPr spc="-10" dirty="0"/>
              <a:t>动资源管理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951" y="1547571"/>
            <a:ext cx="6622415" cy="3622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5" dirty="0">
                <a:latin typeface="宋体"/>
                <a:cs typeface="宋体"/>
              </a:rPr>
              <a:t>自动资源管理基</a:t>
            </a:r>
            <a:r>
              <a:rPr sz="2800" spc="650" dirty="0">
                <a:latin typeface="宋体"/>
                <a:cs typeface="宋体"/>
              </a:rPr>
              <a:t>于</a:t>
            </a:r>
            <a:r>
              <a:rPr sz="2800" spc="-5" dirty="0">
                <a:latin typeface="Calibri"/>
                <a:cs typeface="Calibri"/>
              </a:rPr>
              <a:t>try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宋体"/>
                <a:cs typeface="宋体"/>
              </a:rPr>
              <a:t>语句的扩展形式：</a:t>
            </a:r>
            <a:endParaRPr sz="2800">
              <a:latin typeface="宋体"/>
              <a:cs typeface="宋体"/>
            </a:endParaRPr>
          </a:p>
          <a:p>
            <a:pPr marL="413384">
              <a:lnSpc>
                <a:spcPct val="100000"/>
              </a:lnSpc>
              <a:spcBef>
                <a:spcPts val="2060"/>
              </a:spcBef>
            </a:pPr>
            <a:r>
              <a:rPr sz="1800" dirty="0">
                <a:latin typeface="宋体"/>
                <a:cs typeface="宋体"/>
              </a:rPr>
              <a:t>try(需要关闭的资源声明){</a:t>
            </a:r>
            <a:endParaRPr sz="1800">
              <a:latin typeface="宋体"/>
              <a:cs typeface="宋体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宋体"/>
                <a:cs typeface="宋体"/>
              </a:rPr>
              <a:t>//可能发生异常的语句</a:t>
            </a:r>
            <a:endParaRPr sz="1800">
              <a:latin typeface="宋体"/>
              <a:cs typeface="宋体"/>
            </a:endParaRPr>
          </a:p>
          <a:p>
            <a:pPr marL="413384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宋体"/>
                <a:cs typeface="宋体"/>
              </a:rPr>
              <a:t>}catch(异常类型</a:t>
            </a:r>
            <a:r>
              <a:rPr sz="1800" spc="-100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变量名){</a:t>
            </a:r>
            <a:endParaRPr sz="1800">
              <a:latin typeface="宋体"/>
              <a:cs typeface="宋体"/>
            </a:endParaRPr>
          </a:p>
          <a:p>
            <a:pPr marR="2930525" algn="ctr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宋体"/>
                <a:cs typeface="宋体"/>
              </a:rPr>
              <a:t>//异常的处理语句</a:t>
            </a:r>
            <a:endParaRPr sz="1800">
              <a:latin typeface="宋体"/>
              <a:cs typeface="宋体"/>
            </a:endParaRPr>
          </a:p>
          <a:p>
            <a:pPr marL="413384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宋体"/>
                <a:cs typeface="宋体"/>
              </a:rPr>
              <a:t>}</a:t>
            </a:r>
            <a:endParaRPr sz="1800">
              <a:latin typeface="宋体"/>
              <a:cs typeface="宋体"/>
            </a:endParaRPr>
          </a:p>
          <a:p>
            <a:pPr marL="413384" marR="5286375">
              <a:lnSpc>
                <a:spcPct val="120000"/>
              </a:lnSpc>
            </a:pPr>
            <a:r>
              <a:rPr sz="1800" dirty="0">
                <a:latin typeface="宋体"/>
                <a:cs typeface="宋体"/>
              </a:rPr>
              <a:t>……  finally{</a:t>
            </a:r>
            <a:endParaRPr sz="1800">
              <a:latin typeface="宋体"/>
              <a:cs typeface="宋体"/>
            </a:endParaRPr>
          </a:p>
          <a:p>
            <a:pPr marR="2930525" algn="ctr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宋体"/>
                <a:cs typeface="宋体"/>
              </a:rPr>
              <a:t>//一定执行的语句</a:t>
            </a:r>
            <a:endParaRPr sz="1800">
              <a:latin typeface="宋体"/>
              <a:cs typeface="宋体"/>
            </a:endParaRPr>
          </a:p>
          <a:p>
            <a:pPr marL="413384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宋体"/>
                <a:cs typeface="宋体"/>
              </a:rPr>
              <a:t>}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763" y="5357241"/>
            <a:ext cx="7363459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宋体"/>
                <a:cs typeface="宋体"/>
              </a:rPr>
              <a:t>当</a:t>
            </a:r>
            <a:r>
              <a:rPr sz="1100" spc="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try</a:t>
            </a:r>
            <a:r>
              <a:rPr sz="1100" spc="1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代码块结束时，自动释</a:t>
            </a:r>
            <a:r>
              <a:rPr sz="1100" spc="-15" dirty="0">
                <a:latin typeface="宋体"/>
                <a:cs typeface="宋体"/>
              </a:rPr>
              <a:t>放</a:t>
            </a:r>
            <a:r>
              <a:rPr sz="1100" dirty="0">
                <a:latin typeface="宋体"/>
                <a:cs typeface="宋体"/>
              </a:rPr>
              <a:t>资源</a:t>
            </a:r>
            <a:r>
              <a:rPr sz="1100" spc="-15" dirty="0">
                <a:latin typeface="宋体"/>
                <a:cs typeface="宋体"/>
              </a:rPr>
              <a:t>。</a:t>
            </a:r>
            <a:r>
              <a:rPr sz="1100" dirty="0">
                <a:latin typeface="宋体"/>
                <a:cs typeface="宋体"/>
              </a:rPr>
              <a:t>因此</a:t>
            </a:r>
            <a:r>
              <a:rPr sz="1100" spc="-15" dirty="0">
                <a:latin typeface="宋体"/>
                <a:cs typeface="宋体"/>
              </a:rPr>
              <a:t>不</a:t>
            </a:r>
            <a:r>
              <a:rPr sz="1100" dirty="0">
                <a:latin typeface="宋体"/>
                <a:cs typeface="宋体"/>
              </a:rPr>
              <a:t>需要</a:t>
            </a:r>
            <a:r>
              <a:rPr sz="1100" spc="-15" dirty="0">
                <a:latin typeface="宋体"/>
                <a:cs typeface="宋体"/>
              </a:rPr>
              <a:t>显</a:t>
            </a:r>
            <a:r>
              <a:rPr sz="1100" dirty="0">
                <a:latin typeface="宋体"/>
                <a:cs typeface="宋体"/>
              </a:rPr>
              <a:t>示的</a:t>
            </a:r>
            <a:r>
              <a:rPr sz="1100" spc="-15" dirty="0">
                <a:latin typeface="宋体"/>
                <a:cs typeface="宋体"/>
              </a:rPr>
              <a:t>调</a:t>
            </a:r>
            <a:r>
              <a:rPr sz="1100" dirty="0">
                <a:latin typeface="宋体"/>
                <a:cs typeface="宋体"/>
              </a:rPr>
              <a:t>用</a:t>
            </a:r>
            <a:r>
              <a:rPr sz="1100" spc="-20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close()</a:t>
            </a:r>
            <a:r>
              <a:rPr sz="1100" spc="-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方法。该形式也称为“带</a:t>
            </a:r>
            <a:r>
              <a:rPr sz="1100" spc="-10" dirty="0">
                <a:latin typeface="宋体"/>
                <a:cs typeface="宋体"/>
              </a:rPr>
              <a:t>资</a:t>
            </a:r>
            <a:r>
              <a:rPr sz="1100" dirty="0">
                <a:latin typeface="宋体"/>
                <a:cs typeface="宋体"/>
              </a:rPr>
              <a:t>源的</a:t>
            </a:r>
            <a:r>
              <a:rPr sz="1100" spc="-2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try</a:t>
            </a:r>
            <a:r>
              <a:rPr sz="1100" spc="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语句”。</a:t>
            </a:r>
            <a:endParaRPr sz="11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宋体"/>
                <a:cs typeface="宋体"/>
              </a:rPr>
              <a:t>注意：</a:t>
            </a:r>
            <a:endParaRPr sz="1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宋体"/>
                <a:cs typeface="宋体"/>
              </a:rPr>
              <a:t>①try</a:t>
            </a:r>
            <a:r>
              <a:rPr sz="1100" spc="-10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语句中声明的资源被隐</a:t>
            </a:r>
            <a:r>
              <a:rPr sz="1100" spc="-15" dirty="0">
                <a:latin typeface="宋体"/>
                <a:cs typeface="宋体"/>
              </a:rPr>
              <a:t>式</a:t>
            </a:r>
            <a:r>
              <a:rPr sz="1100" dirty="0">
                <a:latin typeface="宋体"/>
                <a:cs typeface="宋体"/>
              </a:rPr>
              <a:t>声明为</a:t>
            </a:r>
            <a:r>
              <a:rPr sz="1100" spc="-4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final</a:t>
            </a:r>
            <a:r>
              <a:rPr sz="1100" spc="-10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，资源的作用局限于带资</a:t>
            </a:r>
            <a:r>
              <a:rPr sz="1100" spc="-15" dirty="0">
                <a:latin typeface="宋体"/>
                <a:cs typeface="宋体"/>
              </a:rPr>
              <a:t>源</a:t>
            </a:r>
            <a:r>
              <a:rPr sz="1100" dirty="0">
                <a:latin typeface="宋体"/>
                <a:cs typeface="宋体"/>
              </a:rPr>
              <a:t>的</a:t>
            </a:r>
            <a:r>
              <a:rPr sz="1100" spc="-3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try</a:t>
            </a:r>
            <a:r>
              <a:rPr sz="1100" spc="-10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语句</a:t>
            </a:r>
            <a:endParaRPr sz="1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宋体"/>
                <a:cs typeface="宋体"/>
              </a:rPr>
              <a:t>②可以在一条</a:t>
            </a:r>
            <a:r>
              <a:rPr sz="1100" spc="-30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try</a:t>
            </a:r>
            <a:r>
              <a:rPr sz="1100" spc="-1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语句中管理多个资源，每</a:t>
            </a:r>
            <a:r>
              <a:rPr sz="1100" spc="-15" dirty="0">
                <a:latin typeface="宋体"/>
                <a:cs typeface="宋体"/>
              </a:rPr>
              <a:t>个</a:t>
            </a:r>
            <a:r>
              <a:rPr sz="1100" dirty="0">
                <a:latin typeface="宋体"/>
                <a:cs typeface="宋体"/>
              </a:rPr>
              <a:t>资源</a:t>
            </a:r>
            <a:r>
              <a:rPr sz="1100" spc="-10" dirty="0">
                <a:latin typeface="宋体"/>
                <a:cs typeface="宋体"/>
              </a:rPr>
              <a:t>以</a:t>
            </a:r>
            <a:r>
              <a:rPr sz="1100" spc="-5" dirty="0">
                <a:latin typeface="宋体"/>
                <a:cs typeface="宋体"/>
              </a:rPr>
              <a:t>“;”</a:t>
            </a:r>
            <a:r>
              <a:rPr sz="1100" spc="-3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隔开即可。</a:t>
            </a:r>
            <a:endParaRPr sz="11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宋体"/>
                <a:cs typeface="宋体"/>
              </a:rPr>
              <a:t>③需要关闭的资源，必</a:t>
            </a:r>
            <a:r>
              <a:rPr sz="1100" spc="-10" dirty="0">
                <a:latin typeface="宋体"/>
                <a:cs typeface="宋体"/>
              </a:rPr>
              <a:t>须</a:t>
            </a:r>
            <a:r>
              <a:rPr sz="1100" dirty="0">
                <a:latin typeface="宋体"/>
                <a:cs typeface="宋体"/>
              </a:rPr>
              <a:t>实现了</a:t>
            </a:r>
            <a:r>
              <a:rPr sz="1100" spc="-50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AutoCloseable</a:t>
            </a:r>
            <a:r>
              <a:rPr sz="1100" spc="-2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接口或其自接口</a:t>
            </a:r>
            <a:r>
              <a:rPr sz="1100" spc="-35" dirty="0">
                <a:latin typeface="宋体"/>
                <a:cs typeface="宋体"/>
              </a:rPr>
              <a:t> </a:t>
            </a:r>
            <a:r>
              <a:rPr sz="1100" dirty="0">
                <a:latin typeface="宋体"/>
                <a:cs typeface="宋体"/>
              </a:rPr>
              <a:t>Closeable</a:t>
            </a:r>
            <a:endParaRPr sz="1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372" y="3047491"/>
            <a:ext cx="770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1-</a:t>
            </a:r>
            <a:r>
              <a:rPr spc="-5" dirty="0"/>
              <a:t>通道（</a:t>
            </a:r>
            <a:r>
              <a:rPr spc="-5" dirty="0">
                <a:latin typeface="Calibri"/>
                <a:cs typeface="Calibri"/>
              </a:rPr>
              <a:t>Channel</a:t>
            </a:r>
            <a:r>
              <a:rPr spc="-5" dirty="0"/>
              <a:t>）与缓冲区</a:t>
            </a:r>
            <a:r>
              <a:rPr spc="-10" dirty="0"/>
              <a:t>（</a:t>
            </a:r>
            <a:r>
              <a:rPr spc="-10" dirty="0">
                <a:latin typeface="Calibri"/>
                <a:cs typeface="Calibri"/>
              </a:rPr>
              <a:t>Buffer</a:t>
            </a:r>
            <a:r>
              <a:rPr spc="-10" dirty="0"/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907491"/>
            <a:ext cx="2778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通道和缓冲区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25121"/>
            <a:ext cx="7440930" cy="299783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Wingdings"/>
              <a:buChar char=""/>
              <a:tabLst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Java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NIO</a:t>
            </a:r>
            <a:r>
              <a:rPr sz="2600" dirty="0">
                <a:latin typeface="宋体"/>
                <a:cs typeface="宋体"/>
              </a:rPr>
              <a:t>系统的核心在</a:t>
            </a:r>
            <a:r>
              <a:rPr sz="2600" spc="-15" dirty="0">
                <a:latin typeface="宋体"/>
                <a:cs typeface="宋体"/>
              </a:rPr>
              <a:t>于</a:t>
            </a:r>
            <a:r>
              <a:rPr sz="2600" dirty="0">
                <a:latin typeface="宋体"/>
                <a:cs typeface="宋体"/>
              </a:rPr>
              <a:t>：通</a:t>
            </a:r>
            <a:r>
              <a:rPr sz="2600" spc="-10" dirty="0">
                <a:latin typeface="宋体"/>
                <a:cs typeface="宋体"/>
              </a:rPr>
              <a:t>道</a:t>
            </a:r>
            <a:r>
              <a:rPr sz="2600" spc="-5" dirty="0">
                <a:latin typeface="Calibri"/>
                <a:cs typeface="Calibri"/>
              </a:rPr>
              <a:t>(Channel)</a:t>
            </a:r>
            <a:r>
              <a:rPr sz="2600" dirty="0">
                <a:latin typeface="宋体"/>
                <a:cs typeface="宋体"/>
              </a:rPr>
              <a:t>和缓</a:t>
            </a:r>
            <a:r>
              <a:rPr sz="2600" spc="-15" dirty="0">
                <a:latin typeface="宋体"/>
                <a:cs typeface="宋体"/>
              </a:rPr>
              <a:t>冲</a:t>
            </a:r>
            <a:r>
              <a:rPr sz="2600" dirty="0">
                <a:latin typeface="宋体"/>
                <a:cs typeface="宋体"/>
              </a:rPr>
              <a:t>区</a:t>
            </a:r>
            <a:endParaRPr sz="2600">
              <a:latin typeface="宋体"/>
              <a:cs typeface="宋体"/>
            </a:endParaRPr>
          </a:p>
          <a:p>
            <a:pPr marL="355600" marR="15875">
              <a:lnSpc>
                <a:spcPts val="4680"/>
              </a:lnSpc>
              <a:spcBef>
                <a:spcPts val="415"/>
              </a:spcBef>
            </a:pPr>
            <a:r>
              <a:rPr sz="2600" spc="-15" dirty="0">
                <a:latin typeface="Calibri"/>
                <a:cs typeface="Calibri"/>
              </a:rPr>
              <a:t>(Buffer)</a:t>
            </a:r>
            <a:r>
              <a:rPr sz="2600" spc="-15" dirty="0">
                <a:latin typeface="宋体"/>
                <a:cs typeface="宋体"/>
              </a:rPr>
              <a:t>。</a:t>
            </a:r>
            <a:r>
              <a:rPr sz="2600" spc="5" dirty="0">
                <a:latin typeface="宋体"/>
                <a:cs typeface="宋体"/>
              </a:rPr>
              <a:t>通道</a:t>
            </a:r>
            <a:r>
              <a:rPr sz="2600" spc="-15" dirty="0">
                <a:latin typeface="宋体"/>
                <a:cs typeface="宋体"/>
              </a:rPr>
              <a:t>表</a:t>
            </a:r>
            <a:r>
              <a:rPr sz="2600" spc="5" dirty="0">
                <a:latin typeface="宋体"/>
                <a:cs typeface="宋体"/>
              </a:rPr>
              <a:t>示打</a:t>
            </a:r>
            <a:r>
              <a:rPr sz="2600" spc="-15" dirty="0">
                <a:latin typeface="宋体"/>
                <a:cs typeface="宋体"/>
              </a:rPr>
              <a:t>开</a:t>
            </a:r>
            <a:r>
              <a:rPr sz="2600" spc="5" dirty="0">
                <a:latin typeface="宋体"/>
                <a:cs typeface="宋体"/>
              </a:rPr>
              <a:t>到</a:t>
            </a:r>
            <a:r>
              <a:rPr sz="2600" spc="-760" dirty="0">
                <a:latin typeface="宋体"/>
                <a:cs typeface="宋体"/>
              </a:rPr>
              <a:t> </a:t>
            </a:r>
            <a:r>
              <a:rPr sz="2600" dirty="0">
                <a:latin typeface="Calibri"/>
                <a:cs typeface="Calibri"/>
              </a:rPr>
              <a:t>IO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5" dirty="0">
                <a:latin typeface="宋体"/>
                <a:cs typeface="宋体"/>
              </a:rPr>
              <a:t>设</a:t>
            </a:r>
            <a:r>
              <a:rPr sz="2600" dirty="0">
                <a:latin typeface="宋体"/>
                <a:cs typeface="宋体"/>
              </a:rPr>
              <a:t>备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latin typeface="宋体"/>
                <a:cs typeface="宋体"/>
              </a:rPr>
              <a:t>例如：文件、 套接字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dirty="0">
                <a:latin typeface="宋体"/>
                <a:cs typeface="宋体"/>
              </a:rPr>
              <a:t>的连接。若需</a:t>
            </a:r>
            <a:r>
              <a:rPr sz="2600" spc="-15" dirty="0">
                <a:latin typeface="宋体"/>
                <a:cs typeface="宋体"/>
              </a:rPr>
              <a:t>要</a:t>
            </a:r>
            <a:r>
              <a:rPr sz="2600" dirty="0">
                <a:latin typeface="宋体"/>
                <a:cs typeface="宋体"/>
              </a:rPr>
              <a:t>使</a:t>
            </a:r>
            <a:r>
              <a:rPr sz="2600" spc="555" dirty="0">
                <a:latin typeface="宋体"/>
                <a:cs typeface="宋体"/>
              </a:rPr>
              <a:t>用</a:t>
            </a:r>
            <a:r>
              <a:rPr sz="2600" dirty="0">
                <a:latin typeface="Calibri"/>
                <a:cs typeface="Calibri"/>
              </a:rPr>
              <a:t>NIO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宋体"/>
                <a:cs typeface="宋体"/>
              </a:rPr>
              <a:t>系统，需要获取</a:t>
            </a:r>
            <a:endParaRPr sz="2600">
              <a:latin typeface="宋体"/>
              <a:cs typeface="宋体"/>
            </a:endParaRPr>
          </a:p>
          <a:p>
            <a:pPr marL="355600" marR="15875">
              <a:lnSpc>
                <a:spcPts val="4680"/>
              </a:lnSpc>
              <a:spcBef>
                <a:spcPts val="5"/>
              </a:spcBef>
            </a:pPr>
            <a:r>
              <a:rPr sz="2600" dirty="0">
                <a:latin typeface="宋体"/>
                <a:cs typeface="宋体"/>
              </a:rPr>
              <a:t>用于连</a:t>
            </a:r>
            <a:r>
              <a:rPr sz="2600" spc="5" dirty="0">
                <a:latin typeface="宋体"/>
                <a:cs typeface="宋体"/>
              </a:rPr>
              <a:t>接</a:t>
            </a:r>
            <a:r>
              <a:rPr sz="2600" spc="-760" dirty="0">
                <a:latin typeface="宋体"/>
                <a:cs typeface="宋体"/>
              </a:rPr>
              <a:t> </a:t>
            </a:r>
            <a:r>
              <a:rPr sz="2600" dirty="0">
                <a:latin typeface="Calibri"/>
                <a:cs typeface="Calibri"/>
              </a:rPr>
              <a:t>IO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宋体"/>
                <a:cs typeface="宋体"/>
              </a:rPr>
              <a:t>设备的通道以及用于</a:t>
            </a:r>
            <a:r>
              <a:rPr sz="2600" spc="-15" dirty="0">
                <a:latin typeface="宋体"/>
                <a:cs typeface="宋体"/>
              </a:rPr>
              <a:t>容</a:t>
            </a:r>
            <a:r>
              <a:rPr sz="2600" dirty="0">
                <a:latin typeface="宋体"/>
                <a:cs typeface="宋体"/>
              </a:rPr>
              <a:t>纳数</a:t>
            </a:r>
            <a:r>
              <a:rPr sz="2600" spc="-15" dirty="0">
                <a:latin typeface="宋体"/>
                <a:cs typeface="宋体"/>
              </a:rPr>
              <a:t>据</a:t>
            </a:r>
            <a:r>
              <a:rPr sz="2600" dirty="0">
                <a:latin typeface="宋体"/>
                <a:cs typeface="宋体"/>
              </a:rPr>
              <a:t>的缓冲 区。然后操作缓冲区，</a:t>
            </a:r>
            <a:r>
              <a:rPr sz="2600" spc="-15" dirty="0">
                <a:latin typeface="宋体"/>
                <a:cs typeface="宋体"/>
              </a:rPr>
              <a:t>对</a:t>
            </a:r>
            <a:r>
              <a:rPr sz="2600" dirty="0">
                <a:latin typeface="宋体"/>
                <a:cs typeface="宋体"/>
              </a:rPr>
              <a:t>数据</a:t>
            </a:r>
            <a:r>
              <a:rPr sz="2600" spc="-15" dirty="0">
                <a:latin typeface="宋体"/>
                <a:cs typeface="宋体"/>
              </a:rPr>
              <a:t>进</a:t>
            </a:r>
            <a:r>
              <a:rPr sz="2600" dirty="0">
                <a:latin typeface="宋体"/>
                <a:cs typeface="宋体"/>
              </a:rPr>
              <a:t>行处</a:t>
            </a:r>
            <a:r>
              <a:rPr sz="2600" spc="-15" dirty="0">
                <a:latin typeface="宋体"/>
                <a:cs typeface="宋体"/>
              </a:rPr>
              <a:t>理</a:t>
            </a:r>
            <a:r>
              <a:rPr sz="260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690" y="5588304"/>
            <a:ext cx="476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简而言之</a:t>
            </a:r>
            <a:r>
              <a:rPr sz="1800" b="1" spc="-5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Channel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负责传输</a:t>
            </a:r>
            <a:r>
              <a:rPr sz="1800" b="1" spc="-10" dirty="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sz="1800" b="1" spc="-484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Buffer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宋体"/>
                <a:cs typeface="宋体"/>
              </a:rPr>
              <a:t>负责存储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310" y="907491"/>
            <a:ext cx="3495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缓冲</a:t>
            </a:r>
            <a:r>
              <a:rPr spc="-5" dirty="0"/>
              <a:t>区</a:t>
            </a:r>
            <a:r>
              <a:rPr spc="-15" dirty="0"/>
              <a:t>（</a:t>
            </a:r>
            <a:r>
              <a:rPr spc="-15" dirty="0">
                <a:latin typeface="Calibri"/>
                <a:cs typeface="Calibri"/>
              </a:rPr>
              <a:t>Buffer</a:t>
            </a:r>
            <a:r>
              <a:rPr spc="-1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16938"/>
            <a:ext cx="7472680" cy="395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0335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b="1" spc="-5" dirty="0">
                <a:latin typeface="宋体"/>
                <a:cs typeface="宋体"/>
              </a:rPr>
              <a:t>缓冲区（</a:t>
            </a:r>
            <a:r>
              <a:rPr sz="2800" b="1" spc="-5" dirty="0">
                <a:latin typeface="Calibri"/>
                <a:cs typeface="Calibri"/>
              </a:rPr>
              <a:t>Buf</a:t>
            </a:r>
            <a:r>
              <a:rPr sz="2800" b="1" spc="-45" dirty="0">
                <a:latin typeface="Calibri"/>
                <a:cs typeface="Calibri"/>
              </a:rPr>
              <a:t>f</a:t>
            </a:r>
            <a:r>
              <a:rPr sz="2800" b="1" spc="-10" dirty="0">
                <a:latin typeface="Calibri"/>
                <a:cs typeface="Calibri"/>
              </a:rPr>
              <a:t>er</a:t>
            </a:r>
            <a:r>
              <a:rPr sz="2800" b="1" spc="-5" dirty="0">
                <a:latin typeface="宋体"/>
                <a:cs typeface="宋体"/>
              </a:rPr>
              <a:t>）</a:t>
            </a:r>
            <a:r>
              <a:rPr sz="2800" spc="-5" dirty="0">
                <a:latin typeface="宋体"/>
                <a:cs typeface="宋体"/>
              </a:rPr>
              <a:t>：一个用于特</a:t>
            </a:r>
            <a:r>
              <a:rPr sz="2800" dirty="0">
                <a:latin typeface="宋体"/>
                <a:cs typeface="宋体"/>
              </a:rPr>
              <a:t>定</a:t>
            </a:r>
            <a:r>
              <a:rPr sz="2800" spc="-5" dirty="0">
                <a:latin typeface="宋体"/>
                <a:cs typeface="宋体"/>
              </a:rPr>
              <a:t>基本</a:t>
            </a:r>
            <a:r>
              <a:rPr sz="2800" dirty="0">
                <a:latin typeface="宋体"/>
                <a:cs typeface="宋体"/>
              </a:rPr>
              <a:t>数</a:t>
            </a:r>
            <a:r>
              <a:rPr sz="2800" spc="-5" dirty="0">
                <a:latin typeface="宋体"/>
                <a:cs typeface="宋体"/>
              </a:rPr>
              <a:t>据类 型的容器。由</a:t>
            </a:r>
            <a:r>
              <a:rPr sz="2800" spc="-780" dirty="0">
                <a:latin typeface="宋体"/>
                <a:cs typeface="宋体"/>
              </a:rPr>
              <a:t> </a:t>
            </a:r>
            <a:r>
              <a:rPr sz="2800" spc="-15" dirty="0">
                <a:latin typeface="Calibri"/>
                <a:cs typeface="Calibri"/>
              </a:rPr>
              <a:t>java.nio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包定义的，所有缓冲区 都</a:t>
            </a:r>
            <a:r>
              <a:rPr sz="2800" spc="645" dirty="0">
                <a:latin typeface="宋体"/>
                <a:cs typeface="宋体"/>
              </a:rPr>
              <a:t>是</a:t>
            </a:r>
            <a:r>
              <a:rPr sz="2800" spc="-20" dirty="0">
                <a:latin typeface="Calibri"/>
                <a:cs typeface="Calibri"/>
              </a:rPr>
              <a:t>Buffer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抽象类的子类。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ct val="150000"/>
              </a:lnSpc>
              <a:spcBef>
                <a:spcPts val="675"/>
              </a:spcBef>
              <a:buFont typeface="Wingdings"/>
              <a:buChar char="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Java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中</a:t>
            </a:r>
            <a:r>
              <a:rPr sz="2800" spc="630" dirty="0">
                <a:latin typeface="宋体"/>
                <a:cs typeface="宋体"/>
              </a:rPr>
              <a:t>的</a:t>
            </a:r>
            <a:r>
              <a:rPr sz="2800" spc="-20" dirty="0">
                <a:latin typeface="Calibri"/>
                <a:cs typeface="Calibri"/>
              </a:rPr>
              <a:t>Buffer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主要用于</a:t>
            </a:r>
            <a:r>
              <a:rPr sz="2800" spc="655" dirty="0">
                <a:latin typeface="宋体"/>
                <a:cs typeface="宋体"/>
              </a:rPr>
              <a:t>与</a:t>
            </a:r>
            <a:r>
              <a:rPr sz="2800" spc="-5" dirty="0">
                <a:latin typeface="Calibri"/>
                <a:cs typeface="Calibri"/>
              </a:rPr>
              <a:t>NIO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宋体"/>
                <a:cs typeface="宋体"/>
              </a:rPr>
              <a:t>通道进行 交互，数据是从通道读入缓冲区，</a:t>
            </a:r>
            <a:r>
              <a:rPr sz="2800" dirty="0">
                <a:latin typeface="宋体"/>
                <a:cs typeface="宋体"/>
              </a:rPr>
              <a:t>从</a:t>
            </a:r>
            <a:r>
              <a:rPr sz="2800" spc="-5" dirty="0">
                <a:latin typeface="宋体"/>
                <a:cs typeface="宋体"/>
              </a:rPr>
              <a:t>缓冲</a:t>
            </a:r>
            <a:r>
              <a:rPr sz="2800" dirty="0">
                <a:latin typeface="宋体"/>
                <a:cs typeface="宋体"/>
              </a:rPr>
              <a:t>区</a:t>
            </a:r>
            <a:r>
              <a:rPr sz="2800" spc="-5" dirty="0">
                <a:latin typeface="宋体"/>
                <a:cs typeface="宋体"/>
              </a:rPr>
              <a:t>写 入通道中的。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310" y="907491"/>
            <a:ext cx="3495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缓冲</a:t>
            </a:r>
            <a:r>
              <a:rPr spc="-5" dirty="0"/>
              <a:t>区</a:t>
            </a:r>
            <a:r>
              <a:rPr spc="-15" dirty="0"/>
              <a:t>（</a:t>
            </a:r>
            <a:r>
              <a:rPr spc="-15" dirty="0">
                <a:latin typeface="Calibri"/>
                <a:cs typeface="Calibri"/>
              </a:rPr>
              <a:t>Buffer</a:t>
            </a:r>
            <a:r>
              <a:rPr spc="-15" dirty="0"/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624516"/>
            <a:ext cx="7439025" cy="8972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Buffer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宋体"/>
                <a:cs typeface="宋体"/>
              </a:rPr>
              <a:t>就像一个数组，可以保存多个相同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spc="-5" dirty="0">
                <a:latin typeface="宋体"/>
                <a:cs typeface="宋体"/>
              </a:rPr>
              <a:t>型的</a:t>
            </a:r>
            <a:r>
              <a:rPr sz="2200" dirty="0">
                <a:latin typeface="宋体"/>
                <a:cs typeface="宋体"/>
              </a:rPr>
              <a:t>数</a:t>
            </a:r>
            <a:r>
              <a:rPr sz="2200" spc="-5" dirty="0">
                <a:latin typeface="宋体"/>
                <a:cs typeface="宋体"/>
              </a:rPr>
              <a:t>据。根</a:t>
            </a:r>
            <a:endParaRPr sz="22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sz="2200" spc="-10" dirty="0">
                <a:latin typeface="宋体"/>
                <a:cs typeface="宋体"/>
              </a:rPr>
              <a:t>据数据类型不</a:t>
            </a:r>
            <a:r>
              <a:rPr sz="2200" spc="-5" dirty="0">
                <a:latin typeface="宋体"/>
                <a:cs typeface="宋体"/>
              </a:rPr>
              <a:t>同</a:t>
            </a:r>
            <a:r>
              <a:rPr sz="2200" spc="-5" dirty="0">
                <a:latin typeface="Calibri"/>
                <a:cs typeface="Calibri"/>
              </a:rPr>
              <a:t>(boolean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宋体"/>
                <a:cs typeface="宋体"/>
              </a:rPr>
              <a:t>除外</a:t>
            </a:r>
            <a:r>
              <a:rPr sz="2200" spc="-5" dirty="0">
                <a:latin typeface="Calibri"/>
                <a:cs typeface="Calibri"/>
              </a:rPr>
              <a:t>)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宋体"/>
                <a:cs typeface="宋体"/>
              </a:rPr>
              <a:t>，有以</a:t>
            </a:r>
            <a:r>
              <a:rPr sz="2200" spc="-5" dirty="0">
                <a:latin typeface="宋体"/>
                <a:cs typeface="宋体"/>
              </a:rPr>
              <a:t>下</a:t>
            </a:r>
            <a:r>
              <a:rPr sz="2200" spc="-590" dirty="0">
                <a:latin typeface="宋体"/>
                <a:cs typeface="宋体"/>
              </a:rPr>
              <a:t> </a:t>
            </a:r>
            <a:r>
              <a:rPr sz="2200" spc="-15" dirty="0">
                <a:latin typeface="Calibri"/>
                <a:cs typeface="Calibri"/>
              </a:rPr>
              <a:t>Buffer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宋体"/>
                <a:cs typeface="宋体"/>
              </a:rPr>
              <a:t>常用子类：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606" y="2515590"/>
            <a:ext cx="6932930" cy="3836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4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ByteBuffer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CharBuffer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ShortBuffer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IntBuffer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400" spc="-10" dirty="0">
                <a:latin typeface="Calibri"/>
                <a:cs typeface="Calibri"/>
              </a:rPr>
              <a:t>LongBuffer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FloatBuffer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Wingdings"/>
              <a:buChar char="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DoubleBuffer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30000"/>
              </a:lnSpc>
              <a:spcBef>
                <a:spcPts val="360"/>
              </a:spcBef>
            </a:pPr>
            <a:r>
              <a:rPr sz="2000" dirty="0">
                <a:latin typeface="宋体"/>
                <a:cs typeface="宋体"/>
              </a:rPr>
              <a:t>上</a:t>
            </a:r>
            <a:r>
              <a:rPr sz="2000" spc="5" dirty="0">
                <a:latin typeface="宋体"/>
                <a:cs typeface="宋体"/>
              </a:rPr>
              <a:t>述</a:t>
            </a:r>
            <a:r>
              <a:rPr sz="2000" spc="-580" dirty="0">
                <a:latin typeface="宋体"/>
                <a:cs typeface="宋体"/>
              </a:rPr>
              <a:t> </a:t>
            </a:r>
            <a:r>
              <a:rPr sz="2000" spc="-10" dirty="0">
                <a:latin typeface="Calibri"/>
                <a:cs typeface="Calibri"/>
              </a:rPr>
              <a:t>Buffer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5" dirty="0">
                <a:latin typeface="宋体"/>
                <a:cs typeface="宋体"/>
              </a:rPr>
              <a:t>类</a:t>
            </a:r>
            <a:r>
              <a:rPr sz="2000" spc="-570" dirty="0">
                <a:latin typeface="宋体"/>
                <a:cs typeface="宋体"/>
              </a:rPr>
              <a:t> </a:t>
            </a:r>
            <a:r>
              <a:rPr sz="2000" dirty="0">
                <a:latin typeface="宋体"/>
                <a:cs typeface="宋体"/>
              </a:rPr>
              <a:t>他们都采用相似的方</a:t>
            </a:r>
            <a:r>
              <a:rPr sz="2000" spc="-10" dirty="0">
                <a:latin typeface="宋体"/>
                <a:cs typeface="宋体"/>
              </a:rPr>
              <a:t>法</a:t>
            </a:r>
            <a:r>
              <a:rPr sz="2000" dirty="0">
                <a:latin typeface="宋体"/>
                <a:cs typeface="宋体"/>
              </a:rPr>
              <a:t>进行</a:t>
            </a:r>
            <a:r>
              <a:rPr sz="2000" spc="-10" dirty="0">
                <a:latin typeface="宋体"/>
                <a:cs typeface="宋体"/>
              </a:rPr>
              <a:t>管</a:t>
            </a:r>
            <a:r>
              <a:rPr sz="2000" dirty="0">
                <a:latin typeface="宋体"/>
                <a:cs typeface="宋体"/>
              </a:rPr>
              <a:t>理数</a:t>
            </a:r>
            <a:r>
              <a:rPr sz="2000" spc="-10" dirty="0">
                <a:latin typeface="宋体"/>
                <a:cs typeface="宋体"/>
              </a:rPr>
              <a:t>据</a:t>
            </a:r>
            <a:r>
              <a:rPr sz="2000" dirty="0">
                <a:latin typeface="宋体"/>
                <a:cs typeface="宋体"/>
              </a:rPr>
              <a:t>，只</a:t>
            </a:r>
            <a:r>
              <a:rPr sz="2000" spc="-10" dirty="0">
                <a:latin typeface="宋体"/>
                <a:cs typeface="宋体"/>
              </a:rPr>
              <a:t>是</a:t>
            </a:r>
            <a:r>
              <a:rPr sz="2000" dirty="0">
                <a:latin typeface="宋体"/>
                <a:cs typeface="宋体"/>
              </a:rPr>
              <a:t>各自 管理的数据类型不同而</a:t>
            </a:r>
            <a:r>
              <a:rPr sz="2000" spc="-15" dirty="0">
                <a:latin typeface="宋体"/>
                <a:cs typeface="宋体"/>
              </a:rPr>
              <a:t>已</a:t>
            </a:r>
            <a:r>
              <a:rPr sz="2000" dirty="0">
                <a:latin typeface="宋体"/>
                <a:cs typeface="宋体"/>
              </a:rPr>
              <a:t>。都</a:t>
            </a:r>
            <a:r>
              <a:rPr sz="2000" spc="-15" dirty="0">
                <a:latin typeface="宋体"/>
                <a:cs typeface="宋体"/>
              </a:rPr>
              <a:t>是</a:t>
            </a:r>
            <a:r>
              <a:rPr sz="2000" dirty="0">
                <a:latin typeface="宋体"/>
                <a:cs typeface="宋体"/>
              </a:rPr>
              <a:t>通过</a:t>
            </a:r>
            <a:r>
              <a:rPr sz="2000" spc="-15" dirty="0">
                <a:latin typeface="宋体"/>
                <a:cs typeface="宋体"/>
              </a:rPr>
              <a:t>如</a:t>
            </a:r>
            <a:r>
              <a:rPr sz="2000" dirty="0">
                <a:latin typeface="宋体"/>
                <a:cs typeface="宋体"/>
              </a:rPr>
              <a:t>下方</a:t>
            </a:r>
            <a:r>
              <a:rPr sz="2000" spc="-15" dirty="0">
                <a:latin typeface="宋体"/>
                <a:cs typeface="宋体"/>
              </a:rPr>
              <a:t>法</a:t>
            </a:r>
            <a:r>
              <a:rPr sz="2000" dirty="0">
                <a:latin typeface="宋体"/>
                <a:cs typeface="宋体"/>
              </a:rPr>
              <a:t>获取</a:t>
            </a:r>
            <a:r>
              <a:rPr sz="2000" spc="-15" dirty="0">
                <a:latin typeface="宋体"/>
                <a:cs typeface="宋体"/>
              </a:rPr>
              <a:t>一</a:t>
            </a:r>
            <a:r>
              <a:rPr sz="2000" spc="425" dirty="0">
                <a:latin typeface="宋体"/>
                <a:cs typeface="宋体"/>
              </a:rPr>
              <a:t>个</a:t>
            </a:r>
            <a:r>
              <a:rPr sz="2000" spc="-10" dirty="0">
                <a:latin typeface="Calibri"/>
                <a:cs typeface="Calibri"/>
              </a:rPr>
              <a:t>Buffer  </a:t>
            </a:r>
            <a:r>
              <a:rPr sz="2000" dirty="0">
                <a:latin typeface="宋体"/>
                <a:cs typeface="宋体"/>
              </a:rPr>
              <a:t>对象：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static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 XxxBuffer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allocate(int</a:t>
            </a:r>
            <a:r>
              <a:rPr sz="1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libri"/>
                <a:cs typeface="Calibri"/>
              </a:rPr>
              <a:t>capacity)</a:t>
            </a:r>
            <a:r>
              <a:rPr sz="1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 </a:t>
            </a:r>
            <a:r>
              <a:rPr sz="1400" dirty="0">
                <a:latin typeface="宋体"/>
                <a:cs typeface="宋体"/>
              </a:rPr>
              <a:t>创建一个容量</a:t>
            </a:r>
            <a:r>
              <a:rPr sz="1400" spc="275" dirty="0">
                <a:latin typeface="宋体"/>
                <a:cs typeface="宋体"/>
              </a:rPr>
              <a:t>为</a:t>
            </a:r>
            <a:r>
              <a:rPr sz="1400" spc="-5" dirty="0">
                <a:latin typeface="Calibri"/>
                <a:cs typeface="Calibri"/>
              </a:rPr>
              <a:t>capacity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的</a:t>
            </a:r>
            <a:r>
              <a:rPr sz="1400" spc="-390" dirty="0">
                <a:latin typeface="宋体"/>
                <a:cs typeface="宋体"/>
              </a:rPr>
              <a:t> </a:t>
            </a:r>
            <a:r>
              <a:rPr sz="1400" spc="-5" dirty="0">
                <a:latin typeface="Calibri"/>
                <a:cs typeface="Calibri"/>
              </a:rPr>
              <a:t>XxxBuffer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宋体"/>
                <a:cs typeface="宋体"/>
              </a:rPr>
              <a:t>对象</a:t>
            </a:r>
            <a:endParaRPr sz="1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726" y="907491"/>
            <a:ext cx="3695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缓冲区的基本属性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732914"/>
            <a:ext cx="35782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"/>
              <a:tabLst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Buffer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宋体"/>
                <a:cs typeface="宋体"/>
              </a:rPr>
              <a:t>中的重要概念：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2202310"/>
            <a:ext cx="7505065" cy="32137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b="1" dirty="0">
                <a:solidFill>
                  <a:srgbClr val="FF0000"/>
                </a:solidFill>
                <a:latin typeface="宋体"/>
                <a:cs typeface="宋体"/>
              </a:rPr>
              <a:t>容</a:t>
            </a:r>
            <a:r>
              <a:rPr sz="1700" b="1" spc="390" dirty="0">
                <a:solidFill>
                  <a:srgbClr val="FF0000"/>
                </a:solidFill>
                <a:latin typeface="宋体"/>
                <a:cs typeface="宋体"/>
              </a:rPr>
              <a:t>量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(capacity)</a:t>
            </a:r>
            <a:r>
              <a:rPr sz="17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1700" dirty="0">
                <a:latin typeface="宋体"/>
                <a:cs typeface="宋体"/>
              </a:rPr>
              <a:t>表</a:t>
            </a:r>
            <a:r>
              <a:rPr sz="1700" spc="5" dirty="0">
                <a:latin typeface="宋体"/>
                <a:cs typeface="宋体"/>
              </a:rPr>
              <a:t>示</a:t>
            </a:r>
            <a:r>
              <a:rPr sz="1700" spc="-490" dirty="0">
                <a:latin typeface="宋体"/>
                <a:cs typeface="宋体"/>
              </a:rPr>
              <a:t> </a:t>
            </a:r>
            <a:r>
              <a:rPr sz="1700" spc="-10" dirty="0">
                <a:latin typeface="Calibri"/>
                <a:cs typeface="Calibri"/>
              </a:rPr>
              <a:t>Buffer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dirty="0">
                <a:latin typeface="宋体"/>
                <a:cs typeface="宋体"/>
              </a:rPr>
              <a:t>最大数据容量，缓冲区</a:t>
            </a:r>
            <a:r>
              <a:rPr sz="1700" spc="-10" dirty="0">
                <a:latin typeface="宋体"/>
                <a:cs typeface="宋体"/>
              </a:rPr>
              <a:t>容</a:t>
            </a:r>
            <a:r>
              <a:rPr sz="1700" dirty="0">
                <a:latin typeface="宋体"/>
                <a:cs typeface="宋体"/>
              </a:rPr>
              <a:t>量不</a:t>
            </a:r>
            <a:r>
              <a:rPr sz="1700" spc="-10" dirty="0">
                <a:latin typeface="宋体"/>
                <a:cs typeface="宋体"/>
              </a:rPr>
              <a:t>能</a:t>
            </a:r>
            <a:r>
              <a:rPr sz="1700" dirty="0">
                <a:latin typeface="宋体"/>
                <a:cs typeface="宋体"/>
              </a:rPr>
              <a:t>为负</a:t>
            </a:r>
            <a:r>
              <a:rPr sz="1700" spc="-10" dirty="0">
                <a:latin typeface="宋体"/>
                <a:cs typeface="宋体"/>
              </a:rPr>
              <a:t>，</a:t>
            </a:r>
            <a:r>
              <a:rPr sz="1700" dirty="0">
                <a:latin typeface="宋体"/>
                <a:cs typeface="宋体"/>
              </a:rPr>
              <a:t>并且创</a:t>
            </a:r>
            <a:endParaRPr sz="17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615"/>
              </a:spcBef>
            </a:pPr>
            <a:r>
              <a:rPr sz="1700" dirty="0">
                <a:latin typeface="宋体"/>
                <a:cs typeface="宋体"/>
              </a:rPr>
              <a:t>建后不能更改。</a:t>
            </a:r>
            <a:endParaRPr sz="1700">
              <a:latin typeface="宋体"/>
              <a:cs typeface="宋体"/>
            </a:endParaRPr>
          </a:p>
          <a:p>
            <a:pPr marL="355600" marR="5080" indent="-342900">
              <a:lnSpc>
                <a:spcPct val="130000"/>
              </a:lnSpc>
              <a:spcBef>
                <a:spcPts val="4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b="1" spc="5" dirty="0">
                <a:solidFill>
                  <a:srgbClr val="FF0000"/>
                </a:solidFill>
                <a:latin typeface="宋体"/>
                <a:cs typeface="宋体"/>
              </a:rPr>
              <a:t>限</a:t>
            </a:r>
            <a:r>
              <a:rPr sz="1700" b="1" spc="390" dirty="0">
                <a:solidFill>
                  <a:srgbClr val="FF0000"/>
                </a:solidFill>
                <a:latin typeface="宋体"/>
                <a:cs typeface="宋体"/>
              </a:rPr>
              <a:t>制</a:t>
            </a:r>
            <a:r>
              <a:rPr sz="1700" b="1" dirty="0">
                <a:solidFill>
                  <a:srgbClr val="FF0000"/>
                </a:solidFill>
                <a:latin typeface="Calibri"/>
                <a:cs typeface="Calibri"/>
              </a:rPr>
              <a:t>(limit)</a:t>
            </a:r>
            <a:r>
              <a:rPr sz="1700" b="1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1700" spc="-15" dirty="0">
                <a:latin typeface="宋体"/>
                <a:cs typeface="宋体"/>
              </a:rPr>
              <a:t>第</a:t>
            </a:r>
            <a:r>
              <a:rPr sz="1700" dirty="0">
                <a:latin typeface="宋体"/>
                <a:cs typeface="宋体"/>
              </a:rPr>
              <a:t>一个</a:t>
            </a:r>
            <a:r>
              <a:rPr sz="1700" spc="-15" dirty="0">
                <a:latin typeface="宋体"/>
                <a:cs typeface="宋体"/>
              </a:rPr>
              <a:t>不</a:t>
            </a:r>
            <a:r>
              <a:rPr sz="1700" dirty="0">
                <a:latin typeface="宋体"/>
                <a:cs typeface="宋体"/>
              </a:rPr>
              <a:t>应该</a:t>
            </a:r>
            <a:r>
              <a:rPr sz="1700" spc="-15" dirty="0">
                <a:latin typeface="宋体"/>
                <a:cs typeface="宋体"/>
              </a:rPr>
              <a:t>读</a:t>
            </a:r>
            <a:r>
              <a:rPr sz="1700" dirty="0">
                <a:latin typeface="宋体"/>
                <a:cs typeface="宋体"/>
              </a:rPr>
              <a:t>取或</a:t>
            </a:r>
            <a:r>
              <a:rPr sz="1700" spc="-15" dirty="0">
                <a:latin typeface="宋体"/>
                <a:cs typeface="宋体"/>
              </a:rPr>
              <a:t>写</a:t>
            </a:r>
            <a:r>
              <a:rPr sz="1700" dirty="0">
                <a:latin typeface="宋体"/>
                <a:cs typeface="宋体"/>
              </a:rPr>
              <a:t>入的</a:t>
            </a:r>
            <a:r>
              <a:rPr sz="1700" spc="-15" dirty="0">
                <a:latin typeface="宋体"/>
                <a:cs typeface="宋体"/>
              </a:rPr>
              <a:t>数</a:t>
            </a:r>
            <a:r>
              <a:rPr sz="1700" dirty="0">
                <a:latin typeface="宋体"/>
                <a:cs typeface="宋体"/>
              </a:rPr>
              <a:t>据的</a:t>
            </a:r>
            <a:r>
              <a:rPr sz="1700" spc="-15" dirty="0">
                <a:latin typeface="宋体"/>
                <a:cs typeface="宋体"/>
              </a:rPr>
              <a:t>索</a:t>
            </a:r>
            <a:r>
              <a:rPr sz="1700" dirty="0">
                <a:latin typeface="宋体"/>
                <a:cs typeface="宋体"/>
              </a:rPr>
              <a:t>引，</a:t>
            </a:r>
            <a:r>
              <a:rPr sz="1700" spc="-15" dirty="0">
                <a:latin typeface="宋体"/>
                <a:cs typeface="宋体"/>
              </a:rPr>
              <a:t>即</a:t>
            </a:r>
            <a:r>
              <a:rPr sz="1700" dirty="0">
                <a:latin typeface="宋体"/>
                <a:cs typeface="宋体"/>
              </a:rPr>
              <a:t>位</a:t>
            </a:r>
            <a:r>
              <a:rPr sz="1700" spc="350" dirty="0">
                <a:latin typeface="宋体"/>
                <a:cs typeface="宋体"/>
              </a:rPr>
              <a:t>于</a:t>
            </a:r>
            <a:r>
              <a:rPr sz="1700" dirty="0">
                <a:latin typeface="Calibri"/>
                <a:cs typeface="Calibri"/>
              </a:rPr>
              <a:t>limit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宋体"/>
                <a:cs typeface="宋体"/>
              </a:rPr>
              <a:t>后的数据 不可读写。缓冲区的限</a:t>
            </a:r>
            <a:r>
              <a:rPr sz="1700" spc="-15" dirty="0">
                <a:latin typeface="宋体"/>
                <a:cs typeface="宋体"/>
              </a:rPr>
              <a:t>制</a:t>
            </a:r>
            <a:r>
              <a:rPr sz="1700" dirty="0">
                <a:latin typeface="宋体"/>
                <a:cs typeface="宋体"/>
              </a:rPr>
              <a:t>不能</a:t>
            </a:r>
            <a:r>
              <a:rPr sz="1700" spc="-15" dirty="0">
                <a:latin typeface="宋体"/>
                <a:cs typeface="宋体"/>
              </a:rPr>
              <a:t>为</a:t>
            </a:r>
            <a:r>
              <a:rPr sz="1700" dirty="0">
                <a:latin typeface="宋体"/>
                <a:cs typeface="宋体"/>
              </a:rPr>
              <a:t>负，</a:t>
            </a:r>
            <a:r>
              <a:rPr sz="1700" spc="-15" dirty="0">
                <a:latin typeface="宋体"/>
                <a:cs typeface="宋体"/>
              </a:rPr>
              <a:t>并</a:t>
            </a:r>
            <a:r>
              <a:rPr sz="1700" dirty="0">
                <a:latin typeface="宋体"/>
                <a:cs typeface="宋体"/>
              </a:rPr>
              <a:t>且不</a:t>
            </a:r>
            <a:r>
              <a:rPr sz="1700" spc="-15" dirty="0">
                <a:latin typeface="宋体"/>
                <a:cs typeface="宋体"/>
              </a:rPr>
              <a:t>能</a:t>
            </a:r>
            <a:r>
              <a:rPr sz="1700" dirty="0">
                <a:latin typeface="宋体"/>
                <a:cs typeface="宋体"/>
              </a:rPr>
              <a:t>大于</a:t>
            </a:r>
            <a:r>
              <a:rPr sz="1700" spc="-15" dirty="0">
                <a:latin typeface="宋体"/>
                <a:cs typeface="宋体"/>
              </a:rPr>
              <a:t>其</a:t>
            </a:r>
            <a:r>
              <a:rPr sz="1700" dirty="0">
                <a:latin typeface="宋体"/>
                <a:cs typeface="宋体"/>
              </a:rPr>
              <a:t>容量。</a:t>
            </a:r>
            <a:endParaRPr sz="1700">
              <a:latin typeface="宋体"/>
              <a:cs typeface="宋体"/>
            </a:endParaRPr>
          </a:p>
          <a:p>
            <a:pPr marL="355600" marR="174625" indent="-342900">
              <a:lnSpc>
                <a:spcPct val="130000"/>
              </a:lnSpc>
              <a:spcBef>
                <a:spcPts val="409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b="1" spc="5" dirty="0">
                <a:solidFill>
                  <a:srgbClr val="FF0000"/>
                </a:solidFill>
                <a:latin typeface="宋体"/>
                <a:cs typeface="宋体"/>
              </a:rPr>
              <a:t>位</a:t>
            </a:r>
            <a:r>
              <a:rPr sz="1700" b="1" spc="390" dirty="0">
                <a:solidFill>
                  <a:srgbClr val="FF0000"/>
                </a:solidFill>
                <a:latin typeface="宋体"/>
                <a:cs typeface="宋体"/>
              </a:rPr>
              <a:t>置</a:t>
            </a:r>
            <a:r>
              <a:rPr sz="1700" b="1" spc="-5" dirty="0">
                <a:solidFill>
                  <a:srgbClr val="FF0000"/>
                </a:solidFill>
                <a:latin typeface="Calibri"/>
                <a:cs typeface="Calibri"/>
              </a:rPr>
              <a:t>(position)</a:t>
            </a:r>
            <a:r>
              <a:rPr sz="1700" b="1" spc="-5" dirty="0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sz="1700" dirty="0">
                <a:latin typeface="宋体"/>
                <a:cs typeface="宋体"/>
              </a:rPr>
              <a:t>下</a:t>
            </a:r>
            <a:r>
              <a:rPr sz="1700" spc="-15" dirty="0">
                <a:latin typeface="宋体"/>
                <a:cs typeface="宋体"/>
              </a:rPr>
              <a:t>一</a:t>
            </a:r>
            <a:r>
              <a:rPr sz="1700" dirty="0">
                <a:latin typeface="宋体"/>
                <a:cs typeface="宋体"/>
              </a:rPr>
              <a:t>个要</a:t>
            </a:r>
            <a:r>
              <a:rPr sz="1700" spc="-15" dirty="0">
                <a:latin typeface="宋体"/>
                <a:cs typeface="宋体"/>
              </a:rPr>
              <a:t>读</a:t>
            </a:r>
            <a:r>
              <a:rPr sz="1700" dirty="0">
                <a:latin typeface="宋体"/>
                <a:cs typeface="宋体"/>
              </a:rPr>
              <a:t>取或</a:t>
            </a:r>
            <a:r>
              <a:rPr sz="1700" spc="-15" dirty="0">
                <a:latin typeface="宋体"/>
                <a:cs typeface="宋体"/>
              </a:rPr>
              <a:t>写</a:t>
            </a:r>
            <a:r>
              <a:rPr sz="1700" dirty="0">
                <a:latin typeface="宋体"/>
                <a:cs typeface="宋体"/>
              </a:rPr>
              <a:t>入的</a:t>
            </a:r>
            <a:r>
              <a:rPr sz="1700" spc="-15" dirty="0">
                <a:latin typeface="宋体"/>
                <a:cs typeface="宋体"/>
              </a:rPr>
              <a:t>数</a:t>
            </a:r>
            <a:r>
              <a:rPr sz="1700" dirty="0">
                <a:latin typeface="宋体"/>
                <a:cs typeface="宋体"/>
              </a:rPr>
              <a:t>据的</a:t>
            </a:r>
            <a:r>
              <a:rPr sz="1700" spc="-15" dirty="0">
                <a:latin typeface="宋体"/>
                <a:cs typeface="宋体"/>
              </a:rPr>
              <a:t>索</a:t>
            </a:r>
            <a:r>
              <a:rPr sz="1700" dirty="0">
                <a:latin typeface="宋体"/>
                <a:cs typeface="宋体"/>
              </a:rPr>
              <a:t>引。</a:t>
            </a:r>
            <a:r>
              <a:rPr sz="1700" spc="-15" dirty="0">
                <a:latin typeface="宋体"/>
                <a:cs typeface="宋体"/>
              </a:rPr>
              <a:t>缓</a:t>
            </a:r>
            <a:r>
              <a:rPr sz="1700" dirty="0">
                <a:latin typeface="宋体"/>
                <a:cs typeface="宋体"/>
              </a:rPr>
              <a:t>冲区</a:t>
            </a:r>
            <a:r>
              <a:rPr sz="1700" spc="-15" dirty="0">
                <a:latin typeface="宋体"/>
                <a:cs typeface="宋体"/>
              </a:rPr>
              <a:t>的</a:t>
            </a:r>
            <a:r>
              <a:rPr sz="1700" dirty="0">
                <a:latin typeface="宋体"/>
                <a:cs typeface="宋体"/>
              </a:rPr>
              <a:t>位置</a:t>
            </a:r>
            <a:r>
              <a:rPr sz="1700" spc="-15" dirty="0">
                <a:latin typeface="宋体"/>
                <a:cs typeface="宋体"/>
              </a:rPr>
              <a:t>不</a:t>
            </a:r>
            <a:r>
              <a:rPr sz="1700" dirty="0">
                <a:latin typeface="宋体"/>
                <a:cs typeface="宋体"/>
              </a:rPr>
              <a:t>能为 负，并且不能大于其限制</a:t>
            </a:r>
            <a:endParaRPr sz="1700">
              <a:latin typeface="宋体"/>
              <a:cs typeface="宋体"/>
            </a:endParaRPr>
          </a:p>
          <a:p>
            <a:pPr marL="355600" marR="104139" indent="-342900">
              <a:lnSpc>
                <a:spcPct val="130000"/>
              </a:lnSpc>
              <a:spcBef>
                <a:spcPts val="409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b="1" spc="5" dirty="0">
                <a:solidFill>
                  <a:srgbClr val="006FC0"/>
                </a:solidFill>
                <a:latin typeface="宋体"/>
                <a:cs typeface="宋体"/>
              </a:rPr>
              <a:t>标</a:t>
            </a:r>
            <a:r>
              <a:rPr sz="1700" b="1" spc="390" dirty="0">
                <a:solidFill>
                  <a:srgbClr val="006FC0"/>
                </a:solidFill>
                <a:latin typeface="宋体"/>
                <a:cs typeface="宋体"/>
              </a:rPr>
              <a:t>记</a:t>
            </a: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(mark)</a:t>
            </a:r>
            <a:r>
              <a:rPr sz="1700" b="1" spc="5" dirty="0">
                <a:solidFill>
                  <a:srgbClr val="006FC0"/>
                </a:solidFill>
                <a:latin typeface="宋体"/>
                <a:cs typeface="宋体"/>
              </a:rPr>
              <a:t>与重</a:t>
            </a:r>
            <a:r>
              <a:rPr sz="1700" b="1" spc="365" dirty="0">
                <a:solidFill>
                  <a:srgbClr val="006FC0"/>
                </a:solidFill>
                <a:latin typeface="宋体"/>
                <a:cs typeface="宋体"/>
              </a:rPr>
              <a:t>置</a:t>
            </a:r>
            <a:r>
              <a:rPr sz="1700" b="1" spc="-10" dirty="0">
                <a:solidFill>
                  <a:srgbClr val="006FC0"/>
                </a:solidFill>
                <a:latin typeface="Calibri"/>
                <a:cs typeface="Calibri"/>
              </a:rPr>
              <a:t>(reset)</a:t>
            </a:r>
            <a:r>
              <a:rPr sz="1700" b="1" spc="-10" dirty="0">
                <a:solidFill>
                  <a:srgbClr val="006FC0"/>
                </a:solidFill>
                <a:latin typeface="宋体"/>
                <a:cs typeface="宋体"/>
              </a:rPr>
              <a:t>：</a:t>
            </a:r>
            <a:r>
              <a:rPr sz="1700" dirty="0">
                <a:latin typeface="宋体"/>
                <a:cs typeface="宋体"/>
              </a:rPr>
              <a:t>标记是一个</a:t>
            </a:r>
            <a:r>
              <a:rPr sz="1700" spc="-15" dirty="0">
                <a:latin typeface="宋体"/>
                <a:cs typeface="宋体"/>
              </a:rPr>
              <a:t>索</a:t>
            </a:r>
            <a:r>
              <a:rPr sz="1700" dirty="0">
                <a:latin typeface="宋体"/>
                <a:cs typeface="宋体"/>
              </a:rPr>
              <a:t>引，</a:t>
            </a:r>
            <a:r>
              <a:rPr sz="1700" spc="-15" dirty="0">
                <a:latin typeface="宋体"/>
                <a:cs typeface="宋体"/>
              </a:rPr>
              <a:t>通</a:t>
            </a:r>
            <a:r>
              <a:rPr sz="1700" spc="345" dirty="0">
                <a:latin typeface="宋体"/>
                <a:cs typeface="宋体"/>
              </a:rPr>
              <a:t>过</a:t>
            </a:r>
            <a:r>
              <a:rPr sz="1700" spc="-10" dirty="0">
                <a:latin typeface="Calibri"/>
                <a:cs typeface="Calibri"/>
              </a:rPr>
              <a:t>Buffer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宋体"/>
                <a:cs typeface="宋体"/>
              </a:rPr>
              <a:t>中</a:t>
            </a:r>
            <a:r>
              <a:rPr sz="1700" spc="380" dirty="0">
                <a:latin typeface="宋体"/>
                <a:cs typeface="宋体"/>
              </a:rPr>
              <a:t>的</a:t>
            </a:r>
            <a:r>
              <a:rPr sz="1700" dirty="0">
                <a:latin typeface="Calibri"/>
                <a:cs typeface="Calibri"/>
              </a:rPr>
              <a:t>mark()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宋体"/>
                <a:cs typeface="宋体"/>
              </a:rPr>
              <a:t>方法 指</a:t>
            </a:r>
            <a:r>
              <a:rPr sz="1700" spc="385" dirty="0">
                <a:latin typeface="宋体"/>
                <a:cs typeface="宋体"/>
              </a:rPr>
              <a:t>定</a:t>
            </a:r>
            <a:r>
              <a:rPr sz="1700" spc="-10" dirty="0">
                <a:latin typeface="Calibri"/>
                <a:cs typeface="Calibri"/>
              </a:rPr>
              <a:t>Buffer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dirty="0">
                <a:latin typeface="宋体"/>
                <a:cs typeface="宋体"/>
              </a:rPr>
              <a:t>中一个特定</a:t>
            </a:r>
            <a:r>
              <a:rPr sz="1700" spc="370" dirty="0">
                <a:latin typeface="宋体"/>
                <a:cs typeface="宋体"/>
              </a:rPr>
              <a:t>的</a:t>
            </a:r>
            <a:r>
              <a:rPr sz="1700" dirty="0">
                <a:latin typeface="Calibri"/>
                <a:cs typeface="Calibri"/>
              </a:rPr>
              <a:t>position</a:t>
            </a:r>
            <a:r>
              <a:rPr sz="1700" dirty="0">
                <a:latin typeface="宋体"/>
                <a:cs typeface="宋体"/>
              </a:rPr>
              <a:t>，之</a:t>
            </a:r>
            <a:r>
              <a:rPr sz="1700" spc="-15" dirty="0">
                <a:latin typeface="宋体"/>
                <a:cs typeface="宋体"/>
              </a:rPr>
              <a:t>后</a:t>
            </a:r>
            <a:r>
              <a:rPr sz="1700" dirty="0">
                <a:latin typeface="宋体"/>
                <a:cs typeface="宋体"/>
              </a:rPr>
              <a:t>可以</a:t>
            </a:r>
            <a:r>
              <a:rPr sz="1700" spc="-15" dirty="0">
                <a:latin typeface="宋体"/>
                <a:cs typeface="宋体"/>
              </a:rPr>
              <a:t>通</a:t>
            </a:r>
            <a:r>
              <a:rPr sz="1700" dirty="0">
                <a:latin typeface="宋体"/>
                <a:cs typeface="宋体"/>
              </a:rPr>
              <a:t>过调用</a:t>
            </a:r>
            <a:r>
              <a:rPr sz="1700" spc="-475" dirty="0">
                <a:latin typeface="宋体"/>
                <a:cs typeface="宋体"/>
              </a:rPr>
              <a:t> </a:t>
            </a:r>
            <a:r>
              <a:rPr sz="1700" spc="-10" dirty="0">
                <a:latin typeface="Calibri"/>
                <a:cs typeface="Calibri"/>
              </a:rPr>
              <a:t>reset()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宋体"/>
                <a:cs typeface="宋体"/>
              </a:rPr>
              <a:t>方法恢复到这 </a:t>
            </a:r>
            <a:r>
              <a:rPr sz="1700" spc="380" dirty="0">
                <a:latin typeface="宋体"/>
                <a:cs typeface="宋体"/>
              </a:rPr>
              <a:t>个</a:t>
            </a:r>
            <a:r>
              <a:rPr sz="1700" dirty="0">
                <a:latin typeface="Calibri"/>
                <a:cs typeface="Calibri"/>
              </a:rPr>
              <a:t>position.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06" y="5892800"/>
            <a:ext cx="6141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100" b="1" spc="5" dirty="0">
                <a:latin typeface="宋体"/>
                <a:cs typeface="宋体"/>
              </a:rPr>
              <a:t>标记</a:t>
            </a:r>
            <a:r>
              <a:rPr sz="1100" b="1" spc="-5" dirty="0">
                <a:latin typeface="宋体"/>
                <a:cs typeface="宋体"/>
              </a:rPr>
              <a:t>、位</a:t>
            </a:r>
            <a:r>
              <a:rPr sz="1100" b="1" spc="-20" dirty="0">
                <a:latin typeface="宋体"/>
                <a:cs typeface="宋体"/>
              </a:rPr>
              <a:t>置</a:t>
            </a:r>
            <a:r>
              <a:rPr sz="1100" b="1" spc="-5" dirty="0">
                <a:latin typeface="宋体"/>
                <a:cs typeface="宋体"/>
              </a:rPr>
              <a:t>、限</a:t>
            </a:r>
            <a:r>
              <a:rPr sz="1100" b="1" spc="-20" dirty="0">
                <a:latin typeface="宋体"/>
                <a:cs typeface="宋体"/>
              </a:rPr>
              <a:t>制</a:t>
            </a:r>
            <a:r>
              <a:rPr sz="1100" b="1" spc="-5" dirty="0">
                <a:latin typeface="宋体"/>
                <a:cs typeface="宋体"/>
              </a:rPr>
              <a:t>、容</a:t>
            </a:r>
            <a:r>
              <a:rPr sz="1100" b="1" spc="-20" dirty="0">
                <a:latin typeface="宋体"/>
                <a:cs typeface="宋体"/>
              </a:rPr>
              <a:t>量</a:t>
            </a:r>
            <a:r>
              <a:rPr sz="1100" b="1" spc="-5" dirty="0">
                <a:latin typeface="宋体"/>
                <a:cs typeface="宋体"/>
              </a:rPr>
              <a:t>遵守</a:t>
            </a:r>
            <a:r>
              <a:rPr sz="1100" b="1" spc="-20" dirty="0">
                <a:latin typeface="宋体"/>
                <a:cs typeface="宋体"/>
              </a:rPr>
              <a:t>以</a:t>
            </a:r>
            <a:r>
              <a:rPr sz="1100" b="1" spc="-5" dirty="0">
                <a:latin typeface="宋体"/>
                <a:cs typeface="宋体"/>
              </a:rPr>
              <a:t>下不</a:t>
            </a:r>
            <a:r>
              <a:rPr sz="1100" b="1" spc="-20" dirty="0">
                <a:latin typeface="宋体"/>
                <a:cs typeface="宋体"/>
              </a:rPr>
              <a:t>变</a:t>
            </a:r>
            <a:r>
              <a:rPr sz="1100" b="1" spc="-5" dirty="0">
                <a:latin typeface="宋体"/>
                <a:cs typeface="宋体"/>
              </a:rPr>
              <a:t>式：</a:t>
            </a:r>
            <a:r>
              <a:rPr sz="1100" b="1" spc="-70" dirty="0">
                <a:latin typeface="宋体"/>
                <a:cs typeface="宋体"/>
              </a:rPr>
              <a:t> </a:t>
            </a:r>
            <a:r>
              <a:rPr sz="1400" b="1" dirty="0">
                <a:latin typeface="Calibri"/>
                <a:cs typeface="Calibri"/>
              </a:rPr>
              <a:t>0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&lt;=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mark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&lt;=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position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&lt;=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limit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&lt;=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capacity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1776</Words>
  <Application>Microsoft Office PowerPoint</Application>
  <PresentationFormat>全屏显示(4:3)</PresentationFormat>
  <Paragraphs>340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Office Theme</vt:lpstr>
      <vt:lpstr>Java NIO</vt:lpstr>
      <vt:lpstr>主要内容</vt:lpstr>
      <vt:lpstr>Java NIO 简介</vt:lpstr>
      <vt:lpstr>Java NIO 与IO 的主要区别</vt:lpstr>
      <vt:lpstr>1-通道（Channel）与缓冲区（Buffer）</vt:lpstr>
      <vt:lpstr>通道和缓冲区</vt:lpstr>
      <vt:lpstr>缓冲区（Buffer）</vt:lpstr>
      <vt:lpstr>缓冲区（Buffer）</vt:lpstr>
      <vt:lpstr>缓冲区的基本属性</vt:lpstr>
      <vt:lpstr>缓冲区的基本属性</vt:lpstr>
      <vt:lpstr>Buffer 的常用方法</vt:lpstr>
      <vt:lpstr>缓冲区的数据操作</vt:lpstr>
      <vt:lpstr>直接与非直接缓冲区</vt:lpstr>
      <vt:lpstr>非直接缓冲区</vt:lpstr>
      <vt:lpstr>直接缓冲区</vt:lpstr>
      <vt:lpstr>通道（Channel）</vt:lpstr>
      <vt:lpstr>通道（Channel）</vt:lpstr>
      <vt:lpstr>通道（Channel）</vt:lpstr>
      <vt:lpstr>通道（Channel）</vt:lpstr>
      <vt:lpstr>通道（Channel）</vt:lpstr>
      <vt:lpstr>获取通道</vt:lpstr>
      <vt:lpstr>通道的数据传输</vt:lpstr>
      <vt:lpstr>分散(Scatter)和聚集(Gather)</vt:lpstr>
      <vt:lpstr>分散(Scatter)和聚集(Gather)</vt:lpstr>
      <vt:lpstr>transferFrom()</vt:lpstr>
      <vt:lpstr>transferTo()</vt:lpstr>
      <vt:lpstr>FileChannel 的常用方法</vt:lpstr>
      <vt:lpstr>2-NIO 的非阻塞式网络通信</vt:lpstr>
      <vt:lpstr>阻塞与非阻塞</vt:lpstr>
      <vt:lpstr>选择器（Selector）</vt:lpstr>
      <vt:lpstr>选择器（Selector）的应用</vt:lpstr>
      <vt:lpstr>选择器（Selector）的应用</vt:lpstr>
      <vt:lpstr>SelectionKey</vt:lpstr>
      <vt:lpstr>SelectionKey</vt:lpstr>
      <vt:lpstr>Selector 的常用方法</vt:lpstr>
      <vt:lpstr>SocketChannel</vt:lpstr>
      <vt:lpstr>SocketChannel</vt:lpstr>
      <vt:lpstr>DatagramChannel</vt:lpstr>
      <vt:lpstr>管道(Pipe)</vt:lpstr>
      <vt:lpstr>向管道写数据</vt:lpstr>
      <vt:lpstr>从管道读取数据</vt:lpstr>
      <vt:lpstr>3-NIO.2 – Path、Paths、Files</vt:lpstr>
      <vt:lpstr>NIO.2</vt:lpstr>
      <vt:lpstr>Path 与Paths</vt:lpstr>
      <vt:lpstr>Files 类</vt:lpstr>
      <vt:lpstr>Files 类</vt:lpstr>
      <vt:lpstr>自动资源管理</vt:lpstr>
      <vt:lpstr>自动资源管理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柳 阿文</cp:lastModifiedBy>
  <cp:revision>2</cp:revision>
  <dcterms:created xsi:type="dcterms:W3CDTF">2019-08-04T03:00:36Z</dcterms:created>
  <dcterms:modified xsi:type="dcterms:W3CDTF">2019-08-04T03:12:55Z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2019-08-04T00:00:00Z</vt:filetime>
  </property>
</Properties>
</file>