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78" y="3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57655"/>
            <a:ext cx="9840595" cy="5659120"/>
          </a:xfrm>
          <a:custGeom>
            <a:avLst/>
            <a:gdLst/>
            <a:ahLst/>
            <a:cxnLst/>
            <a:rect l="l" t="t" r="r" b="b"/>
            <a:pathLst>
              <a:path w="9840595" h="5659120">
                <a:moveTo>
                  <a:pt x="9840467" y="5658611"/>
                </a:moveTo>
                <a:lnTo>
                  <a:pt x="0" y="5658611"/>
                </a:lnTo>
                <a:lnTo>
                  <a:pt x="0" y="0"/>
                </a:lnTo>
                <a:lnTo>
                  <a:pt x="9840467" y="0"/>
                </a:lnTo>
                <a:lnTo>
                  <a:pt x="9840467" y="5658611"/>
                </a:lnTo>
                <a:close/>
              </a:path>
            </a:pathLst>
          </a:custGeom>
          <a:solidFill>
            <a:srgbClr val="F0F0F0"/>
          </a:solidFill>
        </p:spPr>
        <p:txBody>
          <a:bodyPr wrap="square" lIns="0" tIns="0" rIns="0" bIns="0" rtlCol="0"/>
          <a:lstStyle/>
          <a:p>
            <a:endParaRPr/>
          </a:p>
        </p:txBody>
      </p:sp>
      <p:sp>
        <p:nvSpPr>
          <p:cNvPr id="17" name="bg object 17"/>
          <p:cNvSpPr/>
          <p:nvPr/>
        </p:nvSpPr>
        <p:spPr>
          <a:xfrm>
            <a:off x="6143244" y="1062227"/>
            <a:ext cx="3915410" cy="5654675"/>
          </a:xfrm>
          <a:custGeom>
            <a:avLst/>
            <a:gdLst/>
            <a:ahLst/>
            <a:cxnLst/>
            <a:rect l="l" t="t" r="r" b="b"/>
            <a:pathLst>
              <a:path w="3915409" h="5654675">
                <a:moveTo>
                  <a:pt x="3915156" y="3043948"/>
                </a:moveTo>
                <a:lnTo>
                  <a:pt x="3913619" y="3041916"/>
                </a:lnTo>
                <a:lnTo>
                  <a:pt x="2326513" y="4099991"/>
                </a:lnTo>
                <a:lnTo>
                  <a:pt x="1597152" y="0"/>
                </a:lnTo>
                <a:lnTo>
                  <a:pt x="1589532" y="1524"/>
                </a:lnTo>
                <a:lnTo>
                  <a:pt x="2319642" y="4104576"/>
                </a:lnTo>
                <a:lnTo>
                  <a:pt x="0" y="5651004"/>
                </a:lnTo>
                <a:lnTo>
                  <a:pt x="2286" y="5654052"/>
                </a:lnTo>
                <a:lnTo>
                  <a:pt x="9144" y="5654052"/>
                </a:lnTo>
                <a:lnTo>
                  <a:pt x="2321102" y="4112742"/>
                </a:lnTo>
                <a:lnTo>
                  <a:pt x="2595372" y="5654040"/>
                </a:lnTo>
                <a:lnTo>
                  <a:pt x="2602979" y="5654040"/>
                </a:lnTo>
                <a:lnTo>
                  <a:pt x="2327973" y="4108170"/>
                </a:lnTo>
                <a:lnTo>
                  <a:pt x="3915156" y="3050032"/>
                </a:lnTo>
                <a:lnTo>
                  <a:pt x="3915156" y="3043948"/>
                </a:lnTo>
                <a:close/>
              </a:path>
            </a:pathLst>
          </a:custGeom>
          <a:solidFill>
            <a:srgbClr val="5ECAED"/>
          </a:solidFill>
        </p:spPr>
        <p:txBody>
          <a:bodyPr wrap="square" lIns="0" tIns="0" rIns="0" bIns="0" rtlCol="0"/>
          <a:lstStyle/>
          <a:p>
            <a:endParaRPr/>
          </a:p>
        </p:txBody>
      </p:sp>
      <p:sp>
        <p:nvSpPr>
          <p:cNvPr id="18" name="bg object 18"/>
          <p:cNvSpPr/>
          <p:nvPr/>
        </p:nvSpPr>
        <p:spPr>
          <a:xfrm>
            <a:off x="7575803" y="1057655"/>
            <a:ext cx="2482850" cy="5659120"/>
          </a:xfrm>
          <a:custGeom>
            <a:avLst/>
            <a:gdLst/>
            <a:ahLst/>
            <a:cxnLst/>
            <a:rect l="l" t="t" r="r" b="b"/>
            <a:pathLst>
              <a:path w="2482850" h="5659120">
                <a:moveTo>
                  <a:pt x="2482596" y="5658611"/>
                </a:moveTo>
                <a:lnTo>
                  <a:pt x="0" y="5658611"/>
                </a:lnTo>
                <a:lnTo>
                  <a:pt x="1687067" y="0"/>
                </a:lnTo>
                <a:lnTo>
                  <a:pt x="2482596" y="0"/>
                </a:lnTo>
                <a:lnTo>
                  <a:pt x="2482596" y="5658611"/>
                </a:lnTo>
                <a:close/>
              </a:path>
            </a:pathLst>
          </a:custGeom>
          <a:solidFill>
            <a:srgbClr val="5ECAED">
              <a:alpha val="35937"/>
            </a:srgbClr>
          </a:solidFill>
        </p:spPr>
        <p:txBody>
          <a:bodyPr wrap="square" lIns="0" tIns="0" rIns="0" bIns="0" rtlCol="0"/>
          <a:lstStyle/>
          <a:p>
            <a:endParaRPr/>
          </a:p>
        </p:txBody>
      </p:sp>
      <p:sp>
        <p:nvSpPr>
          <p:cNvPr id="19" name="bg object 19"/>
          <p:cNvSpPr/>
          <p:nvPr/>
        </p:nvSpPr>
        <p:spPr>
          <a:xfrm>
            <a:off x="7923276" y="1057655"/>
            <a:ext cx="2135505" cy="5659120"/>
          </a:xfrm>
          <a:custGeom>
            <a:avLst/>
            <a:gdLst/>
            <a:ahLst/>
            <a:cxnLst/>
            <a:rect l="l" t="t" r="r" b="b"/>
            <a:pathLst>
              <a:path w="2135504" h="5659120">
                <a:moveTo>
                  <a:pt x="2135123" y="5658611"/>
                </a:moveTo>
                <a:lnTo>
                  <a:pt x="996695" y="5658611"/>
                </a:lnTo>
                <a:lnTo>
                  <a:pt x="0" y="0"/>
                </a:lnTo>
                <a:lnTo>
                  <a:pt x="2135123" y="0"/>
                </a:lnTo>
                <a:lnTo>
                  <a:pt x="2135123" y="5658611"/>
                </a:lnTo>
                <a:close/>
              </a:path>
            </a:pathLst>
          </a:custGeom>
          <a:solidFill>
            <a:srgbClr val="5ECAED">
              <a:alpha val="19921"/>
            </a:srgbClr>
          </a:solidFill>
        </p:spPr>
        <p:txBody>
          <a:bodyPr wrap="square" lIns="0" tIns="0" rIns="0" bIns="0" rtlCol="0"/>
          <a:lstStyle/>
          <a:p>
            <a:endParaRPr/>
          </a:p>
        </p:txBody>
      </p:sp>
      <p:sp>
        <p:nvSpPr>
          <p:cNvPr id="20" name="bg object 20"/>
          <p:cNvSpPr/>
          <p:nvPr/>
        </p:nvSpPr>
        <p:spPr>
          <a:xfrm>
            <a:off x="7371588" y="3572255"/>
            <a:ext cx="2687320" cy="3144520"/>
          </a:xfrm>
          <a:custGeom>
            <a:avLst/>
            <a:gdLst/>
            <a:ahLst/>
            <a:cxnLst/>
            <a:rect l="l" t="t" r="r" b="b"/>
            <a:pathLst>
              <a:path w="2687320" h="3144520">
                <a:moveTo>
                  <a:pt x="2686812" y="3144011"/>
                </a:moveTo>
                <a:lnTo>
                  <a:pt x="0" y="3144011"/>
                </a:lnTo>
                <a:lnTo>
                  <a:pt x="2686812" y="0"/>
                </a:lnTo>
                <a:lnTo>
                  <a:pt x="2686812" y="3144011"/>
                </a:lnTo>
                <a:close/>
              </a:path>
            </a:pathLst>
          </a:custGeom>
          <a:solidFill>
            <a:srgbClr val="16AFE2">
              <a:alpha val="65625"/>
            </a:srgbClr>
          </a:solidFill>
        </p:spPr>
        <p:txBody>
          <a:bodyPr wrap="square" lIns="0" tIns="0" rIns="0" bIns="0" rtlCol="0"/>
          <a:lstStyle/>
          <a:p>
            <a:endParaRPr/>
          </a:p>
        </p:txBody>
      </p:sp>
      <p:sp>
        <p:nvSpPr>
          <p:cNvPr id="21" name="bg object 21"/>
          <p:cNvSpPr/>
          <p:nvPr/>
        </p:nvSpPr>
        <p:spPr>
          <a:xfrm>
            <a:off x="7703819" y="1057655"/>
            <a:ext cx="2354580" cy="5659120"/>
          </a:xfrm>
          <a:custGeom>
            <a:avLst/>
            <a:gdLst/>
            <a:ahLst/>
            <a:cxnLst/>
            <a:rect l="l" t="t" r="r" b="b"/>
            <a:pathLst>
              <a:path w="2354579" h="5659120">
                <a:moveTo>
                  <a:pt x="2354580" y="5658611"/>
                </a:moveTo>
                <a:lnTo>
                  <a:pt x="2039112" y="5658611"/>
                </a:lnTo>
                <a:lnTo>
                  <a:pt x="0" y="0"/>
                </a:lnTo>
                <a:lnTo>
                  <a:pt x="2354580" y="0"/>
                </a:lnTo>
                <a:lnTo>
                  <a:pt x="2354580" y="5658611"/>
                </a:lnTo>
                <a:close/>
              </a:path>
            </a:pathLst>
          </a:custGeom>
          <a:solidFill>
            <a:srgbClr val="16AFE2">
              <a:alpha val="50000"/>
            </a:srgbClr>
          </a:solidFill>
        </p:spPr>
        <p:txBody>
          <a:bodyPr wrap="square" lIns="0" tIns="0" rIns="0" bIns="0" rtlCol="0"/>
          <a:lstStyle/>
          <a:p>
            <a:endParaRPr/>
          </a:p>
        </p:txBody>
      </p:sp>
      <p:sp>
        <p:nvSpPr>
          <p:cNvPr id="22" name="bg object 22"/>
          <p:cNvSpPr/>
          <p:nvPr/>
        </p:nvSpPr>
        <p:spPr>
          <a:xfrm>
            <a:off x="8990076" y="1057655"/>
            <a:ext cx="1068705" cy="5659120"/>
          </a:xfrm>
          <a:custGeom>
            <a:avLst/>
            <a:gdLst/>
            <a:ahLst/>
            <a:cxnLst/>
            <a:rect l="l" t="t" r="r" b="b"/>
            <a:pathLst>
              <a:path w="1068704" h="5659120">
                <a:moveTo>
                  <a:pt x="1068323" y="5658611"/>
                </a:moveTo>
                <a:lnTo>
                  <a:pt x="0" y="5658611"/>
                </a:lnTo>
                <a:lnTo>
                  <a:pt x="844295" y="0"/>
                </a:lnTo>
                <a:lnTo>
                  <a:pt x="1068323" y="0"/>
                </a:lnTo>
                <a:lnTo>
                  <a:pt x="1068323" y="5658611"/>
                </a:lnTo>
                <a:close/>
              </a:path>
            </a:pathLst>
          </a:custGeom>
          <a:solidFill>
            <a:srgbClr val="2D83C3">
              <a:alpha val="69921"/>
            </a:srgbClr>
          </a:solidFill>
        </p:spPr>
        <p:txBody>
          <a:bodyPr wrap="square" lIns="0" tIns="0" rIns="0" bIns="0" rtlCol="0"/>
          <a:lstStyle/>
          <a:p>
            <a:endParaRPr/>
          </a:p>
        </p:txBody>
      </p:sp>
      <p:sp>
        <p:nvSpPr>
          <p:cNvPr id="23" name="bg object 23"/>
          <p:cNvSpPr/>
          <p:nvPr/>
        </p:nvSpPr>
        <p:spPr>
          <a:xfrm>
            <a:off x="9023603" y="1057655"/>
            <a:ext cx="1035050" cy="5659120"/>
          </a:xfrm>
          <a:custGeom>
            <a:avLst/>
            <a:gdLst/>
            <a:ahLst/>
            <a:cxnLst/>
            <a:rect l="l" t="t" r="r" b="b"/>
            <a:pathLst>
              <a:path w="1035050" h="5659120">
                <a:moveTo>
                  <a:pt x="1034796" y="5658611"/>
                </a:moveTo>
                <a:lnTo>
                  <a:pt x="918971" y="5658611"/>
                </a:lnTo>
                <a:lnTo>
                  <a:pt x="0" y="0"/>
                </a:lnTo>
                <a:lnTo>
                  <a:pt x="1034796" y="0"/>
                </a:lnTo>
                <a:lnTo>
                  <a:pt x="1034796" y="5658611"/>
                </a:lnTo>
                <a:close/>
              </a:path>
            </a:pathLst>
          </a:custGeom>
          <a:solidFill>
            <a:srgbClr val="216091">
              <a:alpha val="79687"/>
            </a:srgbClr>
          </a:solidFill>
        </p:spPr>
        <p:txBody>
          <a:bodyPr wrap="square" lIns="0" tIns="0" rIns="0" bIns="0" rtlCol="0"/>
          <a:lstStyle/>
          <a:p>
            <a:endParaRPr/>
          </a:p>
        </p:txBody>
      </p:sp>
      <p:sp>
        <p:nvSpPr>
          <p:cNvPr id="24" name="bg object 24"/>
          <p:cNvSpPr/>
          <p:nvPr/>
        </p:nvSpPr>
        <p:spPr>
          <a:xfrm>
            <a:off x="8558783" y="4020311"/>
            <a:ext cx="1499870" cy="2696210"/>
          </a:xfrm>
          <a:custGeom>
            <a:avLst/>
            <a:gdLst/>
            <a:ahLst/>
            <a:cxnLst/>
            <a:rect l="l" t="t" r="r" b="b"/>
            <a:pathLst>
              <a:path w="1499870" h="2696209">
                <a:moveTo>
                  <a:pt x="1499616" y="2695956"/>
                </a:moveTo>
                <a:lnTo>
                  <a:pt x="0" y="2695956"/>
                </a:lnTo>
                <a:lnTo>
                  <a:pt x="1499616" y="0"/>
                </a:lnTo>
                <a:lnTo>
                  <a:pt x="1499616" y="2695956"/>
                </a:lnTo>
                <a:close/>
              </a:path>
            </a:pathLst>
          </a:custGeom>
          <a:solidFill>
            <a:srgbClr val="16AFE2">
              <a:alpha val="65625"/>
            </a:srgbClr>
          </a:solidFill>
        </p:spPr>
        <p:txBody>
          <a:bodyPr wrap="square" lIns="0" tIns="0" rIns="0" bIns="0" rtlCol="0"/>
          <a:lstStyle/>
          <a:p>
            <a:endParaRPr/>
          </a:p>
        </p:txBody>
      </p:sp>
      <p:sp>
        <p:nvSpPr>
          <p:cNvPr id="25" name="bg object 25"/>
          <p:cNvSpPr/>
          <p:nvPr/>
        </p:nvSpPr>
        <p:spPr>
          <a:xfrm>
            <a:off x="0" y="4366259"/>
            <a:ext cx="370840" cy="2350135"/>
          </a:xfrm>
          <a:custGeom>
            <a:avLst/>
            <a:gdLst/>
            <a:ahLst/>
            <a:cxnLst/>
            <a:rect l="l" t="t" r="r" b="b"/>
            <a:pathLst>
              <a:path w="370840" h="2350134">
                <a:moveTo>
                  <a:pt x="370332" y="2350008"/>
                </a:moveTo>
                <a:lnTo>
                  <a:pt x="0" y="2350008"/>
                </a:lnTo>
                <a:lnTo>
                  <a:pt x="0" y="0"/>
                </a:lnTo>
                <a:lnTo>
                  <a:pt x="370332" y="2350008"/>
                </a:lnTo>
                <a:close/>
              </a:path>
            </a:pathLst>
          </a:custGeom>
          <a:solidFill>
            <a:srgbClr val="5ECAED">
              <a:alpha val="69921"/>
            </a:srgbClr>
          </a:solidFill>
        </p:spPr>
        <p:txBody>
          <a:bodyPr wrap="square" lIns="0" tIns="0" rIns="0" bIns="0" rtlCol="0"/>
          <a:lstStyle/>
          <a:p>
            <a:endParaRPr/>
          </a:p>
        </p:txBody>
      </p:sp>
      <p:sp>
        <p:nvSpPr>
          <p:cNvPr id="26" name="bg object 26"/>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27" name="bg object 27"/>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28" name="bg object 28"/>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2" name="Holder 2"/>
          <p:cNvSpPr>
            <a:spLocks noGrp="1"/>
          </p:cNvSpPr>
          <p:nvPr>
            <p:ph type="ctrTitle"/>
          </p:nvPr>
        </p:nvSpPr>
        <p:spPr>
          <a:xfrm>
            <a:off x="607659" y="1727783"/>
            <a:ext cx="8843080" cy="559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43244" y="1062227"/>
            <a:ext cx="3915410" cy="5654675"/>
          </a:xfrm>
          <a:custGeom>
            <a:avLst/>
            <a:gdLst/>
            <a:ahLst/>
            <a:cxnLst/>
            <a:rect l="l" t="t" r="r" b="b"/>
            <a:pathLst>
              <a:path w="3915409" h="5654675">
                <a:moveTo>
                  <a:pt x="3915156" y="3043948"/>
                </a:moveTo>
                <a:lnTo>
                  <a:pt x="3913619" y="3041916"/>
                </a:lnTo>
                <a:lnTo>
                  <a:pt x="2326513" y="4099991"/>
                </a:lnTo>
                <a:lnTo>
                  <a:pt x="1597152" y="0"/>
                </a:lnTo>
                <a:lnTo>
                  <a:pt x="1589532" y="1524"/>
                </a:lnTo>
                <a:lnTo>
                  <a:pt x="2319642" y="4104576"/>
                </a:lnTo>
                <a:lnTo>
                  <a:pt x="0" y="5651004"/>
                </a:lnTo>
                <a:lnTo>
                  <a:pt x="2286" y="5654052"/>
                </a:lnTo>
                <a:lnTo>
                  <a:pt x="9144" y="5654052"/>
                </a:lnTo>
                <a:lnTo>
                  <a:pt x="2321102" y="4112742"/>
                </a:lnTo>
                <a:lnTo>
                  <a:pt x="2595372" y="5654040"/>
                </a:lnTo>
                <a:lnTo>
                  <a:pt x="2602979" y="5654040"/>
                </a:lnTo>
                <a:lnTo>
                  <a:pt x="2327973" y="4108170"/>
                </a:lnTo>
                <a:lnTo>
                  <a:pt x="3915156" y="3050032"/>
                </a:lnTo>
                <a:lnTo>
                  <a:pt x="3915156" y="3043948"/>
                </a:lnTo>
                <a:close/>
              </a:path>
            </a:pathLst>
          </a:custGeom>
          <a:solidFill>
            <a:srgbClr val="5ECAED"/>
          </a:solidFill>
        </p:spPr>
        <p:txBody>
          <a:bodyPr wrap="square" lIns="0" tIns="0" rIns="0" bIns="0" rtlCol="0"/>
          <a:lstStyle/>
          <a:p>
            <a:endParaRPr/>
          </a:p>
        </p:txBody>
      </p:sp>
      <p:sp>
        <p:nvSpPr>
          <p:cNvPr id="17" name="bg object 17"/>
          <p:cNvSpPr/>
          <p:nvPr/>
        </p:nvSpPr>
        <p:spPr>
          <a:xfrm>
            <a:off x="7575803" y="1057655"/>
            <a:ext cx="2482850" cy="5659120"/>
          </a:xfrm>
          <a:custGeom>
            <a:avLst/>
            <a:gdLst/>
            <a:ahLst/>
            <a:cxnLst/>
            <a:rect l="l" t="t" r="r" b="b"/>
            <a:pathLst>
              <a:path w="2482850" h="5659120">
                <a:moveTo>
                  <a:pt x="2482596" y="5658611"/>
                </a:moveTo>
                <a:lnTo>
                  <a:pt x="0" y="5658611"/>
                </a:lnTo>
                <a:lnTo>
                  <a:pt x="1687067" y="0"/>
                </a:lnTo>
                <a:lnTo>
                  <a:pt x="2482596" y="0"/>
                </a:lnTo>
                <a:lnTo>
                  <a:pt x="2482596" y="5658611"/>
                </a:lnTo>
                <a:close/>
              </a:path>
            </a:pathLst>
          </a:custGeom>
          <a:solidFill>
            <a:srgbClr val="5ECAED">
              <a:alpha val="35937"/>
            </a:srgbClr>
          </a:solidFill>
        </p:spPr>
        <p:txBody>
          <a:bodyPr wrap="square" lIns="0" tIns="0" rIns="0" bIns="0" rtlCol="0"/>
          <a:lstStyle/>
          <a:p>
            <a:endParaRPr/>
          </a:p>
        </p:txBody>
      </p:sp>
      <p:sp>
        <p:nvSpPr>
          <p:cNvPr id="18" name="bg object 18"/>
          <p:cNvSpPr/>
          <p:nvPr/>
        </p:nvSpPr>
        <p:spPr>
          <a:xfrm>
            <a:off x="7923276" y="1057655"/>
            <a:ext cx="2135505" cy="5659120"/>
          </a:xfrm>
          <a:custGeom>
            <a:avLst/>
            <a:gdLst/>
            <a:ahLst/>
            <a:cxnLst/>
            <a:rect l="l" t="t" r="r" b="b"/>
            <a:pathLst>
              <a:path w="2135504" h="5659120">
                <a:moveTo>
                  <a:pt x="2135123" y="5658611"/>
                </a:moveTo>
                <a:lnTo>
                  <a:pt x="996695" y="5658611"/>
                </a:lnTo>
                <a:lnTo>
                  <a:pt x="0" y="0"/>
                </a:lnTo>
                <a:lnTo>
                  <a:pt x="2135123" y="0"/>
                </a:lnTo>
                <a:lnTo>
                  <a:pt x="2135123" y="5658611"/>
                </a:lnTo>
                <a:close/>
              </a:path>
            </a:pathLst>
          </a:custGeom>
          <a:solidFill>
            <a:srgbClr val="5ECAED">
              <a:alpha val="19921"/>
            </a:srgbClr>
          </a:solidFill>
        </p:spPr>
        <p:txBody>
          <a:bodyPr wrap="square" lIns="0" tIns="0" rIns="0" bIns="0" rtlCol="0"/>
          <a:lstStyle/>
          <a:p>
            <a:endParaRPr/>
          </a:p>
        </p:txBody>
      </p:sp>
      <p:sp>
        <p:nvSpPr>
          <p:cNvPr id="19" name="bg object 19"/>
          <p:cNvSpPr/>
          <p:nvPr/>
        </p:nvSpPr>
        <p:spPr>
          <a:xfrm>
            <a:off x="7371587" y="3572255"/>
            <a:ext cx="2687320" cy="3144520"/>
          </a:xfrm>
          <a:custGeom>
            <a:avLst/>
            <a:gdLst/>
            <a:ahLst/>
            <a:cxnLst/>
            <a:rect l="l" t="t" r="r" b="b"/>
            <a:pathLst>
              <a:path w="2687320" h="3144520">
                <a:moveTo>
                  <a:pt x="2686812" y="3144011"/>
                </a:moveTo>
                <a:lnTo>
                  <a:pt x="0" y="3144011"/>
                </a:lnTo>
                <a:lnTo>
                  <a:pt x="2686812" y="0"/>
                </a:lnTo>
                <a:lnTo>
                  <a:pt x="2686812" y="3144011"/>
                </a:lnTo>
                <a:close/>
              </a:path>
            </a:pathLst>
          </a:custGeom>
          <a:solidFill>
            <a:srgbClr val="16AFE2">
              <a:alpha val="65625"/>
            </a:srgbClr>
          </a:solidFill>
        </p:spPr>
        <p:txBody>
          <a:bodyPr wrap="square" lIns="0" tIns="0" rIns="0" bIns="0" rtlCol="0"/>
          <a:lstStyle/>
          <a:p>
            <a:endParaRPr/>
          </a:p>
        </p:txBody>
      </p:sp>
      <p:sp>
        <p:nvSpPr>
          <p:cNvPr id="20" name="bg object 20"/>
          <p:cNvSpPr/>
          <p:nvPr/>
        </p:nvSpPr>
        <p:spPr>
          <a:xfrm>
            <a:off x="7703819" y="1057655"/>
            <a:ext cx="2354580" cy="5659120"/>
          </a:xfrm>
          <a:custGeom>
            <a:avLst/>
            <a:gdLst/>
            <a:ahLst/>
            <a:cxnLst/>
            <a:rect l="l" t="t" r="r" b="b"/>
            <a:pathLst>
              <a:path w="2354579" h="5659120">
                <a:moveTo>
                  <a:pt x="2354580" y="5658611"/>
                </a:moveTo>
                <a:lnTo>
                  <a:pt x="2039112" y="5658611"/>
                </a:lnTo>
                <a:lnTo>
                  <a:pt x="0" y="0"/>
                </a:lnTo>
                <a:lnTo>
                  <a:pt x="2354580" y="0"/>
                </a:lnTo>
                <a:lnTo>
                  <a:pt x="2354580" y="5658611"/>
                </a:lnTo>
                <a:close/>
              </a:path>
            </a:pathLst>
          </a:custGeom>
          <a:solidFill>
            <a:srgbClr val="16AFE2">
              <a:alpha val="50000"/>
            </a:srgbClr>
          </a:solidFill>
        </p:spPr>
        <p:txBody>
          <a:bodyPr wrap="square" lIns="0" tIns="0" rIns="0" bIns="0" rtlCol="0"/>
          <a:lstStyle/>
          <a:p>
            <a:endParaRPr/>
          </a:p>
        </p:txBody>
      </p:sp>
      <p:sp>
        <p:nvSpPr>
          <p:cNvPr id="21" name="bg object 21"/>
          <p:cNvSpPr/>
          <p:nvPr/>
        </p:nvSpPr>
        <p:spPr>
          <a:xfrm>
            <a:off x="8990076" y="1057655"/>
            <a:ext cx="1068705" cy="5659120"/>
          </a:xfrm>
          <a:custGeom>
            <a:avLst/>
            <a:gdLst/>
            <a:ahLst/>
            <a:cxnLst/>
            <a:rect l="l" t="t" r="r" b="b"/>
            <a:pathLst>
              <a:path w="1068704" h="5659120">
                <a:moveTo>
                  <a:pt x="1068323" y="5658611"/>
                </a:moveTo>
                <a:lnTo>
                  <a:pt x="0" y="5658611"/>
                </a:lnTo>
                <a:lnTo>
                  <a:pt x="844295" y="0"/>
                </a:lnTo>
                <a:lnTo>
                  <a:pt x="1068323" y="0"/>
                </a:lnTo>
                <a:lnTo>
                  <a:pt x="1068323" y="5658611"/>
                </a:lnTo>
                <a:close/>
              </a:path>
            </a:pathLst>
          </a:custGeom>
          <a:solidFill>
            <a:srgbClr val="2D83C3">
              <a:alpha val="69921"/>
            </a:srgbClr>
          </a:solidFill>
        </p:spPr>
        <p:txBody>
          <a:bodyPr wrap="square" lIns="0" tIns="0" rIns="0" bIns="0" rtlCol="0"/>
          <a:lstStyle/>
          <a:p>
            <a:endParaRPr/>
          </a:p>
        </p:txBody>
      </p:sp>
      <p:sp>
        <p:nvSpPr>
          <p:cNvPr id="22" name="bg object 22"/>
          <p:cNvSpPr/>
          <p:nvPr/>
        </p:nvSpPr>
        <p:spPr>
          <a:xfrm>
            <a:off x="9023603" y="1057655"/>
            <a:ext cx="1035050" cy="5659120"/>
          </a:xfrm>
          <a:custGeom>
            <a:avLst/>
            <a:gdLst/>
            <a:ahLst/>
            <a:cxnLst/>
            <a:rect l="l" t="t" r="r" b="b"/>
            <a:pathLst>
              <a:path w="1035050" h="5659120">
                <a:moveTo>
                  <a:pt x="1034796" y="5658611"/>
                </a:moveTo>
                <a:lnTo>
                  <a:pt x="918971" y="5658611"/>
                </a:lnTo>
                <a:lnTo>
                  <a:pt x="0" y="0"/>
                </a:lnTo>
                <a:lnTo>
                  <a:pt x="1034796" y="0"/>
                </a:lnTo>
                <a:lnTo>
                  <a:pt x="1034796" y="5658611"/>
                </a:lnTo>
                <a:close/>
              </a:path>
            </a:pathLst>
          </a:custGeom>
          <a:solidFill>
            <a:srgbClr val="216091">
              <a:alpha val="79687"/>
            </a:srgbClr>
          </a:solidFill>
        </p:spPr>
        <p:txBody>
          <a:bodyPr wrap="square" lIns="0" tIns="0" rIns="0" bIns="0" rtlCol="0"/>
          <a:lstStyle/>
          <a:p>
            <a:endParaRPr/>
          </a:p>
        </p:txBody>
      </p:sp>
      <p:sp>
        <p:nvSpPr>
          <p:cNvPr id="23" name="bg object 23"/>
          <p:cNvSpPr/>
          <p:nvPr/>
        </p:nvSpPr>
        <p:spPr>
          <a:xfrm>
            <a:off x="8558783" y="4020311"/>
            <a:ext cx="1499870" cy="2696210"/>
          </a:xfrm>
          <a:custGeom>
            <a:avLst/>
            <a:gdLst/>
            <a:ahLst/>
            <a:cxnLst/>
            <a:rect l="l" t="t" r="r" b="b"/>
            <a:pathLst>
              <a:path w="1499870" h="2696209">
                <a:moveTo>
                  <a:pt x="1499616" y="2695956"/>
                </a:moveTo>
                <a:lnTo>
                  <a:pt x="0" y="2695956"/>
                </a:lnTo>
                <a:lnTo>
                  <a:pt x="1499616" y="0"/>
                </a:lnTo>
                <a:lnTo>
                  <a:pt x="1499616" y="2695956"/>
                </a:lnTo>
                <a:close/>
              </a:path>
            </a:pathLst>
          </a:custGeom>
          <a:solidFill>
            <a:srgbClr val="16AFE2">
              <a:alpha val="65625"/>
            </a:srgbClr>
          </a:solidFill>
        </p:spPr>
        <p:txBody>
          <a:bodyPr wrap="square" lIns="0" tIns="0" rIns="0" bIns="0" rtlCol="0"/>
          <a:lstStyle/>
          <a:p>
            <a:endParaRPr/>
          </a:p>
        </p:txBody>
      </p:sp>
      <p:sp>
        <p:nvSpPr>
          <p:cNvPr id="24" name="bg object 24"/>
          <p:cNvSpPr/>
          <p:nvPr/>
        </p:nvSpPr>
        <p:spPr>
          <a:xfrm>
            <a:off x="0" y="4366259"/>
            <a:ext cx="370840" cy="2350135"/>
          </a:xfrm>
          <a:custGeom>
            <a:avLst/>
            <a:gdLst/>
            <a:ahLst/>
            <a:cxnLst/>
            <a:rect l="l" t="t" r="r" b="b"/>
            <a:pathLst>
              <a:path w="370840" h="2350134">
                <a:moveTo>
                  <a:pt x="370332" y="2350008"/>
                </a:moveTo>
                <a:lnTo>
                  <a:pt x="0" y="2350008"/>
                </a:lnTo>
                <a:lnTo>
                  <a:pt x="0" y="0"/>
                </a:lnTo>
                <a:lnTo>
                  <a:pt x="370332" y="2350008"/>
                </a:lnTo>
                <a:close/>
              </a:path>
            </a:pathLst>
          </a:custGeom>
          <a:solidFill>
            <a:srgbClr val="5ECAED">
              <a:alpha val="69921"/>
            </a:srgbClr>
          </a:solidFill>
        </p:spPr>
        <p:txBody>
          <a:bodyPr wrap="square" lIns="0" tIns="0" rIns="0" bIns="0" rtlCol="0"/>
          <a:lstStyle/>
          <a:p>
            <a:endParaRPr/>
          </a:p>
        </p:txBody>
      </p:sp>
      <p:sp>
        <p:nvSpPr>
          <p:cNvPr id="2" name="Holder 2"/>
          <p:cNvSpPr>
            <a:spLocks noGrp="1"/>
          </p:cNvSpPr>
          <p:nvPr>
            <p:ph type="title"/>
          </p:nvPr>
        </p:nvSpPr>
        <p:spPr>
          <a:xfrm>
            <a:off x="2132066" y="2849333"/>
            <a:ext cx="5794267" cy="741679"/>
          </a:xfrm>
          <a:prstGeom prst="rect">
            <a:avLst/>
          </a:prstGeom>
        </p:spPr>
        <p:txBody>
          <a:bodyPr wrap="square" lIns="0" tIns="0" rIns="0" bIns="0">
            <a:spAutoFit/>
          </a:bodyPr>
          <a:lstStyle>
            <a:lvl1pPr>
              <a:defRPr sz="23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7585" y="2070605"/>
            <a:ext cx="6727190" cy="4483734"/>
          </a:xfrm>
          <a:prstGeom prst="rect">
            <a:avLst/>
          </a:prstGeom>
        </p:spPr>
        <p:txBody>
          <a:bodyPr wrap="square" lIns="0" tIns="0" rIns="0" bIns="0">
            <a:spAutoFit/>
          </a:bodyPr>
          <a:lstStyle>
            <a:lvl1pPr>
              <a:defRPr sz="13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9360275" y="6393580"/>
            <a:ext cx="137159"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38100">
              <a:lnSpc>
                <a:spcPct val="100000"/>
              </a:lnSpc>
              <a:spcBef>
                <a:spcPts val="5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172" y="1970532"/>
            <a:ext cx="1437640" cy="1099185"/>
            <a:chOff x="614172" y="1970532"/>
            <a:chExt cx="1437640" cy="1099185"/>
          </a:xfrm>
        </p:grpSpPr>
        <p:sp>
          <p:nvSpPr>
            <p:cNvPr id="3" name="object 3"/>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4" name="object 4"/>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grpSp>
      <p:sp>
        <p:nvSpPr>
          <p:cNvPr id="5" name="object 5"/>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6" name="object 6"/>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7" name="object 7"/>
          <p:cNvSpPr txBox="1">
            <a:spLocks noGrp="1"/>
          </p:cNvSpPr>
          <p:nvPr>
            <p:ph type="title"/>
          </p:nvPr>
        </p:nvSpPr>
        <p:spPr>
          <a:xfrm>
            <a:off x="2132066" y="2849333"/>
            <a:ext cx="5794267" cy="731739"/>
          </a:xfrm>
          <a:prstGeom prst="rect">
            <a:avLst/>
          </a:prstGeom>
        </p:spPr>
        <p:txBody>
          <a:bodyPr vert="horz" wrap="square" lIns="0" tIns="2540" rIns="0" bIns="0" rtlCol="0">
            <a:spAutoFit/>
          </a:bodyPr>
          <a:lstStyle/>
          <a:p>
            <a:pPr marL="2844800" marR="5080">
              <a:lnSpc>
                <a:spcPct val="103499"/>
              </a:lnSpc>
              <a:spcBef>
                <a:spcPts val="20"/>
              </a:spcBef>
            </a:pPr>
            <a:r>
              <a:rPr lang="en-US" dirty="0" smtClean="0"/>
              <a:t>ABBHINANDAN G</a:t>
            </a:r>
            <a:r>
              <a:rPr lang="en-IN" dirty="0"/>
              <a:t/>
            </a:r>
            <a:br>
              <a:rPr lang="en-IN" dirty="0"/>
            </a:br>
            <a:r>
              <a:rPr spc="5" dirty="0" smtClean="0"/>
              <a:t>(3115211040</a:t>
            </a:r>
            <a:r>
              <a:rPr lang="en-US" spc="5" dirty="0" smtClean="0"/>
              <a:t>01</a:t>
            </a:r>
            <a:r>
              <a:rPr spc="5" dirty="0" smtClean="0"/>
              <a:t>)</a:t>
            </a:r>
            <a:endParaRPr spc="5" dirty="0"/>
          </a:p>
        </p:txBody>
      </p:sp>
      <p:sp>
        <p:nvSpPr>
          <p:cNvPr id="8" name="object 8"/>
          <p:cNvSpPr txBox="1"/>
          <p:nvPr/>
        </p:nvSpPr>
        <p:spPr>
          <a:xfrm>
            <a:off x="4964660" y="3812468"/>
            <a:ext cx="2047239" cy="640080"/>
          </a:xfrm>
          <a:prstGeom prst="rect">
            <a:avLst/>
          </a:prstGeom>
        </p:spPr>
        <p:txBody>
          <a:bodyPr vert="horz" wrap="square" lIns="0" tIns="1270" rIns="0" bIns="0" rtlCol="0">
            <a:spAutoFit/>
          </a:bodyPr>
          <a:lstStyle/>
          <a:p>
            <a:pPr marL="12700" marR="5080">
              <a:lnSpc>
                <a:spcPct val="105100"/>
              </a:lnSpc>
              <a:spcBef>
                <a:spcPts val="10"/>
              </a:spcBef>
            </a:pPr>
            <a:r>
              <a:rPr sz="1950" b="1" spc="10" dirty="0">
                <a:solidFill>
                  <a:srgbClr val="2D936B"/>
                </a:solidFill>
                <a:latin typeface="Times New Roman"/>
                <a:cs typeface="Times New Roman"/>
              </a:rPr>
              <a:t>Final </a:t>
            </a:r>
            <a:r>
              <a:rPr sz="1950" b="1" dirty="0">
                <a:solidFill>
                  <a:srgbClr val="2D936B"/>
                </a:solidFill>
                <a:latin typeface="Times New Roman"/>
                <a:cs typeface="Times New Roman"/>
              </a:rPr>
              <a:t>Project </a:t>
            </a:r>
            <a:r>
              <a:rPr sz="1950" b="1" spc="5" dirty="0">
                <a:solidFill>
                  <a:srgbClr val="2D936B"/>
                </a:solidFill>
                <a:latin typeface="Times New Roman"/>
                <a:cs typeface="Times New Roman"/>
              </a:rPr>
              <a:t> GENERATIVE</a:t>
            </a:r>
            <a:r>
              <a:rPr sz="1950" b="1" spc="-35" dirty="0">
                <a:solidFill>
                  <a:srgbClr val="2D936B"/>
                </a:solidFill>
                <a:latin typeface="Times New Roman"/>
                <a:cs typeface="Times New Roman"/>
              </a:rPr>
              <a:t> </a:t>
            </a:r>
            <a:r>
              <a:rPr sz="1950" b="1" spc="10" dirty="0">
                <a:solidFill>
                  <a:srgbClr val="2D936B"/>
                </a:solidFill>
                <a:latin typeface="Times New Roman"/>
                <a:cs typeface="Times New Roman"/>
              </a:rPr>
              <a:t>AI</a:t>
            </a:r>
            <a:endParaRPr sz="1950">
              <a:latin typeface="Times New Roman"/>
              <a:cs typeface="Times New Roman"/>
            </a:endParaRPr>
          </a:p>
        </p:txBody>
      </p:sp>
      <p:pic>
        <p:nvPicPr>
          <p:cNvPr id="9" name="object 9"/>
          <p:cNvPicPr/>
          <p:nvPr/>
        </p:nvPicPr>
        <p:blipFill>
          <a:blip r:embed="rId2" cstate="print"/>
          <a:stretch>
            <a:fillRect/>
          </a:stretch>
        </p:blipFill>
        <p:spPr>
          <a:xfrm>
            <a:off x="1376442" y="6394704"/>
            <a:ext cx="62856" cy="146304"/>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3" name="object 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4" name="object 4"/>
          <p:cNvPicPr/>
          <p:nvPr/>
        </p:nvPicPr>
        <p:blipFill>
          <a:blip r:embed="rId2" cstate="print"/>
          <a:stretch>
            <a:fillRect/>
          </a:stretch>
        </p:blipFill>
        <p:spPr>
          <a:xfrm>
            <a:off x="1376172" y="6394703"/>
            <a:ext cx="62483" cy="146303"/>
          </a:xfrm>
          <a:prstGeom prst="rect">
            <a:avLst/>
          </a:prstGeom>
        </p:spPr>
      </p:pic>
      <p:sp>
        <p:nvSpPr>
          <p:cNvPr id="5" name="object 5"/>
          <p:cNvSpPr txBox="1">
            <a:spLocks noGrp="1"/>
          </p:cNvSpPr>
          <p:nvPr>
            <p:ph type="title"/>
          </p:nvPr>
        </p:nvSpPr>
        <p:spPr>
          <a:xfrm>
            <a:off x="581571" y="1154723"/>
            <a:ext cx="2282190" cy="629285"/>
          </a:xfrm>
          <a:prstGeom prst="rect">
            <a:avLst/>
          </a:prstGeom>
        </p:spPr>
        <p:txBody>
          <a:bodyPr vert="horz" wrap="square" lIns="0" tIns="13970" rIns="0" bIns="0" rtlCol="0">
            <a:spAutoFit/>
          </a:bodyPr>
          <a:lstStyle/>
          <a:p>
            <a:pPr marL="12700">
              <a:lnSpc>
                <a:spcPct val="100000"/>
              </a:lnSpc>
              <a:spcBef>
                <a:spcPts val="110"/>
              </a:spcBef>
            </a:pPr>
            <a:r>
              <a:rPr sz="3950" b="1" spc="-40" dirty="0">
                <a:latin typeface="Times New Roman"/>
                <a:cs typeface="Times New Roman"/>
              </a:rPr>
              <a:t>RESULTS</a:t>
            </a:r>
            <a:endParaRPr sz="3950">
              <a:latin typeface="Times New Roman"/>
              <a:cs typeface="Times New Roman"/>
            </a:endParaRPr>
          </a:p>
        </p:txBody>
      </p:sp>
      <p:sp>
        <p:nvSpPr>
          <p:cNvPr id="6" name="object 6"/>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0" dirty="0">
                <a:solidFill>
                  <a:srgbClr val="2D936B"/>
                </a:solidFill>
                <a:latin typeface="Trebuchet MS"/>
                <a:cs typeface="Trebuchet MS"/>
              </a:rPr>
              <a:t>1</a:t>
            </a:r>
            <a:r>
              <a:rPr sz="900" spc="5" dirty="0">
                <a:solidFill>
                  <a:srgbClr val="2D936B"/>
                </a:solidFill>
                <a:latin typeface="Trebuchet MS"/>
                <a:cs typeface="Trebuchet MS"/>
              </a:rPr>
              <a:t>0</a:t>
            </a:r>
            <a:endParaRPr sz="900">
              <a:latin typeface="Trebuchet MS"/>
              <a:cs typeface="Trebuchet MS"/>
            </a:endParaRPr>
          </a:p>
        </p:txBody>
      </p:sp>
      <p:sp>
        <p:nvSpPr>
          <p:cNvPr id="8" name="object 8"/>
          <p:cNvSpPr txBox="1"/>
          <p:nvPr/>
        </p:nvSpPr>
        <p:spPr>
          <a:xfrm>
            <a:off x="377432" y="6229648"/>
            <a:ext cx="7091680" cy="476412"/>
          </a:xfrm>
          <a:prstGeom prst="rect">
            <a:avLst/>
          </a:prstGeom>
        </p:spPr>
        <p:txBody>
          <a:bodyPr vert="horz" wrap="square" lIns="0" tIns="17145" rIns="0" bIns="0" rtlCol="0">
            <a:spAutoFit/>
          </a:bodyPr>
          <a:lstStyle/>
          <a:p>
            <a:pPr marL="24765">
              <a:lnSpc>
                <a:spcPct val="100000"/>
              </a:lnSpc>
              <a:spcBef>
                <a:spcPts val="1270"/>
              </a:spcBef>
            </a:pPr>
            <a:r>
              <a:rPr sz="1450" spc="25" dirty="0" smtClean="0">
                <a:latin typeface="Times New Roman"/>
                <a:cs typeface="Times New Roman"/>
              </a:rPr>
              <a:t>DEMO</a:t>
            </a:r>
            <a:r>
              <a:rPr sz="1450" spc="-40" dirty="0" smtClean="0">
                <a:latin typeface="Times New Roman"/>
                <a:cs typeface="Times New Roman"/>
              </a:rPr>
              <a:t> </a:t>
            </a:r>
            <a:r>
              <a:rPr sz="1450" spc="15" dirty="0">
                <a:latin typeface="Times New Roman"/>
                <a:cs typeface="Times New Roman"/>
              </a:rPr>
              <a:t>LINK:</a:t>
            </a:r>
            <a:endParaRPr sz="1450" dirty="0">
              <a:latin typeface="Times New Roman"/>
              <a:cs typeface="Times New Roman"/>
            </a:endParaRPr>
          </a:p>
          <a:p>
            <a:pPr marL="71755">
              <a:lnSpc>
                <a:spcPct val="100000"/>
              </a:lnSpc>
              <a:spcBef>
                <a:spcPts val="50"/>
              </a:spcBef>
            </a:pPr>
            <a:r>
              <a:rPr sz="1450" u="sng" spc="15" dirty="0">
                <a:solidFill>
                  <a:srgbClr val="215967"/>
                </a:solidFill>
                <a:uFill>
                  <a:solidFill>
                    <a:srgbClr val="215967"/>
                  </a:solidFill>
                </a:uFill>
                <a:latin typeface="Times New Roman"/>
                <a:cs typeface="Times New Roman"/>
              </a:rPr>
              <a:t>https://github.com/shruthigk23/TNSDC-GENERATIVE-AI</a:t>
            </a:r>
            <a:endParaRPr sz="1450" dirty="0">
              <a:latin typeface="Times New Roman"/>
              <a:cs typeface="Times New Roman"/>
            </a:endParaRPr>
          </a:p>
        </p:txBody>
      </p:sp>
      <p:sp>
        <p:nvSpPr>
          <p:cNvPr id="9" name="Rectangle 8"/>
          <p:cNvSpPr/>
          <p:nvPr/>
        </p:nvSpPr>
        <p:spPr>
          <a:xfrm>
            <a:off x="377433" y="1977739"/>
            <a:ext cx="7091680" cy="3970318"/>
          </a:xfrm>
          <a:prstGeom prst="rect">
            <a:avLst/>
          </a:prstGeom>
        </p:spPr>
        <p:txBody>
          <a:bodyPr wrap="square">
            <a:spAutoFit/>
          </a:bodyPr>
          <a:lstStyle/>
          <a:p>
            <a:pPr>
              <a:spcAft>
                <a:spcPts val="0"/>
              </a:spcAft>
            </a:pPr>
            <a:r>
              <a:rPr lang="en-US" dirty="0" smtClean="0">
                <a:effectLst/>
                <a:latin typeface="Times New Roman" panose="02020603050405020304" pitchFamily="18" charset="0"/>
                <a:ea typeface="Trebuchet MS" panose="020B0603020202020204" pitchFamily="34" charset="0"/>
                <a:cs typeface="Times New Roman" panose="02020603050405020304" pitchFamily="18" charset="0"/>
              </a:rPr>
              <a:t>The implemented article summarization tool utilizes the BART model from the Hugging Face Transformers library to provide users with quick and concise summaries of input articles. Users can simply paste their article into the provided text area, and with the click of a button, the tool generates a summary highlighting the key points of the input text. The summarization process involves tokenizing the input article, passing it through the pre-trained BART model, and decoding the generated summary. The tool's intuitive interface and seamless integration make it accessible to a wide range of users, including researchers, students, journalists, and professionals seeking to efficiently extract essential information from lengthy documents. With its focus on time efficiency, accuracy, and ease of use, the article summarization tool offers a valuable solution for users navigating through vast amounts of textual content in various domains.</a:t>
            </a:r>
            <a:endParaRPr lang="en-IN"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491" y="533400"/>
            <a:ext cx="2121535" cy="629285"/>
          </a:xfrm>
          <a:prstGeom prst="rect">
            <a:avLst/>
          </a:prstGeom>
        </p:spPr>
        <p:txBody>
          <a:bodyPr vert="horz" wrap="square" lIns="0" tIns="13970" rIns="0" bIns="0" rtlCol="0">
            <a:spAutoFit/>
          </a:bodyPr>
          <a:lstStyle/>
          <a:p>
            <a:pPr marL="12700">
              <a:lnSpc>
                <a:spcPct val="100000"/>
              </a:lnSpc>
              <a:spcBef>
                <a:spcPts val="110"/>
              </a:spcBef>
            </a:pPr>
            <a:r>
              <a:rPr sz="3950" b="1" spc="10" dirty="0">
                <a:latin typeface="Times New Roman"/>
                <a:cs typeface="Times New Roman"/>
              </a:rPr>
              <a:t>O</a:t>
            </a:r>
            <a:r>
              <a:rPr sz="3950" b="1" spc="-5" dirty="0">
                <a:latin typeface="Times New Roman"/>
                <a:cs typeface="Times New Roman"/>
              </a:rPr>
              <a:t>U</a:t>
            </a:r>
            <a:r>
              <a:rPr sz="3950" b="1" spc="15" dirty="0">
                <a:latin typeface="Times New Roman"/>
                <a:cs typeface="Times New Roman"/>
              </a:rPr>
              <a:t>T</a:t>
            </a:r>
            <a:r>
              <a:rPr sz="3950" b="1" dirty="0">
                <a:latin typeface="Times New Roman"/>
                <a:cs typeface="Times New Roman"/>
              </a:rPr>
              <a:t>P</a:t>
            </a:r>
            <a:r>
              <a:rPr sz="3950" b="1" spc="-5" dirty="0">
                <a:latin typeface="Times New Roman"/>
                <a:cs typeface="Times New Roman"/>
              </a:rPr>
              <a:t>U</a:t>
            </a:r>
            <a:r>
              <a:rPr sz="3950" b="1" spc="5" dirty="0">
                <a:latin typeface="Times New Roman"/>
                <a:cs typeface="Times New Roman"/>
              </a:rPr>
              <a:t>T</a:t>
            </a:r>
            <a:endParaRPr sz="3950">
              <a:latin typeface="Times New Roman"/>
              <a:cs typeface="Times New Roman"/>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447491" y="1828800"/>
            <a:ext cx="7268210" cy="1123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7659" y="1727783"/>
            <a:ext cx="3390265" cy="559435"/>
          </a:xfrm>
          <a:prstGeom prst="rect">
            <a:avLst/>
          </a:prstGeom>
        </p:spPr>
        <p:txBody>
          <a:bodyPr vert="horz" wrap="square" lIns="0" tIns="12700" rIns="0" bIns="0" rtlCol="0">
            <a:spAutoFit/>
          </a:bodyPr>
          <a:lstStyle/>
          <a:p>
            <a:pPr marL="12700">
              <a:lnSpc>
                <a:spcPct val="100000"/>
              </a:lnSpc>
              <a:spcBef>
                <a:spcPts val="100"/>
              </a:spcBef>
            </a:pPr>
            <a:r>
              <a:rPr sz="3500" b="1" dirty="0">
                <a:latin typeface="Times New Roman"/>
                <a:cs typeface="Times New Roman"/>
              </a:rPr>
              <a:t>PROJECT</a:t>
            </a:r>
            <a:r>
              <a:rPr sz="3500" b="1" spc="35" dirty="0">
                <a:latin typeface="Times New Roman"/>
                <a:cs typeface="Times New Roman"/>
              </a:rPr>
              <a:t> </a:t>
            </a:r>
            <a:r>
              <a:rPr sz="3500" b="1" spc="-10" dirty="0">
                <a:latin typeface="Trebuchet MS"/>
                <a:cs typeface="Trebuchet MS"/>
              </a:rPr>
              <a:t>TITLE</a:t>
            </a:r>
            <a:endParaRPr sz="3500">
              <a:latin typeface="Trebuchet MS"/>
              <a:cs typeface="Trebuchet MS"/>
            </a:endParaRPr>
          </a:p>
        </p:txBody>
      </p:sp>
      <p:grpSp>
        <p:nvGrpSpPr>
          <p:cNvPr id="3" name="object 3"/>
          <p:cNvGrpSpPr/>
          <p:nvPr/>
        </p:nvGrpSpPr>
        <p:grpSpPr>
          <a:xfrm>
            <a:off x="384047" y="6313932"/>
            <a:ext cx="3057525" cy="243840"/>
            <a:chOff x="384047" y="6313932"/>
            <a:chExt cx="3057525" cy="243840"/>
          </a:xfrm>
        </p:grpSpPr>
        <p:pic>
          <p:nvPicPr>
            <p:cNvPr id="4" name="object 4"/>
            <p:cNvPicPr/>
            <p:nvPr/>
          </p:nvPicPr>
          <p:blipFill>
            <a:blip r:embed="rId2" cstate="print"/>
            <a:stretch>
              <a:fillRect/>
            </a:stretch>
          </p:blipFill>
          <p:spPr>
            <a:xfrm>
              <a:off x="556260" y="6361176"/>
              <a:ext cx="1769363" cy="164591"/>
            </a:xfrm>
            <a:prstGeom prst="rect">
              <a:avLst/>
            </a:prstGeom>
          </p:spPr>
        </p:pic>
        <p:pic>
          <p:nvPicPr>
            <p:cNvPr id="5" name="object 5"/>
            <p:cNvPicPr/>
            <p:nvPr/>
          </p:nvPicPr>
          <p:blipFill>
            <a:blip r:embed="rId3" cstate="print"/>
            <a:stretch>
              <a:fillRect/>
            </a:stretch>
          </p:blipFill>
          <p:spPr>
            <a:xfrm>
              <a:off x="384047" y="6313932"/>
              <a:ext cx="3057143" cy="243839"/>
            </a:xfrm>
            <a:prstGeom prst="rect">
              <a:avLst/>
            </a:prstGeom>
          </p:spPr>
        </p:pic>
      </p:grpSp>
      <p:sp>
        <p:nvSpPr>
          <p:cNvPr id="6" name="object 6"/>
          <p:cNvSpPr txBox="1"/>
          <p:nvPr/>
        </p:nvSpPr>
        <p:spPr>
          <a:xfrm>
            <a:off x="607659" y="3124200"/>
            <a:ext cx="5099685" cy="1859483"/>
          </a:xfrm>
          <a:prstGeom prst="rect">
            <a:avLst/>
          </a:prstGeom>
        </p:spPr>
        <p:txBody>
          <a:bodyPr vert="horz" wrap="square" lIns="0" tIns="12700" rIns="0" bIns="0" rtlCol="0">
            <a:spAutoFit/>
          </a:bodyPr>
          <a:lstStyle/>
          <a:p>
            <a:r>
              <a:rPr lang="en-US" sz="6000" b="1" dirty="0"/>
              <a:t>Article summarization</a:t>
            </a:r>
            <a:endParaRPr lang="en-IN" sz="6000" b="1" dirty="0"/>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2</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5659120"/>
            <a:chOff x="0" y="1057655"/>
            <a:chExt cx="10058400" cy="5659120"/>
          </a:xfrm>
        </p:grpSpPr>
        <p:sp>
          <p:nvSpPr>
            <p:cNvPr id="3" name="object 3"/>
            <p:cNvSpPr/>
            <p:nvPr/>
          </p:nvSpPr>
          <p:spPr>
            <a:xfrm>
              <a:off x="0" y="1057655"/>
              <a:ext cx="10038715" cy="5341620"/>
            </a:xfrm>
            <a:custGeom>
              <a:avLst/>
              <a:gdLst/>
              <a:ahLst/>
              <a:cxnLst/>
              <a:rect l="l" t="t" r="r" b="b"/>
              <a:pathLst>
                <a:path w="10038715" h="5341620">
                  <a:moveTo>
                    <a:pt x="10038588" y="5341620"/>
                  </a:moveTo>
                  <a:lnTo>
                    <a:pt x="0" y="5341620"/>
                  </a:lnTo>
                  <a:lnTo>
                    <a:pt x="0" y="0"/>
                  </a:lnTo>
                  <a:lnTo>
                    <a:pt x="10038588" y="0"/>
                  </a:lnTo>
                  <a:lnTo>
                    <a:pt x="10038588" y="5341620"/>
                  </a:lnTo>
                  <a:close/>
                </a:path>
              </a:pathLst>
            </a:custGeom>
            <a:solidFill>
              <a:srgbClr val="F0F0F0"/>
            </a:solidFill>
          </p:spPr>
          <p:txBody>
            <a:bodyPr wrap="square" lIns="0" tIns="0" rIns="0" bIns="0" rtlCol="0"/>
            <a:lstStyle/>
            <a:p>
              <a:endParaRPr/>
            </a:p>
          </p:txBody>
        </p:sp>
        <p:sp>
          <p:nvSpPr>
            <p:cNvPr id="4" name="object 4"/>
            <p:cNvSpPr/>
            <p:nvPr/>
          </p:nvSpPr>
          <p:spPr>
            <a:xfrm>
              <a:off x="6143244" y="1062227"/>
              <a:ext cx="3915410" cy="5654675"/>
            </a:xfrm>
            <a:custGeom>
              <a:avLst/>
              <a:gdLst/>
              <a:ahLst/>
              <a:cxnLst/>
              <a:rect l="l" t="t" r="r" b="b"/>
              <a:pathLst>
                <a:path w="3915409" h="5654675">
                  <a:moveTo>
                    <a:pt x="3915156" y="3043948"/>
                  </a:moveTo>
                  <a:lnTo>
                    <a:pt x="3913619" y="3041916"/>
                  </a:lnTo>
                  <a:lnTo>
                    <a:pt x="2326513" y="4099991"/>
                  </a:lnTo>
                  <a:lnTo>
                    <a:pt x="1597152" y="0"/>
                  </a:lnTo>
                  <a:lnTo>
                    <a:pt x="1589532" y="1524"/>
                  </a:lnTo>
                  <a:lnTo>
                    <a:pt x="2319642" y="4104576"/>
                  </a:lnTo>
                  <a:lnTo>
                    <a:pt x="0" y="5651004"/>
                  </a:lnTo>
                  <a:lnTo>
                    <a:pt x="2286" y="5654052"/>
                  </a:lnTo>
                  <a:lnTo>
                    <a:pt x="9144" y="5654052"/>
                  </a:lnTo>
                  <a:lnTo>
                    <a:pt x="2321102" y="4112742"/>
                  </a:lnTo>
                  <a:lnTo>
                    <a:pt x="2595372" y="5654040"/>
                  </a:lnTo>
                  <a:lnTo>
                    <a:pt x="2602979" y="5654040"/>
                  </a:lnTo>
                  <a:lnTo>
                    <a:pt x="2327973" y="4108170"/>
                  </a:lnTo>
                  <a:lnTo>
                    <a:pt x="3915156" y="3050032"/>
                  </a:lnTo>
                  <a:lnTo>
                    <a:pt x="3915156" y="3043948"/>
                  </a:lnTo>
                  <a:close/>
                </a:path>
              </a:pathLst>
            </a:custGeom>
            <a:solidFill>
              <a:srgbClr val="5ECAED"/>
            </a:solidFill>
          </p:spPr>
          <p:txBody>
            <a:bodyPr wrap="square" lIns="0" tIns="0" rIns="0" bIns="0" rtlCol="0"/>
            <a:lstStyle/>
            <a:p>
              <a:endParaRPr/>
            </a:p>
          </p:txBody>
        </p:sp>
        <p:sp>
          <p:nvSpPr>
            <p:cNvPr id="5" name="object 5"/>
            <p:cNvSpPr/>
            <p:nvPr/>
          </p:nvSpPr>
          <p:spPr>
            <a:xfrm>
              <a:off x="7575803" y="1057655"/>
              <a:ext cx="2482850" cy="5659120"/>
            </a:xfrm>
            <a:custGeom>
              <a:avLst/>
              <a:gdLst/>
              <a:ahLst/>
              <a:cxnLst/>
              <a:rect l="l" t="t" r="r" b="b"/>
              <a:pathLst>
                <a:path w="2482850" h="5659120">
                  <a:moveTo>
                    <a:pt x="2482596" y="5658611"/>
                  </a:moveTo>
                  <a:lnTo>
                    <a:pt x="0" y="5658611"/>
                  </a:lnTo>
                  <a:lnTo>
                    <a:pt x="1687067" y="0"/>
                  </a:lnTo>
                  <a:lnTo>
                    <a:pt x="2482596" y="0"/>
                  </a:lnTo>
                  <a:lnTo>
                    <a:pt x="2482596" y="5658611"/>
                  </a:lnTo>
                  <a:close/>
                </a:path>
              </a:pathLst>
            </a:custGeom>
            <a:solidFill>
              <a:srgbClr val="5ECAED">
                <a:alpha val="35937"/>
              </a:srgbClr>
            </a:solidFill>
          </p:spPr>
          <p:txBody>
            <a:bodyPr wrap="square" lIns="0" tIns="0" rIns="0" bIns="0" rtlCol="0"/>
            <a:lstStyle/>
            <a:p>
              <a:endParaRPr/>
            </a:p>
          </p:txBody>
        </p:sp>
        <p:sp>
          <p:nvSpPr>
            <p:cNvPr id="6" name="object 6"/>
            <p:cNvSpPr/>
            <p:nvPr/>
          </p:nvSpPr>
          <p:spPr>
            <a:xfrm>
              <a:off x="7923276" y="1057655"/>
              <a:ext cx="2135505" cy="5659120"/>
            </a:xfrm>
            <a:custGeom>
              <a:avLst/>
              <a:gdLst/>
              <a:ahLst/>
              <a:cxnLst/>
              <a:rect l="l" t="t" r="r" b="b"/>
              <a:pathLst>
                <a:path w="2135504" h="5659120">
                  <a:moveTo>
                    <a:pt x="2135123" y="5658611"/>
                  </a:moveTo>
                  <a:lnTo>
                    <a:pt x="996695" y="5658611"/>
                  </a:lnTo>
                  <a:lnTo>
                    <a:pt x="0" y="0"/>
                  </a:lnTo>
                  <a:lnTo>
                    <a:pt x="2135123" y="0"/>
                  </a:lnTo>
                  <a:lnTo>
                    <a:pt x="2135123" y="5658611"/>
                  </a:lnTo>
                  <a:close/>
                </a:path>
              </a:pathLst>
            </a:custGeom>
            <a:solidFill>
              <a:srgbClr val="5ECAED">
                <a:alpha val="19921"/>
              </a:srgbClr>
            </a:solidFill>
          </p:spPr>
          <p:txBody>
            <a:bodyPr wrap="square" lIns="0" tIns="0" rIns="0" bIns="0" rtlCol="0"/>
            <a:lstStyle/>
            <a:p>
              <a:endParaRPr/>
            </a:p>
          </p:txBody>
        </p:sp>
        <p:sp>
          <p:nvSpPr>
            <p:cNvPr id="7" name="object 7"/>
            <p:cNvSpPr/>
            <p:nvPr/>
          </p:nvSpPr>
          <p:spPr>
            <a:xfrm>
              <a:off x="7371588" y="3572255"/>
              <a:ext cx="2687320" cy="3144520"/>
            </a:xfrm>
            <a:custGeom>
              <a:avLst/>
              <a:gdLst/>
              <a:ahLst/>
              <a:cxnLst/>
              <a:rect l="l" t="t" r="r" b="b"/>
              <a:pathLst>
                <a:path w="2687320" h="3144520">
                  <a:moveTo>
                    <a:pt x="2686812" y="3144011"/>
                  </a:moveTo>
                  <a:lnTo>
                    <a:pt x="0" y="3144011"/>
                  </a:lnTo>
                  <a:lnTo>
                    <a:pt x="2686812" y="0"/>
                  </a:lnTo>
                  <a:lnTo>
                    <a:pt x="2686812" y="3144011"/>
                  </a:lnTo>
                  <a:close/>
                </a:path>
              </a:pathLst>
            </a:custGeom>
            <a:solidFill>
              <a:srgbClr val="16AFE2">
                <a:alpha val="65625"/>
              </a:srgbClr>
            </a:solidFill>
          </p:spPr>
          <p:txBody>
            <a:bodyPr wrap="square" lIns="0" tIns="0" rIns="0" bIns="0" rtlCol="0"/>
            <a:lstStyle/>
            <a:p>
              <a:endParaRPr/>
            </a:p>
          </p:txBody>
        </p:sp>
        <p:sp>
          <p:nvSpPr>
            <p:cNvPr id="8" name="object 8"/>
            <p:cNvSpPr/>
            <p:nvPr/>
          </p:nvSpPr>
          <p:spPr>
            <a:xfrm>
              <a:off x="7703819" y="1057655"/>
              <a:ext cx="2354580" cy="5659120"/>
            </a:xfrm>
            <a:custGeom>
              <a:avLst/>
              <a:gdLst/>
              <a:ahLst/>
              <a:cxnLst/>
              <a:rect l="l" t="t" r="r" b="b"/>
              <a:pathLst>
                <a:path w="2354579" h="5659120">
                  <a:moveTo>
                    <a:pt x="2354580" y="5658611"/>
                  </a:moveTo>
                  <a:lnTo>
                    <a:pt x="2039112" y="5658611"/>
                  </a:lnTo>
                  <a:lnTo>
                    <a:pt x="0" y="0"/>
                  </a:lnTo>
                  <a:lnTo>
                    <a:pt x="2354580" y="0"/>
                  </a:lnTo>
                  <a:lnTo>
                    <a:pt x="2354580" y="5658611"/>
                  </a:lnTo>
                  <a:close/>
                </a:path>
              </a:pathLst>
            </a:custGeom>
            <a:solidFill>
              <a:srgbClr val="16AFE2">
                <a:alpha val="50000"/>
              </a:srgbClr>
            </a:solidFill>
          </p:spPr>
          <p:txBody>
            <a:bodyPr wrap="square" lIns="0" tIns="0" rIns="0" bIns="0" rtlCol="0"/>
            <a:lstStyle/>
            <a:p>
              <a:endParaRPr/>
            </a:p>
          </p:txBody>
        </p:sp>
        <p:sp>
          <p:nvSpPr>
            <p:cNvPr id="9" name="object 9"/>
            <p:cNvSpPr/>
            <p:nvPr/>
          </p:nvSpPr>
          <p:spPr>
            <a:xfrm>
              <a:off x="8990076" y="1057655"/>
              <a:ext cx="1068705" cy="5659120"/>
            </a:xfrm>
            <a:custGeom>
              <a:avLst/>
              <a:gdLst/>
              <a:ahLst/>
              <a:cxnLst/>
              <a:rect l="l" t="t" r="r" b="b"/>
              <a:pathLst>
                <a:path w="1068704" h="5659120">
                  <a:moveTo>
                    <a:pt x="1068323" y="5658611"/>
                  </a:moveTo>
                  <a:lnTo>
                    <a:pt x="0" y="5658611"/>
                  </a:lnTo>
                  <a:lnTo>
                    <a:pt x="844295" y="0"/>
                  </a:lnTo>
                  <a:lnTo>
                    <a:pt x="1068323" y="0"/>
                  </a:lnTo>
                  <a:lnTo>
                    <a:pt x="1068323" y="5658611"/>
                  </a:lnTo>
                  <a:close/>
                </a:path>
              </a:pathLst>
            </a:custGeom>
            <a:solidFill>
              <a:srgbClr val="2D83C3">
                <a:alpha val="69921"/>
              </a:srgbClr>
            </a:solidFill>
          </p:spPr>
          <p:txBody>
            <a:bodyPr wrap="square" lIns="0" tIns="0" rIns="0" bIns="0" rtlCol="0"/>
            <a:lstStyle/>
            <a:p>
              <a:endParaRPr/>
            </a:p>
          </p:txBody>
        </p:sp>
        <p:sp>
          <p:nvSpPr>
            <p:cNvPr id="10" name="object 10"/>
            <p:cNvSpPr/>
            <p:nvPr/>
          </p:nvSpPr>
          <p:spPr>
            <a:xfrm>
              <a:off x="9023603" y="1057655"/>
              <a:ext cx="1035050" cy="5659120"/>
            </a:xfrm>
            <a:custGeom>
              <a:avLst/>
              <a:gdLst/>
              <a:ahLst/>
              <a:cxnLst/>
              <a:rect l="l" t="t" r="r" b="b"/>
              <a:pathLst>
                <a:path w="1035050" h="5659120">
                  <a:moveTo>
                    <a:pt x="1034796" y="5658611"/>
                  </a:moveTo>
                  <a:lnTo>
                    <a:pt x="918971" y="5658611"/>
                  </a:lnTo>
                  <a:lnTo>
                    <a:pt x="0" y="0"/>
                  </a:lnTo>
                  <a:lnTo>
                    <a:pt x="1034796" y="0"/>
                  </a:lnTo>
                  <a:lnTo>
                    <a:pt x="1034796" y="5658611"/>
                  </a:lnTo>
                  <a:close/>
                </a:path>
              </a:pathLst>
            </a:custGeom>
            <a:solidFill>
              <a:srgbClr val="216091">
                <a:alpha val="79687"/>
              </a:srgbClr>
            </a:solidFill>
          </p:spPr>
          <p:txBody>
            <a:bodyPr wrap="square" lIns="0" tIns="0" rIns="0" bIns="0" rtlCol="0"/>
            <a:lstStyle/>
            <a:p>
              <a:endParaRPr/>
            </a:p>
          </p:txBody>
        </p:sp>
        <p:sp>
          <p:nvSpPr>
            <p:cNvPr id="11" name="object 11"/>
            <p:cNvSpPr/>
            <p:nvPr/>
          </p:nvSpPr>
          <p:spPr>
            <a:xfrm>
              <a:off x="8558783" y="4020311"/>
              <a:ext cx="1499870" cy="2696210"/>
            </a:xfrm>
            <a:custGeom>
              <a:avLst/>
              <a:gdLst/>
              <a:ahLst/>
              <a:cxnLst/>
              <a:rect l="l" t="t" r="r" b="b"/>
              <a:pathLst>
                <a:path w="1499870" h="2696209">
                  <a:moveTo>
                    <a:pt x="1499616" y="2695956"/>
                  </a:moveTo>
                  <a:lnTo>
                    <a:pt x="0" y="2695956"/>
                  </a:lnTo>
                  <a:lnTo>
                    <a:pt x="1499616" y="0"/>
                  </a:lnTo>
                  <a:lnTo>
                    <a:pt x="1499616" y="2695956"/>
                  </a:lnTo>
                  <a:close/>
                </a:path>
              </a:pathLst>
            </a:custGeom>
            <a:solidFill>
              <a:srgbClr val="16AFE2">
                <a:alpha val="65625"/>
              </a:srgbClr>
            </a:solidFill>
          </p:spPr>
          <p:txBody>
            <a:bodyPr wrap="square" lIns="0" tIns="0" rIns="0" bIns="0" rtlCol="0"/>
            <a:lstStyle/>
            <a:p>
              <a:endParaRPr/>
            </a:p>
          </p:txBody>
        </p:sp>
        <p:sp>
          <p:nvSpPr>
            <p:cNvPr id="12" name="object 12"/>
            <p:cNvSpPr/>
            <p:nvPr/>
          </p:nvSpPr>
          <p:spPr>
            <a:xfrm>
              <a:off x="0" y="4366259"/>
              <a:ext cx="370840" cy="2350135"/>
            </a:xfrm>
            <a:custGeom>
              <a:avLst/>
              <a:gdLst/>
              <a:ahLst/>
              <a:cxnLst/>
              <a:rect l="l" t="t" r="r" b="b"/>
              <a:pathLst>
                <a:path w="370840" h="2350134">
                  <a:moveTo>
                    <a:pt x="370332" y="2350008"/>
                  </a:moveTo>
                  <a:lnTo>
                    <a:pt x="0" y="2350008"/>
                  </a:lnTo>
                  <a:lnTo>
                    <a:pt x="0" y="0"/>
                  </a:lnTo>
                  <a:lnTo>
                    <a:pt x="370332" y="2350008"/>
                  </a:lnTo>
                  <a:close/>
                </a:path>
              </a:pathLst>
            </a:custGeom>
            <a:solidFill>
              <a:srgbClr val="5ECAED">
                <a:alpha val="69921"/>
              </a:srgbClr>
            </a:solidFill>
          </p:spPr>
          <p:txBody>
            <a:bodyPr wrap="square" lIns="0" tIns="0" rIns="0" bIns="0" rtlCol="0"/>
            <a:lstStyle/>
            <a:p>
              <a:endParaRPr/>
            </a:p>
          </p:txBody>
        </p:sp>
      </p:grpSp>
      <p:sp>
        <p:nvSpPr>
          <p:cNvPr id="13" name="object 13"/>
          <p:cNvSpPr txBox="1"/>
          <p:nvPr/>
        </p:nvSpPr>
        <p:spPr>
          <a:xfrm>
            <a:off x="620285" y="6409320"/>
            <a:ext cx="1435735" cy="134620"/>
          </a:xfrm>
          <a:prstGeom prst="rect">
            <a:avLst/>
          </a:prstGeom>
        </p:spPr>
        <p:txBody>
          <a:bodyPr vert="horz" wrap="square" lIns="0" tIns="0" rIns="0" bIns="0" rtlCol="0">
            <a:spAutoFit/>
          </a:bodyPr>
          <a:lstStyle/>
          <a:p>
            <a:pPr>
              <a:lnSpc>
                <a:spcPts val="1035"/>
              </a:lnSpc>
            </a:pPr>
            <a:r>
              <a:rPr sz="900" spc="10" dirty="0">
                <a:solidFill>
                  <a:srgbClr val="2D83C3"/>
                </a:solidFill>
                <a:latin typeface="Trebuchet MS"/>
                <a:cs typeface="Trebuchet MS"/>
              </a:rPr>
              <a:t>3</a:t>
            </a:r>
            <a:r>
              <a:rPr sz="900" dirty="0">
                <a:solidFill>
                  <a:srgbClr val="2D83C3"/>
                </a:solidFill>
                <a:latin typeface="Trebuchet MS"/>
                <a:cs typeface="Trebuchet MS"/>
              </a:rPr>
              <a:t>/</a:t>
            </a:r>
            <a:r>
              <a:rPr sz="900" spc="10" dirty="0">
                <a:solidFill>
                  <a:srgbClr val="2D83C3"/>
                </a:solidFill>
                <a:latin typeface="Trebuchet MS"/>
                <a:cs typeface="Trebuchet MS"/>
              </a:rPr>
              <a:t>2</a:t>
            </a:r>
            <a:r>
              <a:rPr sz="900" dirty="0">
                <a:solidFill>
                  <a:srgbClr val="2D83C3"/>
                </a:solidFill>
                <a:latin typeface="Trebuchet MS"/>
                <a:cs typeface="Trebuchet MS"/>
              </a:rPr>
              <a:t>1</a:t>
            </a:r>
            <a:r>
              <a:rPr sz="900" spc="10" dirty="0">
                <a:solidFill>
                  <a:srgbClr val="2D83C3"/>
                </a:solidFill>
                <a:latin typeface="Trebuchet MS"/>
                <a:cs typeface="Trebuchet MS"/>
              </a:rPr>
              <a:t>/2</a:t>
            </a:r>
            <a:r>
              <a:rPr sz="900" dirty="0">
                <a:solidFill>
                  <a:srgbClr val="2D83C3"/>
                </a:solidFill>
                <a:latin typeface="Trebuchet MS"/>
                <a:cs typeface="Trebuchet MS"/>
              </a:rPr>
              <a:t>02</a:t>
            </a:r>
            <a:r>
              <a:rPr sz="900" spc="5" dirty="0">
                <a:solidFill>
                  <a:srgbClr val="2D83C3"/>
                </a:solidFill>
                <a:latin typeface="Trebuchet MS"/>
                <a:cs typeface="Trebuchet MS"/>
              </a:rPr>
              <a:t>4</a:t>
            </a:r>
            <a:r>
              <a:rPr sz="900" dirty="0">
                <a:solidFill>
                  <a:srgbClr val="2D83C3"/>
                </a:solidFill>
                <a:latin typeface="Trebuchet MS"/>
                <a:cs typeface="Trebuchet MS"/>
              </a:rPr>
              <a:t>   </a:t>
            </a:r>
            <a:r>
              <a:rPr sz="900" b="1" dirty="0">
                <a:solidFill>
                  <a:srgbClr val="2D83C3"/>
                </a:solidFill>
                <a:latin typeface="Trebuchet MS"/>
                <a:cs typeface="Trebuchet MS"/>
              </a:rPr>
              <a:t>An</a:t>
            </a:r>
            <a:r>
              <a:rPr sz="900" b="1" spc="10" dirty="0">
                <a:solidFill>
                  <a:srgbClr val="2D83C3"/>
                </a:solidFill>
                <a:latin typeface="Trebuchet MS"/>
                <a:cs typeface="Trebuchet MS"/>
              </a:rPr>
              <a:t>n</a:t>
            </a:r>
            <a:r>
              <a:rPr sz="900" b="1" dirty="0">
                <a:solidFill>
                  <a:srgbClr val="2D83C3"/>
                </a:solidFill>
                <a:latin typeface="Trebuchet MS"/>
                <a:cs typeface="Trebuchet MS"/>
              </a:rPr>
              <a:t>u</a:t>
            </a:r>
            <a:r>
              <a:rPr sz="900" b="1" spc="-10" dirty="0">
                <a:solidFill>
                  <a:srgbClr val="2D83C3"/>
                </a:solidFill>
                <a:latin typeface="Trebuchet MS"/>
                <a:cs typeface="Trebuchet MS"/>
              </a:rPr>
              <a:t>a</a:t>
            </a:r>
            <a:r>
              <a:rPr sz="900" b="1" dirty="0">
                <a:solidFill>
                  <a:srgbClr val="2D83C3"/>
                </a:solidFill>
                <a:latin typeface="Trebuchet MS"/>
                <a:cs typeface="Trebuchet MS"/>
              </a:rPr>
              <a:t>l</a:t>
            </a:r>
            <a:r>
              <a:rPr sz="900" b="1" spc="-60" dirty="0">
                <a:solidFill>
                  <a:srgbClr val="2D83C3"/>
                </a:solidFill>
                <a:latin typeface="Trebuchet MS"/>
                <a:cs typeface="Trebuchet MS"/>
              </a:rPr>
              <a:t> </a:t>
            </a:r>
            <a:r>
              <a:rPr sz="900" b="1" spc="-15" dirty="0">
                <a:solidFill>
                  <a:srgbClr val="2D83C3"/>
                </a:solidFill>
                <a:latin typeface="Trebuchet MS"/>
                <a:cs typeface="Trebuchet MS"/>
              </a:rPr>
              <a:t>R</a:t>
            </a:r>
            <a:r>
              <a:rPr sz="900" b="1" dirty="0">
                <a:solidFill>
                  <a:srgbClr val="2D83C3"/>
                </a:solidFill>
                <a:latin typeface="Trebuchet MS"/>
                <a:cs typeface="Trebuchet MS"/>
              </a:rPr>
              <a:t>e</a:t>
            </a:r>
            <a:r>
              <a:rPr sz="900" b="1" spc="-15" dirty="0">
                <a:solidFill>
                  <a:srgbClr val="2D83C3"/>
                </a:solidFill>
                <a:latin typeface="Trebuchet MS"/>
                <a:cs typeface="Trebuchet MS"/>
              </a:rPr>
              <a:t>v</a:t>
            </a:r>
            <a:r>
              <a:rPr sz="900" b="1" spc="-10" dirty="0">
                <a:solidFill>
                  <a:srgbClr val="2D83C3"/>
                </a:solidFill>
                <a:latin typeface="Trebuchet MS"/>
                <a:cs typeface="Trebuchet MS"/>
              </a:rPr>
              <a:t>i</a:t>
            </a:r>
            <a:r>
              <a:rPr sz="900" b="1" dirty="0">
                <a:solidFill>
                  <a:srgbClr val="2D83C3"/>
                </a:solidFill>
                <a:latin typeface="Trebuchet MS"/>
                <a:cs typeface="Trebuchet MS"/>
              </a:rPr>
              <a:t>e</a:t>
            </a:r>
            <a:r>
              <a:rPr sz="900" b="1" spc="5" dirty="0">
                <a:solidFill>
                  <a:srgbClr val="2D83C3"/>
                </a:solidFill>
                <a:latin typeface="Trebuchet MS"/>
                <a:cs typeface="Trebuchet MS"/>
              </a:rPr>
              <a:t>w</a:t>
            </a:r>
            <a:endParaRPr sz="900">
              <a:latin typeface="Trebuchet MS"/>
              <a:cs typeface="Trebuchet MS"/>
            </a:endParaRPr>
          </a:p>
        </p:txBody>
      </p:sp>
      <p:grpSp>
        <p:nvGrpSpPr>
          <p:cNvPr id="14" name="object 14"/>
          <p:cNvGrpSpPr/>
          <p:nvPr/>
        </p:nvGrpSpPr>
        <p:grpSpPr>
          <a:xfrm>
            <a:off x="39623" y="1427987"/>
            <a:ext cx="9580245" cy="5264150"/>
            <a:chOff x="39623" y="1427987"/>
            <a:chExt cx="9580245" cy="5264150"/>
          </a:xfrm>
        </p:grpSpPr>
        <p:sp>
          <p:nvSpPr>
            <p:cNvPr id="15" name="object 1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sp>
          <p:nvSpPr>
            <p:cNvPr id="16" name="object 16"/>
            <p:cNvSpPr/>
            <p:nvPr/>
          </p:nvSpPr>
          <p:spPr>
            <a:xfrm>
              <a:off x="9084564" y="5687567"/>
              <a:ext cx="535305" cy="533400"/>
            </a:xfrm>
            <a:custGeom>
              <a:avLst/>
              <a:gdLst/>
              <a:ahLst/>
              <a:cxnLst/>
              <a:rect l="l" t="t" r="r" b="b"/>
              <a:pathLst>
                <a:path w="535304" h="533400">
                  <a:moveTo>
                    <a:pt x="266700" y="533400"/>
                  </a:moveTo>
                  <a:lnTo>
                    <a:pt x="228600" y="530352"/>
                  </a:lnTo>
                  <a:lnTo>
                    <a:pt x="190500" y="522732"/>
                  </a:lnTo>
                  <a:lnTo>
                    <a:pt x="121920" y="490728"/>
                  </a:lnTo>
                  <a:lnTo>
                    <a:pt x="91440" y="467867"/>
                  </a:lnTo>
                  <a:lnTo>
                    <a:pt x="42671" y="411480"/>
                  </a:lnTo>
                  <a:lnTo>
                    <a:pt x="12192" y="342900"/>
                  </a:lnTo>
                  <a:lnTo>
                    <a:pt x="0" y="266700"/>
                  </a:lnTo>
                  <a:lnTo>
                    <a:pt x="3048" y="227076"/>
                  </a:lnTo>
                  <a:lnTo>
                    <a:pt x="12192" y="188976"/>
                  </a:lnTo>
                  <a:lnTo>
                    <a:pt x="42671" y="120396"/>
                  </a:lnTo>
                  <a:lnTo>
                    <a:pt x="91440" y="65532"/>
                  </a:lnTo>
                  <a:lnTo>
                    <a:pt x="155448" y="24384"/>
                  </a:lnTo>
                  <a:lnTo>
                    <a:pt x="228600" y="1524"/>
                  </a:lnTo>
                  <a:lnTo>
                    <a:pt x="266700" y="0"/>
                  </a:lnTo>
                  <a:lnTo>
                    <a:pt x="306324" y="1524"/>
                  </a:lnTo>
                  <a:lnTo>
                    <a:pt x="344424" y="10668"/>
                  </a:lnTo>
                  <a:lnTo>
                    <a:pt x="413003" y="42672"/>
                  </a:lnTo>
                  <a:lnTo>
                    <a:pt x="469392" y="91439"/>
                  </a:lnTo>
                  <a:lnTo>
                    <a:pt x="509016" y="153924"/>
                  </a:lnTo>
                  <a:lnTo>
                    <a:pt x="531876" y="227076"/>
                  </a:lnTo>
                  <a:lnTo>
                    <a:pt x="534924" y="266700"/>
                  </a:lnTo>
                  <a:lnTo>
                    <a:pt x="531876" y="306323"/>
                  </a:lnTo>
                  <a:lnTo>
                    <a:pt x="509016" y="379476"/>
                  </a:lnTo>
                  <a:lnTo>
                    <a:pt x="469392" y="441960"/>
                  </a:lnTo>
                  <a:lnTo>
                    <a:pt x="413003" y="490728"/>
                  </a:lnTo>
                  <a:lnTo>
                    <a:pt x="379476" y="509015"/>
                  </a:lnTo>
                  <a:lnTo>
                    <a:pt x="306324" y="530352"/>
                  </a:lnTo>
                  <a:lnTo>
                    <a:pt x="266700" y="53340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8819388" y="6121907"/>
              <a:ext cx="205740" cy="201167"/>
            </a:xfrm>
            <a:prstGeom prst="rect">
              <a:avLst/>
            </a:prstGeom>
          </p:spPr>
        </p:pic>
        <p:pic>
          <p:nvPicPr>
            <p:cNvPr id="18" name="object 18"/>
            <p:cNvPicPr/>
            <p:nvPr/>
          </p:nvPicPr>
          <p:blipFill>
            <a:blip r:embed="rId3" cstate="print"/>
            <a:stretch>
              <a:fillRect/>
            </a:stretch>
          </p:blipFill>
          <p:spPr>
            <a:xfrm>
              <a:off x="385571" y="6347460"/>
              <a:ext cx="3057143" cy="242316"/>
            </a:xfrm>
            <a:prstGeom prst="rect">
              <a:avLst/>
            </a:prstGeom>
          </p:spPr>
        </p:pic>
        <p:pic>
          <p:nvPicPr>
            <p:cNvPr id="19" name="object 19"/>
            <p:cNvPicPr/>
            <p:nvPr/>
          </p:nvPicPr>
          <p:blipFill>
            <a:blip r:embed="rId4" cstate="print"/>
            <a:stretch>
              <a:fillRect/>
            </a:stretch>
          </p:blipFill>
          <p:spPr>
            <a:xfrm>
              <a:off x="39623" y="4209288"/>
              <a:ext cx="1431035" cy="2482595"/>
            </a:xfrm>
            <a:prstGeom prst="rect">
              <a:avLst/>
            </a:prstGeom>
          </p:spPr>
        </p:pic>
      </p:grpSp>
      <p:sp>
        <p:nvSpPr>
          <p:cNvPr id="20" name="object 20"/>
          <p:cNvSpPr txBox="1">
            <a:spLocks noGrp="1"/>
          </p:cNvSpPr>
          <p:nvPr>
            <p:ph type="title"/>
          </p:nvPr>
        </p:nvSpPr>
        <p:spPr>
          <a:xfrm>
            <a:off x="1656171" y="1259826"/>
            <a:ext cx="2194560" cy="629285"/>
          </a:xfrm>
          <a:prstGeom prst="rect">
            <a:avLst/>
          </a:prstGeom>
        </p:spPr>
        <p:txBody>
          <a:bodyPr vert="horz" wrap="square" lIns="0" tIns="13970" rIns="0" bIns="0" rtlCol="0">
            <a:spAutoFit/>
          </a:bodyPr>
          <a:lstStyle/>
          <a:p>
            <a:pPr marL="12700">
              <a:lnSpc>
                <a:spcPct val="100000"/>
              </a:lnSpc>
              <a:spcBef>
                <a:spcPts val="110"/>
              </a:spcBef>
            </a:pPr>
            <a:r>
              <a:rPr sz="3950" b="1" spc="-5" dirty="0">
                <a:latin typeface="Times New Roman"/>
                <a:cs typeface="Times New Roman"/>
              </a:rPr>
              <a:t>A</a:t>
            </a:r>
            <a:r>
              <a:rPr sz="3950" b="1" spc="-30" dirty="0">
                <a:latin typeface="Times New Roman"/>
                <a:cs typeface="Times New Roman"/>
              </a:rPr>
              <a:t>G</a:t>
            </a:r>
            <a:r>
              <a:rPr sz="3950" b="1" spc="15" dirty="0">
                <a:latin typeface="Times New Roman"/>
                <a:cs typeface="Times New Roman"/>
              </a:rPr>
              <a:t>E</a:t>
            </a:r>
            <a:r>
              <a:rPr sz="3950" b="1" spc="-5" dirty="0">
                <a:latin typeface="Times New Roman"/>
                <a:cs typeface="Times New Roman"/>
              </a:rPr>
              <a:t>N</a:t>
            </a:r>
            <a:r>
              <a:rPr sz="3950" b="1" spc="-45" dirty="0">
                <a:latin typeface="Times New Roman"/>
                <a:cs typeface="Times New Roman"/>
              </a:rPr>
              <a:t>D</a:t>
            </a:r>
            <a:r>
              <a:rPr sz="3950" b="1" spc="5" dirty="0">
                <a:latin typeface="Times New Roman"/>
                <a:cs typeface="Times New Roman"/>
              </a:rPr>
              <a:t>A</a:t>
            </a:r>
            <a:endParaRPr sz="395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3</a:t>
            </a:fld>
            <a:endParaRPr spc="5" dirty="0"/>
          </a:p>
        </p:txBody>
      </p:sp>
      <p:sp>
        <p:nvSpPr>
          <p:cNvPr id="21" name="object 21"/>
          <p:cNvSpPr txBox="1"/>
          <p:nvPr/>
        </p:nvSpPr>
        <p:spPr>
          <a:xfrm>
            <a:off x="1592125" y="2189508"/>
            <a:ext cx="7993833" cy="3852337"/>
          </a:xfrm>
          <a:prstGeom prst="rect">
            <a:avLst/>
          </a:prstGeom>
        </p:spPr>
        <p:txBody>
          <a:bodyPr vert="horz" wrap="square" lIns="0" tIns="15240" rIns="0" bIns="0" rtlCol="0">
            <a:spAutoFit/>
          </a:bodyPr>
          <a:lstStyle/>
          <a:p>
            <a:r>
              <a:rPr lang="en-US" sz="1600" dirty="0">
                <a:latin typeface="Times New Roman" panose="02020603050405020304" pitchFamily="18" charset="0"/>
                <a:cs typeface="Times New Roman" panose="02020603050405020304" pitchFamily="18" charset="0"/>
              </a:rPr>
              <a:t>Introduction to Article Summarization: Discuss the importance of summarizing articles, its applications, and challenges.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Introduction to BART Model: Briefly explain what the BART model is and its capabilities in natural language processing tasks.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Implementation of Article Summarization: Discuss how you're using the BART model from Hugging Face Transformers for article summarization.</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Evaluation and Performance Metrics: Discuss the evaluation methods used to assess the quality of the summaries generated by the model.</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Future Improvements: Discuss potential enhancements or modifications to improve the summarization performance.</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Problem Statement: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Develop an efficient and accurate article summarization tool using state-of-the-art natural language processing techniques. The tool should be capable of producing concise and informative summaries from long-form articles.</a:t>
            </a:r>
            <a:endParaRPr lang="en-IN" sz="1600" dirty="0">
              <a:latin typeface="Times New Roman" panose="02020603050405020304" pitchFamily="18" charset="0"/>
              <a:cs typeface="Times New Roman" panose="02020603050405020304" pitchFamily="18" charset="0"/>
            </a:endParaRPr>
          </a:p>
          <a:p>
            <a:pPr marL="12065">
              <a:lnSpc>
                <a:spcPct val="100000"/>
              </a:lnSpc>
              <a:spcBef>
                <a:spcPts val="120"/>
              </a:spcBef>
              <a:tabLst>
                <a:tab pos="391160" algn="l"/>
                <a:tab pos="2032000" algn="l"/>
              </a:tabLst>
            </a:pPr>
            <a:endParaRPr sz="245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6" name="object 6"/>
          <p:cNvSpPr txBox="1">
            <a:spLocks noGrp="1"/>
          </p:cNvSpPr>
          <p:nvPr>
            <p:ph type="title"/>
          </p:nvPr>
        </p:nvSpPr>
        <p:spPr>
          <a:xfrm>
            <a:off x="750864" y="586018"/>
            <a:ext cx="5115560" cy="559435"/>
          </a:xfrm>
          <a:prstGeom prst="rect">
            <a:avLst/>
          </a:prstGeom>
        </p:spPr>
        <p:txBody>
          <a:bodyPr vert="horz" wrap="square" lIns="0" tIns="12700" rIns="0" bIns="0" rtlCol="0">
            <a:spAutoFit/>
          </a:bodyPr>
          <a:lstStyle/>
          <a:p>
            <a:pPr marL="12700">
              <a:lnSpc>
                <a:spcPct val="100000"/>
              </a:lnSpc>
              <a:spcBef>
                <a:spcPts val="100"/>
              </a:spcBef>
            </a:pPr>
            <a:r>
              <a:rPr sz="3500" b="1" spc="-10" dirty="0">
                <a:latin typeface="Times New Roman"/>
                <a:cs typeface="Times New Roman"/>
              </a:rPr>
              <a:t>PROBLEM</a:t>
            </a:r>
            <a:r>
              <a:rPr sz="3500" b="1" spc="-65" dirty="0">
                <a:latin typeface="Times New Roman"/>
                <a:cs typeface="Times New Roman"/>
              </a:rPr>
              <a:t> </a:t>
            </a:r>
            <a:r>
              <a:rPr sz="3500" b="1" spc="-50" dirty="0">
                <a:latin typeface="Times New Roman"/>
                <a:cs typeface="Times New Roman"/>
              </a:rPr>
              <a:t>STATEMENT</a:t>
            </a:r>
            <a:endParaRPr sz="3500" dirty="0">
              <a:latin typeface="Times New Roman"/>
              <a:cs typeface="Times New Roman"/>
            </a:endParaRPr>
          </a:p>
        </p:txBody>
      </p:sp>
      <p:pic>
        <p:nvPicPr>
          <p:cNvPr id="7" name="object 7"/>
          <p:cNvPicPr/>
          <p:nvPr/>
        </p:nvPicPr>
        <p:blipFill>
          <a:blip r:embed="rId2" cstate="print"/>
          <a:stretch>
            <a:fillRect/>
          </a:stretch>
        </p:blipFill>
        <p:spPr>
          <a:xfrm>
            <a:off x="1376442" y="6394704"/>
            <a:ext cx="62856" cy="146304"/>
          </a:xfrm>
          <a:prstGeom prst="rect">
            <a:avLst/>
          </a:prstGeom>
        </p:spPr>
      </p:pic>
      <p:sp>
        <p:nvSpPr>
          <p:cNvPr id="8" name="object 8"/>
          <p:cNvSpPr txBox="1"/>
          <p:nvPr/>
        </p:nvSpPr>
        <p:spPr>
          <a:xfrm>
            <a:off x="457200" y="1371600"/>
            <a:ext cx="8121862" cy="5552161"/>
          </a:xfrm>
          <a:prstGeom prst="rect">
            <a:avLst/>
          </a:prstGeom>
        </p:spPr>
        <p:txBody>
          <a:bodyPr vert="horz" wrap="square" lIns="0" tIns="12065" rIns="0" bIns="0" rtlCol="0">
            <a:spAutoFit/>
          </a:bodyPr>
          <a:lstStyle/>
          <a:p>
            <a:r>
              <a:rPr lang="en-US" dirty="0">
                <a:latin typeface="Times New Roman" panose="02020603050405020304" pitchFamily="18" charset="0"/>
                <a:cs typeface="Times New Roman" panose="02020603050405020304" pitchFamily="18" charset="0"/>
              </a:rPr>
              <a:t>The task is to develop an automated text summarization system using the BART (Bidirectional and Auto-Regressive Transformers) model from the Hugging Face `transformers` library. The system should be able to succinctly summarize input articles, extracting the most relevant information while maintaining coherence and readability</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Components: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Integration </a:t>
            </a:r>
            <a:r>
              <a:rPr lang="en-US" dirty="0">
                <a:latin typeface="Times New Roman" panose="02020603050405020304" pitchFamily="18" charset="0"/>
                <a:cs typeface="Times New Roman" panose="02020603050405020304" pitchFamily="18" charset="0"/>
              </a:rPr>
              <a:t>of transformers </a:t>
            </a:r>
            <a:r>
              <a:rPr lang="en-US" dirty="0" smtClean="0">
                <a:latin typeface="Times New Roman" panose="02020603050405020304" pitchFamily="18" charset="0"/>
                <a:cs typeface="Times New Roman" panose="02020603050405020304" pitchFamily="18" charset="0"/>
              </a:rPr>
              <a:t>Library: </a:t>
            </a:r>
            <a:r>
              <a:rPr lang="en-US" dirty="0">
                <a:latin typeface="Times New Roman" panose="02020603050405020304" pitchFamily="18" charset="0"/>
                <a:cs typeface="Times New Roman" panose="02020603050405020304" pitchFamily="18" charset="0"/>
              </a:rPr>
              <a:t>Implement the necessary steps to install and import the `transformers` library, which provides access to pre-trained language models like BART</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Summarization: </a:t>
            </a:r>
            <a:r>
              <a:rPr lang="en-US" dirty="0">
                <a:latin typeface="Times New Roman" panose="02020603050405020304" pitchFamily="18" charset="0"/>
                <a:cs typeface="Times New Roman" panose="02020603050405020304" pitchFamily="18" charset="0"/>
              </a:rPr>
              <a:t>Develop a Python function named `</a:t>
            </a:r>
            <a:r>
              <a:rPr lang="en-US" dirty="0" err="1">
                <a:latin typeface="Times New Roman" panose="02020603050405020304" pitchFamily="18" charset="0"/>
                <a:cs typeface="Times New Roman" panose="02020603050405020304" pitchFamily="18" charset="0"/>
              </a:rPr>
              <a:t>summarize_article</a:t>
            </a:r>
            <a:r>
              <a:rPr lang="en-US" dirty="0">
                <a:latin typeface="Times New Roman" panose="02020603050405020304" pitchFamily="18" charset="0"/>
                <a:cs typeface="Times New Roman" panose="02020603050405020304" pitchFamily="18" charset="0"/>
              </a:rPr>
              <a:t>` that takes an article text as input and generates a summary using the BART model. This function should incorporate tokenization, model loading, summary generation, and text decoding</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Parameter Tuning: </a:t>
            </a:r>
            <a:r>
              <a:rPr lang="en-US" dirty="0">
                <a:latin typeface="Times New Roman" panose="02020603050405020304" pitchFamily="18" charset="0"/>
                <a:cs typeface="Times New Roman" panose="02020603050405020304" pitchFamily="18" charset="0"/>
              </a:rPr>
              <a:t>Experiment with various parameters such as `</a:t>
            </a:r>
            <a:r>
              <a:rPr lang="en-US" dirty="0" err="1">
                <a:latin typeface="Times New Roman" panose="02020603050405020304" pitchFamily="18" charset="0"/>
                <a:cs typeface="Times New Roman" panose="02020603050405020304" pitchFamily="18" charset="0"/>
              </a:rPr>
              <a:t>max_length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min_length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length_penalty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num_beams</a:t>
            </a:r>
            <a:r>
              <a:rPr lang="en-US" dirty="0">
                <a:latin typeface="Times New Roman" panose="02020603050405020304" pitchFamily="18" charset="0"/>
                <a:cs typeface="Times New Roman" panose="02020603050405020304" pitchFamily="18" charset="0"/>
              </a:rPr>
              <a:t>` to fine-tune the summarization process for optimal results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smtClean="0">
                <a:latin typeface="Times New Roman" panose="02020603050405020304" pitchFamily="18" charset="0"/>
                <a:cs typeface="Times New Roman" panose="02020603050405020304" pitchFamily="18" charset="0"/>
              </a:rPr>
              <a:t>Example Usage: </a:t>
            </a:r>
            <a:r>
              <a:rPr lang="en-US" dirty="0">
                <a:latin typeface="Times New Roman" panose="02020603050405020304" pitchFamily="18" charset="0"/>
                <a:cs typeface="Times New Roman" panose="02020603050405020304" pitchFamily="18" charset="0"/>
              </a:rPr>
              <a:t>Provide an example demonstrating how to utilize the `</a:t>
            </a:r>
            <a:r>
              <a:rPr lang="en-US" dirty="0" err="1">
                <a:latin typeface="Times New Roman" panose="02020603050405020304" pitchFamily="18" charset="0"/>
                <a:cs typeface="Times New Roman" panose="02020603050405020304" pitchFamily="18" charset="0"/>
              </a:rPr>
              <a:t>summarize_article</a:t>
            </a:r>
            <a:r>
              <a:rPr lang="en-US" dirty="0">
                <a:latin typeface="Times New Roman" panose="02020603050405020304" pitchFamily="18" charset="0"/>
                <a:cs typeface="Times New Roman" panose="02020603050405020304" pitchFamily="18" charset="0"/>
              </a:rPr>
              <a:t>` function with sample article text. This showcases the functionality of the summarization system in practice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Output Validation: </a:t>
            </a:r>
            <a:r>
              <a:rPr lang="en-US" dirty="0">
                <a:latin typeface="Times New Roman" panose="02020603050405020304" pitchFamily="18" charset="0"/>
                <a:cs typeface="Times New Roman" panose="02020603050405020304" pitchFamily="18" charset="0"/>
              </a:rPr>
              <a:t>Ensure that the generated summaries are coherent, informative, and effectively capture the essence of the input articles.</a:t>
            </a:r>
            <a:endParaRPr lang="en-IN"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4</a:t>
            </a:fld>
            <a:endParaRPr spc="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grpSp>
        <p:nvGrpSpPr>
          <p:cNvPr id="3" name="object 3"/>
          <p:cNvGrpSpPr/>
          <p:nvPr/>
        </p:nvGrpSpPr>
        <p:grpSpPr>
          <a:xfrm>
            <a:off x="7147559" y="3246120"/>
            <a:ext cx="2910840" cy="3139440"/>
            <a:chOff x="7147559" y="3246120"/>
            <a:chExt cx="2910840" cy="3139440"/>
          </a:xfrm>
        </p:grpSpPr>
        <p:sp>
          <p:nvSpPr>
            <p:cNvPr id="4" name="object 4"/>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147559" y="3246120"/>
              <a:ext cx="2910839" cy="3139440"/>
            </a:xfrm>
            <a:prstGeom prst="rect">
              <a:avLst/>
            </a:prstGeom>
          </p:spPr>
        </p:pic>
      </p:grpSp>
      <p:sp>
        <p:nvSpPr>
          <p:cNvPr id="6" name="object 6"/>
          <p:cNvSpPr txBox="1">
            <a:spLocks noGrp="1"/>
          </p:cNvSpPr>
          <p:nvPr>
            <p:ph type="title"/>
          </p:nvPr>
        </p:nvSpPr>
        <p:spPr>
          <a:xfrm>
            <a:off x="533400" y="528010"/>
            <a:ext cx="4707255" cy="559435"/>
          </a:xfrm>
          <a:prstGeom prst="rect">
            <a:avLst/>
          </a:prstGeom>
        </p:spPr>
        <p:txBody>
          <a:bodyPr vert="horz" wrap="square" lIns="0" tIns="12700" rIns="0" bIns="0" rtlCol="0">
            <a:spAutoFit/>
          </a:bodyPr>
          <a:lstStyle/>
          <a:p>
            <a:pPr marL="12700">
              <a:lnSpc>
                <a:spcPct val="100000"/>
              </a:lnSpc>
              <a:spcBef>
                <a:spcPts val="100"/>
              </a:spcBef>
            </a:pPr>
            <a:r>
              <a:rPr sz="3500" b="1" spc="-10" dirty="0">
                <a:latin typeface="Times New Roman"/>
                <a:cs typeface="Times New Roman"/>
              </a:rPr>
              <a:t>PROJECT</a:t>
            </a:r>
            <a:r>
              <a:rPr sz="3500" b="1" spc="-114" dirty="0">
                <a:latin typeface="Times New Roman"/>
                <a:cs typeface="Times New Roman"/>
              </a:rPr>
              <a:t> </a:t>
            </a:r>
            <a:r>
              <a:rPr sz="3500" b="1" spc="-15" dirty="0">
                <a:latin typeface="Times New Roman"/>
                <a:cs typeface="Times New Roman"/>
              </a:rPr>
              <a:t>OVERVIEW</a:t>
            </a:r>
            <a:endParaRPr sz="3500" dirty="0">
              <a:latin typeface="Times New Roman"/>
              <a:cs typeface="Times New Roman"/>
            </a:endParaRPr>
          </a:p>
        </p:txBody>
      </p:sp>
      <p:pic>
        <p:nvPicPr>
          <p:cNvPr id="7" name="object 7"/>
          <p:cNvPicPr/>
          <p:nvPr/>
        </p:nvPicPr>
        <p:blipFill>
          <a:blip r:embed="rId3" cstate="print"/>
          <a:stretch>
            <a:fillRect/>
          </a:stretch>
        </p:blipFill>
        <p:spPr>
          <a:xfrm>
            <a:off x="1376442" y="6394704"/>
            <a:ext cx="62856" cy="146304"/>
          </a:xfrm>
          <a:prstGeom prst="rect">
            <a:avLst/>
          </a:prstGeom>
        </p:spPr>
      </p:pic>
      <p:sp>
        <p:nvSpPr>
          <p:cNvPr id="8" name="object 8"/>
          <p:cNvSpPr txBox="1"/>
          <p:nvPr/>
        </p:nvSpPr>
        <p:spPr>
          <a:xfrm>
            <a:off x="533400" y="1437944"/>
            <a:ext cx="6794523" cy="4932376"/>
          </a:xfrm>
          <a:prstGeom prst="rect">
            <a:avLst/>
          </a:prstGeom>
        </p:spPr>
        <p:txBody>
          <a:bodyPr vert="horz" wrap="square" lIns="0" tIns="11430" rIns="0" bIns="0" rtlCol="0">
            <a:spAutoFit/>
          </a:bodyPr>
          <a:lstStyle/>
          <a:p>
            <a:r>
              <a:rPr lang="en-US" sz="1600" b="1" dirty="0"/>
              <a:t>Preprocessing: Tokenize the input article and prepare it for input to the BART model.</a:t>
            </a:r>
            <a:endParaRPr lang="en-IN" sz="1600" b="1" dirty="0"/>
          </a:p>
          <a:p>
            <a:r>
              <a:rPr lang="en-US" sz="1600" b="1" dirty="0"/>
              <a:t>Model Loading: Load the pre-trained BART model and </a:t>
            </a:r>
            <a:r>
              <a:rPr lang="en-US" sz="1600" b="1" dirty="0" err="1"/>
              <a:t>tokenizer</a:t>
            </a:r>
            <a:r>
              <a:rPr lang="en-US" sz="1600" b="1" dirty="0"/>
              <a:t> from the Hugging Face Transformers library.</a:t>
            </a:r>
            <a:endParaRPr lang="en-IN" sz="1600" b="1" dirty="0"/>
          </a:p>
          <a:p>
            <a:r>
              <a:rPr lang="en-US" sz="1600" b="1" dirty="0"/>
              <a:t>Summarization: Utilize the loaded model to generate a summary of the input article.</a:t>
            </a:r>
            <a:endParaRPr lang="en-IN" sz="1600" b="1" dirty="0"/>
          </a:p>
          <a:p>
            <a:r>
              <a:rPr lang="en-US" sz="1600" b="1" dirty="0"/>
              <a:t>Post-processing: Decode the summary and remove any special tokens to present the final summary to the user.</a:t>
            </a:r>
            <a:endParaRPr lang="en-IN" sz="1600" b="1" dirty="0"/>
          </a:p>
          <a:p>
            <a:r>
              <a:rPr lang="en-US" sz="1600" b="1" dirty="0"/>
              <a:t>Future Enhancements:</a:t>
            </a:r>
            <a:endParaRPr lang="en-IN" sz="1600" b="1" dirty="0"/>
          </a:p>
          <a:p>
            <a:r>
              <a:rPr lang="en-US" sz="1600" b="1" dirty="0"/>
              <a:t>Fine-tuning: Consider fine-tuning the pre-trained BART model on a specific domain to improve summarization quality for domain-specific articles.</a:t>
            </a:r>
            <a:endParaRPr lang="en-IN" sz="1600" b="1" dirty="0"/>
          </a:p>
          <a:p>
            <a:r>
              <a:rPr lang="en-US" sz="1600" b="1" dirty="0"/>
              <a:t>User Interface: Develop a user-friendly interface for users to interact with the summarization tool.</a:t>
            </a:r>
            <a:endParaRPr lang="en-IN" sz="1600" b="1" dirty="0"/>
          </a:p>
          <a:p>
            <a:r>
              <a:rPr lang="en-US" sz="1600" b="1" dirty="0"/>
              <a:t>Abstractive </a:t>
            </a:r>
            <a:r>
              <a:rPr lang="en-US" sz="1600" b="1" dirty="0" err="1"/>
              <a:t>vs</a:t>
            </a:r>
            <a:r>
              <a:rPr lang="en-US" sz="1600" b="1" dirty="0"/>
              <a:t> Extractive Summarization: Explore the possibility of incorporating both abstractive and extractive summarization techniques for better results.</a:t>
            </a:r>
            <a:endParaRPr lang="en-IN" sz="1600" b="1" dirty="0"/>
          </a:p>
          <a:p>
            <a:r>
              <a:rPr lang="en-US" sz="1600" b="1" dirty="0"/>
              <a:t>Performance Optimization: Optimize the summarization process for faster execution without compromising on quality.</a:t>
            </a:r>
            <a:endParaRPr lang="en-IN" sz="1600" b="1" dirty="0"/>
          </a:p>
          <a:p>
            <a:r>
              <a:rPr lang="en-US" sz="1600" b="1" dirty="0"/>
              <a:t>     By following these steps and considerations, you can create a comprehensive article summarization tool using the BART model.</a:t>
            </a:r>
            <a:endParaRPr lang="en-IN" sz="1600" b="1" dirty="0"/>
          </a:p>
          <a:p>
            <a:pPr marL="12700" marR="6350">
              <a:lnSpc>
                <a:spcPct val="102800"/>
              </a:lnSpc>
              <a:spcBef>
                <a:spcPts val="90"/>
              </a:spcBef>
              <a:tabLst>
                <a:tab pos="248920" algn="l"/>
              </a:tabLst>
            </a:pPr>
            <a:endParaRPr sz="145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5</a:t>
            </a:fld>
            <a:endParaRPr spc="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3" name="object 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4" name="object 4"/>
          <p:cNvSpPr txBox="1">
            <a:spLocks noGrp="1"/>
          </p:cNvSpPr>
          <p:nvPr>
            <p:ph type="title"/>
          </p:nvPr>
        </p:nvSpPr>
        <p:spPr>
          <a:xfrm>
            <a:off x="550714" y="838200"/>
            <a:ext cx="4538345" cy="427990"/>
          </a:xfrm>
          <a:prstGeom prst="rect">
            <a:avLst/>
          </a:prstGeom>
        </p:spPr>
        <p:txBody>
          <a:bodyPr vert="horz" wrap="square" lIns="0" tIns="11430" rIns="0" bIns="0" rtlCol="0">
            <a:spAutoFit/>
          </a:bodyPr>
          <a:lstStyle/>
          <a:p>
            <a:pPr marL="12700">
              <a:lnSpc>
                <a:spcPct val="100000"/>
              </a:lnSpc>
              <a:spcBef>
                <a:spcPts val="90"/>
              </a:spcBef>
            </a:pPr>
            <a:r>
              <a:rPr sz="2650" b="1" spc="-10" dirty="0">
                <a:latin typeface="Times New Roman"/>
                <a:cs typeface="Times New Roman"/>
              </a:rPr>
              <a:t>W</a:t>
            </a:r>
            <a:r>
              <a:rPr sz="2650" b="1" spc="-5" dirty="0">
                <a:latin typeface="Times New Roman"/>
                <a:cs typeface="Times New Roman"/>
              </a:rPr>
              <a:t>H</a:t>
            </a:r>
            <a:r>
              <a:rPr sz="2650" b="1" spc="-10" dirty="0">
                <a:latin typeface="Times New Roman"/>
                <a:cs typeface="Times New Roman"/>
              </a:rPr>
              <a:t>O</a:t>
            </a:r>
            <a:r>
              <a:rPr sz="2650" b="1" spc="-210" dirty="0">
                <a:latin typeface="Times New Roman"/>
                <a:cs typeface="Times New Roman"/>
              </a:rPr>
              <a:t> </a:t>
            </a:r>
            <a:r>
              <a:rPr sz="2650" b="1" spc="-20" dirty="0">
                <a:latin typeface="Times New Roman"/>
                <a:cs typeface="Times New Roman"/>
              </a:rPr>
              <a:t>AR</a:t>
            </a:r>
            <a:r>
              <a:rPr sz="2650" b="1" spc="-10" dirty="0">
                <a:latin typeface="Times New Roman"/>
                <a:cs typeface="Times New Roman"/>
              </a:rPr>
              <a:t>E</a:t>
            </a:r>
            <a:r>
              <a:rPr sz="2650" b="1" spc="-50" dirty="0">
                <a:latin typeface="Times New Roman"/>
                <a:cs typeface="Times New Roman"/>
              </a:rPr>
              <a:t> </a:t>
            </a:r>
            <a:r>
              <a:rPr sz="2650" b="1" spc="-5" dirty="0">
                <a:latin typeface="Times New Roman"/>
                <a:cs typeface="Times New Roman"/>
              </a:rPr>
              <a:t>T</a:t>
            </a:r>
            <a:r>
              <a:rPr sz="2650" b="1" spc="-35" dirty="0">
                <a:latin typeface="Times New Roman"/>
                <a:cs typeface="Times New Roman"/>
              </a:rPr>
              <a:t>H</a:t>
            </a:r>
            <a:r>
              <a:rPr sz="2650" b="1" spc="-10" dirty="0">
                <a:latin typeface="Times New Roman"/>
                <a:cs typeface="Times New Roman"/>
              </a:rPr>
              <a:t>E</a:t>
            </a:r>
            <a:r>
              <a:rPr sz="2650" b="1" spc="-50" dirty="0">
                <a:latin typeface="Times New Roman"/>
                <a:cs typeface="Times New Roman"/>
              </a:rPr>
              <a:t> </a:t>
            </a:r>
            <a:r>
              <a:rPr sz="2650" b="1" spc="-5" dirty="0">
                <a:latin typeface="Times New Roman"/>
                <a:cs typeface="Times New Roman"/>
              </a:rPr>
              <a:t>E</a:t>
            </a:r>
            <a:r>
              <a:rPr sz="2650" b="1" spc="-20" dirty="0">
                <a:latin typeface="Times New Roman"/>
                <a:cs typeface="Times New Roman"/>
              </a:rPr>
              <a:t>N</a:t>
            </a:r>
            <a:r>
              <a:rPr sz="2650" b="1" spc="-10" dirty="0">
                <a:latin typeface="Times New Roman"/>
                <a:cs typeface="Times New Roman"/>
              </a:rPr>
              <a:t>D</a:t>
            </a:r>
            <a:r>
              <a:rPr sz="2650" b="1" spc="-35" dirty="0">
                <a:latin typeface="Times New Roman"/>
                <a:cs typeface="Times New Roman"/>
              </a:rPr>
              <a:t> </a:t>
            </a:r>
            <a:r>
              <a:rPr sz="2650" b="1" spc="-20" dirty="0">
                <a:latin typeface="Times New Roman"/>
                <a:cs typeface="Times New Roman"/>
              </a:rPr>
              <a:t>U</a:t>
            </a:r>
            <a:r>
              <a:rPr sz="2650" b="1" spc="-30" dirty="0">
                <a:latin typeface="Times New Roman"/>
                <a:cs typeface="Times New Roman"/>
              </a:rPr>
              <a:t>SE</a:t>
            </a:r>
            <a:r>
              <a:rPr sz="2650" b="1" spc="-20" dirty="0">
                <a:latin typeface="Times New Roman"/>
                <a:cs typeface="Times New Roman"/>
              </a:rPr>
              <a:t>R</a:t>
            </a:r>
            <a:r>
              <a:rPr sz="2650" b="1" spc="-30" dirty="0">
                <a:latin typeface="Times New Roman"/>
                <a:cs typeface="Times New Roman"/>
              </a:rPr>
              <a:t>S</a:t>
            </a:r>
            <a:r>
              <a:rPr sz="2650" b="1" spc="-5" dirty="0">
                <a:latin typeface="Times New Roman"/>
                <a:cs typeface="Times New Roman"/>
              </a:rPr>
              <a:t>?</a:t>
            </a:r>
            <a:endParaRPr sz="265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6</a:t>
            </a:fld>
            <a:endParaRPr spc="5" dirty="0"/>
          </a:p>
        </p:txBody>
      </p:sp>
      <p:sp>
        <p:nvSpPr>
          <p:cNvPr id="5" name="object 5"/>
          <p:cNvSpPr txBox="1"/>
          <p:nvPr/>
        </p:nvSpPr>
        <p:spPr>
          <a:xfrm>
            <a:off x="484799" y="1600200"/>
            <a:ext cx="7421013" cy="5793253"/>
          </a:xfrm>
          <a:prstGeom prst="rect">
            <a:avLst/>
          </a:prstGeom>
        </p:spPr>
        <p:txBody>
          <a:bodyPr vert="horz" wrap="square" lIns="0" tIns="17145" rIns="0" bIns="0" rtlCol="0">
            <a:spAutoFit/>
          </a:bodyPr>
          <a:lstStyle/>
          <a:p>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General Readers: </a:t>
            </a:r>
            <a:r>
              <a:rPr lang="en-US" dirty="0">
                <a:latin typeface="Times New Roman" panose="02020603050405020304" pitchFamily="18" charset="0"/>
                <a:cs typeface="Times New Roman" panose="02020603050405020304" pitchFamily="18" charset="0"/>
              </a:rPr>
              <a:t>Individuals who want to quickly grasp the key points of lengthy articles without reading the entire content. This could include students, professionals, or anyone with limited time who needs to extract essential information efficiently.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Researchers: </a:t>
            </a:r>
            <a:r>
              <a:rPr lang="en-US" dirty="0">
                <a:latin typeface="Times New Roman" panose="02020603050405020304" pitchFamily="18" charset="0"/>
                <a:cs typeface="Times New Roman" panose="02020603050405020304" pitchFamily="18" charset="0"/>
              </a:rPr>
              <a:t>Academic researchers or professionals in various fields who need to review a large volume of literature for their work. Summarizing articles can help them identify relevant studies and extract crucial findings more effectively.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Journalists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Writers: </a:t>
            </a:r>
            <a:r>
              <a:rPr lang="en-US" dirty="0">
                <a:latin typeface="Times New Roman" panose="02020603050405020304" pitchFamily="18" charset="0"/>
                <a:cs typeface="Times New Roman" panose="02020603050405020304" pitchFamily="18" charset="0"/>
              </a:rPr>
              <a:t>Professionals in the media industry who need to stay updated with current events and trends. Summarizing articles can assist them in quickly digesting news articles and gathering information for their own reports or articles.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smtClean="0">
                <a:latin typeface="Times New Roman" panose="02020603050405020304" pitchFamily="18" charset="0"/>
                <a:cs typeface="Times New Roman" panose="02020603050405020304" pitchFamily="18" charset="0"/>
              </a:rPr>
              <a:t>Business Professionals: </a:t>
            </a:r>
            <a:r>
              <a:rPr lang="en-US" dirty="0">
                <a:latin typeface="Times New Roman" panose="02020603050405020304" pitchFamily="18" charset="0"/>
                <a:cs typeface="Times New Roman" panose="02020603050405020304" pitchFamily="18" charset="0"/>
              </a:rPr>
              <a:t>Executives, analysts, or consultants who need to stay informed about industry trends, market research, or competitor analysis. Summarizing articles can help them stay up-to-date with relevant information without spending excessive time on reading.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2700">
              <a:lnSpc>
                <a:spcPct val="100000"/>
              </a:lnSpc>
              <a:spcBef>
                <a:spcPts val="135"/>
              </a:spcBef>
              <a:tabLst>
                <a:tab pos="248920" algn="l"/>
              </a:tabLst>
            </a:pPr>
            <a:endParaRPr sz="145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91144" y="2456688"/>
            <a:ext cx="1667255" cy="2750819"/>
          </a:xfrm>
          <a:prstGeom prst="rect">
            <a:avLst/>
          </a:prstGeom>
        </p:spPr>
      </p:pic>
      <p:sp>
        <p:nvSpPr>
          <p:cNvPr id="3" name="object 3"/>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4" name="object 4"/>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9998" y="1219200"/>
            <a:ext cx="7895590" cy="427990"/>
          </a:xfrm>
          <a:prstGeom prst="rect">
            <a:avLst/>
          </a:prstGeom>
        </p:spPr>
        <p:txBody>
          <a:bodyPr vert="horz" wrap="square" lIns="0" tIns="11430" rIns="0" bIns="0" rtlCol="0">
            <a:spAutoFit/>
          </a:bodyPr>
          <a:lstStyle/>
          <a:p>
            <a:pPr marL="12700">
              <a:lnSpc>
                <a:spcPct val="100000"/>
              </a:lnSpc>
              <a:spcBef>
                <a:spcPts val="90"/>
              </a:spcBef>
            </a:pPr>
            <a:r>
              <a:rPr sz="2650" b="1" spc="-15" dirty="0">
                <a:latin typeface="Times New Roman"/>
                <a:cs typeface="Times New Roman"/>
              </a:rPr>
              <a:t>YOUR</a:t>
            </a:r>
            <a:r>
              <a:rPr sz="2650" b="1" spc="-90" dirty="0">
                <a:latin typeface="Times New Roman"/>
                <a:cs typeface="Times New Roman"/>
              </a:rPr>
              <a:t> </a:t>
            </a:r>
            <a:r>
              <a:rPr sz="2650" b="1" spc="-20" dirty="0">
                <a:latin typeface="Times New Roman"/>
                <a:cs typeface="Times New Roman"/>
              </a:rPr>
              <a:t>SOLUTION</a:t>
            </a:r>
            <a:r>
              <a:rPr sz="2650" b="1" spc="-275" dirty="0">
                <a:latin typeface="Times New Roman"/>
                <a:cs typeface="Times New Roman"/>
              </a:rPr>
              <a:t> </a:t>
            </a:r>
            <a:r>
              <a:rPr sz="2650" b="1" spc="-5" dirty="0">
                <a:latin typeface="Times New Roman"/>
                <a:cs typeface="Times New Roman"/>
              </a:rPr>
              <a:t>AND</a:t>
            </a:r>
            <a:r>
              <a:rPr sz="2650" b="1" spc="-10" dirty="0">
                <a:latin typeface="Times New Roman"/>
                <a:cs typeface="Times New Roman"/>
              </a:rPr>
              <a:t> </a:t>
            </a:r>
            <a:r>
              <a:rPr sz="2650" b="1" spc="-5" dirty="0">
                <a:latin typeface="Times New Roman"/>
                <a:cs typeface="Times New Roman"/>
              </a:rPr>
              <a:t>ITS</a:t>
            </a:r>
            <a:r>
              <a:rPr sz="2650" b="1" spc="-20" dirty="0">
                <a:latin typeface="Times New Roman"/>
                <a:cs typeface="Times New Roman"/>
              </a:rPr>
              <a:t> VALUE</a:t>
            </a:r>
            <a:r>
              <a:rPr sz="2650" b="1" spc="-155" dirty="0">
                <a:latin typeface="Times New Roman"/>
                <a:cs typeface="Times New Roman"/>
              </a:rPr>
              <a:t> </a:t>
            </a:r>
            <a:r>
              <a:rPr sz="2650" b="1" spc="-25" dirty="0">
                <a:latin typeface="Times New Roman"/>
                <a:cs typeface="Times New Roman"/>
              </a:rPr>
              <a:t>PROPOSITION</a:t>
            </a:r>
            <a:endParaRPr sz="2650" dirty="0">
              <a:latin typeface="Times New Roman"/>
              <a:cs typeface="Times New Roman"/>
            </a:endParaRPr>
          </a:p>
        </p:txBody>
      </p:sp>
      <p:pic>
        <p:nvPicPr>
          <p:cNvPr id="6" name="object 6"/>
          <p:cNvPicPr/>
          <p:nvPr/>
        </p:nvPicPr>
        <p:blipFill>
          <a:blip r:embed="rId3" cstate="print"/>
          <a:stretch>
            <a:fillRect/>
          </a:stretch>
        </p:blipFill>
        <p:spPr>
          <a:xfrm>
            <a:off x="1376442" y="6394704"/>
            <a:ext cx="62856" cy="146304"/>
          </a:xfrm>
          <a:prstGeom prst="rect">
            <a:avLst/>
          </a:prstGeom>
        </p:spPr>
      </p:pic>
      <p:sp>
        <p:nvSpPr>
          <p:cNvPr id="7" name="object 7"/>
          <p:cNvSpPr txBox="1"/>
          <p:nvPr/>
        </p:nvSpPr>
        <p:spPr>
          <a:xfrm>
            <a:off x="362718" y="1868392"/>
            <a:ext cx="7504677" cy="5141536"/>
          </a:xfrm>
          <a:prstGeom prst="rect">
            <a:avLst/>
          </a:prstGeom>
        </p:spPr>
        <p:txBody>
          <a:bodyPr vert="horz" wrap="square" lIns="0" tIns="12065" rIns="0" bIns="0" rtlCol="0">
            <a:spAutoFit/>
          </a:bodyPr>
          <a:lstStyle/>
          <a:p>
            <a:r>
              <a:rPr lang="en-US" sz="1600" dirty="0">
                <a:latin typeface="Times New Roman" panose="02020603050405020304" pitchFamily="18" charset="0"/>
                <a:cs typeface="Times New Roman" panose="02020603050405020304" pitchFamily="18" charset="0"/>
              </a:rPr>
              <a:t>1. </a:t>
            </a:r>
            <a:r>
              <a:rPr lang="en-US" sz="1600" dirty="0" smtClean="0">
                <a:latin typeface="Times New Roman" panose="02020603050405020304" pitchFamily="18" charset="0"/>
                <a:cs typeface="Times New Roman" panose="02020603050405020304" pitchFamily="18" charset="0"/>
              </a:rPr>
              <a:t>Time Efficiency: </a:t>
            </a:r>
            <a:r>
              <a:rPr lang="en-US" sz="1600" dirty="0">
                <a:latin typeface="Times New Roman" panose="02020603050405020304" pitchFamily="18" charset="0"/>
                <a:cs typeface="Times New Roman" panose="02020603050405020304" pitchFamily="18" charset="0"/>
              </a:rPr>
              <a:t>The tool allows users to quickly extract the main points and key information from lengthy articles, saving them time and effort. Instead of reading through entire documents, users can obtain concise summaries, enabling them to focus on relevant content efficiently.</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US" sz="1600" dirty="0" smtClean="0">
                <a:latin typeface="Times New Roman" panose="02020603050405020304" pitchFamily="18" charset="0"/>
                <a:cs typeface="Times New Roman" panose="02020603050405020304" pitchFamily="18" charset="0"/>
              </a:rPr>
              <a:t>Information Accessibility: </a:t>
            </a:r>
            <a:r>
              <a:rPr lang="en-US" sz="1600" dirty="0">
                <a:latin typeface="Times New Roman" panose="02020603050405020304" pitchFamily="18" charset="0"/>
                <a:cs typeface="Times New Roman" panose="02020603050405020304" pitchFamily="18" charset="0"/>
              </a:rPr>
              <a:t>The tool enhances accessibility to information by providing summaries that capture the essential elements of articles. This is particularly beneficial for users with limited time, those seeking specific information, or individuals with reading disabilities who may struggle with processing large amounts of text.</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en-US" sz="1600" dirty="0" smtClean="0">
                <a:latin typeface="Times New Roman" panose="02020603050405020304" pitchFamily="18" charset="0"/>
                <a:cs typeface="Times New Roman" panose="02020603050405020304" pitchFamily="18" charset="0"/>
              </a:rPr>
              <a:t>Accuracy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Consistency: </a:t>
            </a:r>
            <a:r>
              <a:rPr lang="en-US" sz="1600" dirty="0">
                <a:latin typeface="Times New Roman" panose="02020603050405020304" pitchFamily="18" charset="0"/>
                <a:cs typeface="Times New Roman" panose="02020603050405020304" pitchFamily="18" charset="0"/>
              </a:rPr>
              <a:t>Leveraging state-of-the-art natural language processing techniques, the BART model generates summaries that maintain the accuracy and coherence of the original content. Users can rely on the tool to produce consistent and reliable summaries across various types of articles and topics.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t>
            </a:r>
            <a:r>
              <a:rPr lang="en-US" sz="1600" dirty="0" smtClean="0">
                <a:latin typeface="Times New Roman" panose="02020603050405020304" pitchFamily="18" charset="0"/>
                <a:cs typeface="Times New Roman" panose="02020603050405020304" pitchFamily="18" charset="0"/>
              </a:rPr>
              <a:t>Versatility: </a:t>
            </a:r>
            <a:r>
              <a:rPr lang="en-US" sz="1600" dirty="0">
                <a:latin typeface="Times New Roman" panose="02020603050405020304" pitchFamily="18" charset="0"/>
                <a:cs typeface="Times New Roman" panose="02020603050405020304" pitchFamily="18" charset="0"/>
              </a:rPr>
              <a:t>The tool accommodates a wide range of users across different domains, including researchers, students, journalists, professionals, educators, and language learners. Its versatility makes it suitable for diverse applications such as academic research, news </a:t>
            </a:r>
            <a:r>
              <a:rPr lang="en-US" sz="1600" dirty="0" err="1">
                <a:latin typeface="Times New Roman" panose="02020603050405020304" pitchFamily="18" charset="0"/>
                <a:cs typeface="Times New Roman" panose="02020603050405020304" pitchFamily="18" charset="0"/>
              </a:rPr>
              <a:t>curation</a:t>
            </a:r>
            <a:r>
              <a:rPr lang="en-US" sz="1600" dirty="0">
                <a:latin typeface="Times New Roman" panose="02020603050405020304" pitchFamily="18" charset="0"/>
                <a:cs typeface="Times New Roman" panose="02020603050405020304" pitchFamily="18" charset="0"/>
              </a:rPr>
              <a:t>, market analysis, content creation, and language learning.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12065" marR="8255" algn="just">
              <a:lnSpc>
                <a:spcPct val="101600"/>
              </a:lnSpc>
              <a:spcBef>
                <a:spcPts val="95"/>
              </a:spcBef>
              <a:tabLst>
                <a:tab pos="248920" algn="l"/>
              </a:tabLst>
            </a:pPr>
            <a:endParaRPr sz="13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4" name="object 4"/>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042655" y="3887152"/>
            <a:ext cx="2034540" cy="2820923"/>
          </a:xfrm>
          <a:prstGeom prst="rect">
            <a:avLst/>
          </a:prstGeom>
        </p:spPr>
      </p:pic>
      <p:sp>
        <p:nvSpPr>
          <p:cNvPr id="6" name="object 6"/>
          <p:cNvSpPr txBox="1">
            <a:spLocks noGrp="1"/>
          </p:cNvSpPr>
          <p:nvPr>
            <p:ph type="title"/>
          </p:nvPr>
        </p:nvSpPr>
        <p:spPr>
          <a:xfrm>
            <a:off x="620285" y="709712"/>
            <a:ext cx="6405245" cy="528320"/>
          </a:xfrm>
          <a:prstGeom prst="rect">
            <a:avLst/>
          </a:prstGeom>
        </p:spPr>
        <p:txBody>
          <a:bodyPr vert="horz" wrap="square" lIns="0" tIns="12700" rIns="0" bIns="0" rtlCol="0">
            <a:spAutoFit/>
          </a:bodyPr>
          <a:lstStyle/>
          <a:p>
            <a:pPr marL="12700">
              <a:lnSpc>
                <a:spcPct val="100000"/>
              </a:lnSpc>
              <a:spcBef>
                <a:spcPts val="100"/>
              </a:spcBef>
            </a:pPr>
            <a:r>
              <a:rPr sz="3300" b="1" spc="-10" dirty="0">
                <a:latin typeface="Times New Roman"/>
                <a:cs typeface="Times New Roman"/>
              </a:rPr>
              <a:t>THE</a:t>
            </a:r>
            <a:r>
              <a:rPr sz="3300" b="1" spc="-15" dirty="0">
                <a:latin typeface="Times New Roman"/>
                <a:cs typeface="Times New Roman"/>
              </a:rPr>
              <a:t> </a:t>
            </a:r>
            <a:r>
              <a:rPr sz="3300" b="1" dirty="0">
                <a:latin typeface="Times New Roman"/>
                <a:cs typeface="Times New Roman"/>
              </a:rPr>
              <a:t>WOW</a:t>
            </a:r>
            <a:r>
              <a:rPr sz="3300" b="1" spc="45" dirty="0">
                <a:latin typeface="Times New Roman"/>
                <a:cs typeface="Times New Roman"/>
              </a:rPr>
              <a:t> </a:t>
            </a:r>
            <a:r>
              <a:rPr sz="3300" b="1" dirty="0">
                <a:latin typeface="Times New Roman"/>
                <a:cs typeface="Times New Roman"/>
              </a:rPr>
              <a:t>IN</a:t>
            </a:r>
            <a:r>
              <a:rPr sz="3300" b="1" spc="10" dirty="0">
                <a:latin typeface="Times New Roman"/>
                <a:cs typeface="Times New Roman"/>
              </a:rPr>
              <a:t> </a:t>
            </a:r>
            <a:r>
              <a:rPr sz="3300" b="1" spc="-5" dirty="0">
                <a:latin typeface="Times New Roman"/>
                <a:cs typeface="Times New Roman"/>
              </a:rPr>
              <a:t>YOUR</a:t>
            </a:r>
            <a:r>
              <a:rPr sz="3300" b="1" spc="-30" dirty="0">
                <a:latin typeface="Times New Roman"/>
                <a:cs typeface="Times New Roman"/>
              </a:rPr>
              <a:t> </a:t>
            </a:r>
            <a:r>
              <a:rPr sz="3300" b="1" spc="-15" dirty="0">
                <a:latin typeface="Times New Roman"/>
                <a:cs typeface="Times New Roman"/>
              </a:rPr>
              <a:t>SOLUTION</a:t>
            </a:r>
            <a:endParaRPr sz="33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 dirty="0"/>
              <a:t>8</a:t>
            </a:fld>
            <a:endParaRPr spc="5" dirty="0"/>
          </a:p>
        </p:txBody>
      </p:sp>
      <p:sp>
        <p:nvSpPr>
          <p:cNvPr id="7" name="object 7"/>
          <p:cNvSpPr txBox="1"/>
          <p:nvPr/>
        </p:nvSpPr>
        <p:spPr>
          <a:xfrm>
            <a:off x="657436" y="1482686"/>
            <a:ext cx="6042829" cy="5780300"/>
          </a:xfrm>
          <a:prstGeom prst="rect">
            <a:avLst/>
          </a:prstGeom>
        </p:spPr>
        <p:txBody>
          <a:bodyPr vert="horz" wrap="square" lIns="0" tIns="11430" rIns="0" bIns="0" rtlCol="0">
            <a:spAutoFit/>
          </a:bodyPr>
          <a:lstStyle/>
          <a:p>
            <a:r>
              <a:rPr lang="en-US" dirty="0">
                <a:latin typeface="Times New Roman" panose="02020603050405020304" pitchFamily="18" charset="0"/>
                <a:cs typeface="Times New Roman" panose="02020603050405020304" pitchFamily="18" charset="0"/>
              </a:rPr>
              <a:t>Certainly! This solution utilizes the `transformers` library, facilitating interaction with pre-trained models like BART. After installing the library via `pip`, essential components are imported: `</a:t>
            </a:r>
            <a:r>
              <a:rPr lang="en-US" dirty="0" err="1">
                <a:latin typeface="Times New Roman" panose="02020603050405020304" pitchFamily="18" charset="0"/>
                <a:cs typeface="Times New Roman" panose="02020603050405020304" pitchFamily="18" charset="0"/>
              </a:rPr>
              <a:t>BartForConditionalGeneration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BartTokenizer</a:t>
            </a:r>
            <a:r>
              <a:rPr lang="en-US" dirty="0">
                <a:latin typeface="Times New Roman" panose="02020603050405020304" pitchFamily="18" charset="0"/>
                <a:cs typeface="Times New Roman" panose="02020603050405020304" pitchFamily="18" charset="0"/>
              </a:rPr>
              <a:t>`. These allow for loading the BART model and its </a:t>
            </a:r>
            <a:r>
              <a:rPr lang="en-US" dirty="0" err="1">
                <a:latin typeface="Times New Roman" panose="02020603050405020304" pitchFamily="18" charset="0"/>
                <a:cs typeface="Times New Roman" panose="02020603050405020304" pitchFamily="18" charset="0"/>
              </a:rPr>
              <a:t>tokenizer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summarize_article</a:t>
            </a:r>
            <a:r>
              <a:rPr lang="en-US" dirty="0">
                <a:latin typeface="Times New Roman" panose="02020603050405020304" pitchFamily="18" charset="0"/>
                <a:cs typeface="Times New Roman" panose="02020603050405020304" pitchFamily="18" charset="0"/>
              </a:rPr>
              <a:t>` function is then defined to generate a summary of input text. Within this function, the pre-trained BART model and </a:t>
            </a:r>
            <a:r>
              <a:rPr lang="en-US" dirty="0" err="1">
                <a:latin typeface="Times New Roman" panose="02020603050405020304" pitchFamily="18" charset="0"/>
                <a:cs typeface="Times New Roman" panose="02020603050405020304" pitchFamily="18" charset="0"/>
              </a:rPr>
              <a:t>tokenizer</a:t>
            </a:r>
            <a:r>
              <a:rPr lang="en-US" dirty="0">
                <a:latin typeface="Times New Roman" panose="02020603050405020304" pitchFamily="18" charset="0"/>
                <a:cs typeface="Times New Roman" panose="02020603050405020304" pitchFamily="18" charset="0"/>
              </a:rPr>
              <a:t> are instantiated. The input article is tokenized, and a summary is generated using BART. Various parameters, including `</a:t>
            </a:r>
            <a:r>
              <a:rPr lang="en-US" dirty="0" err="1">
                <a:latin typeface="Times New Roman" panose="02020603050405020304" pitchFamily="18" charset="0"/>
                <a:cs typeface="Times New Roman" panose="02020603050405020304" pitchFamily="18" charset="0"/>
              </a:rPr>
              <a:t>max_length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min_length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num_beams</a:t>
            </a:r>
            <a:r>
              <a:rPr lang="en-US" dirty="0">
                <a:latin typeface="Times New Roman" panose="02020603050405020304" pitchFamily="18" charset="0"/>
                <a:cs typeface="Times New Roman" panose="02020603050405020304" pitchFamily="18" charset="0"/>
              </a:rPr>
              <a:t>`, influence the summarization process. The resulting summary is decoded and returned as text.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practical application, an example article text is provided. This serves as input to the `</a:t>
            </a:r>
            <a:r>
              <a:rPr lang="en-US" dirty="0" err="1">
                <a:latin typeface="Times New Roman" panose="02020603050405020304" pitchFamily="18" charset="0"/>
                <a:cs typeface="Times New Roman" panose="02020603050405020304" pitchFamily="18" charset="0"/>
              </a:rPr>
              <a:t>summarize_article</a:t>
            </a:r>
            <a:r>
              <a:rPr lang="en-US" dirty="0">
                <a:latin typeface="Times New Roman" panose="02020603050405020304" pitchFamily="18" charset="0"/>
                <a:cs typeface="Times New Roman" panose="02020603050405020304" pitchFamily="18" charset="0"/>
              </a:rPr>
              <a:t>` function. Once the summary is generated, it is printed. This process encapsulates a streamlined approach to text summarization using the powerful BART model, enriching the toolkit of natural language processing applications.</a:t>
            </a:r>
            <a:endParaRPr lang="en-IN" dirty="0">
              <a:latin typeface="Times New Roman" panose="02020603050405020304" pitchFamily="18" charset="0"/>
              <a:cs typeface="Times New Roman" panose="02020603050405020304" pitchFamily="18" charset="0"/>
            </a:endParaRPr>
          </a:p>
          <a:p>
            <a:pPr marL="12700" marR="5080">
              <a:lnSpc>
                <a:spcPct val="102800"/>
              </a:lnSpc>
              <a:spcBef>
                <a:spcPts val="90"/>
              </a:spcBef>
              <a:tabLst>
                <a:tab pos="248920" algn="l"/>
                <a:tab pos="3402965" algn="l"/>
              </a:tabLst>
            </a:pPr>
            <a:endParaRPr sz="145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3965" y="6409320"/>
            <a:ext cx="68580" cy="134620"/>
          </a:xfrm>
          <a:prstGeom prst="rect">
            <a:avLst/>
          </a:prstGeom>
        </p:spPr>
        <p:txBody>
          <a:bodyPr vert="horz" wrap="square" lIns="0" tIns="0" rIns="0" bIns="0" rtlCol="0">
            <a:spAutoFit/>
          </a:bodyPr>
          <a:lstStyle/>
          <a:p>
            <a:pPr>
              <a:lnSpc>
                <a:spcPts val="1035"/>
              </a:lnSpc>
            </a:pPr>
            <a:r>
              <a:rPr sz="900" b="1" spc="5" dirty="0">
                <a:solidFill>
                  <a:srgbClr val="2D83C3"/>
                </a:solidFill>
                <a:latin typeface="Trebuchet MS"/>
                <a:cs typeface="Trebuchet MS"/>
              </a:rPr>
              <a:t>n</a:t>
            </a:r>
            <a:endParaRPr sz="900">
              <a:latin typeface="Trebuchet MS"/>
              <a:cs typeface="Trebuchet MS"/>
            </a:endParaRPr>
          </a:p>
        </p:txBody>
      </p:sp>
      <p:pic>
        <p:nvPicPr>
          <p:cNvPr id="5" name="object 5"/>
          <p:cNvPicPr/>
          <p:nvPr/>
        </p:nvPicPr>
        <p:blipFill>
          <a:blip r:embed="rId2" cstate="print"/>
          <a:stretch>
            <a:fillRect/>
          </a:stretch>
        </p:blipFill>
        <p:spPr>
          <a:xfrm>
            <a:off x="1376172" y="6394703"/>
            <a:ext cx="62483" cy="146303"/>
          </a:xfrm>
          <a:prstGeom prst="rect">
            <a:avLst/>
          </a:prstGeom>
        </p:spPr>
      </p:pic>
      <p:sp>
        <p:nvSpPr>
          <p:cNvPr id="6" name="object 6"/>
          <p:cNvSpPr txBox="1"/>
          <p:nvPr/>
        </p:nvSpPr>
        <p:spPr>
          <a:xfrm>
            <a:off x="9323253" y="6386511"/>
            <a:ext cx="8636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2D936B"/>
                </a:solidFill>
                <a:latin typeface="Trebuchet MS"/>
                <a:cs typeface="Trebuchet MS"/>
              </a:rPr>
              <a:t>9</a:t>
            </a:r>
            <a:endParaRPr sz="900">
              <a:latin typeface="Trebuchet MS"/>
              <a:cs typeface="Trebuchet MS"/>
            </a:endParaRPr>
          </a:p>
        </p:txBody>
      </p:sp>
      <p:sp>
        <p:nvSpPr>
          <p:cNvPr id="7" name="object 7"/>
          <p:cNvSpPr txBox="1">
            <a:spLocks noGrp="1"/>
          </p:cNvSpPr>
          <p:nvPr>
            <p:ph type="body" idx="1"/>
          </p:nvPr>
        </p:nvSpPr>
        <p:spPr>
          <a:xfrm>
            <a:off x="607522" y="1371600"/>
            <a:ext cx="8384078" cy="5432256"/>
          </a:xfrm>
          <a:prstGeom prst="rect">
            <a:avLst/>
          </a:prstGeom>
        </p:spPr>
        <p:txBody>
          <a:bodyPr vert="horz" wrap="square" lIns="0" tIns="15240" rIns="0" bIns="0" rtlCol="0">
            <a:spAutoFit/>
          </a:bodyPr>
          <a:lstStyle/>
          <a:p>
            <a:r>
              <a:rPr lang="en-US" sz="1600" b="0" dirty="0"/>
              <a:t>1. User Interface (UI):</a:t>
            </a:r>
            <a:endParaRPr lang="en-IN" sz="1600" b="0" dirty="0"/>
          </a:p>
          <a:p>
            <a:r>
              <a:rPr lang="en-US" sz="1600" b="0" dirty="0"/>
              <a:t>   - </a:t>
            </a:r>
            <a:r>
              <a:rPr lang="en-US" sz="1600" b="0" dirty="0" smtClean="0"/>
              <a:t>Input Interface: </a:t>
            </a:r>
            <a:r>
              <a:rPr lang="en-US" sz="1600" b="0" dirty="0"/>
              <a:t>Design an interface where users can input the article they want to summarize. This could be a text input field or an option to upload a document.</a:t>
            </a:r>
            <a:endParaRPr lang="en-IN" sz="1600" b="0" dirty="0"/>
          </a:p>
          <a:p>
            <a:r>
              <a:rPr lang="en-US" sz="1600" b="0" dirty="0"/>
              <a:t>   - </a:t>
            </a:r>
            <a:r>
              <a:rPr lang="en-US" sz="1600" b="0" dirty="0" smtClean="0"/>
              <a:t>Output Interface: </a:t>
            </a:r>
            <a:r>
              <a:rPr lang="en-US" sz="1600" b="0" dirty="0"/>
              <a:t>Display the summarized version of the article to the user. Provide options for users to adjust summary parameters if needed.</a:t>
            </a:r>
            <a:endParaRPr lang="en-IN" sz="1600" b="0" dirty="0"/>
          </a:p>
          <a:p>
            <a:r>
              <a:rPr lang="en-US" sz="1600" b="0" dirty="0"/>
              <a:t> </a:t>
            </a:r>
            <a:endParaRPr lang="en-IN" sz="1600" b="0" dirty="0"/>
          </a:p>
          <a:p>
            <a:r>
              <a:rPr lang="en-US" sz="1600" b="0" dirty="0"/>
              <a:t>2. Preprocessing:</a:t>
            </a:r>
            <a:endParaRPr lang="en-IN" sz="1600" b="0" dirty="0"/>
          </a:p>
          <a:p>
            <a:r>
              <a:rPr lang="en-US" sz="1600" b="0" dirty="0"/>
              <a:t>   - </a:t>
            </a:r>
            <a:r>
              <a:rPr lang="en-US" sz="1600" b="0" dirty="0" smtClean="0"/>
              <a:t>Text Cleaning: </a:t>
            </a:r>
            <a:r>
              <a:rPr lang="en-US" sz="1600" b="0" dirty="0"/>
              <a:t>Remove any irrelevant content like advertisements, boilerplate text, or metadata from the input article.</a:t>
            </a:r>
            <a:endParaRPr lang="en-IN" sz="1600" b="0" dirty="0"/>
          </a:p>
          <a:p>
            <a:r>
              <a:rPr lang="en-US" sz="1600" b="0" dirty="0"/>
              <a:t>   - </a:t>
            </a:r>
            <a:r>
              <a:rPr lang="en-US" sz="1600" b="0" dirty="0" smtClean="0"/>
              <a:t>Tokenization: </a:t>
            </a:r>
            <a:r>
              <a:rPr lang="en-US" sz="1600" b="0" dirty="0"/>
              <a:t>Tokenize the cleaned text into smaller units for input to the summarization model.</a:t>
            </a:r>
            <a:endParaRPr lang="en-IN" sz="1600" b="0" dirty="0"/>
          </a:p>
          <a:p>
            <a:r>
              <a:rPr lang="en-US" sz="1600" b="0" dirty="0"/>
              <a:t> </a:t>
            </a:r>
            <a:endParaRPr lang="en-IN" sz="1600" b="0" dirty="0"/>
          </a:p>
          <a:p>
            <a:r>
              <a:rPr lang="en-US" sz="1600" b="0" dirty="0"/>
              <a:t>3. Model Integration:</a:t>
            </a:r>
            <a:endParaRPr lang="en-IN" sz="1600" b="0" dirty="0"/>
          </a:p>
          <a:p>
            <a:r>
              <a:rPr lang="en-US" sz="1600" b="0" dirty="0"/>
              <a:t>   - </a:t>
            </a:r>
            <a:r>
              <a:rPr lang="en-US" sz="1600" b="0" dirty="0" smtClean="0"/>
              <a:t>Loading </a:t>
            </a:r>
            <a:r>
              <a:rPr lang="en-US" sz="1600" b="0" dirty="0"/>
              <a:t>Pre-trained </a:t>
            </a:r>
            <a:r>
              <a:rPr lang="en-US" sz="1600" b="0" dirty="0" smtClean="0"/>
              <a:t>Model: </a:t>
            </a:r>
            <a:r>
              <a:rPr lang="en-US" sz="1600" b="0" dirty="0"/>
              <a:t>Integrate the pre-trained BART model from the Hugging Face Transformers library into your application.</a:t>
            </a:r>
            <a:endParaRPr lang="en-IN" sz="1600" b="0" dirty="0"/>
          </a:p>
          <a:p>
            <a:r>
              <a:rPr lang="en-US" sz="1600" b="0" dirty="0"/>
              <a:t>   - </a:t>
            </a:r>
            <a:r>
              <a:rPr lang="en-US" sz="1600" b="0" dirty="0" smtClean="0"/>
              <a:t>Fine-tuning </a:t>
            </a:r>
            <a:r>
              <a:rPr lang="en-US" sz="1600" b="0" dirty="0"/>
              <a:t>(Optional</a:t>
            </a:r>
            <a:r>
              <a:rPr lang="en-US" sz="1600" b="0" dirty="0" smtClean="0"/>
              <a:t>): </a:t>
            </a:r>
            <a:r>
              <a:rPr lang="en-US" sz="1600" b="0" dirty="0"/>
              <a:t>Optionally, fine-tune the pre-trained model on domain-specific data to improve summarization quality for specific types of articles.</a:t>
            </a:r>
            <a:endParaRPr lang="en-IN" sz="1600" b="0" dirty="0"/>
          </a:p>
          <a:p>
            <a:r>
              <a:rPr lang="en-US" sz="1600" b="0" dirty="0"/>
              <a:t> </a:t>
            </a:r>
            <a:endParaRPr lang="en-IN" sz="1600" b="0" dirty="0"/>
          </a:p>
          <a:p>
            <a:r>
              <a:rPr lang="en-US" sz="1600" b="0" dirty="0"/>
              <a:t>4. Summarization:</a:t>
            </a:r>
            <a:endParaRPr lang="en-IN" sz="1600" b="0" dirty="0"/>
          </a:p>
          <a:p>
            <a:r>
              <a:rPr lang="en-US" sz="1600" b="0" dirty="0"/>
              <a:t>   - </a:t>
            </a:r>
            <a:r>
              <a:rPr lang="en-US" sz="1600" b="0" dirty="0" smtClean="0"/>
              <a:t>Generating Summaries: </a:t>
            </a:r>
            <a:r>
              <a:rPr lang="en-US" sz="1600" b="0" dirty="0"/>
              <a:t>Utilize the loaded model to generate summaries of the input articles. Adjust parameters such as summary length, length penalty, and number of beams for optimal results.</a:t>
            </a:r>
            <a:endParaRPr lang="en-IN" sz="1600" b="0" dirty="0"/>
          </a:p>
          <a:p>
            <a:r>
              <a:rPr lang="en-US" sz="1600" b="0" dirty="0"/>
              <a:t>   </a:t>
            </a:r>
            <a:r>
              <a:rPr lang="en-US" sz="1600" b="0"/>
              <a:t>- </a:t>
            </a:r>
            <a:r>
              <a:rPr lang="en-US" sz="1600" b="0" smtClean="0"/>
              <a:t>Post-processing: </a:t>
            </a:r>
            <a:r>
              <a:rPr lang="en-US" sz="1600" b="0" dirty="0"/>
              <a:t>Decode the generated summary and remove any special tokens or formatting to present a clean and readable summary to the user.</a:t>
            </a:r>
            <a:endParaRPr lang="en-IN" sz="1600" b="0" dirty="0"/>
          </a:p>
        </p:txBody>
      </p:sp>
      <p:sp>
        <p:nvSpPr>
          <p:cNvPr id="8" name="object 8"/>
          <p:cNvSpPr txBox="1">
            <a:spLocks noGrp="1"/>
          </p:cNvSpPr>
          <p:nvPr>
            <p:ph type="title"/>
          </p:nvPr>
        </p:nvSpPr>
        <p:spPr>
          <a:xfrm>
            <a:off x="607522" y="554395"/>
            <a:ext cx="2804160" cy="554355"/>
          </a:xfrm>
          <a:prstGeom prst="rect">
            <a:avLst/>
          </a:prstGeom>
        </p:spPr>
        <p:txBody>
          <a:bodyPr vert="horz" wrap="square" lIns="0" tIns="14604" rIns="0" bIns="0" rtlCol="0">
            <a:spAutoFit/>
          </a:bodyPr>
          <a:lstStyle/>
          <a:p>
            <a:pPr marL="12700">
              <a:lnSpc>
                <a:spcPct val="100000"/>
              </a:lnSpc>
              <a:spcBef>
                <a:spcPts val="114"/>
              </a:spcBef>
            </a:pPr>
            <a:r>
              <a:rPr sz="3450" b="1" dirty="0">
                <a:latin typeface="Times New Roman"/>
                <a:cs typeface="Times New Roman"/>
              </a:rPr>
              <a:t>M</a:t>
            </a:r>
            <a:r>
              <a:rPr sz="3450" b="1" spc="15" dirty="0">
                <a:latin typeface="Times New Roman"/>
                <a:cs typeface="Times New Roman"/>
              </a:rPr>
              <a:t>O</a:t>
            </a:r>
            <a:r>
              <a:rPr sz="3450" b="1" dirty="0">
                <a:latin typeface="Times New Roman"/>
                <a:cs typeface="Times New Roman"/>
              </a:rPr>
              <a:t>D</a:t>
            </a:r>
            <a:r>
              <a:rPr sz="3450" b="1" spc="-15" dirty="0">
                <a:latin typeface="Times New Roman"/>
                <a:cs typeface="Times New Roman"/>
              </a:rPr>
              <a:t>EL</a:t>
            </a:r>
            <a:r>
              <a:rPr sz="3450" b="1" spc="20" dirty="0">
                <a:latin typeface="Times New Roman"/>
                <a:cs typeface="Times New Roman"/>
              </a:rPr>
              <a:t>L</a:t>
            </a:r>
            <a:r>
              <a:rPr sz="3450" b="1" spc="-30" dirty="0">
                <a:latin typeface="Times New Roman"/>
                <a:cs typeface="Times New Roman"/>
              </a:rPr>
              <a:t>I</a:t>
            </a:r>
            <a:r>
              <a:rPr sz="3450" b="1" dirty="0">
                <a:latin typeface="Times New Roman"/>
                <a:cs typeface="Times New Roman"/>
              </a:rPr>
              <a:t>N</a:t>
            </a:r>
            <a:r>
              <a:rPr sz="3450" b="1" spc="10" dirty="0">
                <a:latin typeface="Times New Roman"/>
                <a:cs typeface="Times New Roman"/>
              </a:rPr>
              <a:t>G</a:t>
            </a:r>
            <a:endParaRPr sz="345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897</Words>
  <Application>Microsoft Office PowerPoint</Application>
  <PresentationFormat>Custom</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ABBHINANDAN G (311521104001)</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lpstr>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NM ppt</dc:title>
  <dc:creator>ADMIN</dc:creator>
  <cp:lastModifiedBy>ADMIN</cp:lastModifiedBy>
  <cp:revision>3</cp:revision>
  <dcterms:created xsi:type="dcterms:W3CDTF">2024-04-03T15:05:06Z</dcterms:created>
  <dcterms:modified xsi:type="dcterms:W3CDTF">2024-04-03T15:20:39Z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2024-04-03T00:00:00Z</vt:filetime>
  </property>
</Properties>
</file>