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9" r:id="rId3"/>
    <p:sldId id="297" r:id="rId4"/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62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Light" panose="000004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097" autoAdjust="0"/>
  </p:normalViewPr>
  <p:slideViewPr>
    <p:cSldViewPr snapToGrid="0">
      <p:cViewPr varScale="1">
        <p:scale>
          <a:sx n="69" d="100"/>
          <a:sy n="69" d="100"/>
        </p:scale>
        <p:origin x="18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Value per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Monetary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</c:v>
                </c:pt>
                <c:pt idx="1">
                  <c:v>B</c:v>
                </c:pt>
                <c:pt idx="2">
                  <c:v>C</c:v>
                </c:pt>
                <c:pt idx="3">
                  <c:v>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576354</c:v>
                </c:pt>
                <c:pt idx="1">
                  <c:v>92462</c:v>
                </c:pt>
                <c:pt idx="2">
                  <c:v>23149</c:v>
                </c:pt>
                <c:pt idx="3">
                  <c:v>1179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24-428A-96D0-C5321451AA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25227264"/>
        <c:axId val="744397360"/>
      </c:barChart>
      <c:catAx>
        <c:axId val="825227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397360"/>
        <c:crosses val="autoZero"/>
        <c:auto val="1"/>
        <c:lblAlgn val="ctr"/>
        <c:lblOffset val="100"/>
        <c:noMultiLvlLbl val="0"/>
      </c:catAx>
      <c:valAx>
        <c:axId val="744397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522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Monetary</a:t>
            </a:r>
            <a:r>
              <a:rPr lang="en-US" sz="1600" baseline="0" dirty="0"/>
              <a:t> Contribution per Segment</a:t>
            </a:r>
            <a:endParaRPr lang="en-US" sz="1600" dirty="0"/>
          </a:p>
        </c:rich>
      </c:tx>
      <c:layout>
        <c:manualLayout>
          <c:xMode val="edge"/>
          <c:yMode val="edge"/>
          <c:x val="0.1225013539974169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754839238845144"/>
          <c:y val="0.12315624999999998"/>
          <c:w val="0.50490337926509188"/>
          <c:h val="0.7573550688976378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Segments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B5-4D6C-B450-86C635A619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1B5-4D6C-B450-86C635A619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B5-4D6C-B450-86C635A619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1B5-4D6C-B450-86C635A619D7}"/>
              </c:ext>
            </c:extLst>
          </c:dPt>
          <c:dLbls>
            <c:dLbl>
              <c:idx val="0"/>
              <c:layout>
                <c:manualLayout>
                  <c:x val="0.14697236919459142"/>
                  <c:y val="0.114940448177243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B5-4D6C-B450-86C635A619D7}"/>
                </c:ext>
              </c:extLst>
            </c:dLbl>
            <c:dLbl>
              <c:idx val="1"/>
              <c:layout>
                <c:manualLayout>
                  <c:x val="-0.1440329218106996"/>
                  <c:y val="4.214483099832265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1B5-4D6C-B450-86C635A619D7}"/>
                </c:ext>
              </c:extLst>
            </c:dLbl>
            <c:dLbl>
              <c:idx val="2"/>
              <c:layout>
                <c:manualLayout>
                  <c:x val="-0.14991181657848324"/>
                  <c:y val="-7.662696545149573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1B5-4D6C-B450-86C635A619D7}"/>
                </c:ext>
              </c:extLst>
            </c:dLbl>
            <c:dLbl>
              <c:idx val="3"/>
              <c:layout>
                <c:manualLayout>
                  <c:x val="0.21164021164021163"/>
                  <c:y val="-3.065078618059829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1B5-4D6C-B450-86C635A619D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1E2124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0.68247100000000005</c:v>
                </c:pt>
                <c:pt idx="1">
                  <c:v>7.4174000000000004E-2</c:v>
                </c:pt>
                <c:pt idx="2">
                  <c:v>0.233181</c:v>
                </c:pt>
                <c:pt idx="3">
                  <c:v>1.0174000000000001E-2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5-4D6C-B450-86C635A61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Indian bank transactions from Kaggle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30bb4f95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30bb4f95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Features used in the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756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>
              <a:latin typeface="+mj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>
                <a:latin typeface="+mj-lt"/>
              </a:rPr>
              <a:t>Average squared difference between predicted and actual CLTV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>
                <a:latin typeface="+mj-lt"/>
              </a:rPr>
              <a:t>Lower MSE indicates better prediction accuracy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MAE represents the average absolute difference between the predicted CLTV values and the actual CLTV values.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PH" dirty="0">
                <a:latin typeface="+mj-lt"/>
              </a:rPr>
              <a:t>Lower MAE indicates better prediction accuracy</a:t>
            </a: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R-squared score measures the proportion of variance in the CLTV that can be explained by the linear regression model.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A higher R-squared score indicates a better fit of the regression model to the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Linear Regression – Statistical modelling technique used to see relationship of independent and dependent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Decision Tree – Tree-like structure to make decisions based on 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Random Forest – Multiple decision trees with small differences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9978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Segmentation – Only Cluster A was identified to have low frequency and monetary value. So we might need to keep a closer eye on this group, since they make up 68% of monetary contribution for the bank.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Customer Value – Cluster D has 27 customers, and this cluster makes up 1% of revenue. While Cluster A has more than 800k people, with an average value of around 1k each.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CLTV – Random Forest Model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c25fbfc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c25fbfc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Theme: Customer Centric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Why these are important: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/>
              <a:t>Targeted Marketing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/>
              <a:t>Tailored marketing efforts to segmented customers could lead to higher engagement, response rates, and ROI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/>
              <a:t>Customer Retention and Loyalty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/>
              <a:t>Identify segments that are at risk to churn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/>
              <a:t>Resource Allocation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/>
              <a:t>Identify high value segments for marketing, customer service, and product development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/>
              <a:t>Revenue Generation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/>
              <a:t>Identify Customer Value per segment and Lifetime Value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/>
              <a:t>Overall,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dirty="0"/>
              <a:t>Segmentation, LTV, and Value analysis are all important in the decision making process for businesses. Any company will benefit in knowing their customers more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52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Before cleaning: 1,048,567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2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Added an Age column and computed RFM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Recency – Transaction dates from January 1,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Frequency – How many Transactions per Customer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Monetary – Sum of all Transaction Amounts by Customer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After cleaning: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PH" dirty="0"/>
              <a:t>Total customers: 901,383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7877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K-means clustering is an </a:t>
            </a:r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unsupervised machine learning algorithm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used to partition a dataset into k clusters.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latin typeface="+mj-lt"/>
              </a:rPr>
              <a:t>Linear Regression – Statistical modelling technique used to see relationship of independent and dependent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latin typeface="+mj-lt"/>
              </a:rPr>
              <a:t>Decision Tree – Tree-like structure to make decisions based on 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latin typeface="+mj-lt"/>
              </a:rPr>
              <a:t>Random Forest – Multiple decision trees with small differences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77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Features used were Recency, Frequency, and Monetary Value</a:t>
            </a: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Recency – Transaction dates from January 1,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Frequency – How many Transactions per Customer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Monetary – Sum of all Transaction Amounts by Customer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3126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Cluster A: Moderate Recency, Low Frequency, Low-Moderate Monetary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Cluster B: Moderate-High Recency, Medium Frequency, High Monetary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Cluster C: Moderate-High Recency, High Frequency, High Monetary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Cluster D: High Recency, High Frequency, Very High Monetary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326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Total customers: 901,383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988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48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9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83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177150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Customer Segmentation and </a:t>
            </a:r>
            <a:br>
              <a:rPr lang="en" sz="4800" dirty="0"/>
            </a:br>
            <a:r>
              <a:rPr lang="en" sz="4800" dirty="0"/>
              <a:t>CLTV Model</a:t>
            </a:r>
            <a:br>
              <a:rPr lang="en" sz="4800" dirty="0"/>
            </a:br>
            <a:r>
              <a:rPr lang="en" sz="2800" dirty="0"/>
              <a:t>for Bank Transactions</a:t>
            </a:r>
            <a:endParaRPr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48F8C-8D40-A742-D234-A5245CE9C783}"/>
              </a:ext>
            </a:extLst>
          </p:cNvPr>
          <p:cNvSpPr txBox="1"/>
          <p:nvPr/>
        </p:nvSpPr>
        <p:spPr>
          <a:xfrm>
            <a:off x="624840" y="3831336"/>
            <a:ext cx="519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Montserrat" panose="00000500000000000000" pitchFamily="2" charset="0"/>
              </a:rPr>
              <a:t>Abbiegael Chu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Customer Lifetime Value</a:t>
            </a:r>
            <a:endParaRPr dirty="0"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4" name="Google Shape;404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6" name="Google Shape;406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7" name="Google Shape;407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0" name="Google Shape;410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3" name="Google Shape;413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6" name="Google Shape;416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9" name="Google Shape;419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21" name="Google Shape;421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Recency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Monetary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5435989" y="123016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Account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9"/>
          <p:cNvSpPr txBox="1"/>
          <p:nvPr/>
        </p:nvSpPr>
        <p:spPr>
          <a:xfrm>
            <a:off x="2338946" y="4063600"/>
            <a:ext cx="144483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Frequency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9"/>
          <p:cNvSpPr txBox="1"/>
          <p:nvPr/>
        </p:nvSpPr>
        <p:spPr>
          <a:xfrm>
            <a:off x="6243216" y="4063600"/>
            <a:ext cx="174859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Transaction Amount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oogle Shape;409;p39">
            <a:extLst>
              <a:ext uri="{FF2B5EF4-FFF2-40B4-BE49-F238E27FC236}">
                <a16:creationId xmlns:a16="http://schemas.microsoft.com/office/drawing/2014/main" id="{12BB8FF2-E179-BC16-0AD6-6DE61E5E973C}"/>
              </a:ext>
            </a:extLst>
          </p:cNvPr>
          <p:cNvGrpSpPr/>
          <p:nvPr/>
        </p:nvGrpSpPr>
        <p:grpSpPr>
          <a:xfrm>
            <a:off x="8109692" y="1733877"/>
            <a:ext cx="334744" cy="346341"/>
            <a:chOff x="5911817" y="1766177"/>
            <a:chExt cx="334744" cy="334744"/>
          </a:xfrm>
        </p:grpSpPr>
        <p:sp>
          <p:nvSpPr>
            <p:cNvPr id="3" name="Google Shape;410;p39">
              <a:extLst>
                <a:ext uri="{FF2B5EF4-FFF2-40B4-BE49-F238E27FC236}">
                  <a16:creationId xmlns:a16="http://schemas.microsoft.com/office/drawing/2014/main" id="{EFC43C11-001D-CF6B-F1A7-6B25174B7DE7}"/>
                </a:ext>
              </a:extLst>
            </p:cNvPr>
            <p:cNvSpPr/>
            <p:nvPr/>
          </p:nvSpPr>
          <p:spPr>
            <a:xfrm rot="8100000">
              <a:off x="5911817" y="1766177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CC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411;p39">
              <a:extLst>
                <a:ext uri="{FF2B5EF4-FFF2-40B4-BE49-F238E27FC236}">
                  <a16:creationId xmlns:a16="http://schemas.microsoft.com/office/drawing/2014/main" id="{BE30FD0E-D07F-F80E-A389-775276E1AB97}"/>
                </a:ext>
              </a:extLst>
            </p:cNvPr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7</a:t>
              </a:r>
              <a:endParaRPr sz="6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" name="Google Shape;423;p39">
            <a:extLst>
              <a:ext uri="{FF2B5EF4-FFF2-40B4-BE49-F238E27FC236}">
                <a16:creationId xmlns:a16="http://schemas.microsoft.com/office/drawing/2014/main" id="{C4ED43C3-ABDC-A986-368F-77B0737E0338}"/>
              </a:ext>
            </a:extLst>
          </p:cNvPr>
          <p:cNvSpPr txBox="1"/>
          <p:nvPr/>
        </p:nvSpPr>
        <p:spPr>
          <a:xfrm>
            <a:off x="7633864" y="1137619"/>
            <a:ext cx="1286400" cy="55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3751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Customer Lifetime Value</a:t>
            </a:r>
            <a:endParaRPr dirty="0"/>
          </a:p>
        </p:txBody>
      </p:sp>
      <p:graphicFrame>
        <p:nvGraphicFramePr>
          <p:cNvPr id="202" name="Google Shape;202;p24"/>
          <p:cNvGraphicFramePr/>
          <p:nvPr>
            <p:extLst>
              <p:ext uri="{D42A27DB-BD31-4B8C-83A1-F6EECF244321}">
                <p14:modId xmlns:p14="http://schemas.microsoft.com/office/powerpoint/2010/main" val="1870320423"/>
              </p:ext>
            </p:extLst>
          </p:nvPr>
        </p:nvGraphicFramePr>
        <p:xfrm>
          <a:off x="570840" y="1567645"/>
          <a:ext cx="8002320" cy="2766300"/>
        </p:xfrm>
        <a:graphic>
          <a:graphicData uri="http://schemas.openxmlformats.org/drawingml/2006/table">
            <a:tbl>
              <a:tblPr>
                <a:noFill/>
                <a:tableStyleId>{668617F7-BD45-45D3-9494-08AB8ACE10ED}</a:tableStyleId>
              </a:tblPr>
              <a:tblGrid>
                <a:gridCol w="200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Linear Regression</a:t>
                      </a:r>
                      <a:endParaRPr sz="1600" b="1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Decision Tree</a:t>
                      </a:r>
                      <a:endParaRPr sz="1600" b="1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Random Forest</a:t>
                      </a:r>
                      <a:endParaRPr sz="1600" b="1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1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Mean Squared Error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1,785,030,180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487,006,820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327,178,248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1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Mean Absolute Error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7,838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146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142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1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R-squared Score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0.9098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0.9754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0.9835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95ACF-B3A8-5713-E1A4-49F1308B3DD3}"/>
              </a:ext>
            </a:extLst>
          </p:cNvPr>
          <p:cNvSpPr/>
          <p:nvPr/>
        </p:nvSpPr>
        <p:spPr>
          <a:xfrm>
            <a:off x="6596743" y="1567645"/>
            <a:ext cx="1976417" cy="27663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268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685799" y="1003113"/>
            <a:ext cx="5687590" cy="19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Conclusion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961985"/>
            <a:ext cx="4644900" cy="11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ctrTitle" idx="4294967295"/>
          </p:nvPr>
        </p:nvSpPr>
        <p:spPr>
          <a:xfrm>
            <a:off x="685800" y="3356505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Goals</a:t>
            </a:r>
            <a:endParaRPr dirty="0"/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1895412" y="1720115"/>
            <a:ext cx="5516988" cy="2868987"/>
            <a:chOff x="2361171" y="1667343"/>
            <a:chExt cx="5516988" cy="2868987"/>
          </a:xfrm>
        </p:grpSpPr>
        <p:sp>
          <p:nvSpPr>
            <p:cNvPr id="182" name="Google Shape;182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 rot="-6599386">
              <a:off x="2361171" y="3604583"/>
              <a:ext cx="440541" cy="44054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 rot="15001380">
              <a:off x="6196578" y="1722288"/>
              <a:ext cx="1681581" cy="168158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-6597701">
              <a:off x="3156925" y="1667343"/>
              <a:ext cx="274172" cy="2741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3003344" y="1927341"/>
            <a:ext cx="2440200" cy="2440200"/>
            <a:chOff x="4447194" y="1815766"/>
            <a:chExt cx="2440200" cy="2440200"/>
          </a:xfrm>
        </p:grpSpPr>
        <p:sp>
          <p:nvSpPr>
            <p:cNvPr id="189" name="Google Shape;189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Montserrat" panose="00000500000000000000" pitchFamily="2" charset="0"/>
                  <a:ea typeface="Montserrat Light"/>
                  <a:cs typeface="Montserrat Light"/>
                  <a:sym typeface="Montserrat Light"/>
                </a:rPr>
                <a:t>Customer Lifetime Value Model</a:t>
              </a:r>
              <a:endParaRPr sz="1800" b="1" dirty="0">
                <a:solidFill>
                  <a:schemeClr val="bg1"/>
                </a:solidFill>
                <a:latin typeface="Montserrat" panose="000005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4826474" y="701362"/>
            <a:ext cx="2064451" cy="1960376"/>
            <a:chOff x="3490737" y="1374053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549994" y="1628778"/>
              <a:ext cx="1281876" cy="914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bg1"/>
                  </a:solidFill>
                  <a:latin typeface="Montserrat" panose="00000500000000000000" pitchFamily="2" charset="0"/>
                  <a:ea typeface="Montserrat Light"/>
                  <a:cs typeface="Montserrat Light"/>
                  <a:sym typeface="Montserrat Light"/>
                </a:rPr>
                <a:t>Customer Segmentation</a:t>
              </a:r>
              <a:endParaRPr sz="1600" b="1" dirty="0">
                <a:solidFill>
                  <a:schemeClr val="bg1"/>
                </a:solidFill>
                <a:latin typeface="Montserrat" panose="000005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1937339" y="3490456"/>
            <a:ext cx="1498800" cy="1498800"/>
            <a:chOff x="644203" y="3718814"/>
            <a:chExt cx="1498800" cy="1498800"/>
          </a:xfrm>
        </p:grpSpPr>
        <p:sp>
          <p:nvSpPr>
            <p:cNvPr id="195" name="Google Shape;195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6" name="Google Shape;196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bg1"/>
                  </a:solidFill>
                  <a:latin typeface="Montserrat" panose="00000500000000000000" pitchFamily="2" charset="0"/>
                  <a:ea typeface="Montserrat Light"/>
                  <a:cs typeface="Montserrat Light"/>
                  <a:sym typeface="Montserrat Light"/>
                </a:rPr>
                <a:t>Customer Value Analysis</a:t>
              </a:r>
              <a:endParaRPr sz="1100" b="1" dirty="0">
                <a:solidFill>
                  <a:schemeClr val="bg1"/>
                </a:solidFill>
                <a:latin typeface="Montserrat" panose="000005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74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/>
              <a:t>Transaction Data</a:t>
            </a:r>
          </a:p>
          <a:p>
            <a:pPr marL="342900" indent="-342900">
              <a:lnSpc>
                <a:spcPct val="150000"/>
              </a:lnSpc>
            </a:pPr>
            <a:r>
              <a:rPr lang="en-PH" dirty="0"/>
              <a:t>ID</a:t>
            </a:r>
          </a:p>
          <a:p>
            <a:pPr marL="342900" indent="-342900">
              <a:lnSpc>
                <a:spcPct val="150000"/>
              </a:lnSpc>
            </a:pPr>
            <a:r>
              <a:rPr lang="en-PH" dirty="0"/>
              <a:t>Date</a:t>
            </a:r>
          </a:p>
          <a:p>
            <a:pPr marL="342900" indent="-342900">
              <a:lnSpc>
                <a:spcPct val="150000"/>
              </a:lnSpc>
            </a:pPr>
            <a:r>
              <a:rPr lang="en-PH" dirty="0"/>
              <a:t>Time</a:t>
            </a:r>
          </a:p>
          <a:p>
            <a:pPr marL="342900" indent="-342900">
              <a:lnSpc>
                <a:spcPct val="150000"/>
              </a:lnSpc>
            </a:pPr>
            <a:r>
              <a:rPr lang="en-PH" dirty="0"/>
              <a:t>Amount</a:t>
            </a:r>
            <a:endParaRPr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Dataset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148;p19">
            <a:extLst>
              <a:ext uri="{FF2B5EF4-FFF2-40B4-BE49-F238E27FC236}">
                <a16:creationId xmlns:a16="http://schemas.microsoft.com/office/drawing/2014/main" id="{C3138825-EB6E-4B56-3D07-0F5E009D7539}"/>
              </a:ext>
            </a:extLst>
          </p:cNvPr>
          <p:cNvSpPr txBox="1">
            <a:spLocks/>
          </p:cNvSpPr>
          <p:nvPr/>
        </p:nvSpPr>
        <p:spPr>
          <a:xfrm>
            <a:off x="855300" y="1430051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lnSpc>
                <a:spcPct val="150000"/>
              </a:lnSpc>
              <a:buFont typeface="Montserrat Light"/>
              <a:buNone/>
            </a:pPr>
            <a:r>
              <a:rPr lang="en-US" b="1"/>
              <a:t>Transaction Data</a:t>
            </a:r>
          </a:p>
          <a:p>
            <a:pPr marL="342900" indent="-342900">
              <a:lnSpc>
                <a:spcPct val="150000"/>
              </a:lnSpc>
            </a:pPr>
            <a:r>
              <a:rPr lang="en-US"/>
              <a:t>ID</a:t>
            </a:r>
          </a:p>
          <a:p>
            <a:pPr marL="342900" indent="-342900">
              <a:lnSpc>
                <a:spcPct val="150000"/>
              </a:lnSpc>
            </a:pPr>
            <a:r>
              <a:rPr lang="en-US"/>
              <a:t>Date</a:t>
            </a:r>
          </a:p>
          <a:p>
            <a:pPr marL="342900" indent="-342900">
              <a:lnSpc>
                <a:spcPct val="150000"/>
              </a:lnSpc>
            </a:pPr>
            <a:r>
              <a:rPr lang="en-US"/>
              <a:t>Time</a:t>
            </a:r>
          </a:p>
          <a:p>
            <a:pPr marL="342900" indent="-342900">
              <a:lnSpc>
                <a:spcPct val="150000"/>
              </a:lnSpc>
            </a:pPr>
            <a:r>
              <a:rPr lang="en-US"/>
              <a:t>Amount</a:t>
            </a:r>
            <a:endParaRPr lang="en-US" dirty="0"/>
          </a:p>
        </p:txBody>
      </p:sp>
      <p:sp>
        <p:nvSpPr>
          <p:cNvPr id="5" name="Google Shape;148;p19">
            <a:extLst>
              <a:ext uri="{FF2B5EF4-FFF2-40B4-BE49-F238E27FC236}">
                <a16:creationId xmlns:a16="http://schemas.microsoft.com/office/drawing/2014/main" id="{B08EF96B-FDEF-2A89-02F0-893413BC9E41}"/>
              </a:ext>
            </a:extLst>
          </p:cNvPr>
          <p:cNvSpPr txBox="1">
            <a:spLocks/>
          </p:cNvSpPr>
          <p:nvPr/>
        </p:nvSpPr>
        <p:spPr>
          <a:xfrm>
            <a:off x="4815600" y="1430051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lnSpc>
                <a:spcPct val="150000"/>
              </a:lnSpc>
              <a:buFont typeface="Montserrat Light"/>
              <a:buNone/>
            </a:pPr>
            <a:r>
              <a:rPr lang="en-US" b="1" dirty="0"/>
              <a:t>Customer Data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ID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Date of Birth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Gender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Location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Account Balance</a:t>
            </a:r>
          </a:p>
        </p:txBody>
      </p:sp>
    </p:spTree>
    <p:extLst>
      <p:ext uri="{BB962C8B-B14F-4D97-AF65-F5344CB8AC3E}">
        <p14:creationId xmlns:p14="http://schemas.microsoft.com/office/powerpoint/2010/main" val="36540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855300" y="1430051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/>
              <a:t>Transaction Data</a:t>
            </a:r>
          </a:p>
          <a:p>
            <a:pPr marL="342900" indent="-342900">
              <a:lnSpc>
                <a:spcPct val="150000"/>
              </a:lnSpc>
            </a:pPr>
            <a:r>
              <a:rPr lang="en-PH" dirty="0"/>
              <a:t>ID</a:t>
            </a:r>
          </a:p>
          <a:p>
            <a:pPr marL="342900" indent="-342900">
              <a:lnSpc>
                <a:spcPct val="150000"/>
              </a:lnSpc>
            </a:pPr>
            <a:r>
              <a:rPr lang="en-PH" dirty="0"/>
              <a:t>Date</a:t>
            </a:r>
          </a:p>
          <a:p>
            <a:pPr marL="342900" indent="-342900">
              <a:lnSpc>
                <a:spcPct val="150000"/>
              </a:lnSpc>
            </a:pPr>
            <a:r>
              <a:rPr lang="en-PH" dirty="0"/>
              <a:t>Amount</a:t>
            </a:r>
            <a:endParaRPr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Processed Dataset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48;p19">
            <a:extLst>
              <a:ext uri="{FF2B5EF4-FFF2-40B4-BE49-F238E27FC236}">
                <a16:creationId xmlns:a16="http://schemas.microsoft.com/office/drawing/2014/main" id="{B08EF96B-FDEF-2A89-02F0-893413BC9E41}"/>
              </a:ext>
            </a:extLst>
          </p:cNvPr>
          <p:cNvSpPr txBox="1">
            <a:spLocks/>
          </p:cNvSpPr>
          <p:nvPr/>
        </p:nvSpPr>
        <p:spPr>
          <a:xfrm>
            <a:off x="4815602" y="1430051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lnSpc>
                <a:spcPct val="150000"/>
              </a:lnSpc>
              <a:buFont typeface="Montserrat Light"/>
              <a:buNone/>
            </a:pPr>
            <a:r>
              <a:rPr lang="en-US" b="1" dirty="0"/>
              <a:t>Customer Data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ID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Age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Gender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Account Balance</a:t>
            </a:r>
          </a:p>
        </p:txBody>
      </p:sp>
    </p:spTree>
    <p:extLst>
      <p:ext uri="{BB962C8B-B14F-4D97-AF65-F5344CB8AC3E}">
        <p14:creationId xmlns:p14="http://schemas.microsoft.com/office/powerpoint/2010/main" val="111206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855300" y="1430051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/>
              <a:t>Customer Segmentation</a:t>
            </a:r>
          </a:p>
          <a:p>
            <a:pPr marL="342900" indent="-342900">
              <a:lnSpc>
                <a:spcPct val="150000"/>
              </a:lnSpc>
            </a:pPr>
            <a:r>
              <a:rPr lang="en-PH" dirty="0"/>
              <a:t>Elbow Method</a:t>
            </a:r>
          </a:p>
          <a:p>
            <a:pPr marL="342900" indent="-342900">
              <a:lnSpc>
                <a:spcPct val="150000"/>
              </a:lnSpc>
            </a:pPr>
            <a:r>
              <a:rPr lang="en-PH" dirty="0"/>
              <a:t>K Means Clustering</a:t>
            </a:r>
            <a:endParaRPr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 Used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48;p19">
            <a:extLst>
              <a:ext uri="{FF2B5EF4-FFF2-40B4-BE49-F238E27FC236}">
                <a16:creationId xmlns:a16="http://schemas.microsoft.com/office/drawing/2014/main" id="{B08EF96B-FDEF-2A89-02F0-893413BC9E41}"/>
              </a:ext>
            </a:extLst>
          </p:cNvPr>
          <p:cNvSpPr txBox="1">
            <a:spLocks/>
          </p:cNvSpPr>
          <p:nvPr/>
        </p:nvSpPr>
        <p:spPr>
          <a:xfrm>
            <a:off x="4815600" y="1429952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lnSpc>
                <a:spcPct val="150000"/>
              </a:lnSpc>
              <a:buFont typeface="Montserrat Light"/>
              <a:buNone/>
            </a:pPr>
            <a:r>
              <a:rPr lang="en-US" b="1" dirty="0"/>
              <a:t>CLTV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Linear Regression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Decision Tree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76660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Customer Segmentation</a:t>
            </a:r>
            <a:endParaRPr dirty="0"/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3E2E4-05C3-E028-DDE5-E2C4EC19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5" y="1501140"/>
            <a:ext cx="4078778" cy="3169920"/>
          </a:xfrm>
          <a:prstGeom prst="rect">
            <a:avLst/>
          </a:prstGeom>
        </p:spPr>
      </p:pic>
      <p:sp>
        <p:nvSpPr>
          <p:cNvPr id="5" name="Google Shape;201;p24">
            <a:extLst>
              <a:ext uri="{FF2B5EF4-FFF2-40B4-BE49-F238E27FC236}">
                <a16:creationId xmlns:a16="http://schemas.microsoft.com/office/drawing/2014/main" id="{734D9619-7FA1-936A-43AE-2FFEB5FECC15}"/>
              </a:ext>
            </a:extLst>
          </p:cNvPr>
          <p:cNvSpPr txBox="1">
            <a:spLocks/>
          </p:cNvSpPr>
          <p:nvPr/>
        </p:nvSpPr>
        <p:spPr>
          <a:xfrm>
            <a:off x="5593080" y="1965960"/>
            <a:ext cx="2476084" cy="2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PH" sz="11500" dirty="0"/>
              <a:t>4</a:t>
            </a:r>
          </a:p>
          <a:p>
            <a:pPr algn="ctr"/>
            <a:r>
              <a:rPr lang="en-PH" sz="2400" dirty="0"/>
              <a:t>Number </a:t>
            </a:r>
          </a:p>
          <a:p>
            <a:pPr algn="ctr"/>
            <a:r>
              <a:rPr lang="en-PH" sz="2400" dirty="0"/>
              <a:t>of Clusters</a:t>
            </a:r>
          </a:p>
        </p:txBody>
      </p:sp>
    </p:spTree>
    <p:extLst>
      <p:ext uri="{BB962C8B-B14F-4D97-AF65-F5344CB8AC3E}">
        <p14:creationId xmlns:p14="http://schemas.microsoft.com/office/powerpoint/2010/main" val="77678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Customer Segmentation</a:t>
            </a:r>
            <a:endParaRPr dirty="0"/>
          </a:p>
        </p:txBody>
      </p:sp>
      <p:graphicFrame>
        <p:nvGraphicFramePr>
          <p:cNvPr id="202" name="Google Shape;202;p24"/>
          <p:cNvGraphicFramePr/>
          <p:nvPr>
            <p:extLst>
              <p:ext uri="{D42A27DB-BD31-4B8C-83A1-F6EECF244321}">
                <p14:modId xmlns:p14="http://schemas.microsoft.com/office/powerpoint/2010/main" val="2045711245"/>
              </p:ext>
            </p:extLst>
          </p:nvPr>
        </p:nvGraphicFramePr>
        <p:xfrm>
          <a:off x="1069633" y="1625020"/>
          <a:ext cx="6795180" cy="2980805"/>
        </p:xfrm>
        <a:graphic>
          <a:graphicData uri="http://schemas.openxmlformats.org/drawingml/2006/table">
            <a:tbl>
              <a:tblPr>
                <a:noFill/>
                <a:tableStyleId>{668617F7-BD45-45D3-9494-08AB8ACE10ED}</a:tableStyleId>
              </a:tblPr>
              <a:tblGrid>
                <a:gridCol w="159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036">
                  <a:extLst>
                    <a:ext uri="{9D8B030D-6E8A-4147-A177-3AD203B41FA5}">
                      <a16:colId xmlns:a16="http://schemas.microsoft.com/office/drawing/2014/main" val="1423401240"/>
                    </a:ext>
                  </a:extLst>
                </a:gridCol>
              </a:tblGrid>
              <a:tr h="740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A</a:t>
                      </a:r>
                      <a:endParaRPr sz="2000" b="1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B</a:t>
                      </a:r>
                      <a:endParaRPr sz="2000" b="1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C</a:t>
                      </a:r>
                      <a:endParaRPr sz="2000" b="1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2000" b="1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 D</a:t>
                      </a:r>
                      <a:endParaRPr sz="2000" b="1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55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Recency</a:t>
                      </a:r>
                      <a:endParaRPr sz="1400" b="0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PH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E2124"/>
                          </a:solidFill>
                          <a:effectLst/>
                          <a:uLnTx/>
                          <a:uFillTx/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-</a:t>
                      </a:r>
                      <a:endParaRPr sz="1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PH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E2124"/>
                          </a:solidFill>
                          <a:effectLst/>
                          <a:uLnTx/>
                          <a:uFillTx/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PH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E2124"/>
                          </a:solidFill>
                          <a:effectLst/>
                          <a:uLnTx/>
                          <a:uFillTx/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55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Frequency</a:t>
                      </a:r>
                      <a:endParaRPr sz="1400" b="0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4000" b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</a:t>
                      </a:r>
                      <a:endParaRPr sz="1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55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Monetary</a:t>
                      </a:r>
                      <a:endParaRPr sz="1400" b="0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PH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E2124"/>
                          </a:solidFill>
                          <a:effectLst/>
                          <a:uLnTx/>
                          <a:uFillTx/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kumimoji="0" lang="en-PH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E2124"/>
                        </a:solidFill>
                        <a:effectLst/>
                        <a:uLnTx/>
                        <a:uFillTx/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" name="Graphic 13" descr="Arrow Down with solid fill">
            <a:extLst>
              <a:ext uri="{FF2B5EF4-FFF2-40B4-BE49-F238E27FC236}">
                <a16:creationId xmlns:a16="http://schemas.microsoft.com/office/drawing/2014/main" id="{22ECE7F3-67DB-64FD-5B87-8FA5723E6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7059" y="3244576"/>
            <a:ext cx="457200" cy="457200"/>
          </a:xfrm>
          <a:prstGeom prst="rect">
            <a:avLst/>
          </a:prstGeom>
        </p:spPr>
      </p:pic>
      <p:pic>
        <p:nvPicPr>
          <p:cNvPr id="17" name="Graphic 16" descr="Arrow Down with solid fill">
            <a:extLst>
              <a:ext uri="{FF2B5EF4-FFF2-40B4-BE49-F238E27FC236}">
                <a16:creationId xmlns:a16="http://schemas.microsoft.com/office/drawing/2014/main" id="{6D53A580-9245-EC63-9C08-21DC2608A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1871" y="3996610"/>
            <a:ext cx="457200" cy="457200"/>
          </a:xfrm>
          <a:prstGeom prst="rect">
            <a:avLst/>
          </a:prstGeom>
        </p:spPr>
      </p:pic>
      <p:pic>
        <p:nvPicPr>
          <p:cNvPr id="20" name="Graphic 19" descr="Arrow Down with solid fill">
            <a:extLst>
              <a:ext uri="{FF2B5EF4-FFF2-40B4-BE49-F238E27FC236}">
                <a16:creationId xmlns:a16="http://schemas.microsoft.com/office/drawing/2014/main" id="{08FF7823-66FE-9707-5271-C85DC7226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856942" y="2492543"/>
            <a:ext cx="457200" cy="457200"/>
          </a:xfrm>
          <a:prstGeom prst="rect">
            <a:avLst/>
          </a:prstGeom>
        </p:spPr>
      </p:pic>
      <p:pic>
        <p:nvPicPr>
          <p:cNvPr id="23" name="Graphic 22" descr="Arrow Down with solid fill">
            <a:extLst>
              <a:ext uri="{FF2B5EF4-FFF2-40B4-BE49-F238E27FC236}">
                <a16:creationId xmlns:a16="http://schemas.microsoft.com/office/drawing/2014/main" id="{C59B29D6-C989-AC5A-7ABF-56622F7BC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696920" y="3244576"/>
            <a:ext cx="457200" cy="457200"/>
          </a:xfrm>
          <a:prstGeom prst="rect">
            <a:avLst/>
          </a:prstGeom>
        </p:spPr>
      </p:pic>
      <p:pic>
        <p:nvPicPr>
          <p:cNvPr id="24" name="Graphic 23" descr="Arrow Down with solid fill">
            <a:extLst>
              <a:ext uri="{FF2B5EF4-FFF2-40B4-BE49-F238E27FC236}">
                <a16:creationId xmlns:a16="http://schemas.microsoft.com/office/drawing/2014/main" id="{C1E3FE39-618C-F208-2E52-7A2936BF7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158100" y="2519430"/>
            <a:ext cx="457200" cy="457200"/>
          </a:xfrm>
          <a:prstGeom prst="rect">
            <a:avLst/>
          </a:prstGeom>
        </p:spPr>
      </p:pic>
      <p:pic>
        <p:nvPicPr>
          <p:cNvPr id="25" name="Graphic 24" descr="Arrow Down with solid fill">
            <a:extLst>
              <a:ext uri="{FF2B5EF4-FFF2-40B4-BE49-F238E27FC236}">
                <a16:creationId xmlns:a16="http://schemas.microsoft.com/office/drawing/2014/main" id="{7FA36770-7BB4-DD4B-62DA-BF2DB5639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158100" y="3244576"/>
            <a:ext cx="457200" cy="457200"/>
          </a:xfrm>
          <a:prstGeom prst="rect">
            <a:avLst/>
          </a:prstGeom>
        </p:spPr>
      </p:pic>
      <p:pic>
        <p:nvPicPr>
          <p:cNvPr id="29" name="Graphic 28" descr="Arrow Down with solid fill">
            <a:extLst>
              <a:ext uri="{FF2B5EF4-FFF2-40B4-BE49-F238E27FC236}">
                <a16:creationId xmlns:a16="http://schemas.microsoft.com/office/drawing/2014/main" id="{3A644051-F559-87B5-3B14-B2EEF21CB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607262" y="2519430"/>
            <a:ext cx="457200" cy="457200"/>
          </a:xfrm>
          <a:prstGeom prst="rect">
            <a:avLst/>
          </a:prstGeom>
        </p:spPr>
      </p:pic>
      <p:pic>
        <p:nvPicPr>
          <p:cNvPr id="31" name="Graphic 30" descr="Arrow Down with solid fill">
            <a:extLst>
              <a:ext uri="{FF2B5EF4-FFF2-40B4-BE49-F238E27FC236}">
                <a16:creationId xmlns:a16="http://schemas.microsoft.com/office/drawing/2014/main" id="{80E2823B-8E2B-88B1-98B5-F84936A18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443427" y="3996610"/>
            <a:ext cx="457200" cy="457200"/>
          </a:xfrm>
          <a:prstGeom prst="rect">
            <a:avLst/>
          </a:prstGeom>
        </p:spPr>
      </p:pic>
      <p:pic>
        <p:nvPicPr>
          <p:cNvPr id="33" name="Graphic 32" descr="Arrow Down with solid fill">
            <a:extLst>
              <a:ext uri="{FF2B5EF4-FFF2-40B4-BE49-F238E27FC236}">
                <a16:creationId xmlns:a16="http://schemas.microsoft.com/office/drawing/2014/main" id="{64D9B593-F7C0-EF7F-F0AD-C0CAD4A3A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696920" y="3975607"/>
            <a:ext cx="457200" cy="457200"/>
          </a:xfrm>
          <a:prstGeom prst="rect">
            <a:avLst/>
          </a:prstGeom>
        </p:spPr>
      </p:pic>
      <p:pic>
        <p:nvPicPr>
          <p:cNvPr id="35" name="Graphic 34" descr="Chevron arrows with solid fill">
            <a:extLst>
              <a:ext uri="{FF2B5EF4-FFF2-40B4-BE49-F238E27FC236}">
                <a16:creationId xmlns:a16="http://schemas.microsoft.com/office/drawing/2014/main" id="{22F76E52-4957-E4FD-A622-C31B7250D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106665" y="3945175"/>
            <a:ext cx="560070" cy="5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2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Customer Segmentation</a:t>
            </a:r>
            <a:endParaRPr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A98BA2-86F4-C141-45FA-70B2268B8312}"/>
              </a:ext>
            </a:extLst>
          </p:cNvPr>
          <p:cNvSpPr/>
          <p:nvPr/>
        </p:nvSpPr>
        <p:spPr>
          <a:xfrm>
            <a:off x="3705301" y="2657865"/>
            <a:ext cx="1812626" cy="525780"/>
          </a:xfrm>
          <a:custGeom>
            <a:avLst/>
            <a:gdLst>
              <a:gd name="connsiteX0" fmla="*/ 1509427 w 1812626"/>
              <a:gd name="connsiteY0" fmla="*/ 0 h 525780"/>
              <a:gd name="connsiteX1" fmla="*/ 303200 w 1812626"/>
              <a:gd name="connsiteY1" fmla="*/ 0 h 525780"/>
              <a:gd name="connsiteX2" fmla="*/ 0 w 1812626"/>
              <a:gd name="connsiteY2" fmla="*/ 525780 h 525780"/>
              <a:gd name="connsiteX3" fmla="*/ 1812627 w 1812626"/>
              <a:gd name="connsiteY3" fmla="*/ 525780 h 525780"/>
              <a:gd name="connsiteX4" fmla="*/ 1509427 w 1812626"/>
              <a:gd name="connsiteY4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26" h="525780">
                <a:moveTo>
                  <a:pt x="1509427" y="0"/>
                </a:moveTo>
                <a:lnTo>
                  <a:pt x="303200" y="0"/>
                </a:lnTo>
                <a:lnTo>
                  <a:pt x="0" y="525780"/>
                </a:lnTo>
                <a:lnTo>
                  <a:pt x="1812627" y="525780"/>
                </a:lnTo>
                <a:lnTo>
                  <a:pt x="150942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43755" cap="flat">
            <a:noFill/>
            <a:prstDash val="solid"/>
            <a:miter/>
          </a:ln>
        </p:spPr>
        <p:txBody>
          <a:bodyPr rtlCol="0" anchor="ctr"/>
          <a:lstStyle/>
          <a:p>
            <a:endParaRPr lang="en-PH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2A966C1-62C5-9AC0-18EA-27B1FF7B5288}"/>
              </a:ext>
            </a:extLst>
          </p:cNvPr>
          <p:cNvSpPr/>
          <p:nvPr/>
        </p:nvSpPr>
        <p:spPr>
          <a:xfrm>
            <a:off x="4109712" y="1610756"/>
            <a:ext cx="1003801" cy="869289"/>
          </a:xfrm>
          <a:custGeom>
            <a:avLst/>
            <a:gdLst>
              <a:gd name="connsiteX0" fmla="*/ 501682 w 1003801"/>
              <a:gd name="connsiteY0" fmla="*/ 0 h 869289"/>
              <a:gd name="connsiteX1" fmla="*/ 0 w 1003801"/>
              <a:gd name="connsiteY1" fmla="*/ 869290 h 869289"/>
              <a:gd name="connsiteX2" fmla="*/ 1003802 w 1003801"/>
              <a:gd name="connsiteY2" fmla="*/ 869290 h 869289"/>
              <a:gd name="connsiteX3" fmla="*/ 501682 w 1003801"/>
              <a:gd name="connsiteY3" fmla="*/ 0 h 86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801" h="869289">
                <a:moveTo>
                  <a:pt x="501682" y="0"/>
                </a:moveTo>
                <a:lnTo>
                  <a:pt x="0" y="869290"/>
                </a:lnTo>
                <a:lnTo>
                  <a:pt x="1003802" y="869290"/>
                </a:lnTo>
                <a:lnTo>
                  <a:pt x="501682" y="0"/>
                </a:lnTo>
                <a:close/>
              </a:path>
            </a:pathLst>
          </a:custGeom>
          <a:solidFill>
            <a:schemeClr val="accent1"/>
          </a:solidFill>
          <a:ln w="43755" cap="flat">
            <a:noFill/>
            <a:prstDash val="solid"/>
            <a:miter/>
          </a:ln>
        </p:spPr>
        <p:txBody>
          <a:bodyPr rtlCol="0" anchor="ctr"/>
          <a:lstStyle/>
          <a:p>
            <a:endParaRPr lang="en-PH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8AAF57-0BE7-0E5F-CA1F-53F049905E93}"/>
              </a:ext>
            </a:extLst>
          </p:cNvPr>
          <p:cNvSpPr/>
          <p:nvPr/>
        </p:nvSpPr>
        <p:spPr>
          <a:xfrm>
            <a:off x="3300450" y="3356345"/>
            <a:ext cx="2622327" cy="525780"/>
          </a:xfrm>
          <a:custGeom>
            <a:avLst/>
            <a:gdLst>
              <a:gd name="connsiteX0" fmla="*/ 2318690 w 2622327"/>
              <a:gd name="connsiteY0" fmla="*/ 0 h 525780"/>
              <a:gd name="connsiteX1" fmla="*/ 303638 w 2622327"/>
              <a:gd name="connsiteY1" fmla="*/ 0 h 525780"/>
              <a:gd name="connsiteX2" fmla="*/ 0 w 2622327"/>
              <a:gd name="connsiteY2" fmla="*/ 525780 h 525780"/>
              <a:gd name="connsiteX3" fmla="*/ 2622328 w 2622327"/>
              <a:gd name="connsiteY3" fmla="*/ 525780 h 525780"/>
              <a:gd name="connsiteX4" fmla="*/ 2318690 w 2622327"/>
              <a:gd name="connsiteY4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2327" h="525780">
                <a:moveTo>
                  <a:pt x="2318690" y="0"/>
                </a:moveTo>
                <a:lnTo>
                  <a:pt x="303638" y="0"/>
                </a:lnTo>
                <a:lnTo>
                  <a:pt x="0" y="525780"/>
                </a:lnTo>
                <a:lnTo>
                  <a:pt x="2622328" y="525780"/>
                </a:lnTo>
                <a:lnTo>
                  <a:pt x="231869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43755" cap="flat">
            <a:noFill/>
            <a:prstDash val="solid"/>
            <a:miter/>
          </a:ln>
        </p:spPr>
        <p:txBody>
          <a:bodyPr rtlCol="0" anchor="ctr"/>
          <a:lstStyle/>
          <a:p>
            <a:endParaRPr lang="en-PH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A3A52C-844B-DB5F-CAD1-4D8BC44E8D0B}"/>
              </a:ext>
            </a:extLst>
          </p:cNvPr>
          <p:cNvSpPr/>
          <p:nvPr/>
        </p:nvSpPr>
        <p:spPr>
          <a:xfrm>
            <a:off x="2895600" y="4057385"/>
            <a:ext cx="3432029" cy="525780"/>
          </a:xfrm>
          <a:custGeom>
            <a:avLst/>
            <a:gdLst>
              <a:gd name="connsiteX0" fmla="*/ 3128391 w 3432029"/>
              <a:gd name="connsiteY0" fmla="*/ 0 h 525780"/>
              <a:gd name="connsiteX1" fmla="*/ 303638 w 3432029"/>
              <a:gd name="connsiteY1" fmla="*/ 0 h 525780"/>
              <a:gd name="connsiteX2" fmla="*/ 0 w 3432029"/>
              <a:gd name="connsiteY2" fmla="*/ 525780 h 525780"/>
              <a:gd name="connsiteX3" fmla="*/ 3432029 w 3432029"/>
              <a:gd name="connsiteY3" fmla="*/ 525780 h 525780"/>
              <a:gd name="connsiteX4" fmla="*/ 3128391 w 3432029"/>
              <a:gd name="connsiteY4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2029" h="525780">
                <a:moveTo>
                  <a:pt x="3128391" y="0"/>
                </a:moveTo>
                <a:lnTo>
                  <a:pt x="303638" y="0"/>
                </a:lnTo>
                <a:lnTo>
                  <a:pt x="0" y="525780"/>
                </a:lnTo>
                <a:lnTo>
                  <a:pt x="3432029" y="525780"/>
                </a:lnTo>
                <a:lnTo>
                  <a:pt x="312839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43755" cap="flat">
            <a:noFill/>
            <a:prstDash val="solid"/>
            <a:miter/>
          </a:ln>
        </p:spPr>
        <p:txBody>
          <a:bodyPr rtlCol="0" anchor="ctr"/>
          <a:lstStyle/>
          <a:p>
            <a:endParaRPr lang="en-PH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16D2CE-90AA-112F-A680-99E8D960C070}"/>
              </a:ext>
            </a:extLst>
          </p:cNvPr>
          <p:cNvSpPr txBox="1"/>
          <p:nvPr/>
        </p:nvSpPr>
        <p:spPr>
          <a:xfrm>
            <a:off x="3347711" y="1787155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28D5FF-157E-6A48-6CC4-230200B9B4C8}"/>
              </a:ext>
            </a:extLst>
          </p:cNvPr>
          <p:cNvSpPr txBox="1"/>
          <p:nvPr/>
        </p:nvSpPr>
        <p:spPr>
          <a:xfrm>
            <a:off x="4230612" y="1932266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F7DF8-4DB4-80A2-463D-C6DE39D806B3}"/>
              </a:ext>
            </a:extLst>
          </p:cNvPr>
          <p:cNvSpPr txBox="1"/>
          <p:nvPr/>
        </p:nvSpPr>
        <p:spPr>
          <a:xfrm>
            <a:off x="4016496" y="2677305"/>
            <a:ext cx="119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1,227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942C3F-3AB9-0083-9F01-53E6FAB2D45D}"/>
              </a:ext>
            </a:extLst>
          </p:cNvPr>
          <p:cNvSpPr txBox="1"/>
          <p:nvPr/>
        </p:nvSpPr>
        <p:spPr>
          <a:xfrm>
            <a:off x="3705301" y="3357625"/>
            <a:ext cx="181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15,407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F5D3BE-7347-7F9E-707D-C07D88BDECE5}"/>
              </a:ext>
            </a:extLst>
          </p:cNvPr>
          <p:cNvSpPr txBox="1"/>
          <p:nvPr/>
        </p:nvSpPr>
        <p:spPr>
          <a:xfrm>
            <a:off x="3300450" y="4048894"/>
            <a:ext cx="262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884,722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214AB8-C360-4C3A-7092-0D7010F39729}"/>
              </a:ext>
            </a:extLst>
          </p:cNvPr>
          <p:cNvSpPr txBox="1"/>
          <p:nvPr/>
        </p:nvSpPr>
        <p:spPr>
          <a:xfrm>
            <a:off x="2966711" y="253731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EF7C12-5A49-1126-70E0-81983619D5B4}"/>
              </a:ext>
            </a:extLst>
          </p:cNvPr>
          <p:cNvSpPr txBox="1"/>
          <p:nvPr/>
        </p:nvSpPr>
        <p:spPr>
          <a:xfrm>
            <a:off x="2585711" y="324089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517F1D-776B-D9C8-68D0-5698DD0C208F}"/>
              </a:ext>
            </a:extLst>
          </p:cNvPr>
          <p:cNvSpPr txBox="1"/>
          <p:nvPr/>
        </p:nvSpPr>
        <p:spPr>
          <a:xfrm>
            <a:off x="2134354" y="399710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3DB96A-1812-6F46-4DF3-6E17B72A7CDD}"/>
              </a:ext>
            </a:extLst>
          </p:cNvPr>
          <p:cNvSpPr txBox="1"/>
          <p:nvPr/>
        </p:nvSpPr>
        <p:spPr>
          <a:xfrm>
            <a:off x="2133598" y="398964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79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Customer Value Analysis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B95B19-367B-122E-2D09-BDEC3BB1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155383"/>
              </p:ext>
            </p:extLst>
          </p:nvPr>
        </p:nvGraphicFramePr>
        <p:xfrm>
          <a:off x="586740" y="1402020"/>
          <a:ext cx="4177620" cy="354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B50002-4D05-DB28-ABC6-52D1BBD3C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354528"/>
              </p:ext>
            </p:extLst>
          </p:nvPr>
        </p:nvGraphicFramePr>
        <p:xfrm>
          <a:off x="4764360" y="1516320"/>
          <a:ext cx="4320540" cy="331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0593379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692</Words>
  <Application>Microsoft Office PowerPoint</Application>
  <PresentationFormat>On-screen Show (16:9)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Montserrat</vt:lpstr>
      <vt:lpstr>Arial</vt:lpstr>
      <vt:lpstr>Montserrat Light</vt:lpstr>
      <vt:lpstr>Calibri</vt:lpstr>
      <vt:lpstr>Century Gothic</vt:lpstr>
      <vt:lpstr>Nicholas template</vt:lpstr>
      <vt:lpstr>Customer Segmentation and  CLTV Model for Bank Transactions</vt:lpstr>
      <vt:lpstr>Business Goals</vt:lpstr>
      <vt:lpstr>Original Dataset</vt:lpstr>
      <vt:lpstr>Processed Dataset</vt:lpstr>
      <vt:lpstr>Techniques Used</vt:lpstr>
      <vt:lpstr>Results: Customer Segmentation</vt:lpstr>
      <vt:lpstr>Results: Customer Segmentation</vt:lpstr>
      <vt:lpstr>Results: Customer Segmentation</vt:lpstr>
      <vt:lpstr>Results: Customer Value Analysis</vt:lpstr>
      <vt:lpstr>Results: Customer Lifetime Value</vt:lpstr>
      <vt:lpstr>Results: Customer Lifetime Value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Abbiegael Chu</dc:creator>
  <cp:lastModifiedBy>Abbiegael Klara Go Chu</cp:lastModifiedBy>
  <cp:revision>6</cp:revision>
  <dcterms:modified xsi:type="dcterms:W3CDTF">2023-05-09T06:13:06Z</dcterms:modified>
</cp:coreProperties>
</file>