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3" r:id="rId16"/>
    <p:sldId id="270" r:id="rId17"/>
    <p:sldId id="271" r:id="rId18"/>
    <p:sldId id="272" r:id="rId19"/>
    <p:sldId id="274" r:id="rId20"/>
    <p:sldId id="275" r:id="rId21"/>
    <p:sldId id="276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46" d="100"/>
          <a:sy n="46" d="100"/>
        </p:scale>
        <p:origin x="-132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1D63D-5B01-6142-A61D-1CD5EF4B17D6}" type="datetimeFigureOut">
              <a:rPr lang="en-US" smtClean="0"/>
              <a:t>04/02/2016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2DCC2-073A-6043-B357-EE134C4665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938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1D63D-5B01-6142-A61D-1CD5EF4B17D6}" type="datetimeFigureOut">
              <a:rPr lang="en-US" smtClean="0"/>
              <a:t>04/02/2016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2DCC2-073A-6043-B357-EE134C4665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418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1D63D-5B01-6142-A61D-1CD5EF4B17D6}" type="datetimeFigureOut">
              <a:rPr lang="en-US" smtClean="0"/>
              <a:t>04/02/2016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2DCC2-073A-6043-B357-EE134C4665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147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1D63D-5B01-6142-A61D-1CD5EF4B17D6}" type="datetimeFigureOut">
              <a:rPr lang="en-US" smtClean="0"/>
              <a:t>04/02/2016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2DCC2-073A-6043-B357-EE134C4665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095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1D63D-5B01-6142-A61D-1CD5EF4B17D6}" type="datetimeFigureOut">
              <a:rPr lang="en-US" smtClean="0"/>
              <a:t>04/02/2016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2DCC2-073A-6043-B357-EE134C4665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019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1D63D-5B01-6142-A61D-1CD5EF4B17D6}" type="datetimeFigureOut">
              <a:rPr lang="en-US" smtClean="0"/>
              <a:t>04/02/2016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2DCC2-073A-6043-B357-EE134C4665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746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1D63D-5B01-6142-A61D-1CD5EF4B17D6}" type="datetimeFigureOut">
              <a:rPr lang="en-US" smtClean="0"/>
              <a:t>04/02/2016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2DCC2-073A-6043-B357-EE134C4665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763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1D63D-5B01-6142-A61D-1CD5EF4B17D6}" type="datetimeFigureOut">
              <a:rPr lang="en-US" smtClean="0"/>
              <a:t>04/02/2016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2DCC2-073A-6043-B357-EE134C4665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453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1D63D-5B01-6142-A61D-1CD5EF4B17D6}" type="datetimeFigureOut">
              <a:rPr lang="en-US" smtClean="0"/>
              <a:t>04/02/2016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2DCC2-073A-6043-B357-EE134C4665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373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1D63D-5B01-6142-A61D-1CD5EF4B17D6}" type="datetimeFigureOut">
              <a:rPr lang="en-US" smtClean="0"/>
              <a:t>04/02/2016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2DCC2-073A-6043-B357-EE134C4665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903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1D63D-5B01-6142-A61D-1CD5EF4B17D6}" type="datetimeFigureOut">
              <a:rPr lang="en-US" smtClean="0"/>
              <a:t>04/02/2016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2DCC2-073A-6043-B357-EE134C4665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771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11D63D-5B01-6142-A61D-1CD5EF4B17D6}" type="datetimeFigureOut">
              <a:rPr lang="en-US" smtClean="0"/>
              <a:t>04/02/2016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62DCC2-073A-6043-B357-EE134C4665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032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Protein-small molecule </a:t>
            </a:r>
            <a:r>
              <a:rPr lang="en-US" b="1" dirty="0" smtClean="0"/>
              <a:t>interactions</a:t>
            </a:r>
            <a:br>
              <a:rPr lang="en-US" b="1" dirty="0" smtClean="0"/>
            </a:br>
            <a:r>
              <a:rPr lang="en-US" sz="2700" dirty="0" smtClean="0"/>
              <a:t>Protein-ligand interactions in drug action and design </a:t>
            </a:r>
            <a:br>
              <a:rPr lang="en-US" sz="2700" dirty="0" smtClean="0"/>
            </a:br>
            <a:endParaRPr lang="en-US" sz="27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Allegra Via</a:t>
            </a:r>
            <a:endParaRPr lang="en-US" dirty="0"/>
          </a:p>
        </p:txBody>
      </p:sp>
      <p:pic>
        <p:nvPicPr>
          <p:cNvPr id="4" name="Picture 3" descr="sapienza_log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3403" y="216397"/>
            <a:ext cx="861898" cy="103539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632" y="381133"/>
            <a:ext cx="2107995" cy="584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68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Drug development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9962" y="1600200"/>
            <a:ext cx="7292089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Purification and isolation of the active ingredient of each </a:t>
            </a:r>
            <a:r>
              <a:rPr lang="en-US" dirty="0" smtClean="0"/>
              <a:t>substance/synthesis of chemical substances</a:t>
            </a:r>
            <a:endParaRPr lang="en-US" dirty="0" smtClean="0"/>
          </a:p>
          <a:p>
            <a:r>
              <a:rPr lang="en-US" dirty="0" smtClean="0"/>
              <a:t>Testing </a:t>
            </a:r>
            <a:r>
              <a:rPr lang="en-US" dirty="0" smtClean="0"/>
              <a:t>substance activity</a:t>
            </a:r>
            <a:r>
              <a:rPr lang="en-US" dirty="0" smtClean="0"/>
              <a:t>, selectivity and toxicity on cell cultures and isolated tissues</a:t>
            </a:r>
          </a:p>
          <a:p>
            <a:r>
              <a:rPr lang="en-US" dirty="0" smtClean="0"/>
              <a:t>Repeating the tests in animal models to address systemic effects as well as drug stability, delivery, selectivity, degradation, clearance, etc.</a:t>
            </a:r>
          </a:p>
          <a:p>
            <a:r>
              <a:rPr lang="en-US" dirty="0" smtClean="0"/>
              <a:t>Repeating the test on human volunteers (</a:t>
            </a:r>
            <a:r>
              <a:rPr lang="en-US" b="1" dirty="0" smtClean="0">
                <a:solidFill>
                  <a:srgbClr val="FF0000"/>
                </a:solidFill>
              </a:rPr>
              <a:t>clinical trials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Right Brace 3"/>
          <p:cNvSpPr/>
          <p:nvPr/>
        </p:nvSpPr>
        <p:spPr>
          <a:xfrm>
            <a:off x="7154426" y="1720026"/>
            <a:ext cx="337625" cy="3456126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529233" y="3053858"/>
            <a:ext cx="16027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Pre-clinical trials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7187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12"/>
          <p:cNvSpPr>
            <a:spLocks noChangeArrowheads="1"/>
          </p:cNvSpPr>
          <p:nvPr/>
        </p:nvSpPr>
        <p:spPr bwMode="auto">
          <a:xfrm>
            <a:off x="3427413" y="1050696"/>
            <a:ext cx="1905000" cy="3048000"/>
          </a:xfrm>
          <a:prstGeom prst="can">
            <a:avLst>
              <a:gd name="adj" fmla="val 25504"/>
            </a:avLst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Rectangle 19"/>
          <p:cNvSpPr>
            <a:spLocks noChangeArrowheads="1"/>
          </p:cNvSpPr>
          <p:nvPr/>
        </p:nvSpPr>
        <p:spPr bwMode="auto">
          <a:xfrm>
            <a:off x="3275013" y="212496"/>
            <a:ext cx="2286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>
                <a:latin typeface="ArialMS" charset="0"/>
              </a:rPr>
              <a:t>Market attainment for a new drug</a:t>
            </a:r>
            <a:endParaRPr lang="en-US"/>
          </a:p>
        </p:txBody>
      </p:sp>
      <p:sp>
        <p:nvSpPr>
          <p:cNvPr id="6" name="Rectangle 20"/>
          <p:cNvSpPr>
            <a:spLocks noChangeArrowheads="1"/>
          </p:cNvSpPr>
          <p:nvPr/>
        </p:nvSpPr>
        <p:spPr bwMode="auto">
          <a:xfrm>
            <a:off x="3690938" y="2500084"/>
            <a:ext cx="13366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ArialMS" charset="0"/>
              </a:rPr>
              <a:t>~$1 billion</a:t>
            </a:r>
          </a:p>
        </p:txBody>
      </p:sp>
      <p:sp>
        <p:nvSpPr>
          <p:cNvPr id="7" name="Rectangle 24"/>
          <p:cNvSpPr>
            <a:spLocks noChangeArrowheads="1"/>
          </p:cNvSpPr>
          <p:nvPr/>
        </p:nvSpPr>
        <p:spPr bwMode="auto">
          <a:xfrm>
            <a:off x="3155950" y="4298721"/>
            <a:ext cx="24828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10-17 years process</a:t>
            </a:r>
          </a:p>
        </p:txBody>
      </p:sp>
      <p:sp>
        <p:nvSpPr>
          <p:cNvPr id="8" name="Rectangle 26"/>
          <p:cNvSpPr>
            <a:spLocks noChangeArrowheads="1"/>
          </p:cNvSpPr>
          <p:nvPr/>
        </p:nvSpPr>
        <p:spPr bwMode="auto">
          <a:xfrm>
            <a:off x="1652138" y="4905146"/>
            <a:ext cx="581391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dirty="0"/>
              <a:t>&lt;10% overall probability of </a:t>
            </a:r>
            <a:r>
              <a:rPr lang="en-US" sz="1600" dirty="0" smtClean="0"/>
              <a:t>success (typically on in a few thousands)</a:t>
            </a:r>
            <a:endParaRPr 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205502" y="5539944"/>
            <a:ext cx="8804826" cy="83099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The number of chemically feasible molecules that could (in principle) serve as drugs has been estimated to be 10</a:t>
            </a:r>
            <a:r>
              <a:rPr lang="en-US" sz="2400" baseline="30000" dirty="0" smtClean="0"/>
              <a:t>60</a:t>
            </a:r>
            <a:r>
              <a:rPr lang="en-US" sz="2400" dirty="0" smtClean="0"/>
              <a:t>-10</a:t>
            </a:r>
            <a:r>
              <a:rPr lang="en-US" sz="2400" baseline="30000" dirty="0" smtClean="0"/>
              <a:t>100</a:t>
            </a:r>
            <a:r>
              <a:rPr lang="en-US" sz="2400" dirty="0" smtClean="0"/>
              <a:t>.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183264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Only a few candidate molecules enter the drug development process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Rational drug design </a:t>
            </a:r>
            <a:r>
              <a:rPr lang="en-US" dirty="0" smtClean="0">
                <a:sym typeface="Wingdings"/>
              </a:rPr>
              <a:t> the huge chemical space is reduced to manageable size</a:t>
            </a:r>
            <a:endParaRPr lang="en-US" dirty="0" smtClean="0"/>
          </a:p>
          <a:p>
            <a:r>
              <a:rPr lang="en-US" dirty="0" smtClean="0"/>
              <a:t>Computer-aided drug design </a:t>
            </a:r>
            <a:r>
              <a:rPr lang="en-US" dirty="0" smtClean="0">
                <a:sym typeface="Wingdings"/>
              </a:rPr>
              <a:t> makes the drug development process more time-efficient (= cheaper)</a:t>
            </a:r>
          </a:p>
          <a:p>
            <a:r>
              <a:rPr lang="en-US" dirty="0" smtClean="0">
                <a:sym typeface="Wingdings"/>
              </a:rPr>
              <a:t>Rational methods are helpful mainly in the first stages of the process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7301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Rational methods can help…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Predict the relative binding affinity and specificity to the target protein</a:t>
            </a:r>
          </a:p>
          <a:p>
            <a:r>
              <a:rPr lang="en-US" dirty="0" smtClean="0"/>
              <a:t>Predict the physiological compatibility</a:t>
            </a:r>
          </a:p>
          <a:p>
            <a:pPr lvl="1"/>
            <a:r>
              <a:rPr lang="en-US" dirty="0" smtClean="0"/>
              <a:t>QSAR - Statistically derived data are used to relate certain chemical-structural properties of the molecule to its physiological adaptability</a:t>
            </a:r>
          </a:p>
          <a:p>
            <a:pPr lvl="1"/>
            <a:r>
              <a:rPr lang="en-US" dirty="0" smtClean="0"/>
              <a:t>E.g. the potency may be found to depend on the surface area and on the dipole moment</a:t>
            </a:r>
          </a:p>
          <a:p>
            <a:pPr lvl="1"/>
            <a:r>
              <a:rPr lang="en-US" dirty="0" smtClean="0"/>
              <a:t>Disadvantage: data are limited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30238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09" y="2580827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Principal steps in rational drug design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6743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7470" y="434506"/>
            <a:ext cx="8671971" cy="1320212"/>
          </a:xfrm>
        </p:spPr>
        <p:txBody>
          <a:bodyPr>
            <a:noAutofit/>
          </a:bodyPr>
          <a:lstStyle/>
          <a:p>
            <a:pPr algn="l"/>
            <a:r>
              <a:rPr lang="en-US" sz="2800" dirty="0" smtClean="0"/>
              <a:t>Reduction </a:t>
            </a:r>
            <a:r>
              <a:rPr lang="en-US" sz="2800" dirty="0" smtClean="0"/>
              <a:t>of the nearly infinite number of candidate molecules into a defined group of prototypical molecules (lead compounds)</a:t>
            </a:r>
            <a:br>
              <a:rPr lang="en-US" sz="2800" dirty="0" smtClean="0"/>
            </a:br>
            <a:endParaRPr lang="en-US" sz="2800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850880"/>
            <a:ext cx="8229600" cy="4525963"/>
          </a:xfrm>
        </p:spPr>
        <p:txBody>
          <a:bodyPr>
            <a:normAutofit fontScale="85000" lnSpcReduction="10000"/>
          </a:bodyPr>
          <a:lstStyle/>
          <a:p>
            <a:pPr marL="457200" lvl="1" indent="0">
              <a:buNone/>
            </a:pPr>
            <a:r>
              <a:rPr lang="en-US" dirty="0" smtClean="0">
                <a:sym typeface="Wingdings"/>
              </a:rPr>
              <a:t>This is done through constraints that embody all the knowledge the scientist has about the specific interactions between the molecule and the target protein  rules of thumb</a:t>
            </a:r>
          </a:p>
          <a:p>
            <a:pPr marL="457200" lvl="1" indent="0">
              <a:buNone/>
            </a:pPr>
            <a:r>
              <a:rPr lang="en-US" b="1" dirty="0" smtClean="0">
                <a:sym typeface="Wingdings"/>
              </a:rPr>
              <a:t>Ligand-based approach </a:t>
            </a:r>
            <a:r>
              <a:rPr lang="en-US" dirty="0" smtClean="0">
                <a:sym typeface="Wingdings"/>
              </a:rPr>
              <a:t> </a:t>
            </a:r>
            <a:r>
              <a:rPr lang="en-US" dirty="0" err="1" smtClean="0">
                <a:sym typeface="Wingdings"/>
              </a:rPr>
              <a:t>pharmacophore</a:t>
            </a:r>
            <a:endParaRPr lang="en-US" dirty="0">
              <a:sym typeface="Wingdings"/>
            </a:endParaRPr>
          </a:p>
          <a:p>
            <a:pPr marL="457200" lvl="1" indent="0">
              <a:buNone/>
            </a:pPr>
            <a:r>
              <a:rPr lang="en-US" b="1" dirty="0" smtClean="0">
                <a:sym typeface="Wingdings"/>
              </a:rPr>
              <a:t>Receptor-based approach </a:t>
            </a:r>
            <a:r>
              <a:rPr lang="en-US" dirty="0" smtClean="0">
                <a:sym typeface="Wingdings"/>
              </a:rPr>
              <a:t>(or </a:t>
            </a:r>
            <a:r>
              <a:rPr lang="en-US" b="1" dirty="0" smtClean="0">
                <a:sym typeface="Wingdings"/>
              </a:rPr>
              <a:t>structure-guided drug design</a:t>
            </a:r>
            <a:r>
              <a:rPr lang="en-US" dirty="0" smtClean="0">
                <a:sym typeface="Wingdings"/>
              </a:rPr>
              <a:t>) </a:t>
            </a:r>
          </a:p>
          <a:p>
            <a:pPr marL="914400" lvl="2" indent="0">
              <a:buNone/>
            </a:pPr>
            <a:r>
              <a:rPr lang="en-US" dirty="0" smtClean="0">
                <a:sym typeface="Wingdings"/>
              </a:rPr>
              <a:t>if  the target </a:t>
            </a:r>
            <a:r>
              <a:rPr lang="en-US" dirty="0" smtClean="0">
                <a:sym typeface="Wingdings"/>
              </a:rPr>
              <a:t>is a protein and  </a:t>
            </a:r>
            <a:r>
              <a:rPr lang="en-US" dirty="0" smtClean="0">
                <a:sym typeface="Wingdings"/>
              </a:rPr>
              <a:t>its structure and the location of the binding site are known  property map of the binding site</a:t>
            </a:r>
          </a:p>
          <a:p>
            <a:pPr marL="914400" lvl="2" indent="0">
              <a:buNone/>
            </a:pPr>
            <a:r>
              <a:rPr lang="en-US" dirty="0" smtClean="0">
                <a:sym typeface="Wingdings"/>
              </a:rPr>
              <a:t> If the binding site is not known, the scientist would first have to locate the binding site and THEN build a property map</a:t>
            </a:r>
          </a:p>
          <a:p>
            <a:pPr marL="914400" lvl="2" indent="0">
              <a:buNone/>
            </a:pPr>
            <a:r>
              <a:rPr lang="en-US" dirty="0" smtClean="0">
                <a:sym typeface="Wingdings"/>
              </a:rPr>
              <a:t> If the structure is not known  homology </a:t>
            </a:r>
            <a:r>
              <a:rPr lang="en-US" dirty="0" err="1" smtClean="0">
                <a:sym typeface="Wingdings"/>
              </a:rPr>
              <a:t>modelling</a:t>
            </a:r>
            <a:r>
              <a:rPr lang="en-US" dirty="0" smtClean="0">
                <a:sym typeface="Wingdings"/>
              </a:rPr>
              <a:t> + energy-based </a:t>
            </a:r>
            <a:r>
              <a:rPr lang="en-US" dirty="0" err="1" smtClean="0">
                <a:sym typeface="Wingdings"/>
              </a:rPr>
              <a:t>optimisation</a:t>
            </a:r>
            <a:endParaRPr lang="en-US" dirty="0" smtClean="0"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40971418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Ligand-based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 </a:t>
            </a:r>
            <a:r>
              <a:rPr lang="en-US" dirty="0" err="1" smtClean="0"/>
              <a:t>pharmacophore</a:t>
            </a:r>
            <a:r>
              <a:rPr lang="en-US" dirty="0" smtClean="0"/>
              <a:t> is a reduced representation (template or scaffold) of the drug including only those properties that are important for the desirable effect on the target protein</a:t>
            </a:r>
          </a:p>
          <a:p>
            <a:r>
              <a:rPr lang="en-US" dirty="0" smtClean="0"/>
              <a:t>A </a:t>
            </a:r>
            <a:r>
              <a:rPr lang="en-US" dirty="0" err="1" smtClean="0"/>
              <a:t>pharmacophore</a:t>
            </a:r>
            <a:r>
              <a:rPr lang="en-US" dirty="0" smtClean="0"/>
              <a:t> is built by aligning known ligands that share the same binding mode, thus identifying regions of common chemical properties</a:t>
            </a:r>
          </a:p>
          <a:p>
            <a:r>
              <a:rPr lang="en-US" dirty="0" smtClean="0"/>
              <a:t>Common regions should complement the binding site on the target protein</a:t>
            </a:r>
          </a:p>
          <a:p>
            <a:r>
              <a:rPr lang="en-US" dirty="0" smtClean="0"/>
              <a:t>Can be done computationally or manually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63929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Receptor-based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Rule-based algorithms </a:t>
            </a:r>
            <a:r>
              <a:rPr lang="en-US" dirty="0" smtClean="0">
                <a:sym typeface="Wingdings"/>
              </a:rPr>
              <a:t>identify discrete chemical groups in the target protein that are capable of participating in meaningful atom-atom interactions</a:t>
            </a:r>
          </a:p>
          <a:p>
            <a:r>
              <a:rPr lang="en-US" dirty="0" smtClean="0">
                <a:sym typeface="Wingdings"/>
              </a:rPr>
              <a:t>Grid-based approaches: the BS is mapped onto a 3D grid so the interaction energy can be calculated</a:t>
            </a:r>
          </a:p>
          <a:p>
            <a:r>
              <a:rPr lang="en-US" dirty="0" smtClean="0">
                <a:sym typeface="Wingdings"/>
              </a:rPr>
              <a:t>Multiple copy simultaneous search: multiple copy of functional groups are randomly positioned in the binding site and energy </a:t>
            </a:r>
            <a:r>
              <a:rPr lang="en-US" dirty="0" err="1" smtClean="0">
                <a:sym typeface="Wingdings"/>
              </a:rPr>
              <a:t>minimised</a:t>
            </a:r>
            <a:r>
              <a:rPr lang="en-US" dirty="0">
                <a:sym typeface="Wingdings"/>
              </a:rPr>
              <a:t> </a:t>
            </a:r>
            <a:r>
              <a:rPr lang="en-US" dirty="0" smtClean="0">
                <a:sym typeface="Wingdings"/>
              </a:rPr>
              <a:t> low energy configurations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92931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Choice/design of the lead compound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Once the constraints are assigned, the missing parts (chemical groups) can be added</a:t>
            </a:r>
          </a:p>
          <a:p>
            <a:r>
              <a:rPr lang="en-US" dirty="0" smtClean="0"/>
              <a:t>Synthesis of derivatives </a:t>
            </a:r>
            <a:r>
              <a:rPr lang="en-US" dirty="0" smtClean="0">
                <a:sym typeface="Wingdings"/>
              </a:rPr>
              <a:t> </a:t>
            </a:r>
            <a:r>
              <a:rPr lang="en-US" dirty="0" smtClean="0"/>
              <a:t>Combinatorial chemistry </a:t>
            </a:r>
            <a:r>
              <a:rPr lang="en-US" dirty="0" smtClean="0">
                <a:sym typeface="Wingdings"/>
              </a:rPr>
              <a:t> large number of molecules</a:t>
            </a:r>
          </a:p>
          <a:p>
            <a:r>
              <a:rPr lang="en-US" dirty="0" smtClean="0">
                <a:sym typeface="Wingdings"/>
              </a:rPr>
              <a:t>Assay of derivatives  High-throughput methods for screening chemical libraries</a:t>
            </a:r>
          </a:p>
          <a:p>
            <a:pPr lvl="1"/>
            <a:r>
              <a:rPr lang="en-US" dirty="0" smtClean="0">
                <a:sym typeface="Wingdings"/>
              </a:rPr>
              <a:t>Use of reduced libraries (e.g. only including molecules known to act on the same target or target family)</a:t>
            </a:r>
          </a:p>
          <a:p>
            <a:pPr lvl="1"/>
            <a:r>
              <a:rPr lang="en-US" dirty="0" smtClean="0">
                <a:sym typeface="Wingdings"/>
              </a:rPr>
              <a:t>Computational search of the chemical space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9321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1" algn="ctr" defTabSz="457200" rtl="0">
              <a:spcBef>
                <a:spcPct val="0"/>
              </a:spcBef>
            </a:pPr>
            <a:r>
              <a:rPr lang="en-US" sz="4000" dirty="0" smtClean="0">
                <a:latin typeface="+mj-lt"/>
                <a:sym typeface="Wingdings"/>
              </a:rPr>
              <a:t>Computational search of the chemical space and lead design</a:t>
            </a:r>
            <a:endParaRPr lang="en-US" sz="4000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Virtual scan of huge </a:t>
            </a:r>
            <a:r>
              <a:rPr lang="en-US" dirty="0" err="1" smtClean="0"/>
              <a:t>db</a:t>
            </a:r>
            <a:r>
              <a:rPr lang="en-US" dirty="0" smtClean="0"/>
              <a:t> of molecules/fragments/atoms in search of the right combination of chemical groups , i.e. molecules translating constraints into a real, viable lead</a:t>
            </a:r>
          </a:p>
          <a:p>
            <a:r>
              <a:rPr lang="en-US" dirty="0" smtClean="0"/>
              <a:t>Binding affinity to the target protein is assessed using scoring functions</a:t>
            </a:r>
          </a:p>
          <a:p>
            <a:r>
              <a:rPr lang="en-US" dirty="0" smtClean="0"/>
              <a:t>Goal of lead design: rank the relative affinity to the target molecule</a:t>
            </a:r>
          </a:p>
          <a:p>
            <a:r>
              <a:rPr lang="en-US" dirty="0" smtClean="0">
                <a:sym typeface="Wingdings"/>
              </a:rPr>
              <a:t> </a:t>
            </a:r>
            <a:r>
              <a:rPr lang="en-US" dirty="0" smtClean="0"/>
              <a:t>Simplified, knowledge-based scoring functions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18298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Involvement of proteins in diseases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Invading pathogens attacking the host cells or secreting toxins</a:t>
            </a:r>
          </a:p>
          <a:p>
            <a:r>
              <a:rPr lang="en-US" dirty="0" smtClean="0"/>
              <a:t>External toxic compounds entering the body </a:t>
            </a:r>
            <a:r>
              <a:rPr lang="en-US" i="1" dirty="0" smtClean="0"/>
              <a:t>via</a:t>
            </a:r>
            <a:r>
              <a:rPr lang="en-US" dirty="0" smtClean="0"/>
              <a:t> air, water, food or injury</a:t>
            </a:r>
          </a:p>
          <a:p>
            <a:r>
              <a:rPr lang="en-US" dirty="0"/>
              <a:t>M</a:t>
            </a:r>
            <a:r>
              <a:rPr lang="en-US" dirty="0" smtClean="0"/>
              <a:t>alfunctioning  of endogenous components as a result of genetic, environmental, or age-related causes (cancer, metabolic disorders, autoimmune diseases,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27176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Molecular docking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Conformational flexibility</a:t>
            </a:r>
          </a:p>
          <a:p>
            <a:r>
              <a:rPr lang="en-US" dirty="0" smtClean="0"/>
              <a:t>Different orientations of the lead</a:t>
            </a:r>
          </a:p>
          <a:p>
            <a:r>
              <a:rPr lang="en-US" dirty="0" smtClean="0"/>
              <a:t>Molecular docking: sampling of conformations and orientation</a:t>
            </a:r>
          </a:p>
          <a:p>
            <a:r>
              <a:rPr lang="en-US" dirty="0" smtClean="0"/>
              <a:t>Docking scoring functions rely on either energy calculations or statistical tendencies of groups to appear in certain molecular contexts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1498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Lead </a:t>
            </a:r>
            <a:r>
              <a:rPr lang="en-US" dirty="0" err="1" smtClean="0"/>
              <a:t>optimisation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Drugs </a:t>
            </a:r>
            <a:r>
              <a:rPr lang="en-US" dirty="0" smtClean="0">
                <a:sym typeface="Wingdings"/>
              </a:rPr>
              <a:t> </a:t>
            </a:r>
            <a:r>
              <a:rPr lang="en-US" dirty="0" err="1" smtClean="0">
                <a:sym typeface="Wingdings"/>
              </a:rPr>
              <a:t>nM</a:t>
            </a:r>
            <a:r>
              <a:rPr lang="en-US" dirty="0" smtClean="0">
                <a:sym typeface="Wingdings"/>
              </a:rPr>
              <a:t> binding affinities</a:t>
            </a:r>
          </a:p>
          <a:p>
            <a:r>
              <a:rPr lang="en-US" dirty="0" smtClean="0">
                <a:sym typeface="Wingdings"/>
              </a:rPr>
              <a:t>Leads  </a:t>
            </a:r>
            <a:r>
              <a:rPr lang="en-US" dirty="0" err="1" smtClean="0">
                <a:sym typeface="Wingdings"/>
              </a:rPr>
              <a:t>mM</a:t>
            </a:r>
            <a:r>
              <a:rPr lang="en-US" dirty="0" smtClean="0">
                <a:sym typeface="Wingdings"/>
              </a:rPr>
              <a:t> binding affinities</a:t>
            </a:r>
          </a:p>
          <a:p>
            <a:r>
              <a:rPr lang="en-US" dirty="0" smtClean="0">
                <a:sym typeface="Wingdings"/>
              </a:rPr>
              <a:t>Lead </a:t>
            </a:r>
            <a:r>
              <a:rPr lang="en-US" dirty="0" err="1" smtClean="0">
                <a:sym typeface="Wingdings"/>
              </a:rPr>
              <a:t>optimisation</a:t>
            </a:r>
            <a:r>
              <a:rPr lang="en-US" dirty="0" smtClean="0">
                <a:sym typeface="Wingdings"/>
              </a:rPr>
              <a:t>: energy-based methods combined with a sampling algorithm generating systematic changes in the chemical composition and conformation of the lead</a:t>
            </a:r>
          </a:p>
          <a:p>
            <a:r>
              <a:rPr lang="en-US" dirty="0" smtClean="0">
                <a:sym typeface="Wingdings"/>
              </a:rPr>
              <a:t>This can be combined with docking procedures</a:t>
            </a:r>
          </a:p>
          <a:p>
            <a:r>
              <a:rPr lang="en-US" dirty="0" smtClean="0">
                <a:sym typeface="Wingdings"/>
              </a:rPr>
              <a:t>QSAR  </a:t>
            </a:r>
            <a:r>
              <a:rPr lang="en-US" dirty="0" err="1" smtClean="0">
                <a:sym typeface="Wingdings"/>
              </a:rPr>
              <a:t>Optimisation</a:t>
            </a:r>
            <a:r>
              <a:rPr lang="en-US" dirty="0" smtClean="0">
                <a:sym typeface="Wingdings"/>
              </a:rPr>
              <a:t> of physicochemical, pharmaceutical, ADMET, and pharmacokinetic properties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3020" y="6300253"/>
            <a:ext cx="6866934" cy="400110"/>
          </a:xfrm>
          <a:prstGeom prst="rect">
            <a:avLst/>
          </a:prstGeom>
          <a:solidFill>
            <a:srgbClr val="EBF1DE"/>
          </a:solidFill>
        </p:spPr>
        <p:txBody>
          <a:bodyPr wrap="none" rtlCol="0">
            <a:spAutoFit/>
          </a:bodyPr>
          <a:lstStyle/>
          <a:p>
            <a:r>
              <a:rPr lang="en-US" sz="2000" dirty="0" smtClean="0"/>
              <a:t>ADMET: Absorption, distribution, metabolism, excretion, toxicity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694285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Loss of enzymatic activity</a:t>
            </a:r>
          </a:p>
          <a:p>
            <a:r>
              <a:rPr lang="en-US" dirty="0" smtClean="0"/>
              <a:t>Receptor overstimulation</a:t>
            </a:r>
          </a:p>
          <a:p>
            <a:r>
              <a:rPr lang="en-US" dirty="0" smtClean="0"/>
              <a:t>Toxins</a:t>
            </a:r>
          </a:p>
          <a:p>
            <a:r>
              <a:rPr lang="en-US" dirty="0" err="1" smtClean="0"/>
              <a:t>Misfolding</a:t>
            </a:r>
            <a:r>
              <a:rPr lang="en-US" dirty="0" smtClean="0"/>
              <a:t> and aggregation</a:t>
            </a:r>
          </a:p>
          <a:p>
            <a:r>
              <a:rPr lang="en-US" dirty="0" smtClean="0"/>
              <a:t>Autoimmune response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32640" y="33081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Involvement of proteins in diseases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6923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993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Drug targets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A biological </a:t>
            </a:r>
            <a:r>
              <a:rPr lang="en-US" b="1" dirty="0"/>
              <a:t>target</a:t>
            </a:r>
            <a:r>
              <a:rPr lang="en-US" dirty="0"/>
              <a:t> is anything within a living organism to which some other entity, like an endogenous ligand or a </a:t>
            </a:r>
            <a:r>
              <a:rPr lang="en-US" b="1" dirty="0"/>
              <a:t>drug</a:t>
            </a:r>
            <a:r>
              <a:rPr lang="en-US" dirty="0"/>
              <a:t> is directed and/or binds</a:t>
            </a:r>
            <a:r>
              <a:rPr lang="en-US" dirty="0" smtClean="0"/>
              <a:t>.</a:t>
            </a:r>
          </a:p>
          <a:p>
            <a:r>
              <a:rPr lang="en-US" dirty="0"/>
              <a:t>We </a:t>
            </a:r>
            <a:r>
              <a:rPr lang="en-US" b="1" dirty="0"/>
              <a:t>define</a:t>
            </a:r>
            <a:r>
              <a:rPr lang="en-US" dirty="0"/>
              <a:t> a "</a:t>
            </a:r>
            <a:r>
              <a:rPr lang="en-US" dirty="0" err="1"/>
              <a:t>druggable</a:t>
            </a:r>
            <a:r>
              <a:rPr lang="en-US" dirty="0"/>
              <a:t>" </a:t>
            </a:r>
            <a:r>
              <a:rPr lang="en-US" b="1" dirty="0"/>
              <a:t>target</a:t>
            </a:r>
            <a:r>
              <a:rPr lang="en-US" dirty="0"/>
              <a:t> as a nucleic acid or a protein (e.g. an enzyme, a receptor) whose activity can be modified by a </a:t>
            </a:r>
            <a:r>
              <a:rPr lang="en-US" b="1" dirty="0"/>
              <a:t>drug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b="1" dirty="0"/>
              <a:t>drug</a:t>
            </a:r>
            <a:r>
              <a:rPr lang="en-US" dirty="0"/>
              <a:t> can be a small-molecular-weight chemical compound or a biological, such as an antibody or a recombinant </a:t>
            </a:r>
            <a:r>
              <a:rPr lang="en-US" dirty="0" smtClean="0"/>
              <a:t>protein</a:t>
            </a:r>
            <a:endParaRPr lang="en-US" dirty="0"/>
          </a:p>
          <a:p>
            <a:r>
              <a:rPr lang="en-US" dirty="0" smtClean="0"/>
              <a:t>Proteins constitute ~80% of all drug targets</a:t>
            </a:r>
          </a:p>
          <a:p>
            <a:r>
              <a:rPr lang="en-US" dirty="0" smtClean="0"/>
              <a:t>Other targets include mainly DNA and RNA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50440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drugs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Directly</a:t>
            </a:r>
            <a:r>
              <a:rPr lang="en-US" dirty="0" smtClean="0"/>
              <a:t>: inhibiting the malfunctioning protein</a:t>
            </a:r>
          </a:p>
          <a:p>
            <a:r>
              <a:rPr lang="en-US" b="1" dirty="0" smtClean="0"/>
              <a:t>Indirectly</a:t>
            </a:r>
            <a:r>
              <a:rPr lang="en-US" dirty="0" smtClean="0"/>
              <a:t>: modulating the activity of a different protein, so as to compensate for the abnormal activity of the malfunctioning protein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3263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60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Drug effects on cell-surface receptors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8199" y="1407301"/>
            <a:ext cx="8686800" cy="3190152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smtClean="0"/>
              <a:t>Agonist</a:t>
            </a:r>
            <a:r>
              <a:rPr lang="en-US" dirty="0" smtClean="0"/>
              <a:t>: activating drug</a:t>
            </a:r>
          </a:p>
          <a:p>
            <a:r>
              <a:rPr lang="en-US" b="1" dirty="0" smtClean="0"/>
              <a:t>Antagonist</a:t>
            </a:r>
            <a:r>
              <a:rPr lang="en-US" dirty="0" smtClean="0"/>
              <a:t>: inhibiting drug</a:t>
            </a:r>
          </a:p>
          <a:p>
            <a:r>
              <a:rPr lang="en-US" dirty="0" smtClean="0"/>
              <a:t>In most cases, both act by "molecular mimicry" (i.e. they resemble the endogenous molecule acting on the receptor)</a:t>
            </a:r>
          </a:p>
          <a:p>
            <a:r>
              <a:rPr lang="en-US" dirty="0" smtClean="0"/>
              <a:t>The chemical structure difference between agonists and antagonists may not be large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466" y="4790353"/>
            <a:ext cx="2633785" cy="139919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9839" y="4785235"/>
            <a:ext cx="2615194" cy="113837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792115" y="4790353"/>
            <a:ext cx="1155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Alprenolol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7200" y="6245337"/>
            <a:ext cx="3834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Activator of the β</a:t>
            </a:r>
            <a:r>
              <a:rPr lang="en-US" baseline="-25000" dirty="0" smtClean="0"/>
              <a:t>2</a:t>
            </a:r>
            <a:r>
              <a:rPr lang="en-US" dirty="0" smtClean="0"/>
              <a:t> adrenergic receptor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851871" y="6260903"/>
            <a:ext cx="3756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Inhibitor of the β</a:t>
            </a:r>
            <a:r>
              <a:rPr lang="en-US" baseline="-25000" dirty="0" smtClean="0"/>
              <a:t>2</a:t>
            </a:r>
            <a:r>
              <a:rPr lang="en-US" dirty="0" smtClean="0"/>
              <a:t> adrenergic receptor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7527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Allostery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drugs </a:t>
            </a:r>
            <a:r>
              <a:rPr lang="en-US" dirty="0" err="1" smtClean="0"/>
              <a:t>acring</a:t>
            </a:r>
            <a:r>
              <a:rPr lang="en-US" dirty="0" smtClean="0"/>
              <a:t> on hormone-activated receptors use </a:t>
            </a:r>
            <a:r>
              <a:rPr lang="en-US" dirty="0" err="1" smtClean="0"/>
              <a:t>allostery</a:t>
            </a:r>
            <a:r>
              <a:rPr lang="en-US" dirty="0" smtClean="0"/>
              <a:t> (non-competitive mode of action)</a:t>
            </a:r>
          </a:p>
          <a:p>
            <a:r>
              <a:rPr lang="en-US" dirty="0" smtClean="0"/>
              <a:t>Example: benzodiazepines (Valium, Xanax) act as allosteric activators of GABA receptors </a:t>
            </a:r>
          </a:p>
          <a:p>
            <a:r>
              <a:rPr lang="en-US" dirty="0" smtClean="0"/>
              <a:t>They </a:t>
            </a:r>
            <a:r>
              <a:rPr lang="en-US" dirty="0" err="1" smtClean="0"/>
              <a:t>stabilise</a:t>
            </a:r>
            <a:r>
              <a:rPr lang="en-US" dirty="0" smtClean="0"/>
              <a:t> GABA</a:t>
            </a:r>
            <a:r>
              <a:rPr lang="en-US" baseline="-25000" dirty="0" smtClean="0"/>
              <a:t>A</a:t>
            </a:r>
            <a:r>
              <a:rPr lang="en-US" dirty="0" smtClean="0"/>
              <a:t> in a conformation that has higher affinity to the natural agonist </a:t>
            </a:r>
            <a:r>
              <a:rPr lang="en-US" dirty="0" smtClean="0">
                <a:sym typeface="Wingdings"/>
              </a:rPr>
              <a:t> </a:t>
            </a:r>
            <a:r>
              <a:rPr lang="en-US" dirty="0" err="1" smtClean="0">
                <a:sym typeface="Wingdings"/>
              </a:rPr>
              <a:t>upregulation</a:t>
            </a:r>
            <a:r>
              <a:rPr lang="en-US" dirty="0" smtClean="0">
                <a:sym typeface="Wingdings"/>
              </a:rPr>
              <a:t> of the receptor's activity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049009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Drug effects on enzymes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Competitive inhibition with the natural substrate</a:t>
            </a:r>
          </a:p>
          <a:p>
            <a:pPr lvl="1"/>
            <a:r>
              <a:rPr lang="en-US" dirty="0" smtClean="0"/>
              <a:t>Reversible binding: relatively easy to design but overmatched by the natural substrate </a:t>
            </a:r>
            <a:r>
              <a:rPr lang="en-US" dirty="0" smtClean="0">
                <a:sym typeface="Wingdings"/>
              </a:rPr>
              <a:t> need for high concentrations  side effects</a:t>
            </a:r>
          </a:p>
          <a:p>
            <a:pPr lvl="1"/>
            <a:r>
              <a:rPr lang="en-US" dirty="0" smtClean="0">
                <a:sym typeface="Wingdings"/>
              </a:rPr>
              <a:t>Strong interactions:</a:t>
            </a:r>
          </a:p>
          <a:p>
            <a:pPr lvl="2"/>
            <a:r>
              <a:rPr lang="en-US" dirty="0" smtClean="0">
                <a:sym typeface="Wingdings"/>
              </a:rPr>
              <a:t>Covalent bond  irreversible inhibition</a:t>
            </a:r>
          </a:p>
          <a:p>
            <a:pPr lvl="2"/>
            <a:r>
              <a:rPr lang="en-US" dirty="0" smtClean="0">
                <a:sym typeface="Wingdings"/>
              </a:rPr>
              <a:t>Non-covalent binding but with high affinity  </a:t>
            </a:r>
            <a:r>
              <a:rPr lang="en-US" i="1" dirty="0" smtClean="0">
                <a:sym typeface="Wingdings"/>
              </a:rPr>
              <a:t>de facto </a:t>
            </a:r>
            <a:r>
              <a:rPr lang="en-US" dirty="0" smtClean="0">
                <a:sym typeface="Wingdings"/>
              </a:rPr>
              <a:t>irreversible inhibitors</a:t>
            </a:r>
          </a:p>
          <a:p>
            <a:pPr lvl="2"/>
            <a:r>
              <a:rPr lang="en-US" dirty="0" smtClean="0">
                <a:sym typeface="Wingdings"/>
              </a:rPr>
              <a:t>Suicide inhibitors (or mechanism based inhibitors)  are modified substrates that bind to the enzyme reversibly but are converted by the normal catalytic process into irreversible inhibitors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5794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Selectivity and side effects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Endogenous compounds often act on several targets</a:t>
            </a:r>
          </a:p>
          <a:p>
            <a:r>
              <a:rPr lang="en-US" dirty="0" smtClean="0"/>
              <a:t>Drugs resemble endogenous compounds</a:t>
            </a:r>
          </a:p>
          <a:p>
            <a:r>
              <a:rPr lang="en-US" dirty="0" smtClean="0"/>
              <a:t>Side effects are the result of low selective drugs (e.g. aspirin, COX and COX-1)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73124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1421</TotalTime>
  <Words>1221</Words>
  <Application>Microsoft Macintosh PowerPoint</Application>
  <PresentationFormat>On-screen Show (4:3)</PresentationFormat>
  <Paragraphs>105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Protein-small molecule interactions Protein-ligand interactions in drug action and design  </vt:lpstr>
      <vt:lpstr>Involvement of proteins in diseases</vt:lpstr>
      <vt:lpstr>PowerPoint Presentation</vt:lpstr>
      <vt:lpstr>Drug targets</vt:lpstr>
      <vt:lpstr>How drugs work</vt:lpstr>
      <vt:lpstr>Drug effects on cell-surface receptors</vt:lpstr>
      <vt:lpstr>Allostery</vt:lpstr>
      <vt:lpstr>Drug effects on enzymes</vt:lpstr>
      <vt:lpstr>Selectivity and side effects</vt:lpstr>
      <vt:lpstr>Drug development process</vt:lpstr>
      <vt:lpstr>PowerPoint Presentation</vt:lpstr>
      <vt:lpstr>Only a few candidate molecules enter the drug development process </vt:lpstr>
      <vt:lpstr>Rational methods can help…</vt:lpstr>
      <vt:lpstr>Principal steps in rational drug design</vt:lpstr>
      <vt:lpstr>Reduction of the nearly infinite number of candidate molecules into a defined group of prototypical molecules (lead compounds) </vt:lpstr>
      <vt:lpstr>Ligand-based approach</vt:lpstr>
      <vt:lpstr>Receptor-based approach</vt:lpstr>
      <vt:lpstr>Choice/design of the lead compound</vt:lpstr>
      <vt:lpstr>Computational search of the chemical space and lead design</vt:lpstr>
      <vt:lpstr>Molecular docking</vt:lpstr>
      <vt:lpstr>Lead optimisation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Allegra Via</dc:creator>
  <cp:lastModifiedBy>Allegra Via</cp:lastModifiedBy>
  <cp:revision>33</cp:revision>
  <dcterms:created xsi:type="dcterms:W3CDTF">2016-02-02T15:42:32Z</dcterms:created>
  <dcterms:modified xsi:type="dcterms:W3CDTF">2016-02-04T09:49:49Z</dcterms:modified>
</cp:coreProperties>
</file>