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97553-DDB8-9A46-8FF8-5FB13B75B81A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E0E60-0537-1C46-ACA8-875C1191E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E0E60-0537-1C46-ACA8-875C1191E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1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63D-5B01-6142-A61D-1CD5EF4B17D6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63D-5B01-6142-A61D-1CD5EF4B17D6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1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63D-5B01-6142-A61D-1CD5EF4B17D6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63D-5B01-6142-A61D-1CD5EF4B17D6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9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63D-5B01-6142-A61D-1CD5EF4B17D6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1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63D-5B01-6142-A61D-1CD5EF4B17D6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4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63D-5B01-6142-A61D-1CD5EF4B17D6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6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63D-5B01-6142-A61D-1CD5EF4B17D6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5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63D-5B01-6142-A61D-1CD5EF4B17D6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7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63D-5B01-6142-A61D-1CD5EF4B17D6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0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63D-5B01-6142-A61D-1CD5EF4B17D6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7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1D63D-5B01-6142-A61D-1CD5EF4B17D6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3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Protein-small molecule </a:t>
            </a:r>
            <a:r>
              <a:rPr lang="en-US" b="1" dirty="0" smtClean="0"/>
              <a:t>interactions</a:t>
            </a:r>
            <a:br>
              <a:rPr lang="en-US" b="1" dirty="0" smtClean="0"/>
            </a:br>
            <a:r>
              <a:rPr lang="en-US" sz="2700" dirty="0" smtClean="0"/>
              <a:t>Protein-ligand interactions in drug action and design </a:t>
            </a:r>
            <a:br>
              <a:rPr lang="en-US" sz="2700" dirty="0" smtClean="0"/>
            </a:b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Allegra Via</a:t>
            </a:r>
            <a:endParaRPr lang="en-US" dirty="0"/>
          </a:p>
        </p:txBody>
      </p:sp>
      <p:pic>
        <p:nvPicPr>
          <p:cNvPr id="4" name="Picture 3" descr="sapienza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403" y="216397"/>
            <a:ext cx="861898" cy="1035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32" y="381133"/>
            <a:ext cx="2107995" cy="5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962" y="1600200"/>
            <a:ext cx="7292089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Purification and isolation of the active ingredient of each substance/synthesis of chemical substances</a:t>
            </a:r>
          </a:p>
          <a:p>
            <a:r>
              <a:rPr lang="en-US" dirty="0" smtClean="0"/>
              <a:t>Testing substance activity, selectivity and toxicity on cell cultures and isolated tissues</a:t>
            </a:r>
          </a:p>
          <a:p>
            <a:r>
              <a:rPr lang="en-US" dirty="0" smtClean="0"/>
              <a:t>Repeating the tests in animal models to address systemic effects as well as drug stability, delivery, selectivity, degradation, clearance, etc.</a:t>
            </a:r>
          </a:p>
          <a:p>
            <a:r>
              <a:rPr lang="en-US" dirty="0" smtClean="0"/>
              <a:t>Repeating the test on human volunteers (</a:t>
            </a:r>
            <a:r>
              <a:rPr lang="en-US" b="1" dirty="0" smtClean="0">
                <a:solidFill>
                  <a:srgbClr val="FF0000"/>
                </a:solidFill>
              </a:rPr>
              <a:t>clinical trials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7154426" y="1720026"/>
            <a:ext cx="337625" cy="34561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29233" y="3053858"/>
            <a:ext cx="1602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Pre-clinical trials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1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3427413" y="1050696"/>
            <a:ext cx="1905000" cy="3048000"/>
          </a:xfrm>
          <a:prstGeom prst="can">
            <a:avLst>
              <a:gd name="adj" fmla="val 25504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3275013" y="212496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latin typeface="ArialMS" charset="0"/>
              </a:rPr>
              <a:t>Market attainment for a new drug</a:t>
            </a:r>
            <a:endParaRPr lang="en-US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3690938" y="2500084"/>
            <a:ext cx="1336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MS" charset="0"/>
              </a:rPr>
              <a:t>~$1 billion</a:t>
            </a: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3155950" y="4298721"/>
            <a:ext cx="2482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10-17 years process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652138" y="4905146"/>
            <a:ext cx="58139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&lt;10% overall probability of </a:t>
            </a:r>
            <a:r>
              <a:rPr lang="en-US" sz="1600" dirty="0" smtClean="0"/>
              <a:t>success (typically on in a few thousands)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05502" y="5539944"/>
            <a:ext cx="8804826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number of chemically feasible molecules that could (in principle) serve as drugs has been estimated to be 10</a:t>
            </a:r>
            <a:r>
              <a:rPr lang="en-US" sz="2400" baseline="30000" dirty="0" smtClean="0"/>
              <a:t>60</a:t>
            </a:r>
            <a:r>
              <a:rPr lang="en-US" sz="2400" dirty="0" smtClean="0"/>
              <a:t>-10</a:t>
            </a:r>
            <a:r>
              <a:rPr lang="en-US" sz="2400" baseline="30000" dirty="0" smtClean="0"/>
              <a:t>100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832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Only a few candidate molecules enter the drug development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Rational drug design </a:t>
            </a:r>
            <a:r>
              <a:rPr lang="en-US" dirty="0" smtClean="0">
                <a:sym typeface="Wingdings"/>
              </a:rPr>
              <a:t> the huge chemical space is reduced to manageable size</a:t>
            </a:r>
            <a:endParaRPr lang="en-US" dirty="0" smtClean="0"/>
          </a:p>
          <a:p>
            <a:r>
              <a:rPr lang="en-US" dirty="0" smtClean="0"/>
              <a:t>Computer-aided drug design </a:t>
            </a:r>
            <a:r>
              <a:rPr lang="en-US" dirty="0" smtClean="0">
                <a:sym typeface="Wingdings"/>
              </a:rPr>
              <a:t> makes the drug development process more time-efficient (= cheaper)</a:t>
            </a:r>
          </a:p>
          <a:p>
            <a:r>
              <a:rPr lang="en-US" dirty="0" smtClean="0">
                <a:sym typeface="Wingdings"/>
              </a:rPr>
              <a:t>Rational methods are helpful mainly in the first stages of the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30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methods can help…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Predict the relative binding affinity and specificity to the target protein</a:t>
            </a:r>
          </a:p>
          <a:p>
            <a:r>
              <a:rPr lang="en-US" dirty="0" smtClean="0"/>
              <a:t>Predict the physiological compatibility</a:t>
            </a:r>
          </a:p>
          <a:p>
            <a:pPr lvl="1"/>
            <a:r>
              <a:rPr lang="en-US" dirty="0" smtClean="0"/>
              <a:t>QSAR (Quantitative Structure-Activity Relationship) – </a:t>
            </a:r>
          </a:p>
          <a:p>
            <a:pPr lvl="2"/>
            <a:r>
              <a:rPr lang="en-US" dirty="0" smtClean="0"/>
              <a:t>Regression models relating </a:t>
            </a:r>
            <a:r>
              <a:rPr lang="en-US" dirty="0"/>
              <a:t>a set of "predictor" variables (X) to the potency of the response variable (Y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Classification models </a:t>
            </a:r>
            <a:r>
              <a:rPr lang="en-US" dirty="0"/>
              <a:t>relate the predictor variables to a categorical value of the response variable.</a:t>
            </a:r>
          </a:p>
          <a:p>
            <a:pPr lvl="1"/>
            <a:r>
              <a:rPr lang="en-US" dirty="0"/>
              <a:t>the predictors consist of </a:t>
            </a:r>
            <a:r>
              <a:rPr lang="en-US" dirty="0" err="1"/>
              <a:t>physico</a:t>
            </a:r>
            <a:r>
              <a:rPr lang="en-US" dirty="0"/>
              <a:t>-chemical properties or theoretical molecular descriptors of chemicals; the QSAR response-variable could be a biological activity of the </a:t>
            </a:r>
            <a:r>
              <a:rPr lang="en-US" dirty="0" smtClean="0"/>
              <a:t>chemicals</a:t>
            </a:r>
          </a:p>
          <a:p>
            <a:pPr lvl="1"/>
            <a:r>
              <a:rPr lang="en-US" dirty="0" smtClean="0"/>
              <a:t>E.g. the potency may be found to depend on the surface area and on the dipole moment</a:t>
            </a:r>
          </a:p>
          <a:p>
            <a:pPr lvl="1"/>
            <a:r>
              <a:rPr lang="en-US" dirty="0" smtClean="0"/>
              <a:t>Disadvantage: input data are limited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2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09" y="258082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Principal steps in rational drug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70" y="434506"/>
            <a:ext cx="8671971" cy="132021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Reduction of the nearly infinite number of candidate molecules into a defined group of prototypical molecules (lead compounds)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5088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This is done through constraints that embody all the knowledge the scientist has about the specific interactions between the molecule and the target protein  rules of thumb</a:t>
            </a:r>
          </a:p>
          <a:p>
            <a:pPr marL="457200" lvl="1" indent="0">
              <a:buNone/>
            </a:pPr>
            <a:r>
              <a:rPr lang="en-US" b="1" dirty="0" smtClean="0">
                <a:sym typeface="Wingdings"/>
              </a:rPr>
              <a:t>Ligand-based approach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pharmacophore</a:t>
            </a:r>
            <a:endParaRPr lang="en-US" dirty="0">
              <a:sym typeface="Wingdings"/>
            </a:endParaRPr>
          </a:p>
          <a:p>
            <a:pPr marL="457200" lvl="1" indent="0">
              <a:buNone/>
            </a:pPr>
            <a:r>
              <a:rPr lang="en-US" b="1" dirty="0" smtClean="0">
                <a:sym typeface="Wingdings"/>
              </a:rPr>
              <a:t>Receptor-based approach </a:t>
            </a:r>
            <a:r>
              <a:rPr lang="en-US" dirty="0" smtClean="0">
                <a:sym typeface="Wingdings"/>
              </a:rPr>
              <a:t>(or </a:t>
            </a:r>
            <a:r>
              <a:rPr lang="en-US" b="1" dirty="0" smtClean="0">
                <a:sym typeface="Wingdings"/>
              </a:rPr>
              <a:t>structure-guided drug design</a:t>
            </a:r>
            <a:r>
              <a:rPr lang="en-US" dirty="0" smtClean="0">
                <a:sym typeface="Wingdings"/>
              </a:rPr>
              <a:t>) </a:t>
            </a:r>
          </a:p>
          <a:p>
            <a:pPr marL="914400" lvl="2" indent="0">
              <a:buNone/>
            </a:pPr>
            <a:r>
              <a:rPr lang="en-US" dirty="0" smtClean="0">
                <a:sym typeface="Wingdings"/>
              </a:rPr>
              <a:t>if  the target is a protein and  its structure and the location of the binding site are known  property map of the binding site</a:t>
            </a:r>
          </a:p>
          <a:p>
            <a:pPr marL="914400" lvl="2" indent="0">
              <a:buNone/>
            </a:pPr>
            <a:r>
              <a:rPr lang="en-US" dirty="0" smtClean="0">
                <a:sym typeface="Wingdings"/>
              </a:rPr>
              <a:t> If the binding site is not known, the scientist would first have to locate the binding site and THEN build a property map</a:t>
            </a:r>
          </a:p>
          <a:p>
            <a:pPr marL="914400" lvl="2" indent="0">
              <a:buNone/>
            </a:pPr>
            <a:r>
              <a:rPr lang="en-US" dirty="0" smtClean="0">
                <a:sym typeface="Wingdings"/>
              </a:rPr>
              <a:t> If the structure is not known  homology </a:t>
            </a:r>
            <a:r>
              <a:rPr lang="en-US" dirty="0" err="1" smtClean="0">
                <a:sym typeface="Wingdings"/>
              </a:rPr>
              <a:t>modelling</a:t>
            </a:r>
            <a:r>
              <a:rPr lang="en-US" dirty="0" smtClean="0">
                <a:sym typeface="Wingdings"/>
              </a:rPr>
              <a:t> + energy-based </a:t>
            </a:r>
            <a:r>
              <a:rPr lang="en-US" dirty="0" err="1" smtClean="0">
                <a:sym typeface="Wingdings"/>
              </a:rPr>
              <a:t>optimisation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09714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Ligand-based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pharmacophore</a:t>
            </a:r>
            <a:r>
              <a:rPr lang="en-US" dirty="0" smtClean="0"/>
              <a:t> is a reduced representation (template or scaffold) of the drug including only those properties that are important for the desirable effect on the target protein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pharmacophore</a:t>
            </a:r>
            <a:r>
              <a:rPr lang="en-US" dirty="0" smtClean="0"/>
              <a:t> is built by aligning known ligands that share the same binding mode, thus identifying regions of common chemical properties</a:t>
            </a:r>
          </a:p>
          <a:p>
            <a:r>
              <a:rPr lang="en-US" dirty="0" smtClean="0"/>
              <a:t>Common regions should complement the binding site on the target protein</a:t>
            </a:r>
          </a:p>
          <a:p>
            <a:r>
              <a:rPr lang="en-US" dirty="0" smtClean="0"/>
              <a:t>Can be done computationally or manually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9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Receptor-based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Rule-based algorithms </a:t>
            </a:r>
            <a:r>
              <a:rPr lang="en-US" dirty="0" smtClean="0">
                <a:sym typeface="Wingdings"/>
              </a:rPr>
              <a:t>identify discrete chemical groups in the target protein that are capable of participating in meaningful atom-atom interactions</a:t>
            </a:r>
          </a:p>
          <a:p>
            <a:r>
              <a:rPr lang="en-US" dirty="0" smtClean="0">
                <a:sym typeface="Wingdings"/>
              </a:rPr>
              <a:t>Grid-based approaches: the BS is mapped onto a 3D grid so the interaction energy can be calculated</a:t>
            </a:r>
          </a:p>
          <a:p>
            <a:r>
              <a:rPr lang="en-US" dirty="0" smtClean="0">
                <a:sym typeface="Wingdings"/>
              </a:rPr>
              <a:t>Multiple copy simultaneous search: multiple copy of functional groups are randomly positioned in the binding site and energy </a:t>
            </a:r>
            <a:r>
              <a:rPr lang="en-US" dirty="0" err="1" smtClean="0">
                <a:sym typeface="Wingdings"/>
              </a:rPr>
              <a:t>minimised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 low energy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93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Choice/design of the lead compound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Once the constraints are assigned, the missing parts (chemical groups) can be added</a:t>
            </a:r>
          </a:p>
          <a:p>
            <a:r>
              <a:rPr lang="en-US" dirty="0" smtClean="0"/>
              <a:t>Synthesis of derivatives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Combinatorial chemistry </a:t>
            </a:r>
            <a:r>
              <a:rPr lang="en-US" dirty="0" smtClean="0">
                <a:sym typeface="Wingdings"/>
              </a:rPr>
              <a:t> large number of molecules</a:t>
            </a:r>
          </a:p>
          <a:p>
            <a:r>
              <a:rPr lang="en-US" dirty="0" smtClean="0">
                <a:sym typeface="Wingdings"/>
              </a:rPr>
              <a:t>Assay of derivatives  High-throughput methods for screening chemical libraries</a:t>
            </a:r>
          </a:p>
          <a:p>
            <a:pPr lvl="1"/>
            <a:r>
              <a:rPr lang="en-US" dirty="0" smtClean="0">
                <a:sym typeface="Wingdings"/>
              </a:rPr>
              <a:t>Use of reduced libraries (e.g. only including molecules known to act on the same target or target family)</a:t>
            </a:r>
          </a:p>
          <a:p>
            <a:pPr lvl="1"/>
            <a:r>
              <a:rPr lang="en-US" dirty="0" smtClean="0">
                <a:sym typeface="Wingdings"/>
              </a:rPr>
              <a:t>Computational search of the chemical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3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000" dirty="0" smtClean="0">
                <a:latin typeface="+mj-lt"/>
                <a:sym typeface="Wingdings"/>
              </a:rPr>
              <a:t>Computational search of the chemical space and lead design</a:t>
            </a:r>
            <a:endParaRPr lang="en-US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Virtual scan of huge </a:t>
            </a:r>
            <a:r>
              <a:rPr lang="en-US" dirty="0" err="1" smtClean="0"/>
              <a:t>db</a:t>
            </a:r>
            <a:r>
              <a:rPr lang="en-US" dirty="0" smtClean="0"/>
              <a:t> of molecules/fragments/atoms in search of the right combination of chemical groups , i.e. molecules translating constraints into a real, viable lead</a:t>
            </a:r>
          </a:p>
          <a:p>
            <a:r>
              <a:rPr lang="en-US" dirty="0" smtClean="0"/>
              <a:t>Binding affinity to the target protein is assessed using scoring functions</a:t>
            </a:r>
          </a:p>
          <a:p>
            <a:r>
              <a:rPr lang="en-US" dirty="0" smtClean="0"/>
              <a:t>Goal of lead design: rank the relative affinity to the target molecule</a:t>
            </a:r>
          </a:p>
          <a:p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Simplified, knowledge-based scoring functions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29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Involvement of proteins in diseases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Invading pathogens attacking the host cells or secreting toxins</a:t>
            </a:r>
          </a:p>
          <a:p>
            <a:r>
              <a:rPr lang="en-US" dirty="0" smtClean="0"/>
              <a:t>External toxic compounds entering the body </a:t>
            </a:r>
            <a:r>
              <a:rPr lang="en-US" i="1" dirty="0" smtClean="0"/>
              <a:t>via</a:t>
            </a:r>
            <a:r>
              <a:rPr lang="en-US" dirty="0" smtClean="0"/>
              <a:t> air, water, food or injury</a:t>
            </a:r>
          </a:p>
          <a:p>
            <a:r>
              <a:rPr lang="en-US" dirty="0"/>
              <a:t>M</a:t>
            </a:r>
            <a:r>
              <a:rPr lang="en-US" dirty="0" smtClean="0"/>
              <a:t>alfunctioning  of endogenous components as a result of genetic, environmental, or age-related causes (cancer, metabolic disorders, autoimmune diseases,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1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Molecular docking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Conformational flexibility</a:t>
            </a:r>
          </a:p>
          <a:p>
            <a:r>
              <a:rPr lang="en-US" dirty="0" smtClean="0"/>
              <a:t>Different orientations of the lead</a:t>
            </a:r>
          </a:p>
          <a:p>
            <a:r>
              <a:rPr lang="en-US" dirty="0" smtClean="0"/>
              <a:t>Molecular docking: sampling of conformations and orientation</a:t>
            </a:r>
          </a:p>
          <a:p>
            <a:r>
              <a:rPr lang="en-US" dirty="0" smtClean="0"/>
              <a:t>Docking scoring functions rely on either energy calculations or statistical tendencies of groups to appear in certain molecular 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49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</a:t>
            </a:r>
            <a:r>
              <a:rPr lang="en-US" dirty="0" err="1" smtClean="0"/>
              <a:t>optimisation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Drugs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nM</a:t>
            </a:r>
            <a:r>
              <a:rPr lang="en-US" dirty="0" smtClean="0">
                <a:sym typeface="Wingdings"/>
              </a:rPr>
              <a:t> binding affinities</a:t>
            </a:r>
          </a:p>
          <a:p>
            <a:r>
              <a:rPr lang="en-US" dirty="0" smtClean="0">
                <a:sym typeface="Wingdings"/>
              </a:rPr>
              <a:t>Leads  </a:t>
            </a:r>
            <a:r>
              <a:rPr lang="en-US" dirty="0" err="1" smtClean="0">
                <a:sym typeface="Wingdings"/>
              </a:rPr>
              <a:t>mM</a:t>
            </a:r>
            <a:r>
              <a:rPr lang="en-US" dirty="0" smtClean="0">
                <a:sym typeface="Wingdings"/>
              </a:rPr>
              <a:t> binding affinities</a:t>
            </a:r>
          </a:p>
          <a:p>
            <a:r>
              <a:rPr lang="en-US" dirty="0" smtClean="0">
                <a:sym typeface="Wingdings"/>
              </a:rPr>
              <a:t>Lead </a:t>
            </a:r>
            <a:r>
              <a:rPr lang="en-US" dirty="0" err="1" smtClean="0">
                <a:sym typeface="Wingdings"/>
              </a:rPr>
              <a:t>optimisation</a:t>
            </a:r>
            <a:r>
              <a:rPr lang="en-US" dirty="0" smtClean="0">
                <a:sym typeface="Wingdings"/>
              </a:rPr>
              <a:t>: energy-based methods combined with a sampling algorithm generating systematic changes in the chemical composition and conformation of the lead</a:t>
            </a:r>
          </a:p>
          <a:p>
            <a:r>
              <a:rPr lang="en-US" dirty="0" smtClean="0">
                <a:sym typeface="Wingdings"/>
              </a:rPr>
              <a:t>This can be combined with docking procedures</a:t>
            </a:r>
          </a:p>
          <a:p>
            <a:r>
              <a:rPr lang="en-US" dirty="0" smtClean="0">
                <a:sym typeface="Wingdings"/>
              </a:rPr>
              <a:t>QSAR  </a:t>
            </a:r>
            <a:r>
              <a:rPr lang="en-US" dirty="0" err="1" smtClean="0">
                <a:sym typeface="Wingdings"/>
              </a:rPr>
              <a:t>Optimisation</a:t>
            </a:r>
            <a:r>
              <a:rPr lang="en-US" dirty="0" smtClean="0">
                <a:sym typeface="Wingdings"/>
              </a:rPr>
              <a:t> of physicochemical, pharmaceutical, ADMET, and pharmacokinetic properties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020" y="6300253"/>
            <a:ext cx="6866934" cy="400110"/>
          </a:xfrm>
          <a:prstGeom prst="rect">
            <a:avLst/>
          </a:prstGeom>
          <a:solidFill>
            <a:srgbClr val="EBF1DE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ADMET: Absorption, distribution, metabolism, excretion, toxicity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942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of enzymatic activity</a:t>
            </a:r>
          </a:p>
          <a:p>
            <a:r>
              <a:rPr lang="en-US" dirty="0" smtClean="0"/>
              <a:t>Receptor overstimulation</a:t>
            </a:r>
          </a:p>
          <a:p>
            <a:r>
              <a:rPr lang="en-US" dirty="0" smtClean="0"/>
              <a:t>Toxins</a:t>
            </a:r>
          </a:p>
          <a:p>
            <a:r>
              <a:rPr lang="en-US" dirty="0" err="1" smtClean="0"/>
              <a:t>Misfolding</a:t>
            </a:r>
            <a:r>
              <a:rPr lang="en-US" dirty="0" smtClean="0"/>
              <a:t> and aggregation</a:t>
            </a:r>
          </a:p>
          <a:p>
            <a:r>
              <a:rPr lang="en-US" dirty="0" smtClean="0"/>
              <a:t>Autoimmune response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2640" y="3308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Involvement of proteins in diseases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9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93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Drug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15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biological </a:t>
            </a:r>
            <a:r>
              <a:rPr lang="en-US" b="1" dirty="0"/>
              <a:t>target</a:t>
            </a:r>
            <a:r>
              <a:rPr lang="en-US" dirty="0"/>
              <a:t> is anything within a living organism to which some other entity, like an endogenous ligand or a </a:t>
            </a:r>
            <a:r>
              <a:rPr lang="en-US" b="1" dirty="0"/>
              <a:t>drug</a:t>
            </a:r>
            <a:r>
              <a:rPr lang="en-US" dirty="0"/>
              <a:t> is directed and/or binds</a:t>
            </a:r>
            <a:r>
              <a:rPr lang="en-US" dirty="0" smtClean="0"/>
              <a:t>.</a:t>
            </a:r>
          </a:p>
          <a:p>
            <a:r>
              <a:rPr lang="en-US" dirty="0"/>
              <a:t>We </a:t>
            </a:r>
            <a:r>
              <a:rPr lang="en-US" b="1" dirty="0"/>
              <a:t>define</a:t>
            </a:r>
            <a:r>
              <a:rPr lang="en-US" dirty="0"/>
              <a:t> a "</a:t>
            </a:r>
            <a:r>
              <a:rPr lang="en-US" dirty="0" err="1"/>
              <a:t>druggable</a:t>
            </a:r>
            <a:r>
              <a:rPr lang="en-US" dirty="0"/>
              <a:t>" </a:t>
            </a:r>
            <a:r>
              <a:rPr lang="en-US" b="1" dirty="0"/>
              <a:t>target</a:t>
            </a:r>
            <a:r>
              <a:rPr lang="en-US" dirty="0"/>
              <a:t> as a nucleic acid or a protein (e.g. an enzyme, a receptor) whose activity can be modified by a </a:t>
            </a:r>
            <a:r>
              <a:rPr lang="en-US" b="1" dirty="0"/>
              <a:t>drug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drug</a:t>
            </a:r>
            <a:r>
              <a:rPr lang="en-US" dirty="0"/>
              <a:t> can be a small-molecular-weight chemical compound or a biological, such as an antibody or a recombinant </a:t>
            </a:r>
            <a:r>
              <a:rPr lang="en-US" dirty="0" smtClean="0"/>
              <a:t>protein</a:t>
            </a:r>
            <a:endParaRPr lang="en-US" dirty="0"/>
          </a:p>
          <a:p>
            <a:r>
              <a:rPr lang="en-US" dirty="0" smtClean="0"/>
              <a:t>Proteins constitute ~80% of all drug targets</a:t>
            </a:r>
          </a:p>
          <a:p>
            <a:r>
              <a:rPr lang="en-US" dirty="0" smtClean="0"/>
              <a:t>Other targets include mainly DNA and RNA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4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drugs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Directly</a:t>
            </a:r>
            <a:r>
              <a:rPr lang="en-US" dirty="0" smtClean="0"/>
              <a:t>: inhibiting the malfunctioning protein</a:t>
            </a:r>
          </a:p>
          <a:p>
            <a:r>
              <a:rPr lang="en-US" b="1" dirty="0" smtClean="0"/>
              <a:t>Indirectly</a:t>
            </a:r>
            <a:r>
              <a:rPr lang="en-US" dirty="0" smtClean="0"/>
              <a:t>: modulating the activity of a different protein, so as to compensate for the abnormal activity of the malfunctioning protein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2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0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Drug effects on cell-surface receptors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9" y="1407301"/>
            <a:ext cx="8686800" cy="319015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Agonist</a:t>
            </a:r>
            <a:r>
              <a:rPr lang="en-US" dirty="0" smtClean="0"/>
              <a:t>: activating drug</a:t>
            </a:r>
          </a:p>
          <a:p>
            <a:r>
              <a:rPr lang="en-US" b="1" dirty="0" smtClean="0"/>
              <a:t>Antagonist</a:t>
            </a:r>
            <a:r>
              <a:rPr lang="en-US" dirty="0" smtClean="0"/>
              <a:t>: inhibiting drug</a:t>
            </a:r>
          </a:p>
          <a:p>
            <a:r>
              <a:rPr lang="en-US" dirty="0" smtClean="0"/>
              <a:t>In most cases, both act by "molecular mimicry" (i.e. they resemble the endogenous molecule acting on the receptor)</a:t>
            </a:r>
          </a:p>
          <a:p>
            <a:r>
              <a:rPr lang="en-US" dirty="0" smtClean="0"/>
              <a:t>The chemical structure difference between agonists and antagonists may not be large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66" y="4790353"/>
            <a:ext cx="2633785" cy="1399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839" y="4785235"/>
            <a:ext cx="2615194" cy="11383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2115" y="4790353"/>
            <a:ext cx="115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Alprenolol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245337"/>
            <a:ext cx="383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Activator of the β</a:t>
            </a:r>
            <a:r>
              <a:rPr lang="en-US" baseline="-25000" dirty="0" smtClean="0"/>
              <a:t>2</a:t>
            </a:r>
            <a:r>
              <a:rPr lang="en-US" dirty="0" smtClean="0"/>
              <a:t> adrenergic receptor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1871" y="6260903"/>
            <a:ext cx="375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Inhibitor of the β</a:t>
            </a:r>
            <a:r>
              <a:rPr lang="en-US" baseline="-25000" dirty="0" smtClean="0"/>
              <a:t>2</a:t>
            </a:r>
            <a:r>
              <a:rPr lang="en-US" dirty="0" smtClean="0"/>
              <a:t> adrenergic receptor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5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Allostery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drugs acting on hormone-activated receptors use </a:t>
            </a:r>
            <a:r>
              <a:rPr lang="en-US" dirty="0" err="1" smtClean="0"/>
              <a:t>allostery</a:t>
            </a:r>
            <a:r>
              <a:rPr lang="en-US" dirty="0" smtClean="0"/>
              <a:t> (non-competitive mode of action)</a:t>
            </a:r>
          </a:p>
          <a:p>
            <a:r>
              <a:rPr lang="en-US" dirty="0" smtClean="0"/>
              <a:t>Example: benzodiazepines (Valium, Xanax) act as allosteric activators of GABA receptors </a:t>
            </a:r>
          </a:p>
          <a:p>
            <a:r>
              <a:rPr lang="en-US" dirty="0" smtClean="0"/>
              <a:t>They </a:t>
            </a:r>
            <a:r>
              <a:rPr lang="en-US" dirty="0" err="1" smtClean="0"/>
              <a:t>stabilise</a:t>
            </a:r>
            <a:r>
              <a:rPr lang="en-US" dirty="0" smtClean="0"/>
              <a:t> GABA</a:t>
            </a:r>
            <a:r>
              <a:rPr lang="en-US" baseline="-25000" dirty="0" smtClean="0"/>
              <a:t>A</a:t>
            </a:r>
            <a:r>
              <a:rPr lang="en-US" dirty="0" smtClean="0"/>
              <a:t> in a conformation that has higher affinity to the natural agonist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upregulation</a:t>
            </a:r>
            <a:r>
              <a:rPr lang="en-US" dirty="0" smtClean="0">
                <a:sym typeface="Wingdings"/>
              </a:rPr>
              <a:t> of the receptor's activity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90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effects on enzymes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Competitive inhibition with the natural substrate</a:t>
            </a:r>
          </a:p>
          <a:p>
            <a:pPr lvl="1"/>
            <a:r>
              <a:rPr lang="en-US" dirty="0" smtClean="0"/>
              <a:t>Reversible binding: relatively easy to design but overmatched by the natural substrate </a:t>
            </a:r>
            <a:r>
              <a:rPr lang="en-US" dirty="0" smtClean="0">
                <a:sym typeface="Wingdings"/>
              </a:rPr>
              <a:t> need for high concentrations  side effects</a:t>
            </a:r>
          </a:p>
          <a:p>
            <a:pPr lvl="1"/>
            <a:r>
              <a:rPr lang="en-US" dirty="0" smtClean="0">
                <a:sym typeface="Wingdings"/>
              </a:rPr>
              <a:t>Strong interactions:</a:t>
            </a:r>
          </a:p>
          <a:p>
            <a:pPr lvl="2"/>
            <a:r>
              <a:rPr lang="en-US" dirty="0" smtClean="0">
                <a:sym typeface="Wingdings"/>
              </a:rPr>
              <a:t>Covalent bond  irreversible inhibition</a:t>
            </a:r>
          </a:p>
          <a:p>
            <a:pPr lvl="2"/>
            <a:r>
              <a:rPr lang="en-US" dirty="0" smtClean="0">
                <a:sym typeface="Wingdings"/>
              </a:rPr>
              <a:t>Non-covalent binding but with high affinity  </a:t>
            </a:r>
            <a:r>
              <a:rPr lang="en-US" i="1" dirty="0" smtClean="0">
                <a:sym typeface="Wingdings"/>
              </a:rPr>
              <a:t>de facto </a:t>
            </a:r>
            <a:r>
              <a:rPr lang="en-US" dirty="0" smtClean="0">
                <a:sym typeface="Wingdings"/>
              </a:rPr>
              <a:t>irreversible inhibitors</a:t>
            </a:r>
          </a:p>
          <a:p>
            <a:pPr lvl="2"/>
            <a:r>
              <a:rPr lang="en-US" dirty="0" smtClean="0">
                <a:sym typeface="Wingdings"/>
              </a:rPr>
              <a:t>Suicide inhibitors (or mechanism based inhibitors)  are modified substrates that bind to the enzyme reversibly but are converted by the normal catalytic process into irreversible inhibitors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7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Selectivity and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Endogenous compounds often act on several targets</a:t>
            </a:r>
          </a:p>
          <a:p>
            <a:r>
              <a:rPr lang="en-US" dirty="0" smtClean="0"/>
              <a:t>Drugs resemble endogenous compounds</a:t>
            </a:r>
          </a:p>
          <a:p>
            <a:r>
              <a:rPr lang="en-US" dirty="0" smtClean="0"/>
              <a:t>Side effects are the result of low selective drugs (e.g. aspirin, COX and COX-1)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1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1277</Words>
  <Application>Microsoft Macintosh PowerPoint</Application>
  <PresentationFormat>On-screen Show (4:3)</PresentationFormat>
  <Paragraphs>109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Protein-small molecule interactions Protein-ligand interactions in drug action and design  </vt:lpstr>
      <vt:lpstr>Involvement of proteins in diseases</vt:lpstr>
      <vt:lpstr>PowerPoint Presentation</vt:lpstr>
      <vt:lpstr>Drug targets</vt:lpstr>
      <vt:lpstr>How drugs work</vt:lpstr>
      <vt:lpstr>Drug effects on cell-surface receptors</vt:lpstr>
      <vt:lpstr>Allostery</vt:lpstr>
      <vt:lpstr>Drug effects on enzymes</vt:lpstr>
      <vt:lpstr>Selectivity and side effects</vt:lpstr>
      <vt:lpstr>Drug development process</vt:lpstr>
      <vt:lpstr>PowerPoint Presentation</vt:lpstr>
      <vt:lpstr>Only a few candidate molecules enter the drug development process </vt:lpstr>
      <vt:lpstr>Rational methods can help…</vt:lpstr>
      <vt:lpstr>Principal steps in rational drug design</vt:lpstr>
      <vt:lpstr>Reduction of the nearly infinite number of candidate molecules into a defined group of prototypical molecules (lead compounds) </vt:lpstr>
      <vt:lpstr>Ligand-based approach</vt:lpstr>
      <vt:lpstr>Receptor-based approach</vt:lpstr>
      <vt:lpstr>Choice/design of the lead compound</vt:lpstr>
      <vt:lpstr>Computational search of the chemical space and lead design</vt:lpstr>
      <vt:lpstr>Molecular docking</vt:lpstr>
      <vt:lpstr>Lead optimisation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Allegra Via</dc:creator>
  <cp:lastModifiedBy>Allegra Via</cp:lastModifiedBy>
  <cp:revision>37</cp:revision>
  <dcterms:created xsi:type="dcterms:W3CDTF">2016-02-02T15:42:32Z</dcterms:created>
  <dcterms:modified xsi:type="dcterms:W3CDTF">2017-02-08T17:15:41Z</dcterms:modified>
</cp:coreProperties>
</file>