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7C236-FAD1-4679-A7BC-97BC52C672E2}" v="11" dt="2024-04-18T05:41:0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na veena" userId="dcc345e292556f55" providerId="LiveId" clId="{AC27C236-FAD1-4679-A7BC-97BC52C672E2}"/>
    <pc:docChg chg="custSel addSld modSld sldOrd">
      <pc:chgData name="veena veena" userId="dcc345e292556f55" providerId="LiveId" clId="{AC27C236-FAD1-4679-A7BC-97BC52C672E2}" dt="2024-04-18T05:42:10.635" v="195" actId="20577"/>
      <pc:docMkLst>
        <pc:docMk/>
      </pc:docMkLst>
      <pc:sldChg chg="modSp new mod ord">
        <pc:chgData name="veena veena" userId="dcc345e292556f55" providerId="LiveId" clId="{AC27C236-FAD1-4679-A7BC-97BC52C672E2}" dt="2024-04-18T05:42:10.635" v="195" actId="20577"/>
        <pc:sldMkLst>
          <pc:docMk/>
          <pc:sldMk cId="3771128611" sldId="290"/>
        </pc:sldMkLst>
        <pc:spChg chg="mod">
          <ac:chgData name="veena veena" userId="dcc345e292556f55" providerId="LiveId" clId="{AC27C236-FAD1-4679-A7BC-97BC52C672E2}" dt="2024-04-17T13:17:36.261" v="18" actId="14100"/>
          <ac:spMkLst>
            <pc:docMk/>
            <pc:sldMk cId="3771128611" sldId="290"/>
            <ac:spMk id="2" creationId="{150214AA-E877-D755-9A8C-8F70B70C1AE5}"/>
          </ac:spMkLst>
        </pc:spChg>
        <pc:spChg chg="mod">
          <ac:chgData name="veena veena" userId="dcc345e292556f55" providerId="LiveId" clId="{AC27C236-FAD1-4679-A7BC-97BC52C672E2}" dt="2024-04-18T05:42:10.635" v="195" actId="20577"/>
          <ac:spMkLst>
            <pc:docMk/>
            <pc:sldMk cId="3771128611" sldId="290"/>
            <ac:spMk id="3" creationId="{9EFFF0FA-5370-3F6A-D1A2-355F825AEE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DC37B-9501-4634-B770-A00C97F7A6D6}"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6B4D8-422F-45FB-A774-8A27DB3B76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86B4D8-422F-45FB-A774-8A27DB3B762F}" type="slidenum">
              <a:rPr lang="en-IN" smtClean="0"/>
              <a:t>34</a:t>
            </a:fld>
            <a:endParaRPr lang="en-IN"/>
          </a:p>
        </p:txBody>
      </p:sp>
    </p:spTree>
    <p:extLst>
      <p:ext uri="{BB962C8B-B14F-4D97-AF65-F5344CB8AC3E}">
        <p14:creationId xmlns:p14="http://schemas.microsoft.com/office/powerpoint/2010/main" val="127255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986B4D8-422F-45FB-A774-8A27DB3B762F}" type="slidenum">
              <a:rPr lang="en-IN" smtClean="0"/>
              <a:t>35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2E1BC-418B-4E11-841C-B184E8F187A9}"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42E1BC-418B-4E11-841C-B184E8F187A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42E1BC-418B-4E11-841C-B184E8F187A9}"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2E1BC-418B-4E11-841C-B184E8F187A9}"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2E1BC-418B-4E11-841C-B184E8F187A9}"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42E1BC-418B-4E11-841C-B184E8F187A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42E1BC-418B-4E11-841C-B184E8F187A9}"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F18EB-BC7A-4E6B-936D-A0E984263A9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42E1BC-418B-4E11-841C-B184E8F187A9}" type="datetimeFigureOut">
              <a:rPr lang="en-IN" smtClean="0"/>
              <a:t>18-04-2024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9F18EB-BC7A-4E6B-936D-A0E984263A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1" y="194809"/>
            <a:ext cx="9144000" cy="1057048"/>
          </a:xfrm>
        </p:spPr>
        <p:txBody>
          <a:bodyPr>
            <a:noAutofit/>
          </a:bodyPr>
          <a:lstStyle/>
          <a:p>
            <a:r>
              <a:rPr lang="en-US" sz="2500" b="1" dirty="0">
                <a:solidFill>
                  <a:srgbClr val="000000"/>
                </a:solidFill>
                <a:effectLst/>
                <a:latin typeface="Times New Roman" panose="02020603050405020304" pitchFamily="18" charset="0"/>
                <a:cs typeface="Times New Roman" panose="02020603050405020304" pitchFamily="18" charset="0"/>
              </a:rPr>
              <a:t>FACIAL JUSTICE: IDENTIFING CRIMINALS FOR A </a:t>
            </a:r>
            <a:endParaRPr lang="en-US" sz="2500" dirty="0">
              <a:latin typeface="Times New Roman" panose="02020603050405020304" pitchFamily="18" charset="0"/>
              <a:cs typeface="Times New Roman" panose="02020603050405020304" pitchFamily="18" charset="0"/>
            </a:endParaRPr>
          </a:p>
          <a:p>
            <a:pPr algn="ctr"/>
            <a:r>
              <a:rPr lang="en-US" sz="2500" b="1" dirty="0">
                <a:solidFill>
                  <a:srgbClr val="000000"/>
                </a:solidFill>
                <a:effectLst/>
                <a:latin typeface="Times New Roman" panose="02020603050405020304" pitchFamily="18" charset="0"/>
                <a:cs typeface="Times New Roman" panose="02020603050405020304" pitchFamily="18" charset="0"/>
              </a:rPr>
              <a:t>SAFER SOCIETY </a:t>
            </a:r>
            <a:endParaRPr lang="en-IN" sz="25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46108" y="1589315"/>
            <a:ext cx="3980962" cy="1566070"/>
          </a:xfrm>
          <a:prstGeom prst="rect">
            <a:avLst/>
          </a:prstGeom>
          <a:noFill/>
        </p:spPr>
        <p:txBody>
          <a:bodyPr wrap="none" rtlCol="0">
            <a:spAutoFit/>
          </a:bodyPr>
          <a:lstStyle/>
          <a:p>
            <a:pPr algn="ctr"/>
            <a:r>
              <a:rPr lang="en-IN" sz="1800" b="1" dirty="0">
                <a:solidFill>
                  <a:srgbClr val="000000"/>
                </a:solidFill>
                <a:effectLst/>
                <a:latin typeface="Times New Roman" panose="02020603050405020304" pitchFamily="18" charset="0"/>
                <a:cs typeface="Times New Roman" panose="02020603050405020304" pitchFamily="18" charset="0"/>
              </a:rPr>
              <a:t>By </a:t>
            </a:r>
            <a:endParaRPr lang="en-IN" dirty="0">
              <a:latin typeface="Times New Roman" panose="02020603050405020304" pitchFamily="18" charset="0"/>
              <a:cs typeface="Times New Roman" panose="02020603050405020304" pitchFamily="18" charset="0"/>
            </a:endParaRPr>
          </a:p>
          <a:p>
            <a:pPr>
              <a:lnSpc>
                <a:spcPct val="150000"/>
              </a:lnSpc>
            </a:pPr>
            <a:r>
              <a:rPr lang="en-IN" sz="1800" b="1" dirty="0">
                <a:solidFill>
                  <a:srgbClr val="FF0000"/>
                </a:solidFill>
                <a:effectLst/>
                <a:latin typeface="Times New Roman" panose="02020603050405020304" pitchFamily="18" charset="0"/>
                <a:cs typeface="Times New Roman" panose="02020603050405020304" pitchFamily="18" charset="0"/>
              </a:rPr>
              <a:t>  2011CS040005-A.Veena </a:t>
            </a: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solidFill>
                  <a:srgbClr val="FF0000"/>
                </a:solidFill>
                <a:latin typeface="Times New Roman" panose="02020603050405020304" pitchFamily="18" charset="0"/>
                <a:cs typeface="Times New Roman" panose="02020603050405020304" pitchFamily="18" charset="0"/>
              </a:rPr>
              <a:t>  </a:t>
            </a:r>
            <a:r>
              <a:rPr lang="en-IN" sz="1800" b="1" dirty="0">
                <a:solidFill>
                  <a:srgbClr val="FF0000"/>
                </a:solidFill>
                <a:effectLst/>
                <a:latin typeface="Times New Roman" panose="02020603050405020304" pitchFamily="18" charset="0"/>
                <a:cs typeface="Times New Roman" panose="02020603050405020304" pitchFamily="18" charset="0"/>
              </a:rPr>
              <a:t>2011CS040014-CH. Harsha Vardhan </a:t>
            </a:r>
            <a:endParaRPr lang="en-IN" b="1" dirty="0">
              <a:latin typeface="Times New Roman" panose="02020603050405020304" pitchFamily="18" charset="0"/>
              <a:cs typeface="Times New Roman" panose="02020603050405020304" pitchFamily="18" charset="0"/>
            </a:endParaRPr>
          </a:p>
          <a:p>
            <a:pPr>
              <a:lnSpc>
                <a:spcPct val="150000"/>
              </a:lnSpc>
            </a:pPr>
            <a:r>
              <a:rPr lang="en-IN" sz="1800" b="1" dirty="0">
                <a:solidFill>
                  <a:srgbClr val="FF0000"/>
                </a:solidFill>
                <a:effectLst/>
                <a:latin typeface="Times New Roman" panose="02020603050405020304" pitchFamily="18" charset="0"/>
                <a:cs typeface="Times New Roman" panose="02020603050405020304" pitchFamily="18" charset="0"/>
              </a:rPr>
              <a:t>  2011CS040049-K.Sai Jayanth</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41260" y="3429000"/>
            <a:ext cx="2464435" cy="922020"/>
          </a:xfrm>
          <a:prstGeom prst="rect">
            <a:avLst/>
          </a:prstGeom>
          <a:noFill/>
        </p:spPr>
        <p:txBody>
          <a:bodyPr wrap="none" rtlCol="0">
            <a:spAutoFit/>
          </a:bodyPr>
          <a:lstStyle/>
          <a:p>
            <a:pPr>
              <a:lnSpc>
                <a:spcPct val="150000"/>
              </a:lnSpc>
            </a:pPr>
            <a:r>
              <a:rPr lang="en-US" sz="1800" b="1" dirty="0">
                <a:solidFill>
                  <a:srgbClr val="000000"/>
                </a:solidFill>
                <a:effectLst/>
                <a:latin typeface="Times New Roman" panose="02020603050405020304" pitchFamily="18" charset="0"/>
                <a:cs typeface="Times New Roman" panose="02020603050405020304" pitchFamily="18" charset="0"/>
              </a:rPr>
              <a:t>Under the Guidance of </a:t>
            </a:r>
            <a:endParaRPr lang="en-US" dirty="0">
              <a:latin typeface="Times New Roman" panose="02020603050405020304" pitchFamily="18" charset="0"/>
              <a:cs typeface="Times New Roman" panose="02020603050405020304" pitchFamily="18" charset="0"/>
            </a:endParaRPr>
          </a:p>
          <a:p>
            <a:pPr algn="ctr">
              <a:lnSpc>
                <a:spcPct val="150000"/>
              </a:lnSpc>
            </a:pPr>
            <a:r>
              <a:rPr lang="en-US" sz="1800" b="1" dirty="0">
                <a:solidFill>
                  <a:srgbClr val="FF0000"/>
                </a:solidFill>
                <a:effectLst/>
                <a:latin typeface="Times New Roman" panose="02020603050405020304" pitchFamily="18" charset="0"/>
                <a:cs typeface="Times New Roman" panose="02020603050405020304" pitchFamily="18" charset="0"/>
              </a:rPr>
              <a:t>Mr. P. Ravinder</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04239" y="3995057"/>
            <a:ext cx="2406429" cy="2177143"/>
          </a:xfrm>
          <a:prstGeom prst="rect">
            <a:avLst/>
          </a:prstGeom>
        </p:spPr>
      </p:pic>
      <p:sp>
        <p:nvSpPr>
          <p:cNvPr id="8" name="TextBox 7"/>
          <p:cNvSpPr txBox="1"/>
          <p:nvPr/>
        </p:nvSpPr>
        <p:spPr>
          <a:xfrm>
            <a:off x="3278130" y="4991488"/>
            <a:ext cx="3872230" cy="1445260"/>
          </a:xfrm>
          <a:prstGeom prst="rect">
            <a:avLst/>
          </a:prstGeom>
          <a:noFill/>
        </p:spPr>
        <p:txBody>
          <a:bodyPr wrap="none" rtlCol="0">
            <a:spAutoFit/>
          </a:bodyPr>
          <a:lstStyle/>
          <a:p>
            <a:r>
              <a:rPr lang="en-US" sz="2200" b="1" dirty="0">
                <a:solidFill>
                  <a:srgbClr val="0004A1"/>
                </a:solidFill>
                <a:effectLst/>
                <a:latin typeface="Times New Roman" panose="02020603050405020304" pitchFamily="18" charset="0"/>
                <a:cs typeface="Times New Roman" panose="02020603050405020304" pitchFamily="18" charset="0"/>
              </a:rPr>
              <a:t>Department of Cyber Security </a:t>
            </a:r>
            <a:endParaRPr lang="en-US" sz="2200" b="1" dirty="0">
              <a:latin typeface="Times New Roman" panose="02020603050405020304" pitchFamily="18" charset="0"/>
              <a:cs typeface="Times New Roman" panose="02020603050405020304" pitchFamily="18" charset="0"/>
            </a:endParaRPr>
          </a:p>
          <a:p>
            <a:r>
              <a:rPr lang="en-US" sz="2200" b="1" dirty="0">
                <a:solidFill>
                  <a:srgbClr val="0004A1"/>
                </a:solidFill>
                <a:effectLst/>
                <a:latin typeface="Times New Roman" panose="02020603050405020304" pitchFamily="18" charset="0"/>
                <a:cs typeface="Times New Roman" panose="02020603050405020304" pitchFamily="18" charset="0"/>
              </a:rPr>
              <a:t>School of Engineering </a:t>
            </a:r>
            <a:endParaRPr lang="en-US" sz="2200" b="1" dirty="0">
              <a:latin typeface="Times New Roman" panose="02020603050405020304" pitchFamily="18" charset="0"/>
              <a:cs typeface="Times New Roman" panose="02020603050405020304" pitchFamily="18" charset="0"/>
            </a:endParaRPr>
          </a:p>
          <a:p>
            <a:r>
              <a:rPr lang="en-US" sz="2200" b="1" dirty="0">
                <a:solidFill>
                  <a:srgbClr val="0004A1"/>
                </a:solidFill>
                <a:effectLst/>
                <a:latin typeface="Times New Roman" panose="02020603050405020304" pitchFamily="18" charset="0"/>
                <a:cs typeface="Times New Roman" panose="02020603050405020304" pitchFamily="18" charset="0"/>
              </a:rPr>
              <a:t>Malla Reddy University </a:t>
            </a:r>
            <a:endParaRPr lang="en-US" sz="2200" b="1" dirty="0">
              <a:latin typeface="Times New Roman" panose="02020603050405020304" pitchFamily="18" charset="0"/>
              <a:cs typeface="Times New Roman" panose="02020603050405020304" pitchFamily="18" charset="0"/>
            </a:endParaRPr>
          </a:p>
          <a:p>
            <a:r>
              <a:rPr lang="en-US" sz="2200" b="1" dirty="0">
                <a:solidFill>
                  <a:srgbClr val="0004A1"/>
                </a:solidFill>
                <a:effectLst/>
                <a:latin typeface="Times New Roman" panose="02020603050405020304" pitchFamily="18" charset="0"/>
                <a:cs typeface="Times New Roman" panose="02020603050405020304" pitchFamily="18" charset="0"/>
              </a:rPr>
              <a:t>Hyderabad, Telangana, INDIA</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7241"/>
            <a:ext cx="8596668" cy="652041"/>
          </a:xfrm>
        </p:spPr>
        <p:txBody>
          <a:bodyPr>
            <a:normAutofit fontScale="90000"/>
          </a:bodyPr>
          <a:lstStyle/>
          <a:p>
            <a:r>
              <a:rPr lang="en-IN" sz="2500" b="1" dirty="0">
                <a:solidFill>
                  <a:schemeClr val="tx1">
                    <a:lumMod val="95000"/>
                    <a:lumOff val="5000"/>
                  </a:schemeClr>
                </a:solidFill>
                <a:latin typeface="Times New Roman" panose="02020603050405020304" pitchFamily="18" charset="0"/>
                <a:cs typeface="Times New Roman" panose="02020603050405020304" pitchFamily="18" charset="0"/>
              </a:rPr>
              <a:t>3. Architectural Design</a:t>
            </a:r>
            <a:br>
              <a:rPr lang="en-IN" sz="3200" b="1" dirty="0">
                <a:solidFill>
                  <a:srgbClr val="002060"/>
                </a:solidFill>
              </a:rPr>
            </a:br>
            <a:endParaRPr lang="en-IN" dirty="0"/>
          </a:p>
        </p:txBody>
      </p:sp>
      <p:sp>
        <p:nvSpPr>
          <p:cNvPr id="3" name="Content Placeholder 2"/>
          <p:cNvSpPr>
            <a:spLocks noGrp="1"/>
          </p:cNvSpPr>
          <p:nvPr>
            <p:ph idx="1"/>
          </p:nvPr>
        </p:nvSpPr>
        <p:spPr>
          <a:xfrm>
            <a:off x="677334" y="813113"/>
            <a:ext cx="8596668" cy="5231774"/>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3.1 Modules Design</a:t>
            </a: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3.1.1 </a:t>
            </a: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User Interface Module:</a:t>
            </a:r>
            <a:r>
              <a:rPr lang="en-US"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Actually, every application has one user interface for accessing the entire application. In this application also we are providing one user interface for accessing this application</a:t>
            </a:r>
            <a:r>
              <a:rPr lang="en-US" sz="1600" dirty="0">
                <a:effectLst/>
                <a:latin typeface="Times New Roman" panose="02020603050405020304" pitchFamily="18" charset="0"/>
                <a:cs typeface="Times New Roman" panose="02020603050405020304" pitchFamily="18" charset="0"/>
              </a:rPr>
              <a:t>.</a:t>
            </a:r>
          </a:p>
          <a:p>
            <a:pPr marL="0" indent="0">
              <a:buNone/>
            </a:pPr>
            <a:r>
              <a:rPr lang="en-US" sz="18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3.1.2  </a:t>
            </a:r>
            <a:r>
              <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Admin Module:</a:t>
            </a:r>
            <a:endPar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14252" y="2567409"/>
            <a:ext cx="8159750" cy="3943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36" y="308640"/>
            <a:ext cx="8596668" cy="3880773"/>
          </a:xfrm>
        </p:spPr>
        <p:txBody>
          <a:bodyPr/>
          <a:lstStyle/>
          <a:p>
            <a:pPr marL="0" indent="0">
              <a:buNone/>
            </a:pPr>
            <a:r>
              <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3.1.3  Client Module:</a:t>
            </a:r>
          </a:p>
          <a:p>
            <a:pPr marL="0" indent="0">
              <a:buNone/>
            </a:pPr>
            <a:endPar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294704" y="637510"/>
            <a:ext cx="7886700" cy="5911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107" y="311119"/>
            <a:ext cx="8596668" cy="3880773"/>
          </a:xfrm>
        </p:spPr>
        <p:txBody>
          <a:bodyPr/>
          <a:lstStyle/>
          <a:p>
            <a:pPr marL="0" indent="0">
              <a:buNone/>
            </a:pP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3.1.4  Database Operations Module:</a:t>
            </a:r>
          </a:p>
          <a:p>
            <a:pPr lvl="1" algn="just">
              <a:buClr>
                <a:schemeClr val="tx1">
                  <a:lumMod val="95000"/>
                  <a:lumOff val="5000"/>
                </a:schemeClr>
              </a:buClr>
              <a:buFont typeface="Wingdings" panose="05000000000000000000" pitchFamily="2" charset="2"/>
              <a:buChar char="Ø"/>
            </a:pPr>
            <a:r>
              <a:rPr lang="en-US" sz="1800" b="1" kern="100"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ADD MODULE: </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The add module is helpful in adding the details of the criminals along with the details of the criminal photo. </a:t>
            </a:r>
          </a:p>
          <a:p>
            <a:pPr lvl="1" algn="just">
              <a:buClr>
                <a:schemeClr val="tx1">
                  <a:lumMod val="95000"/>
                  <a:lumOff val="5000"/>
                </a:schemeClr>
              </a:buClr>
              <a:buFont typeface="Wingdings" panose="05000000000000000000" pitchFamily="2" charset="2"/>
              <a:buChar char="Ø"/>
            </a:pPr>
            <a:r>
              <a:rPr lang="en-US" sz="1800" b="1" kern="100"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DELETE MODULE: </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This module deletes the criminal details along with the photo.</a:t>
            </a:r>
          </a:p>
          <a:p>
            <a:pPr lvl="1" algn="just">
              <a:buClr>
                <a:schemeClr val="tx1">
                  <a:lumMod val="95000"/>
                  <a:lumOff val="5000"/>
                </a:schemeClr>
              </a:buClr>
              <a:buFont typeface="Wingdings" panose="05000000000000000000" pitchFamily="2" charset="2"/>
              <a:buChar char="Ø"/>
            </a:pPr>
            <a:r>
              <a:rPr lang="en-US" sz="1800" b="1" kern="100" dirty="0">
                <a:effectLst/>
                <a:latin typeface="Times New Roman" panose="02020603050405020304" pitchFamily="18" charset="0"/>
                <a:ea typeface="SimSun" panose="02010600030101010101" pitchFamily="2" charset="-122"/>
                <a:cs typeface="Times New Roman" panose="02020603050405020304" pitchFamily="18" charset="0"/>
              </a:rPr>
              <a:t>UPDATE MODULE: </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The operator first enters the criminal id and searches for the availability of that id.</a:t>
            </a:r>
          </a:p>
          <a:p>
            <a:pPr marL="0" indent="0">
              <a:buNone/>
            </a:pPr>
            <a:r>
              <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3.1.5  Splitting and Merging Module:</a:t>
            </a:r>
          </a:p>
          <a:p>
            <a:pPr marL="0" indent="0">
              <a:buNone/>
            </a:pPr>
            <a:endPar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015075" y="3153064"/>
            <a:ext cx="8140700" cy="3619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886" y="679030"/>
            <a:ext cx="8596668" cy="5027289"/>
          </a:xfrm>
        </p:spPr>
        <p:txBody>
          <a:bodyPr>
            <a:normAutofit/>
          </a:bodyPr>
          <a:lstStyle/>
          <a:p>
            <a:pPr marL="0" indent="0" algn="just">
              <a:buNone/>
            </a:pPr>
            <a:r>
              <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3.1.6 Identify Module: </a:t>
            </a:r>
          </a:p>
          <a:p>
            <a:pPr marL="0" indent="0" algn="just">
              <a:buNone/>
            </a:pPr>
            <a:r>
              <a:rPr lang="en-US"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cropped parts of the criminals, along with the criminal Id are viewed by the eyewitness .The eyewitness selects particular cropped part of the criminal, and it is freeze by the operator., then complete face of the criminal is constructed, and criminal details are identified.</a:t>
            </a:r>
          </a:p>
          <a:p>
            <a:pPr marL="0" indent="0" algn="just">
              <a:buNone/>
            </a:pPr>
            <a:r>
              <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3.1.7 Testing Module: </a:t>
            </a:r>
          </a:p>
          <a:p>
            <a:pPr marL="0" indent="0" algn="just">
              <a:buNone/>
            </a:pPr>
            <a:r>
              <a:rPr lang="en-US"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operator login status is successful, </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he segmented parts of the criminals, along with the criminal Id are viewed by the eyewitness .The eyewitness selects particular segmented slice of the criminal image, and it is selected by the operator, then complete face of the criminal is constructed and identified.</a:t>
            </a:r>
          </a:p>
          <a:p>
            <a:pPr marL="0" indent="0" algn="just">
              <a:buNone/>
            </a:pP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3.1.7 Results: </a:t>
            </a:r>
          </a:p>
          <a:p>
            <a:pPr marL="0" indent="0" algn="just">
              <a:buNone/>
            </a:pPr>
            <a:r>
              <a:rPr lang="en-US" b="1" i="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Eyewitness selects criminal's cropped part, operator freezes it, constructing full face for retrieval of criminal details.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311" y="389662"/>
            <a:ext cx="8596668" cy="5953265"/>
          </a:xfrm>
        </p:spPr>
        <p:txBody>
          <a:bodyPr>
            <a:normAutofit fontScale="25000" lnSpcReduction="20000"/>
          </a:bodyPr>
          <a:lstStyle/>
          <a:p>
            <a:pPr marL="0" indent="0">
              <a:buNone/>
            </a:pPr>
            <a:r>
              <a:rPr lang="en-IN" sz="7600" b="1" dirty="0">
                <a:solidFill>
                  <a:schemeClr val="tx1">
                    <a:lumMod val="95000"/>
                    <a:lumOff val="5000"/>
                  </a:schemeClr>
                </a:solidFill>
                <a:latin typeface="Times New Roman" panose="02020603050405020304" pitchFamily="18" charset="0"/>
                <a:cs typeface="Times New Roman" panose="02020603050405020304" pitchFamily="18" charset="0"/>
              </a:rPr>
              <a:t>3.2	</a:t>
            </a:r>
            <a:r>
              <a:rPr lang="en-IN" sz="7600" b="1" u="sng" dirty="0">
                <a:solidFill>
                  <a:schemeClr val="tx1">
                    <a:lumMod val="95000"/>
                    <a:lumOff val="5000"/>
                  </a:schemeClr>
                </a:solidFill>
                <a:latin typeface="Times New Roman" panose="02020603050405020304" pitchFamily="18" charset="0"/>
                <a:cs typeface="Times New Roman" panose="02020603050405020304" pitchFamily="18" charset="0"/>
              </a:rPr>
              <a:t>Method &amp; Algorithm design</a:t>
            </a:r>
            <a:endParaRPr lang="en-IN" sz="7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IN" sz="7200" b="1" dirty="0">
                <a:solidFill>
                  <a:schemeClr val="tx1">
                    <a:lumMod val="95000"/>
                    <a:lumOff val="5000"/>
                  </a:schemeClr>
                </a:solidFill>
                <a:latin typeface="Times New Roman" panose="02020603050405020304" pitchFamily="18" charset="0"/>
                <a:cs typeface="Times New Roman" panose="02020603050405020304" pitchFamily="18" charset="0"/>
              </a:rPr>
              <a:t>3.2.1 Method :</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1.  Image Input</a:t>
            </a:r>
            <a:r>
              <a:rPr lang="en-US" sz="72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Receive input images from various sources such as surveillance cameras or eyewitness accounts.</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2.  Preprocessing</a:t>
            </a:r>
            <a:r>
              <a:rPr lang="en-US" sz="72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Enhance image quality through preprocessing techniques like noise reduction and normalization.</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3.  Feature Extraction</a:t>
            </a:r>
            <a:r>
              <a:rPr lang="en-US" sz="72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Extract key facial features from preprocessed images, such as eyes, nose, and mouth.</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4.  Face Encoding:</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Encode extracted facial features into a format suitable for comparison with other facial encodings.</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5.  Database Comparison</a:t>
            </a:r>
            <a:r>
              <a:rPr lang="en-US" sz="72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Compare encoded facial features with a database of known faces, such as a criminal records database or a watchlist.</a:t>
            </a: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6.  Matching and Identification</a:t>
            </a:r>
            <a:r>
              <a:rPr lang="en-US" sz="72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7200" b="0" i="0" dirty="0">
                <a:solidFill>
                  <a:srgbClr val="0D0D0D"/>
                </a:solidFill>
                <a:effectLst/>
                <a:latin typeface="Times New Roman" panose="02020603050405020304" pitchFamily="18" charset="0"/>
                <a:cs typeface="Times New Roman" panose="02020603050405020304" pitchFamily="18" charset="0"/>
              </a:rPr>
              <a:t>Identify potential matches between input images and faces in the database.</a:t>
            </a:r>
          </a:p>
          <a:p>
            <a:pPr marL="0" indent="0" algn="just">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201" y="867946"/>
            <a:ext cx="8596668" cy="5440258"/>
          </a:xfrm>
        </p:spPr>
        <p:txBody>
          <a:bodyPr>
            <a:normAutofit/>
          </a:bodyPr>
          <a:lstStyle/>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3.2.2 Algorithm:</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Initialize: </a:t>
            </a:r>
            <a:r>
              <a:rPr lang="en-US" dirty="0">
                <a:latin typeface="Times New Roman" panose="02020603050405020304" pitchFamily="18" charset="0"/>
                <a:cs typeface="Times New Roman" panose="02020603050405020304" pitchFamily="18" charset="0"/>
              </a:rPr>
              <a:t>Start the facial recognition system. </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Preprocess Criminal Record: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Extract facial features from the criminal's photograph and store them in the database along with personal information.</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Process Image Segments: </a:t>
            </a:r>
            <a:r>
              <a:rPr lang="en-US" dirty="0">
                <a:latin typeface="Times New Roman" panose="02020603050405020304" pitchFamily="18" charset="0"/>
                <a:cs typeface="Times New Roman" panose="02020603050405020304" pitchFamily="18" charset="0"/>
              </a:rPr>
              <a:t>For each low-resolution image segment: Preprocess the segment.   - Extract facial features from the segment.</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Search Database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Compare the extracted features with those in the database.</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Calculate Similarity: </a:t>
            </a:r>
            <a:r>
              <a:rPr lang="en-US" dirty="0">
                <a:latin typeface="Times New Roman" panose="02020603050405020304" pitchFamily="18" charset="0"/>
                <a:cs typeface="Times New Roman" panose="02020603050405020304" pitchFamily="18" charset="0"/>
              </a:rPr>
              <a:t>Calculate a similarity score between the extracted features and those in the database.</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Check for Match: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similarity score is above a predefined threshold: Output the matched criminal's personal information. Display the criminal's photograph.</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No Match Found: </a:t>
            </a:r>
            <a:r>
              <a:rPr lang="en-US" dirty="0">
                <a:latin typeface="Times New Roman" panose="02020603050405020304" pitchFamily="18" charset="0"/>
                <a:cs typeface="Times New Roman" panose="02020603050405020304" pitchFamily="18" charset="0"/>
              </a:rPr>
              <a:t>If no match is found after searching through the entire database, output "No match found”.</a:t>
            </a:r>
          </a:p>
          <a:p>
            <a:pPr algn="just">
              <a:buClr>
                <a:schemeClr val="tx1">
                  <a:lumMod val="95000"/>
                  <a:lumOff val="5000"/>
                </a:schemeClr>
              </a:buClr>
              <a:buFont typeface="+mj-lt"/>
              <a:buAutoNum type="arabicPeriod"/>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End: </a:t>
            </a:r>
            <a:r>
              <a:rPr lang="en-US" dirty="0">
                <a:latin typeface="Times New Roman" panose="02020603050405020304" pitchFamily="18" charset="0"/>
                <a:cs typeface="Times New Roman" panose="02020603050405020304" pitchFamily="18" charset="0"/>
              </a:rPr>
              <a:t>End the algorithm</a:t>
            </a: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4563"/>
            <a:ext cx="8596668" cy="5566800"/>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3.3	Project Architecture</a:t>
            </a: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3.3.1 Architectural Diagram:</a:t>
            </a:r>
          </a:p>
          <a:p>
            <a:pPr marL="0" indent="0">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2070984" y="1402051"/>
            <a:ext cx="5857674" cy="51882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9367"/>
            <a:ext cx="8596668" cy="5751995"/>
          </a:xfrm>
        </p:spPr>
        <p:txBody>
          <a:bodyPr/>
          <a:lstStyle/>
          <a:p>
            <a:pPr marL="0" inden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3.3.2 Data Flow Diagram:</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616286" y="1150620"/>
            <a:ext cx="8718763" cy="4597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7793"/>
            <a:ext cx="8596668" cy="5763570"/>
          </a:xfrm>
        </p:spPr>
        <p:txBody>
          <a:bodyPr/>
          <a:lstStyle/>
          <a:p>
            <a:pPr marL="0" indent="0">
              <a:buNone/>
            </a:pPr>
            <a:r>
              <a:rPr lang="en-IN" sz="1800" b="1" dirty="0">
                <a:solidFill>
                  <a:srgbClr val="002060"/>
                </a:solidFill>
              </a:rPr>
              <a:t>3</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.3.3 Class Diagram:</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A diagram of a serv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96" y="968753"/>
            <a:ext cx="9352343" cy="39446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6219"/>
            <a:ext cx="8596668" cy="5775144"/>
          </a:xfrm>
        </p:spPr>
        <p:txBody>
          <a:bodyPr/>
          <a:lstStyle/>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3.3.4 </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Use case Diagram:</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A diagram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68" y="958110"/>
            <a:ext cx="7696200" cy="49824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143"/>
          </a:xfrm>
        </p:spPr>
        <p:txBody>
          <a:bodyPr>
            <a:normAutofit/>
          </a:bodyPr>
          <a:lstStyle/>
          <a:p>
            <a:r>
              <a:rPr lang="en-IN" sz="25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IN" sz="25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6191" y="1507446"/>
            <a:ext cx="8596668" cy="3880773"/>
          </a:xfrm>
        </p:spPr>
        <p:txBody>
          <a:bodyPr>
            <a:normAutofit/>
          </a:bodyPr>
          <a:lstStyle/>
          <a:p>
            <a:pPr marL="0" indent="0" algn="just">
              <a:buNone/>
            </a:pPr>
            <a:r>
              <a:rPr lang="en-US" sz="1800" dirty="0">
                <a:solidFill>
                  <a:srgbClr val="000000"/>
                </a:solidFill>
                <a:effectLst/>
                <a:latin typeface="Times New Roman" panose="02020603050405020304" pitchFamily="18" charset="0"/>
                <a:cs typeface="Times New Roman" panose="02020603050405020304" pitchFamily="18" charset="0"/>
              </a:rPr>
              <a:t>Criminal record generally contains personal information about particular person along with photograph. To identify any Criminal, we need some identification regarding person, which are given by eyewitness. In most cases the quality and resolution of the recorded image segments is poor and hard to identify a face. To overcome this sort of problem we are developing software. Identification can be done in many ways like fingerprint, eyes, DNA etc. One of the applications is face identification. The face is our primary focus of attention in social inters course playing a major role in conveying identify and emotion. Although the ability to infer intelligence or character from facial appearance is suspect, the human ability to recognize face is remarkable.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7793"/>
            <a:ext cx="8596668" cy="5763570"/>
          </a:xfrm>
        </p:spPr>
        <p:txBody>
          <a:bodyPr/>
          <a:lstStyle/>
          <a:p>
            <a:pPr marL="0" inden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3.3.5 Sequence Diagram:</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1070873" y="1098897"/>
            <a:ext cx="7619999" cy="41213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5115"/>
            <a:ext cx="8596668" cy="5636248"/>
          </a:xfrm>
        </p:spPr>
        <p:txBody>
          <a:bodyPr/>
          <a:lstStyle/>
          <a:p>
            <a:pPr marL="0" inden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3.3.6  Activity Diagram:</a:t>
            </a:r>
          </a:p>
          <a:p>
            <a:pPr>
              <a:buClr>
                <a:schemeClr val="tx1">
                  <a:lumMod val="95000"/>
                  <a:lumOff val="5000"/>
                </a:schemeClr>
              </a:buClr>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Administrator:</a:t>
            </a:r>
            <a:endPar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A diagram of a syste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77" y="1356714"/>
            <a:ext cx="3823691" cy="4538112"/>
          </a:xfrm>
          <a:prstGeom prst="rect">
            <a:avLst/>
          </a:prstGeom>
        </p:spPr>
      </p:pic>
      <p:sp>
        <p:nvSpPr>
          <p:cNvPr id="5" name="TextBox 4"/>
          <p:cNvSpPr txBox="1"/>
          <p:nvPr/>
        </p:nvSpPr>
        <p:spPr>
          <a:xfrm>
            <a:off x="5755763" y="816637"/>
            <a:ext cx="1473480" cy="646331"/>
          </a:xfrm>
          <a:prstGeom prst="rect">
            <a:avLst/>
          </a:prstGeom>
          <a:noFill/>
        </p:spPr>
        <p:txBody>
          <a:bodyPr wrap="none" rtlCol="0">
            <a:spAutoFit/>
          </a:bodyPr>
          <a:lstStyle/>
          <a:p>
            <a:pPr marL="285750" indent="-285750">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Operator:</a:t>
            </a:r>
          </a:p>
          <a:p>
            <a:endParaRPr lang="en-IN" dirty="0"/>
          </a:p>
        </p:txBody>
      </p:sp>
      <p:pic>
        <p:nvPicPr>
          <p:cNvPr id="6" name="Picture 5" descr="A diagram of a proces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415" y="1433876"/>
            <a:ext cx="4338838" cy="40105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4957"/>
            <a:ext cx="8596668" cy="536294"/>
          </a:xfrm>
        </p:spPr>
        <p:txBody>
          <a:bodyPr>
            <a:normAutofit/>
          </a:bodyPr>
          <a:lstStyle/>
          <a:p>
            <a:r>
              <a:rPr lang="en-US" sz="2300" b="1" dirty="0">
                <a:solidFill>
                  <a:schemeClr val="tx1">
                    <a:lumMod val="95000"/>
                    <a:lumOff val="5000"/>
                  </a:schemeClr>
                </a:solidFill>
                <a:latin typeface="Times New Roman" panose="02020603050405020304" pitchFamily="18" charset="0"/>
                <a:cs typeface="Times New Roman" panose="02020603050405020304" pitchFamily="18" charset="0"/>
              </a:rPr>
              <a:t>4. Implementation &amp; Testing</a:t>
            </a:r>
            <a:endParaRPr lang="en-IN" sz="23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83849"/>
            <a:ext cx="8596668" cy="5874151"/>
          </a:xfrm>
        </p:spPr>
        <p:txBody>
          <a:bodyPr>
            <a:normAutofit fontScale="25000" lnSpcReduction="20000"/>
          </a:bodyPr>
          <a:lstStyle/>
          <a:p>
            <a:pPr marL="0" indent="0">
              <a:buNone/>
            </a:pPr>
            <a:r>
              <a:rPr lang="en-US" sz="7600" b="1" u="sng" dirty="0">
                <a:solidFill>
                  <a:schemeClr val="tx1">
                    <a:lumMod val="95000"/>
                    <a:lumOff val="5000"/>
                  </a:schemeClr>
                </a:solidFill>
                <a:latin typeface="Times New Roman" panose="02020603050405020304" pitchFamily="18" charset="0"/>
                <a:cs typeface="Times New Roman" panose="02020603050405020304" pitchFamily="18" charset="0"/>
              </a:rPr>
              <a:t>4.1 Sample Code:</a:t>
            </a:r>
          </a:p>
          <a:p>
            <a:pPr marL="0" indent="0">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import java.awt.*;</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import java.awt.event.*;</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import javax.swing.*;</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public class FaceFramingPage extends JFrame {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public FaceFramingPage() {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Create and configure your Face Framing page components here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JLabel label = new JLabel("This is the Face Framing Page");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add(label);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setTitle("Face Framing Page");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setSize(400, 300);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setLocationRelativeTo(null); // Center the frame        					 			setDefaultCloseOperation(JFrame.DISPOSE_ON_CLOSE);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Close only this frame, not the entire application      </a:t>
            </a:r>
          </a:p>
          <a:p>
            <a:pPr marL="0" indent="0">
              <a:lnSpc>
                <a:spcPct val="120000"/>
              </a:lnSpc>
              <a:buNone/>
            </a:pP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 		 setVisible(true);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058" y="518278"/>
            <a:ext cx="8596668" cy="5821443"/>
          </a:xfrm>
        </p:spPr>
        <p:txBody>
          <a:bodyPr/>
          <a:lstStyle/>
          <a:p>
            <a:pPr marL="0" indent="0">
              <a:buNone/>
            </a:pPr>
            <a:r>
              <a:rPr lang="en-IN" dirty="0">
                <a:latin typeface="Times New Roman" panose="02020603050405020304" pitchFamily="18" charset="0"/>
                <a:cs typeface="Times New Roman" panose="02020603050405020304" pitchFamily="18" charset="0"/>
              </a:rPr>
              <a:t>public void actionPerformed(ActionEvent ae) {  </a:t>
            </a:r>
          </a:p>
          <a:p>
            <a:pPr marL="0" indent="0">
              <a:buNone/>
            </a:pPr>
            <a:r>
              <a:rPr lang="en-IN" dirty="0">
                <a:latin typeface="Times New Roman" panose="02020603050405020304" pitchFamily="18" charset="0"/>
                <a:cs typeface="Times New Roman" panose="02020603050405020304" pitchFamily="18" charset="0"/>
              </a:rPr>
              <a:t>	if (ae.getSource() == b3) {       </a:t>
            </a:r>
          </a:p>
          <a:p>
            <a:pPr marL="0" indent="0">
              <a:buNone/>
            </a:pPr>
            <a:r>
              <a:rPr lang="en-IN" dirty="0">
                <a:latin typeface="Times New Roman" panose="02020603050405020304" pitchFamily="18" charset="0"/>
                <a:cs typeface="Times New Roman" panose="02020603050405020304" pitchFamily="18" charset="0"/>
              </a:rPr>
              <a:t> 		System.out.println("Face Framing page opening");       </a:t>
            </a:r>
          </a:p>
          <a:p>
            <a:pPr marL="0" indent="0">
              <a:buNone/>
            </a:pPr>
            <a:r>
              <a:rPr lang="en-IN" dirty="0">
                <a:latin typeface="Times New Roman" panose="02020603050405020304" pitchFamily="18" charset="0"/>
                <a:cs typeface="Times New Roman" panose="02020603050405020304" pitchFamily="18" charset="0"/>
              </a:rPr>
              <a:t>	 	FaceFramingPage faceFramingPage = new FaceFramingPage(); </a:t>
            </a:r>
          </a:p>
          <a:p>
            <a:pPr marL="0" indent="0">
              <a:buNone/>
            </a:pPr>
            <a:r>
              <a:rPr lang="en-IN" dirty="0">
                <a:latin typeface="Times New Roman" panose="02020603050405020304" pitchFamily="18" charset="0"/>
                <a:cs typeface="Times New Roman" panose="02020603050405020304" pitchFamily="18" charset="0"/>
              </a:rPr>
              <a:t>// Open the Face Framing page   </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	else if (ae.getSource() == b8) {       </a:t>
            </a:r>
          </a:p>
          <a:p>
            <a:pPr marL="0" indent="0">
              <a:buNone/>
            </a:pPr>
            <a:r>
              <a:rPr lang="en-IN" dirty="0">
                <a:latin typeface="Times New Roman" panose="02020603050405020304" pitchFamily="18" charset="0"/>
                <a:cs typeface="Times New Roman" panose="02020603050405020304" pitchFamily="18" charset="0"/>
              </a:rPr>
              <a:t>	 	System.out.println("Drawing of Images");    }</a:t>
            </a:r>
          </a:p>
          <a:p>
            <a:pPr marL="0" indent="0">
              <a:buNone/>
            </a:pPr>
            <a:r>
              <a:rPr lang="en-IN" dirty="0">
                <a:latin typeface="Times New Roman" panose="02020603050405020304" pitchFamily="18" charset="0"/>
                <a:cs typeface="Times New Roman" panose="02020603050405020304" pitchFamily="18" charset="0"/>
              </a:rPr>
              <a:t> 	else if (ae.getSource() == b4) {       </a:t>
            </a:r>
          </a:p>
          <a:p>
            <a:pPr marL="0" indent="0">
              <a:buNone/>
            </a:pPr>
            <a:r>
              <a:rPr lang="en-IN" dirty="0">
                <a:latin typeface="Times New Roman" panose="02020603050405020304" pitchFamily="18" charset="0"/>
                <a:cs typeface="Times New Roman" panose="02020603050405020304" pitchFamily="18" charset="0"/>
              </a:rPr>
              <a:t>	 	System.out.println("Images from Data Base");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7457"/>
            <a:ext cx="8596668" cy="5703905"/>
          </a:xfrm>
        </p:spPr>
        <p:txBody>
          <a:bodyPr/>
          <a:lstStyle/>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4.2 Execution Flow:</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69334" y="1117528"/>
            <a:ext cx="6553200" cy="49151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0390"/>
            <a:ext cx="8596668" cy="6227179"/>
          </a:xfrm>
        </p:spPr>
        <p:txBody>
          <a:bodyPr>
            <a:normAutofit fontScale="92500" lnSpcReduction="20000"/>
          </a:bodyPr>
          <a:lstStyle/>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4</a:t>
            </a:r>
            <a:r>
              <a:rPr lang="en-IN" sz="1900" b="1" dirty="0">
                <a:solidFill>
                  <a:schemeClr val="tx1">
                    <a:lumMod val="95000"/>
                    <a:lumOff val="5000"/>
                  </a:schemeClr>
                </a:solidFill>
                <a:latin typeface="Times New Roman" panose="02020603050405020304" pitchFamily="18" charset="0"/>
                <a:cs typeface="Times New Roman" panose="02020603050405020304" pitchFamily="18" charset="0"/>
              </a:rPr>
              <a:t>.4 Testing</a:t>
            </a:r>
          </a:p>
          <a:p>
            <a:pPr>
              <a:buClr>
                <a:schemeClr val="tx1">
                  <a:lumMod val="95000"/>
                  <a:lumOff val="5000"/>
                </a:schemeClr>
              </a:buClr>
              <a:buFont typeface="Wingdings" panose="05000000000000000000" pitchFamily="2" charset="2"/>
              <a:buChar char="§"/>
            </a:pPr>
            <a:r>
              <a:rPr lang="en-IN" sz="1900" b="1" dirty="0">
                <a:solidFill>
                  <a:schemeClr val="tx1">
                    <a:lumMod val="95000"/>
                    <a:lumOff val="5000"/>
                  </a:schemeClr>
                </a:solidFill>
                <a:latin typeface="Times New Roman" panose="02020603050405020304" pitchFamily="18" charset="0"/>
                <a:cs typeface="Times New Roman" panose="02020603050405020304" pitchFamily="18" charset="0"/>
              </a:rPr>
              <a:t>Test case 1:</a:t>
            </a:r>
          </a:p>
          <a:p>
            <a:pPr algn="just">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Use Case :</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upload a file</a:t>
            </a:r>
          </a:p>
          <a:p>
            <a:pPr algn="just">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Background : User wants to upload a file to  the server from client.	</a:t>
            </a:r>
          </a:p>
          <a:p>
            <a:pPr algn="just">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Event Sequence:</a:t>
            </a:r>
          </a:p>
          <a:p>
            <a:pPr lvl="1" algn="just">
              <a:buClr>
                <a:schemeClr val="tx1">
                  <a:lumMod val="95000"/>
                  <a:lumOff val="5000"/>
                </a:schemeClr>
              </a:buClr>
              <a:buFont typeface="Arial" panose="020B0604020202020204" pitchFamily="34" charset="0"/>
              <a:buChar cha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Click file in local file view tree.</a:t>
            </a:r>
          </a:p>
          <a:p>
            <a:pPr lvl="1" algn="just">
              <a:buClr>
                <a:schemeClr val="tx1">
                  <a:lumMod val="95000"/>
                  <a:lumOff val="5000"/>
                </a:schemeClr>
              </a:buClr>
              <a:buFont typeface="Arial" panose="020B0604020202020204" pitchFamily="34" charset="0"/>
              <a:buChar cha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Right click and select upload.</a:t>
            </a:r>
          </a:p>
          <a:p>
            <a:pPr marL="457200" lvl="1" indent="0" algn="just">
              <a:buClr>
                <a:schemeClr val="tx1">
                  <a:lumMod val="95000"/>
                  <a:lumOff val="5000"/>
                </a:schemeClr>
              </a:buClr>
              <a:buNone/>
            </a:pPr>
            <a:endPar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
            </a:pPr>
            <a:r>
              <a:rPr lang="en-IN" sz="1900" b="1" dirty="0">
                <a:solidFill>
                  <a:schemeClr val="tx1">
                    <a:lumMod val="95000"/>
                    <a:lumOff val="5000"/>
                  </a:schemeClr>
                </a:solidFill>
                <a:latin typeface="Times New Roman" panose="02020603050405020304" pitchFamily="18" charset="0"/>
                <a:cs typeface="Times New Roman" panose="02020603050405020304" pitchFamily="18" charset="0"/>
              </a:rPr>
              <a:t>Test case 2:</a:t>
            </a:r>
          </a:p>
          <a:p>
            <a:pPr algn="just">
              <a:lnSpc>
                <a:spcPct val="120000"/>
              </a:lnSpc>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Use Case:</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Remove file on remote server</a:t>
            </a:r>
          </a:p>
          <a:p>
            <a:pPr algn="just">
              <a:lnSpc>
                <a:spcPct val="120000"/>
              </a:lnSpc>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Background:</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User wants to delete a file on the server..	</a:t>
            </a:r>
          </a:p>
          <a:p>
            <a:pPr algn="just">
              <a:lnSpc>
                <a:spcPct val="120000"/>
              </a:lnSpc>
              <a:spcAft>
                <a:spcPts val="1000"/>
              </a:spcAft>
              <a:buClr>
                <a:schemeClr val="tx1">
                  <a:lumMod val="95000"/>
                  <a:lumOff val="5000"/>
                </a:schemeClr>
              </a:buClr>
              <a:buFont typeface="Wingdings" panose="05000000000000000000" pitchFamily="2" charset="2"/>
              <a:buChar char="Ø"/>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Event Sequence:</a:t>
            </a:r>
          </a:p>
          <a:p>
            <a:pPr lvl="1" algn="just">
              <a:lnSpc>
                <a:spcPct val="120000"/>
              </a:lnSpc>
              <a:buClr>
                <a:schemeClr val="tx1">
                  <a:lumMod val="95000"/>
                  <a:lumOff val="5000"/>
                </a:schemeClr>
              </a:buClr>
              <a:buFont typeface="Arial" panose="020B0604020202020204" pitchFamily="34" charset="0"/>
              <a:buChar cha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Select file on remote file view tree panel.</a:t>
            </a:r>
          </a:p>
          <a:p>
            <a:pPr lvl="1" algn="just">
              <a:lnSpc>
                <a:spcPct val="120000"/>
              </a:lnSpc>
              <a:buClr>
                <a:schemeClr val="tx1">
                  <a:lumMod val="95000"/>
                  <a:lumOff val="5000"/>
                </a:schemeClr>
              </a:buClr>
              <a:buFont typeface="Arial" panose="020B0604020202020204" pitchFamily="34" charset="0"/>
              <a:buChar char="•"/>
            </a:pPr>
            <a:r>
              <a:rPr lang="en-US" sz="1900" dirty="0">
                <a:solidFill>
                  <a:schemeClr val="tx1">
                    <a:lumMod val="95000"/>
                    <a:lumOff val="5000"/>
                  </a:schemeClr>
                </a:solidFill>
                <a:effectLst/>
                <a:latin typeface="Times New Roman" panose="02020603050405020304" pitchFamily="18" charset="0"/>
                <a:cs typeface="Times New Roman" panose="02020603050405020304" pitchFamily="18" charset="0"/>
              </a:rPr>
              <a:t>Right click and select ‘Delete’.</a:t>
            </a:r>
          </a:p>
          <a:p>
            <a:pPr marL="0" indent="0">
              <a:buClr>
                <a:schemeClr val="tx1">
                  <a:lumMod val="95000"/>
                  <a:lumOff val="5000"/>
                </a:schemeClr>
              </a:buClr>
              <a:buNone/>
            </a:pPr>
            <a:endParaRPr lang="en-IN" sz="19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1919"/>
            <a:ext cx="8596668" cy="524719"/>
          </a:xfrm>
        </p:spPr>
        <p:txBody>
          <a:bodyPr>
            <a:normAutofit fontScale="90000"/>
          </a:bodyPr>
          <a:lstStyle/>
          <a:p>
            <a:r>
              <a:rPr lang="en-IN" sz="2300" b="1" dirty="0">
                <a:solidFill>
                  <a:schemeClr val="tx1">
                    <a:lumMod val="95000"/>
                    <a:lumOff val="5000"/>
                  </a:schemeClr>
                </a:solidFill>
                <a:latin typeface="Times New Roman" panose="02020603050405020304" pitchFamily="18" charset="0"/>
                <a:cs typeface="Times New Roman" panose="02020603050405020304" pitchFamily="18" charset="0"/>
              </a:rPr>
              <a:t>5. Results</a:t>
            </a:r>
            <a:br>
              <a:rPr lang="en-IN" b="1" dirty="0">
                <a:solidFill>
                  <a:srgbClr val="002060"/>
                </a:solidFill>
              </a:rPr>
            </a:br>
            <a:endParaRPr lang="en-IN" dirty="0"/>
          </a:p>
        </p:txBody>
      </p:sp>
      <p:sp>
        <p:nvSpPr>
          <p:cNvPr id="3" name="Content Placeholder 2"/>
          <p:cNvSpPr>
            <a:spLocks noGrp="1"/>
          </p:cNvSpPr>
          <p:nvPr>
            <p:ph idx="1"/>
          </p:nvPr>
        </p:nvSpPr>
        <p:spPr>
          <a:xfrm>
            <a:off x="677334" y="937549"/>
            <a:ext cx="8596668" cy="5103813"/>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5.1 Resulting Screens:</a:t>
            </a: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5.1.1 Screen shot 1 </a:t>
            </a:r>
          </a:p>
          <a:p>
            <a:pPr marL="0" indent="0">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92" y="1986061"/>
            <a:ext cx="7685590" cy="35813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0390"/>
            <a:ext cx="8596668" cy="5670972"/>
          </a:xfrm>
        </p:spPr>
        <p:txBody>
          <a:bodyPr/>
          <a:lstStyle/>
          <a:p>
            <a:pPr marL="0" inden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5.1.2 Screen shot 2 </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87" y="1180311"/>
            <a:ext cx="8603679" cy="449737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9367"/>
            <a:ext cx="8596668" cy="5751995"/>
          </a:xfrm>
        </p:spPr>
        <p:txBody>
          <a:bodyPr/>
          <a:lstStyle/>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5.1.3 Screen shot 3</a:t>
            </a:r>
          </a:p>
          <a:p>
            <a:pPr marL="0" indent="0">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168736"/>
            <a:ext cx="8647965" cy="452052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2517"/>
            <a:ext cx="8596668" cy="5728846"/>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5.2 Resulting Graphs:</a:t>
            </a: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5.3.1 Graph 1</a:t>
            </a:r>
          </a:p>
          <a:p>
            <a:pPr marL="0" indent="0">
              <a:buNone/>
            </a:pPr>
            <a:endPar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bar graph with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294" y="1555039"/>
            <a:ext cx="7871387" cy="37479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7989"/>
            <a:ext cx="8596668" cy="566057"/>
          </a:xfrm>
        </p:spPr>
        <p:txBody>
          <a:bodyPr>
            <a:normAutofit fontScale="90000"/>
          </a:bodyPr>
          <a:lstStyle/>
          <a:p>
            <a:r>
              <a:rPr lang="en-IN" sz="2500" b="1" dirty="0">
                <a:solidFill>
                  <a:schemeClr val="tx1">
                    <a:lumMod val="95000"/>
                    <a:lumOff val="5000"/>
                  </a:schemeClr>
                </a:solidFill>
                <a:latin typeface="Times New Roman" panose="02020603050405020304" pitchFamily="18" charset="0"/>
                <a:cs typeface="Times New Roman" panose="02020603050405020304" pitchFamily="18" charset="0"/>
              </a:rPr>
              <a:t>1. Introduction</a:t>
            </a:r>
            <a:br>
              <a:rPr lang="en-IN" dirty="0"/>
            </a:br>
            <a:endParaRPr lang="en-IN" dirty="0"/>
          </a:p>
        </p:txBody>
      </p:sp>
      <p:sp>
        <p:nvSpPr>
          <p:cNvPr id="3" name="Content Placeholder 2"/>
          <p:cNvSpPr>
            <a:spLocks noGrp="1"/>
          </p:cNvSpPr>
          <p:nvPr>
            <p:ph idx="1"/>
          </p:nvPr>
        </p:nvSpPr>
        <p:spPr>
          <a:xfrm>
            <a:off x="785501" y="1113355"/>
            <a:ext cx="8596668" cy="4947783"/>
          </a:xfrm>
        </p:spPr>
        <p:txBody>
          <a:bodyPr>
            <a:normAutofit fontScale="25000" lnSpcReduction="20000"/>
          </a:bodyPr>
          <a:lstStyle/>
          <a:p>
            <a:pPr marL="0" indent="0">
              <a:lnSpc>
                <a:spcPct val="120000"/>
              </a:lnSpc>
              <a:buNone/>
            </a:pPr>
            <a:r>
              <a:rPr lang="en-IN" sz="7600" b="1" u="sng" dirty="0">
                <a:solidFill>
                  <a:schemeClr val="tx1">
                    <a:lumMod val="95000"/>
                    <a:lumOff val="5000"/>
                  </a:schemeClr>
                </a:solidFill>
                <a:latin typeface="Times New Roman" panose="02020603050405020304" pitchFamily="18" charset="0"/>
                <a:cs typeface="Times New Roman" panose="02020603050405020304" pitchFamily="18" charset="0"/>
              </a:rPr>
              <a:t>1.1 Problem Definition &amp; Description</a:t>
            </a:r>
          </a:p>
          <a:p>
            <a:pPr>
              <a:lnSpc>
                <a:spcPct val="120000"/>
              </a:lnSpc>
              <a:buClr>
                <a:schemeClr val="tx1">
                  <a:lumMod val="95000"/>
                  <a:lumOff val="5000"/>
                </a:schemeClr>
              </a:buClr>
              <a:buFont typeface="Wingdings" panose="05000000000000000000" pitchFamily="2" charset="2"/>
              <a:buChar char="§"/>
            </a:pP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Problem specification :</a:t>
            </a:r>
          </a:p>
          <a:p>
            <a:pPr marL="0" indent="0" algn="just">
              <a:lnSpc>
                <a:spcPct val="120000"/>
              </a:lnSpc>
              <a:buNone/>
            </a:pPr>
            <a:r>
              <a:rPr lang="en-US" sz="7200" dirty="0">
                <a:solidFill>
                  <a:srgbClr val="0D0D0D"/>
                </a:solidFill>
                <a:effectLst/>
                <a:latin typeface="Times New Roman" panose="02020603050405020304" pitchFamily="18" charset="0"/>
                <a:cs typeface="Times New Roman" panose="02020603050405020304" pitchFamily="18" charset="0"/>
              </a:rPr>
              <a:t>	One of the primary hurdles we face is the poor quality of images typically included in criminal records, which often hinder accurate face recognition.</a:t>
            </a:r>
          </a:p>
          <a:p>
            <a:pPr algn="just">
              <a:lnSpc>
                <a:spcPct val="120000"/>
              </a:lnSpc>
              <a:buClr>
                <a:schemeClr val="tx1">
                  <a:lumMod val="95000"/>
                  <a:lumOff val="5000"/>
                </a:schemeClr>
              </a:buClr>
              <a:buFont typeface="Wingdings" panose="05000000000000000000" pitchFamily="2" charset="2"/>
              <a:buChar char="§"/>
            </a:pPr>
            <a:r>
              <a:rPr lang="en-IN" sz="7200" b="1" dirty="0">
                <a:solidFill>
                  <a:srgbClr val="000000"/>
                </a:solidFill>
                <a:effectLst/>
                <a:latin typeface="Times New Roman" panose="02020603050405020304" pitchFamily="18" charset="0"/>
                <a:cs typeface="Times New Roman" panose="02020603050405020304" pitchFamily="18" charset="0"/>
              </a:rPr>
              <a:t>Problem Description :</a:t>
            </a:r>
          </a:p>
          <a:p>
            <a:pPr marL="0" indent="0" algn="just">
              <a:lnSpc>
                <a:spcPct val="120000"/>
              </a:lnSpc>
              <a:buNone/>
            </a:pPr>
            <a:r>
              <a:rPr lang="en-US" sz="7200" dirty="0">
                <a:solidFill>
                  <a:srgbClr val="000000"/>
                </a:solidFill>
                <a:effectLst/>
                <a:latin typeface="Times New Roman" panose="02020603050405020304" pitchFamily="18" charset="0"/>
                <a:cs typeface="Times New Roman" panose="02020603050405020304" pitchFamily="18" charset="0"/>
              </a:rPr>
              <a:t>	The project is aimed at identifying the criminals with the help of eyewitness. There are mainly four modules in our project. They are Adding, Deleting, Updating and identifying the criminals. There are mainly three roles in our project. </a:t>
            </a:r>
            <a:endParaRPr lang="en-US" sz="72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dirty="0">
                <a:solidFill>
                  <a:srgbClr val="000000"/>
                </a:solidFill>
                <a:effectLst/>
                <a:latin typeface="Times New Roman" panose="02020603050405020304" pitchFamily="18" charset="0"/>
                <a:cs typeface="Times New Roman" panose="02020603050405020304" pitchFamily="18" charset="0"/>
              </a:rPr>
              <a:t>They are: </a:t>
            </a:r>
            <a:endParaRPr lang="en-US" sz="72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dirty="0">
                <a:solidFill>
                  <a:srgbClr val="000000"/>
                </a:solidFill>
                <a:effectLst/>
                <a:latin typeface="Times New Roman" panose="02020603050405020304" pitchFamily="18" charset="0"/>
                <a:cs typeface="Times New Roman" panose="02020603050405020304" pitchFamily="18" charset="0"/>
              </a:rPr>
              <a:t>➢ Administrator </a:t>
            </a:r>
            <a:endParaRPr lang="en-US" sz="72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dirty="0">
                <a:solidFill>
                  <a:srgbClr val="000000"/>
                </a:solidFill>
                <a:effectLst/>
                <a:latin typeface="Times New Roman" panose="02020603050405020304" pitchFamily="18" charset="0"/>
                <a:cs typeface="Times New Roman" panose="02020603050405020304" pitchFamily="18" charset="0"/>
              </a:rPr>
              <a:t>➢ Operator </a:t>
            </a:r>
            <a:endParaRPr lang="en-US" sz="7200" dirty="0">
              <a:latin typeface="Times New Roman" panose="02020603050405020304" pitchFamily="18" charset="0"/>
              <a:cs typeface="Times New Roman" panose="02020603050405020304" pitchFamily="18" charset="0"/>
            </a:endParaRPr>
          </a:p>
          <a:p>
            <a:pPr marL="0" indent="0" algn="just">
              <a:lnSpc>
                <a:spcPct val="120000"/>
              </a:lnSpc>
              <a:buNone/>
            </a:pPr>
            <a:r>
              <a:rPr lang="en-US" sz="7200" dirty="0">
                <a:solidFill>
                  <a:srgbClr val="000000"/>
                </a:solidFill>
                <a:effectLst/>
                <a:latin typeface="Times New Roman" panose="02020603050405020304" pitchFamily="18" charset="0"/>
                <a:cs typeface="Times New Roman" panose="02020603050405020304" pitchFamily="18" charset="0"/>
              </a:rPr>
              <a:t>➢ Eyewitness</a:t>
            </a:r>
          </a:p>
          <a:p>
            <a:pPr marL="0" indent="0" algn="just">
              <a:lnSpc>
                <a:spcPct val="120000"/>
              </a:lnSpc>
              <a:buNone/>
            </a:pPr>
            <a:endParaRPr lang="en-US" sz="720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20000"/>
              </a:lnSpc>
              <a:buClr>
                <a:schemeClr val="tx1">
                  <a:lumMod val="95000"/>
                  <a:lumOff val="5000"/>
                </a:schemeClr>
              </a:buClr>
              <a:buNone/>
            </a:pPr>
            <a:endParaRPr lang="en-IN" sz="7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US" sz="7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1800" b="1" dirty="0">
              <a:solidFill>
                <a:srgbClr val="002060"/>
              </a:solidFill>
            </a:endParaRPr>
          </a:p>
          <a:p>
            <a:pPr lvl="3"/>
            <a:endParaRPr lang="en-US" sz="1800" b="1" dirty="0">
              <a:solidFill>
                <a:srgbClr val="002060"/>
              </a:solidFill>
            </a:endParaRPr>
          </a:p>
          <a:p>
            <a:pPr>
              <a:buClr>
                <a:schemeClr val="tx1">
                  <a:lumMod val="95000"/>
                  <a:lumOff val="5000"/>
                </a:schemeClr>
              </a:buClr>
              <a:buFont typeface="Wingdings" panose="05000000000000000000" pitchFamily="2" charset="2"/>
              <a:buChar char="§"/>
            </a:pP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8815"/>
            <a:ext cx="8596668" cy="5682547"/>
          </a:xfrm>
        </p:spPr>
        <p:txBody>
          <a:bodyPr/>
          <a:lstStyle/>
          <a:p>
            <a:pPr marL="0" inden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5.3.2  Graph 2</a:t>
            </a:r>
          </a:p>
          <a:p>
            <a:pPr marL="0" indent="0">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graph of different colored square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43" y="1307939"/>
            <a:ext cx="7511970" cy="43752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1413"/>
            <a:ext cx="8596668" cy="5589949"/>
          </a:xfrm>
        </p:spPr>
        <p:txBody>
          <a:bodyPr>
            <a:normAutofit/>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5.4 Results Analysis:</a:t>
            </a: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5.4.1 Time Complexity</a:t>
            </a:r>
          </a:p>
          <a:p>
            <a:pPr algn="just">
              <a:buClr>
                <a:schemeClr val="tx1">
                  <a:lumMod val="95000"/>
                  <a:lumOff val="5000"/>
                </a:schemeClr>
              </a:buClr>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 Retrieval:</a:t>
            </a:r>
          </a:p>
          <a:p>
            <a:pPr marL="0" indent="0" algn="just">
              <a:buClr>
                <a:schemeClr val="tx1">
                  <a:lumMod val="95000"/>
                  <a:lumOff val="5000"/>
                </a:schemeClr>
              </a:buClr>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Efficiently indexed databases enable faster retrieval with time complexity dependent on database optimization. Conversely, unstructured or poorly optimized databases may incur linear time complexity relative to the record count.</a:t>
            </a:r>
          </a:p>
          <a:p>
            <a:pPr algn="just">
              <a:buClr>
                <a:schemeClr val="tx1">
                  <a:lumMod val="95000"/>
                  <a:lumOff val="5000"/>
                </a:schemeClr>
              </a:buClr>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Face detection and feature extraction techniques exhibit varying time complexities. For example, depends on image size and features detected, while complexity of methods like eigenfaces varies with model and input size.</a:t>
            </a:r>
          </a:p>
          <a:p>
            <a:pPr algn="just">
              <a:buClr>
                <a:schemeClr val="tx1">
                  <a:lumMod val="95000"/>
                  <a:lumOff val="5000"/>
                </a:schemeClr>
              </a:buClr>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Matching and Recognition:</a:t>
            </a:r>
          </a:p>
          <a:p>
            <a:pPr marL="0" indent="0" algn="just">
              <a:buClr>
                <a:schemeClr val="tx1">
                  <a:lumMod val="95000"/>
                  <a:lumOff val="5000"/>
                </a:schemeClr>
              </a:buClr>
              <a:buNone/>
            </a:pP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Comparing features extracted from the input image with the database involves matching algorithms.</a:t>
            </a:r>
            <a:endParaRPr lang="en-IN" sz="19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185" y="217337"/>
            <a:ext cx="8596668" cy="6195038"/>
          </a:xfrm>
        </p:spPr>
        <p:txBody>
          <a:bodyPr>
            <a:normAutofit lnSpcReduction="10000"/>
          </a:bodyPr>
          <a:lstStyle/>
          <a:p>
            <a:pPr marL="0" indent="0">
              <a:buNone/>
            </a:pPr>
            <a:r>
              <a:rPr lang="en-IN" sz="1800" b="1" dirty="0">
                <a:solidFill>
                  <a:srgbClr val="002060"/>
                </a:solidFill>
                <a:latin typeface="Times New Roman" panose="02020603050405020304" pitchFamily="18" charset="0"/>
                <a:cs typeface="Times New Roman" panose="02020603050405020304" pitchFamily="18" charset="0"/>
              </a:rPr>
              <a:t> </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5.4.2 Space Complexity</a:t>
            </a:r>
          </a:p>
          <a:p>
            <a:pPr>
              <a:buClr>
                <a:schemeClr val="tx1">
                  <a:lumMod val="95000"/>
                  <a:lumOff val="5000"/>
                </a:schemeClr>
              </a:buClr>
              <a:buFont typeface="Wingdings" panose="05000000000000000000" pitchFamily="2" charset="2"/>
              <a:buChar char="§"/>
            </a:pPr>
            <a:r>
              <a:rPr lang="en-IN" b="1" i="0" dirty="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Data Storage:</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Data storage for a criminal identification system encompasses space for storing criminal records, including personal data, images, and metadata, alongside additional memory allocation for indexing structures to facilitate efficient retrieval.</a:t>
            </a:r>
          </a:p>
          <a:p>
            <a:pPr algn="just">
              <a:buClr>
                <a:schemeClr val="tx1">
                  <a:lumMod val="95000"/>
                  <a:lumOff val="5000"/>
                </a:schemeClr>
              </a:buClr>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Temporary storage for image data during processing, such as storing pixel values, feature vectors, or intermediate results.</a:t>
            </a:r>
          </a:p>
          <a:p>
            <a:pPr algn="just">
              <a:buClr>
                <a:schemeClr val="tx1">
                  <a:lumMod val="95000"/>
                  <a:lumOff val="5000"/>
                </a:schemeClr>
              </a:buClr>
              <a:buFont typeface="Wingdings" panose="05000000000000000000" pitchFamily="2" charset="2"/>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Feature Extraction:</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Space needed for extracted features or descriptors used for comparison and recognition.</a:t>
            </a:r>
          </a:p>
          <a:p>
            <a:pPr marL="0" indent="0" algn="just">
              <a:buClr>
                <a:schemeClr val="tx1">
                  <a:lumMod val="95000"/>
                  <a:lumOff val="5000"/>
                </a:schemeClr>
              </a:buClr>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5.4.3 Results Summary</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 software solution is being developed to address challenges in identifying criminals, particularly when faced with poor-quality image segments and limited eyewitness descriptions. The focus is on facial identification, leveraging the human ability to recognize faces efficiently. While inferring intelligence or character from facial appearance is unreliable, recognizing faces plays a crucial role in conveying identity and emotions. The software aims to enhance identification accuracy using techniques like facial recognition alongside other methods such as fingerprint, eye, and DNA analysis.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Clr>
                <a:schemeClr val="tx1">
                  <a:lumMod val="95000"/>
                  <a:lumOff val="5000"/>
                </a:schemeClr>
              </a:buClr>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Clr>
                <a:schemeClr val="tx1">
                  <a:lumMod val="95000"/>
                  <a:lumOff val="5000"/>
                </a:schemeClr>
              </a:buClr>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01570"/>
          </a:xfrm>
        </p:spPr>
        <p:txBody>
          <a:bodyPr>
            <a:normAutofit fontScale="90000"/>
          </a:bodyPr>
          <a:lstStyle/>
          <a:p>
            <a:r>
              <a:rPr lang="en-IN" sz="2300" b="1" dirty="0">
                <a:solidFill>
                  <a:schemeClr val="tx1">
                    <a:lumMod val="95000"/>
                    <a:lumOff val="5000"/>
                  </a:schemeClr>
                </a:solidFill>
                <a:latin typeface="Times New Roman" panose="02020603050405020304" pitchFamily="18" charset="0"/>
                <a:cs typeface="Times New Roman" panose="02020603050405020304" pitchFamily="18" charset="0"/>
              </a:rPr>
              <a:t>6. Conclusions &amp; Future Scope</a:t>
            </a:r>
            <a:br>
              <a:rPr lang="en-IN" b="1" dirty="0">
                <a:solidFill>
                  <a:srgbClr val="002060"/>
                </a:solidFill>
              </a:rPr>
            </a:br>
            <a:endParaRPr lang="en-IN" dirty="0"/>
          </a:p>
        </p:txBody>
      </p:sp>
      <p:sp>
        <p:nvSpPr>
          <p:cNvPr id="3" name="Content Placeholder 2"/>
          <p:cNvSpPr>
            <a:spLocks noGrp="1"/>
          </p:cNvSpPr>
          <p:nvPr>
            <p:ph idx="1"/>
          </p:nvPr>
        </p:nvSpPr>
        <p:spPr>
          <a:xfrm>
            <a:off x="677334" y="1240971"/>
            <a:ext cx="8596668" cy="5287151"/>
          </a:xfrm>
        </p:spPr>
        <p:txBody>
          <a:bodyPr>
            <a:normAutofit fontScale="25000" lnSpcReduction="20000"/>
          </a:bodyPr>
          <a:lstStyle/>
          <a:p>
            <a:pPr marL="0" indent="0" algn="just">
              <a:buNone/>
            </a:pPr>
            <a:r>
              <a:rPr lang="en-IN" sz="7200" b="1" dirty="0">
                <a:solidFill>
                  <a:schemeClr val="tx1">
                    <a:lumMod val="95000"/>
                    <a:lumOff val="5000"/>
                  </a:schemeClr>
                </a:solidFill>
                <a:latin typeface="Times New Roman" panose="02020603050405020304" pitchFamily="18" charset="0"/>
                <a:cs typeface="Times New Roman" panose="02020603050405020304" pitchFamily="18" charset="0"/>
              </a:rPr>
              <a:t>6.1 Conclusions:</a:t>
            </a:r>
          </a:p>
          <a:p>
            <a:pPr marL="6350" marR="20320" indent="0" algn="just">
              <a:lnSpc>
                <a:spcPct val="111000"/>
              </a:lnSpc>
              <a:spcAft>
                <a:spcPts val="975"/>
              </a:spcAft>
              <a:buNone/>
            </a:pPr>
            <a:r>
              <a:rPr lang="en-US" sz="7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7200" kern="100" dirty="0">
                <a:solidFill>
                  <a:schemeClr val="tx1">
                    <a:lumMod val="95000"/>
                    <a:lumOff val="5000"/>
                  </a:schemeClr>
                </a:solidFill>
                <a:effectLst/>
                <a:latin typeface="Times New Roman" panose="02020603050405020304" pitchFamily="18" charset="0"/>
              </a:rPr>
              <a:t>Traditionally, identifying criminals relied on manual effort, which was accurate but time-consuming. Our project aims to transform this process using machine-based face identification. Criminal information, including images, is organized in a database. These images are broken down into separate facial features like hair, eyes, nose, and lips. During investigations, eyewitness descriptions are compared to stored images to identify suspects. Advanced Image Processing Techniques help merge these features, creating a clearer picture of the suspect. This approach streamlines criminal identification, reducing reliance on manual labor and improving efficiency.</a:t>
            </a:r>
            <a:endParaRPr lang="en-US" sz="7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IN" sz="7200" b="1" dirty="0">
                <a:solidFill>
                  <a:schemeClr val="tx1">
                    <a:lumMod val="95000"/>
                    <a:lumOff val="5000"/>
                  </a:schemeClr>
                </a:solidFill>
                <a:latin typeface="Times New Roman" panose="02020603050405020304" pitchFamily="18" charset="0"/>
                <a:cs typeface="Times New Roman" panose="02020603050405020304" pitchFamily="18" charset="0"/>
              </a:rPr>
              <a:t>6.2 Future Scope:</a:t>
            </a:r>
          </a:p>
          <a:p>
            <a:pPr marL="0" indent="0" algn="just">
              <a:buNone/>
            </a:pPr>
            <a:r>
              <a:rPr lang="en-US" sz="7200" kern="100" dirty="0">
                <a:solidFill>
                  <a:schemeClr val="tx1">
                    <a:lumMod val="95000"/>
                    <a:lumOff val="5000"/>
                  </a:schemeClr>
                </a:solidFill>
                <a:effectLst/>
                <a:highlight>
                  <a:srgbClr val="FFFFFF"/>
                </a:highlight>
                <a:latin typeface="Times New Roman" panose="02020603050405020304" pitchFamily="18" charset="0"/>
              </a:rPr>
              <a:t>		Moving forward, extensive testing and debugging are imperative to refine the system, given its development within constrained time and resources. Being open-source, developers have the flexibility to augment the system with new functionalities and enhance existing ones. An area for enhancement could involve incorporating image processing capabilities to enhance the clarity of input images, enabling the system to detect faces even in lower quality images. Furthermore, integrating access to a comprehensive database containing personal information can enrich the system's functionality. Consequently, once the Facial Recognition and Criminal Identification (FRCI) system analyzes a face, it can seamlessly provide relevant personal details associated with the individual</a:t>
            </a:r>
            <a:endParaRPr lang="en-US" sz="7200" kern="100" dirty="0">
              <a:solidFill>
                <a:schemeClr val="tx1">
                  <a:lumMod val="95000"/>
                  <a:lumOff val="5000"/>
                </a:schemeClr>
              </a:solidFill>
              <a:effectLst/>
              <a:latin typeface="Times New Roman" panose="02020603050405020304" pitchFamily="18" charset="0"/>
            </a:endParaRPr>
          </a:p>
          <a:p>
            <a:pPr marL="0" indent="0" algn="just">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lnSpc>
                <a:spcPct val="120000"/>
              </a:lnSpc>
              <a:spcAft>
                <a:spcPts val="1000"/>
              </a:spcAft>
              <a:buNone/>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14AA-E877-D755-9A8C-8F70B70C1AE5}"/>
              </a:ext>
            </a:extLst>
          </p:cNvPr>
          <p:cNvSpPr>
            <a:spLocks noGrp="1"/>
          </p:cNvSpPr>
          <p:nvPr>
            <p:ph type="title"/>
          </p:nvPr>
        </p:nvSpPr>
        <p:spPr>
          <a:xfrm>
            <a:off x="677334" y="609600"/>
            <a:ext cx="8596668" cy="513144"/>
          </a:xfrm>
        </p:spPr>
        <p:txBody>
          <a:bodyPr>
            <a:normAutofit/>
          </a:bodyPr>
          <a:lstStyle/>
          <a:p>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Bibliography</a:t>
            </a:r>
            <a:endParaRPr lang="en-IN" sz="19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FF0FA-5370-3F6A-D1A2-355F825AEE72}"/>
              </a:ext>
            </a:extLst>
          </p:cNvPr>
          <p:cNvSpPr>
            <a:spLocks noGrp="1"/>
          </p:cNvSpPr>
          <p:nvPr>
            <p:ph idx="1"/>
          </p:nvPr>
        </p:nvSpPr>
        <p:spPr>
          <a:xfrm>
            <a:off x="677334" y="1030147"/>
            <a:ext cx="8596668" cy="5555710"/>
          </a:xfrm>
        </p:spPr>
        <p:txBody>
          <a:bodyPr>
            <a:normAutofit fontScale="47500" lnSpcReduction="20000"/>
          </a:bodyPr>
          <a:lstStyle/>
          <a:p>
            <a:pPr marL="0" indent="0">
              <a:lnSpc>
                <a:spcPts val="2400"/>
              </a:lnSpc>
              <a:spcAft>
                <a:spcPts val="1000"/>
              </a:spcAft>
              <a:buNone/>
            </a:pPr>
            <a:r>
              <a:rPr lang="en-US" sz="45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4500" b="1" dirty="0">
                <a:effectLst/>
                <a:latin typeface="Times New Roman" panose="02020603050405020304" pitchFamily="18" charset="0"/>
                <a:ea typeface="Times New Roman" panose="02020603050405020304" pitchFamily="18" charset="0"/>
                <a:cs typeface="Times New Roman" panose="02020603050405020304" pitchFamily="18" charset="0"/>
              </a:rPr>
              <a:t>Java (Swing &amp; XML):</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Java in a </a:t>
            </a:r>
            <a:r>
              <a:rPr lang="en-US" sz="4500" dirty="0" err="1">
                <a:effectLst/>
                <a:latin typeface="Times New Roman" panose="02020603050405020304" pitchFamily="18" charset="0"/>
                <a:ea typeface="Times New Roman" panose="02020603050405020304" pitchFamily="18" charset="0"/>
                <a:cs typeface="Times New Roman" panose="02020603050405020304" pitchFamily="18" charset="0"/>
              </a:rPr>
              <a:t>NutShell</a:t>
            </a: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					O’Rielly</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Using Java2 Platform 				Joseph Weber</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The Complete Reference Java 1.2		Herbert Schildt</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Core Java						       Kenneth Paul</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b="1" dirty="0">
                <a:effectLst/>
                <a:latin typeface="Times New Roman" panose="02020603050405020304" pitchFamily="18" charset="0"/>
                <a:ea typeface="Times New Roman" panose="02020603050405020304" pitchFamily="18" charset="0"/>
                <a:cs typeface="Times New Roman" panose="02020603050405020304" pitchFamily="18" charset="0"/>
              </a:rPr>
              <a:t>System Development:</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Fundamentals Of System Concepts		      Jerry Fitz Gerald</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System Analysis And Design			              Elias M. Awad</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Object Oriented Modeling And Design		James Rumabah</a:t>
            </a:r>
            <a:endParaRPr lang="en-IN" sz="4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kern="100" dirty="0">
              <a:solidFill>
                <a:srgbClr val="000000"/>
              </a:solidFill>
              <a:effectLst/>
              <a:latin typeface="Times New Roman" panose="02020603050405020304" pitchFamily="18" charset="0"/>
            </a:endParaRPr>
          </a:p>
          <a:p>
            <a:pPr marL="0" indent="0">
              <a:buNone/>
            </a:pPr>
            <a:endParaRPr lang="en-US" sz="1800" kern="100" dirty="0">
              <a:solidFill>
                <a:srgbClr val="000000"/>
              </a:solidFill>
              <a:effectLst/>
              <a:latin typeface="Times New Roman" panose="02020603050405020304" pitchFamily="18" charset="0"/>
            </a:endParaRPr>
          </a:p>
          <a:p>
            <a:pPr>
              <a:buFont typeface="+mj-lt"/>
              <a:buAutoNum type="arabicPeriod"/>
            </a:pPr>
            <a:endParaRPr lang="en-IN" dirty="0"/>
          </a:p>
        </p:txBody>
      </p:sp>
    </p:spTree>
    <p:extLst>
      <p:ext uri="{BB962C8B-B14F-4D97-AF65-F5344CB8AC3E}">
        <p14:creationId xmlns:p14="http://schemas.microsoft.com/office/powerpoint/2010/main" val="3771128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hand writing a thank you note&#10;&#10;Description automatically generated"/>
          <p:cNvPicPr>
            <a:picLocks noChangeAspect="1"/>
          </p:cNvPicPr>
          <p:nvPr/>
        </p:nvPicPr>
        <p:blipFill rotWithShape="1">
          <a:blip r:embed="rId3"/>
          <a:srcRect t="7645" r="-1" b="9202"/>
          <a:stretch>
            <a:fillRect/>
          </a:stretch>
        </p:blipFill>
        <p:spPr>
          <a:xfrm>
            <a:off x="547545" y="547545"/>
            <a:ext cx="11088962" cy="57629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3400"/>
          </a:xfrm>
        </p:spPr>
        <p:txBody>
          <a:bodyPr>
            <a:normAutofit fontScale="90000"/>
          </a:bodyPr>
          <a:lstStyle/>
          <a:p>
            <a:pPr marL="0" indent="0">
              <a:lnSpc>
                <a:spcPct val="120000"/>
              </a:lnSpc>
            </a:pPr>
            <a:r>
              <a:rPr lang="en-IN" sz="2100" b="1" u="sng" dirty="0">
                <a:solidFill>
                  <a:schemeClr val="tx1">
                    <a:lumMod val="95000"/>
                    <a:lumOff val="5000"/>
                  </a:schemeClr>
                </a:solidFill>
                <a:latin typeface="Times New Roman" panose="02020603050405020304" pitchFamily="18" charset="0"/>
                <a:cs typeface="Times New Roman" panose="02020603050405020304" pitchFamily="18" charset="0"/>
              </a:rPr>
              <a:t>1.2 Objectives of the Project</a:t>
            </a:r>
            <a:b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77334" y="1235303"/>
            <a:ext cx="8596668" cy="4641390"/>
          </a:xfrm>
        </p:spPr>
        <p:txBody>
          <a:bodyPr>
            <a:normAutofit fontScale="25000" lnSpcReduction="20000"/>
          </a:bodyPr>
          <a:lstStyle/>
          <a:p>
            <a:pPr>
              <a:buClr>
                <a:schemeClr val="tx1">
                  <a:lumMod val="95000"/>
                  <a:lumOff val="5000"/>
                </a:schemeClr>
              </a:buClr>
              <a:buFont typeface="Wingdings" panose="05000000000000000000" pitchFamily="2" charset="2"/>
              <a:buChar char="§"/>
            </a:pP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Aim of the project:</a:t>
            </a:r>
            <a:b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7200" dirty="0">
                <a:solidFill>
                  <a:srgbClr val="000000"/>
                </a:solidFill>
                <a:effectLst/>
                <a:latin typeface="Times New Roman" panose="02020603050405020304" pitchFamily="18" charset="0"/>
                <a:cs typeface="Times New Roman" panose="02020603050405020304" pitchFamily="18" charset="0"/>
              </a:rPr>
              <a:t>		This project is aimed to identify the criminals in any investigation department.</a:t>
            </a:r>
          </a:p>
          <a:p>
            <a:pPr>
              <a:buClr>
                <a:schemeClr val="tx1">
                  <a:lumMod val="95000"/>
                  <a:lumOff val="5000"/>
                </a:schemeClr>
              </a:buClr>
              <a:buFont typeface="Wingdings" panose="05000000000000000000" pitchFamily="2" charset="2"/>
              <a:buChar char="§"/>
            </a:pP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Tasks and deliverables:</a:t>
            </a:r>
          </a:p>
          <a:p>
            <a:pPr marL="0" indent="0" algn="just">
              <a:buNone/>
            </a:pP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7200" dirty="0">
                <a:solidFill>
                  <a:srgbClr val="000000"/>
                </a:solidFill>
                <a:effectLst/>
                <a:latin typeface="Times New Roman" panose="02020603050405020304" pitchFamily="18" charset="0"/>
                <a:cs typeface="Times New Roman" panose="02020603050405020304" pitchFamily="18" charset="0"/>
              </a:rPr>
              <a:t>This project is intended to identify a person using the images previously taken. The identification will be done according the previous images of different persons. </a:t>
            </a:r>
          </a:p>
          <a:p>
            <a:pPr marL="0" indent="0" algn="just">
              <a:buNone/>
            </a:pPr>
            <a:endParaRPr lang="en-US" sz="7200" dirty="0">
              <a:solidFill>
                <a:srgbClr val="000000"/>
              </a:solidFill>
              <a:effectLst/>
              <a:latin typeface="CIDFont"/>
            </a:endParaRPr>
          </a:p>
          <a:p>
            <a:pPr marL="0" indent="0" algn="just">
              <a:buNone/>
            </a:pPr>
            <a:r>
              <a:rPr lang="en-US" sz="7600" b="1" u="sng" dirty="0">
                <a:solidFill>
                  <a:srgbClr val="000000"/>
                </a:solidFill>
                <a:effectLst/>
                <a:latin typeface="Times New Roman" panose="02020603050405020304" pitchFamily="18" charset="0"/>
                <a:cs typeface="Times New Roman" panose="02020603050405020304" pitchFamily="18" charset="0"/>
              </a:rPr>
              <a:t>1.3 Scope of the project :</a:t>
            </a:r>
          </a:p>
          <a:p>
            <a:pPr marL="0" indent="0" algn="just">
              <a:buNone/>
            </a:pPr>
            <a:r>
              <a:rPr lang="en-US" sz="7200" dirty="0">
                <a:solidFill>
                  <a:srgbClr val="000000"/>
                </a:solidFill>
                <a:effectLst/>
                <a:latin typeface="Times New Roman" panose="02020603050405020304" pitchFamily="18" charset="0"/>
                <a:cs typeface="Times New Roman" panose="02020603050405020304" pitchFamily="18" charset="0"/>
              </a:rPr>
              <a:t>		The scope of the project is confined to store the image and store in the database. When a person has to be identified the images stored in the database are compared with the existing details.</a:t>
            </a:r>
          </a:p>
          <a:p>
            <a:pPr marL="0" indent="0" algn="just">
              <a:buNone/>
            </a:pPr>
            <a:endParaRPr lang="en-US" sz="1900" b="1" dirty="0">
              <a:solidFill>
                <a:srgbClr val="000000"/>
              </a:solidFill>
              <a:effectLst/>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
            </a:pPr>
            <a:r>
              <a:rPr lang="en-IN" sz="7200" b="1" dirty="0">
                <a:solidFill>
                  <a:schemeClr val="tx1">
                    <a:lumMod val="95000"/>
                    <a:lumOff val="5000"/>
                  </a:schemeClr>
                </a:solidFill>
                <a:effectLst/>
                <a:latin typeface="Times New Roman" panose="02020603050405020304" pitchFamily="18" charset="0"/>
                <a:cs typeface="Times New Roman" panose="02020603050405020304" pitchFamily="18" charset="0"/>
              </a:rPr>
              <a:t>Determining goals:</a:t>
            </a:r>
          </a:p>
          <a:p>
            <a:pPr marL="0" indent="0" algn="just">
              <a:buNone/>
            </a:pPr>
            <a:r>
              <a:rPr lang="en-IN" sz="7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7200" dirty="0">
                <a:solidFill>
                  <a:srgbClr val="0D0D0D"/>
                </a:solidFill>
                <a:effectLst/>
                <a:latin typeface="Times New Roman" panose="02020603050405020304" pitchFamily="18" charset="0"/>
                <a:cs typeface="Times New Roman" panose="02020603050405020304" pitchFamily="18" charset="0"/>
              </a:rPr>
              <a:t>Implement features that enable operators to collaborate with eyewitnesses during the facial reconstruction process, ensuring that the final composite face closely resembles the perpetrator as described by eyewitnesses.</a:t>
            </a:r>
            <a:endParaRPr lang="en-IN" sz="7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77" y="1072017"/>
            <a:ext cx="8596668" cy="3880773"/>
          </a:xfrm>
        </p:spPr>
        <p:txBody>
          <a:bodyPr>
            <a:normAutofit lnSpcReduction="10000"/>
          </a:bodyPr>
          <a:lstStyle/>
          <a:p>
            <a:pPr>
              <a:buClr>
                <a:schemeClr val="tx1">
                  <a:lumMod val="95000"/>
                  <a:lumOff val="5000"/>
                </a:schemeClr>
              </a:buClr>
              <a:buFont typeface="Wingdings" panose="05000000000000000000" pitchFamily="2" charset="2"/>
              <a:buChar char="§"/>
            </a:pPr>
            <a:r>
              <a:rPr lang="en-IN" sz="1800" b="1" dirty="0">
                <a:solidFill>
                  <a:srgbClr val="000000"/>
                </a:solidFill>
                <a:effectLst/>
                <a:latin typeface="Times New Roman" panose="02020603050405020304" pitchFamily="18" charset="0"/>
                <a:cs typeface="Times New Roman" panose="02020603050405020304" pitchFamily="18" charset="0"/>
              </a:rPr>
              <a:t>Data &amp; Constrains:</a:t>
            </a:r>
          </a:p>
          <a:p>
            <a:pPr algn="just">
              <a:buClr>
                <a:schemeClr val="tx1">
                  <a:lumMod val="95000"/>
                  <a:lumOff val="5000"/>
                </a:schemeClr>
              </a:buClr>
              <a:buFont typeface="Wingdings" panose="05000000000000000000" pitchFamily="2" charset="2"/>
              <a:buChar char="Ø"/>
            </a:pPr>
            <a:r>
              <a:rPr lang="en-US" sz="1800" dirty="0">
                <a:solidFill>
                  <a:srgbClr val="0D0D0D"/>
                </a:solidFill>
                <a:effectLst/>
                <a:latin typeface="Times New Roman" panose="02020603050405020304" pitchFamily="18" charset="0"/>
                <a:cs typeface="Times New Roman" panose="02020603050405020304" pitchFamily="18" charset="0"/>
              </a:rPr>
              <a:t>The criminal records contain personal information about individuals, including their name, age, and possibly other identifying details.</a:t>
            </a:r>
          </a:p>
          <a:p>
            <a:pPr algn="just">
              <a:buClr>
                <a:schemeClr val="tx1">
                  <a:lumMod val="95000"/>
                  <a:lumOff val="5000"/>
                </a:schemeClr>
              </a:buClr>
              <a:buFont typeface="Wingdings" panose="05000000000000000000" pitchFamily="2" charset="2"/>
              <a:buChar char="Ø"/>
            </a:pPr>
            <a:r>
              <a:rPr lang="en-US" sz="1800" dirty="0">
                <a:solidFill>
                  <a:srgbClr val="0D0D0D"/>
                </a:solidFill>
                <a:effectLst/>
                <a:latin typeface="Times New Roman" panose="02020603050405020304" pitchFamily="18" charset="0"/>
                <a:cs typeface="Times New Roman" panose="02020603050405020304" pitchFamily="18" charset="0"/>
              </a:rPr>
              <a:t>The accuracy of the composite face relies on the reliability and accuracy of eyewitness descriptions, which may vary</a:t>
            </a:r>
          </a:p>
          <a:p>
            <a:pPr marL="0" indent="0" algn="just">
              <a:buClr>
                <a:schemeClr val="tx1">
                  <a:lumMod val="95000"/>
                  <a:lumOff val="5000"/>
                </a:schemeClr>
              </a:buClr>
              <a:buNone/>
            </a:pPr>
            <a:endParaRPr lang="en-US" sz="1800" dirty="0">
              <a:solidFill>
                <a:srgbClr val="0D0D0D"/>
              </a:solidFill>
              <a:effectLst/>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Workflow management strategies:</a:t>
            </a:r>
          </a:p>
          <a:p>
            <a:pPr marL="0" indent="0" algn="just">
              <a:buClr>
                <a:schemeClr val="tx1">
                  <a:lumMod val="95000"/>
                  <a:lumOff val="5000"/>
                </a:schemeClr>
              </a:buClr>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Workflow management strategies optimize efficiency and productivity. Key approaches include process automation, task prioritization, clear communication channels, and continuous monitoring. Through effective delegation, resource allocation, and streamlined procedures, workflows are streamlined, reducing bottlenecks and maximizing output while maintaining quality standards.</a:t>
            </a:r>
          </a:p>
          <a:p>
            <a:pPr marL="0" indent="0" algn="just">
              <a:buClr>
                <a:schemeClr val="tx1">
                  <a:lumMod val="95000"/>
                  <a:lumOff val="5000"/>
                </a:schemeClr>
              </a:buClr>
              <a:buNone/>
            </a:pPr>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2. System Analysis</a:t>
            </a:r>
            <a:br>
              <a:rPr lang="en-IN" dirty="0"/>
            </a:br>
            <a:endParaRPr lang="en-IN" dirty="0"/>
          </a:p>
        </p:txBody>
      </p:sp>
      <p:sp>
        <p:nvSpPr>
          <p:cNvPr id="3" name="Content Placeholder 2"/>
          <p:cNvSpPr>
            <a:spLocks noGrp="1"/>
          </p:cNvSpPr>
          <p:nvPr>
            <p:ph idx="1"/>
          </p:nvPr>
        </p:nvSpPr>
        <p:spPr>
          <a:xfrm>
            <a:off x="677334" y="1289731"/>
            <a:ext cx="8596668" cy="5132840"/>
          </a:xfrm>
        </p:spPr>
        <p:txBody>
          <a:bodyPr>
            <a:normAutofit/>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2.1 Existing System</a:t>
            </a:r>
          </a:p>
          <a:p>
            <a:pPr>
              <a:buClr>
                <a:schemeClr val="tx1">
                  <a:lumMod val="95000"/>
                  <a:lumOff val="5000"/>
                </a:schemeClr>
              </a:buClr>
              <a:buFont typeface="Wingdings" panose="05000000000000000000" pitchFamily="2" charset="2"/>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Literature Survey:</a:t>
            </a:r>
          </a:p>
          <a:p>
            <a:pPr algn="just">
              <a:buClr>
                <a:schemeClr val="tx1">
                  <a:lumMod val="95000"/>
                  <a:lumOff val="5000"/>
                </a:schemeClr>
              </a:buClr>
              <a:buFont typeface="Wingdings" panose="05000000000000000000" pitchFamily="2" charset="2"/>
              <a:buChar char="Ø"/>
            </a:pPr>
            <a:r>
              <a:rPr lang="en-US" b="1" dirty="0">
                <a:solidFill>
                  <a:srgbClr val="000000"/>
                </a:solidFill>
                <a:effectLst/>
                <a:latin typeface="Times New Roman" panose="02020603050405020304" pitchFamily="18" charset="0"/>
                <a:cs typeface="Times New Roman" panose="02020603050405020304" pitchFamily="18" charset="0"/>
              </a:rPr>
              <a:t>SanikaRatnaparkhi, AamaniTandasi, Shipra Saraswat</a:t>
            </a:r>
            <a:r>
              <a:rPr lang="en-US" dirty="0">
                <a:solidFill>
                  <a:srgbClr val="000000"/>
                </a:solidFill>
                <a:effectLst/>
                <a:latin typeface="Times New Roman" panose="02020603050405020304" pitchFamily="18" charset="0"/>
                <a:cs typeface="Times New Roman" panose="02020603050405020304" pitchFamily="18" charset="0"/>
              </a:rPr>
              <a:t>: The process of identifying and spotting criminals is slow and difficult. Using cutting-edge face recognition technology is a quick and simple option. </a:t>
            </a:r>
            <a:endParaRPr lang="en-US" dirty="0">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Ø"/>
            </a:pPr>
            <a:r>
              <a:rPr lang="en-US" b="1" dirty="0">
                <a:solidFill>
                  <a:srgbClr val="000000"/>
                </a:solidFill>
                <a:effectLst/>
                <a:latin typeface="Times New Roman" panose="02020603050405020304" pitchFamily="18" charset="0"/>
                <a:cs typeface="Times New Roman" panose="02020603050405020304" pitchFamily="18" charset="0"/>
              </a:rPr>
              <a:t>P Apoorva, H.C.Impana, S.L.Siri : </a:t>
            </a:r>
            <a:r>
              <a:rPr lang="en-US" dirty="0">
                <a:solidFill>
                  <a:srgbClr val="000000"/>
                </a:solidFill>
                <a:effectLst/>
                <a:latin typeface="Times New Roman" panose="02020603050405020304" pitchFamily="18" charset="0"/>
                <a:cs typeface="Times New Roman" panose="02020603050405020304" pitchFamily="18" charset="0"/>
              </a:rPr>
              <a:t>This paper is real time face recognition using an automated surveillance camera. The proposed system consists of 4 steps including training of real time images, face detection using Haar-classifier, comparison of trained real time images with images from the surveillance camera, result based on the comparison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Limitations of Existing System:</a:t>
            </a:r>
          </a:p>
          <a:p>
            <a:pPr marL="0" indent="0" algn="just">
              <a:buNone/>
            </a:pPr>
            <a:r>
              <a:rPr lang="en-US" sz="1800" dirty="0">
                <a:solidFill>
                  <a:srgbClr val="000000"/>
                </a:solidFill>
                <a:effectLst/>
                <a:latin typeface="Times New Roman" panose="02020603050405020304" pitchFamily="18" charset="0"/>
                <a:cs typeface="Times New Roman" panose="02020603050405020304" pitchFamily="18" charset="0"/>
              </a:rPr>
              <a:t>		This system is manual system only. Here, have a facility to store the criminal images. If you want to compare the criminal images with the existing images it is manual process. This process is very slow to give the result. It is very critical to find the criminal images.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2060"/>
              </a:solidFill>
            </a:endParaRPr>
          </a:p>
          <a:p>
            <a:pPr>
              <a:buClr>
                <a:schemeClr val="tx1">
                  <a:lumMod val="95000"/>
                  <a:lumOff val="5000"/>
                </a:schemeClr>
              </a:buClr>
              <a:buFont typeface="Wingdings" panose="05000000000000000000" pitchFamily="2" charset="2"/>
              <a:buChar char="§"/>
            </a:pPr>
            <a:endPar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248" y="658361"/>
            <a:ext cx="8596668" cy="5655353"/>
          </a:xfrm>
        </p:spPr>
        <p:txBody>
          <a:bodyPr>
            <a:normAutofit fontScale="25000" lnSpcReduction="20000"/>
          </a:bodyPr>
          <a:lstStyle/>
          <a:p>
            <a:pPr marL="0" indent="0">
              <a:buNone/>
            </a:pPr>
            <a:r>
              <a:rPr lang="en-IN" sz="7200" b="1" u="sng" dirty="0">
                <a:solidFill>
                  <a:schemeClr val="tx1">
                    <a:lumMod val="95000"/>
                    <a:lumOff val="5000"/>
                  </a:schemeClr>
                </a:solidFill>
                <a:latin typeface="Times New Roman" panose="02020603050405020304" pitchFamily="18" charset="0"/>
                <a:cs typeface="Times New Roman" panose="02020603050405020304" pitchFamily="18" charset="0"/>
              </a:rPr>
              <a:t>2.2 Proposed System</a:t>
            </a:r>
          </a:p>
          <a:p>
            <a:pPr marL="0" indent="0" algn="just">
              <a:buNone/>
            </a:pPr>
            <a:r>
              <a:rPr lang="en-US" sz="7200" dirty="0">
                <a:solidFill>
                  <a:srgbClr val="000000"/>
                </a:solidFill>
                <a:effectLst/>
                <a:latin typeface="Times New Roman" panose="02020603050405020304" pitchFamily="18" charset="0"/>
                <a:cs typeface="Times New Roman" panose="02020603050405020304" pitchFamily="18" charset="0"/>
              </a:rPr>
              <a:t>		To overcome the drawbacks that were in the existing system we develop a system that will be very useful for any investigation department. Here the program keeps track of the record number of each slice during the construction of identifiable human face and calculate maximum number of slices of the similar record number. Based on this record number the program retrieves the personal record of the suspect (whose slice constituted the major parts of the constructed human face) on exercising the “locate” option.</a:t>
            </a:r>
          </a:p>
          <a:p>
            <a:pPr marL="0" indent="0" algn="just">
              <a:buNone/>
            </a:pPr>
            <a:endParaRPr lang="en-IN" sz="72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
            </a:pPr>
            <a:r>
              <a:rPr lang="en-IN" sz="7200" b="1" dirty="0">
                <a:solidFill>
                  <a:schemeClr val="tx1">
                    <a:lumMod val="95000"/>
                    <a:lumOff val="5000"/>
                  </a:schemeClr>
                </a:solidFill>
                <a:latin typeface="Times New Roman" panose="02020603050405020304" pitchFamily="18" charset="0"/>
                <a:cs typeface="Times New Roman" panose="02020603050405020304" pitchFamily="18" charset="0"/>
              </a:rPr>
              <a:t>Advantages of Proposed System:</a:t>
            </a:r>
          </a:p>
          <a:p>
            <a:pPr marL="0" indent="0" algn="just">
              <a:buNone/>
            </a:pPr>
            <a:r>
              <a:rPr lang="en-US" sz="7200" dirty="0">
                <a:solidFill>
                  <a:srgbClr val="000000"/>
                </a:solidFill>
                <a:effectLst/>
                <a:latin typeface="Times New Roman" panose="02020603050405020304" pitchFamily="18" charset="0"/>
                <a:cs typeface="Times New Roman" panose="02020603050405020304" pitchFamily="18" charset="0"/>
              </a:rPr>
              <a:t>➢ </a:t>
            </a:r>
            <a:r>
              <a:rPr lang="en-US" sz="7200" u="sng" dirty="0">
                <a:solidFill>
                  <a:srgbClr val="0D0D0D"/>
                </a:solidFill>
                <a:effectLst/>
                <a:latin typeface="Times New Roman" panose="02020603050405020304" pitchFamily="18" charset="0"/>
                <a:cs typeface="Times New Roman" panose="02020603050405020304" pitchFamily="18" charset="0"/>
              </a:rPr>
              <a:t>Enhanced Efficiency:</a:t>
            </a:r>
            <a:r>
              <a:rPr lang="en-US" sz="7200" dirty="0">
                <a:solidFill>
                  <a:srgbClr val="0D0D0D"/>
                </a:solidFill>
                <a:effectLst/>
                <a:latin typeface="Times New Roman" panose="02020603050405020304" pitchFamily="18" charset="0"/>
                <a:cs typeface="Times New Roman" panose="02020603050405020304" pitchFamily="18" charset="0"/>
              </a:rPr>
              <a:t> By automating tasks such as adding details, clipping images, and constructing faces, the software streamlines the identification process, saving valuable time and resources for law enforcement agencies. </a:t>
            </a:r>
            <a:endParaRPr lang="en-US" sz="7200" dirty="0">
              <a:latin typeface="Times New Roman" panose="02020603050405020304" pitchFamily="18" charset="0"/>
              <a:cs typeface="Times New Roman" panose="02020603050405020304" pitchFamily="18" charset="0"/>
            </a:endParaRPr>
          </a:p>
          <a:p>
            <a:pPr marL="0" indent="0" algn="just">
              <a:buNone/>
            </a:pPr>
            <a:r>
              <a:rPr lang="en-US" sz="7200" dirty="0">
                <a:solidFill>
                  <a:srgbClr val="000000"/>
                </a:solidFill>
                <a:effectLst/>
                <a:latin typeface="Times New Roman" panose="02020603050405020304" pitchFamily="18" charset="0"/>
                <a:cs typeface="Times New Roman" panose="02020603050405020304" pitchFamily="18" charset="0"/>
              </a:rPr>
              <a:t>➢ </a:t>
            </a:r>
            <a:r>
              <a:rPr lang="en-US" sz="7200" u="sng" dirty="0">
                <a:solidFill>
                  <a:srgbClr val="0D0D0D"/>
                </a:solidFill>
                <a:effectLst/>
                <a:latin typeface="Times New Roman" panose="02020603050405020304" pitchFamily="18" charset="0"/>
                <a:cs typeface="Times New Roman" panose="02020603050405020304" pitchFamily="18" charset="0"/>
              </a:rPr>
              <a:t>Improved Accuracy:</a:t>
            </a:r>
            <a:r>
              <a:rPr lang="en-US" sz="7200" dirty="0">
                <a:solidFill>
                  <a:srgbClr val="0D0D0D"/>
                </a:solidFill>
                <a:effectLst/>
                <a:latin typeface="Times New Roman" panose="02020603050405020304" pitchFamily="18" charset="0"/>
                <a:cs typeface="Times New Roman" panose="02020603050405020304" pitchFamily="18" charset="0"/>
              </a:rPr>
              <a:t> Despite poor image quality, the software's advanced algorithms and facial recognition capabilities enhance the accuracy of identifying criminals, reducing the likelihood of false positives or wrongful accusations. </a:t>
            </a:r>
            <a:endParaRPr lang="en-US" sz="7200" dirty="0">
              <a:latin typeface="Times New Roman" panose="02020603050405020304" pitchFamily="18" charset="0"/>
              <a:cs typeface="Times New Roman" panose="02020603050405020304" pitchFamily="18" charset="0"/>
            </a:endParaRPr>
          </a:p>
          <a:p>
            <a:pPr marL="0" indent="0" algn="just">
              <a:buNone/>
            </a:pPr>
            <a:r>
              <a:rPr lang="en-US" sz="7200" dirty="0">
                <a:solidFill>
                  <a:srgbClr val="000000"/>
                </a:solidFill>
                <a:effectLst/>
                <a:latin typeface="Times New Roman" panose="02020603050405020304" pitchFamily="18" charset="0"/>
                <a:cs typeface="Times New Roman" panose="02020603050405020304" pitchFamily="18" charset="0"/>
              </a:rPr>
              <a:t>➢ </a:t>
            </a:r>
            <a:r>
              <a:rPr lang="en-US" sz="7200" u="sng" dirty="0">
                <a:solidFill>
                  <a:srgbClr val="0D0D0D"/>
                </a:solidFill>
                <a:effectLst/>
                <a:latin typeface="Times New Roman" panose="02020603050405020304" pitchFamily="18" charset="0"/>
                <a:cs typeface="Times New Roman" panose="02020603050405020304" pitchFamily="18" charset="0"/>
              </a:rPr>
              <a:t>Leveraging Human Recognition Abilities:</a:t>
            </a:r>
            <a:r>
              <a:rPr lang="en-US" sz="7200" dirty="0">
                <a:solidFill>
                  <a:srgbClr val="0D0D0D"/>
                </a:solidFill>
                <a:effectLst/>
                <a:latin typeface="Times New Roman" panose="02020603050405020304" pitchFamily="18" charset="0"/>
                <a:cs typeface="Times New Roman" panose="02020603050405020304" pitchFamily="18" charset="0"/>
              </a:rPr>
              <a:t> While inferring intelligence or character from facial appearance may be challenging, the software capitalizes on the remarkable human ability to recognize faces, enhancing the effectiveness of criminal identification efforts</a:t>
            </a:r>
            <a:endParaRPr lang="en-IN" sz="7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9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77" y="614818"/>
            <a:ext cx="8596668" cy="5796868"/>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2.3 Software &amp; Hardware Requirements</a:t>
            </a:r>
          </a:p>
          <a:p>
            <a:pPr>
              <a:buClr>
                <a:schemeClr val="tx1">
                  <a:lumMod val="95000"/>
                  <a:lumOff val="5000"/>
                </a:schemeClr>
              </a:buClr>
              <a:buFont typeface="Wingdings" panose="05000000000000000000" pitchFamily="2" charset="2"/>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r>
              <a:rPr lang="en-IN" b="1" dirty="0">
                <a:solidFill>
                  <a:srgbClr val="002060"/>
                </a:solidFill>
                <a:latin typeface="Times New Roman" panose="02020603050405020304" pitchFamily="18" charset="0"/>
                <a:cs typeface="Times New Roman" panose="02020603050405020304" pitchFamily="18" charset="0"/>
              </a:rPr>
              <a:t>	</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a:t>
            </a:r>
          </a:p>
          <a:p>
            <a:pPr lvl="1">
              <a:buClr>
                <a:schemeClr val="tx1">
                  <a:lumMod val="95000"/>
                  <a:lumOff val="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cs typeface="Times New Roman" panose="02020603050405020304" pitchFamily="18" charset="0"/>
              </a:rPr>
              <a:t>Operating System : Windows </a:t>
            </a:r>
            <a:endParaRPr lang="en-IN"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cs typeface="Times New Roman" panose="02020603050405020304" pitchFamily="18" charset="0"/>
              </a:rPr>
              <a:t>Graphical User Interface : Java Swing, AWT. </a:t>
            </a:r>
            <a:endParaRPr lang="en-IN"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cs typeface="Times New Roman" panose="02020603050405020304" pitchFamily="18" charset="0"/>
              </a:rPr>
              <a:t>Application Logic : Java 7. </a:t>
            </a:r>
            <a:endParaRPr lang="en-IN"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cs typeface="Times New Roman" panose="02020603050405020304" pitchFamily="18" charset="0"/>
              </a:rPr>
              <a:t>Database : Oracle 10g </a:t>
            </a:r>
            <a:endParaRPr lang="en-IN"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cs typeface="Times New Roman" panose="02020603050405020304" pitchFamily="18" charset="0"/>
              </a:rPr>
              <a:t>IDE/Workbench : My Eclipse 6.0</a:t>
            </a:r>
          </a:p>
          <a:p>
            <a:pPr>
              <a:buClr>
                <a:schemeClr val="tx1">
                  <a:lumMod val="95000"/>
                  <a:lumOff val="5000"/>
                </a:schemeClr>
              </a:buClr>
              <a:buFont typeface="Wingdings" panose="05000000000000000000" pitchFamily="2" charset="2"/>
              <a:buChar char="§"/>
            </a:pPr>
            <a:endParaRPr lang="en-IN" b="1" dirty="0">
              <a:solidFill>
                <a:srgbClr val="000000"/>
              </a:solidFill>
              <a:effectLst/>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
            </a:pPr>
            <a:r>
              <a:rPr lang="en-IN" b="1" dirty="0">
                <a:solidFill>
                  <a:srgbClr val="000000"/>
                </a:solidFill>
                <a:effectLst/>
                <a:latin typeface="Times New Roman" panose="02020603050405020304" pitchFamily="18" charset="0"/>
                <a:cs typeface="Times New Roman" panose="02020603050405020304" pitchFamily="18" charset="0"/>
              </a:rPr>
              <a:t>Hardware Requirements :</a:t>
            </a:r>
          </a:p>
          <a:p>
            <a:pPr lvl="1">
              <a:buClr>
                <a:schemeClr val="tx1">
                  <a:lumMod val="95000"/>
                  <a:lumOff val="5000"/>
                </a:schemeClr>
              </a:buClr>
              <a:buFont typeface="Wingdings" panose="05000000000000000000" pitchFamily="2" charset="2"/>
              <a:buChar char="Ø"/>
            </a:pPr>
            <a:r>
              <a:rPr lang="en-IN" sz="1800" b="1" dirty="0">
                <a:solidFill>
                  <a:srgbClr val="000000"/>
                </a:solidFill>
                <a:effectLst/>
                <a:latin typeface="Times New Roman" panose="02020603050405020304" pitchFamily="18" charset="0"/>
                <a:cs typeface="Times New Roman" panose="02020603050405020304" pitchFamily="18" charset="0"/>
              </a:rPr>
              <a:t>System Configuration: </a:t>
            </a:r>
            <a:endParaRPr lang="en-IN" sz="1800" dirty="0">
              <a:latin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Times New Roman" panose="02020603050405020304" pitchFamily="18" charset="0"/>
                <a:cs typeface="Times New Roman" panose="02020603050405020304" pitchFamily="18" charset="0"/>
              </a:rPr>
              <a:t>		Processor : Pentium III – 900 MHz </a:t>
            </a:r>
            <a:endParaRPr lang="en-IN" dirty="0">
              <a:latin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Times New Roman" panose="02020603050405020304" pitchFamily="18" charset="0"/>
                <a:cs typeface="Times New Roman" panose="02020603050405020304" pitchFamily="18" charset="0"/>
              </a:rPr>
              <a:t>		Hard Disk : 20 GB </a:t>
            </a:r>
            <a:endParaRPr lang="en-IN" dirty="0">
              <a:latin typeface="Times New Roman" panose="02020603050405020304" pitchFamily="18" charset="0"/>
              <a:cs typeface="Times New Roman" panose="02020603050405020304" pitchFamily="18" charset="0"/>
            </a:endParaRPr>
          </a:p>
          <a:p>
            <a:pPr marL="0" indent="0">
              <a:buNone/>
            </a:pPr>
            <a:r>
              <a:rPr lang="en-IN" dirty="0">
                <a:solidFill>
                  <a:srgbClr val="000000"/>
                </a:solidFill>
                <a:effectLst/>
                <a:latin typeface="Times New Roman" panose="02020603050405020304" pitchFamily="18" charset="0"/>
                <a:cs typeface="Times New Roman" panose="02020603050405020304" pitchFamily="18" charset="0"/>
              </a:rPr>
              <a:t>		RAM : 128 MB</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460" y="435962"/>
            <a:ext cx="8596668" cy="5594448"/>
          </a:xfrm>
        </p:spPr>
        <p:txBody>
          <a:bodyPr/>
          <a:lstStyle/>
          <a:p>
            <a:pPr marL="0" indent="0">
              <a:buNone/>
            </a:pPr>
            <a:r>
              <a:rPr lang="en-IN" sz="1900" b="1" u="sng" dirty="0">
                <a:solidFill>
                  <a:schemeClr val="tx1">
                    <a:lumMod val="95000"/>
                    <a:lumOff val="5000"/>
                  </a:schemeClr>
                </a:solidFill>
                <a:latin typeface="Times New Roman" panose="02020603050405020304" pitchFamily="18" charset="0"/>
                <a:cs typeface="Times New Roman" panose="02020603050405020304" pitchFamily="18" charset="0"/>
              </a:rPr>
              <a:t>2.4 Feasibility Study</a:t>
            </a:r>
          </a:p>
          <a:p>
            <a:pPr>
              <a:buClr>
                <a:schemeClr val="tx1">
                  <a:lumMod val="95000"/>
                  <a:lumOff val="5000"/>
                </a:schemeClr>
              </a:buClr>
              <a:buFont typeface="Wingdings" panose="05000000000000000000" pitchFamily="2" charset="2"/>
              <a:buChar char="§"/>
            </a:pPr>
            <a:r>
              <a:rPr lang="en-IN" b="1" dirty="0">
                <a:solidFill>
                  <a:srgbClr val="000000"/>
                </a:solidFill>
                <a:effectLst/>
                <a:latin typeface="Times New Roman" panose="02020603050405020304" pitchFamily="18" charset="0"/>
                <a:cs typeface="Times New Roman" panose="02020603050405020304" pitchFamily="18" charset="0"/>
              </a:rPr>
              <a:t>Technical Feasibility:</a:t>
            </a:r>
          </a:p>
          <a:p>
            <a:pPr lvl="1">
              <a:buClr>
                <a:schemeClr val="tx1">
                  <a:lumMod val="95000"/>
                  <a:lumOff val="5000"/>
                </a:schemeClr>
              </a:buClr>
              <a:buFont typeface="Wingdings" panose="05000000000000000000" pitchFamily="2" charset="2"/>
              <a:buChar char="Ø"/>
            </a:pPr>
            <a:r>
              <a:rPr lang="en-US" sz="1800" dirty="0">
                <a:solidFill>
                  <a:srgbClr val="000000"/>
                </a:solidFill>
                <a:effectLst/>
                <a:latin typeface="Times New Roman" panose="02020603050405020304" pitchFamily="18" charset="0"/>
                <a:cs typeface="Times New Roman" panose="02020603050405020304" pitchFamily="18" charset="0"/>
              </a:rPr>
              <a:t>The project is developed on Pentium III with 128 MB RAM. </a:t>
            </a:r>
            <a:endParaRPr lang="en-US"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US" sz="1800" dirty="0">
                <a:solidFill>
                  <a:srgbClr val="000000"/>
                </a:solidFill>
                <a:effectLst/>
                <a:latin typeface="Times New Roman" panose="02020603050405020304" pitchFamily="18" charset="0"/>
                <a:cs typeface="Times New Roman" panose="02020603050405020304" pitchFamily="18" charset="0"/>
              </a:rPr>
              <a:t>The environment required in the development of system is any windows platform </a:t>
            </a:r>
            <a:endParaRPr lang="en-US"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US" sz="1800" dirty="0">
                <a:solidFill>
                  <a:srgbClr val="000000"/>
                </a:solidFill>
                <a:effectLst/>
                <a:latin typeface="Times New Roman" panose="02020603050405020304" pitchFamily="18" charset="0"/>
                <a:cs typeface="Times New Roman" panose="02020603050405020304" pitchFamily="18" charset="0"/>
              </a:rPr>
              <a:t>The observer pattern along with factory pattern will update the results eventually </a:t>
            </a:r>
            <a:endParaRPr lang="en-US" sz="1800" dirty="0">
              <a:latin typeface="Times New Roman" panose="02020603050405020304" pitchFamily="18" charset="0"/>
              <a:cs typeface="Times New Roman" panose="02020603050405020304" pitchFamily="18" charset="0"/>
            </a:endParaRPr>
          </a:p>
          <a:p>
            <a:pPr lvl="1">
              <a:buClr>
                <a:schemeClr val="tx1">
                  <a:lumMod val="95000"/>
                  <a:lumOff val="5000"/>
                </a:schemeClr>
              </a:buClr>
              <a:buFont typeface="Wingdings" panose="05000000000000000000" pitchFamily="2" charset="2"/>
              <a:buChar char="Ø"/>
            </a:pPr>
            <a:r>
              <a:rPr lang="en-US" sz="1800" dirty="0">
                <a:solidFill>
                  <a:srgbClr val="000000"/>
                </a:solidFill>
                <a:effectLst/>
                <a:latin typeface="Times New Roman" panose="02020603050405020304" pitchFamily="18" charset="0"/>
                <a:cs typeface="Times New Roman" panose="02020603050405020304" pitchFamily="18" charset="0"/>
              </a:rPr>
              <a:t>The language used in the development is JAVA 7 &amp; Windows Environment </a:t>
            </a:r>
            <a:endParaRPr lang="en-IN" sz="18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
            </a:pPr>
            <a:r>
              <a:rPr lang="en-IN" sz="1800" b="1" dirty="0">
                <a:solidFill>
                  <a:schemeClr val="tx1">
                    <a:lumMod val="95000"/>
                    <a:lumOff val="5000"/>
                  </a:schemeClr>
                </a:solidFill>
                <a:effectLst/>
                <a:latin typeface="Times New Roman" panose="02020603050405020304" pitchFamily="18" charset="0"/>
                <a:cs typeface="Times New Roman" panose="02020603050405020304" pitchFamily="18" charset="0"/>
              </a:rPr>
              <a:t>Economic Feasibility:</a:t>
            </a:r>
          </a:p>
          <a:p>
            <a:pPr marL="0" indent="0" algn="just">
              <a:buNone/>
            </a:pPr>
            <a:r>
              <a:rPr lang="en-US" sz="1800" dirty="0">
                <a:solidFill>
                  <a:srgbClr val="000000"/>
                </a:solidFill>
                <a:effectLst/>
                <a:latin typeface="Times New Roman" panose="02020603050405020304" pitchFamily="18" charset="0"/>
                <a:cs typeface="Times New Roman" panose="02020603050405020304" pitchFamily="18" charset="0"/>
              </a:rPr>
              <a:t>		The system developed and installed will be good benefit to the organization. The system will be developed and operated in the existing hardware and software infrastructure. So, there is no need of additional hardware and software for the system.</a:t>
            </a:r>
          </a:p>
          <a:p>
            <a:pPr algn="just">
              <a:buClr>
                <a:schemeClr val="tx1">
                  <a:lumMod val="95000"/>
                  <a:lumOff val="5000"/>
                </a:schemeClr>
              </a:buClr>
              <a:buFont typeface="Wingdings" panose="05000000000000000000" pitchFamily="2" charset="2"/>
              <a:buChar char="§"/>
            </a:pPr>
            <a:r>
              <a:rPr lang="en-IN" sz="1800" b="1" dirty="0">
                <a:solidFill>
                  <a:schemeClr val="tx1">
                    <a:lumMod val="95000"/>
                    <a:lumOff val="5000"/>
                  </a:schemeClr>
                </a:solidFill>
                <a:effectLst/>
                <a:latin typeface="Times New Roman" panose="02020603050405020304" pitchFamily="18" charset="0"/>
                <a:cs typeface="Times New Roman" panose="02020603050405020304" pitchFamily="18" charset="0"/>
              </a:rPr>
              <a:t>Operational Feasibility: </a:t>
            </a:r>
          </a:p>
          <a:p>
            <a:pPr marL="0" indent="0" algn="just">
              <a:buNone/>
            </a:pPr>
            <a:r>
              <a:rPr lang="en-US" sz="1800" dirty="0">
                <a:solidFill>
                  <a:srgbClr val="000000"/>
                </a:solidFill>
                <a:effectLst/>
                <a:latin typeface="Times New Roman" panose="02020603050405020304" pitchFamily="18" charset="0"/>
                <a:cs typeface="Times New Roman" panose="02020603050405020304" pitchFamily="18" charset="0"/>
              </a:rPr>
              <a:t>		This system can be implemented in the organization because there is adequate support from management and users. Being developed in Java so that the necessary operations are carried out automatically.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2638</Words>
  <Application>Microsoft Office PowerPoint</Application>
  <PresentationFormat>Widescreen</PresentationFormat>
  <Paragraphs>224</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Aptos</vt:lpstr>
      <vt:lpstr>Arial</vt:lpstr>
      <vt:lpstr>CIDFont</vt:lpstr>
      <vt:lpstr>Times New Roman</vt:lpstr>
      <vt:lpstr>Trebuchet MS</vt:lpstr>
      <vt:lpstr>Verdana</vt:lpstr>
      <vt:lpstr>Wingdings</vt:lpstr>
      <vt:lpstr>Wingdings 3</vt:lpstr>
      <vt:lpstr>Facet</vt:lpstr>
      <vt:lpstr>PowerPoint Presentation</vt:lpstr>
      <vt:lpstr>ABSTRACT</vt:lpstr>
      <vt:lpstr>1. Introduction </vt:lpstr>
      <vt:lpstr>1.2 Objectives of the Project </vt:lpstr>
      <vt:lpstr>PowerPoint Presentation</vt:lpstr>
      <vt:lpstr>2. System Analysis </vt:lpstr>
      <vt:lpstr>PowerPoint Presentation</vt:lpstr>
      <vt:lpstr>PowerPoint Presentation</vt:lpstr>
      <vt:lpstr>PowerPoint Presentation</vt:lpstr>
      <vt:lpstr>3. Architectural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Implementation &amp; Testing</vt:lpstr>
      <vt:lpstr>PowerPoint Presentation</vt:lpstr>
      <vt:lpstr>PowerPoint Presentation</vt:lpstr>
      <vt:lpstr>PowerPoint Presentation</vt:lpstr>
      <vt:lpstr>5. Results </vt:lpstr>
      <vt:lpstr>PowerPoint Presentation</vt:lpstr>
      <vt:lpstr>PowerPoint Presentation</vt:lpstr>
      <vt:lpstr>PowerPoint Presentation</vt:lpstr>
      <vt:lpstr>PowerPoint Presentation</vt:lpstr>
      <vt:lpstr>PowerPoint Presentation</vt:lpstr>
      <vt:lpstr>PowerPoint Presentation</vt:lpstr>
      <vt:lpstr>6. Conclusions &amp; Future Scope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veena veena</dc:creator>
  <cp:lastModifiedBy>veena veena</cp:lastModifiedBy>
  <cp:revision>3</cp:revision>
  <dcterms:created xsi:type="dcterms:W3CDTF">2024-04-10T13:50:00Z</dcterms:created>
  <dcterms:modified xsi:type="dcterms:W3CDTF">2024-04-18T05:42:45Z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D9164B21E6B14263A955E1200CBD4947_12</vt:lpwstr>
  </property>
  <property fmtid="{D5CDD505-2E9C-101B-9397-08002B2CF9AE}" pid="3" name="KSOProductBuildVer">
    <vt:lpwstr>1033-12.2.0.16731</vt:lpwstr>
  </property>
</Properties>
</file>