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8"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CFABE-E6E6-43F2-8CAE-F0C310FC93A9}" type="datetimeFigureOut">
              <a:rPr lang="en-US" smtClean="0"/>
              <a:pPr/>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37152-CC08-48AF-8EFF-B84C61A5AE75}" type="slidenum">
              <a:rPr lang="en-US" smtClean="0"/>
              <a:pPr/>
              <a:t>‹#›</a:t>
            </a:fld>
            <a:endParaRPr lang="en-US"/>
          </a:p>
        </p:txBody>
      </p:sp>
    </p:spTree>
    <p:extLst>
      <p:ext uri="{BB962C8B-B14F-4D97-AF65-F5344CB8AC3E}">
        <p14:creationId xmlns:p14="http://schemas.microsoft.com/office/powerpoint/2010/main" xmlns="" val="289517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37152-CC08-48AF-8EFF-B84C61A5AE75}" type="slidenum">
              <a:rPr lang="en-US" smtClean="0"/>
              <a:pPr/>
              <a:t>4</a:t>
            </a:fld>
            <a:endParaRPr lang="en-US"/>
          </a:p>
        </p:txBody>
      </p:sp>
    </p:spTree>
    <p:extLst>
      <p:ext uri="{BB962C8B-B14F-4D97-AF65-F5344CB8AC3E}">
        <p14:creationId xmlns:p14="http://schemas.microsoft.com/office/powerpoint/2010/main" xmlns="" val="5659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B928B6F-0F6F-434D-8C84-849A222D582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B928B6F-0F6F-434D-8C84-849A222D58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B928B6F-0F6F-434D-8C84-849A222D58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B928B6F-0F6F-434D-8C84-849A222D58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B928B6F-0F6F-434D-8C84-849A222D582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B928B6F-0F6F-434D-8C84-849A222D58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B928B6F-0F6F-434D-8C84-849A222D58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B928B6F-0F6F-434D-8C84-849A222D58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B928B6F-0F6F-434D-8C84-849A222D582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B928B6F-0F6F-434D-8C84-849A222D58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4F60CCC-FCC7-4EFE-B276-4CB6186CD1D6}" type="datetimeFigureOut">
              <a:rPr lang="en-US" smtClean="0"/>
              <a:pPr/>
              <a:t>7/7/2021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B928B6F-0F6F-434D-8C84-849A222D582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4F60CCC-FCC7-4EFE-B276-4CB6186CD1D6}" type="datetimeFigureOut">
              <a:rPr lang="en-US" smtClean="0"/>
              <a:pPr/>
              <a:t>7/7/2021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B928B6F-0F6F-434D-8C84-849A222D582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real-time-object-detection-with-yolo-9dc039a2596b" TargetMode="External"/><Relationship Id="rId2" Type="http://schemas.openxmlformats.org/officeDocument/2006/relationships/hyperlink" Target="https://medium.datadriveninvestor.com/how-self-driving-cars-see-deeb87cac5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752600"/>
          </a:xfrm>
        </p:spPr>
        <p:txBody>
          <a:bodyPr>
            <a:normAutofit/>
          </a:bodyPr>
          <a:lstStyle/>
          <a:p>
            <a:pPr algn="ctr"/>
            <a:r>
              <a:rPr lang="en-US" sz="3200" b="1" dirty="0" smtClean="0"/>
              <a:t>   Object Detection for Self Driving                   Cars using Yolo algorithm </a:t>
            </a:r>
            <a:endParaRPr lang="en-US" sz="3200" b="1" dirty="0"/>
          </a:p>
        </p:txBody>
      </p:sp>
      <p:sp>
        <p:nvSpPr>
          <p:cNvPr id="3" name="Content Placeholder 2"/>
          <p:cNvSpPr>
            <a:spLocks noGrp="1"/>
          </p:cNvSpPr>
          <p:nvPr>
            <p:ph idx="1"/>
          </p:nvPr>
        </p:nvSpPr>
        <p:spPr>
          <a:xfrm>
            <a:off x="5334000" y="2895600"/>
            <a:ext cx="3505200" cy="2590800"/>
          </a:xfrm>
        </p:spPr>
        <p:txBody>
          <a:bodyPr>
            <a:normAutofit fontScale="62500" lnSpcReduction="20000"/>
          </a:bodyPr>
          <a:lstStyle/>
          <a:p>
            <a:endParaRPr lang="en-US" dirty="0" smtClean="0"/>
          </a:p>
          <a:p>
            <a:endParaRPr lang="en-US" dirty="0"/>
          </a:p>
          <a:p>
            <a:endParaRPr lang="en-US" dirty="0" smtClean="0"/>
          </a:p>
          <a:p>
            <a:endParaRPr lang="en-US" dirty="0"/>
          </a:p>
          <a:p>
            <a:pPr marL="82296" indent="0" algn="r">
              <a:buNone/>
            </a:pPr>
            <a:r>
              <a:rPr lang="en-US" dirty="0" smtClean="0"/>
              <a:t>                                       </a:t>
            </a:r>
            <a:r>
              <a:rPr lang="en-US" dirty="0" err="1" smtClean="0"/>
              <a:t>A.Dileep</a:t>
            </a:r>
            <a:r>
              <a:rPr lang="en-US" dirty="0" smtClean="0"/>
              <a:t>.</a:t>
            </a:r>
          </a:p>
          <a:p>
            <a:pPr marL="82296" indent="0" algn="r">
              <a:buNone/>
            </a:pPr>
            <a:r>
              <a:rPr lang="en-US" smtClean="0"/>
              <a:t>Data Science</a:t>
            </a:r>
            <a:endParaRPr lang="en-US" dirty="0" smtClean="0"/>
          </a:p>
          <a:p>
            <a:pPr marL="82296" indent="0" algn="r">
              <a:buNone/>
            </a:pPr>
            <a:r>
              <a:rPr lang="en-US" dirty="0"/>
              <a:t> </a:t>
            </a:r>
            <a:r>
              <a:rPr lang="en-US" dirty="0" smtClean="0"/>
              <a:t>                                                  </a:t>
            </a:r>
            <a:endParaRPr lang="en-US" dirty="0"/>
          </a:p>
        </p:txBody>
      </p:sp>
    </p:spTree>
    <p:extLst>
      <p:ext uri="{BB962C8B-B14F-4D97-AF65-F5344CB8AC3E}">
        <p14:creationId xmlns:p14="http://schemas.microsoft.com/office/powerpoint/2010/main" xmlns="" val="195785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medium.datadriveninvestor.com/how-self-driving-cars-see-deeb87cac531</a:t>
            </a:r>
            <a:r>
              <a:rPr lang="en-US" dirty="0" smtClean="0"/>
              <a:t>.</a:t>
            </a:r>
          </a:p>
          <a:p>
            <a:r>
              <a:rPr lang="en-US" dirty="0">
                <a:hlinkClick r:id="rId3"/>
              </a:rPr>
              <a:t>https://</a:t>
            </a:r>
            <a:r>
              <a:rPr lang="en-US" dirty="0" smtClean="0">
                <a:hlinkClick r:id="rId3"/>
              </a:rPr>
              <a:t>towardsdatascience.com/real-time-object-detection-with-yolo-9dc039a2596b</a:t>
            </a:r>
            <a:r>
              <a:rPr lang="en-US" dirty="0" smtClean="0"/>
              <a:t>.</a:t>
            </a:r>
          </a:p>
          <a:p>
            <a:endParaRPr lang="en-US" dirty="0"/>
          </a:p>
        </p:txBody>
      </p:sp>
    </p:spTree>
    <p:extLst>
      <p:ext uri="{BB962C8B-B14F-4D97-AF65-F5344CB8AC3E}">
        <p14:creationId xmlns:p14="http://schemas.microsoft.com/office/powerpoint/2010/main" xmlns="" val="195897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Introduction</a:t>
            </a:r>
            <a:endParaRPr lang="en-US" sz="3200" dirty="0"/>
          </a:p>
        </p:txBody>
      </p:sp>
      <p:sp>
        <p:nvSpPr>
          <p:cNvPr id="3" name="Content Placeholder 2"/>
          <p:cNvSpPr>
            <a:spLocks noGrp="1"/>
          </p:cNvSpPr>
          <p:nvPr>
            <p:ph idx="1"/>
          </p:nvPr>
        </p:nvSpPr>
        <p:spPr>
          <a:xfrm>
            <a:off x="1219200" y="1371600"/>
            <a:ext cx="7714488" cy="4876800"/>
          </a:xfrm>
        </p:spPr>
        <p:txBody>
          <a:bodyPr>
            <a:normAutofit/>
          </a:bodyPr>
          <a:lstStyle/>
          <a:p>
            <a:r>
              <a:rPr lang="en-US" sz="2400" dirty="0"/>
              <a:t>Self-driving systems are commonly categorized into three subsystems: perception, planning, and control. In this </a:t>
            </a:r>
            <a:r>
              <a:rPr lang="en-US" sz="2400" dirty="0" smtClean="0"/>
              <a:t>project, </a:t>
            </a:r>
            <a:r>
              <a:rPr lang="en-US" sz="2400" dirty="0"/>
              <a:t>the perception problem is studied in the context of real-time object detection for autonomous vehicles. </a:t>
            </a:r>
            <a:endParaRPr lang="en-US" sz="2400" dirty="0" smtClean="0"/>
          </a:p>
          <a:p>
            <a:r>
              <a:rPr lang="en-US" sz="2400" dirty="0" smtClean="0"/>
              <a:t>The </a:t>
            </a:r>
            <a:r>
              <a:rPr lang="en-US" sz="2400" dirty="0"/>
              <a:t>planning </a:t>
            </a:r>
            <a:r>
              <a:rPr lang="en-US" sz="2400" dirty="0" smtClean="0"/>
              <a:t>system makes </a:t>
            </a:r>
            <a:r>
              <a:rPr lang="en-US" sz="2400" dirty="0"/>
              <a:t>purposeful decisions based on the environment model, and the control </a:t>
            </a:r>
            <a:r>
              <a:rPr lang="en-US" sz="2400" dirty="0" smtClean="0"/>
              <a:t>system </a:t>
            </a:r>
            <a:r>
              <a:rPr lang="en-US" sz="2400" dirty="0"/>
              <a:t>executes planned actions. The objective of this </a:t>
            </a:r>
            <a:r>
              <a:rPr lang="en-US" sz="2400" dirty="0" smtClean="0"/>
              <a:t>project </a:t>
            </a:r>
            <a:r>
              <a:rPr lang="en-US" sz="2400" dirty="0"/>
              <a:t>is to study the perception problem in the context of real-time object detection for autonomous vehicles.</a:t>
            </a:r>
            <a:endParaRPr lang="en-US" sz="2400" dirty="0" smtClean="0"/>
          </a:p>
        </p:txBody>
      </p:sp>
    </p:spTree>
    <p:extLst>
      <p:ext uri="{BB962C8B-B14F-4D97-AF65-F5344CB8AC3E}">
        <p14:creationId xmlns:p14="http://schemas.microsoft.com/office/powerpoint/2010/main" xmlns="" val="130098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333488" cy="838200"/>
          </a:xfrm>
        </p:spPr>
        <p:txBody>
          <a:bodyPr>
            <a:normAutofit/>
          </a:bodyPr>
          <a:lstStyle/>
          <a:p>
            <a:r>
              <a:rPr lang="en-US" dirty="0" smtClean="0"/>
              <a:t>  </a:t>
            </a:r>
            <a:r>
              <a:rPr lang="en-US" sz="2700" dirty="0" smtClean="0"/>
              <a:t>Proposed system</a:t>
            </a:r>
            <a:endParaRPr lang="en-US" sz="2700" dirty="0"/>
          </a:p>
        </p:txBody>
      </p:sp>
      <p:sp>
        <p:nvSpPr>
          <p:cNvPr id="3" name="Content Placeholder 2"/>
          <p:cNvSpPr>
            <a:spLocks noGrp="1"/>
          </p:cNvSpPr>
          <p:nvPr>
            <p:ph idx="1"/>
          </p:nvPr>
        </p:nvSpPr>
        <p:spPr>
          <a:xfrm>
            <a:off x="990600" y="762000"/>
            <a:ext cx="7943088" cy="5486400"/>
          </a:xfrm>
        </p:spPr>
        <p:txBody>
          <a:bodyPr/>
          <a:lstStyle/>
          <a:p>
            <a:pPr marL="82296" indent="0">
              <a:buNone/>
            </a:pPr>
            <a:r>
              <a:rPr lang="en-US" sz="2400" spc="-5" smtClean="0"/>
              <a:t>CNN(YOLO)</a:t>
            </a:r>
            <a:r>
              <a:rPr lang="en-US" sz="2400" spc="5" smtClean="0"/>
              <a:t> </a:t>
            </a:r>
            <a:r>
              <a:rPr lang="en-US" sz="2400" spc="-5" dirty="0"/>
              <a:t>:</a:t>
            </a:r>
            <a:r>
              <a:rPr lang="en-US" sz="2400" spc="5" dirty="0"/>
              <a:t> </a:t>
            </a:r>
            <a:r>
              <a:rPr lang="en-US" sz="2400" spc="-5" dirty="0"/>
              <a:t>Object</a:t>
            </a:r>
            <a:r>
              <a:rPr lang="en-US" sz="2400" spc="5" dirty="0"/>
              <a:t> </a:t>
            </a:r>
            <a:r>
              <a:rPr lang="en-US" sz="2400" spc="-5" dirty="0"/>
              <a:t>Detection</a:t>
            </a:r>
            <a:r>
              <a:rPr lang="en-US" sz="2400" spc="5" dirty="0"/>
              <a:t> </a:t>
            </a:r>
            <a:r>
              <a:rPr lang="en-US" sz="2400" dirty="0"/>
              <a:t>as</a:t>
            </a:r>
            <a:r>
              <a:rPr lang="en-US" sz="2400" spc="15" dirty="0"/>
              <a:t> </a:t>
            </a:r>
            <a:r>
              <a:rPr lang="en-US" sz="2400" spc="-5" dirty="0"/>
              <a:t>Regression</a:t>
            </a:r>
            <a:r>
              <a:rPr lang="en-US" sz="2400" spc="25" dirty="0"/>
              <a:t> </a:t>
            </a:r>
            <a:r>
              <a:rPr lang="en-US" sz="2400" spc="-5" dirty="0" smtClean="0"/>
              <a:t>Problem</a:t>
            </a:r>
            <a:r>
              <a:rPr lang="en-US" spc="-5" dirty="0" smtClean="0"/>
              <a:t>.</a:t>
            </a:r>
          </a:p>
          <a:p>
            <a:pPr marL="786765" indent="-317500">
              <a:spcBef>
                <a:spcPts val="105"/>
              </a:spcBef>
              <a:buChar char="●"/>
              <a:tabLst>
                <a:tab pos="786765" algn="l"/>
                <a:tab pos="787400" algn="l"/>
              </a:tabLst>
            </a:pPr>
            <a:r>
              <a:rPr lang="en-US" sz="2000" dirty="0">
                <a:solidFill>
                  <a:srgbClr val="585858"/>
                </a:solidFill>
                <a:latin typeface="Arial MT"/>
                <a:cs typeface="Arial MT"/>
              </a:rPr>
              <a:t>output:</a:t>
            </a:r>
            <a:r>
              <a:rPr lang="en-US" sz="2000" spc="-55" dirty="0">
                <a:solidFill>
                  <a:srgbClr val="585858"/>
                </a:solidFill>
                <a:latin typeface="Arial MT"/>
                <a:cs typeface="Arial MT"/>
              </a:rPr>
              <a:t> </a:t>
            </a:r>
            <a:r>
              <a:rPr lang="en-US" sz="2000" dirty="0">
                <a:solidFill>
                  <a:srgbClr val="585858"/>
                </a:solidFill>
                <a:latin typeface="Arial MT"/>
                <a:cs typeface="Arial MT"/>
              </a:rPr>
              <a:t>Bounding</a:t>
            </a:r>
            <a:r>
              <a:rPr lang="en-US" sz="2000" spc="-35" dirty="0">
                <a:solidFill>
                  <a:srgbClr val="585858"/>
                </a:solidFill>
                <a:latin typeface="Arial MT"/>
                <a:cs typeface="Arial MT"/>
              </a:rPr>
              <a:t> </a:t>
            </a:r>
            <a:r>
              <a:rPr lang="en-US" sz="2000" dirty="0">
                <a:solidFill>
                  <a:srgbClr val="585858"/>
                </a:solidFill>
                <a:latin typeface="Arial MT"/>
                <a:cs typeface="Arial MT"/>
              </a:rPr>
              <a:t>box</a:t>
            </a:r>
            <a:r>
              <a:rPr lang="en-US" sz="2000" spc="-15" dirty="0">
                <a:solidFill>
                  <a:srgbClr val="585858"/>
                </a:solidFill>
                <a:latin typeface="Arial MT"/>
                <a:cs typeface="Arial MT"/>
              </a:rPr>
              <a:t> </a:t>
            </a:r>
            <a:r>
              <a:rPr lang="en-US" sz="2000" dirty="0">
                <a:solidFill>
                  <a:srgbClr val="585858"/>
                </a:solidFill>
                <a:latin typeface="Arial MT"/>
                <a:cs typeface="Arial MT"/>
              </a:rPr>
              <a:t>coordinates</a:t>
            </a:r>
            <a:r>
              <a:rPr lang="en-US" sz="2000" spc="-40" dirty="0">
                <a:solidFill>
                  <a:srgbClr val="585858"/>
                </a:solidFill>
                <a:latin typeface="Arial MT"/>
                <a:cs typeface="Arial MT"/>
              </a:rPr>
              <a:t> </a:t>
            </a:r>
            <a:r>
              <a:rPr lang="en-US" sz="2000" dirty="0">
                <a:solidFill>
                  <a:srgbClr val="585858"/>
                </a:solidFill>
                <a:latin typeface="Arial MT"/>
                <a:cs typeface="Arial MT"/>
              </a:rPr>
              <a:t>and</a:t>
            </a:r>
            <a:r>
              <a:rPr lang="en-US" sz="2000" spc="-20" dirty="0">
                <a:solidFill>
                  <a:srgbClr val="585858"/>
                </a:solidFill>
                <a:latin typeface="Arial MT"/>
                <a:cs typeface="Arial MT"/>
              </a:rPr>
              <a:t> </a:t>
            </a:r>
            <a:r>
              <a:rPr lang="en-US" sz="2000" spc="-5" dirty="0">
                <a:solidFill>
                  <a:srgbClr val="585858"/>
                </a:solidFill>
                <a:latin typeface="Arial MT"/>
                <a:cs typeface="Arial MT"/>
              </a:rPr>
              <a:t>Class</a:t>
            </a:r>
            <a:r>
              <a:rPr lang="en-US" sz="2000" spc="-20" dirty="0">
                <a:solidFill>
                  <a:srgbClr val="585858"/>
                </a:solidFill>
                <a:latin typeface="Arial MT"/>
                <a:cs typeface="Arial MT"/>
              </a:rPr>
              <a:t> </a:t>
            </a:r>
            <a:r>
              <a:rPr lang="en-US" sz="2000" dirty="0">
                <a:solidFill>
                  <a:srgbClr val="585858"/>
                </a:solidFill>
                <a:latin typeface="Arial MT"/>
                <a:cs typeface="Arial MT"/>
              </a:rPr>
              <a:t>Probabilities</a:t>
            </a:r>
            <a:endParaRPr lang="en-US" sz="2000" dirty="0">
              <a:latin typeface="Arial MT"/>
              <a:cs typeface="Arial MT"/>
            </a:endParaRPr>
          </a:p>
          <a:p>
            <a:pPr>
              <a:spcBef>
                <a:spcPts val="10"/>
              </a:spcBef>
            </a:pPr>
            <a:endParaRPr lang="en-US" sz="2000" dirty="0">
              <a:latin typeface="Arial MT"/>
              <a:cs typeface="Arial MT"/>
            </a:endParaRPr>
          </a:p>
          <a:p>
            <a:pPr marL="329565" indent="-317500">
              <a:buChar char="●"/>
              <a:tabLst>
                <a:tab pos="329565" algn="l"/>
                <a:tab pos="330200" algn="l"/>
              </a:tabLst>
            </a:pPr>
            <a:r>
              <a:rPr lang="en-US" sz="2000" dirty="0">
                <a:solidFill>
                  <a:srgbClr val="585858"/>
                </a:solidFill>
                <a:latin typeface="Arial MT"/>
                <a:cs typeface="Arial MT"/>
              </a:rPr>
              <a:t>Single</a:t>
            </a:r>
            <a:r>
              <a:rPr lang="en-US" sz="2000" spc="-45" dirty="0">
                <a:solidFill>
                  <a:srgbClr val="585858"/>
                </a:solidFill>
                <a:latin typeface="Arial MT"/>
                <a:cs typeface="Arial MT"/>
              </a:rPr>
              <a:t> </a:t>
            </a:r>
            <a:r>
              <a:rPr lang="en-US" sz="2000" dirty="0">
                <a:solidFill>
                  <a:srgbClr val="585858"/>
                </a:solidFill>
                <a:latin typeface="Arial MT"/>
                <a:cs typeface="Arial MT"/>
              </a:rPr>
              <a:t>Neural</a:t>
            </a:r>
            <a:r>
              <a:rPr lang="en-US" sz="2000" spc="-40" dirty="0">
                <a:solidFill>
                  <a:srgbClr val="585858"/>
                </a:solidFill>
                <a:latin typeface="Arial MT"/>
                <a:cs typeface="Arial MT"/>
              </a:rPr>
              <a:t> </a:t>
            </a:r>
            <a:r>
              <a:rPr lang="en-US" sz="2000" spc="-5" dirty="0">
                <a:solidFill>
                  <a:srgbClr val="585858"/>
                </a:solidFill>
                <a:latin typeface="Arial MT"/>
                <a:cs typeface="Arial MT"/>
              </a:rPr>
              <a:t>Network</a:t>
            </a:r>
            <a:endParaRPr lang="en-US" sz="2000" dirty="0">
              <a:latin typeface="Arial MT"/>
              <a:cs typeface="Arial MT"/>
            </a:endParaRPr>
          </a:p>
          <a:p>
            <a:pPr marL="12065" indent="0">
              <a:spcBef>
                <a:spcPts val="5"/>
              </a:spcBef>
              <a:buNone/>
              <a:tabLst>
                <a:tab pos="329565" algn="l"/>
                <a:tab pos="330200" algn="l"/>
              </a:tabLst>
            </a:pPr>
            <a:r>
              <a:rPr lang="en-US" sz="2000" dirty="0" smtClean="0">
                <a:latin typeface="Arial MT"/>
                <a:cs typeface="Arial MT"/>
              </a:rPr>
              <a:t>           </a:t>
            </a:r>
            <a:r>
              <a:rPr lang="en-US" sz="2000" dirty="0" smtClean="0">
                <a:solidFill>
                  <a:srgbClr val="585858"/>
                </a:solidFill>
                <a:latin typeface="Arial MT"/>
                <a:cs typeface="Arial MT"/>
              </a:rPr>
              <a:t>Benefits</a:t>
            </a:r>
            <a:r>
              <a:rPr lang="en-US" sz="2000" dirty="0">
                <a:solidFill>
                  <a:srgbClr val="585858"/>
                </a:solidFill>
                <a:latin typeface="Arial MT"/>
                <a:cs typeface="Arial MT"/>
              </a:rPr>
              <a:t>:</a:t>
            </a:r>
            <a:endParaRPr lang="en-US" sz="2000" dirty="0">
              <a:latin typeface="Arial MT"/>
              <a:cs typeface="Arial MT"/>
            </a:endParaRPr>
          </a:p>
          <a:p>
            <a:pPr marL="786765" lvl="1" indent="-317500">
              <a:spcBef>
                <a:spcPts val="250"/>
              </a:spcBef>
              <a:buChar char="○"/>
              <a:tabLst>
                <a:tab pos="786765" algn="l"/>
                <a:tab pos="787400" algn="l"/>
              </a:tabLst>
            </a:pPr>
            <a:r>
              <a:rPr lang="en-US" sz="2000" spc="-5" dirty="0">
                <a:solidFill>
                  <a:srgbClr val="585858"/>
                </a:solidFill>
                <a:latin typeface="Arial MT"/>
                <a:cs typeface="Arial MT"/>
              </a:rPr>
              <a:t>Extremely</a:t>
            </a:r>
            <a:r>
              <a:rPr lang="en-US" sz="2000" spc="-15" dirty="0">
                <a:solidFill>
                  <a:srgbClr val="585858"/>
                </a:solidFill>
                <a:latin typeface="Arial MT"/>
                <a:cs typeface="Arial MT"/>
              </a:rPr>
              <a:t> </a:t>
            </a:r>
            <a:r>
              <a:rPr lang="en-US" sz="2000" spc="-5" dirty="0">
                <a:solidFill>
                  <a:srgbClr val="585858"/>
                </a:solidFill>
                <a:latin typeface="Arial MT"/>
                <a:cs typeface="Arial MT"/>
              </a:rPr>
              <a:t>Fast</a:t>
            </a:r>
            <a:r>
              <a:rPr lang="en-US" sz="2000" spc="-30" dirty="0">
                <a:solidFill>
                  <a:srgbClr val="585858"/>
                </a:solidFill>
                <a:latin typeface="Arial MT"/>
                <a:cs typeface="Arial MT"/>
              </a:rPr>
              <a:t> </a:t>
            </a:r>
            <a:r>
              <a:rPr lang="en-US" sz="2000" dirty="0">
                <a:solidFill>
                  <a:srgbClr val="585858"/>
                </a:solidFill>
                <a:latin typeface="Arial MT"/>
                <a:cs typeface="Arial MT"/>
              </a:rPr>
              <a:t>(one</a:t>
            </a:r>
            <a:r>
              <a:rPr lang="en-US" sz="2000" spc="-20" dirty="0">
                <a:solidFill>
                  <a:srgbClr val="585858"/>
                </a:solidFill>
                <a:latin typeface="Arial MT"/>
                <a:cs typeface="Arial MT"/>
              </a:rPr>
              <a:t> </a:t>
            </a:r>
            <a:r>
              <a:rPr lang="en-US" sz="2000" spc="-5" dirty="0">
                <a:solidFill>
                  <a:srgbClr val="585858"/>
                </a:solidFill>
                <a:latin typeface="Arial MT"/>
                <a:cs typeface="Arial MT"/>
              </a:rPr>
              <a:t>NN</a:t>
            </a:r>
            <a:r>
              <a:rPr lang="en-US" sz="2000" dirty="0">
                <a:solidFill>
                  <a:srgbClr val="585858"/>
                </a:solidFill>
                <a:latin typeface="Arial MT"/>
                <a:cs typeface="Arial MT"/>
              </a:rPr>
              <a:t> +</a:t>
            </a:r>
            <a:r>
              <a:rPr lang="en-US" sz="2000" spc="-10" dirty="0">
                <a:solidFill>
                  <a:srgbClr val="585858"/>
                </a:solidFill>
                <a:latin typeface="Arial MT"/>
                <a:cs typeface="Arial MT"/>
              </a:rPr>
              <a:t> </a:t>
            </a:r>
            <a:r>
              <a:rPr lang="en-US" sz="2000" dirty="0">
                <a:solidFill>
                  <a:srgbClr val="585858"/>
                </a:solidFill>
                <a:latin typeface="Arial MT"/>
                <a:cs typeface="Arial MT"/>
              </a:rPr>
              <a:t>45</a:t>
            </a:r>
            <a:r>
              <a:rPr lang="en-US" sz="2000" spc="-20" dirty="0">
                <a:solidFill>
                  <a:srgbClr val="585858"/>
                </a:solidFill>
                <a:latin typeface="Arial MT"/>
                <a:cs typeface="Arial MT"/>
              </a:rPr>
              <a:t> </a:t>
            </a:r>
            <a:r>
              <a:rPr lang="en-US" sz="2000" dirty="0">
                <a:solidFill>
                  <a:srgbClr val="585858"/>
                </a:solidFill>
                <a:latin typeface="Arial MT"/>
                <a:cs typeface="Arial MT"/>
              </a:rPr>
              <a:t>frames</a:t>
            </a:r>
            <a:r>
              <a:rPr lang="en-US" sz="2000" spc="-25" dirty="0">
                <a:solidFill>
                  <a:srgbClr val="585858"/>
                </a:solidFill>
                <a:latin typeface="Arial MT"/>
                <a:cs typeface="Arial MT"/>
              </a:rPr>
              <a:t> </a:t>
            </a:r>
            <a:r>
              <a:rPr lang="en-US" sz="2000" dirty="0">
                <a:solidFill>
                  <a:srgbClr val="585858"/>
                </a:solidFill>
                <a:latin typeface="Arial MT"/>
                <a:cs typeface="Arial MT"/>
              </a:rPr>
              <a:t>per</a:t>
            </a:r>
            <a:r>
              <a:rPr lang="en-US" sz="2000" spc="-20" dirty="0">
                <a:solidFill>
                  <a:srgbClr val="585858"/>
                </a:solidFill>
                <a:latin typeface="Arial MT"/>
                <a:cs typeface="Arial MT"/>
              </a:rPr>
              <a:t> </a:t>
            </a:r>
            <a:r>
              <a:rPr lang="en-US" sz="2000" dirty="0">
                <a:solidFill>
                  <a:srgbClr val="585858"/>
                </a:solidFill>
                <a:latin typeface="Arial MT"/>
                <a:cs typeface="Arial MT"/>
              </a:rPr>
              <a:t>sec),</a:t>
            </a:r>
            <a:r>
              <a:rPr lang="en-US" sz="2000" spc="-40" dirty="0">
                <a:solidFill>
                  <a:srgbClr val="585858"/>
                </a:solidFill>
                <a:latin typeface="Arial MT"/>
                <a:cs typeface="Arial MT"/>
              </a:rPr>
              <a:t> </a:t>
            </a:r>
            <a:r>
              <a:rPr lang="en-US" sz="2000" spc="-5" dirty="0">
                <a:solidFill>
                  <a:srgbClr val="585858"/>
                </a:solidFill>
                <a:latin typeface="Arial MT"/>
                <a:cs typeface="Arial MT"/>
              </a:rPr>
              <a:t>twice</a:t>
            </a:r>
            <a:r>
              <a:rPr lang="en-US" sz="2000" spc="-10" dirty="0">
                <a:solidFill>
                  <a:srgbClr val="585858"/>
                </a:solidFill>
                <a:latin typeface="Arial MT"/>
                <a:cs typeface="Arial MT"/>
              </a:rPr>
              <a:t> </a:t>
            </a:r>
            <a:r>
              <a:rPr lang="en-US" sz="2000" spc="-5" dirty="0">
                <a:solidFill>
                  <a:srgbClr val="585858"/>
                </a:solidFill>
                <a:latin typeface="Arial MT"/>
                <a:cs typeface="Arial MT"/>
              </a:rPr>
              <a:t>more</a:t>
            </a:r>
            <a:r>
              <a:rPr lang="en-US" sz="2000" spc="-15" dirty="0">
                <a:solidFill>
                  <a:srgbClr val="585858"/>
                </a:solidFill>
                <a:latin typeface="Arial MT"/>
                <a:cs typeface="Arial MT"/>
              </a:rPr>
              <a:t> </a:t>
            </a:r>
            <a:r>
              <a:rPr lang="en-US" sz="2000" dirty="0" err="1">
                <a:solidFill>
                  <a:srgbClr val="585858"/>
                </a:solidFill>
                <a:latin typeface="Arial MT"/>
                <a:cs typeface="Arial MT"/>
              </a:rPr>
              <a:t>mAP</a:t>
            </a:r>
            <a:r>
              <a:rPr lang="en-US" sz="2000" dirty="0">
                <a:solidFill>
                  <a:srgbClr val="585858"/>
                </a:solidFill>
                <a:latin typeface="Arial MT"/>
                <a:cs typeface="Arial MT"/>
              </a:rPr>
              <a:t>.</a:t>
            </a:r>
            <a:endParaRPr lang="en-US" sz="2000" dirty="0">
              <a:latin typeface="Arial MT"/>
              <a:cs typeface="Arial MT"/>
            </a:endParaRPr>
          </a:p>
          <a:p>
            <a:pPr marL="786765" lvl="1" indent="-317500">
              <a:spcBef>
                <a:spcPts val="250"/>
              </a:spcBef>
              <a:buChar char="○"/>
              <a:tabLst>
                <a:tab pos="786765" algn="l"/>
                <a:tab pos="787400" algn="l"/>
              </a:tabLst>
            </a:pPr>
            <a:r>
              <a:rPr lang="en-US" sz="2000" dirty="0">
                <a:solidFill>
                  <a:srgbClr val="585858"/>
                </a:solidFill>
                <a:latin typeface="Arial MT"/>
                <a:cs typeface="Arial MT"/>
              </a:rPr>
              <a:t>Global</a:t>
            </a:r>
            <a:r>
              <a:rPr lang="en-US" sz="2000" spc="-15" dirty="0">
                <a:solidFill>
                  <a:srgbClr val="585858"/>
                </a:solidFill>
                <a:latin typeface="Arial MT"/>
                <a:cs typeface="Arial MT"/>
              </a:rPr>
              <a:t> </a:t>
            </a:r>
            <a:r>
              <a:rPr lang="en-US" sz="2000" dirty="0">
                <a:solidFill>
                  <a:srgbClr val="585858"/>
                </a:solidFill>
                <a:latin typeface="Arial MT"/>
                <a:cs typeface="Arial MT"/>
              </a:rPr>
              <a:t>Reasoning</a:t>
            </a:r>
            <a:r>
              <a:rPr lang="en-US" sz="2000" spc="-40" dirty="0">
                <a:solidFill>
                  <a:srgbClr val="585858"/>
                </a:solidFill>
                <a:latin typeface="Arial MT"/>
                <a:cs typeface="Arial MT"/>
              </a:rPr>
              <a:t> </a:t>
            </a:r>
            <a:r>
              <a:rPr lang="en-US" sz="2000" spc="-5" dirty="0">
                <a:solidFill>
                  <a:srgbClr val="585858"/>
                </a:solidFill>
                <a:latin typeface="Arial MT"/>
                <a:cs typeface="Arial MT"/>
              </a:rPr>
              <a:t>(knows</a:t>
            </a:r>
            <a:r>
              <a:rPr lang="en-US" sz="2000" spc="-10" dirty="0">
                <a:solidFill>
                  <a:srgbClr val="585858"/>
                </a:solidFill>
                <a:latin typeface="Arial MT"/>
                <a:cs typeface="Arial MT"/>
              </a:rPr>
              <a:t> </a:t>
            </a:r>
            <a:r>
              <a:rPr lang="en-US" sz="2000" spc="-5" dirty="0">
                <a:solidFill>
                  <a:srgbClr val="585858"/>
                </a:solidFill>
                <a:latin typeface="Arial MT"/>
                <a:cs typeface="Arial MT"/>
              </a:rPr>
              <a:t>context,</a:t>
            </a:r>
            <a:r>
              <a:rPr lang="en-US" sz="2000" spc="-25" dirty="0">
                <a:solidFill>
                  <a:srgbClr val="585858"/>
                </a:solidFill>
                <a:latin typeface="Arial MT"/>
                <a:cs typeface="Arial MT"/>
              </a:rPr>
              <a:t> </a:t>
            </a:r>
            <a:r>
              <a:rPr lang="en-US" sz="2000" dirty="0">
                <a:solidFill>
                  <a:srgbClr val="585858"/>
                </a:solidFill>
                <a:latin typeface="Arial MT"/>
                <a:cs typeface="Arial MT"/>
              </a:rPr>
              <a:t>less</a:t>
            </a:r>
            <a:r>
              <a:rPr lang="en-US" sz="2000" spc="-10" dirty="0">
                <a:solidFill>
                  <a:srgbClr val="585858"/>
                </a:solidFill>
                <a:latin typeface="Arial MT"/>
                <a:cs typeface="Arial MT"/>
              </a:rPr>
              <a:t> </a:t>
            </a:r>
            <a:r>
              <a:rPr lang="en-US" sz="2000" spc="-5" dirty="0">
                <a:solidFill>
                  <a:srgbClr val="585858"/>
                </a:solidFill>
                <a:latin typeface="Arial MT"/>
                <a:cs typeface="Arial MT"/>
              </a:rPr>
              <a:t>background</a:t>
            </a:r>
            <a:r>
              <a:rPr lang="en-US" sz="2000" spc="-40" dirty="0">
                <a:solidFill>
                  <a:srgbClr val="585858"/>
                </a:solidFill>
                <a:latin typeface="Arial MT"/>
                <a:cs typeface="Arial MT"/>
              </a:rPr>
              <a:t> </a:t>
            </a:r>
            <a:r>
              <a:rPr lang="en-US" sz="2000" dirty="0">
                <a:solidFill>
                  <a:srgbClr val="585858"/>
                </a:solidFill>
                <a:latin typeface="Arial MT"/>
                <a:cs typeface="Arial MT"/>
              </a:rPr>
              <a:t>errors)</a:t>
            </a:r>
            <a:endParaRPr lang="en-US" sz="2000" dirty="0">
              <a:latin typeface="Arial MT"/>
              <a:cs typeface="Arial MT"/>
            </a:endParaRPr>
          </a:p>
          <a:p>
            <a:pPr marL="786765" lvl="1" indent="-317500">
              <a:spcBef>
                <a:spcPts val="254"/>
              </a:spcBef>
              <a:buChar char="○"/>
              <a:tabLst>
                <a:tab pos="786765" algn="l"/>
                <a:tab pos="787400" algn="l"/>
              </a:tabLst>
            </a:pPr>
            <a:r>
              <a:rPr lang="en-US" sz="2000" dirty="0">
                <a:solidFill>
                  <a:srgbClr val="585858"/>
                </a:solidFill>
                <a:latin typeface="Arial MT"/>
                <a:cs typeface="Arial MT"/>
              </a:rPr>
              <a:t>Generalizable</a:t>
            </a:r>
            <a:r>
              <a:rPr lang="en-US" sz="2000" spc="-50" dirty="0">
                <a:solidFill>
                  <a:srgbClr val="585858"/>
                </a:solidFill>
                <a:latin typeface="Arial MT"/>
                <a:cs typeface="Arial MT"/>
              </a:rPr>
              <a:t> </a:t>
            </a:r>
            <a:r>
              <a:rPr lang="en-US" sz="2000" dirty="0">
                <a:solidFill>
                  <a:srgbClr val="585858"/>
                </a:solidFill>
                <a:latin typeface="Arial MT"/>
                <a:cs typeface="Arial MT"/>
              </a:rPr>
              <a:t>Representations</a:t>
            </a:r>
            <a:r>
              <a:rPr lang="en-US" sz="2000" spc="-55" dirty="0">
                <a:solidFill>
                  <a:srgbClr val="585858"/>
                </a:solidFill>
                <a:latin typeface="Arial MT"/>
                <a:cs typeface="Arial MT"/>
              </a:rPr>
              <a:t> </a:t>
            </a:r>
            <a:r>
              <a:rPr lang="en-US" sz="2000" dirty="0">
                <a:solidFill>
                  <a:srgbClr val="585858"/>
                </a:solidFill>
                <a:latin typeface="Arial MT"/>
                <a:cs typeface="Arial MT"/>
              </a:rPr>
              <a:t>(train</a:t>
            </a:r>
            <a:r>
              <a:rPr lang="en-US" sz="2000" spc="-35" dirty="0">
                <a:solidFill>
                  <a:srgbClr val="585858"/>
                </a:solidFill>
                <a:latin typeface="Arial MT"/>
                <a:cs typeface="Arial MT"/>
              </a:rPr>
              <a:t> </a:t>
            </a:r>
            <a:r>
              <a:rPr lang="en-US" sz="2000" dirty="0">
                <a:solidFill>
                  <a:srgbClr val="585858"/>
                </a:solidFill>
                <a:latin typeface="Arial MT"/>
                <a:cs typeface="Arial MT"/>
              </a:rPr>
              <a:t>natural</a:t>
            </a:r>
            <a:r>
              <a:rPr lang="en-US" sz="2000" spc="-30" dirty="0">
                <a:solidFill>
                  <a:srgbClr val="585858"/>
                </a:solidFill>
                <a:latin typeface="Arial MT"/>
                <a:cs typeface="Arial MT"/>
              </a:rPr>
              <a:t> </a:t>
            </a:r>
            <a:r>
              <a:rPr lang="en-US" sz="2000" dirty="0">
                <a:solidFill>
                  <a:srgbClr val="585858"/>
                </a:solidFill>
                <a:latin typeface="Arial MT"/>
                <a:cs typeface="Arial MT"/>
              </a:rPr>
              <a:t>images,</a:t>
            </a:r>
            <a:r>
              <a:rPr lang="en-US" sz="2000" spc="-40" dirty="0">
                <a:solidFill>
                  <a:srgbClr val="585858"/>
                </a:solidFill>
                <a:latin typeface="Arial MT"/>
                <a:cs typeface="Arial MT"/>
              </a:rPr>
              <a:t> </a:t>
            </a:r>
            <a:r>
              <a:rPr lang="en-US" sz="2000" dirty="0">
                <a:solidFill>
                  <a:srgbClr val="585858"/>
                </a:solidFill>
                <a:latin typeface="Arial MT"/>
                <a:cs typeface="Arial MT"/>
              </a:rPr>
              <a:t>test</a:t>
            </a:r>
            <a:r>
              <a:rPr lang="en-US" sz="2000" spc="-25" dirty="0">
                <a:solidFill>
                  <a:srgbClr val="585858"/>
                </a:solidFill>
                <a:latin typeface="Arial MT"/>
                <a:cs typeface="Arial MT"/>
              </a:rPr>
              <a:t> </a:t>
            </a:r>
            <a:r>
              <a:rPr lang="en-US" sz="2000" dirty="0" smtClean="0">
                <a:solidFill>
                  <a:srgbClr val="585858"/>
                </a:solidFill>
                <a:latin typeface="Arial MT"/>
                <a:cs typeface="Arial MT"/>
              </a:rPr>
              <a:t>art-work</a:t>
            </a:r>
          </a:p>
          <a:p>
            <a:pPr marL="786765" lvl="1" indent="-317500">
              <a:spcBef>
                <a:spcPts val="254"/>
              </a:spcBef>
              <a:buChar char="○"/>
              <a:tabLst>
                <a:tab pos="786765" algn="l"/>
                <a:tab pos="787400" algn="l"/>
              </a:tabLst>
            </a:pPr>
            <a:r>
              <a:rPr lang="en-US" sz="2000" dirty="0" smtClean="0">
                <a:solidFill>
                  <a:srgbClr val="585858"/>
                </a:solidFill>
                <a:latin typeface="Arial MT"/>
                <a:cs typeface="Arial MT"/>
              </a:rPr>
              <a:t>,</a:t>
            </a:r>
            <a:r>
              <a:rPr lang="en-US" sz="2000" spc="-40" dirty="0" smtClean="0">
                <a:solidFill>
                  <a:srgbClr val="585858"/>
                </a:solidFill>
                <a:latin typeface="Arial MT"/>
                <a:cs typeface="Arial MT"/>
              </a:rPr>
              <a:t> </a:t>
            </a:r>
            <a:r>
              <a:rPr lang="en-US" sz="2000" dirty="0">
                <a:solidFill>
                  <a:srgbClr val="585858"/>
                </a:solidFill>
                <a:latin typeface="Arial MT"/>
                <a:cs typeface="Arial MT"/>
              </a:rPr>
              <a:t>applicable</a:t>
            </a:r>
            <a:r>
              <a:rPr lang="en-US" sz="2000" spc="-30" dirty="0">
                <a:solidFill>
                  <a:srgbClr val="585858"/>
                </a:solidFill>
                <a:latin typeface="Arial MT"/>
                <a:cs typeface="Arial MT"/>
              </a:rPr>
              <a:t> </a:t>
            </a:r>
            <a:r>
              <a:rPr lang="en-US" sz="2000" dirty="0">
                <a:solidFill>
                  <a:srgbClr val="585858"/>
                </a:solidFill>
                <a:latin typeface="Arial MT"/>
                <a:cs typeface="Arial MT"/>
              </a:rPr>
              <a:t>new</a:t>
            </a:r>
            <a:r>
              <a:rPr lang="en-US" sz="2000" spc="-30" dirty="0">
                <a:solidFill>
                  <a:srgbClr val="585858"/>
                </a:solidFill>
                <a:latin typeface="Arial MT"/>
                <a:cs typeface="Arial MT"/>
              </a:rPr>
              <a:t> </a:t>
            </a:r>
            <a:r>
              <a:rPr lang="en-US" sz="2000" dirty="0">
                <a:solidFill>
                  <a:srgbClr val="585858"/>
                </a:solidFill>
                <a:latin typeface="Arial MT"/>
                <a:cs typeface="Arial MT"/>
              </a:rPr>
              <a:t>domain</a:t>
            </a:r>
            <a:endParaRPr lang="en-US" sz="2000" dirty="0"/>
          </a:p>
        </p:txBody>
      </p:sp>
      <p:pic>
        <p:nvPicPr>
          <p:cNvPr id="4" name="object 4"/>
          <p:cNvPicPr/>
          <p:nvPr/>
        </p:nvPicPr>
        <p:blipFill>
          <a:blip r:embed="rId2" cstate="print"/>
          <a:stretch>
            <a:fillRect/>
          </a:stretch>
        </p:blipFill>
        <p:spPr>
          <a:xfrm>
            <a:off x="1371600" y="4648200"/>
            <a:ext cx="6934200" cy="1544526"/>
          </a:xfrm>
          <a:prstGeom prst="rect">
            <a:avLst/>
          </a:prstGeom>
        </p:spPr>
      </p:pic>
    </p:spTree>
    <p:extLst>
      <p:ext uri="{BB962C8B-B14F-4D97-AF65-F5344CB8AC3E}">
        <p14:creationId xmlns:p14="http://schemas.microsoft.com/office/powerpoint/2010/main" xmlns="" val="194198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8850" y="-228600"/>
            <a:ext cx="7499350" cy="1341438"/>
          </a:xfrm>
        </p:spPr>
        <p:txBody>
          <a:bodyPr>
            <a:normAutofit/>
          </a:bodyPr>
          <a:lstStyle/>
          <a:p>
            <a:r>
              <a:rPr lang="en-US" sz="3200" spc="-5" dirty="0"/>
              <a:t>Detection</a:t>
            </a:r>
            <a:r>
              <a:rPr lang="en-US" sz="3200" spc="-25" dirty="0"/>
              <a:t> </a:t>
            </a:r>
            <a:r>
              <a:rPr lang="en-US" sz="3200" dirty="0"/>
              <a:t>Process</a:t>
            </a:r>
            <a:r>
              <a:rPr lang="en-US" sz="3200" spc="-25" dirty="0"/>
              <a:t> </a:t>
            </a:r>
            <a:r>
              <a:rPr lang="en-US" sz="3200" spc="-5" dirty="0"/>
              <a:t>(</a:t>
            </a:r>
            <a:r>
              <a:rPr lang="en-US" sz="3200" spc="-5" dirty="0" smtClean="0"/>
              <a:t>YOLO)</a:t>
            </a:r>
            <a:endParaRPr lang="en-US" sz="3200" dirty="0"/>
          </a:p>
        </p:txBody>
      </p:sp>
      <p:sp>
        <p:nvSpPr>
          <p:cNvPr id="3" name="Content Placeholder 2"/>
          <p:cNvSpPr>
            <a:spLocks noGrp="1"/>
          </p:cNvSpPr>
          <p:nvPr>
            <p:ph sz="half" idx="4294967295"/>
          </p:nvPr>
        </p:nvSpPr>
        <p:spPr>
          <a:xfrm>
            <a:off x="0" y="1524000"/>
            <a:ext cx="3657600" cy="4664075"/>
          </a:xfrm>
        </p:spPr>
        <p:txBody>
          <a:bodyPr/>
          <a:lstStyle/>
          <a:p>
            <a:endParaRPr lang="en-US" dirty="0">
              <a:latin typeface="Times New Roman"/>
              <a:cs typeface="Times New Roman"/>
            </a:endParaRPr>
          </a:p>
          <a:p>
            <a:endParaRPr lang="en-US" dirty="0">
              <a:latin typeface="Times New Roman"/>
              <a:cs typeface="Times New Roman"/>
            </a:endParaRPr>
          </a:p>
          <a:p>
            <a:endParaRPr lang="en-US" dirty="0"/>
          </a:p>
        </p:txBody>
      </p:sp>
      <p:pic>
        <p:nvPicPr>
          <p:cNvPr id="9" name="Picture 8" descr="https://miro.medium.com/max/954/1*JniWRt-ceWLNlkOULjhdpg.png"/>
          <p:cNvPicPr/>
          <p:nvPr/>
        </p:nvPicPr>
        <p:blipFill>
          <a:blip r:embed="rId3">
            <a:extLst>
              <a:ext uri="{28A0092B-C50C-407E-A947-70E740481C1C}">
                <a14:useLocalDpi xmlns:a14="http://schemas.microsoft.com/office/drawing/2010/main" xmlns="" val="0"/>
              </a:ext>
            </a:extLst>
          </a:blip>
          <a:srcRect/>
          <a:stretch>
            <a:fillRect/>
          </a:stretch>
        </p:blipFill>
        <p:spPr bwMode="auto">
          <a:xfrm>
            <a:off x="1295400" y="990601"/>
            <a:ext cx="7162800" cy="3276600"/>
          </a:xfrm>
          <a:prstGeom prst="rect">
            <a:avLst/>
          </a:prstGeom>
          <a:noFill/>
          <a:ln>
            <a:noFill/>
          </a:ln>
        </p:spPr>
      </p:pic>
      <p:sp>
        <p:nvSpPr>
          <p:cNvPr id="10" name="Rectangle 9"/>
          <p:cNvSpPr/>
          <p:nvPr/>
        </p:nvSpPr>
        <p:spPr>
          <a:xfrm>
            <a:off x="4724400" y="4343777"/>
            <a:ext cx="3581400" cy="2369880"/>
          </a:xfrm>
          <a:prstGeom prst="rect">
            <a:avLst/>
          </a:prstGeom>
        </p:spPr>
        <p:txBody>
          <a:bodyPr wrap="square">
            <a:spAutoFit/>
          </a:bodyPr>
          <a:lstStyle/>
          <a:p>
            <a:pPr marL="12700">
              <a:lnSpc>
                <a:spcPct val="100000"/>
              </a:lnSpc>
              <a:spcBef>
                <a:spcPts val="100"/>
              </a:spcBef>
            </a:pPr>
            <a:r>
              <a:rPr lang="en-US" dirty="0" smtClean="0">
                <a:latin typeface="Arial MT"/>
                <a:cs typeface="Arial MT"/>
              </a:rPr>
              <a:t>These</a:t>
            </a:r>
            <a:r>
              <a:rPr lang="en-US" spc="-55" dirty="0" smtClean="0">
                <a:latin typeface="Arial MT"/>
                <a:cs typeface="Arial MT"/>
              </a:rPr>
              <a:t> </a:t>
            </a:r>
            <a:r>
              <a:rPr lang="en-US" dirty="0" smtClean="0">
                <a:latin typeface="Arial MT"/>
                <a:cs typeface="Arial MT"/>
              </a:rPr>
              <a:t>predictions</a:t>
            </a:r>
            <a:r>
              <a:rPr lang="en-US" spc="-60" dirty="0" smtClean="0">
                <a:latin typeface="Arial MT"/>
                <a:cs typeface="Arial MT"/>
              </a:rPr>
              <a:t> </a:t>
            </a:r>
            <a:r>
              <a:rPr lang="en-US" dirty="0" smtClean="0">
                <a:latin typeface="Arial MT"/>
                <a:cs typeface="Arial MT"/>
              </a:rPr>
              <a:t>are</a:t>
            </a:r>
            <a:r>
              <a:rPr lang="en-US" spc="-45" dirty="0" smtClean="0">
                <a:latin typeface="Arial MT"/>
                <a:cs typeface="Arial MT"/>
              </a:rPr>
              <a:t> </a:t>
            </a:r>
            <a:r>
              <a:rPr lang="en-US" dirty="0" smtClean="0">
                <a:latin typeface="Arial MT"/>
                <a:cs typeface="Arial MT"/>
              </a:rPr>
              <a:t>encoded</a:t>
            </a:r>
          </a:p>
          <a:p>
            <a:pPr marL="12700">
              <a:lnSpc>
                <a:spcPct val="100000"/>
              </a:lnSpc>
              <a:spcBef>
                <a:spcPts val="5"/>
              </a:spcBef>
            </a:pPr>
            <a:r>
              <a:rPr lang="en-US" dirty="0" smtClean="0">
                <a:latin typeface="Arial MT"/>
                <a:cs typeface="Arial MT"/>
              </a:rPr>
              <a:t>as</a:t>
            </a:r>
            <a:r>
              <a:rPr lang="en-US" spc="-30" dirty="0" smtClean="0">
                <a:latin typeface="Arial MT"/>
                <a:cs typeface="Arial MT"/>
              </a:rPr>
              <a:t> </a:t>
            </a:r>
            <a:r>
              <a:rPr lang="en-US" dirty="0" smtClean="0">
                <a:latin typeface="Arial MT"/>
                <a:cs typeface="Arial MT"/>
              </a:rPr>
              <a:t>Tensor</a:t>
            </a:r>
            <a:r>
              <a:rPr lang="en-US" spc="-50" dirty="0" smtClean="0">
                <a:latin typeface="Arial MT"/>
                <a:cs typeface="Arial MT"/>
              </a:rPr>
              <a:t> </a:t>
            </a:r>
            <a:r>
              <a:rPr lang="en-US" dirty="0" smtClean="0">
                <a:latin typeface="Arial MT"/>
                <a:cs typeface="Arial MT"/>
              </a:rPr>
              <a:t>of</a:t>
            </a:r>
            <a:r>
              <a:rPr lang="en-US" spc="-30" dirty="0" smtClean="0">
                <a:latin typeface="Arial MT"/>
                <a:cs typeface="Arial MT"/>
              </a:rPr>
              <a:t> </a:t>
            </a:r>
            <a:r>
              <a:rPr lang="en-US" dirty="0" smtClean="0">
                <a:latin typeface="Arial MT"/>
                <a:cs typeface="Arial MT"/>
              </a:rPr>
              <a:t>dimension</a:t>
            </a:r>
          </a:p>
          <a:p>
            <a:pPr>
              <a:lnSpc>
                <a:spcPct val="100000"/>
              </a:lnSpc>
              <a:spcBef>
                <a:spcPts val="10"/>
              </a:spcBef>
            </a:pPr>
            <a:endParaRPr lang="en-US" sz="2000" dirty="0" smtClean="0">
              <a:latin typeface="Arial MT"/>
              <a:cs typeface="Arial MT"/>
            </a:endParaRPr>
          </a:p>
          <a:p>
            <a:pPr marL="12700">
              <a:lnSpc>
                <a:spcPct val="100000"/>
              </a:lnSpc>
              <a:spcBef>
                <a:spcPts val="5"/>
              </a:spcBef>
            </a:pPr>
            <a:r>
              <a:rPr lang="en-US" spc="-5" dirty="0" smtClean="0">
                <a:latin typeface="Arial MT"/>
                <a:cs typeface="Arial MT"/>
              </a:rPr>
              <a:t>(</a:t>
            </a:r>
            <a:r>
              <a:rPr lang="en-US" spc="-5" dirty="0" err="1" smtClean="0">
                <a:latin typeface="Arial MT"/>
                <a:cs typeface="Arial MT"/>
              </a:rPr>
              <a:t>SxSx</a:t>
            </a:r>
            <a:r>
              <a:rPr lang="en-US" spc="-5" dirty="0" smtClean="0">
                <a:latin typeface="Arial MT"/>
                <a:cs typeface="Arial MT"/>
              </a:rPr>
              <a:t>(Bx5+C))</a:t>
            </a:r>
            <a:endParaRPr lang="en-US" dirty="0" smtClean="0">
              <a:latin typeface="Arial MT"/>
              <a:cs typeface="Arial MT"/>
            </a:endParaRPr>
          </a:p>
          <a:p>
            <a:pPr>
              <a:lnSpc>
                <a:spcPct val="100000"/>
              </a:lnSpc>
              <a:spcBef>
                <a:spcPts val="10"/>
              </a:spcBef>
            </a:pPr>
            <a:endParaRPr lang="en-US" sz="2000" dirty="0" smtClean="0">
              <a:latin typeface="Arial MT"/>
              <a:cs typeface="Arial MT"/>
            </a:endParaRPr>
          </a:p>
          <a:p>
            <a:pPr marL="12700">
              <a:lnSpc>
                <a:spcPct val="100000"/>
              </a:lnSpc>
            </a:pPr>
            <a:r>
              <a:rPr lang="en-US" spc="-5" dirty="0" err="1" smtClean="0">
                <a:latin typeface="Arial MT"/>
                <a:cs typeface="Arial MT"/>
              </a:rPr>
              <a:t>SxS</a:t>
            </a:r>
            <a:r>
              <a:rPr lang="en-US" spc="-30" dirty="0" smtClean="0">
                <a:latin typeface="Arial MT"/>
                <a:cs typeface="Arial MT"/>
              </a:rPr>
              <a:t> </a:t>
            </a:r>
            <a:r>
              <a:rPr lang="en-US" dirty="0" smtClean="0">
                <a:latin typeface="Arial MT"/>
                <a:cs typeface="Arial MT"/>
              </a:rPr>
              <a:t>grid,</a:t>
            </a:r>
          </a:p>
          <a:p>
            <a:pPr marL="12700">
              <a:lnSpc>
                <a:spcPct val="100000"/>
              </a:lnSpc>
            </a:pPr>
            <a:r>
              <a:rPr lang="en-US" dirty="0" smtClean="0">
                <a:latin typeface="Arial MT"/>
                <a:cs typeface="Arial MT"/>
              </a:rPr>
              <a:t>C</a:t>
            </a:r>
            <a:r>
              <a:rPr lang="en-US" spc="-15" dirty="0" smtClean="0">
                <a:latin typeface="Arial MT"/>
                <a:cs typeface="Arial MT"/>
              </a:rPr>
              <a:t> </a:t>
            </a:r>
            <a:r>
              <a:rPr lang="en-US" dirty="0" smtClean="0">
                <a:latin typeface="Arial MT"/>
                <a:cs typeface="Arial MT"/>
              </a:rPr>
              <a:t>=</a:t>
            </a:r>
            <a:r>
              <a:rPr lang="en-US" spc="-25" dirty="0" smtClean="0">
                <a:latin typeface="Arial MT"/>
                <a:cs typeface="Arial MT"/>
              </a:rPr>
              <a:t> </a:t>
            </a:r>
            <a:r>
              <a:rPr lang="en-US" dirty="0" smtClean="0">
                <a:latin typeface="Arial MT"/>
                <a:cs typeface="Arial MT"/>
              </a:rPr>
              <a:t>class</a:t>
            </a:r>
            <a:r>
              <a:rPr lang="en-US" spc="-30" dirty="0" smtClean="0">
                <a:latin typeface="Arial MT"/>
                <a:cs typeface="Arial MT"/>
              </a:rPr>
              <a:t> </a:t>
            </a:r>
            <a:r>
              <a:rPr lang="en-US" spc="-5" dirty="0" smtClean="0">
                <a:latin typeface="Arial MT"/>
                <a:cs typeface="Arial MT"/>
              </a:rPr>
              <a:t>probability,</a:t>
            </a:r>
            <a:endParaRPr lang="en-US" dirty="0" smtClean="0">
              <a:latin typeface="Arial MT"/>
              <a:cs typeface="Arial MT"/>
            </a:endParaRPr>
          </a:p>
          <a:p>
            <a:pPr marL="12700">
              <a:lnSpc>
                <a:spcPct val="100000"/>
              </a:lnSpc>
              <a:spcBef>
                <a:spcPts val="5"/>
              </a:spcBef>
            </a:pPr>
            <a:r>
              <a:rPr lang="en-US" dirty="0" smtClean="0">
                <a:latin typeface="Arial MT"/>
                <a:cs typeface="Arial MT"/>
              </a:rPr>
              <a:t>B=</a:t>
            </a:r>
            <a:r>
              <a:rPr lang="en-US" spc="-20" dirty="0" smtClean="0">
                <a:latin typeface="Arial MT"/>
                <a:cs typeface="Arial MT"/>
              </a:rPr>
              <a:t> </a:t>
            </a:r>
            <a:r>
              <a:rPr lang="en-US" dirty="0" smtClean="0">
                <a:latin typeface="Arial MT"/>
                <a:cs typeface="Arial MT"/>
              </a:rPr>
              <a:t>no</a:t>
            </a:r>
            <a:r>
              <a:rPr lang="en-US" spc="-25" dirty="0" smtClean="0">
                <a:latin typeface="Arial MT"/>
                <a:cs typeface="Arial MT"/>
              </a:rPr>
              <a:t> </a:t>
            </a:r>
            <a:r>
              <a:rPr lang="en-US" dirty="0" smtClean="0">
                <a:latin typeface="Arial MT"/>
                <a:cs typeface="Arial MT"/>
              </a:rPr>
              <a:t>of</a:t>
            </a:r>
            <a:r>
              <a:rPr lang="en-US" spc="-20" dirty="0" smtClean="0">
                <a:latin typeface="Arial MT"/>
                <a:cs typeface="Arial MT"/>
              </a:rPr>
              <a:t> </a:t>
            </a:r>
            <a:r>
              <a:rPr lang="en-US" dirty="0" smtClean="0">
                <a:latin typeface="Arial MT"/>
                <a:cs typeface="Arial MT"/>
              </a:rPr>
              <a:t>bounding</a:t>
            </a:r>
            <a:r>
              <a:rPr lang="en-US" spc="-55" dirty="0" smtClean="0">
                <a:latin typeface="Arial MT"/>
                <a:cs typeface="Arial MT"/>
              </a:rPr>
              <a:t> </a:t>
            </a:r>
            <a:r>
              <a:rPr lang="en-US" spc="-5" dirty="0" smtClean="0">
                <a:latin typeface="Arial MT"/>
                <a:cs typeface="Arial MT"/>
              </a:rPr>
              <a:t>boxes</a:t>
            </a:r>
            <a:endParaRPr lang="en-US" dirty="0"/>
          </a:p>
        </p:txBody>
      </p:sp>
    </p:spTree>
    <p:extLst>
      <p:ext uri="{BB962C8B-B14F-4D97-AF65-F5344CB8AC3E}">
        <p14:creationId xmlns:p14="http://schemas.microsoft.com/office/powerpoint/2010/main" xmlns="" val="382532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955280" cy="990600"/>
          </a:xfrm>
        </p:spPr>
        <p:txBody>
          <a:bodyPr>
            <a:normAutofit/>
          </a:bodyPr>
          <a:lstStyle/>
          <a:p>
            <a:r>
              <a:rPr lang="en-US" sz="2800" spc="-5" dirty="0"/>
              <a:t>Network</a:t>
            </a:r>
            <a:r>
              <a:rPr lang="en-US" sz="2800" spc="-30" dirty="0"/>
              <a:t> </a:t>
            </a:r>
            <a:r>
              <a:rPr lang="en-US" sz="2800" spc="-5" dirty="0"/>
              <a:t>Design</a:t>
            </a:r>
            <a:endParaRPr lang="en-US" sz="2800" dirty="0"/>
          </a:p>
        </p:txBody>
      </p:sp>
      <p:sp>
        <p:nvSpPr>
          <p:cNvPr id="3" name="Content Placeholder 2"/>
          <p:cNvSpPr>
            <a:spLocks noGrp="1"/>
          </p:cNvSpPr>
          <p:nvPr>
            <p:ph idx="1"/>
          </p:nvPr>
        </p:nvSpPr>
        <p:spPr>
          <a:xfrm>
            <a:off x="1066800" y="838200"/>
            <a:ext cx="7866888" cy="5410200"/>
          </a:xfrm>
        </p:spPr>
        <p:txBody>
          <a:bodyPr/>
          <a:lstStyle/>
          <a:p>
            <a:pPr marL="342900" indent="-330835">
              <a:spcBef>
                <a:spcPts val="385"/>
              </a:spcBef>
              <a:buChar char="●"/>
              <a:tabLst>
                <a:tab pos="342900" algn="l"/>
                <a:tab pos="343535" algn="l"/>
              </a:tabLst>
            </a:pPr>
            <a:r>
              <a:rPr lang="en-US" sz="2400" spc="-5" dirty="0">
                <a:solidFill>
                  <a:srgbClr val="585858"/>
                </a:solidFill>
                <a:latin typeface="Arial MT"/>
                <a:cs typeface="Arial MT"/>
              </a:rPr>
              <a:t>Inspired by</a:t>
            </a:r>
            <a:r>
              <a:rPr lang="en-US" sz="2400" spc="20" dirty="0">
                <a:solidFill>
                  <a:srgbClr val="585858"/>
                </a:solidFill>
                <a:latin typeface="Arial MT"/>
                <a:cs typeface="Arial MT"/>
              </a:rPr>
              <a:t> </a:t>
            </a:r>
            <a:r>
              <a:rPr lang="en-US" sz="2400" spc="-5" dirty="0">
                <a:solidFill>
                  <a:srgbClr val="585858"/>
                </a:solidFill>
                <a:latin typeface="Arial MT"/>
                <a:cs typeface="Arial MT"/>
              </a:rPr>
              <a:t>the</a:t>
            </a:r>
            <a:r>
              <a:rPr lang="en-US" sz="2400" dirty="0">
                <a:solidFill>
                  <a:srgbClr val="585858"/>
                </a:solidFill>
                <a:latin typeface="Arial MT"/>
                <a:cs typeface="Arial MT"/>
              </a:rPr>
              <a:t> </a:t>
            </a:r>
            <a:r>
              <a:rPr lang="en-US" sz="2400" spc="-5" dirty="0" err="1">
                <a:solidFill>
                  <a:srgbClr val="585858"/>
                </a:solidFill>
                <a:latin typeface="Arial MT"/>
                <a:cs typeface="Arial MT"/>
              </a:rPr>
              <a:t>GoogLeNet</a:t>
            </a:r>
            <a:r>
              <a:rPr lang="en-US" sz="2400" spc="25" dirty="0">
                <a:solidFill>
                  <a:srgbClr val="585858"/>
                </a:solidFill>
                <a:latin typeface="Arial MT"/>
                <a:cs typeface="Arial MT"/>
              </a:rPr>
              <a:t> </a:t>
            </a:r>
            <a:r>
              <a:rPr lang="en-US" sz="2400" spc="-5" dirty="0">
                <a:solidFill>
                  <a:srgbClr val="585858"/>
                </a:solidFill>
                <a:latin typeface="Arial MT"/>
                <a:cs typeface="Arial MT"/>
              </a:rPr>
              <a:t>(image</a:t>
            </a:r>
            <a:r>
              <a:rPr lang="en-US" sz="2400" spc="10" dirty="0">
                <a:solidFill>
                  <a:srgbClr val="585858"/>
                </a:solidFill>
                <a:latin typeface="Arial MT"/>
                <a:cs typeface="Arial MT"/>
              </a:rPr>
              <a:t> </a:t>
            </a:r>
            <a:r>
              <a:rPr lang="en-US" sz="2400" spc="-5" dirty="0">
                <a:solidFill>
                  <a:srgbClr val="585858"/>
                </a:solidFill>
                <a:latin typeface="Arial MT"/>
                <a:cs typeface="Arial MT"/>
              </a:rPr>
              <a:t>classification)</a:t>
            </a:r>
            <a:endParaRPr lang="en-US" sz="2400" dirty="0">
              <a:latin typeface="Arial MT"/>
              <a:cs typeface="Arial MT"/>
            </a:endParaRPr>
          </a:p>
          <a:p>
            <a:pPr marL="342900" indent="-330835">
              <a:spcBef>
                <a:spcPts val="290"/>
              </a:spcBef>
              <a:buChar char="●"/>
              <a:tabLst>
                <a:tab pos="342900" algn="l"/>
                <a:tab pos="343535" algn="l"/>
              </a:tabLst>
            </a:pPr>
            <a:r>
              <a:rPr lang="en-US" sz="2400" spc="-5" dirty="0">
                <a:solidFill>
                  <a:srgbClr val="585858"/>
                </a:solidFill>
                <a:latin typeface="Arial MT"/>
                <a:cs typeface="Arial MT"/>
              </a:rPr>
              <a:t>24</a:t>
            </a:r>
            <a:r>
              <a:rPr lang="en-US" sz="2400" dirty="0">
                <a:solidFill>
                  <a:srgbClr val="585858"/>
                </a:solidFill>
                <a:latin typeface="Arial MT"/>
                <a:cs typeface="Arial MT"/>
              </a:rPr>
              <a:t> </a:t>
            </a:r>
            <a:r>
              <a:rPr lang="en-US" sz="2400" spc="-5" dirty="0">
                <a:solidFill>
                  <a:srgbClr val="585858"/>
                </a:solidFill>
                <a:latin typeface="Arial MT"/>
                <a:cs typeface="Arial MT"/>
              </a:rPr>
              <a:t>convolutional</a:t>
            </a:r>
            <a:r>
              <a:rPr lang="en-US" sz="2400" spc="-15" dirty="0">
                <a:solidFill>
                  <a:srgbClr val="585858"/>
                </a:solidFill>
                <a:latin typeface="Arial MT"/>
                <a:cs typeface="Arial MT"/>
              </a:rPr>
              <a:t> </a:t>
            </a:r>
            <a:r>
              <a:rPr lang="en-US" sz="2400" spc="-10" dirty="0">
                <a:solidFill>
                  <a:srgbClr val="585858"/>
                </a:solidFill>
                <a:latin typeface="Arial MT"/>
                <a:cs typeface="Arial MT"/>
              </a:rPr>
              <a:t>layers</a:t>
            </a:r>
            <a:r>
              <a:rPr lang="en-US" sz="2400" spc="30" dirty="0">
                <a:solidFill>
                  <a:srgbClr val="585858"/>
                </a:solidFill>
                <a:latin typeface="Arial MT"/>
                <a:cs typeface="Arial MT"/>
              </a:rPr>
              <a:t> </a:t>
            </a:r>
            <a:r>
              <a:rPr lang="en-US" sz="2400" spc="-5" dirty="0">
                <a:solidFill>
                  <a:srgbClr val="585858"/>
                </a:solidFill>
                <a:latin typeface="Arial MT"/>
                <a:cs typeface="Arial MT"/>
              </a:rPr>
              <a:t>followed</a:t>
            </a:r>
            <a:r>
              <a:rPr lang="en-US" sz="2400" dirty="0">
                <a:solidFill>
                  <a:srgbClr val="585858"/>
                </a:solidFill>
                <a:latin typeface="Arial MT"/>
                <a:cs typeface="Arial MT"/>
              </a:rPr>
              <a:t> </a:t>
            </a:r>
            <a:r>
              <a:rPr lang="en-US" sz="2400" spc="-5" dirty="0">
                <a:solidFill>
                  <a:srgbClr val="585858"/>
                </a:solidFill>
                <a:latin typeface="Arial MT"/>
                <a:cs typeface="Arial MT"/>
              </a:rPr>
              <a:t>by</a:t>
            </a:r>
            <a:r>
              <a:rPr lang="en-US" sz="2400" spc="10" dirty="0">
                <a:solidFill>
                  <a:srgbClr val="585858"/>
                </a:solidFill>
                <a:latin typeface="Arial MT"/>
                <a:cs typeface="Arial MT"/>
              </a:rPr>
              <a:t> </a:t>
            </a:r>
            <a:r>
              <a:rPr lang="en-US" sz="2400" spc="-5" dirty="0">
                <a:solidFill>
                  <a:srgbClr val="585858"/>
                </a:solidFill>
                <a:latin typeface="Arial MT"/>
                <a:cs typeface="Arial MT"/>
              </a:rPr>
              <a:t>2</a:t>
            </a:r>
            <a:r>
              <a:rPr lang="en-US" sz="2400" spc="5" dirty="0">
                <a:solidFill>
                  <a:srgbClr val="585858"/>
                </a:solidFill>
                <a:latin typeface="Arial MT"/>
                <a:cs typeface="Arial MT"/>
              </a:rPr>
              <a:t> </a:t>
            </a:r>
            <a:r>
              <a:rPr lang="en-US" sz="2400" spc="-5" dirty="0">
                <a:solidFill>
                  <a:srgbClr val="585858"/>
                </a:solidFill>
                <a:latin typeface="Arial MT"/>
                <a:cs typeface="Arial MT"/>
              </a:rPr>
              <a:t>fully connected</a:t>
            </a:r>
            <a:r>
              <a:rPr lang="en-US" sz="2400" dirty="0">
                <a:solidFill>
                  <a:srgbClr val="585858"/>
                </a:solidFill>
                <a:latin typeface="Arial MT"/>
                <a:cs typeface="Arial MT"/>
              </a:rPr>
              <a:t> </a:t>
            </a:r>
            <a:r>
              <a:rPr lang="en-US" sz="2400" spc="-5" dirty="0">
                <a:solidFill>
                  <a:srgbClr val="585858"/>
                </a:solidFill>
                <a:latin typeface="Arial MT"/>
                <a:cs typeface="Arial MT"/>
              </a:rPr>
              <a:t>layers</a:t>
            </a:r>
            <a:endParaRPr lang="en-US" sz="2400" dirty="0">
              <a:latin typeface="Arial MT"/>
              <a:cs typeface="Arial MT"/>
            </a:endParaRPr>
          </a:p>
          <a:p>
            <a:pPr marL="342900" indent="-330835">
              <a:spcBef>
                <a:spcPts val="290"/>
              </a:spcBef>
              <a:buChar char="●"/>
              <a:tabLst>
                <a:tab pos="342900" algn="l"/>
                <a:tab pos="343535" algn="l"/>
              </a:tabLst>
            </a:pPr>
            <a:r>
              <a:rPr lang="en-US" sz="2400" spc="-5" dirty="0">
                <a:solidFill>
                  <a:srgbClr val="585858"/>
                </a:solidFill>
                <a:latin typeface="Arial MT"/>
                <a:cs typeface="Arial MT"/>
              </a:rPr>
              <a:t>Fast</a:t>
            </a:r>
            <a:r>
              <a:rPr lang="en-US" sz="2400" spc="15" dirty="0">
                <a:solidFill>
                  <a:srgbClr val="585858"/>
                </a:solidFill>
                <a:latin typeface="Arial MT"/>
                <a:cs typeface="Arial MT"/>
              </a:rPr>
              <a:t> </a:t>
            </a:r>
            <a:r>
              <a:rPr lang="en-US" sz="2400" spc="-15" dirty="0">
                <a:solidFill>
                  <a:srgbClr val="585858"/>
                </a:solidFill>
                <a:latin typeface="Arial MT"/>
                <a:cs typeface="Arial MT"/>
              </a:rPr>
              <a:t>YOLO</a:t>
            </a:r>
            <a:r>
              <a:rPr lang="en-US" sz="2400" spc="45" dirty="0">
                <a:solidFill>
                  <a:srgbClr val="585858"/>
                </a:solidFill>
                <a:latin typeface="Arial MT"/>
                <a:cs typeface="Arial MT"/>
              </a:rPr>
              <a:t> </a:t>
            </a:r>
            <a:r>
              <a:rPr lang="en-US" sz="2400" spc="-5" dirty="0">
                <a:solidFill>
                  <a:srgbClr val="585858"/>
                </a:solidFill>
                <a:latin typeface="Arial MT"/>
                <a:cs typeface="Arial MT"/>
              </a:rPr>
              <a:t>uses</a:t>
            </a:r>
            <a:r>
              <a:rPr lang="en-US" sz="2400" spc="10" dirty="0">
                <a:solidFill>
                  <a:srgbClr val="585858"/>
                </a:solidFill>
                <a:latin typeface="Arial MT"/>
                <a:cs typeface="Arial MT"/>
              </a:rPr>
              <a:t> </a:t>
            </a:r>
            <a:r>
              <a:rPr lang="en-US" sz="2400" spc="-5" dirty="0">
                <a:solidFill>
                  <a:srgbClr val="585858"/>
                </a:solidFill>
                <a:latin typeface="Arial MT"/>
                <a:cs typeface="Arial MT"/>
              </a:rPr>
              <a:t>9</a:t>
            </a:r>
            <a:r>
              <a:rPr lang="en-US" sz="2400" dirty="0">
                <a:solidFill>
                  <a:srgbClr val="585858"/>
                </a:solidFill>
                <a:latin typeface="Arial MT"/>
                <a:cs typeface="Arial MT"/>
              </a:rPr>
              <a:t> </a:t>
            </a:r>
            <a:r>
              <a:rPr lang="en-US" sz="2400" spc="-5" dirty="0">
                <a:solidFill>
                  <a:srgbClr val="585858"/>
                </a:solidFill>
                <a:latin typeface="Arial MT"/>
                <a:cs typeface="Arial MT"/>
              </a:rPr>
              <a:t>convolutional</a:t>
            </a:r>
            <a:r>
              <a:rPr lang="en-US" sz="2400" spc="-15" dirty="0">
                <a:solidFill>
                  <a:srgbClr val="585858"/>
                </a:solidFill>
                <a:latin typeface="Arial MT"/>
                <a:cs typeface="Arial MT"/>
              </a:rPr>
              <a:t> </a:t>
            </a:r>
            <a:r>
              <a:rPr lang="en-US" sz="2400" spc="-10" dirty="0">
                <a:solidFill>
                  <a:srgbClr val="585858"/>
                </a:solidFill>
                <a:latin typeface="Arial MT"/>
                <a:cs typeface="Arial MT"/>
              </a:rPr>
              <a:t>layers</a:t>
            </a:r>
            <a:r>
              <a:rPr lang="en-US" sz="2400" spc="30" dirty="0">
                <a:solidFill>
                  <a:srgbClr val="585858"/>
                </a:solidFill>
                <a:latin typeface="Arial MT"/>
                <a:cs typeface="Arial MT"/>
              </a:rPr>
              <a:t> </a:t>
            </a:r>
            <a:r>
              <a:rPr lang="en-US" sz="2400" spc="-5" dirty="0">
                <a:solidFill>
                  <a:srgbClr val="585858"/>
                </a:solidFill>
                <a:latin typeface="Arial MT"/>
                <a:cs typeface="Arial MT"/>
              </a:rPr>
              <a:t>(instead</a:t>
            </a:r>
            <a:r>
              <a:rPr lang="en-US" sz="2400" dirty="0">
                <a:solidFill>
                  <a:srgbClr val="585858"/>
                </a:solidFill>
                <a:latin typeface="Arial MT"/>
                <a:cs typeface="Arial MT"/>
              </a:rPr>
              <a:t> </a:t>
            </a:r>
            <a:r>
              <a:rPr lang="en-US" sz="2400" spc="-5" dirty="0">
                <a:solidFill>
                  <a:srgbClr val="585858"/>
                </a:solidFill>
                <a:latin typeface="Arial MT"/>
                <a:cs typeface="Arial MT"/>
              </a:rPr>
              <a:t>of</a:t>
            </a:r>
            <a:r>
              <a:rPr lang="en-US" sz="2400" spc="20" dirty="0">
                <a:solidFill>
                  <a:srgbClr val="585858"/>
                </a:solidFill>
                <a:latin typeface="Arial MT"/>
                <a:cs typeface="Arial MT"/>
              </a:rPr>
              <a:t> </a:t>
            </a:r>
            <a:r>
              <a:rPr lang="en-US" sz="2400" spc="-5" dirty="0">
                <a:solidFill>
                  <a:srgbClr val="585858"/>
                </a:solidFill>
                <a:latin typeface="Arial MT"/>
                <a:cs typeface="Arial MT"/>
              </a:rPr>
              <a:t>24</a:t>
            </a:r>
            <a:r>
              <a:rPr lang="en-US" spc="-5" dirty="0">
                <a:solidFill>
                  <a:srgbClr val="585858"/>
                </a:solidFill>
                <a:latin typeface="Arial MT"/>
                <a:cs typeface="Arial MT"/>
              </a:rPr>
              <a:t>)</a:t>
            </a:r>
            <a:endParaRPr lang="en-US" dirty="0">
              <a:latin typeface="Arial MT"/>
              <a:cs typeface="Arial MT"/>
            </a:endParaRPr>
          </a:p>
          <a:p>
            <a:endParaRPr lang="en-US" dirty="0"/>
          </a:p>
        </p:txBody>
      </p:sp>
      <p:pic>
        <p:nvPicPr>
          <p:cNvPr id="10" name="object 4"/>
          <p:cNvPicPr/>
          <p:nvPr/>
        </p:nvPicPr>
        <p:blipFill>
          <a:blip r:embed="rId2" cstate="print"/>
          <a:stretch>
            <a:fillRect/>
          </a:stretch>
        </p:blipFill>
        <p:spPr>
          <a:xfrm>
            <a:off x="990600" y="2819400"/>
            <a:ext cx="8001000" cy="3733800"/>
          </a:xfrm>
          <a:prstGeom prst="rect">
            <a:avLst/>
          </a:prstGeom>
        </p:spPr>
      </p:pic>
    </p:spTree>
    <p:extLst>
      <p:ext uri="{BB962C8B-B14F-4D97-AF65-F5344CB8AC3E}">
        <p14:creationId xmlns:p14="http://schemas.microsoft.com/office/powerpoint/2010/main" xmlns="" val="348697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Implementation</a:t>
            </a:r>
            <a:endParaRPr lang="en-US" sz="3200" dirty="0"/>
          </a:p>
        </p:txBody>
      </p:sp>
      <p:sp>
        <p:nvSpPr>
          <p:cNvPr id="3" name="Content Placeholder 2"/>
          <p:cNvSpPr>
            <a:spLocks noGrp="1"/>
          </p:cNvSpPr>
          <p:nvPr>
            <p:ph idx="1"/>
          </p:nvPr>
        </p:nvSpPr>
        <p:spPr>
          <a:xfrm>
            <a:off x="1066800" y="1143000"/>
            <a:ext cx="7866888" cy="5105400"/>
          </a:xfrm>
        </p:spPr>
        <p:txBody>
          <a:bodyPr>
            <a:normAutofit/>
          </a:bodyPr>
          <a:lstStyle/>
          <a:p>
            <a:r>
              <a:rPr lang="en-US" sz="2400" dirty="0"/>
              <a:t>With </a:t>
            </a:r>
            <a:r>
              <a:rPr lang="en-US" sz="2400" b="1" dirty="0"/>
              <a:t>Y</a:t>
            </a:r>
            <a:r>
              <a:rPr lang="en-US" sz="2400" b="1" dirty="0" smtClean="0"/>
              <a:t>OLO</a:t>
            </a:r>
            <a:r>
              <a:rPr lang="en-US" sz="2400" dirty="0"/>
              <a:t>, a single </a:t>
            </a:r>
            <a:r>
              <a:rPr lang="en-US" sz="2400" b="1" dirty="0"/>
              <a:t>CNN</a:t>
            </a:r>
            <a:r>
              <a:rPr lang="en-US" sz="2400" dirty="0"/>
              <a:t> simultaneously predicts multiple bounding boxes and class probabilities for those boxes. </a:t>
            </a:r>
            <a:r>
              <a:rPr lang="en-US" sz="2400" b="1" dirty="0"/>
              <a:t>YOLO</a:t>
            </a:r>
            <a:r>
              <a:rPr lang="en-US" sz="2400" dirty="0"/>
              <a:t> trains on full images and directly optimizes detection performance. This </a:t>
            </a:r>
            <a:r>
              <a:rPr lang="en-US" sz="2400" b="1" dirty="0"/>
              <a:t>model</a:t>
            </a:r>
            <a:r>
              <a:rPr lang="en-US" sz="2400" dirty="0"/>
              <a:t> has a number of benefits over other object detection methods: </a:t>
            </a:r>
            <a:r>
              <a:rPr lang="en-US" sz="2400" b="1" dirty="0"/>
              <a:t>YOLO</a:t>
            </a:r>
            <a:r>
              <a:rPr lang="en-US" sz="2400" dirty="0"/>
              <a:t> is extremely </a:t>
            </a:r>
            <a:r>
              <a:rPr lang="en-US" sz="2400" dirty="0" smtClean="0"/>
              <a:t>fast.</a:t>
            </a:r>
          </a:p>
          <a:p>
            <a:r>
              <a:rPr lang="en-US" sz="2400" dirty="0"/>
              <a:t>YOLO is popular because it achieves high accuracy while also being able to run in real-time. The algorithm “only looks once” at the image in the sense that it requires only one forward  propagation pass through the neural network to make </a:t>
            </a:r>
            <a:r>
              <a:rPr lang="en-US" sz="2400" dirty="0" smtClean="0"/>
              <a:t>predictions.</a:t>
            </a:r>
            <a:endParaRPr lang="en-US" sz="2400" dirty="0"/>
          </a:p>
        </p:txBody>
      </p:sp>
    </p:spTree>
    <p:extLst>
      <p:ext uri="{BB962C8B-B14F-4D97-AF65-F5344CB8AC3E}">
        <p14:creationId xmlns:p14="http://schemas.microsoft.com/office/powerpoint/2010/main" xmlns="" val="205640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5" dirty="0" smtClean="0"/>
              <a:t>Limitation</a:t>
            </a:r>
            <a:r>
              <a:rPr lang="en-US" sz="3200" dirty="0" smtClean="0"/>
              <a:t>s of  </a:t>
            </a:r>
            <a:r>
              <a:rPr lang="en-US" sz="3200" spc="-10" dirty="0" smtClean="0"/>
              <a:t>YOLO</a:t>
            </a:r>
            <a:endParaRPr lang="en-US" sz="3200" dirty="0"/>
          </a:p>
        </p:txBody>
      </p:sp>
      <p:sp>
        <p:nvSpPr>
          <p:cNvPr id="3" name="Content Placeholder 2"/>
          <p:cNvSpPr>
            <a:spLocks noGrp="1"/>
          </p:cNvSpPr>
          <p:nvPr>
            <p:ph idx="1"/>
          </p:nvPr>
        </p:nvSpPr>
        <p:spPr>
          <a:xfrm>
            <a:off x="1143000" y="1295400"/>
            <a:ext cx="7790688" cy="4953000"/>
          </a:xfrm>
        </p:spPr>
        <p:txBody>
          <a:bodyPr/>
          <a:lstStyle/>
          <a:p>
            <a:pPr marL="469900" indent="-457200">
              <a:spcBef>
                <a:spcPts val="425"/>
              </a:spcBef>
              <a:buFont typeface="Wingdings" panose="05000000000000000000" pitchFamily="2" charset="2"/>
              <a:buChar char="§"/>
              <a:tabLst>
                <a:tab pos="354965" algn="l"/>
                <a:tab pos="355600" algn="l"/>
              </a:tabLst>
            </a:pPr>
            <a:r>
              <a:rPr lang="en-US" sz="2800" spc="-5" dirty="0">
                <a:solidFill>
                  <a:srgbClr val="585858"/>
                </a:solidFill>
                <a:latin typeface="Arial MT"/>
                <a:cs typeface="Arial MT"/>
              </a:rPr>
              <a:t>Struggle</a:t>
            </a:r>
            <a:r>
              <a:rPr lang="en-US" sz="2800" spc="-10" dirty="0">
                <a:solidFill>
                  <a:srgbClr val="585858"/>
                </a:solidFill>
                <a:latin typeface="Arial MT"/>
                <a:cs typeface="Arial MT"/>
              </a:rPr>
              <a:t> </a:t>
            </a:r>
            <a:r>
              <a:rPr lang="en-US" sz="2800" spc="-15" dirty="0">
                <a:solidFill>
                  <a:srgbClr val="585858"/>
                </a:solidFill>
                <a:latin typeface="Arial MT"/>
                <a:cs typeface="Arial MT"/>
              </a:rPr>
              <a:t>with</a:t>
            </a:r>
            <a:r>
              <a:rPr lang="en-US" sz="2800" spc="20" dirty="0">
                <a:solidFill>
                  <a:srgbClr val="585858"/>
                </a:solidFill>
                <a:latin typeface="Arial MT"/>
                <a:cs typeface="Arial MT"/>
              </a:rPr>
              <a:t> </a:t>
            </a:r>
            <a:r>
              <a:rPr lang="en-US" sz="2800" spc="-5" dirty="0">
                <a:solidFill>
                  <a:srgbClr val="585858"/>
                </a:solidFill>
                <a:latin typeface="Arial MT"/>
                <a:cs typeface="Arial MT"/>
              </a:rPr>
              <a:t>small</a:t>
            </a:r>
            <a:r>
              <a:rPr lang="en-US" sz="2800" spc="-10" dirty="0">
                <a:solidFill>
                  <a:srgbClr val="585858"/>
                </a:solidFill>
                <a:latin typeface="Arial MT"/>
                <a:cs typeface="Arial MT"/>
              </a:rPr>
              <a:t> </a:t>
            </a:r>
            <a:r>
              <a:rPr lang="en-US" sz="2800" spc="-5" dirty="0" smtClean="0">
                <a:solidFill>
                  <a:srgbClr val="585858"/>
                </a:solidFill>
                <a:latin typeface="Arial MT"/>
                <a:cs typeface="Arial MT"/>
              </a:rPr>
              <a:t>objects</a:t>
            </a:r>
            <a:endParaRPr lang="en-US" sz="2800" dirty="0">
              <a:latin typeface="Arial MT"/>
              <a:cs typeface="Arial MT"/>
            </a:endParaRPr>
          </a:p>
          <a:p>
            <a:pPr marL="469900" indent="-457200">
              <a:spcBef>
                <a:spcPts val="330"/>
              </a:spcBef>
              <a:buFont typeface="Wingdings" panose="05000000000000000000" pitchFamily="2" charset="2"/>
              <a:buChar char="§"/>
              <a:tabLst>
                <a:tab pos="354965" algn="l"/>
                <a:tab pos="355600" algn="l"/>
              </a:tabLst>
            </a:pPr>
            <a:r>
              <a:rPr lang="en-US" sz="2800" spc="-5" dirty="0">
                <a:solidFill>
                  <a:srgbClr val="585858"/>
                </a:solidFill>
                <a:latin typeface="Arial MT"/>
                <a:cs typeface="Arial MT"/>
              </a:rPr>
              <a:t>Struggles</a:t>
            </a:r>
            <a:r>
              <a:rPr lang="en-US" sz="2800" spc="5" dirty="0">
                <a:solidFill>
                  <a:srgbClr val="585858"/>
                </a:solidFill>
                <a:latin typeface="Arial MT"/>
                <a:cs typeface="Arial MT"/>
              </a:rPr>
              <a:t> </a:t>
            </a:r>
            <a:r>
              <a:rPr lang="en-US" sz="2800" spc="-15" dirty="0">
                <a:solidFill>
                  <a:srgbClr val="585858"/>
                </a:solidFill>
                <a:latin typeface="Arial MT"/>
                <a:cs typeface="Arial MT"/>
              </a:rPr>
              <a:t>with</a:t>
            </a:r>
            <a:r>
              <a:rPr lang="en-US" sz="2800" spc="35" dirty="0">
                <a:solidFill>
                  <a:srgbClr val="585858"/>
                </a:solidFill>
                <a:latin typeface="Arial MT"/>
                <a:cs typeface="Arial MT"/>
              </a:rPr>
              <a:t> </a:t>
            </a:r>
            <a:r>
              <a:rPr lang="en-US" sz="2800" spc="-5" dirty="0">
                <a:solidFill>
                  <a:srgbClr val="585858"/>
                </a:solidFill>
                <a:latin typeface="Arial MT"/>
                <a:cs typeface="Arial MT"/>
              </a:rPr>
              <a:t>difference</a:t>
            </a:r>
            <a:r>
              <a:rPr lang="en-US" sz="2800" spc="10" dirty="0">
                <a:solidFill>
                  <a:srgbClr val="585858"/>
                </a:solidFill>
                <a:latin typeface="Arial MT"/>
                <a:cs typeface="Arial MT"/>
              </a:rPr>
              <a:t> </a:t>
            </a:r>
            <a:r>
              <a:rPr lang="en-US" sz="2800" spc="-5" dirty="0">
                <a:solidFill>
                  <a:srgbClr val="585858"/>
                </a:solidFill>
                <a:latin typeface="Arial MT"/>
                <a:cs typeface="Arial MT"/>
              </a:rPr>
              <a:t>aspects</a:t>
            </a:r>
            <a:r>
              <a:rPr lang="en-US" sz="2800" spc="15" dirty="0">
                <a:solidFill>
                  <a:srgbClr val="585858"/>
                </a:solidFill>
                <a:latin typeface="Arial MT"/>
                <a:cs typeface="Arial MT"/>
              </a:rPr>
              <a:t> </a:t>
            </a:r>
            <a:r>
              <a:rPr lang="en-US" sz="2800" spc="-5" dirty="0">
                <a:solidFill>
                  <a:srgbClr val="585858"/>
                </a:solidFill>
                <a:latin typeface="Arial MT"/>
                <a:cs typeface="Arial MT"/>
              </a:rPr>
              <a:t>and</a:t>
            </a:r>
            <a:r>
              <a:rPr lang="en-US" sz="2800" spc="5" dirty="0">
                <a:solidFill>
                  <a:srgbClr val="585858"/>
                </a:solidFill>
                <a:latin typeface="Arial MT"/>
                <a:cs typeface="Arial MT"/>
              </a:rPr>
              <a:t> </a:t>
            </a:r>
            <a:r>
              <a:rPr lang="en-US" sz="2800" spc="-5" dirty="0">
                <a:solidFill>
                  <a:srgbClr val="585858"/>
                </a:solidFill>
                <a:latin typeface="Arial MT"/>
                <a:cs typeface="Arial MT"/>
              </a:rPr>
              <a:t>ratio</a:t>
            </a:r>
            <a:r>
              <a:rPr lang="en-US" sz="2800" spc="10" dirty="0">
                <a:solidFill>
                  <a:srgbClr val="585858"/>
                </a:solidFill>
                <a:latin typeface="Arial MT"/>
                <a:cs typeface="Arial MT"/>
              </a:rPr>
              <a:t> </a:t>
            </a:r>
            <a:r>
              <a:rPr lang="en-US" sz="2800" dirty="0">
                <a:solidFill>
                  <a:srgbClr val="585858"/>
                </a:solidFill>
                <a:latin typeface="Arial MT"/>
                <a:cs typeface="Arial MT"/>
              </a:rPr>
              <a:t>of</a:t>
            </a:r>
            <a:r>
              <a:rPr lang="en-US" sz="2800" spc="-10" dirty="0">
                <a:solidFill>
                  <a:srgbClr val="585858"/>
                </a:solidFill>
                <a:latin typeface="Arial MT"/>
                <a:cs typeface="Arial MT"/>
              </a:rPr>
              <a:t> </a:t>
            </a:r>
            <a:r>
              <a:rPr lang="en-US" sz="2800" spc="-5" dirty="0" smtClean="0">
                <a:solidFill>
                  <a:srgbClr val="585858"/>
                </a:solidFill>
                <a:latin typeface="Arial MT"/>
                <a:cs typeface="Arial MT"/>
              </a:rPr>
              <a:t>objects</a:t>
            </a:r>
            <a:endParaRPr lang="en-US" sz="2800" dirty="0">
              <a:latin typeface="Arial MT"/>
              <a:cs typeface="Arial MT"/>
            </a:endParaRPr>
          </a:p>
          <a:p>
            <a:pPr marL="469900" indent="-457200">
              <a:spcBef>
                <a:spcPts val="320"/>
              </a:spcBef>
              <a:buFont typeface="Wingdings" panose="05000000000000000000" pitchFamily="2" charset="2"/>
              <a:buChar char="§"/>
              <a:tabLst>
                <a:tab pos="354965" algn="l"/>
                <a:tab pos="355600" algn="l"/>
              </a:tabLst>
            </a:pPr>
            <a:r>
              <a:rPr lang="en-US" sz="2800" spc="-5" dirty="0">
                <a:solidFill>
                  <a:srgbClr val="585858"/>
                </a:solidFill>
                <a:latin typeface="Arial MT"/>
                <a:cs typeface="Arial MT"/>
              </a:rPr>
              <a:t>Loss</a:t>
            </a:r>
            <a:r>
              <a:rPr lang="en-US" sz="2800" spc="5" dirty="0">
                <a:solidFill>
                  <a:srgbClr val="585858"/>
                </a:solidFill>
                <a:latin typeface="Arial MT"/>
                <a:cs typeface="Arial MT"/>
              </a:rPr>
              <a:t> </a:t>
            </a:r>
            <a:r>
              <a:rPr lang="en-US" sz="2800" spc="-5" dirty="0">
                <a:solidFill>
                  <a:srgbClr val="585858"/>
                </a:solidFill>
                <a:latin typeface="Arial MT"/>
                <a:cs typeface="Arial MT"/>
              </a:rPr>
              <a:t>function</a:t>
            </a:r>
            <a:r>
              <a:rPr lang="en-US" sz="2800" spc="15" dirty="0">
                <a:solidFill>
                  <a:srgbClr val="585858"/>
                </a:solidFill>
                <a:latin typeface="Arial MT"/>
                <a:cs typeface="Arial MT"/>
              </a:rPr>
              <a:t> </a:t>
            </a:r>
            <a:r>
              <a:rPr lang="en-US" sz="2800" spc="-5" dirty="0">
                <a:solidFill>
                  <a:srgbClr val="585858"/>
                </a:solidFill>
                <a:latin typeface="Arial MT"/>
                <a:cs typeface="Arial MT"/>
              </a:rPr>
              <a:t>treats</a:t>
            </a:r>
            <a:r>
              <a:rPr lang="en-US" sz="2800" spc="10" dirty="0">
                <a:solidFill>
                  <a:srgbClr val="585858"/>
                </a:solidFill>
                <a:latin typeface="Arial MT"/>
                <a:cs typeface="Arial MT"/>
              </a:rPr>
              <a:t> </a:t>
            </a:r>
            <a:r>
              <a:rPr lang="en-US" sz="2800" spc="-5" dirty="0">
                <a:solidFill>
                  <a:srgbClr val="585858"/>
                </a:solidFill>
                <a:latin typeface="Arial MT"/>
                <a:cs typeface="Arial MT"/>
              </a:rPr>
              <a:t>error</a:t>
            </a:r>
            <a:r>
              <a:rPr lang="en-US" sz="2800" spc="10" dirty="0">
                <a:solidFill>
                  <a:srgbClr val="585858"/>
                </a:solidFill>
                <a:latin typeface="Arial MT"/>
                <a:cs typeface="Arial MT"/>
              </a:rPr>
              <a:t> </a:t>
            </a:r>
            <a:r>
              <a:rPr lang="en-US" sz="2800" spc="-5" dirty="0">
                <a:solidFill>
                  <a:srgbClr val="585858"/>
                </a:solidFill>
                <a:latin typeface="Arial MT"/>
                <a:cs typeface="Arial MT"/>
              </a:rPr>
              <a:t>in</a:t>
            </a:r>
            <a:r>
              <a:rPr lang="en-US" sz="2800" spc="10" dirty="0">
                <a:solidFill>
                  <a:srgbClr val="585858"/>
                </a:solidFill>
                <a:latin typeface="Arial MT"/>
                <a:cs typeface="Arial MT"/>
              </a:rPr>
              <a:t> </a:t>
            </a:r>
            <a:r>
              <a:rPr lang="en-US" sz="2800" spc="-5" dirty="0">
                <a:solidFill>
                  <a:srgbClr val="585858"/>
                </a:solidFill>
                <a:latin typeface="Arial MT"/>
                <a:cs typeface="Arial MT"/>
              </a:rPr>
              <a:t>different</a:t>
            </a:r>
            <a:r>
              <a:rPr lang="en-US" sz="2800" spc="15" dirty="0">
                <a:solidFill>
                  <a:srgbClr val="585858"/>
                </a:solidFill>
                <a:latin typeface="Arial MT"/>
                <a:cs typeface="Arial MT"/>
              </a:rPr>
              <a:t> </a:t>
            </a:r>
            <a:r>
              <a:rPr lang="en-US" sz="2800" spc="-5" dirty="0">
                <a:solidFill>
                  <a:srgbClr val="585858"/>
                </a:solidFill>
                <a:latin typeface="Arial MT"/>
                <a:cs typeface="Arial MT"/>
              </a:rPr>
              <a:t>size</a:t>
            </a:r>
            <a:r>
              <a:rPr lang="en-US" sz="2800" dirty="0">
                <a:solidFill>
                  <a:srgbClr val="585858"/>
                </a:solidFill>
                <a:latin typeface="Arial MT"/>
                <a:cs typeface="Arial MT"/>
              </a:rPr>
              <a:t> of</a:t>
            </a:r>
            <a:r>
              <a:rPr lang="en-US" sz="2800" spc="5" dirty="0">
                <a:solidFill>
                  <a:srgbClr val="585858"/>
                </a:solidFill>
                <a:latin typeface="Arial MT"/>
                <a:cs typeface="Arial MT"/>
              </a:rPr>
              <a:t> </a:t>
            </a:r>
            <a:r>
              <a:rPr lang="en-US" sz="2800" spc="-10" dirty="0">
                <a:solidFill>
                  <a:srgbClr val="585858"/>
                </a:solidFill>
                <a:latin typeface="Arial MT"/>
                <a:cs typeface="Arial MT"/>
              </a:rPr>
              <a:t>boxes</a:t>
            </a:r>
            <a:r>
              <a:rPr lang="en-US" sz="2800" spc="15" dirty="0">
                <a:solidFill>
                  <a:srgbClr val="585858"/>
                </a:solidFill>
                <a:latin typeface="Arial MT"/>
                <a:cs typeface="Arial MT"/>
              </a:rPr>
              <a:t> </a:t>
            </a:r>
            <a:r>
              <a:rPr lang="en-US" sz="2800" spc="-5" dirty="0" smtClean="0">
                <a:solidFill>
                  <a:srgbClr val="585858"/>
                </a:solidFill>
                <a:latin typeface="Arial MT"/>
                <a:cs typeface="Arial MT"/>
              </a:rPr>
              <a:t>same.</a:t>
            </a:r>
            <a:endParaRPr lang="en-US" sz="2800" dirty="0">
              <a:latin typeface="Arial MT"/>
              <a:cs typeface="Arial MT"/>
            </a:endParaRPr>
          </a:p>
          <a:p>
            <a:pPr marL="82296" indent="0">
              <a:buNone/>
            </a:pPr>
            <a:endParaRPr lang="en-US" dirty="0"/>
          </a:p>
        </p:txBody>
      </p:sp>
    </p:spTree>
    <p:extLst>
      <p:ext uri="{BB962C8B-B14F-4D97-AF65-F5344CB8AC3E}">
        <p14:creationId xmlns:p14="http://schemas.microsoft.com/office/powerpoint/2010/main" xmlns="" val="279683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200" y="1905000"/>
            <a:ext cx="3248479" cy="3429479"/>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29200" y="2057400"/>
            <a:ext cx="3896269" cy="3277058"/>
          </a:xfrm>
          <a:prstGeom prst="rect">
            <a:avLst/>
          </a:prstGeom>
        </p:spPr>
      </p:pic>
    </p:spTree>
    <p:extLst>
      <p:ext uri="{BB962C8B-B14F-4D97-AF65-F5344CB8AC3E}">
        <p14:creationId xmlns:p14="http://schemas.microsoft.com/office/powerpoint/2010/main" xmlns="" val="85213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a:xfrm>
            <a:off x="1143000" y="1447800"/>
            <a:ext cx="7790688" cy="4800600"/>
          </a:xfrm>
        </p:spPr>
        <p:txBody>
          <a:bodyPr>
            <a:normAutofit/>
          </a:bodyPr>
          <a:lstStyle/>
          <a:p>
            <a:r>
              <a:rPr lang="en-US" sz="2400" dirty="0"/>
              <a:t>YOLO is fast. When lives are on the line, autonomous can’t spare an extra second to make decisions. </a:t>
            </a:r>
            <a:r>
              <a:rPr lang="en-US" sz="2400" dirty="0" smtClean="0"/>
              <a:t>Deep learning, Computer </a:t>
            </a:r>
            <a:r>
              <a:rPr lang="en-US" sz="2400" dirty="0"/>
              <a:t>vision and other object detection algorithms got the job done. In some cases were even more accurate than YOLO, but they were much slower. This made people hesitant to use AI for autonomous tasks. Now algorithms can make decisions in real-time</a:t>
            </a:r>
            <a:r>
              <a:rPr lang="en-US" dirty="0"/>
              <a:t>.</a:t>
            </a:r>
          </a:p>
          <a:p>
            <a:r>
              <a:rPr lang="en-US" sz="2400" dirty="0"/>
              <a:t>The human eye can detect and processes objects in 13 milliseconds, but with YOLO we’re able to detect even faster, potentially helping reduce the over 1 million deaths from car accidents</a:t>
            </a:r>
            <a:r>
              <a:rPr lang="en-US" sz="2600" dirty="0"/>
              <a:t>.</a:t>
            </a:r>
          </a:p>
          <a:p>
            <a:endParaRPr lang="en-US" sz="2600" dirty="0"/>
          </a:p>
        </p:txBody>
      </p:sp>
    </p:spTree>
    <p:extLst>
      <p:ext uri="{BB962C8B-B14F-4D97-AF65-F5344CB8AC3E}">
        <p14:creationId xmlns:p14="http://schemas.microsoft.com/office/powerpoint/2010/main" xmlns="" val="331682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207</TotalTime>
  <Words>367</Words>
  <Application>Microsoft Office PowerPoint</Application>
  <PresentationFormat>On-screen Show (4:3)</PresentationFormat>
  <Paragraphs>50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   Object Detection for Self Driving                   Cars using Yolo algorithm </vt:lpstr>
      <vt:lpstr>Introduction</vt:lpstr>
      <vt:lpstr>  Proposed system</vt:lpstr>
      <vt:lpstr>Detection Process (YOLO)</vt:lpstr>
      <vt:lpstr>Network Design</vt:lpstr>
      <vt:lpstr>Implementation</vt:lpstr>
      <vt:lpstr>Limitations of  YOLO</vt:lpstr>
      <vt:lpstr>          Results</vt:lpstr>
      <vt:lpstr>       Conclusion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abburi dileep</dc:creator>
  <cp:lastModifiedBy>DELL</cp:lastModifiedBy>
  <cp:revision>15</cp:revision>
  <dcterms:created xsi:type="dcterms:W3CDTF">2021-06-02T03:47:12Z</dcterms:created>
  <dcterms:modified xsi:type="dcterms:W3CDTF">2021-07-07T05:36:52Z</dcterms:modified>
</cp:coreProperties>
</file>