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8" r:id="rId2"/>
    <p:sldId id="267" r:id="rId3"/>
    <p:sldId id="259" r:id="rId4"/>
    <p:sldId id="266" r:id="rId5"/>
    <p:sldId id="265"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7" autoAdjust="0"/>
    <p:restoredTop sz="85776" autoAdjust="0"/>
  </p:normalViewPr>
  <p:slideViewPr>
    <p:cSldViewPr snapToGrid="0">
      <p:cViewPr varScale="1">
        <p:scale>
          <a:sx n="148" d="100"/>
          <a:sy n="148"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6160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02171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Stand-alone films</a:t>
            </a:r>
          </a:p>
          <a:p>
            <a:pPr marL="171450" indent="-171450">
              <a:buFont typeface="Arial" panose="020B0604020202020204" pitchFamily="34" charset="0"/>
              <a:buChar char="•"/>
            </a:pPr>
            <a:r>
              <a:rPr lang="en-US" dirty="0"/>
              <a:t>Superman/Batman</a:t>
            </a:r>
          </a:p>
          <a:p>
            <a:pPr marL="171450" indent="-171450">
              <a:buFont typeface="Arial" panose="020B0604020202020204" pitchFamily="34" charset="0"/>
              <a:buChar char="•"/>
            </a:pPr>
            <a:r>
              <a:rPr lang="en-US" dirty="0"/>
              <a:t>Justice League (JLA)</a:t>
            </a:r>
          </a:p>
          <a:p>
            <a:pPr marL="171450" indent="-171450">
              <a:buFont typeface="Arial" panose="020B0604020202020204" pitchFamily="34" charset="0"/>
              <a:buChar char="•"/>
            </a:pPr>
            <a:r>
              <a:rPr lang="en-US" dirty="0"/>
              <a:t>Year One</a:t>
            </a:r>
          </a:p>
          <a:p>
            <a:pPr marL="171450" indent="-171450">
              <a:buFont typeface="Arial" panose="020B0604020202020204" pitchFamily="34" charset="0"/>
              <a:buChar char="•"/>
            </a:pPr>
            <a:r>
              <a:rPr lang="en-US" dirty="0"/>
              <a:t>The Dark Knight Returns</a:t>
            </a:r>
          </a:p>
          <a:p>
            <a:pPr marL="171450" indent="-171450">
              <a:buFont typeface="Arial" panose="020B0604020202020204" pitchFamily="34" charset="0"/>
              <a:buChar char="•"/>
            </a:pPr>
            <a:r>
              <a:rPr lang="en-US" dirty="0"/>
              <a:t>DC Animated Movie Universe</a:t>
            </a:r>
          </a:p>
          <a:p>
            <a:pPr marL="171450" indent="-171450">
              <a:buFont typeface="Arial" panose="020B0604020202020204" pitchFamily="34" charset="0"/>
              <a:buChar char="•"/>
            </a:pPr>
            <a:r>
              <a:rPr lang="en-US" dirty="0"/>
              <a:t>DC animated universe</a:t>
            </a:r>
          </a:p>
          <a:p>
            <a:pPr marL="171450" indent="-171450">
              <a:buFont typeface="Arial" panose="020B0604020202020204" pitchFamily="34" charset="0"/>
              <a:buChar char="•"/>
            </a:pPr>
            <a:r>
              <a:rPr lang="en-US" dirty="0"/>
              <a:t>Justice League: Gods and Monsters</a:t>
            </a:r>
          </a:p>
          <a:p>
            <a:pPr marL="171450" indent="-171450">
              <a:buFont typeface="Arial" panose="020B0604020202020204" pitchFamily="34" charset="0"/>
              <a:buChar char="•"/>
            </a:pPr>
            <a:r>
              <a:rPr lang="en-US" dirty="0"/>
              <a:t>Other universes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9029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elp.imdb.com/article/imdb/track-movies-tv/ratings-faq" TargetMode="External"/><Relationship Id="rId2" Type="http://schemas.openxmlformats.org/officeDocument/2006/relationships/hyperlink" Target="https://www.metacritic.com/about-metascores" TargetMode="External"/><Relationship Id="rId1" Type="http://schemas.openxmlformats.org/officeDocument/2006/relationships/slideLayout" Target="../slideLayouts/slideLayout2.xml"/><Relationship Id="rId4" Type="http://schemas.openxmlformats.org/officeDocument/2006/relationships/hyperlink" Target="https://www.rottentomatoes.com/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3" y="1152731"/>
            <a:ext cx="6353967" cy="3023981"/>
          </a:xfrm>
        </p:spPr>
        <p:txBody>
          <a:bodyPr anchor="t">
            <a:normAutofit/>
          </a:bodyPr>
          <a:lstStyle/>
          <a:p>
            <a:pPr algn="l"/>
            <a:r>
              <a:rPr lang="en-US" sz="3600" dirty="0">
                <a:solidFill>
                  <a:srgbClr val="FFFFFF"/>
                </a:solidFill>
              </a:rPr>
              <a:t>Team: </a:t>
            </a:r>
            <a:r>
              <a:rPr lang="en-US" sz="3600" u="sng" dirty="0">
                <a:solidFill>
                  <a:srgbClr val="FFFFFF"/>
                </a:solidFill>
              </a:rPr>
              <a:t>I need a job</a:t>
            </a:r>
            <a:br>
              <a:rPr lang="en-US" sz="3600" u="sng" dirty="0">
                <a:solidFill>
                  <a:srgbClr val="FFFFFF"/>
                </a:solidFill>
              </a:rPr>
            </a:br>
            <a:br>
              <a:rPr lang="en-US" sz="3600" dirty="0">
                <a:solidFill>
                  <a:srgbClr val="FFFFFF"/>
                </a:solidFill>
              </a:rPr>
            </a:br>
            <a:r>
              <a:rPr lang="en-US" sz="3600" dirty="0">
                <a:solidFill>
                  <a:srgbClr val="FFFFFF"/>
                </a:solidFill>
              </a:rPr>
              <a:t>Topic: movie analysis 2019</a:t>
            </a:r>
            <a:br>
              <a:rPr lang="en-US" sz="4800" dirty="0">
                <a:solidFill>
                  <a:srgbClr val="FFFFFF"/>
                </a:solidFill>
              </a:rPr>
            </a:br>
            <a:r>
              <a:rPr lang="en-US" sz="2400" dirty="0">
                <a:solidFill>
                  <a:srgbClr val="FFFFFF"/>
                </a:solidFill>
              </a:rPr>
              <a:t>Pre-covid joy</a:t>
            </a:r>
            <a:br>
              <a:rPr lang="en-US" sz="2800" dirty="0">
                <a:solidFill>
                  <a:srgbClr val="FFFFFF"/>
                </a:solidFill>
              </a:rPr>
            </a:br>
            <a:br>
              <a:rPr lang="en-US" sz="2800" dirty="0">
                <a:solidFill>
                  <a:srgbClr val="FFFFFF"/>
                </a:solidFill>
              </a:rPr>
            </a:br>
            <a:r>
              <a:rPr lang="en-US" sz="1600" dirty="0">
                <a:solidFill>
                  <a:srgbClr val="FFFFFF"/>
                </a:solidFill>
              </a:rPr>
              <a:t>Team Members:</a:t>
            </a:r>
            <a:br>
              <a:rPr lang="en-US" sz="1600" dirty="0">
                <a:solidFill>
                  <a:srgbClr val="FFFFFF"/>
                </a:solidFill>
              </a:rPr>
            </a:br>
            <a:r>
              <a:rPr lang="en-US" sz="1600" dirty="0">
                <a:solidFill>
                  <a:srgbClr val="FFFFFF"/>
                </a:solidFill>
              </a:rPr>
              <a:t>Dakota Newcomb</a:t>
            </a:r>
            <a:br>
              <a:rPr lang="en-US" sz="1600" dirty="0">
                <a:solidFill>
                  <a:srgbClr val="FFFFFF"/>
                </a:solidFill>
              </a:rPr>
            </a:br>
            <a:r>
              <a:rPr lang="en-US" sz="1600" dirty="0">
                <a:solidFill>
                  <a:srgbClr val="FFFFFF"/>
                </a:solidFill>
              </a:rPr>
              <a:t>David Niles</a:t>
            </a:r>
            <a:br>
              <a:rPr lang="en-US" sz="1600" dirty="0">
                <a:solidFill>
                  <a:srgbClr val="FFFFFF"/>
                </a:solidFill>
              </a:rPr>
            </a:br>
            <a:r>
              <a:rPr lang="en-US" sz="1600" dirty="0">
                <a:solidFill>
                  <a:srgbClr val="FFFFFF"/>
                </a:solidFill>
              </a:rPr>
              <a:t>Noah Jaramillo</a:t>
            </a:r>
            <a:br>
              <a:rPr lang="en-US" sz="1600" dirty="0">
                <a:solidFill>
                  <a:srgbClr val="FFFFFF"/>
                </a:solidFill>
              </a:rPr>
            </a:br>
            <a:r>
              <a:rPr lang="en-US" sz="1600">
                <a:solidFill>
                  <a:srgbClr val="FFFFFF"/>
                </a:solidFill>
              </a:rPr>
              <a:t>Abby Boulter</a:t>
            </a:r>
            <a:endParaRPr lang="en-US" sz="4800" dirty="0">
              <a:solidFill>
                <a:srgbClr val="FFFFFF"/>
              </a:solidFill>
            </a:endParaRPr>
          </a:p>
        </p:txBody>
      </p:sp>
      <p:sp>
        <p:nvSpPr>
          <p:cNvPr id="3" name="Content Placeholder 2"/>
          <p:cNvSpPr>
            <a:spLocks noGrp="1"/>
          </p:cNvSpPr>
          <p:nvPr>
            <p:ph type="subTitle" idx="1"/>
          </p:nvPr>
        </p:nvSpPr>
        <p:spPr>
          <a:xfrm>
            <a:off x="4278674" y="4507977"/>
            <a:ext cx="6353968" cy="1180724"/>
          </a:xfrm>
        </p:spPr>
        <p:txBody>
          <a:bodyPr anchor="t">
            <a:normAutofit/>
          </a:bodyPr>
          <a:lstStyle/>
          <a:p>
            <a:pPr algn="ctr"/>
            <a:r>
              <a:rPr lang="en-US" sz="2400" dirty="0">
                <a:solidFill>
                  <a:srgbClr val="FFFFFF"/>
                </a:solidFill>
              </a:rPr>
              <a:t>Can rating services be a good proxy for box office earnings?</a:t>
            </a:r>
            <a:endParaRPr lang="en-US" sz="2000" dirty="0">
              <a:solidFill>
                <a:srgbClr val="FFFFFF"/>
              </a:solidFill>
            </a:endParaRPr>
          </a:p>
        </p:txBody>
      </p:sp>
      <p:cxnSp>
        <p:nvCxnSpPr>
          <p:cNvPr id="15" name="Straight Connector 14">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45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16852" y="241108"/>
            <a:ext cx="4213481" cy="1499616"/>
          </a:xfrm>
        </p:spPr>
        <p:txBody>
          <a:bodyPr>
            <a:normAutofit/>
          </a:bodyPr>
          <a:lstStyle/>
          <a:p>
            <a:pPr algn="ctr"/>
            <a:r>
              <a:rPr lang="en-US" u="sng" dirty="0">
                <a:solidFill>
                  <a:schemeClr val="tx1"/>
                </a:solidFill>
              </a:rPr>
              <a:t>Hypothesis &amp; Data</a:t>
            </a:r>
          </a:p>
        </p:txBody>
      </p:sp>
      <p:cxnSp>
        <p:nvCxnSpPr>
          <p:cNvPr id="5129" name="Straight Connector 512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762000" y="745403"/>
            <a:ext cx="4635388" cy="5420728"/>
          </a:xfrm>
        </p:spPr>
        <p:txBody>
          <a:bodyPr>
            <a:normAutofit/>
          </a:bodyPr>
          <a:lstStyle/>
          <a:p>
            <a:pPr marL="0" indent="0">
              <a:buNone/>
            </a:pPr>
            <a:r>
              <a:rPr lang="en-US" sz="1800" u="sng" dirty="0">
                <a:solidFill>
                  <a:srgbClr val="FFFFFF"/>
                </a:solidFill>
              </a:rPr>
              <a:t>Do you look at reviews before going to see a movie?</a:t>
            </a:r>
          </a:p>
          <a:p>
            <a:pPr marL="0" indent="0">
              <a:buNone/>
            </a:pPr>
            <a:r>
              <a:rPr lang="en-US" sz="1800" u="sng" dirty="0">
                <a:solidFill>
                  <a:srgbClr val="FFFFFF"/>
                </a:solidFill>
              </a:rPr>
              <a:t>Have you ever wondered if any of the rating services affect box office sales?:</a:t>
            </a:r>
            <a:r>
              <a:rPr lang="en-US" sz="1800" dirty="0">
                <a:solidFill>
                  <a:srgbClr val="FFFFFF"/>
                </a:solidFill>
              </a:rPr>
              <a:t> </a:t>
            </a:r>
          </a:p>
          <a:p>
            <a:pPr marL="0" indent="0">
              <a:buNone/>
            </a:pPr>
            <a:r>
              <a:rPr lang="en-US" sz="1600" u="sng" dirty="0">
                <a:solidFill>
                  <a:srgbClr val="FFFFFF"/>
                </a:solidFill>
              </a:rPr>
              <a:t>Hypothesis:</a:t>
            </a:r>
            <a:r>
              <a:rPr lang="en-US" sz="1600" dirty="0"/>
              <a:t> Movie ratings are a good proxy for box office success. </a:t>
            </a:r>
            <a:endParaRPr lang="en-US" sz="1600" u="sng" dirty="0">
              <a:solidFill>
                <a:srgbClr val="FFFFFF"/>
              </a:solidFill>
            </a:endParaRPr>
          </a:p>
          <a:p>
            <a:pPr marL="0" indent="0">
              <a:buNone/>
            </a:pPr>
            <a:r>
              <a:rPr lang="en-US" sz="1600" u="sng" dirty="0">
                <a:solidFill>
                  <a:srgbClr val="FFFFFF"/>
                </a:solidFill>
              </a:rPr>
              <a:t>Null Hypothesis:</a:t>
            </a:r>
            <a:r>
              <a:rPr lang="en-US" sz="1600" dirty="0"/>
              <a:t> There is no relationship between movie  ratings and box office success.</a:t>
            </a:r>
          </a:p>
          <a:p>
            <a:pPr marL="0" indent="0">
              <a:buNone/>
            </a:pPr>
            <a:endParaRPr lang="en-US" sz="1600" dirty="0"/>
          </a:p>
          <a:p>
            <a:pPr marL="0" indent="0">
              <a:buNone/>
            </a:pPr>
            <a:r>
              <a:rPr lang="en-US" sz="1800" u="sng" dirty="0">
                <a:solidFill>
                  <a:srgbClr val="FFFFFF"/>
                </a:solidFill>
              </a:rPr>
              <a:t>Data:</a:t>
            </a:r>
            <a:r>
              <a:rPr lang="en-US" sz="1800" dirty="0"/>
              <a:t> </a:t>
            </a:r>
          </a:p>
          <a:p>
            <a:pPr>
              <a:buClr>
                <a:schemeClr val="tx1"/>
              </a:buClr>
              <a:buFont typeface="Wingdings" pitchFamily="2" charset="2"/>
              <a:buChar char="§"/>
            </a:pPr>
            <a:r>
              <a:rPr lang="en-US" sz="1600" dirty="0"/>
              <a:t> The Movie Database</a:t>
            </a:r>
          </a:p>
          <a:p>
            <a:pPr lvl="1">
              <a:buClr>
                <a:schemeClr val="tx1"/>
              </a:buClr>
              <a:buFont typeface="Wingdings" pitchFamily="2" charset="2"/>
              <a:buChar char="§"/>
            </a:pPr>
            <a:r>
              <a:rPr lang="en-US" sz="1200" dirty="0"/>
              <a:t>Movie titles</a:t>
            </a:r>
          </a:p>
          <a:p>
            <a:pPr>
              <a:buClr>
                <a:schemeClr val="tx1"/>
              </a:buClr>
              <a:buFont typeface="Wingdings" pitchFamily="2" charset="2"/>
              <a:buChar char="§"/>
            </a:pPr>
            <a:r>
              <a:rPr lang="en-US" sz="1600" dirty="0"/>
              <a:t> OMDB API</a:t>
            </a:r>
          </a:p>
          <a:p>
            <a:pPr lvl="1">
              <a:buClr>
                <a:schemeClr val="tx1"/>
              </a:buClr>
              <a:buFont typeface="Wingdings" pitchFamily="2" charset="2"/>
              <a:buChar char="§"/>
            </a:pPr>
            <a:r>
              <a:rPr lang="en-US" sz="1200" dirty="0" err="1"/>
              <a:t>Metacritics</a:t>
            </a:r>
            <a:endParaRPr lang="en-US" sz="1200" dirty="0"/>
          </a:p>
          <a:p>
            <a:pPr lvl="1">
              <a:buClr>
                <a:schemeClr val="tx1"/>
              </a:buClr>
              <a:buFont typeface="Wingdings" pitchFamily="2" charset="2"/>
              <a:buChar char="§"/>
            </a:pPr>
            <a:r>
              <a:rPr lang="en-US" sz="1200" dirty="0"/>
              <a:t>Rotten Tomatoes</a:t>
            </a:r>
          </a:p>
          <a:p>
            <a:pPr lvl="1">
              <a:buClr>
                <a:schemeClr val="tx1"/>
              </a:buClr>
              <a:buFont typeface="Wingdings" pitchFamily="2" charset="2"/>
              <a:buChar char="§"/>
            </a:pPr>
            <a:r>
              <a:rPr lang="en-US" sz="1200" dirty="0"/>
              <a:t>IMDB</a:t>
            </a:r>
          </a:p>
          <a:p>
            <a:pPr lvl="1">
              <a:buClr>
                <a:schemeClr val="tx1"/>
              </a:buClr>
              <a:buFont typeface="Wingdings" pitchFamily="2" charset="2"/>
              <a:buChar char="§"/>
            </a:pPr>
            <a:r>
              <a:rPr lang="en-US" sz="1200" dirty="0"/>
              <a:t>Box office earnings</a:t>
            </a:r>
          </a:p>
          <a:p>
            <a:pPr lvl="1">
              <a:buClr>
                <a:schemeClr val="tx1"/>
              </a:buClr>
              <a:buFont typeface="Wingdings" pitchFamily="2" charset="2"/>
              <a:buChar char="§"/>
            </a:pPr>
            <a:endParaRPr lang="en-US" sz="1200" dirty="0"/>
          </a:p>
        </p:txBody>
      </p:sp>
      <p:pic>
        <p:nvPicPr>
          <p:cNvPr id="7" name="Picture 6">
            <a:extLst>
              <a:ext uri="{FF2B5EF4-FFF2-40B4-BE49-F238E27FC236}">
                <a16:creationId xmlns:a16="http://schemas.microsoft.com/office/drawing/2014/main" id="{ED20B5DD-509E-2AF8-5AB5-CD4768AAABE9}"/>
              </a:ext>
            </a:extLst>
          </p:cNvPr>
          <p:cNvPicPr>
            <a:picLocks noChangeAspect="1"/>
          </p:cNvPicPr>
          <p:nvPr/>
        </p:nvPicPr>
        <p:blipFill>
          <a:blip r:embed="rId2"/>
          <a:stretch>
            <a:fillRect/>
          </a:stretch>
        </p:blipFill>
        <p:spPr>
          <a:xfrm>
            <a:off x="6357324" y="1475339"/>
            <a:ext cx="5270612" cy="4961748"/>
          </a:xfrm>
          <a:prstGeom prst="rect">
            <a:avLst/>
          </a:prstGeom>
        </p:spPr>
      </p:pic>
    </p:spTree>
    <p:extLst>
      <p:ext uri="{BB962C8B-B14F-4D97-AF65-F5344CB8AC3E}">
        <p14:creationId xmlns:p14="http://schemas.microsoft.com/office/powerpoint/2010/main" val="33233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pPr algn="ctr"/>
            <a:r>
              <a:rPr lang="en-US" u="sng" dirty="0"/>
              <a:t>Meta score</a:t>
            </a:r>
          </a:p>
        </p:txBody>
      </p:sp>
      <p:pic>
        <p:nvPicPr>
          <p:cNvPr id="1026" name="Picture 2">
            <a:extLst>
              <a:ext uri="{FF2B5EF4-FFF2-40B4-BE49-F238E27FC236}">
                <a16:creationId xmlns:a16="http://schemas.microsoft.com/office/drawing/2014/main" id="{38948E33-294A-8BCB-FA8B-0E9525C427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376" y="1869501"/>
            <a:ext cx="6168813" cy="4988499"/>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7534656" y="0"/>
            <a:ext cx="4657344" cy="6858000"/>
          </a:xfrm>
        </p:spPr>
        <p:txBody>
          <a:bodyPr anchor="ctr">
            <a:normAutofit/>
          </a:bodyPr>
          <a:lstStyle/>
          <a:p>
            <a:r>
              <a:rPr lang="en-US" sz="2000" u="sng" dirty="0">
                <a:solidFill>
                  <a:srgbClr val="FFFFFF"/>
                </a:solidFill>
              </a:rPr>
              <a:t>WHAT IS METASCORE?:</a:t>
            </a:r>
            <a:r>
              <a:rPr lang="en-US" sz="2000" dirty="0">
                <a:solidFill>
                  <a:srgbClr val="FFFFFF"/>
                </a:solidFill>
              </a:rPr>
              <a:t> </a:t>
            </a:r>
            <a:r>
              <a:rPr lang="en-US" sz="2000" dirty="0"/>
              <a:t>Metacritic is a scoring system launched in 1999 that accumulates reviews of films, TV shows, music albums and video games. They use a minimum of 4 reviews from some of the world’s most respected critics to apply a weighted average that provides the ‘</a:t>
            </a:r>
            <a:r>
              <a:rPr lang="en-US" sz="2000" dirty="0" err="1"/>
              <a:t>Metascore</a:t>
            </a:r>
            <a:r>
              <a:rPr lang="en-US" sz="2000" dirty="0"/>
              <a:t>’ for the movie.</a:t>
            </a:r>
            <a:endParaRPr lang="en-US" sz="2000" dirty="0">
              <a:solidFill>
                <a:srgbClr val="FFFFFF"/>
              </a:solidFill>
            </a:endParaRPr>
          </a:p>
          <a:p>
            <a:endParaRPr lang="en-US" sz="2000" dirty="0">
              <a:solidFill>
                <a:srgbClr val="FFFFFF"/>
              </a:solidFill>
            </a:endParaRPr>
          </a:p>
          <a:p>
            <a:r>
              <a:rPr lang="en-US" sz="2000" dirty="0">
                <a:solidFill>
                  <a:srgbClr val="FFFFFF"/>
                </a:solidFill>
              </a:rPr>
              <a:t> </a:t>
            </a:r>
            <a:r>
              <a:rPr lang="en-US" sz="2000" u="sng" dirty="0">
                <a:solidFill>
                  <a:srgbClr val="FFFFFF"/>
                </a:solidFill>
              </a:rPr>
              <a:t>Linear regression:</a:t>
            </a:r>
            <a:r>
              <a:rPr lang="en-US" sz="2000" dirty="0">
                <a:solidFill>
                  <a:srgbClr val="FFFFFF"/>
                </a:solidFill>
              </a:rPr>
              <a:t> </a:t>
            </a:r>
            <a:r>
              <a:rPr lang="en-US" sz="2000" dirty="0"/>
              <a:t>No statistically significant relationship.</a:t>
            </a:r>
          </a:p>
          <a:p>
            <a:endParaRPr lang="en-US" sz="2000" dirty="0">
              <a:solidFill>
                <a:srgbClr val="FFFFFF"/>
              </a:solidFill>
            </a:endParaRPr>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0.05 </a:t>
            </a:r>
            <a:endParaRPr lang="en-US" sz="2000" dirty="0">
              <a:solidFill>
                <a:srgbClr val="FFFFFF"/>
              </a:solidFill>
            </a:endParaRPr>
          </a:p>
          <a:p>
            <a:endParaRPr lang="en-US" sz="2000" dirty="0">
              <a:solidFill>
                <a:srgbClr val="FFFFFF"/>
              </a:solidFill>
            </a:endParaRPr>
          </a:p>
        </p:txBody>
      </p:sp>
      <p:pic>
        <p:nvPicPr>
          <p:cNvPr id="5" name="Picture 4">
            <a:extLst>
              <a:ext uri="{FF2B5EF4-FFF2-40B4-BE49-F238E27FC236}">
                <a16:creationId xmlns:a16="http://schemas.microsoft.com/office/drawing/2014/main" id="{C1703B45-6B5F-A5B1-042B-616C02396542}"/>
              </a:ext>
            </a:extLst>
          </p:cNvPr>
          <p:cNvPicPr>
            <a:picLocks noChangeAspect="1"/>
          </p:cNvPicPr>
          <p:nvPr/>
        </p:nvPicPr>
        <p:blipFill>
          <a:blip r:embed="rId3"/>
          <a:stretch>
            <a:fillRect/>
          </a:stretch>
        </p:blipFill>
        <p:spPr>
          <a:xfrm>
            <a:off x="9333695" y="4584357"/>
            <a:ext cx="2717589" cy="2075936"/>
          </a:xfrm>
          <a:prstGeom prst="rect">
            <a:avLst/>
          </a:prstGeom>
        </p:spPr>
      </p:pic>
    </p:spTree>
    <p:extLst>
      <p:ext uri="{BB962C8B-B14F-4D97-AF65-F5344CB8AC3E}">
        <p14:creationId xmlns:p14="http://schemas.microsoft.com/office/powerpoint/2010/main" val="324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0" y="241107"/>
            <a:ext cx="5704114" cy="1499616"/>
          </a:xfrm>
        </p:spPr>
        <p:txBody>
          <a:bodyPr>
            <a:normAutofit/>
          </a:bodyPr>
          <a:lstStyle/>
          <a:p>
            <a:pPr algn="ctr"/>
            <a:r>
              <a:rPr lang="en-US" u="sng" dirty="0">
                <a:solidFill>
                  <a:schemeClr val="tx1"/>
                </a:solidFill>
              </a:rPr>
              <a:t>Rotten Tomatoes Score</a:t>
            </a:r>
          </a:p>
        </p:txBody>
      </p:sp>
      <p:cxnSp>
        <p:nvCxnSpPr>
          <p:cNvPr id="5129" name="Straight Connector 512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762000" y="241107"/>
            <a:ext cx="4515383" cy="6381761"/>
          </a:xfrm>
        </p:spPr>
        <p:txBody>
          <a:bodyPr>
            <a:normAutofit/>
          </a:bodyPr>
          <a:lstStyle/>
          <a:p>
            <a:r>
              <a:rPr lang="en-US" sz="2000" u="sng" dirty="0">
                <a:solidFill>
                  <a:srgbClr val="FFFFFF"/>
                </a:solidFill>
              </a:rPr>
              <a:t>WHAT IS Rotten Tomatoes?:</a:t>
            </a:r>
            <a:r>
              <a:rPr lang="en-US" sz="2000" dirty="0">
                <a:solidFill>
                  <a:srgbClr val="FFFFFF"/>
                </a:solidFill>
              </a:rPr>
              <a:t> </a:t>
            </a:r>
            <a:r>
              <a:rPr lang="en-US" sz="2000" dirty="0"/>
              <a:t>Rotten tomatoes was founded in 1998 as a rating system that uses critic reviews as well as an audience score. To be in their certified fresh status they require at least 5 reviews from top critics and a minimum of 80 reviews in their audience scores for wide release films. </a:t>
            </a:r>
          </a:p>
          <a:p>
            <a:pPr marL="0" indent="0">
              <a:buNone/>
            </a:pPr>
            <a:endParaRPr lang="en-US" sz="2000" dirty="0">
              <a:solidFill>
                <a:srgbClr val="FFFFFF"/>
              </a:solidFill>
            </a:endParaRPr>
          </a:p>
          <a:p>
            <a:r>
              <a:rPr lang="en-US" sz="2000" u="sng" dirty="0">
                <a:solidFill>
                  <a:srgbClr val="FFFFFF"/>
                </a:solidFill>
              </a:rPr>
              <a:t>Linear regression:</a:t>
            </a:r>
            <a:r>
              <a:rPr lang="en-US" sz="2000" dirty="0">
                <a:solidFill>
                  <a:srgbClr val="FFFFFF"/>
                </a:solidFill>
              </a:rPr>
              <a:t> </a:t>
            </a:r>
            <a:r>
              <a:rPr lang="en-US" sz="2000" dirty="0"/>
              <a:t>No statistically significant relationship.</a:t>
            </a:r>
          </a:p>
          <a:p>
            <a:endParaRPr lang="en-US" sz="2000" dirty="0">
              <a:solidFill>
                <a:srgbClr val="FFFFFF"/>
              </a:solidFill>
            </a:endParaRPr>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0.04</a:t>
            </a:r>
            <a:endParaRPr lang="en-US" sz="2000" u="sng" dirty="0">
              <a:solidFill>
                <a:srgbClr val="FFFFFF"/>
              </a:solidFill>
            </a:endParaRPr>
          </a:p>
          <a:p>
            <a:endParaRPr lang="en-US" sz="1500" dirty="0">
              <a:solidFill>
                <a:srgbClr val="FFFFFF"/>
              </a:solidFill>
            </a:endParaRPr>
          </a:p>
        </p:txBody>
      </p:sp>
      <p:pic>
        <p:nvPicPr>
          <p:cNvPr id="5122" name="Picture 2">
            <a:extLst>
              <a:ext uri="{FF2B5EF4-FFF2-40B4-BE49-F238E27FC236}">
                <a16:creationId xmlns:a16="http://schemas.microsoft.com/office/drawing/2014/main" id="{AF2EFDCD-B0DC-0AC0-E216-38571549B6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805912"/>
            <a:ext cx="5455921" cy="44120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4758E9-143B-50B4-8F39-30B89555AE29}"/>
              </a:ext>
            </a:extLst>
          </p:cNvPr>
          <p:cNvPicPr>
            <a:picLocks noChangeAspect="1"/>
          </p:cNvPicPr>
          <p:nvPr/>
        </p:nvPicPr>
        <p:blipFill>
          <a:blip r:embed="rId3"/>
          <a:stretch>
            <a:fillRect/>
          </a:stretch>
        </p:blipFill>
        <p:spPr>
          <a:xfrm>
            <a:off x="2448263" y="4540957"/>
            <a:ext cx="2717589" cy="2075936"/>
          </a:xfrm>
          <a:prstGeom prst="rect">
            <a:avLst/>
          </a:prstGeom>
        </p:spPr>
      </p:pic>
    </p:spTree>
    <p:extLst>
      <p:ext uri="{BB962C8B-B14F-4D97-AF65-F5344CB8AC3E}">
        <p14:creationId xmlns:p14="http://schemas.microsoft.com/office/powerpoint/2010/main" val="27818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pPr algn="ctr"/>
            <a:r>
              <a:rPr lang="en-US" u="sng" dirty="0"/>
              <a:t>IMDB Score</a:t>
            </a:r>
          </a:p>
        </p:txBody>
      </p:sp>
      <p:sp>
        <p:nvSpPr>
          <p:cNvPr id="1031" name="Rectangle 103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7534656" y="0"/>
            <a:ext cx="4657344" cy="6858000"/>
          </a:xfrm>
        </p:spPr>
        <p:txBody>
          <a:bodyPr anchor="ctr">
            <a:normAutofit/>
          </a:bodyPr>
          <a:lstStyle/>
          <a:p>
            <a:r>
              <a:rPr lang="en-US" sz="2000" u="sng" dirty="0">
                <a:solidFill>
                  <a:srgbClr val="FFFFFF"/>
                </a:solidFill>
              </a:rPr>
              <a:t>WHAT IS IMDB?:</a:t>
            </a:r>
            <a:r>
              <a:rPr lang="en-US" sz="2000" dirty="0">
                <a:solidFill>
                  <a:srgbClr val="FFFFFF"/>
                </a:solidFill>
              </a:rPr>
              <a:t> </a:t>
            </a:r>
            <a:r>
              <a:rPr lang="en-US" sz="2000" dirty="0"/>
              <a:t>IMDb was created in 1990 and uses a voter system for their ratings. Each registered user can cast one vote from 1 to 10 per title. Those votes are then aggregated into a single IMDb rating that appears on the title page of a movie on their website.</a:t>
            </a:r>
          </a:p>
          <a:p>
            <a:pPr marL="0" indent="0">
              <a:buNone/>
            </a:pPr>
            <a:endParaRPr lang="en-US" sz="2000" dirty="0"/>
          </a:p>
          <a:p>
            <a:r>
              <a:rPr lang="en-US" sz="2000" u="sng" dirty="0">
                <a:solidFill>
                  <a:srgbClr val="FFFFFF"/>
                </a:solidFill>
              </a:rPr>
              <a:t>Linear regression:</a:t>
            </a:r>
            <a:r>
              <a:rPr lang="en-US" sz="2000" dirty="0">
                <a:solidFill>
                  <a:srgbClr val="FFFFFF"/>
                </a:solidFill>
              </a:rPr>
              <a:t> </a:t>
            </a:r>
            <a:r>
              <a:rPr lang="en-US" sz="2000" dirty="0"/>
              <a:t>Very weak relationship.</a:t>
            </a:r>
          </a:p>
          <a:p>
            <a:pPr marL="0" indent="0">
              <a:buNone/>
            </a:pPr>
            <a:endParaRPr lang="en-US" sz="2000" dirty="0"/>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0.22</a:t>
            </a:r>
            <a:endParaRPr lang="en-US" sz="2000" u="sng" dirty="0">
              <a:solidFill>
                <a:srgbClr val="FFFFFF"/>
              </a:solidFill>
            </a:endParaRPr>
          </a:p>
          <a:p>
            <a:endParaRPr lang="en-US" sz="2000" dirty="0">
              <a:solidFill>
                <a:srgbClr val="FFFFFF"/>
              </a:solidFill>
            </a:endParaRPr>
          </a:p>
        </p:txBody>
      </p:sp>
      <p:pic>
        <p:nvPicPr>
          <p:cNvPr id="3074" name="Picture 2">
            <a:extLst>
              <a:ext uri="{FF2B5EF4-FFF2-40B4-BE49-F238E27FC236}">
                <a16:creationId xmlns:a16="http://schemas.microsoft.com/office/drawing/2014/main" id="{8936ABB2-A4D6-6141-FD56-C7F512148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29" y="1776121"/>
            <a:ext cx="6129660" cy="49568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7FA69B-EA25-A25A-3584-B982AF9B3045}"/>
              </a:ext>
            </a:extLst>
          </p:cNvPr>
          <p:cNvPicPr>
            <a:picLocks noChangeAspect="1"/>
          </p:cNvPicPr>
          <p:nvPr/>
        </p:nvPicPr>
        <p:blipFill>
          <a:blip r:embed="rId3"/>
          <a:stretch>
            <a:fillRect/>
          </a:stretch>
        </p:blipFill>
        <p:spPr>
          <a:xfrm>
            <a:off x="9333695" y="4584357"/>
            <a:ext cx="2717589" cy="2075936"/>
          </a:xfrm>
          <a:prstGeom prst="rect">
            <a:avLst/>
          </a:prstGeom>
        </p:spPr>
      </p:pic>
    </p:spTree>
    <p:extLst>
      <p:ext uri="{BB962C8B-B14F-4D97-AF65-F5344CB8AC3E}">
        <p14:creationId xmlns:p14="http://schemas.microsoft.com/office/powerpoint/2010/main" val="326792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3184" y="801666"/>
            <a:ext cx="6674007" cy="5248405"/>
          </a:xfrm>
        </p:spPr>
        <p:txBody>
          <a:bodyPr vert="horz" lIns="91440" tIns="45720" rIns="91440" bIns="45720" rtlCol="0" anchor="t">
            <a:normAutofit/>
          </a:bodyPr>
          <a:lstStyle/>
          <a:p>
            <a:r>
              <a:rPr lang="en-US" sz="2800" u="sng" spc="200" dirty="0">
                <a:solidFill>
                  <a:srgbClr val="FFFFFF"/>
                </a:solidFill>
              </a:rPr>
              <a:t>In conclusion:</a:t>
            </a:r>
            <a:br>
              <a:rPr lang="en-US" sz="2800" spc="200" dirty="0">
                <a:solidFill>
                  <a:srgbClr val="FFFFFF"/>
                </a:solidFill>
              </a:rPr>
            </a:br>
            <a:br>
              <a:rPr lang="en-US" sz="2800" spc="200" dirty="0">
                <a:solidFill>
                  <a:srgbClr val="FFFFFF"/>
                </a:solidFill>
              </a:rPr>
            </a:br>
            <a:r>
              <a:rPr lang="en-US" sz="2800" spc="200" dirty="0">
                <a:solidFill>
                  <a:srgbClr val="FFFFFF"/>
                </a:solidFill>
              </a:rPr>
              <a:t>based on the linear regression of each analysis we determined there was no strong relationship between the rating services and the box office earnings. </a:t>
            </a:r>
            <a:br>
              <a:rPr lang="en-US" sz="2800" spc="200" dirty="0">
                <a:solidFill>
                  <a:srgbClr val="FFFFFF"/>
                </a:solidFill>
              </a:rPr>
            </a:br>
            <a:br>
              <a:rPr lang="en-US" sz="2800" spc="200" dirty="0">
                <a:solidFill>
                  <a:srgbClr val="FFFFFF"/>
                </a:solidFill>
              </a:rPr>
            </a:br>
            <a:r>
              <a:rPr lang="en-US" sz="2800" spc="200" dirty="0">
                <a:solidFill>
                  <a:srgbClr val="FFFFFF"/>
                </a:solidFill>
              </a:rPr>
              <a:t>However, if we were to use any, we would use </a:t>
            </a:r>
            <a:r>
              <a:rPr lang="en-US" sz="2800" spc="200" dirty="0" err="1">
                <a:solidFill>
                  <a:srgbClr val="FFFFFF"/>
                </a:solidFill>
              </a:rPr>
              <a:t>iMDB</a:t>
            </a:r>
            <a:r>
              <a:rPr lang="en-US" sz="2800" spc="200" dirty="0">
                <a:solidFill>
                  <a:srgbClr val="FFFFFF"/>
                </a:solidFill>
              </a:rPr>
              <a:t> as a proxy to determine box office sales.</a:t>
            </a:r>
            <a:br>
              <a:rPr lang="en-US" sz="4000" spc="200" dirty="0">
                <a:solidFill>
                  <a:srgbClr val="FFFFFF"/>
                </a:solidFill>
              </a:rPr>
            </a:br>
            <a:endParaRPr lang="en-US" sz="4000" spc="200" dirty="0">
              <a:solidFill>
                <a:srgbClr val="FFFFFF"/>
              </a:solidFill>
            </a:endParaRP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68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Works cited</a:t>
            </a:r>
          </a:p>
        </p:txBody>
      </p:sp>
      <p:sp>
        <p:nvSpPr>
          <p:cNvPr id="3" name="Content Placeholder 2"/>
          <p:cNvSpPr>
            <a:spLocks noGrp="1"/>
          </p:cNvSpPr>
          <p:nvPr>
            <p:ph type="body" idx="1"/>
          </p:nvPr>
        </p:nvSpPr>
        <p:spPr>
          <a:xfrm>
            <a:off x="4772416" y="150312"/>
            <a:ext cx="7252570" cy="6576165"/>
          </a:xfrm>
        </p:spPr>
        <p:txBody>
          <a:bodyPr anchor="t">
            <a:normAutofit/>
          </a:bodyPr>
          <a:lstStyle/>
          <a:p>
            <a:r>
              <a:rPr lang="en-US" dirty="0">
                <a:hlinkClick r:id="rId2"/>
              </a:rPr>
              <a:t>APIs: </a:t>
            </a:r>
          </a:p>
          <a:p>
            <a:r>
              <a:rPr lang="en-US" dirty="0">
                <a:hlinkClick r:id="rId2"/>
              </a:rPr>
              <a:t>https://www.themoviedb.org/</a:t>
            </a:r>
          </a:p>
          <a:p>
            <a:r>
              <a:rPr lang="en-US" dirty="0">
                <a:hlinkClick r:id="rId2"/>
              </a:rPr>
              <a:t>https://www.omdbapi.com/</a:t>
            </a:r>
          </a:p>
          <a:p>
            <a:endParaRPr lang="en-US" dirty="0">
              <a:hlinkClick r:id="rId2"/>
            </a:endParaRPr>
          </a:p>
          <a:p>
            <a:r>
              <a:rPr lang="en-US" dirty="0">
                <a:hlinkClick r:id="rId2"/>
              </a:rPr>
              <a:t>Code assistance:</a:t>
            </a:r>
          </a:p>
          <a:p>
            <a:r>
              <a:rPr lang="en-US" dirty="0">
                <a:hlinkClick r:id="rId2"/>
              </a:rPr>
              <a:t>https://stackoverflow.com/</a:t>
            </a:r>
          </a:p>
          <a:p>
            <a:r>
              <a:rPr lang="en-US" dirty="0">
                <a:hlinkClick r:id="rId2"/>
              </a:rPr>
              <a:t>https://courses.bootcampspot.com/courses/3707</a:t>
            </a:r>
          </a:p>
          <a:p>
            <a:r>
              <a:rPr lang="en-US" dirty="0">
                <a:hlinkClick r:id="rId2"/>
              </a:rPr>
              <a:t>https://pandas.pydata.org/</a:t>
            </a:r>
          </a:p>
          <a:p>
            <a:endParaRPr lang="en-US" dirty="0">
              <a:hlinkClick r:id="rId2"/>
            </a:endParaRPr>
          </a:p>
          <a:p>
            <a:r>
              <a:rPr lang="en-US" dirty="0">
                <a:hlinkClick r:id="rId2"/>
              </a:rPr>
              <a:t>Background Info:</a:t>
            </a:r>
          </a:p>
          <a:p>
            <a:r>
              <a:rPr lang="en-US" dirty="0">
                <a:hlinkClick r:id="rId2"/>
              </a:rPr>
              <a:t>https://www.metacritic.com/about-metascores</a:t>
            </a:r>
            <a:endParaRPr lang="en-US" dirty="0"/>
          </a:p>
          <a:p>
            <a:r>
              <a:rPr lang="en-US" dirty="0">
                <a:hlinkClick r:id="rId3"/>
              </a:rPr>
              <a:t>https://help.imdb.com/article/imdb/track-movies-tv/ratings</a:t>
            </a:r>
            <a:endParaRPr lang="en-US" dirty="0"/>
          </a:p>
          <a:p>
            <a:r>
              <a:rPr lang="en-US" dirty="0">
                <a:hlinkClick r:id="rId4"/>
              </a:rPr>
              <a:t>https://www.rottentomatoes.com/about</a:t>
            </a:r>
            <a:endParaRPr lang="en-US" dirty="0"/>
          </a:p>
          <a:p>
            <a:endParaRPr dirty="0"/>
          </a:p>
        </p:txBody>
      </p:sp>
    </p:spTree>
    <p:extLst>
      <p:ext uri="{BB962C8B-B14F-4D97-AF65-F5344CB8AC3E}">
        <p14:creationId xmlns:p14="http://schemas.microsoft.com/office/powerpoint/2010/main" val="2668588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461</TotalTime>
  <Words>506</Words>
  <Application>Microsoft Macintosh PowerPoint</Application>
  <PresentationFormat>Widescreen</PresentationFormat>
  <Paragraphs>61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Tw Cen MT</vt:lpstr>
      <vt:lpstr>Tw Cen MT Condensed</vt:lpstr>
      <vt:lpstr>Wingdings</vt:lpstr>
      <vt:lpstr>Wingdings 3</vt:lpstr>
      <vt:lpstr>Integral</vt:lpstr>
      <vt:lpstr>Team: I need a job  Topic: movie analysis 2019 Pre-covid joy  Team Members: Dakota Newcomb David Niles Noah Jaramillo Abby Boulter</vt:lpstr>
      <vt:lpstr>Hypothesis &amp; Data</vt:lpstr>
      <vt:lpstr>Meta score</vt:lpstr>
      <vt:lpstr>Rotten Tomatoes Score</vt:lpstr>
      <vt:lpstr>IMDB Score</vt:lpstr>
      <vt:lpstr>In conclusion:  based on the linear regression of each analysis we determined there was no strong relationship between the rating services and the box office earnings.   However, if we were to use any, we would use iMDB as a proxy to determine box office sales.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Abby Boulter</dc:creator>
  <cp:lastModifiedBy>Abby Boulter</cp:lastModifiedBy>
  <cp:revision>6</cp:revision>
  <dcterms:created xsi:type="dcterms:W3CDTF">2023-04-06T02:38:07Z</dcterms:created>
  <dcterms:modified xsi:type="dcterms:W3CDTF">2023-04-11T02:24:12Z</dcterms:modified>
</cp:coreProperties>
</file>