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35"/>
  </p:notesMasterIdLst>
  <p:sldIdLst>
    <p:sldId id="256" r:id="rId2"/>
    <p:sldId id="257" r:id="rId3"/>
    <p:sldId id="261" r:id="rId4"/>
    <p:sldId id="260" r:id="rId5"/>
    <p:sldId id="266" r:id="rId6"/>
    <p:sldId id="259" r:id="rId7"/>
    <p:sldId id="258" r:id="rId8"/>
    <p:sldId id="262" r:id="rId9"/>
    <p:sldId id="267" r:id="rId10"/>
    <p:sldId id="274" r:id="rId11"/>
    <p:sldId id="268" r:id="rId12"/>
    <p:sldId id="269" r:id="rId13"/>
    <p:sldId id="275" r:id="rId14"/>
    <p:sldId id="273" r:id="rId15"/>
    <p:sldId id="272" r:id="rId16"/>
    <p:sldId id="277" r:id="rId17"/>
    <p:sldId id="278" r:id="rId18"/>
    <p:sldId id="282" r:id="rId19"/>
    <p:sldId id="279" r:id="rId20"/>
    <p:sldId id="280" r:id="rId21"/>
    <p:sldId id="281" r:id="rId22"/>
    <p:sldId id="284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297" r:id="rId31"/>
    <p:sldId id="298" r:id="rId32"/>
    <p:sldId id="299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09"/>
    <p:restoredTop sz="69771"/>
  </p:normalViewPr>
  <p:slideViewPr>
    <p:cSldViewPr snapToGrid="0" snapToObjects="1">
      <p:cViewPr varScale="1">
        <p:scale>
          <a:sx n="69" d="100"/>
          <a:sy n="69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B0DBA-2F9C-2941-B5D2-586365BBB72A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DEEB9-BCE2-BC45-80A2-B321D8B22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2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read a story, we bring to it a large body of implicit knowledge about the physical world. </a:t>
            </a:r>
            <a:endParaRPr 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stage,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woman</a:t>
            </a:r>
            <a:r>
              <a:rPr lang="zh-CN" altLang="en-US" dirty="0"/>
              <a:t> </a:t>
            </a:r>
            <a:r>
              <a:rPr lang="en-US" altLang="zh-CN" dirty="0"/>
              <a:t>takes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seat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piano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easily infer what the situation might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like: a woman is giving a piano performance, with a crowd watching her. We can furthermore infer her likely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action: she will most likely set her fingers on the piano keys and start playing.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71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each iteration, we split the data into ‘train’ and ‘test’ splits.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train a model f on the training portion and obtain parameters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use the remaining test portion to reassign the indices of 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en-US" sz="1200" u="sng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replace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1" kern="1200" baseline="30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</a:t>
            </a:r>
            <a:r>
              <a:rPr lang="en-US" sz="1200" b="1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negatives in A that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l-G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classifies correctly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‘adversarial’ negatives outside of A that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misclassifies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9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aim to ensure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cannot generalize to the held-out set.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repeat this for several iterations to reduce the generalization ability of the model family f over arbitrary train/test splits.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57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5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Annotators tend to label the found ending as likely and within the top 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label groups have high inter-annotator agreement,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terms of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Krippendorff’s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pairwise percent agreement.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84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study the amount of bias in our dataset,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also consider models that take as input just the ending verb phrase vi, or the entire second sentence (n, vi ).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93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36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SNLI inference is pretrained, so no 2</a:t>
            </a:r>
            <a:r>
              <a:rPr lang="en-US" baseline="30000" dirty="0"/>
              <a:t>nd</a:t>
            </a:r>
            <a:r>
              <a:rPr lang="en-US" dirty="0"/>
              <a:t> sentence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1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94% of the time select gold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situational (52.3% of the time): the main bottleneck being grounded physical understand-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weirdness (17.5%) and plausibility (14.4%). This suggests that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ESIM+ELMo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already does a good job at filtering out weird and implausible answers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1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several qualitative examples 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complex alignment patterns between the two sentences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(e.g. being “up a tree” implies that “tree” is the end phrase)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insufficient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 knowledge about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bumper cars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how they differ from regular cars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knowledge is difficult to ex- tract from existing corpora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ConceptNet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entry for Bumper Car has only a single relation: bumper cars are a type of vehicle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 intuitive physical reasoning: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happens next in making an omelet.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Adversarial Filtering allows datasets to be constructed at scale while automatically reducing annotation artifacts that can be easily detected by a committee of strong baseline models.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3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even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when it is not strictly entailed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inference necessitates a rich understanding about everyday physical situations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9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 model family </a:t>
            </a:r>
            <a:r>
              <a:rPr lang="en-US" dirty="0"/>
              <a:t>to pick up on </a:t>
            </a:r>
            <a:r>
              <a:rPr lang="en-US" b="1" dirty="0"/>
              <a:t>low-level </a:t>
            </a:r>
            <a:r>
              <a:rPr lang="en-US" b="1" i="1" dirty="0"/>
              <a:t>stylisti</a:t>
            </a:r>
            <a:r>
              <a:rPr lang="en-US" i="1" dirty="0"/>
              <a:t>c</a:t>
            </a:r>
            <a:r>
              <a:rPr lang="en-US" altLang="zh-CN" i="1" dirty="0"/>
              <a:t>:</a:t>
            </a:r>
            <a:r>
              <a:rPr lang="zh-CN" altLang="en-US" i="1" dirty="0"/>
              <a:t> </a:t>
            </a:r>
            <a:endParaRPr lang="en-US" altLang="zh-CN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low-level </a:t>
            </a:r>
            <a:r>
              <a:rPr lang="en-US" i="1" dirty="0"/>
              <a:t>stylistic features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should not be predictive of whether an event happens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 perplexity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 distinguishable from found endings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extract perplexities for the context by itself (going forward), the ending given the context (going forward), the context given the ending (going backward), and the ending by itself (go-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backward).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 to ensure it cannot generalize to the held-out set.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the generalization ability of the model family f over arbitrary train/test splits.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8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each iteration, we split the data into ‘train’ and ‘test’ splits.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train a model f on the training portion and obtain parameters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use the remaining test portion to reassign the indices of 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en-US" sz="1200" u="sng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replace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1" kern="1200" baseline="300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easy</a:t>
            </a:r>
            <a:r>
              <a:rPr lang="en-US" sz="1200" b="1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negatives in A that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l-G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classifies correctly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‘adversarial’ negatives outside of A that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misclassifies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8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7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annotation</a:t>
            </a:r>
            <a:r>
              <a:rPr lang="zh-CN" altLang="en-US" dirty="0"/>
              <a:t> </a:t>
            </a:r>
            <a:r>
              <a:rPr lang="en-US" altLang="zh-CN" dirty="0"/>
              <a:t>artifacts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biases</a:t>
            </a:r>
            <a:r>
              <a:rPr lang="zh-CN" altLang="en-US" dirty="0"/>
              <a:t>： </a:t>
            </a:r>
            <a:r>
              <a:rPr lang="en-US" dirty="0"/>
              <a:t>unintended stylistic patterns that give out clues for the gold labels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32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two datasets are slightly different in nature and allow us to achieve broader coverage: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ActivityNet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20k YouTube clips containing one of 203 activity types 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 gymnastics or playing guitar);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LSMDC consists of 128k movie captions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67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pair of sequential video captions, the second caption is split into noun and verb phrases.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language model generates many negative endings, of which a difficult subset are human-annotated.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greedily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the endings, since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 search decoding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biases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generated endings to be of lower perplexity (and thus easily distinguishable from found endings).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5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 model family </a:t>
            </a:r>
            <a:r>
              <a:rPr lang="en-US" dirty="0"/>
              <a:t>to pick up on </a:t>
            </a:r>
            <a:r>
              <a:rPr lang="en-US" b="1" dirty="0"/>
              <a:t>low-level </a:t>
            </a:r>
            <a:r>
              <a:rPr lang="en-US" b="1" i="1" dirty="0"/>
              <a:t>stylisti</a:t>
            </a:r>
            <a:r>
              <a:rPr lang="en-US" i="1" dirty="0"/>
              <a:t>c</a:t>
            </a:r>
            <a:r>
              <a:rPr lang="en-US" altLang="zh-CN" i="1" dirty="0"/>
              <a:t>:</a:t>
            </a:r>
            <a:r>
              <a:rPr lang="zh-CN" altLang="en-US" i="1" dirty="0"/>
              <a:t> </a:t>
            </a:r>
            <a:endParaRPr lang="en-US" altLang="zh-CN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low-level </a:t>
            </a:r>
            <a:r>
              <a:rPr lang="en-US" i="1" dirty="0"/>
              <a:t>stylistic features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should not be predictive of whether an event happens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 perplexity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 distinguishable from found endings</a:t>
            </a:r>
          </a:p>
          <a:p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extract perplexities for the context by itself (going forward), the ending given the context (going forward), the context given the ending (going backward), and the ending by itself (go-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backward).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aim to ensure it cannot generalize to the held-out set.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the generalization ability of the model family f over arbitrary train/test splits.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EEB9-BCE2-BC45-80A2-B321D8B229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6916-8F2D-D847-8902-D539EDAAA5B1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292F-74A6-0C41-8553-3BED248B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6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6916-8F2D-D847-8902-D539EDAAA5B1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292F-74A6-0C41-8553-3BED248B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8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6916-8F2D-D847-8902-D539EDAAA5B1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292F-74A6-0C41-8553-3BED248B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6916-8F2D-D847-8902-D539EDAAA5B1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292F-74A6-0C41-8553-3BED248B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1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6916-8F2D-D847-8902-D539EDAAA5B1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292F-74A6-0C41-8553-3BED248B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6916-8F2D-D847-8902-D539EDAAA5B1}" type="datetimeFigureOut">
              <a:rPr lang="en-US" smtClean="0"/>
              <a:t>9/7/18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292F-74A6-0C41-8553-3BED248B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0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6916-8F2D-D847-8902-D539EDAAA5B1}" type="datetimeFigureOut">
              <a:rPr lang="en-US" smtClean="0"/>
              <a:t>9/7/18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292F-74A6-0C41-8553-3BED248B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6916-8F2D-D847-8902-D539EDAAA5B1}" type="datetimeFigureOut">
              <a:rPr lang="en-US" smtClean="0"/>
              <a:t>9/7/18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292F-74A6-0C41-8553-3BED248B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4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6916-8F2D-D847-8902-D539EDAAA5B1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292F-74A6-0C41-8553-3BED248B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7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6916-8F2D-D847-8902-D539EDAAA5B1}" type="datetimeFigureOut">
              <a:rPr lang="en-US" smtClean="0"/>
              <a:t>9/7/18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292F-74A6-0C41-8553-3BED248B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6916-8F2D-D847-8902-D539EDAAA5B1}" type="datetimeFigureOut">
              <a:rPr lang="en-US" smtClean="0"/>
              <a:t>9/7/18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9292F-74A6-0C41-8553-3BED248B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2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EE06916-8F2D-D847-8902-D539EDAAA5B1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969292F-74A6-0C41-8553-3BED248B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0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743F-4AD3-3845-A919-1C40368D6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158" y="1854518"/>
            <a:ext cx="9674291" cy="2387600"/>
          </a:xfrm>
        </p:spPr>
        <p:txBody>
          <a:bodyPr>
            <a:normAutofit/>
          </a:bodyPr>
          <a:lstStyle/>
          <a:p>
            <a:r>
              <a:rPr lang="en-US" sz="4800" dirty="0"/>
              <a:t>Swag: A Large-Scale </a:t>
            </a:r>
            <a:br>
              <a:rPr lang="en-US" sz="4800" dirty="0"/>
            </a:br>
            <a:r>
              <a:rPr lang="en-US" sz="4800" u="sng" dirty="0"/>
              <a:t>Adversarial Dataset </a:t>
            </a:r>
            <a:r>
              <a:rPr lang="en-US" sz="4800" dirty="0"/>
              <a:t>for </a:t>
            </a:r>
            <a:br>
              <a:rPr lang="en-US" sz="4800" dirty="0"/>
            </a:br>
            <a:r>
              <a:rPr lang="en-US" sz="4800" u="sng" dirty="0"/>
              <a:t>Grounded Commonsense Inference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F4F30-C5A5-A745-89AB-358087593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0" y="4596682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Rowan Zellers♠ Yonatan Bisk♠ Roy Schwartz♠♥ </a:t>
            </a:r>
            <a:r>
              <a:rPr lang="en-US" sz="2000" dirty="0" err="1"/>
              <a:t>Yejin</a:t>
            </a:r>
            <a:r>
              <a:rPr lang="en-US" sz="2000" dirty="0"/>
              <a:t> Choi♠♥</a:t>
            </a:r>
            <a:br>
              <a:rPr lang="en-US" sz="2000" dirty="0"/>
            </a:br>
            <a:endParaRPr lang="en-US" sz="1100" dirty="0"/>
          </a:p>
          <a:p>
            <a:r>
              <a:rPr lang="en-US" sz="2000" dirty="0"/>
              <a:t>♠Paul G. Allen School of Computer Science &amp; Engineering, University of Washington ♥Allen Institute for Artificial Intelligence 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4CAE8-E4C7-DF42-A1A6-55B4F25F6337}"/>
              </a:ext>
            </a:extLst>
          </p:cNvPr>
          <p:cNvSpPr txBox="1"/>
          <p:nvPr/>
        </p:nvSpPr>
        <p:spPr>
          <a:xfrm>
            <a:off x="9355494" y="6252444"/>
            <a:ext cx="2836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Presenter:</a:t>
            </a:r>
            <a:r>
              <a:rPr lang="zh-CN" altLang="en-US" sz="2400" dirty="0"/>
              <a:t> </a:t>
            </a:r>
            <a:r>
              <a:rPr lang="en-US" altLang="zh-CN" sz="2400" dirty="0"/>
              <a:t>Fan</a:t>
            </a:r>
            <a:r>
              <a:rPr lang="zh-CN" altLang="en-US" sz="2400" dirty="0"/>
              <a:t> </a:t>
            </a:r>
            <a:r>
              <a:rPr lang="en-US" altLang="zh-CN" sz="2400" dirty="0"/>
              <a:t>Luo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595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33CD-E538-D945-A642-CC884885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634483"/>
            <a:ext cx="3162085" cy="5090538"/>
          </a:xfrm>
        </p:spPr>
        <p:txBody>
          <a:bodyPr/>
          <a:lstStyle/>
          <a:p>
            <a:r>
              <a:rPr lang="en-US" dirty="0"/>
              <a:t>Generating candidate endings </a:t>
            </a:r>
            <a:r>
              <a:rPr lang="zh-CN" altLang="en-US" dirty="0"/>
              <a:t>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(step3)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A99E-5168-7447-B700-599D7D33D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70" y="634483"/>
            <a:ext cx="7943285" cy="5120640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/>
              <a:t>LSTM language model (LM) </a:t>
            </a:r>
          </a:p>
          <a:p>
            <a:pPr marL="0" indent="0">
              <a:buNone/>
            </a:pPr>
            <a:r>
              <a:rPr lang="zh-CN" altLang="en-US" dirty="0"/>
              <a:t>           </a:t>
            </a:r>
            <a:r>
              <a:rPr lang="en-US" dirty="0"/>
              <a:t>sample N</a:t>
            </a:r>
            <a:r>
              <a:rPr lang="en-US" altLang="zh-CN" dirty="0"/>
              <a:t>- </a:t>
            </a:r>
            <a:r>
              <a:rPr lang="en-US" dirty="0"/>
              <a:t>=</a:t>
            </a:r>
            <a:r>
              <a:rPr lang="zh-CN" altLang="en-US" dirty="0"/>
              <a:t> </a:t>
            </a:r>
            <a:r>
              <a:rPr lang="en-US" dirty="0"/>
              <a:t>1023 unique endings </a:t>
            </a:r>
            <a:r>
              <a:rPr lang="zh-CN" altLang="en-US" dirty="0"/>
              <a:t> </a:t>
            </a:r>
            <a:r>
              <a:rPr lang="en-US" altLang="zh-CN" dirty="0"/>
              <a:t>(oversample)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altLang="zh-CN" sz="2400" dirty="0"/>
              <a:t>G</a:t>
            </a:r>
            <a:r>
              <a:rPr lang="en-US" sz="2400" dirty="0"/>
              <a:t>enerated endings</a:t>
            </a:r>
          </a:p>
          <a:p>
            <a:pPr lvl="1">
              <a:spcBef>
                <a:spcPts val="1200"/>
              </a:spcBef>
              <a:buFont typeface="Wingdings 2" pitchFamily="18" charset="2"/>
              <a:buChar char="-"/>
            </a:pPr>
            <a:r>
              <a:rPr lang="zh-CN" altLang="en-US" sz="2000" dirty="0"/>
              <a:t> </a:t>
            </a:r>
            <a:r>
              <a:rPr lang="en-US" sz="2000" dirty="0"/>
              <a:t>tend to use </a:t>
            </a:r>
            <a:r>
              <a:rPr lang="en-US" sz="2000" b="1" dirty="0"/>
              <a:t>topical words</a:t>
            </a:r>
            <a:r>
              <a:rPr lang="en-US" sz="2000" dirty="0"/>
              <a:t>, but often make little sense </a:t>
            </a:r>
            <a:r>
              <a:rPr lang="en-US" sz="2000" b="1" dirty="0"/>
              <a:t>physically</a:t>
            </a:r>
            <a:r>
              <a:rPr lang="en-US" sz="2000" dirty="0"/>
              <a:t>, making them perfect for our task. </a:t>
            </a:r>
            <a:endParaRPr lang="en-US" sz="700" dirty="0"/>
          </a:p>
          <a:p>
            <a:pPr lvl="1">
              <a:spcBef>
                <a:spcPts val="1200"/>
              </a:spcBef>
              <a:buFont typeface="Wingdings 2" pitchFamily="18" charset="2"/>
              <a:buChar char="-"/>
            </a:pPr>
            <a:r>
              <a:rPr lang="zh-CN" altLang="en-US" sz="2000" dirty="0"/>
              <a:t> </a:t>
            </a:r>
            <a:r>
              <a:rPr lang="en-US" sz="2000" dirty="0"/>
              <a:t>marked as “</a:t>
            </a:r>
            <a:r>
              <a:rPr lang="en-US" sz="2000" b="1" dirty="0"/>
              <a:t>gibberish</a:t>
            </a:r>
            <a:r>
              <a:rPr lang="en-US" sz="2000" dirty="0"/>
              <a:t>” by humans only </a:t>
            </a:r>
            <a:r>
              <a:rPr lang="en-US" sz="2000" b="1" dirty="0"/>
              <a:t>9.1%</a:t>
            </a:r>
            <a:r>
              <a:rPr lang="en-US" sz="2000" dirty="0"/>
              <a:t> of the time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sz="2000" dirty="0"/>
              <a:t>in that case the ending is filtered out.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94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8FF7-5649-0E41-8898-47FBF997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2751539" cy="4601183"/>
          </a:xfrm>
        </p:spPr>
        <p:txBody>
          <a:bodyPr/>
          <a:lstStyle/>
          <a:p>
            <a:r>
              <a:rPr lang="en-US" altLang="zh-CN" dirty="0"/>
              <a:t>Annotation</a:t>
            </a:r>
            <a:r>
              <a:rPr lang="zh-CN" altLang="en-US" dirty="0"/>
              <a:t> </a:t>
            </a:r>
            <a:r>
              <a:rPr lang="en-US" altLang="zh-CN" dirty="0"/>
              <a:t>artifacts</a:t>
            </a:r>
            <a:r>
              <a:rPr lang="zh-CN" altLang="en-US" dirty="0"/>
              <a:t>     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(why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step4)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6E2E-F853-E343-AB74-D55D87C82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198" y="1248759"/>
            <a:ext cx="12025393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zh-CN" altLang="en-US" sz="2400" dirty="0"/>
              <a:t> </a:t>
            </a:r>
            <a:r>
              <a:rPr lang="en-US" altLang="zh-CN" sz="2400" dirty="0"/>
              <a:t>S</a:t>
            </a:r>
            <a:r>
              <a:rPr lang="en-US" sz="2400" dirty="0"/>
              <a:t>tylistic patterns 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-US" dirty="0"/>
              <a:t>such as</a:t>
            </a:r>
            <a:r>
              <a:rPr lang="en-US" altLang="zh-CN" dirty="0"/>
              <a:t>:</a:t>
            </a:r>
            <a:r>
              <a:rPr lang="en-US" dirty="0"/>
              <a:t> length and word-preference biases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zh-CN" altLang="en-US" dirty="0"/>
              <a:t>  </a:t>
            </a:r>
            <a:r>
              <a:rPr lang="en-US" altLang="zh-CN" sz="2400" dirty="0"/>
              <a:t>S</a:t>
            </a:r>
            <a:r>
              <a:rPr lang="en-US" sz="2400" dirty="0"/>
              <a:t>hallow models obtain artificially high performance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dirty="0"/>
              <a:t>e.g.</a:t>
            </a:r>
            <a:r>
              <a:rPr lang="en-US" altLang="zh-CN" dirty="0"/>
              <a:t>:</a:t>
            </a:r>
            <a:r>
              <a:rPr lang="en-US" dirty="0"/>
              <a:t> bag-of-words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0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D0F-1E97-144A-BCF1-E70B53C9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 to annotation artifacts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AF</a:t>
            </a:r>
            <a:br>
              <a:rPr lang="en-US" dirty="0"/>
            </a:b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(step4)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9B14-6A9A-F84F-A73A-47729CCC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1123837"/>
            <a:ext cx="7999271" cy="5120640"/>
          </a:xfrm>
        </p:spPr>
        <p:txBody>
          <a:bodyPr>
            <a:normAutofit/>
          </a:bodyPr>
          <a:lstStyle/>
          <a:p>
            <a:pPr>
              <a:buFont typeface="Arial Unicode MS" panose="020B0604020202020204" pitchFamily="34" charset="-128"/>
              <a:buChar char="☼"/>
            </a:pPr>
            <a:r>
              <a:rPr lang="en-US" sz="2400" dirty="0"/>
              <a:t> Adversarial Filtering (AF)</a:t>
            </a:r>
          </a:p>
          <a:p>
            <a:endParaRPr lang="en-US" dirty="0"/>
          </a:p>
          <a:p>
            <a:pPr marL="502920" lvl="1" indent="0">
              <a:buNone/>
            </a:pPr>
            <a:r>
              <a:rPr lang="en-US" altLang="zh-CN" sz="2000" dirty="0"/>
              <a:t>I</a:t>
            </a:r>
            <a:r>
              <a:rPr lang="en-US" sz="2000" dirty="0"/>
              <a:t>terative</a:t>
            </a:r>
            <a:r>
              <a:rPr lang="en-US" altLang="zh-CN" sz="2000" dirty="0"/>
              <a:t>ly</a:t>
            </a:r>
            <a:r>
              <a:rPr lang="en-US" sz="2000" dirty="0"/>
              <a:t> refine of a set of</a:t>
            </a:r>
            <a:r>
              <a:rPr lang="zh-CN" altLang="en-US" sz="2000" dirty="0"/>
              <a:t> </a:t>
            </a:r>
            <a:r>
              <a:rPr lang="en-US" altLang="zh-CN" sz="2000" dirty="0"/>
              <a:t>negative</a:t>
            </a:r>
            <a:r>
              <a:rPr lang="en-US" sz="2000" dirty="0"/>
              <a:t> assignments to increase the entropy under a chosen model family</a:t>
            </a:r>
            <a:r>
              <a:rPr lang="en-US" altLang="zh-CN" sz="2000" dirty="0"/>
              <a:t>.</a:t>
            </a:r>
            <a:endParaRPr lang="en-US" sz="2000" dirty="0"/>
          </a:p>
          <a:p>
            <a:endParaRPr lang="en-US" dirty="0"/>
          </a:p>
          <a:p>
            <a:pPr>
              <a:buFont typeface="Arial Unicode MS" panose="020B0604020202020204" pitchFamily="34" charset="-128"/>
              <a:buChar char="☼"/>
            </a:pPr>
            <a:r>
              <a:rPr lang="en-US" altLang="zh-CN" sz="2400" dirty="0"/>
              <a:t> A</a:t>
            </a:r>
            <a:r>
              <a:rPr lang="en-US" sz="2400" dirty="0"/>
              <a:t>dversarial dataset</a:t>
            </a:r>
          </a:p>
          <a:p>
            <a:pPr>
              <a:buFont typeface="Arial Unicode MS" panose="020B0604020202020204" pitchFamily="34" charset="-128"/>
              <a:buChar char="☼"/>
            </a:pPr>
            <a:endParaRPr lang="en-US" dirty="0"/>
          </a:p>
          <a:p>
            <a:pPr marL="502920" lvl="1" indent="0">
              <a:buNone/>
            </a:pP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sz="2000" dirty="0"/>
              <a:t>dataset is </a:t>
            </a:r>
            <a:r>
              <a:rPr lang="en-US" sz="2000" i="1" dirty="0"/>
              <a:t>adversarial </a:t>
            </a:r>
            <a:r>
              <a:rPr lang="en-US" sz="2000" dirty="0"/>
              <a:t>with respect to f</a:t>
            </a:r>
            <a:r>
              <a:rPr lang="en-US" altLang="zh-CN" sz="2000" dirty="0"/>
              <a:t>,</a:t>
            </a:r>
            <a:r>
              <a:rPr lang="en-US" sz="2000" dirty="0"/>
              <a:t> if we expect high empirical error I over all leave-one-out train/test splits</a:t>
            </a:r>
            <a:r>
              <a:rPr lang="en-US" altLang="zh-CN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sz="2400" dirty="0"/>
              <a:t>I</a:t>
            </a:r>
            <a:r>
              <a:rPr lang="en-US" sz="2400" dirty="0"/>
              <a:t>ntuition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sz="2400" dirty="0"/>
              <a:t>stylistic model should not generalize on </a:t>
            </a:r>
            <a:r>
              <a:rPr lang="en-US" altLang="zh-CN" sz="2400" dirty="0"/>
              <a:t>test.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78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B2F3-8060-9142-AD1D-B04D1883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20" y="536555"/>
            <a:ext cx="6651734" cy="1134358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rgbClr val="0070C0"/>
                </a:solidFill>
              </a:rPr>
              <a:t>dversarial filtering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744F0-78BA-D542-95C3-289DE528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664"/>
            <a:ext cx="3900196" cy="61457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5C36-4785-D04E-A9C3-DC866191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197" y="1510545"/>
            <a:ext cx="1135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200" dirty="0"/>
              <a:t>T</a:t>
            </a:r>
            <a:r>
              <a:rPr lang="en-US" sz="2200" dirty="0"/>
              <a:t>rain an ensemble of </a:t>
            </a:r>
            <a:r>
              <a:rPr lang="en-US" sz="2200" b="1" dirty="0"/>
              <a:t>four stylistic models</a:t>
            </a:r>
            <a:r>
              <a:rPr lang="en-US" altLang="zh-CN" sz="2200" b="1" dirty="0"/>
              <a:t>:</a:t>
            </a:r>
            <a:endParaRPr lang="en-US" sz="2200" b="1" dirty="0"/>
          </a:p>
          <a:p>
            <a:endParaRPr lang="en-US" sz="1100" dirty="0"/>
          </a:p>
          <a:p>
            <a:pPr marL="457200" lvl="1" indent="0">
              <a:buNone/>
            </a:pPr>
            <a:r>
              <a:rPr lang="en-US" altLang="zh-CN" sz="2200" dirty="0"/>
              <a:t>1.</a:t>
            </a:r>
            <a:r>
              <a:rPr lang="zh-CN" altLang="en-US" sz="2200" dirty="0"/>
              <a:t> </a:t>
            </a:r>
            <a:r>
              <a:rPr lang="en-US" sz="2200" dirty="0"/>
              <a:t>A </a:t>
            </a:r>
            <a:r>
              <a:rPr lang="en-US" sz="2200" u="sng" dirty="0"/>
              <a:t>multilayer perceptron (MLP) </a:t>
            </a:r>
            <a:r>
              <a:rPr lang="en-US" sz="2200" dirty="0"/>
              <a:t>given </a:t>
            </a:r>
            <a:r>
              <a:rPr lang="en-US" sz="2200" u="sng" dirty="0"/>
              <a:t>LM perplexity features</a:t>
            </a:r>
            <a:r>
              <a:rPr lang="en-US" sz="2200" dirty="0"/>
              <a:t> and context/ending </a:t>
            </a:r>
            <a:r>
              <a:rPr lang="en-US" sz="2200" u="sng" dirty="0"/>
              <a:t>lengths</a:t>
            </a:r>
            <a:r>
              <a:rPr lang="en-US" sz="2200" dirty="0"/>
              <a:t>.</a:t>
            </a:r>
            <a:br>
              <a:rPr lang="en-US" sz="2200" dirty="0"/>
            </a:b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2. A </a:t>
            </a:r>
            <a:r>
              <a:rPr lang="en-US" sz="2200" u="sng" dirty="0"/>
              <a:t>bag-of-words </a:t>
            </a:r>
            <a:r>
              <a:rPr lang="en-US" sz="2200" dirty="0"/>
              <a:t>model that </a:t>
            </a:r>
            <a:r>
              <a:rPr lang="en-US" sz="2200" u="sng" dirty="0"/>
              <a:t>averages the word embed</a:t>
            </a:r>
            <a:r>
              <a:rPr lang="en-US" sz="2200" dirty="0"/>
              <a:t>dings of the second sentence as features. 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3. A</a:t>
            </a:r>
            <a:r>
              <a:rPr lang="zh-CN" altLang="en-US" sz="2200" dirty="0"/>
              <a:t> </a:t>
            </a:r>
            <a:r>
              <a:rPr lang="en-US" sz="2200" u="sng" dirty="0"/>
              <a:t>one-layer</a:t>
            </a:r>
            <a:r>
              <a:rPr lang="zh-CN" altLang="en-US" sz="2200" u="sng" dirty="0"/>
              <a:t> </a:t>
            </a:r>
            <a:r>
              <a:rPr lang="en-US" sz="2200" u="sng" dirty="0"/>
              <a:t>CNN</a:t>
            </a:r>
            <a:r>
              <a:rPr lang="en-US" sz="2200" dirty="0"/>
              <a:t>,</a:t>
            </a:r>
            <a:r>
              <a:rPr lang="zh-CN" altLang="en-US" sz="2200" dirty="0"/>
              <a:t> </a:t>
            </a:r>
            <a:r>
              <a:rPr lang="en-US" sz="2200" dirty="0"/>
              <a:t>with</a:t>
            </a:r>
            <a:r>
              <a:rPr lang="zh-CN" altLang="en-US" sz="2200" dirty="0"/>
              <a:t> </a:t>
            </a:r>
            <a:r>
              <a:rPr lang="en-US" sz="2200" dirty="0"/>
              <a:t>filter</a:t>
            </a:r>
            <a:r>
              <a:rPr lang="zh-CN" altLang="en-US" sz="2200" dirty="0"/>
              <a:t> </a:t>
            </a:r>
            <a:r>
              <a:rPr lang="en-US" sz="2200" dirty="0"/>
              <a:t>sizes</a:t>
            </a:r>
            <a:r>
              <a:rPr lang="zh-CN" altLang="en-US" sz="2200" dirty="0"/>
              <a:t> </a:t>
            </a:r>
            <a:r>
              <a:rPr lang="en-US" sz="2200" dirty="0"/>
              <a:t>ranging</a:t>
            </a:r>
            <a:r>
              <a:rPr lang="zh-CN" altLang="en-US" sz="2200" dirty="0"/>
              <a:t> </a:t>
            </a:r>
            <a:r>
              <a:rPr lang="en-US" sz="2200" dirty="0"/>
              <a:t>from 2-5, over the </a:t>
            </a:r>
            <a:r>
              <a:rPr lang="en-US" sz="2200" u="sng" dirty="0"/>
              <a:t>second sentence</a:t>
            </a:r>
            <a:r>
              <a:rPr lang="en-US" sz="2200" dirty="0"/>
              <a:t>.</a:t>
            </a:r>
            <a:br>
              <a:rPr lang="en-US" sz="2200" dirty="0"/>
            </a:b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4. A </a:t>
            </a:r>
            <a:r>
              <a:rPr lang="en-US" sz="2200" u="sng" dirty="0"/>
              <a:t>bidirectional LSTM</a:t>
            </a:r>
            <a:r>
              <a:rPr lang="en-US" sz="2200" dirty="0"/>
              <a:t> over the 100 most common words in the second sentence; </a:t>
            </a:r>
          </a:p>
          <a:p>
            <a:pPr marL="457200" lvl="1" indent="0">
              <a:buNone/>
            </a:pPr>
            <a:r>
              <a:rPr lang="zh-CN" altLang="en-US" sz="2200" dirty="0"/>
              <a:t>     </a:t>
            </a:r>
            <a:r>
              <a:rPr lang="en-US" sz="2200" dirty="0"/>
              <a:t>uncommon words are replaced by their POS tags. </a:t>
            </a:r>
          </a:p>
          <a:p>
            <a:endParaRPr lang="en-US" sz="300" dirty="0"/>
          </a:p>
          <a:p>
            <a:r>
              <a:rPr lang="en-US" altLang="zh-CN" sz="2200" b="1" dirty="0"/>
              <a:t>C</a:t>
            </a:r>
            <a:r>
              <a:rPr lang="en-US" sz="2200" b="1" dirty="0"/>
              <a:t>oncatenat</a:t>
            </a:r>
            <a:r>
              <a:rPr lang="en-US" altLang="zh-CN" sz="2200" b="1" dirty="0"/>
              <a:t>e</a:t>
            </a:r>
            <a:r>
              <a:rPr lang="en-US" sz="2200" dirty="0"/>
              <a:t> their final representations and passing it through an </a:t>
            </a:r>
            <a:r>
              <a:rPr lang="en-US" sz="2200" b="1" dirty="0"/>
              <a:t>MLP</a:t>
            </a:r>
          </a:p>
          <a:p>
            <a:endParaRPr lang="en-US" sz="1100" dirty="0"/>
          </a:p>
          <a:p>
            <a:r>
              <a:rPr lang="en-US" altLang="zh-CN" sz="2200" b="1" dirty="0"/>
              <a:t>M</a:t>
            </a:r>
            <a:r>
              <a:rPr lang="en-US" sz="2200" b="1" dirty="0"/>
              <a:t>aximiz</a:t>
            </a:r>
            <a:r>
              <a:rPr lang="en-US" altLang="zh-CN" sz="2200" b="1" dirty="0"/>
              <a:t>e</a:t>
            </a:r>
            <a:r>
              <a:rPr lang="en-US" sz="2200" dirty="0"/>
              <a:t> </a:t>
            </a:r>
            <a:r>
              <a:rPr lang="en-US" sz="2200" b="1" dirty="0"/>
              <a:t>empirical error I </a:t>
            </a:r>
            <a:r>
              <a:rPr lang="en-US" dirty="0"/>
              <a:t>over all leave-one-out train/test splits 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595C7-D9B3-154F-941D-1A9E88EFA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717" y="6086927"/>
            <a:ext cx="42418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286BF-695C-C74B-A94C-CC629A6FE3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62" r="1357"/>
          <a:stretch/>
        </p:blipFill>
        <p:spPr>
          <a:xfrm>
            <a:off x="1904219" y="5861883"/>
            <a:ext cx="3783349" cy="78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0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5F34C-16E0-6049-8176-5E60E4A2C5DA}"/>
              </a:ext>
            </a:extLst>
          </p:cNvPr>
          <p:cNvSpPr txBox="1">
            <a:spLocks/>
          </p:cNvSpPr>
          <p:nvPr/>
        </p:nvSpPr>
        <p:spPr>
          <a:xfrm>
            <a:off x="3650452" y="331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0086E6"/>
                </a:solidFill>
              </a:rPr>
              <a:t>G</a:t>
            </a:r>
            <a:r>
              <a:rPr lang="en-US" sz="3200" dirty="0">
                <a:solidFill>
                  <a:srgbClr val="0086E6"/>
                </a:solidFill>
              </a:rPr>
              <a:t>enerating an adversarial dataset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D1CD4ED-81E0-2C47-8820-9F1BE50F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FD1687-0BD7-6D44-861E-75AD4632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51" y="1542666"/>
            <a:ext cx="4849622" cy="46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88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9E6FC1-0E9D-0447-AA2C-74357A24A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664"/>
            <a:ext cx="3900196" cy="61457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433C-14FD-154F-9E82-E8C048ACB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868" y="843104"/>
            <a:ext cx="10515600" cy="36956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" dirty="0"/>
          </a:p>
          <a:p>
            <a:pPr lvl="1"/>
            <a:r>
              <a:rPr lang="en-US" sz="2400" dirty="0"/>
              <a:t>input space  X </a:t>
            </a:r>
          </a:p>
          <a:p>
            <a:pPr lvl="1"/>
            <a:r>
              <a:rPr lang="en-US" sz="2400" dirty="0"/>
              <a:t>label space Y </a:t>
            </a:r>
          </a:p>
          <a:p>
            <a:pPr lvl="1"/>
            <a:r>
              <a:rPr lang="en-US" sz="2400" dirty="0"/>
              <a:t>dataset of size N</a:t>
            </a:r>
            <a:r>
              <a:rPr lang="en-US" altLang="zh-CN" sz="2400" dirty="0"/>
              <a:t>:</a:t>
            </a:r>
            <a:r>
              <a:rPr lang="zh-CN" altLang="en-US" sz="2400" dirty="0"/>
              <a:t>  </a:t>
            </a:r>
            <a:r>
              <a:rPr lang="en-US" sz="2400" dirty="0"/>
              <a:t>D = {(x</a:t>
            </a:r>
            <a:r>
              <a:rPr lang="en-US" sz="2400" baseline="-25000" dirty="0"/>
              <a:t>i</a:t>
            </a:r>
            <a:r>
              <a:rPr lang="zh-CN" altLang="en-US" sz="2400" baseline="-25000" dirty="0"/>
              <a:t> 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)}</a:t>
            </a:r>
            <a:r>
              <a:rPr lang="en-US" sz="2400" baseline="-25000" dirty="0"/>
              <a:t>1≤i≤N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7140F-F236-4B46-8D35-B856C5BD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205" y="643645"/>
            <a:ext cx="4442927" cy="94755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rgbClr val="0070C0"/>
                </a:solidFill>
              </a:rPr>
              <a:t>dversarial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18B0BA-1C8B-F94F-BDB6-28A9A53DF383}"/>
              </a:ext>
            </a:extLst>
          </p:cNvPr>
          <p:cNvSpPr txBox="1">
            <a:spLocks/>
          </p:cNvSpPr>
          <p:nvPr/>
        </p:nvSpPr>
        <p:spPr>
          <a:xfrm>
            <a:off x="1724336" y="2379548"/>
            <a:ext cx="11079998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2" pitchFamily="18" charset="2"/>
              <a:buNone/>
            </a:pP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sz="2000" dirty="0"/>
              <a:t>a single positive </a:t>
            </a:r>
            <a:r>
              <a:rPr lang="en-US" altLang="zh-CN" sz="2000" dirty="0"/>
              <a:t>ending</a:t>
            </a:r>
            <a:r>
              <a:rPr lang="en-US" sz="2000" dirty="0"/>
              <a:t> (x</a:t>
            </a:r>
            <a:r>
              <a:rPr lang="en-US" sz="2000" baseline="-25000" dirty="0"/>
              <a:t>i</a:t>
            </a:r>
            <a:r>
              <a:rPr lang="en-US" altLang="zh-CN" sz="2000" b="1" baseline="30000" dirty="0"/>
              <a:t>+</a:t>
            </a:r>
            <a:r>
              <a:rPr lang="zh-CN" altLang="en-US" sz="2000" baseline="-25000" dirty="0"/>
              <a:t> </a:t>
            </a:r>
            <a:r>
              <a:rPr lang="en-US" sz="2000" dirty="0"/>
              <a:t>, </a:t>
            </a:r>
            <a:r>
              <a:rPr lang="en-US" sz="2000" b="1" dirty="0"/>
              <a:t>1</a:t>
            </a:r>
            <a:r>
              <a:rPr lang="en-US" sz="2000" dirty="0"/>
              <a:t>) ∈ X × Y </a:t>
            </a:r>
          </a:p>
          <a:p>
            <a:pPr marL="457200" lvl="1" indent="0">
              <a:buFont typeface="Wingdings 2" pitchFamily="18" charset="2"/>
              <a:buNone/>
            </a:pPr>
            <a:r>
              <a:rPr lang="en-US" altLang="zh-CN" sz="2000" dirty="0"/>
              <a:t>-</a:t>
            </a:r>
            <a:r>
              <a:rPr lang="zh-CN" altLang="en-US" sz="2000" dirty="0"/>
              <a:t> </a:t>
            </a:r>
            <a:r>
              <a:rPr lang="en-US" sz="2000" dirty="0"/>
              <a:t>a large population of negative </a:t>
            </a:r>
            <a:r>
              <a:rPr lang="en-US" altLang="zh-CN" sz="2000" dirty="0"/>
              <a:t>ending</a:t>
            </a:r>
            <a:r>
              <a:rPr lang="en-US" sz="2000" dirty="0"/>
              <a:t> (</a:t>
            </a:r>
            <a:r>
              <a:rPr lang="en-US" sz="2000" dirty="0" err="1"/>
              <a:t>x</a:t>
            </a:r>
            <a:r>
              <a:rPr lang="en-US" sz="2000" baseline="-25000" dirty="0" err="1"/>
              <a:t>i</a:t>
            </a:r>
            <a:r>
              <a:rPr lang="en-US" altLang="zh-CN" sz="2000" baseline="-25000" dirty="0" err="1"/>
              <a:t>,</a:t>
            </a:r>
            <a:r>
              <a:rPr lang="en-US" altLang="zh-CN" sz="2000" b="1" baseline="-25000" dirty="0" err="1"/>
              <a:t>j</a:t>
            </a:r>
            <a:r>
              <a:rPr lang="en-US" altLang="zh-CN" sz="2000" b="1" baseline="30000" dirty="0"/>
              <a:t>-</a:t>
            </a:r>
            <a:r>
              <a:rPr lang="zh-CN" altLang="en-US" sz="2000" baseline="-25000" dirty="0"/>
              <a:t> </a:t>
            </a:r>
            <a:r>
              <a:rPr lang="en-US" sz="2000" dirty="0"/>
              <a:t>,</a:t>
            </a:r>
            <a:r>
              <a:rPr lang="en-US" altLang="zh-CN" sz="2000" b="1" dirty="0"/>
              <a:t>0</a:t>
            </a:r>
            <a:r>
              <a:rPr lang="en-US" sz="2000" dirty="0"/>
              <a:t>)∈X ×Y</a:t>
            </a:r>
            <a:r>
              <a:rPr lang="zh-CN" altLang="en-US" sz="2000" dirty="0"/>
              <a:t>    </a:t>
            </a:r>
            <a:r>
              <a:rPr lang="en-US" altLang="zh-CN" sz="2000" dirty="0"/>
              <a:t>(</a:t>
            </a:r>
            <a:r>
              <a:rPr lang="en-US" sz="2000" dirty="0"/>
              <a:t>1≤j≤N</a:t>
            </a:r>
            <a:r>
              <a:rPr lang="en-US" altLang="zh-CN" sz="2000" baseline="-25000" dirty="0"/>
              <a:t> </a:t>
            </a:r>
            <a:r>
              <a:rPr lang="en-US" altLang="zh-CN" sz="2000" baseline="30000" dirty="0"/>
              <a:t>-</a:t>
            </a:r>
            <a:r>
              <a:rPr lang="en-US" altLang="zh-CN" sz="2000" dirty="0"/>
              <a:t>)</a:t>
            </a:r>
            <a:endParaRPr lang="en-US" sz="2000" dirty="0"/>
          </a:p>
          <a:p>
            <a:pPr marL="457200" lvl="1" indent="0">
              <a:buFont typeface="Wingdings 2" pitchFamily="18" charset="2"/>
              <a:buNone/>
            </a:pPr>
            <a:endParaRPr lang="en-US" sz="2000" dirty="0"/>
          </a:p>
          <a:p>
            <a:r>
              <a:rPr lang="en-US" altLang="zh-CN" sz="2400" dirty="0"/>
              <a:t>F</a:t>
            </a:r>
            <a:r>
              <a:rPr lang="en-US" sz="2400" dirty="0"/>
              <a:t>or each instance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AF</a:t>
            </a:r>
            <a:r>
              <a:rPr lang="zh-CN" altLang="en-US" sz="2400" dirty="0"/>
              <a:t> </a:t>
            </a:r>
            <a:r>
              <a:rPr lang="en-US" sz="2400" dirty="0"/>
              <a:t>return a </a:t>
            </a:r>
            <a:r>
              <a:rPr lang="en-US" sz="2400" b="1" dirty="0"/>
              <a:t>k-subset</a:t>
            </a:r>
            <a:r>
              <a:rPr lang="zh-CN" altLang="en-US" sz="2400" b="1" dirty="0"/>
              <a:t> </a:t>
            </a:r>
            <a:r>
              <a:rPr lang="en-US" sz="2400" b="1" dirty="0"/>
              <a:t>a</a:t>
            </a:r>
            <a:r>
              <a:rPr lang="en-US" altLang="zh-CN" sz="2400" b="1" dirty="0"/>
              <a:t>s</a:t>
            </a:r>
            <a:r>
              <a:rPr lang="en-US" sz="2400" b="1" dirty="0"/>
              <a:t>signment A</a:t>
            </a:r>
            <a:r>
              <a:rPr lang="en-US" sz="2400" b="1" baseline="-25000" dirty="0"/>
              <a:t>i</a:t>
            </a:r>
            <a:r>
              <a:rPr lang="en-US" sz="2400" dirty="0"/>
              <a:t> = [1 . . . N</a:t>
            </a:r>
            <a:r>
              <a:rPr lang="en-US" altLang="zh-CN" sz="2400" baseline="30000" dirty="0"/>
              <a:t>-</a:t>
            </a:r>
            <a:r>
              <a:rPr lang="en-US" sz="2400" dirty="0"/>
              <a:t>]</a:t>
            </a:r>
            <a:r>
              <a:rPr lang="en-US" altLang="zh-CN" sz="2400" baseline="30000" dirty="0"/>
              <a:t>k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78FCE-CB4B-9340-85A1-EA8E16D03793}"/>
              </a:ext>
            </a:extLst>
          </p:cNvPr>
          <p:cNvSpPr txBox="1"/>
          <p:nvPr/>
        </p:nvSpPr>
        <p:spPr>
          <a:xfrm>
            <a:off x="749808" y="6089904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baseline="30000" dirty="0"/>
              <a:t>-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1023</a:t>
            </a:r>
            <a:endParaRPr lang="en-US" altLang="zh-CN" baseline="30000" dirty="0"/>
          </a:p>
          <a:p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37EE-B192-3547-9BDD-B026451A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74052" cy="4601183"/>
          </a:xfrm>
        </p:spPr>
        <p:txBody>
          <a:bodyPr/>
          <a:lstStyle/>
          <a:p>
            <a:r>
              <a:rPr lang="en-US" dirty="0"/>
              <a:t>Human verification</a:t>
            </a:r>
            <a:r>
              <a:rPr lang="zh-CN" altLang="en-US" dirty="0"/>
              <a:t>     </a:t>
            </a:r>
            <a:r>
              <a:rPr lang="en-US" dirty="0"/>
              <a:t> </a:t>
            </a:r>
            <a:r>
              <a:rPr lang="en-US" altLang="zh-CN" dirty="0"/>
              <a:t>(step5)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FBCB-CEA9-DD42-B2B2-6839D224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63" y="864108"/>
            <a:ext cx="8322733" cy="5120640"/>
          </a:xfrm>
        </p:spPr>
        <p:txBody>
          <a:bodyPr>
            <a:normAutofit/>
          </a:bodyPr>
          <a:lstStyle/>
          <a:p>
            <a:r>
              <a:rPr lang="en-US" sz="2400" dirty="0"/>
              <a:t>Workers on Amazon Mechanical Turk </a:t>
            </a:r>
          </a:p>
          <a:p>
            <a:endParaRPr lang="en-US" dirty="0"/>
          </a:p>
          <a:p>
            <a:r>
              <a:rPr lang="en-US" altLang="zh-CN" sz="2400" dirty="0"/>
              <a:t>G</a:t>
            </a:r>
            <a:r>
              <a:rPr lang="en-US" sz="2400" dirty="0"/>
              <a:t>iven the caption context,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6</a:t>
            </a:r>
            <a:r>
              <a:rPr lang="en-US" sz="2400" dirty="0"/>
              <a:t> candidate endings: </a:t>
            </a:r>
            <a:endParaRPr lang="en-US" sz="2000" dirty="0"/>
          </a:p>
          <a:p>
            <a:pPr lvl="1">
              <a:buFontTx/>
              <a:buChar char="-"/>
            </a:pPr>
            <a:r>
              <a:rPr lang="en-US" altLang="zh-CN" sz="2400" dirty="0"/>
              <a:t>1</a:t>
            </a:r>
            <a:r>
              <a:rPr lang="en-US" sz="2400" dirty="0"/>
              <a:t> found ending </a:t>
            </a:r>
          </a:p>
          <a:p>
            <a:pPr lvl="1">
              <a:buFontTx/>
              <a:buChar char="-"/>
            </a:pPr>
            <a:r>
              <a:rPr lang="en-US" altLang="zh-CN" sz="2400" dirty="0"/>
              <a:t>5</a:t>
            </a:r>
            <a:r>
              <a:rPr lang="en-US" sz="2400" dirty="0"/>
              <a:t> </a:t>
            </a:r>
            <a:r>
              <a:rPr lang="en-US" sz="2400" dirty="0" err="1"/>
              <a:t>adversarial</a:t>
            </a:r>
            <a:r>
              <a:rPr lang="en-US" altLang="zh-CN" sz="2400" dirty="0" err="1"/>
              <a:t>ly</a:t>
            </a:r>
            <a:r>
              <a:rPr lang="en-US" sz="2400" dirty="0"/>
              <a:t>-sampled endings</a:t>
            </a:r>
          </a:p>
          <a:p>
            <a:endParaRPr lang="en-US" dirty="0"/>
          </a:p>
          <a:p>
            <a:r>
              <a:rPr lang="en-US" sz="2400" dirty="0"/>
              <a:t>The task was twofold: </a:t>
            </a:r>
          </a:p>
          <a:p>
            <a:pPr lvl="1"/>
            <a:r>
              <a:rPr lang="en-US" sz="2400" dirty="0"/>
              <a:t>rank the endings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sz="2400" dirty="0"/>
              <a:t> </a:t>
            </a:r>
            <a:r>
              <a:rPr lang="en-US" sz="2400" u="sng" dirty="0"/>
              <a:t>likely</a:t>
            </a:r>
            <a:r>
              <a:rPr lang="en-US" sz="2400" dirty="0"/>
              <a:t>, </a:t>
            </a:r>
            <a:r>
              <a:rPr lang="en-US" sz="2400" u="sng" dirty="0"/>
              <a:t>unlikely</a:t>
            </a:r>
            <a:r>
              <a:rPr lang="en-US" sz="2400" dirty="0"/>
              <a:t>, or </a:t>
            </a:r>
            <a:r>
              <a:rPr lang="en-US" sz="2400" u="sng" dirty="0"/>
              <a:t>gibberish</a:t>
            </a:r>
          </a:p>
          <a:p>
            <a:pPr lvl="1"/>
            <a:r>
              <a:rPr lang="en-US" sz="2400" dirty="0"/>
              <a:t>select the </a:t>
            </a:r>
            <a:r>
              <a:rPr lang="en-US" sz="2400" u="sng" dirty="0"/>
              <a:t>best</a:t>
            </a:r>
            <a:r>
              <a:rPr lang="en-US" sz="2400" dirty="0"/>
              <a:t> and </a:t>
            </a:r>
            <a:r>
              <a:rPr lang="en-US" sz="2400" u="sng" dirty="0"/>
              <a:t>second best</a:t>
            </a:r>
            <a:r>
              <a:rPr lang="en-US" sz="2400" dirty="0"/>
              <a:t> endings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2104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17B2-DFFC-894A-A3FD-501DDFE7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F0EB4-F506-0049-ADAA-81512D209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926" y="711695"/>
            <a:ext cx="7250542" cy="5013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CA89A8-C246-114C-ADBD-D04C648F6698}"/>
              </a:ext>
            </a:extLst>
          </p:cNvPr>
          <p:cNvSpPr/>
          <p:nvPr/>
        </p:nvSpPr>
        <p:spPr>
          <a:xfrm>
            <a:off x="5133526" y="5877433"/>
            <a:ext cx="5195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NimbusRomNo9L"/>
              </a:rPr>
              <a:t>Mechanical Turk instructions (abridged) </a:t>
            </a: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EBEF02-A28B-0E4F-B171-1B43B83C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Human verification</a:t>
            </a:r>
            <a:r>
              <a:rPr lang="zh-CN" altLang="en-US" dirty="0"/>
              <a:t>     </a:t>
            </a:r>
            <a:r>
              <a:rPr lang="en-US" dirty="0"/>
              <a:t> </a:t>
            </a:r>
            <a:r>
              <a:rPr lang="en-US" altLang="zh-CN" dirty="0"/>
              <a:t>(step5)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496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F9AF1E-3A7D-E242-B660-8C78099E012F}"/>
              </a:ext>
            </a:extLst>
          </p:cNvPr>
          <p:cNvSpPr/>
          <p:nvPr/>
        </p:nvSpPr>
        <p:spPr>
          <a:xfrm>
            <a:off x="1184418" y="63119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AACB1C-B8DA-FD4E-9A82-51DDCCF48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5469"/>
            <a:ext cx="3900196" cy="61457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DA39-1EBE-5044-B2F9-28E1658A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022" y="1964436"/>
            <a:ext cx="10927080" cy="4351338"/>
          </a:xfrm>
        </p:spPr>
        <p:txBody>
          <a:bodyPr>
            <a:noAutofit/>
          </a:bodyPr>
          <a:lstStyle/>
          <a:p>
            <a:r>
              <a:rPr lang="en-US" sz="2400" dirty="0"/>
              <a:t>If the found ending </a:t>
            </a:r>
            <a:r>
              <a:rPr lang="en-US" altLang="zh-CN" sz="2400" dirty="0"/>
              <a:t>i</a:t>
            </a:r>
            <a:r>
              <a:rPr lang="en-US" sz="2400" dirty="0"/>
              <a:t>s</a:t>
            </a:r>
            <a:r>
              <a:rPr lang="zh-CN" altLang="en-US" sz="2400" dirty="0"/>
              <a:t> </a:t>
            </a:r>
            <a:r>
              <a:rPr lang="en-US" altLang="zh-CN" sz="2400" dirty="0"/>
              <a:t>ranked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en-US" sz="2400" dirty="0"/>
              <a:t> either best or second best (73.7% of the time) 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then:</a:t>
            </a:r>
            <a:r>
              <a:rPr lang="zh-CN" altLang="en-US" sz="2400" dirty="0"/>
              <a:t> </a:t>
            </a:r>
            <a:r>
              <a:rPr lang="en-US" sz="2400" dirty="0"/>
              <a:t>the found ending </a:t>
            </a:r>
            <a:r>
              <a:rPr lang="en-US" altLang="zh-CN" sz="2400" dirty="0"/>
              <a:t>-&gt;</a:t>
            </a:r>
            <a:r>
              <a:rPr lang="zh-CN" altLang="en-US" sz="2400" dirty="0"/>
              <a:t> </a:t>
            </a:r>
            <a:r>
              <a:rPr lang="en-US" sz="2400" dirty="0"/>
              <a:t>gold</a:t>
            </a:r>
          </a:p>
          <a:p>
            <a:pPr marL="0" indent="0">
              <a:buNone/>
            </a:pPr>
            <a:r>
              <a:rPr lang="zh-CN" altLang="en-US" sz="2400" dirty="0"/>
              <a:t>                </a:t>
            </a:r>
            <a:r>
              <a:rPr lang="en-US" sz="2400" dirty="0"/>
              <a:t>not labelled best or gibberish</a:t>
            </a:r>
            <a:r>
              <a:rPr lang="zh-CN" altLang="en-US" sz="2400" dirty="0"/>
              <a:t>   </a:t>
            </a:r>
            <a:r>
              <a:rPr lang="en-US" altLang="zh-CN" sz="2400" dirty="0"/>
              <a:t>-&gt;</a:t>
            </a:r>
            <a:r>
              <a:rPr lang="zh-CN" altLang="en-US" sz="2400" dirty="0"/>
              <a:t> </a:t>
            </a:r>
            <a:r>
              <a:rPr lang="en-US" sz="2400" dirty="0"/>
              <a:t>negatives</a:t>
            </a:r>
          </a:p>
          <a:p>
            <a:endParaRPr lang="en-US" sz="1050" dirty="0"/>
          </a:p>
          <a:p>
            <a:endParaRPr lang="en-US" sz="1050" dirty="0"/>
          </a:p>
          <a:p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generated ending is</a:t>
            </a:r>
            <a:r>
              <a:rPr lang="zh-CN" altLang="en-US" sz="2400" dirty="0"/>
              <a:t> </a:t>
            </a:r>
            <a:r>
              <a:rPr lang="en-US" altLang="zh-CN" sz="2400" dirty="0"/>
              <a:t>ranked</a:t>
            </a:r>
            <a:r>
              <a:rPr lang="zh-CN" altLang="en-US" sz="2400" dirty="0"/>
              <a:t> </a:t>
            </a:r>
            <a:r>
              <a:rPr lang="en-US" altLang="zh-CN" sz="2400" dirty="0"/>
              <a:t>as best,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sz="2400" dirty="0"/>
              <a:t>the found ending </a:t>
            </a:r>
            <a:r>
              <a:rPr lang="en-US" altLang="zh-CN" sz="2400" dirty="0"/>
              <a:t>as</a:t>
            </a:r>
            <a:r>
              <a:rPr lang="en-US" sz="2400" dirty="0"/>
              <a:t> second best</a:t>
            </a:r>
          </a:p>
          <a:p>
            <a:pPr marL="0" indent="0">
              <a:buNone/>
            </a:pPr>
            <a:r>
              <a:rPr lang="zh-CN" altLang="en-US" sz="2400" dirty="0"/>
              <a:t>   </a:t>
            </a:r>
            <a:r>
              <a:rPr lang="en-US" sz="2400" dirty="0"/>
              <a:t>then</a:t>
            </a:r>
            <a:r>
              <a:rPr lang="en-US" altLang="zh-CN" sz="2400" dirty="0"/>
              <a:t>:</a:t>
            </a:r>
            <a:r>
              <a:rPr lang="zh-CN" altLang="en-US" sz="2400" dirty="0"/>
              <a:t>  </a:t>
            </a:r>
            <a:r>
              <a:rPr lang="en-US" sz="2400" dirty="0"/>
              <a:t>add an additional training example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    </a:t>
            </a:r>
            <a:r>
              <a:rPr lang="en-US" altLang="zh-CN" sz="2400" dirty="0"/>
              <a:t>	</a:t>
            </a:r>
            <a:r>
              <a:rPr lang="zh-CN" altLang="en-US" sz="2400" dirty="0"/>
              <a:t> </a:t>
            </a:r>
            <a:r>
              <a:rPr lang="en-US" altLang="zh-CN" sz="2400" dirty="0"/>
              <a:t>-</a:t>
            </a:r>
            <a:r>
              <a:rPr lang="zh-CN" altLang="en-US" sz="2400" dirty="0"/>
              <a:t>  </a:t>
            </a:r>
            <a:r>
              <a:rPr lang="en-US" sz="2400" dirty="0"/>
              <a:t>the generated best ending </a:t>
            </a:r>
            <a:r>
              <a:rPr lang="en-US" altLang="zh-CN" sz="2400" dirty="0"/>
              <a:t>-&gt;</a:t>
            </a:r>
            <a:r>
              <a:rPr lang="zh-CN" altLang="en-US" sz="2400" dirty="0"/>
              <a:t> </a:t>
            </a:r>
            <a:r>
              <a:rPr lang="en-US" sz="2400" dirty="0"/>
              <a:t> gold</a:t>
            </a:r>
          </a:p>
          <a:p>
            <a:pPr marL="0" indent="0">
              <a:buNone/>
            </a:pPr>
            <a:r>
              <a:rPr lang="zh-CN" altLang="en-US" sz="2400" dirty="0"/>
              <a:t>           </a:t>
            </a:r>
            <a:r>
              <a:rPr lang="en-US" altLang="zh-CN" sz="2400" dirty="0"/>
              <a:t>	</a:t>
            </a:r>
            <a:r>
              <a:rPr lang="zh-CN" altLang="en-US" sz="2400" dirty="0"/>
              <a:t> </a:t>
            </a:r>
            <a:r>
              <a:rPr lang="en-US" altLang="zh-CN" sz="2400" dirty="0"/>
              <a:t>-</a:t>
            </a:r>
            <a:r>
              <a:rPr lang="zh-CN" altLang="en-US" sz="2400" dirty="0"/>
              <a:t>  </a:t>
            </a:r>
            <a:r>
              <a:rPr lang="en-US" sz="2400" dirty="0"/>
              <a:t>remaining generations </a:t>
            </a:r>
            <a:r>
              <a:rPr lang="en-US" altLang="zh-CN" sz="2400" dirty="0"/>
              <a:t>-&gt;</a:t>
            </a:r>
            <a:r>
              <a:rPr lang="en-US" sz="2400" dirty="0"/>
              <a:t> negatives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1AAD18-524F-6F4F-AF09-92AB9590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059" y="315333"/>
            <a:ext cx="7883375" cy="109703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Human verification</a:t>
            </a:r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(step5)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5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9878F8-2CDA-BC44-BA74-9AD4C366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verification</a:t>
            </a:r>
            <a:r>
              <a:rPr lang="zh-CN" altLang="en-US" dirty="0"/>
              <a:t>     </a:t>
            </a:r>
            <a:r>
              <a:rPr lang="en-US" dirty="0"/>
              <a:t> </a:t>
            </a:r>
            <a:r>
              <a:rPr lang="en-US" altLang="zh-CN" dirty="0"/>
              <a:t>(step5)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C7F9-6186-1D42-87CB-590CC79B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CF0F4-CAA7-B74E-8F31-831734F5B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126" y="1123837"/>
            <a:ext cx="6435484" cy="478919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3B24F8-7CA0-FE40-BEBE-F9934CC76C43}"/>
              </a:ext>
            </a:extLst>
          </p:cNvPr>
          <p:cNvSpPr/>
          <p:nvPr/>
        </p:nvSpPr>
        <p:spPr>
          <a:xfrm>
            <a:off x="6236208" y="2999232"/>
            <a:ext cx="786384" cy="3108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7E5A-D10C-6B4B-9C80-26604F5A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6D14-87A5-BB48-984F-13E2D9584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</a:t>
            </a:r>
            <a:r>
              <a:rPr lang="en-US" sz="2800" dirty="0"/>
              <a:t>round</a:t>
            </a:r>
            <a:r>
              <a:rPr lang="en-US" altLang="zh-CN" sz="2800" dirty="0"/>
              <a:t>ed</a:t>
            </a:r>
            <a:r>
              <a:rPr lang="zh-CN" altLang="en-US" sz="2800" dirty="0"/>
              <a:t> </a:t>
            </a:r>
            <a:r>
              <a:rPr lang="en-US" altLang="zh-CN" sz="2800" dirty="0"/>
              <a:t>Commonsense</a:t>
            </a:r>
            <a:r>
              <a:rPr lang="zh-CN" altLang="en-US" sz="2800" dirty="0"/>
              <a:t> </a:t>
            </a:r>
            <a:r>
              <a:rPr lang="en-US" altLang="zh-CN" sz="2800" dirty="0"/>
              <a:t>Inference</a:t>
            </a:r>
          </a:p>
          <a:p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-</a:t>
            </a:r>
            <a:r>
              <a:rPr lang="zh-CN" altLang="en-US" sz="2800" dirty="0"/>
              <a:t> </a:t>
            </a:r>
            <a:r>
              <a:rPr lang="en-US" sz="2800" dirty="0"/>
              <a:t>natural language inference </a:t>
            </a:r>
            <a:r>
              <a:rPr lang="en-US" altLang="zh-CN" sz="2800" dirty="0"/>
              <a:t>(NLI)</a:t>
            </a:r>
            <a:endParaRPr lang="en-US" sz="2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-</a:t>
            </a:r>
            <a:r>
              <a:rPr lang="zh-CN" altLang="en-US" sz="2800" dirty="0"/>
              <a:t> </a:t>
            </a:r>
            <a:r>
              <a:rPr lang="en-US" sz="2800" dirty="0"/>
              <a:t>commonsense reasoning </a:t>
            </a:r>
          </a:p>
          <a:p>
            <a:endParaRPr lang="en-US" altLang="zh-CN" sz="2800" dirty="0"/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F6F42E-EAD7-F544-9A8E-4EACF6236384}"/>
              </a:ext>
            </a:extLst>
          </p:cNvPr>
          <p:cNvSpPr/>
          <p:nvPr/>
        </p:nvSpPr>
        <p:spPr>
          <a:xfrm>
            <a:off x="3633216" y="460076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Clr>
                <a:srgbClr val="00B0F0"/>
              </a:buClr>
            </a:pPr>
            <a:r>
              <a:rPr lang="en-US" altLang="zh-CN" sz="2000" dirty="0"/>
              <a:t>For</a:t>
            </a:r>
            <a:r>
              <a:rPr lang="zh-CN" altLang="en-US" sz="2000" dirty="0"/>
              <a:t> </a:t>
            </a:r>
            <a:r>
              <a:rPr lang="en-US" altLang="zh-CN" sz="2000" dirty="0"/>
              <a:t>example: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>
              <a:buClr>
                <a:srgbClr val="00B0F0"/>
              </a:buClr>
            </a:pPr>
            <a:endParaRPr lang="en-US" altLang="zh-CN" sz="900" dirty="0"/>
          </a:p>
          <a:p>
            <a:pPr lvl="1">
              <a:buClr>
                <a:srgbClr val="00B0F0"/>
              </a:buClr>
            </a:pPr>
            <a:r>
              <a:rPr lang="zh-CN" altLang="en-US" sz="2000" dirty="0"/>
              <a:t>         </a:t>
            </a:r>
            <a:r>
              <a:rPr lang="en-US" dirty="0"/>
              <a:t>On stage, a woman takes a seat at the piano. She</a:t>
            </a:r>
            <a:r>
              <a:rPr lang="zh-CN" altLang="en-US" dirty="0"/>
              <a:t> </a:t>
            </a:r>
            <a:r>
              <a:rPr lang="en-US" altLang="zh-CN" dirty="0"/>
              <a:t>...</a:t>
            </a:r>
            <a:br>
              <a:rPr lang="en-US" dirty="0"/>
            </a:br>
            <a:r>
              <a:rPr lang="en-US" dirty="0"/>
              <a:t>	</a:t>
            </a:r>
          </a:p>
          <a:p>
            <a:pPr lvl="1">
              <a:buClr>
                <a:srgbClr val="00B0F0"/>
              </a:buClr>
            </a:pPr>
            <a:r>
              <a:rPr lang="zh-CN" altLang="en-US" dirty="0"/>
              <a:t>          </a:t>
            </a:r>
            <a:r>
              <a:rPr lang="en-US" dirty="0"/>
              <a:t>nervously sets her fingers on the keys.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81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24CE-7A71-554E-B2B2-D90402C4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182E-72EC-7E40-A536-C48D850F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509" y="851706"/>
            <a:ext cx="10971245" cy="97709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E</a:t>
            </a:r>
            <a:r>
              <a:rPr lang="en-US" sz="2800" dirty="0">
                <a:solidFill>
                  <a:schemeClr val="tx1"/>
                </a:solidFill>
              </a:rPr>
              <a:t>valuate various </a:t>
            </a:r>
            <a:r>
              <a:rPr lang="en-US" sz="2800" b="1" dirty="0">
                <a:solidFill>
                  <a:schemeClr val="tx1"/>
                </a:solidFill>
              </a:rPr>
              <a:t>NLI models </a:t>
            </a:r>
            <a:r>
              <a:rPr lang="en-US" sz="2800" dirty="0">
                <a:solidFill>
                  <a:schemeClr val="tx1"/>
                </a:solidFill>
              </a:rPr>
              <a:t>on Swag </a:t>
            </a:r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43DFF8-B7C8-D245-B5F3-C75629627683}"/>
              </a:ext>
            </a:extLst>
          </p:cNvPr>
          <p:cNvSpPr txBox="1">
            <a:spLocks/>
          </p:cNvSpPr>
          <p:nvPr/>
        </p:nvSpPr>
        <p:spPr>
          <a:xfrm>
            <a:off x="3584509" y="19780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  <a:buFont typeface="Arial Unicode MS" panose="020B0604020202020204" pitchFamily="34" charset="-128"/>
              <a:buChar char="▷"/>
            </a:pPr>
            <a:r>
              <a:rPr lang="zh-CN" altLang="en-US" sz="2000" dirty="0"/>
              <a:t> </a:t>
            </a:r>
            <a:r>
              <a:rPr lang="en-US" altLang="zh-CN" sz="2000" dirty="0"/>
              <a:t>Given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en-US" sz="2000" dirty="0"/>
              <a:t>n example triple (s, n, v</a:t>
            </a:r>
            <a:r>
              <a:rPr lang="en-US" sz="2000" baseline="-25000" dirty="0"/>
              <a:t>i</a:t>
            </a:r>
            <a:r>
              <a:rPr lang="en-US" sz="2000" dirty="0"/>
              <a:t>) </a:t>
            </a:r>
          </a:p>
          <a:p>
            <a:endParaRPr lang="en-US" sz="1200" dirty="0"/>
          </a:p>
          <a:p>
            <a:pPr lvl="1"/>
            <a:r>
              <a:rPr lang="en-US" sz="2000" dirty="0"/>
              <a:t>a context c = (s, n): </a:t>
            </a:r>
          </a:p>
          <a:p>
            <a:pPr lvl="2"/>
            <a:r>
              <a:rPr lang="zh-CN" altLang="en-US" sz="1800" dirty="0"/>
              <a:t> </a:t>
            </a:r>
            <a:r>
              <a:rPr lang="en-US" sz="1800" dirty="0"/>
              <a:t>a complete sentence s </a:t>
            </a:r>
          </a:p>
          <a:p>
            <a:pPr lvl="2"/>
            <a:r>
              <a:rPr lang="zh-CN" altLang="en-US" sz="1800" dirty="0"/>
              <a:t> </a:t>
            </a:r>
            <a:r>
              <a:rPr lang="en-US" sz="1800" dirty="0"/>
              <a:t>a noun phrase n that begins a second sentence</a:t>
            </a:r>
          </a:p>
          <a:p>
            <a:pPr lvl="2"/>
            <a:endParaRPr lang="en-US" sz="1800" dirty="0"/>
          </a:p>
          <a:p>
            <a:pPr lvl="1"/>
            <a:r>
              <a:rPr lang="en-US" sz="2000" dirty="0"/>
              <a:t>a list of possible verb phrase sentence</a:t>
            </a:r>
            <a:r>
              <a:rPr lang="zh-CN" altLang="en-US" sz="2000" dirty="0"/>
              <a:t> </a:t>
            </a:r>
            <a:r>
              <a:rPr lang="en-US" sz="2000" dirty="0"/>
              <a:t>endings</a:t>
            </a:r>
            <a:r>
              <a:rPr lang="zh-CN" altLang="en-US" sz="2000" dirty="0"/>
              <a:t> </a:t>
            </a:r>
            <a:r>
              <a:rPr lang="en-US" sz="2000" dirty="0"/>
              <a:t>V ={v</a:t>
            </a:r>
            <a:r>
              <a:rPr lang="en-US" altLang="zh-CN" sz="2000" baseline="-25000" dirty="0"/>
              <a:t>1</a:t>
            </a:r>
            <a:r>
              <a:rPr lang="en-US" sz="2000" dirty="0"/>
              <a:t>,...,v</a:t>
            </a:r>
            <a:r>
              <a:rPr lang="en-US" altLang="zh-CN" sz="2000" baseline="-25000" dirty="0"/>
              <a:t>4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Clr>
                <a:srgbClr val="00B0F0"/>
              </a:buClr>
              <a:buFont typeface="Arial Unicode MS" panose="020B0604020202020204" pitchFamily="34" charset="-128"/>
              <a:buChar char="▷"/>
            </a:pPr>
            <a:r>
              <a:rPr lang="en-US" sz="2000" dirty="0"/>
              <a:t>model must then select the verb phrase v</a:t>
            </a:r>
            <a:r>
              <a:rPr lang="zh-CN" altLang="en-US" sz="2000" dirty="0"/>
              <a:t> </a:t>
            </a:r>
            <a:r>
              <a:rPr lang="en-US" sz="2000" dirty="0"/>
              <a:t>∈ V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sz="2000" dirty="0"/>
              <a:t>that hopefully matches </a:t>
            </a:r>
            <a:r>
              <a:rPr lang="en-US" altLang="zh-CN" sz="2000" dirty="0"/>
              <a:t>’</a:t>
            </a:r>
            <a:r>
              <a:rPr lang="en-US" sz="2000" dirty="0"/>
              <a:t>gold</a:t>
            </a:r>
            <a:r>
              <a:rPr lang="en-US" altLang="zh-CN" sz="2000" dirty="0"/>
              <a:t>’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082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BD8E-5B80-8447-99EA-C366BFDC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A41F-701D-1643-AF5C-A9257DC4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606" y="1123837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</a:t>
            </a:r>
            <a:r>
              <a:rPr lang="en-US" sz="2400" dirty="0"/>
              <a:t>redict labels from </a:t>
            </a:r>
            <a:r>
              <a:rPr lang="en-US" sz="2400" i="1" u="sng" dirty="0"/>
              <a:t>a single span </a:t>
            </a:r>
            <a:r>
              <a:rPr lang="en-US" sz="2400" u="sng" dirty="0"/>
              <a:t>of text</a:t>
            </a:r>
            <a:r>
              <a:rPr lang="en-US" altLang="zh-CN" sz="2400" dirty="0"/>
              <a:t>:</a:t>
            </a:r>
          </a:p>
          <a:p>
            <a:pPr marL="0" indent="0">
              <a:buNone/>
            </a:pPr>
            <a:r>
              <a:rPr lang="zh-CN" altLang="en-US" sz="2400" dirty="0"/>
              <a:t>              </a:t>
            </a:r>
            <a:r>
              <a:rPr lang="en-US" sz="2400" dirty="0"/>
              <a:t>ending</a:t>
            </a:r>
            <a:r>
              <a:rPr lang="zh-CN" altLang="en-US" sz="2400" dirty="0"/>
              <a:t>    </a:t>
            </a:r>
            <a:r>
              <a:rPr lang="en-US" altLang="zh-CN" sz="2400" dirty="0"/>
              <a:t>OR</a:t>
            </a:r>
            <a:r>
              <a:rPr lang="zh-CN" altLang="en-US" sz="2400" dirty="0"/>
              <a:t>   </a:t>
            </a:r>
            <a:r>
              <a:rPr lang="en-US" sz="2400" dirty="0"/>
              <a:t>second sentence</a:t>
            </a:r>
            <a:r>
              <a:rPr lang="zh-CN" altLang="en-US" sz="2400" dirty="0"/>
              <a:t>   </a:t>
            </a:r>
            <a:r>
              <a:rPr lang="en-US" altLang="zh-CN" sz="2400" dirty="0"/>
              <a:t>OR</a:t>
            </a:r>
            <a:r>
              <a:rPr lang="zh-CN" altLang="en-US" sz="2400" dirty="0"/>
              <a:t>    </a:t>
            </a:r>
            <a:r>
              <a:rPr lang="en-US" sz="2400" dirty="0"/>
              <a:t>full passage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AutoNum type="alphaLcPeriod"/>
            </a:pPr>
            <a:r>
              <a:rPr lang="en-US" sz="2400" dirty="0" err="1"/>
              <a:t>fastText</a:t>
            </a:r>
            <a:r>
              <a:rPr lang="en-US" sz="2400" dirty="0"/>
              <a:t> 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400" dirty="0"/>
              <a:t>      </a:t>
            </a:r>
            <a:r>
              <a:rPr lang="en-US" altLang="zh-CN" sz="2000" dirty="0"/>
              <a:t>	</a:t>
            </a:r>
            <a:r>
              <a:rPr lang="zh-CN" altLang="en-US" sz="2000" dirty="0"/>
              <a:t> </a:t>
            </a:r>
            <a:r>
              <a:rPr lang="en-US" sz="2000" dirty="0"/>
              <a:t>bag of n-grams</a:t>
            </a:r>
          </a:p>
          <a:p>
            <a:pPr marL="457200" lvl="1" indent="0">
              <a:buNone/>
            </a:pPr>
            <a:endParaRPr lang="en-US" sz="800" dirty="0"/>
          </a:p>
          <a:p>
            <a:pPr marL="971550" lvl="1" indent="-514350">
              <a:buFont typeface="+mj-lt"/>
              <a:buAutoNum type="alphaLcPeriod" startAt="2"/>
            </a:pPr>
            <a:r>
              <a:rPr lang="en-US" sz="2400" dirty="0"/>
              <a:t>Pretrained RNN sentence encoders </a:t>
            </a:r>
          </a:p>
          <a:p>
            <a:pPr marL="457200" lvl="1" indent="0">
              <a:buNone/>
            </a:pPr>
            <a:r>
              <a:rPr lang="en-US" altLang="zh-CN" sz="2000" dirty="0"/>
              <a:t>	 </a:t>
            </a:r>
            <a:r>
              <a:rPr lang="en-US" sz="2000" dirty="0" err="1"/>
              <a:t>SkipThoughts</a:t>
            </a:r>
            <a:r>
              <a:rPr lang="en-US" sz="2000" dirty="0"/>
              <a:t>;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InferSent</a:t>
            </a:r>
            <a:r>
              <a:rPr lang="en-US" altLang="zh-CN" sz="2000" dirty="0"/>
              <a:t> </a:t>
            </a:r>
          </a:p>
          <a:p>
            <a:pPr marL="971550" lvl="1" indent="-514350">
              <a:buFont typeface="+mj-lt"/>
              <a:buAutoNum type="alphaLcPeriod" startAt="2"/>
            </a:pPr>
            <a:endParaRPr lang="en-US" sz="900" dirty="0"/>
          </a:p>
          <a:p>
            <a:pPr marL="914400" lvl="1" indent="-457200">
              <a:buFont typeface="+mj-lt"/>
              <a:buAutoNum type="alphaLcPeriod" startAt="3"/>
            </a:pPr>
            <a:r>
              <a:rPr lang="en-US" sz="2400" dirty="0"/>
              <a:t>LSTM sentence encoder </a:t>
            </a:r>
          </a:p>
          <a:p>
            <a:pPr marL="457200" lvl="1" indent="0">
              <a:buNone/>
            </a:pPr>
            <a:r>
              <a:rPr lang="en-US" sz="2400" dirty="0"/>
              <a:t>	 </a:t>
            </a:r>
            <a:r>
              <a:rPr lang="en-US" sz="2000" dirty="0"/>
              <a:t>a two-layer </a:t>
            </a:r>
            <a:r>
              <a:rPr lang="en-US" sz="2000" dirty="0" err="1"/>
              <a:t>BiLSTM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39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1DBB-4B55-2D41-A0B8-F28ED377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B830-DE50-0943-85CF-4DFA73CC9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P</a:t>
            </a:r>
            <a:r>
              <a:rPr lang="en-US" sz="2800" dirty="0"/>
              <a:t>redict labels from </a:t>
            </a:r>
            <a:r>
              <a:rPr lang="en-US" sz="2800" i="1" dirty="0"/>
              <a:t>two spans </a:t>
            </a:r>
            <a:r>
              <a:rPr lang="en-US" sz="2800" dirty="0"/>
              <a:t>of text</a:t>
            </a:r>
            <a:r>
              <a:rPr lang="en-US" altLang="zh-CN" sz="2800" dirty="0"/>
              <a:t>:</a:t>
            </a:r>
            <a:endParaRPr lang="en-US" sz="2800" dirty="0"/>
          </a:p>
          <a:p>
            <a:endParaRPr lang="en-US" sz="1100" dirty="0"/>
          </a:p>
          <a:p>
            <a:pPr marL="457200" lvl="1" indent="0"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1.</a:t>
            </a:r>
            <a:r>
              <a:rPr lang="zh-CN" altLang="en-US" sz="2800" dirty="0"/>
              <a:t> </a:t>
            </a:r>
            <a:r>
              <a:rPr lang="en-US" sz="2800" dirty="0"/>
              <a:t>noun phrase n </a:t>
            </a:r>
          </a:p>
          <a:p>
            <a:pPr marL="457200" lvl="1" indent="0"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2.</a:t>
            </a:r>
            <a:r>
              <a:rPr lang="zh-CN" altLang="en-US" sz="2800" dirty="0"/>
              <a:t> </a:t>
            </a:r>
            <a:r>
              <a:rPr lang="en-US" altLang="zh-CN" sz="2800" dirty="0"/>
              <a:t>ending</a:t>
            </a:r>
            <a:r>
              <a:rPr lang="zh-CN" altLang="en-US" sz="2800" dirty="0"/>
              <a:t> </a:t>
            </a:r>
            <a:r>
              <a:rPr lang="en-US" sz="2800" dirty="0"/>
              <a:t>v</a:t>
            </a:r>
            <a:r>
              <a:rPr lang="en-US" sz="2800" baseline="-25000" dirty="0"/>
              <a:t>i</a:t>
            </a:r>
          </a:p>
          <a:p>
            <a:pPr marL="0" indent="0">
              <a:buNone/>
            </a:pPr>
            <a:r>
              <a:rPr lang="zh-CN" altLang="en-US" sz="2800" baseline="-25000" dirty="0"/>
              <a:t>       </a:t>
            </a:r>
            <a:r>
              <a:rPr lang="en-US" altLang="zh-CN" sz="4800" baseline="-25000" dirty="0"/>
              <a:t>or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1.</a:t>
            </a:r>
            <a:r>
              <a:rPr lang="zh-CN" altLang="en-US" sz="2800" dirty="0"/>
              <a:t> </a:t>
            </a:r>
            <a:r>
              <a:rPr lang="en-US" sz="2800" dirty="0"/>
              <a:t>complete sentence s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2.</a:t>
            </a:r>
            <a:r>
              <a:rPr lang="zh-CN" altLang="en-US" sz="2800" dirty="0"/>
              <a:t> </a:t>
            </a:r>
            <a:r>
              <a:rPr lang="en-US" sz="2800" dirty="0"/>
              <a:t>n</a:t>
            </a:r>
            <a:r>
              <a:rPr lang="zh-CN" altLang="en-US" sz="2800" dirty="0"/>
              <a:t> </a:t>
            </a:r>
            <a:r>
              <a:rPr lang="en-US" altLang="zh-CN" sz="2800" dirty="0"/>
              <a:t>+</a:t>
            </a:r>
            <a:r>
              <a:rPr lang="zh-CN" altLang="en-US" sz="2800" dirty="0"/>
              <a:t> </a:t>
            </a:r>
            <a:r>
              <a:rPr lang="en-US" sz="2800" dirty="0"/>
              <a:t>v</a:t>
            </a:r>
            <a:r>
              <a:rPr lang="en-US" sz="2800" baseline="-25000" dirty="0"/>
              <a:t>i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27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CEDB31-08AF-ED40-9B61-BAB59DCE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DABA-BE8E-9949-8F4C-7F07D32FE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eriod" startAt="4"/>
            </a:pPr>
            <a:r>
              <a:rPr lang="en-US" sz="2400" dirty="0"/>
              <a:t>Dual Bag-of-Words </a:t>
            </a:r>
          </a:p>
          <a:p>
            <a:pPr marL="514350" indent="-514350">
              <a:buFont typeface="+mj-lt"/>
              <a:buAutoNum type="alphaLcPeriod" startAt="4"/>
            </a:pPr>
            <a:endParaRPr lang="en-US" sz="2400" dirty="0"/>
          </a:p>
          <a:p>
            <a:pPr marL="514350" indent="-514350">
              <a:buFont typeface="+mj-lt"/>
              <a:buAutoNum type="alphaLcPeriod" startAt="4"/>
            </a:pPr>
            <a:r>
              <a:rPr lang="en-US" sz="2400" dirty="0"/>
              <a:t>Dual pretrained sentence encoders </a:t>
            </a:r>
          </a:p>
          <a:p>
            <a:pPr marL="514350" indent="-514350">
              <a:buFont typeface="+mj-lt"/>
              <a:buAutoNum type="alphaLcPeriod" startAt="4"/>
            </a:pPr>
            <a:endParaRPr lang="en-US" sz="100" dirty="0"/>
          </a:p>
          <a:p>
            <a:pPr marL="914400" lvl="2" indent="0">
              <a:buNone/>
            </a:pPr>
            <a:r>
              <a:rPr lang="en-US" altLang="zh-CN" sz="2000" dirty="0"/>
              <a:t> </a:t>
            </a:r>
            <a:r>
              <a:rPr lang="en-US" sz="2000" dirty="0" err="1"/>
              <a:t>SkipThoughts</a:t>
            </a:r>
            <a:r>
              <a:rPr lang="en-US" sz="2000" dirty="0"/>
              <a:t> or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InferSent</a:t>
            </a:r>
            <a:r>
              <a:rPr lang="en-US" altLang="zh-CN" sz="2000" dirty="0"/>
              <a:t>   </a:t>
            </a:r>
          </a:p>
          <a:p>
            <a:pPr marL="914400" lvl="2" indent="0">
              <a:buNone/>
            </a:pPr>
            <a:r>
              <a:rPr lang="en-US" altLang="zh-CN" sz="2000" dirty="0"/>
              <a:t>	          </a:t>
            </a:r>
            <a:r>
              <a:rPr lang="zh-CN" altLang="en-US" sz="2000" dirty="0"/>
              <a:t> </a:t>
            </a:r>
            <a:r>
              <a:rPr lang="en-US" altLang="zh-CN" sz="2000" dirty="0"/>
              <a:t>+</a:t>
            </a:r>
          </a:p>
          <a:p>
            <a:pPr marL="914400" lvl="2" indent="0">
              <a:buNone/>
            </a:pPr>
            <a:r>
              <a:rPr lang="en-US" altLang="zh-CN" sz="2000" dirty="0"/>
              <a:t>                 MLP or  Bilinear </a:t>
            </a:r>
          </a:p>
          <a:p>
            <a:pPr marL="457200" lvl="1" indent="0">
              <a:buNone/>
            </a:pPr>
            <a:endParaRPr lang="en-US" sz="1300" dirty="0"/>
          </a:p>
          <a:p>
            <a:pPr marL="514350" indent="-514350">
              <a:buFont typeface="+mj-lt"/>
              <a:buAutoNum type="alphaLcPeriod" startAt="4"/>
            </a:pPr>
            <a:r>
              <a:rPr lang="en-US" sz="2400" dirty="0"/>
              <a:t>SNLI inference (pretrained)</a:t>
            </a:r>
          </a:p>
          <a:p>
            <a:pPr marL="514350" indent="-514350">
              <a:buFont typeface="+mj-lt"/>
              <a:buAutoNum type="alphaLcPeriod" startAt="4"/>
            </a:pPr>
            <a:endParaRPr lang="en-US" sz="500" dirty="0"/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zh-CN" altLang="en-US" dirty="0"/>
              <a:t>          </a:t>
            </a:r>
            <a:r>
              <a:rPr lang="en-US" sz="2000" dirty="0"/>
              <a:t>Decomposable Attention or ESIM  </a:t>
            </a:r>
          </a:p>
          <a:p>
            <a:pPr marL="457200" lvl="1" indent="0">
              <a:buNone/>
            </a:pPr>
            <a:r>
              <a:rPr lang="zh-CN" altLang="en-US" sz="2000" dirty="0"/>
              <a:t>                                        </a:t>
            </a:r>
            <a:r>
              <a:rPr lang="en-US" sz="2000" dirty="0"/>
              <a:t>+ </a:t>
            </a:r>
          </a:p>
          <a:p>
            <a:pPr marL="457200" lvl="1" indent="0">
              <a:buNone/>
            </a:pPr>
            <a:r>
              <a:rPr lang="zh-CN" altLang="en-US" sz="2000" dirty="0"/>
              <a:t>                                 </a:t>
            </a:r>
            <a:r>
              <a:rPr lang="en-US" sz="2000" dirty="0"/>
              <a:t>log-linear</a:t>
            </a:r>
          </a:p>
          <a:p>
            <a:pPr marL="457200" lvl="1" indent="0">
              <a:buNone/>
            </a:pPr>
            <a:endParaRPr lang="en-US" sz="900" dirty="0"/>
          </a:p>
          <a:p>
            <a:pPr marL="514350" indent="-514350">
              <a:buFont typeface="+mj-lt"/>
              <a:buAutoNum type="alphaLcPeriod" startAt="4"/>
            </a:pPr>
            <a:r>
              <a:rPr lang="en-US" sz="2400" dirty="0"/>
              <a:t>SNLI models</a:t>
            </a:r>
            <a:r>
              <a:rPr lang="zh-CN" altLang="en-US" sz="2400" dirty="0"/>
              <a:t> </a:t>
            </a:r>
            <a:r>
              <a:rPr lang="en-US" sz="2400" dirty="0"/>
              <a:t>(retrained) </a:t>
            </a:r>
          </a:p>
          <a:p>
            <a:pPr marL="457200" lvl="1" indent="0">
              <a:buNone/>
            </a:pPr>
            <a:r>
              <a:rPr lang="en-US" sz="2000" dirty="0"/>
              <a:t>   </a:t>
            </a:r>
            <a:r>
              <a:rPr lang="zh-CN" altLang="en-US" sz="2000" dirty="0"/>
              <a:t>  </a:t>
            </a:r>
            <a:r>
              <a:rPr lang="en-US" sz="2000" dirty="0"/>
              <a:t>retrain Decomposable Attention or ESIM  on SWAG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928D0B-B582-FF40-918F-5AD3E0541A30}"/>
              </a:ext>
            </a:extLst>
          </p:cNvPr>
          <p:cNvSpPr/>
          <p:nvPr/>
        </p:nvSpPr>
        <p:spPr>
          <a:xfrm>
            <a:off x="239122" y="6311900"/>
            <a:ext cx="4922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SNLI: Stanford Natural Language Inference corpora</a:t>
            </a:r>
          </a:p>
        </p:txBody>
      </p:sp>
    </p:spTree>
    <p:extLst>
      <p:ext uri="{BB962C8B-B14F-4D97-AF65-F5344CB8AC3E}">
        <p14:creationId xmlns:p14="http://schemas.microsoft.com/office/powerpoint/2010/main" val="3303568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EAA0-1E46-DB4B-AA6D-203B4CD2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8227-A658-6441-A86C-86FA1523F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205" y="1261480"/>
            <a:ext cx="10515600" cy="4714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 startAt="8"/>
            </a:pPr>
            <a:r>
              <a:rPr lang="en-US" sz="2400" dirty="0"/>
              <a:t>Lengt</a:t>
            </a:r>
            <a:r>
              <a:rPr lang="en-US" dirty="0"/>
              <a:t>h</a:t>
            </a:r>
          </a:p>
          <a:p>
            <a:pPr lvl="1"/>
            <a:r>
              <a:rPr lang="en-US" dirty="0"/>
              <a:t> always choose the shortest ending</a:t>
            </a:r>
          </a:p>
          <a:p>
            <a:pPr lvl="1"/>
            <a:r>
              <a:rPr lang="en-US" dirty="0"/>
              <a:t> to verify that human validation didn’t reintroduce a length bias </a:t>
            </a:r>
          </a:p>
          <a:p>
            <a:pPr marL="971550" lvl="1" indent="-514350">
              <a:buFont typeface="+mj-lt"/>
              <a:buAutoNum type="alphaLcPeriod" startAt="8"/>
            </a:pPr>
            <a:endParaRPr lang="en-US" sz="1100" dirty="0"/>
          </a:p>
          <a:p>
            <a:pPr marL="514350" indent="-514350">
              <a:buFont typeface="+mj-lt"/>
              <a:buAutoNum type="alphaLcPeriod" startAt="8"/>
            </a:pPr>
            <a:r>
              <a:rPr lang="en-US" sz="2400" dirty="0" err="1"/>
              <a:t>ConceptNet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spaCy</a:t>
            </a:r>
            <a:r>
              <a:rPr lang="en-US" dirty="0"/>
              <a:t> dependency parser to extract the head verb and its dependent object </a:t>
            </a:r>
          </a:p>
          <a:p>
            <a:pPr lvl="1"/>
            <a:r>
              <a:rPr lang="en-US" dirty="0"/>
              <a:t> the ending score is given by the number of </a:t>
            </a:r>
            <a:r>
              <a:rPr lang="en-US" dirty="0" err="1"/>
              <a:t>ConceptNet</a:t>
            </a:r>
            <a:r>
              <a:rPr lang="en-US" dirty="0"/>
              <a:t> causal relations </a:t>
            </a:r>
          </a:p>
          <a:p>
            <a:pPr marL="502920" lvl="1" indent="0">
              <a:buNone/>
            </a:pPr>
            <a:r>
              <a:rPr lang="zh-CN" altLang="en-US" dirty="0"/>
              <a:t>     </a:t>
            </a:r>
            <a:r>
              <a:rPr lang="en-US" dirty="0"/>
              <a:t>between synonyms of the verb and synonyms of the object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eriod" startAt="8"/>
            </a:pPr>
            <a:r>
              <a:rPr lang="en-US" sz="2400" dirty="0"/>
              <a:t>Human performance </a:t>
            </a:r>
          </a:p>
          <a:p>
            <a:pPr lvl="1"/>
            <a:r>
              <a:rPr lang="en-US" dirty="0"/>
              <a:t> five Mechanical Turk workers were asked to answer 100 dataset questions </a:t>
            </a:r>
          </a:p>
          <a:p>
            <a:pPr lvl="1"/>
            <a:r>
              <a:rPr lang="en-US" dirty="0"/>
              <a:t> predictions were combined using a majority vote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17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11A5C92-5C19-6B46-9F71-6A5439A0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610" y="454758"/>
            <a:ext cx="7572406" cy="6207299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5E0CC6D-B695-0D40-9ACB-E82D9552BB1F}"/>
              </a:ext>
            </a:extLst>
          </p:cNvPr>
          <p:cNvSpPr/>
          <p:nvPr/>
        </p:nvSpPr>
        <p:spPr>
          <a:xfrm>
            <a:off x="9489371" y="400491"/>
            <a:ext cx="1502085" cy="4134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38863CB-B97A-F24D-A4E7-4072F67779A8}"/>
              </a:ext>
            </a:extLst>
          </p:cNvPr>
          <p:cNvSpPr/>
          <p:nvPr/>
        </p:nvSpPr>
        <p:spPr>
          <a:xfrm>
            <a:off x="7933424" y="404076"/>
            <a:ext cx="1554778" cy="4098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7B2DE56-05A9-0F46-B593-4BFF1CA9FEEF}"/>
              </a:ext>
            </a:extLst>
          </p:cNvPr>
          <p:cNvSpPr/>
          <p:nvPr/>
        </p:nvSpPr>
        <p:spPr>
          <a:xfrm>
            <a:off x="6306905" y="410774"/>
            <a:ext cx="1582074" cy="4098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E234571-6AB2-C44C-8716-9DACB705BCBA}"/>
              </a:ext>
            </a:extLst>
          </p:cNvPr>
          <p:cNvSpPr/>
          <p:nvPr/>
        </p:nvSpPr>
        <p:spPr>
          <a:xfrm>
            <a:off x="9811517" y="2456319"/>
            <a:ext cx="405026" cy="1522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668466-6022-8E4A-9F6B-2BF1444697CA}"/>
              </a:ext>
            </a:extLst>
          </p:cNvPr>
          <p:cNvSpPr txBox="1"/>
          <p:nvPr/>
        </p:nvSpPr>
        <p:spPr>
          <a:xfrm>
            <a:off x="8473408" y="4175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2FB2FD-222A-1D47-9ED6-0CDC8744F280}"/>
              </a:ext>
            </a:extLst>
          </p:cNvPr>
          <p:cNvSpPr txBox="1"/>
          <p:nvPr/>
        </p:nvSpPr>
        <p:spPr>
          <a:xfrm>
            <a:off x="9798034" y="5512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 (s, n)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AF55B01-796F-1B4B-B6CC-4655DC613444}"/>
              </a:ext>
            </a:extLst>
          </p:cNvPr>
          <p:cNvSpPr/>
          <p:nvPr/>
        </p:nvSpPr>
        <p:spPr>
          <a:xfrm>
            <a:off x="6694846" y="2463604"/>
            <a:ext cx="405026" cy="1522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77A0305-FFB2-3F45-8C51-EF2C27363193}"/>
              </a:ext>
            </a:extLst>
          </p:cNvPr>
          <p:cNvSpPr/>
          <p:nvPr/>
        </p:nvSpPr>
        <p:spPr>
          <a:xfrm>
            <a:off x="8261214" y="2474980"/>
            <a:ext cx="405026" cy="1522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90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0CC7-3563-E34C-BCE6-99CD77A8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6800-9A9C-FC45-BB13-A4A4240B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0" y="-204649"/>
            <a:ext cx="10515600" cy="4351338"/>
          </a:xfrm>
        </p:spPr>
        <p:txBody>
          <a:bodyPr/>
          <a:lstStyle/>
          <a:p>
            <a:r>
              <a:rPr lang="en-US" sz="2400" b="1" dirty="0"/>
              <a:t>100</a:t>
            </a:r>
            <a:r>
              <a:rPr lang="en-US" sz="2400" dirty="0"/>
              <a:t> validation questions, </a:t>
            </a:r>
            <a:r>
              <a:rPr lang="en-US" sz="2400" dirty="0" err="1"/>
              <a:t>ESIM+ELMo</a:t>
            </a:r>
            <a:r>
              <a:rPr lang="en-US" sz="2400" dirty="0"/>
              <a:t> answered </a:t>
            </a:r>
            <a:r>
              <a:rPr lang="en-US" sz="2400" b="1" dirty="0"/>
              <a:t>incorrectly</a:t>
            </a:r>
            <a:r>
              <a:rPr lang="en-US" sz="2400" dirty="0"/>
              <a:t> </a:t>
            </a:r>
          </a:p>
          <a:p>
            <a:r>
              <a:rPr lang="en-US" sz="2400" dirty="0"/>
              <a:t>gold ending  VS. model’s preferred ending </a:t>
            </a:r>
          </a:p>
          <a:p>
            <a:r>
              <a:rPr lang="en-US" sz="2400" dirty="0"/>
              <a:t>5 Amazon Mechanical Turk workers select and explain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738CE-52EA-4F42-9578-4B37A31A0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229" y="2572136"/>
            <a:ext cx="5636964" cy="36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01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B318-279F-4247-9D6F-C1DF4DD0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160F-372F-1141-95E0-D139646D5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01F63-BABD-7A45-AAB4-0C703AA58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609" y="5353181"/>
            <a:ext cx="2231143" cy="1444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32B5F-8A58-0C4B-9F31-2B2010FC7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5664"/>
            <a:ext cx="3900196" cy="6145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7D4FA5-2603-4B4C-ABA0-6C1C4B2D2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68" y="1698835"/>
            <a:ext cx="10515600" cy="3519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6E28412-6E53-EB4A-B787-748CF76E2A9A}"/>
              </a:ext>
            </a:extLst>
          </p:cNvPr>
          <p:cNvSpPr/>
          <p:nvPr/>
        </p:nvSpPr>
        <p:spPr>
          <a:xfrm>
            <a:off x="4306129" y="534174"/>
            <a:ext cx="3761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NimbusRomNo9L"/>
              </a:rPr>
              <a:t>Qualitative examples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158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EE6C-5D0A-BA48-A6FB-4B8A96F8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A5F2-0581-314D-A075-9069188B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Swag is a challenging testbed for NLI models. </a:t>
            </a:r>
          </a:p>
          <a:p>
            <a:pPr marL="0" indent="0">
              <a:buNone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large </a:t>
            </a:r>
            <a:r>
              <a:rPr lang="en-US" b="1" dirty="0"/>
              <a:t>gap between machine and human performance </a:t>
            </a:r>
            <a:r>
              <a:rPr lang="en-US" dirty="0"/>
              <a:t>suggests that more is required to solve the dataset.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T</a:t>
            </a:r>
            <a:r>
              <a:rPr lang="en-US" dirty="0"/>
              <a:t>he adversarial models used to filter the dataset are </a:t>
            </a:r>
            <a:r>
              <a:rPr lang="en-US" b="1" dirty="0"/>
              <a:t>purely stylistic and focus on the second sentence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en-US" altLang="zh-CN" dirty="0"/>
              <a:t>T</a:t>
            </a:r>
            <a:r>
              <a:rPr lang="en-US" dirty="0"/>
              <a:t>hus, subtle </a:t>
            </a:r>
            <a:r>
              <a:rPr lang="en-US" b="1" dirty="0"/>
              <a:t>artifacts still likely remain </a:t>
            </a:r>
            <a:r>
              <a:rPr lang="en-US" dirty="0"/>
              <a:t>in our dataset.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 can be used again to create a </a:t>
            </a:r>
            <a:r>
              <a:rPr lang="en-US" b="1" dirty="0"/>
              <a:t>more adversarial version </a:t>
            </a:r>
            <a:r>
              <a:rPr lang="en-US" dirty="0"/>
              <a:t>of Swag using </a:t>
            </a:r>
            <a:r>
              <a:rPr lang="en-US" u="sng" dirty="0"/>
              <a:t>better language models and AF models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52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7C0B-4B1C-DE40-9BE1-2FB23C97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68DA-4BA2-A643-823E-C1F0B0C3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2029" y="1123837"/>
            <a:ext cx="113538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</a:t>
            </a:r>
            <a:r>
              <a:rPr lang="en-US" dirty="0"/>
              <a:t>ropose a new challenge of </a:t>
            </a:r>
            <a:r>
              <a:rPr lang="en-US" b="1" dirty="0"/>
              <a:t>physically situated commonsense inference</a:t>
            </a:r>
            <a:r>
              <a:rPr lang="en-US" altLang="zh-CN" dirty="0"/>
              <a:t>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altLang="zh-CN" dirty="0"/>
              <a:t>C</a:t>
            </a:r>
            <a:r>
              <a:rPr lang="en-US" dirty="0"/>
              <a:t>reate a large-scale dataset </a:t>
            </a:r>
            <a:r>
              <a:rPr lang="en-US" b="1" dirty="0"/>
              <a:t>Swag</a:t>
            </a:r>
            <a:r>
              <a:rPr lang="en-US" dirty="0"/>
              <a:t> with 113k multiple-choice questions. </a:t>
            </a:r>
          </a:p>
          <a:p>
            <a:endParaRPr lang="en-US" dirty="0"/>
          </a:p>
          <a:p>
            <a:r>
              <a:rPr lang="en-US" dirty="0"/>
              <a:t>Swag is constructed using </a:t>
            </a:r>
            <a:r>
              <a:rPr lang="en-US" b="1" dirty="0"/>
              <a:t>Adversarial Filtering (AF) 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dirty="0"/>
              <a:t>reduc</a:t>
            </a:r>
            <a:r>
              <a:rPr lang="en-US" altLang="zh-CN" dirty="0"/>
              <a:t>e</a:t>
            </a:r>
            <a:r>
              <a:rPr lang="en-US" dirty="0"/>
              <a:t> </a:t>
            </a:r>
            <a:r>
              <a:rPr lang="en-US" u="sng" dirty="0"/>
              <a:t>annotation artifacts </a:t>
            </a:r>
            <a:r>
              <a:rPr lang="en-US" dirty="0"/>
              <a:t>that can be easily detected</a:t>
            </a:r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dirty="0"/>
              <a:t>potential </a:t>
            </a:r>
            <a:r>
              <a:rPr lang="en-US" u="sng" dirty="0"/>
              <a:t>applications to other </a:t>
            </a:r>
            <a:r>
              <a:rPr lang="en-US" altLang="zh-CN" u="sng" dirty="0"/>
              <a:t>QA</a:t>
            </a:r>
            <a:r>
              <a:rPr lang="zh-CN" altLang="en-US" u="sng" dirty="0"/>
              <a:t> </a:t>
            </a:r>
            <a:r>
              <a:rPr lang="en-US" u="sng" dirty="0"/>
              <a:t>datasets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6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6D27-FB39-E043-850B-6A04392DE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971" y="568023"/>
            <a:ext cx="8665029" cy="5120640"/>
          </a:xfrm>
        </p:spPr>
        <p:txBody>
          <a:bodyPr/>
          <a:lstStyle/>
          <a:p>
            <a:pPr>
              <a:buFont typeface="Hiragino Sans W3" panose="020B0300000000000000" pitchFamily="34" charset="-128"/>
              <a:buChar char="❀"/>
            </a:pP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rior work 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linguistic entailment 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                </a:t>
            </a:r>
            <a:r>
              <a:rPr lang="en-US" altLang="zh-CN" dirty="0">
                <a:solidFill>
                  <a:schemeClr val="tx1"/>
                </a:solidFill>
              </a:rPr>
              <a:t>whether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two sentences describe the same set of possible worlds 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>
              <a:buFont typeface="Hiragino Sans W3" panose="020B0300000000000000" pitchFamily="34" charset="-128"/>
              <a:buChar char="❀"/>
            </a:pP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work: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anticipat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future</a:t>
            </a:r>
            <a:r>
              <a:rPr lang="en-US" dirty="0">
                <a:solidFill>
                  <a:schemeClr val="tx1"/>
                </a:solidFill>
              </a:rPr>
              <a:t> from the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described situation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                </a:t>
            </a:r>
            <a:r>
              <a:rPr lang="en-US" dirty="0">
                <a:solidFill>
                  <a:schemeClr val="tx1"/>
                </a:solidFill>
              </a:rPr>
              <a:t>even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when it is not strictly entailed.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A2E5AC-3323-F141-B209-F84F6557CEE4}"/>
              </a:ext>
            </a:extLst>
          </p:cNvPr>
          <p:cNvSpPr/>
          <p:nvPr/>
        </p:nvSpPr>
        <p:spPr>
          <a:xfrm>
            <a:off x="3682482" y="4656956"/>
            <a:ext cx="85095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itchFamily="2" charset="2"/>
              <a:buChar char="ü"/>
            </a:pPr>
            <a:r>
              <a:rPr lang="zh-CN" altLang="en-US" sz="2000" dirty="0"/>
              <a:t> </a:t>
            </a:r>
            <a:r>
              <a:rPr lang="en-US" sz="2000" dirty="0"/>
              <a:t>Our task is to predict which event is most likely to occur next in a video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, </a:t>
            </a:r>
            <a:r>
              <a:rPr lang="zh-CN" altLang="en-US" sz="2000" dirty="0"/>
              <a:t>   </a:t>
            </a:r>
            <a:r>
              <a:rPr lang="en-US" altLang="zh-CN" sz="2000" dirty="0"/>
              <a:t>given</a:t>
            </a:r>
            <a:r>
              <a:rPr lang="zh-CN" altLang="en-US" sz="2000" dirty="0"/>
              <a:t> </a:t>
            </a:r>
            <a:r>
              <a:rPr lang="en-US" altLang="zh-CN" sz="2000" dirty="0"/>
              <a:t>the caption of</a:t>
            </a:r>
            <a:r>
              <a:rPr lang="zh-CN" altLang="en-US" sz="2000" dirty="0"/>
              <a:t> </a:t>
            </a:r>
            <a:r>
              <a:rPr lang="en-US" altLang="zh-CN" sz="2000" dirty="0"/>
              <a:t>previous scene.</a:t>
            </a:r>
            <a:r>
              <a:rPr lang="en-US" sz="2000" dirty="0"/>
              <a:t> </a:t>
            </a:r>
          </a:p>
          <a:p>
            <a:pPr lvl="1">
              <a:buClr>
                <a:srgbClr val="00B0F0"/>
              </a:buClr>
            </a:pPr>
            <a:r>
              <a:rPr lang="zh-CN" altLang="en-US" sz="2000" dirty="0"/>
              <a:t> </a:t>
            </a:r>
            <a:endParaRPr lang="en-US" altLang="zh-CN" sz="2000" dirty="0"/>
          </a:p>
          <a:p>
            <a:pPr lvl="1">
              <a:buClr>
                <a:srgbClr val="00B0F0"/>
              </a:buClr>
            </a:pPr>
            <a:endParaRPr lang="en-US" sz="2000" dirty="0"/>
          </a:p>
          <a:p>
            <a:pPr lvl="1">
              <a:buClr>
                <a:srgbClr val="00B0F0"/>
              </a:buClr>
            </a:pP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A79E2B-DACA-9D4C-844A-55891758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1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6C81-523F-A743-9A10-BE5DC254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1AAA-FCE5-E84E-B63D-EEF91F4C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7200" dirty="0"/>
              <a:t>     </a:t>
            </a:r>
            <a:r>
              <a:rPr lang="en-US" altLang="zh-CN" sz="7200" dirty="0"/>
              <a:t>Recap</a:t>
            </a:r>
            <a:endParaRPr lang="en-US" sz="7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2DF07-9505-354D-88A5-E93E02B1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664"/>
            <a:ext cx="3900196" cy="61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18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B2F3-8060-9142-AD1D-B04D1883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20" y="536555"/>
            <a:ext cx="6651734" cy="1134358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rgbClr val="0070C0"/>
                </a:solidFill>
              </a:rPr>
              <a:t>dversarial filtering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744F0-78BA-D542-95C3-289DE528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664"/>
            <a:ext cx="3900196" cy="61457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5C36-4785-D04E-A9C3-DC866191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197" y="1510545"/>
            <a:ext cx="1135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200" dirty="0"/>
              <a:t>T</a:t>
            </a:r>
            <a:r>
              <a:rPr lang="en-US" sz="2200" dirty="0"/>
              <a:t>rain an ensemble of </a:t>
            </a:r>
            <a:r>
              <a:rPr lang="en-US" sz="2200" b="1" dirty="0"/>
              <a:t>four stylistic models</a:t>
            </a:r>
            <a:r>
              <a:rPr lang="en-US" altLang="zh-CN" sz="2200" b="1" dirty="0"/>
              <a:t>:</a:t>
            </a:r>
            <a:endParaRPr lang="en-US" sz="2200" b="1" dirty="0"/>
          </a:p>
          <a:p>
            <a:endParaRPr lang="en-US" sz="1100" dirty="0"/>
          </a:p>
          <a:p>
            <a:pPr marL="457200" lvl="1" indent="0">
              <a:buNone/>
            </a:pPr>
            <a:r>
              <a:rPr lang="en-US" altLang="zh-CN" sz="2200" dirty="0"/>
              <a:t>1.</a:t>
            </a:r>
            <a:r>
              <a:rPr lang="zh-CN" altLang="en-US" sz="2200" dirty="0"/>
              <a:t> </a:t>
            </a:r>
            <a:r>
              <a:rPr lang="en-US" sz="2200" dirty="0"/>
              <a:t>A multilayer perceptron (MLP) given </a:t>
            </a:r>
            <a:r>
              <a:rPr lang="en-US" sz="2200" u="sng" dirty="0"/>
              <a:t>LM perplexity features</a:t>
            </a:r>
            <a:r>
              <a:rPr lang="en-US" sz="2200" dirty="0"/>
              <a:t> and context/ending </a:t>
            </a:r>
            <a:r>
              <a:rPr lang="en-US" sz="2200" u="sng" dirty="0"/>
              <a:t>lengths</a:t>
            </a:r>
            <a:r>
              <a:rPr lang="en-US" sz="2200" dirty="0"/>
              <a:t>.</a:t>
            </a:r>
            <a:br>
              <a:rPr lang="en-US" sz="2200" dirty="0"/>
            </a:b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2. A </a:t>
            </a:r>
            <a:r>
              <a:rPr lang="en-US" sz="2200" u="sng" dirty="0"/>
              <a:t>bag-of-words </a:t>
            </a:r>
            <a:r>
              <a:rPr lang="en-US" sz="2200" dirty="0"/>
              <a:t>model that averages the word embeddings of the second sentence as features. 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3. A</a:t>
            </a:r>
            <a:r>
              <a:rPr lang="zh-CN" altLang="en-US" sz="2200" dirty="0"/>
              <a:t> </a:t>
            </a:r>
            <a:r>
              <a:rPr lang="en-US" sz="2200" u="sng" dirty="0"/>
              <a:t>one-layer</a:t>
            </a:r>
            <a:r>
              <a:rPr lang="zh-CN" altLang="en-US" sz="2200" u="sng" dirty="0"/>
              <a:t> </a:t>
            </a:r>
            <a:r>
              <a:rPr lang="en-US" sz="2200" u="sng" dirty="0"/>
              <a:t>CNN</a:t>
            </a:r>
            <a:r>
              <a:rPr lang="en-US" sz="2200" dirty="0"/>
              <a:t>,</a:t>
            </a:r>
            <a:r>
              <a:rPr lang="zh-CN" altLang="en-US" sz="2200" dirty="0"/>
              <a:t> </a:t>
            </a:r>
            <a:r>
              <a:rPr lang="en-US" sz="2200" dirty="0"/>
              <a:t>with</a:t>
            </a:r>
            <a:r>
              <a:rPr lang="zh-CN" altLang="en-US" sz="2200" dirty="0"/>
              <a:t> </a:t>
            </a:r>
            <a:r>
              <a:rPr lang="en-US" sz="2200" dirty="0"/>
              <a:t>filter</a:t>
            </a:r>
            <a:r>
              <a:rPr lang="zh-CN" altLang="en-US" sz="2200" dirty="0"/>
              <a:t> </a:t>
            </a:r>
            <a:r>
              <a:rPr lang="en-US" sz="2200" dirty="0"/>
              <a:t>sizes</a:t>
            </a:r>
            <a:r>
              <a:rPr lang="zh-CN" altLang="en-US" sz="2200" dirty="0"/>
              <a:t> </a:t>
            </a:r>
            <a:r>
              <a:rPr lang="en-US" sz="2200" dirty="0"/>
              <a:t>ranging</a:t>
            </a:r>
            <a:r>
              <a:rPr lang="zh-CN" altLang="en-US" sz="2200" dirty="0"/>
              <a:t> </a:t>
            </a:r>
            <a:r>
              <a:rPr lang="en-US" sz="2200" dirty="0"/>
              <a:t>from 2-5, over the second sentence.</a:t>
            </a:r>
            <a:br>
              <a:rPr lang="en-US" sz="2200" dirty="0"/>
            </a:b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4. A </a:t>
            </a:r>
            <a:r>
              <a:rPr lang="en-US" sz="2200" u="sng" dirty="0"/>
              <a:t>bidirectional LSTM</a:t>
            </a:r>
            <a:r>
              <a:rPr lang="en-US" sz="2200" dirty="0"/>
              <a:t> over the 100 most common words in the second sentence; </a:t>
            </a:r>
          </a:p>
          <a:p>
            <a:pPr marL="457200" lvl="1" indent="0">
              <a:buNone/>
            </a:pPr>
            <a:r>
              <a:rPr lang="zh-CN" altLang="en-US" sz="2200" dirty="0"/>
              <a:t>     </a:t>
            </a:r>
            <a:r>
              <a:rPr lang="en-US" sz="2200" dirty="0"/>
              <a:t>uncommon words are replaced by their POS tags. </a:t>
            </a:r>
          </a:p>
          <a:p>
            <a:endParaRPr lang="en-US" sz="300" dirty="0"/>
          </a:p>
          <a:p>
            <a:r>
              <a:rPr lang="en-US" altLang="zh-CN" sz="2200" b="1" dirty="0"/>
              <a:t>C</a:t>
            </a:r>
            <a:r>
              <a:rPr lang="en-US" sz="2200" b="1" dirty="0"/>
              <a:t>oncatenat</a:t>
            </a:r>
            <a:r>
              <a:rPr lang="en-US" altLang="zh-CN" sz="2200" b="1" dirty="0"/>
              <a:t>e</a:t>
            </a:r>
            <a:r>
              <a:rPr lang="en-US" sz="2200" dirty="0"/>
              <a:t> their final representations and passing it through an </a:t>
            </a:r>
            <a:r>
              <a:rPr lang="en-US" sz="2200" b="1" dirty="0"/>
              <a:t>MLP</a:t>
            </a:r>
          </a:p>
          <a:p>
            <a:endParaRPr lang="en-US" sz="1100" dirty="0"/>
          </a:p>
          <a:p>
            <a:r>
              <a:rPr lang="en-US" altLang="zh-CN" sz="2200" b="1" dirty="0"/>
              <a:t>M</a:t>
            </a:r>
            <a:r>
              <a:rPr lang="en-US" sz="2200" b="1" dirty="0"/>
              <a:t>aximiz</a:t>
            </a:r>
            <a:r>
              <a:rPr lang="en-US" altLang="zh-CN" sz="2200" b="1" dirty="0"/>
              <a:t>e</a:t>
            </a:r>
            <a:r>
              <a:rPr lang="en-US" sz="2200" dirty="0"/>
              <a:t> </a:t>
            </a:r>
            <a:r>
              <a:rPr lang="en-US" sz="2200" b="1" dirty="0"/>
              <a:t>empirical error I </a:t>
            </a:r>
            <a:r>
              <a:rPr lang="en-US" dirty="0"/>
              <a:t>over all leave-one-out train/test splits 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595C7-D9B3-154F-941D-1A9E88EFA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717" y="6086927"/>
            <a:ext cx="42418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286BF-695C-C74B-A94C-CC629A6FE3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62" r="1357"/>
          <a:stretch/>
        </p:blipFill>
        <p:spPr>
          <a:xfrm>
            <a:off x="1904219" y="5861883"/>
            <a:ext cx="3783349" cy="78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E5F34C-16E0-6049-8176-5E60E4A2C5DA}"/>
              </a:ext>
            </a:extLst>
          </p:cNvPr>
          <p:cNvSpPr txBox="1">
            <a:spLocks/>
          </p:cNvSpPr>
          <p:nvPr/>
        </p:nvSpPr>
        <p:spPr>
          <a:xfrm>
            <a:off x="3650452" y="4782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0086E6"/>
                </a:solidFill>
              </a:rPr>
              <a:t>G</a:t>
            </a:r>
            <a:r>
              <a:rPr lang="en-US" sz="3200" dirty="0">
                <a:solidFill>
                  <a:srgbClr val="0086E6"/>
                </a:solidFill>
              </a:rPr>
              <a:t>enerating an adversarial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AB797-9D22-C24C-876D-BF1FA4D9C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860" y="1673225"/>
            <a:ext cx="5917447" cy="433946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D1CD4ED-81E0-2C47-8820-9F1BE50F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07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9B03-7287-AF45-BF1A-87AB0C02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13EC-C5F3-A941-818B-CF76599A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dirty="0"/>
              <a:t>Thank</a:t>
            </a:r>
            <a:r>
              <a:rPr lang="zh-CN" altLang="en-US" sz="5400" dirty="0"/>
              <a:t>  </a:t>
            </a:r>
            <a:r>
              <a:rPr lang="en-US" altLang="zh-CN" sz="5400" dirty="0"/>
              <a:t>you</a:t>
            </a:r>
            <a:r>
              <a:rPr lang="zh-CN" altLang="en-US" sz="5400" dirty="0"/>
              <a:t> </a:t>
            </a:r>
            <a:r>
              <a:rPr lang="en-US" altLang="zh-CN" sz="5400" dirty="0"/>
              <a:t>!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F9F7C-0076-D34E-BC6E-B3B908257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664"/>
            <a:ext cx="3900196" cy="614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4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5516-F8FB-1043-8CED-FA91349D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4C86-F7D3-9E4A-BFF6-D631192E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A1CDF-53B9-F74E-AAC5-C2B2D20A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242" y="301069"/>
            <a:ext cx="5978027" cy="622202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163B599-41D1-E04A-8898-95E7E6BC2744}"/>
              </a:ext>
            </a:extLst>
          </p:cNvPr>
          <p:cNvGrpSpPr/>
          <p:nvPr/>
        </p:nvGrpSpPr>
        <p:grpSpPr>
          <a:xfrm>
            <a:off x="4615891" y="5735838"/>
            <a:ext cx="5890378" cy="1019286"/>
            <a:chOff x="4615891" y="5735838"/>
            <a:chExt cx="5890378" cy="10192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C1261B1-A1F2-5446-B1D6-BE23598B2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7901" y="5735838"/>
              <a:ext cx="4058368" cy="7872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DE6C2C-84E4-3C4F-9C23-F78C7E136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5891" y="6129468"/>
              <a:ext cx="1832010" cy="625656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4B5B553-107F-B841-9D1D-2CFFA561E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062" y="2044954"/>
            <a:ext cx="1638300" cy="1231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CCE7E2-CBAE-4E4F-B468-BB2A2DF62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062" y="545987"/>
            <a:ext cx="1752600" cy="1155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8D9511-2058-3243-BC4C-5BF4622F0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062" y="3620121"/>
            <a:ext cx="16383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C032-A31B-F64C-BCD1-0D493E10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Grounded Commonsense Inference </a:t>
            </a:r>
            <a:br>
              <a:rPr lang="en-US" altLang="zh-CN" dirty="0"/>
            </a:br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94AA-4871-3B49-BB34-4F5C6C202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260" y="864108"/>
            <a:ext cx="8646367" cy="51206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en-US" altLang="zh-CN" sz="2400" dirty="0"/>
              <a:t>Given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en-US" sz="2400" dirty="0"/>
              <a:t>n example triple (s, n, vi) </a:t>
            </a:r>
          </a:p>
          <a:p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/>
              <a:t> </a:t>
            </a:r>
            <a:r>
              <a:rPr lang="en-US" sz="2000" dirty="0"/>
              <a:t>a complete sentence s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zh-CN" altLang="en-US" sz="24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On stage, a woman takes a seat at the piano</a:t>
            </a:r>
            <a:r>
              <a:rPr lang="en-US" sz="2000" dirty="0"/>
              <a:t>. 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105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/>
              <a:t> </a:t>
            </a:r>
            <a:r>
              <a:rPr lang="en-US" sz="2000" dirty="0"/>
              <a:t>a noun phrase n that begins a second sentence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She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endParaRPr lang="en-US" sz="2000" dirty="0">
              <a:solidFill>
                <a:srgbClr val="0070C0"/>
              </a:solidFill>
            </a:endParaRPr>
          </a:p>
          <a:p>
            <a:pPr marL="960120" lvl="2" indent="0">
              <a:buNone/>
            </a:pPr>
            <a:endParaRPr lang="en-US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000" dirty="0"/>
              <a:t> </a:t>
            </a:r>
            <a:r>
              <a:rPr lang="en-US" sz="2000" dirty="0"/>
              <a:t>a list of possible </a:t>
            </a:r>
            <a:r>
              <a:rPr lang="en-US" sz="2000" i="1" dirty="0"/>
              <a:t>verb phrase sentence</a:t>
            </a:r>
            <a:r>
              <a:rPr lang="zh-CN" altLang="en-US" sz="2000" i="1" dirty="0"/>
              <a:t> </a:t>
            </a:r>
            <a:r>
              <a:rPr lang="en-US" sz="2000" i="1" u="sng" dirty="0"/>
              <a:t>endings</a:t>
            </a:r>
            <a:r>
              <a:rPr lang="zh-CN" altLang="en-US" sz="2000" i="1" dirty="0"/>
              <a:t> </a:t>
            </a:r>
            <a:r>
              <a:rPr lang="en-US" sz="2000" dirty="0"/>
              <a:t>V ={v1,...,v4} </a:t>
            </a:r>
          </a:p>
          <a:p>
            <a:pPr marL="960120" lvl="2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a) sits on a bench as her sister plays with the doll. </a:t>
            </a:r>
          </a:p>
          <a:p>
            <a:pPr marL="960120" lvl="2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b) smiles with someone as the music plays. </a:t>
            </a:r>
          </a:p>
          <a:p>
            <a:pPr marL="960120" lvl="2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c) is in the crowd, watching the dancers</a:t>
            </a:r>
            <a:r>
              <a:rPr lang="en-US" altLang="zh-CN" sz="2000" dirty="0">
                <a:solidFill>
                  <a:srgbClr val="0070C0"/>
                </a:solidFill>
              </a:rPr>
              <a:t>.</a:t>
            </a:r>
          </a:p>
          <a:p>
            <a:pPr marL="960120" lvl="2" indent="0">
              <a:buNone/>
            </a:pPr>
            <a:r>
              <a:rPr lang="en-US" sz="2000" dirty="0">
                <a:solidFill>
                  <a:srgbClr val="0070C0"/>
                </a:solidFill>
                <a:highlight>
                  <a:srgbClr val="C0C0C0"/>
                </a:highlight>
              </a:rPr>
              <a:t>d) nervously sets her fingers on the keys. </a:t>
            </a:r>
          </a:p>
          <a:p>
            <a:pPr lvl="2"/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zh-CN" altLang="en-US" sz="2400" dirty="0"/>
              <a:t> </a:t>
            </a:r>
            <a:r>
              <a:rPr lang="en-US" sz="2400" dirty="0"/>
              <a:t>model select the most appropriate verb phrase v</a:t>
            </a:r>
            <a:r>
              <a:rPr lang="zh-CN" altLang="en-US" sz="2400" dirty="0"/>
              <a:t> </a:t>
            </a:r>
            <a:r>
              <a:rPr lang="en-US" sz="2400" dirty="0"/>
              <a:t>∈ V </a:t>
            </a:r>
          </a:p>
          <a:p>
            <a:pPr marL="502920" lvl="1" indent="0">
              <a:buNone/>
            </a:pPr>
            <a:r>
              <a:rPr lang="zh-CN" altLang="en-US" sz="2400" dirty="0"/>
              <a:t>            </a:t>
            </a:r>
            <a:r>
              <a:rPr lang="en-US" sz="2000" dirty="0">
                <a:solidFill>
                  <a:srgbClr val="0070C0"/>
                </a:solidFill>
              </a:rPr>
              <a:t>nervously sets her fingers on the keys.</a:t>
            </a:r>
            <a:r>
              <a:rPr lang="en-US" sz="2800" dirty="0"/>
              <a:t> 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157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3976-F4C0-E945-AFFD-C2F9291C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9DB6-A26B-354A-AF66-C779CEFAC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905" y="1119890"/>
            <a:ext cx="8665029" cy="435133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Existing</a:t>
            </a:r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dataset:</a:t>
            </a:r>
            <a:r>
              <a:rPr lang="zh-CN" altLang="en-US" sz="2400" dirty="0">
                <a:latin typeface="+mj-lt"/>
              </a:rPr>
              <a:t>   </a:t>
            </a:r>
            <a:endParaRPr lang="en-US" altLang="zh-CN" sz="2400" dirty="0">
              <a:latin typeface="+mj-lt"/>
            </a:endParaRPr>
          </a:p>
          <a:p>
            <a:pPr marL="502920" lvl="1" indent="0">
              <a:buNone/>
            </a:pPr>
            <a:r>
              <a:rPr lang="zh-CN" altLang="en-US" dirty="0">
                <a:latin typeface="+mj-lt"/>
              </a:rPr>
              <a:t>    </a:t>
            </a:r>
            <a:r>
              <a:rPr lang="en-US" altLang="zh-CN" sz="2000" dirty="0">
                <a:latin typeface="+mj-lt"/>
              </a:rPr>
              <a:t>-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annotation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artifacts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and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human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biases,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give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clues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for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gold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label</a:t>
            </a:r>
          </a:p>
          <a:p>
            <a:pPr marL="502920" lvl="1" indent="0">
              <a:buNone/>
            </a:pPr>
            <a:r>
              <a:rPr lang="zh-CN" altLang="en-US" sz="2000" dirty="0">
                <a:latin typeface="+mj-lt"/>
              </a:rPr>
              <a:t>    </a:t>
            </a:r>
            <a:r>
              <a:rPr lang="en-US" altLang="zh-CN" sz="2000" dirty="0">
                <a:latin typeface="+mj-lt"/>
              </a:rPr>
              <a:t>-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models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over-estimating the actual performance </a:t>
            </a:r>
            <a:endParaRPr lang="en-US" sz="2000" dirty="0">
              <a:latin typeface="+mj-lt"/>
            </a:endParaRPr>
          </a:p>
          <a:p>
            <a:pPr marL="502920" lvl="1" indent="0">
              <a:buNone/>
            </a:pPr>
            <a:r>
              <a:rPr lang="zh-CN" altLang="en-US" sz="2000" dirty="0">
                <a:latin typeface="+mj-lt"/>
              </a:rPr>
              <a:t>    </a:t>
            </a:r>
            <a:r>
              <a:rPr lang="en-US" altLang="zh-CN" sz="2000" dirty="0">
                <a:latin typeface="+mj-lt"/>
              </a:rPr>
              <a:t>-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models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are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vulnerable to adversarial or out-of-domain examples </a:t>
            </a:r>
          </a:p>
          <a:p>
            <a:pPr marL="0" indent="0">
              <a:buNone/>
            </a:pPr>
            <a:endParaRPr lang="en-US" altLang="zh-CN" sz="24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SWAG</a:t>
            </a:r>
            <a:r>
              <a:rPr lang="zh-CN" altLang="en-US" sz="2400" dirty="0">
                <a:latin typeface="+mj-lt"/>
              </a:rPr>
              <a:t> </a:t>
            </a:r>
            <a:r>
              <a:rPr lang="en-US" altLang="zh-CN" sz="2400" dirty="0">
                <a:latin typeface="+mj-lt"/>
              </a:rPr>
              <a:t>(</a:t>
            </a:r>
            <a:r>
              <a:rPr lang="en-US" sz="2400" dirty="0">
                <a:latin typeface="+mj-lt"/>
              </a:rPr>
              <a:t>Situations With Adversarial Generations </a:t>
            </a:r>
            <a:r>
              <a:rPr lang="en-US" altLang="zh-CN" sz="2400" dirty="0">
                <a:latin typeface="+mj-lt"/>
              </a:rPr>
              <a:t>):</a:t>
            </a:r>
          </a:p>
          <a:p>
            <a:endParaRPr lang="en-US" altLang="zh-CN" sz="700" dirty="0">
              <a:latin typeface="+mj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zh-CN" altLang="en-US" sz="2200" dirty="0">
                <a:latin typeface="+mj-lt"/>
              </a:rPr>
              <a:t>   </a:t>
            </a:r>
            <a:r>
              <a:rPr lang="en-US" altLang="zh-CN" sz="2200" dirty="0">
                <a:latin typeface="+mj-lt"/>
              </a:rPr>
              <a:t>Adversarial</a:t>
            </a:r>
            <a:r>
              <a:rPr lang="zh-CN" altLang="en-US" sz="2200" dirty="0">
                <a:latin typeface="+mj-lt"/>
              </a:rPr>
              <a:t> </a:t>
            </a:r>
            <a:r>
              <a:rPr lang="en-US" altLang="zh-CN" sz="2200" dirty="0">
                <a:latin typeface="+mj-lt"/>
              </a:rPr>
              <a:t>Filtering</a:t>
            </a:r>
            <a:r>
              <a:rPr lang="zh-CN" altLang="en-US" sz="2200" dirty="0">
                <a:latin typeface="+mj-lt"/>
              </a:rPr>
              <a:t> </a:t>
            </a:r>
            <a:r>
              <a:rPr lang="en-US" altLang="zh-CN" sz="2200" dirty="0">
                <a:latin typeface="+mj-lt"/>
              </a:rPr>
              <a:t>(AF):</a:t>
            </a:r>
            <a:r>
              <a:rPr lang="zh-CN" altLang="en-US" sz="2200" dirty="0">
                <a:latin typeface="+mj-lt"/>
              </a:rPr>
              <a:t>  </a:t>
            </a:r>
            <a:r>
              <a:rPr lang="en-US" altLang="zh-CN" sz="2200" dirty="0">
                <a:latin typeface="+mj-lt"/>
              </a:rPr>
              <a:t>construct</a:t>
            </a:r>
            <a:r>
              <a:rPr lang="zh-CN" altLang="en-US" sz="2200" dirty="0">
                <a:latin typeface="+mj-lt"/>
              </a:rPr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de-biased</a:t>
            </a:r>
            <a:r>
              <a:rPr lang="zh-CN" altLang="en-US" sz="2200" dirty="0"/>
              <a:t> </a:t>
            </a:r>
            <a:r>
              <a:rPr lang="en-US" altLang="zh-CN" sz="2200" dirty="0"/>
              <a:t>dataset</a:t>
            </a:r>
            <a:endParaRPr lang="en-US" altLang="zh-CN" sz="2200" dirty="0">
              <a:latin typeface="+mj-lt"/>
            </a:endParaRPr>
          </a:p>
          <a:p>
            <a:pPr marL="502920" lvl="1" indent="0">
              <a:buNone/>
            </a:pPr>
            <a:r>
              <a:rPr lang="zh-CN" altLang="en-US" sz="2000" dirty="0">
                <a:latin typeface="+mj-lt"/>
              </a:rPr>
              <a:t>       </a:t>
            </a:r>
            <a:r>
              <a:rPr lang="en-US" altLang="zh-CN" sz="2000" dirty="0">
                <a:latin typeface="+mj-lt"/>
              </a:rPr>
              <a:t>-</a:t>
            </a:r>
            <a:r>
              <a:rPr lang="zh-CN" altLang="en-US" sz="2000" dirty="0">
                <a:latin typeface="+mj-lt"/>
              </a:rPr>
              <a:t>  </a:t>
            </a:r>
            <a:r>
              <a:rPr lang="en-US" altLang="zh-CN" sz="2000" dirty="0">
                <a:latin typeface="+mj-lt"/>
              </a:rPr>
              <a:t>iteratively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training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an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ensemble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of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stylistic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classifiers</a:t>
            </a:r>
          </a:p>
          <a:p>
            <a:pPr marL="502920" lvl="1" indent="0">
              <a:buNone/>
            </a:pPr>
            <a:r>
              <a:rPr lang="zh-CN" altLang="en-US" sz="2000" dirty="0">
                <a:latin typeface="+mj-lt"/>
              </a:rPr>
              <a:t>       </a:t>
            </a:r>
            <a:r>
              <a:rPr lang="en-US" altLang="zh-CN" sz="2000" dirty="0">
                <a:latin typeface="+mj-lt"/>
              </a:rPr>
              <a:t>-</a:t>
            </a:r>
            <a:r>
              <a:rPr lang="zh-CN" altLang="en-US" sz="2000" dirty="0">
                <a:latin typeface="+mj-lt"/>
              </a:rPr>
              <a:t>  </a:t>
            </a:r>
            <a:r>
              <a:rPr lang="en-US" altLang="zh-CN" sz="2000" dirty="0">
                <a:latin typeface="+mj-lt"/>
              </a:rPr>
              <a:t>using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these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classifiers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to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filter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the</a:t>
            </a:r>
            <a:r>
              <a:rPr lang="zh-CN" altLang="en-US" sz="2000" dirty="0">
                <a:latin typeface="+mj-lt"/>
              </a:rPr>
              <a:t> </a:t>
            </a:r>
            <a:r>
              <a:rPr lang="en-US" altLang="zh-CN" sz="2000" dirty="0">
                <a:latin typeface="+mj-lt"/>
              </a:rPr>
              <a:t>data</a:t>
            </a:r>
          </a:p>
          <a:p>
            <a:pPr marL="502920" lvl="1" indent="0">
              <a:buNone/>
            </a:pPr>
            <a:r>
              <a:rPr lang="zh-CN" altLang="en-US" sz="2000" dirty="0">
                <a:latin typeface="+mj-lt"/>
              </a:rPr>
              <a:t>       </a:t>
            </a:r>
            <a:r>
              <a:rPr lang="en-US" altLang="zh-CN" sz="2000" dirty="0">
                <a:latin typeface="+mj-lt"/>
              </a:rPr>
              <a:t>-</a:t>
            </a:r>
            <a:r>
              <a:rPr lang="zh-CN" altLang="en-US" sz="2000" dirty="0">
                <a:latin typeface="+mj-lt"/>
              </a:rPr>
              <a:t>  </a:t>
            </a:r>
            <a:r>
              <a:rPr lang="en-US" sz="2000" dirty="0">
                <a:latin typeface="+mj-lt"/>
              </a:rPr>
              <a:t>ensure that stylistic models find all options equally </a:t>
            </a:r>
            <a:r>
              <a:rPr lang="en-US" sz="2400" dirty="0">
                <a:latin typeface="+mj-lt"/>
              </a:rPr>
              <a:t>appealing</a:t>
            </a:r>
          </a:p>
          <a:p>
            <a:pPr marL="0" indent="0">
              <a:buNone/>
            </a:pPr>
            <a:endParaRPr lang="en-US" altLang="zh-CN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0A444-642F-F940-9342-CE883E7C5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875" y="5710428"/>
            <a:ext cx="3159365" cy="11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5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FDC1B9-3E50-6A4C-952D-3BC041FA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F3C0-3C42-0841-9552-02DBD1799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844" y="-457200"/>
            <a:ext cx="7315200" cy="512064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Swag</a:t>
            </a:r>
            <a:r>
              <a:rPr lang="en-US" sz="2800" dirty="0"/>
              <a:t>, an </a:t>
            </a:r>
            <a:r>
              <a:rPr lang="en-US" sz="2800" b="1" dirty="0"/>
              <a:t>adversarial</a:t>
            </a:r>
            <a:r>
              <a:rPr lang="en-US" sz="2800" dirty="0"/>
              <a:t> dataset </a:t>
            </a:r>
          </a:p>
          <a:p>
            <a:endParaRPr lang="en-US" sz="900" dirty="0"/>
          </a:p>
          <a:p>
            <a:pPr lvl="1">
              <a:buFontTx/>
              <a:buChar char="-"/>
            </a:pPr>
            <a:r>
              <a:rPr lang="en-US" sz="2400" dirty="0"/>
              <a:t>113k multiple choice questions </a:t>
            </a:r>
          </a:p>
          <a:p>
            <a:pPr marL="502920" lvl="1" indent="0">
              <a:buNone/>
            </a:pPr>
            <a:r>
              <a:rPr lang="zh-CN" altLang="en-US" sz="2400" dirty="0"/>
              <a:t>         </a:t>
            </a:r>
            <a:r>
              <a:rPr lang="en-US" sz="2000" dirty="0"/>
              <a:t>73k training, 20k validation, 20k test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pPr lvl="1">
              <a:buFontTx/>
              <a:buChar char="-"/>
            </a:pPr>
            <a:r>
              <a:rPr lang="en-US" sz="2400" dirty="0"/>
              <a:t>a rich spectrum of grounded situations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4F12D-F0F1-D541-B595-E36FFC8A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870" y="3128926"/>
            <a:ext cx="4361434" cy="340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4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9A77-7F8B-F848-B720-5914AFBF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dirty="0"/>
              <a:t>ata collection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70A4A-9CD9-1543-9AB2-955D232FA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Step1: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contains </a:t>
            </a:r>
            <a:r>
              <a:rPr lang="en-US" dirty="0"/>
              <a:t>pairs of tempora</a:t>
            </a:r>
            <a:r>
              <a:rPr lang="en-US" altLang="zh-CN" dirty="0"/>
              <a:t>lly</a:t>
            </a:r>
            <a:r>
              <a:rPr lang="zh-CN" altLang="en-US" dirty="0"/>
              <a:t> </a:t>
            </a:r>
            <a:r>
              <a:rPr lang="en-US" altLang="zh-CN" dirty="0"/>
              <a:t>adjacent</a:t>
            </a:r>
            <a:r>
              <a:rPr lang="zh-CN" altLang="en-US" dirty="0"/>
              <a:t> </a:t>
            </a:r>
            <a:r>
              <a:rPr lang="en-US" altLang="zh-CN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captions</a:t>
            </a:r>
          </a:p>
          <a:p>
            <a:pPr marL="0" indent="0"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(follow-up</a:t>
            </a:r>
            <a:r>
              <a:rPr lang="zh-CN" altLang="en-US" dirty="0"/>
              <a:t> </a:t>
            </a:r>
            <a:r>
              <a:rPr lang="en-US" altLang="zh-CN" dirty="0"/>
              <a:t>event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physically</a:t>
            </a:r>
            <a:r>
              <a:rPr lang="zh-CN" altLang="en-US" dirty="0"/>
              <a:t> </a:t>
            </a:r>
            <a:r>
              <a:rPr lang="en-US" altLang="zh-CN" dirty="0"/>
              <a:t>possible)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Step2:</a:t>
            </a:r>
            <a:r>
              <a:rPr lang="zh-CN" altLang="en-US" dirty="0"/>
              <a:t>  </a:t>
            </a:r>
            <a:r>
              <a:rPr lang="en-US" altLang="zh-CN" dirty="0"/>
              <a:t>U</a:t>
            </a:r>
            <a:r>
              <a:rPr lang="en-US" dirty="0"/>
              <a:t>se a constituency parser to split the second sente</a:t>
            </a:r>
            <a:r>
              <a:rPr lang="en-US" altLang="zh-CN" dirty="0"/>
              <a:t>nce</a:t>
            </a:r>
            <a:r>
              <a:rPr lang="zh-CN" altLang="en-US" dirty="0"/>
              <a:t> </a:t>
            </a:r>
            <a:r>
              <a:rPr lang="en-US" dirty="0"/>
              <a:t>into </a:t>
            </a:r>
            <a:r>
              <a:rPr lang="en-US" u="sng" dirty="0"/>
              <a:t>noun</a:t>
            </a:r>
            <a:r>
              <a:rPr lang="en-US" dirty="0"/>
              <a:t> and </a:t>
            </a:r>
            <a:r>
              <a:rPr lang="en-US" u="sng" dirty="0"/>
              <a:t>verb phrases </a:t>
            </a:r>
            <a:r>
              <a:rPr lang="en-US" altLang="zh-CN" u="sng" dirty="0"/>
              <a:t>(ending)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147FD1-3D03-5246-90E6-5D55CF65D823}"/>
              </a:ext>
            </a:extLst>
          </p:cNvPr>
          <p:cNvSpPr txBox="1">
            <a:spLocks/>
          </p:cNvSpPr>
          <p:nvPr/>
        </p:nvSpPr>
        <p:spPr>
          <a:xfrm>
            <a:off x="990600" y="3549112"/>
            <a:ext cx="10571136" cy="330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901C0-D991-BF49-8902-663272A99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14" y="3549112"/>
            <a:ext cx="6451600" cy="208489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6DBFF0-3BFF-FA40-88B8-F03D8E81B56E}"/>
              </a:ext>
            </a:extLst>
          </p:cNvPr>
          <p:cNvSpPr/>
          <p:nvPr/>
        </p:nvSpPr>
        <p:spPr>
          <a:xfrm>
            <a:off x="4375714" y="3549112"/>
            <a:ext cx="3909870" cy="3137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7BC40-C6A4-1044-8579-95D8338810AD}"/>
              </a:ext>
            </a:extLst>
          </p:cNvPr>
          <p:cNvSpPr/>
          <p:nvPr/>
        </p:nvSpPr>
        <p:spPr>
          <a:xfrm>
            <a:off x="252919" y="6288148"/>
            <a:ext cx="493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LSMDC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Large Scale Movie Description Challenge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3A1426-B6AA-3F49-BDFB-5A362A6C2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578" y="5391566"/>
            <a:ext cx="2396213" cy="62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2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048437-7464-C849-9A11-400FB0AC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dirty="0"/>
              <a:t>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236E-D86D-BB4E-845B-274B826F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690" y="-2799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Step3:</a:t>
            </a:r>
            <a:r>
              <a:rPr lang="zh-CN" altLang="en-US" dirty="0"/>
              <a:t> 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oversample</a:t>
            </a:r>
            <a:r>
              <a:rPr lang="zh-CN" altLang="en-US" dirty="0"/>
              <a:t> </a:t>
            </a:r>
            <a:r>
              <a:rPr lang="en-US" altLang="zh-CN" dirty="0"/>
              <a:t>counterfactuals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Step4:</a:t>
            </a: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F</a:t>
            </a:r>
            <a:r>
              <a:rPr lang="en-US" dirty="0"/>
              <a:t>ilter candidates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dirty="0"/>
              <a:t>a committee of trained models</a:t>
            </a:r>
            <a:r>
              <a:rPr lang="zh-CN" altLang="en-US" dirty="0"/>
              <a:t> </a:t>
            </a:r>
            <a:r>
              <a:rPr lang="en-US" altLang="zh-CN" dirty="0"/>
              <a:t>(AF)</a:t>
            </a:r>
            <a:endParaRPr lang="en-US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altLang="zh-CN" dirty="0"/>
              <a:t>Step5:</a:t>
            </a:r>
            <a:r>
              <a:rPr lang="zh-CN" altLang="en-US" dirty="0"/>
              <a:t>  </a:t>
            </a:r>
            <a:r>
              <a:rPr lang="en-US" altLang="zh-CN" dirty="0"/>
              <a:t>V</a:t>
            </a:r>
            <a:r>
              <a:rPr lang="en-US" dirty="0"/>
              <a:t>alidate by crowd workers 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0E497-6E98-B848-968D-7C7A41530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613" y="2847651"/>
            <a:ext cx="5600700" cy="332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46195-39CD-3649-9729-4178691AB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613" y="4627985"/>
            <a:ext cx="3030505" cy="1735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35D95E-018C-BA4A-B1BF-30909B71A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118" y="4627985"/>
            <a:ext cx="1231641" cy="109703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9E46E14-84CE-4648-9570-B99D6E3F86ED}"/>
              </a:ext>
            </a:extLst>
          </p:cNvPr>
          <p:cNvGrpSpPr/>
          <p:nvPr/>
        </p:nvGrpSpPr>
        <p:grpSpPr>
          <a:xfrm>
            <a:off x="8210938" y="4601352"/>
            <a:ext cx="2840224" cy="1926495"/>
            <a:chOff x="8210938" y="4601352"/>
            <a:chExt cx="2840224" cy="192649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C4AB1F-F44C-D346-AC5A-DD3CA62DC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6759" y="4601352"/>
              <a:ext cx="2224403" cy="178876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968318C-E9A3-064F-8249-11F57C312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0938" y="5710355"/>
              <a:ext cx="2224403" cy="8174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3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{97BAD5A7-E9EA-B54D-89B3-E50033766632}tf10001124</Template>
  <TotalTime>11134</TotalTime>
  <Words>2139</Words>
  <Application>Microsoft Macintosh PowerPoint</Application>
  <PresentationFormat>Widescreen</PresentationFormat>
  <Paragraphs>348</Paragraphs>
  <Slides>33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 Unicode MS</vt:lpstr>
      <vt:lpstr>等线</vt:lpstr>
      <vt:lpstr>Hiragino Sans W3</vt:lpstr>
      <vt:lpstr>NimbusRomNo9L</vt:lpstr>
      <vt:lpstr>幼圆</vt:lpstr>
      <vt:lpstr>Arial</vt:lpstr>
      <vt:lpstr>Calibri</vt:lpstr>
      <vt:lpstr>Corbel</vt:lpstr>
      <vt:lpstr>Courier New</vt:lpstr>
      <vt:lpstr>Wingdings</vt:lpstr>
      <vt:lpstr>Wingdings 2</vt:lpstr>
      <vt:lpstr>Frame</vt:lpstr>
      <vt:lpstr>Swag: A Large-Scale  Adversarial Dataset for  Grounded Commonsense Inference </vt:lpstr>
      <vt:lpstr>Introduction</vt:lpstr>
      <vt:lpstr>NLI</vt:lpstr>
      <vt:lpstr>PowerPoint Presentation</vt:lpstr>
      <vt:lpstr>Grounded Commonsense Inference  Task</vt:lpstr>
      <vt:lpstr>Dataset</vt:lpstr>
      <vt:lpstr>Dataset</vt:lpstr>
      <vt:lpstr>Data collection </vt:lpstr>
      <vt:lpstr>Data collection </vt:lpstr>
      <vt:lpstr>Generating candidate endings    (step3)</vt:lpstr>
      <vt:lpstr>Annotation artifacts        (why step4)</vt:lpstr>
      <vt:lpstr>A solution to annotation artifacts : AF   (step4)</vt:lpstr>
      <vt:lpstr>Adversarial filtering </vt:lpstr>
      <vt:lpstr>PowerPoint Presentation</vt:lpstr>
      <vt:lpstr>Adversarial dataset</vt:lpstr>
      <vt:lpstr>Human verification      (step5)</vt:lpstr>
      <vt:lpstr>Human verification      (step5)</vt:lpstr>
      <vt:lpstr>Human verification      (step5)</vt:lpstr>
      <vt:lpstr>Human verification      (step5)</vt:lpstr>
      <vt:lpstr>Experiments </vt:lpstr>
      <vt:lpstr>Unary models </vt:lpstr>
      <vt:lpstr>Binary models </vt:lpstr>
      <vt:lpstr>Binary models </vt:lpstr>
      <vt:lpstr>Other models </vt:lpstr>
      <vt:lpstr>PowerPoint Presentation</vt:lpstr>
      <vt:lpstr>Error analysis </vt:lpstr>
      <vt:lpstr>Qualitative examples </vt:lpstr>
      <vt:lpstr>Discussion</vt:lpstr>
      <vt:lpstr>Conclusion </vt:lpstr>
      <vt:lpstr>PowerPoint Presentation</vt:lpstr>
      <vt:lpstr>Adversarial filtering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Swag: A Large-Scale Adversarial Dataset for Grounded Commonsense Inference </dc:title>
  <dc:creator>Luo, Fan - (fanluo)</dc:creator>
  <cp:lastModifiedBy>Luo, Fan - (fanluo)</cp:lastModifiedBy>
  <cp:revision>269</cp:revision>
  <dcterms:created xsi:type="dcterms:W3CDTF">2018-09-06T21:27:16Z</dcterms:created>
  <dcterms:modified xsi:type="dcterms:W3CDTF">2018-09-14T20:45:35Z</dcterms:modified>
</cp:coreProperties>
</file>