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4" r:id="rId6"/>
    <p:sldId id="263" r:id="rId7"/>
    <p:sldId id="266" r:id="rId8"/>
    <p:sldId id="262" r:id="rId9"/>
    <p:sldId id="267" r:id="rId10"/>
    <p:sldId id="261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FFC000"/>
                </a:solidFill>
                <a:effectLst/>
                <a:latin typeface="-apple-system"/>
              </a:rPr>
              <a:t>Key Findings from Customer Sentiment Analysis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Insights into British Airways Customer Satisfaction and Recommendations</a:t>
            </a:r>
          </a:p>
          <a:p>
            <a:r>
              <a:rPr lang="en-GB" dirty="0">
                <a:solidFill>
                  <a:srgbClr val="111111"/>
                </a:solidFill>
                <a:latin typeface="-apple-system"/>
              </a:rPr>
              <a:t>Presented by</a:t>
            </a:r>
          </a:p>
          <a:p>
            <a:r>
              <a:rPr lang="en-GB" dirty="0">
                <a:solidFill>
                  <a:srgbClr val="111111"/>
                </a:solidFill>
                <a:latin typeface="-apple-system"/>
              </a:rPr>
              <a:t>Abiola Adewale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CD776-BD59-D5A6-3CFF-F93211D2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GB" b="1" i="0" dirty="0">
                <a:solidFill>
                  <a:srgbClr val="FFC000"/>
                </a:solidFill>
                <a:effectLst/>
                <a:latin typeface="-apple-system"/>
              </a:rPr>
              <a:t>Impact of Travel Type on Satisfaction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7326722-1519-2B03-8C40-1D0FED660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0" y="2150462"/>
            <a:ext cx="4235516" cy="230835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22033E-E4EC-3351-37E0-3CB29B3A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“Couple Leisure” and “Family Leisure” have higher counts of satisfaction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“Business” has a lower count of satisfaction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“Solo Leisure” has a moderate count of satisfaction ratings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582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CD776-BD59-D5A6-3CFF-F93211D2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GB" sz="4800" b="1" i="0" dirty="0">
                <a:solidFill>
                  <a:srgbClr val="FFC000"/>
                </a:solidFill>
                <a:effectLst/>
                <a:latin typeface="-apple-system"/>
              </a:rPr>
              <a:t>Impact of </a:t>
            </a:r>
            <a:r>
              <a:rPr lang="en-GB" sz="4800" b="1" dirty="0">
                <a:solidFill>
                  <a:srgbClr val="FFC000"/>
                </a:solidFill>
                <a:latin typeface="-apple-system"/>
              </a:rPr>
              <a:t>Seat</a:t>
            </a:r>
            <a:r>
              <a:rPr lang="en-GB" sz="4800" b="1" i="0" dirty="0">
                <a:solidFill>
                  <a:srgbClr val="FFC000"/>
                </a:solidFill>
                <a:effectLst/>
                <a:latin typeface="-apple-system"/>
              </a:rPr>
              <a:t> Type on Satisfaction</a:t>
            </a:r>
            <a:endParaRPr lang="en-GB" sz="4800" dirty="0">
              <a:solidFill>
                <a:srgbClr val="FFC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79D3B17-3D2A-428F-DB3C-C5DE4DC20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0" y="2150462"/>
            <a:ext cx="4235516" cy="230835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22033E-E4EC-3351-37E0-3CB29B3A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“Economy Class” has a high count but low overall rating, indicating low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“First Class” has a low count but high overall rating, indicating high satisfaction.</a:t>
            </a:r>
          </a:p>
          <a:p>
            <a:pPr marL="0" indent="0" algn="l">
              <a:buNone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This suggests that seat type significantly impacts customer satisfaction.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443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8895-E618-05B2-9894-6BDFE895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60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endParaRPr lang="en-GB" sz="60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GB" sz="6000" dirty="0">
                <a:solidFill>
                  <a:srgbClr val="FFC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746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457F-9D50-4C57-0DE7-9EFBE8D6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700" b="1" dirty="0">
                <a:solidFill>
                  <a:srgbClr val="FFC000"/>
                </a:solidFill>
                <a:latin typeface="Söhne"/>
              </a:rPr>
              <a:t>The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5E54-2FC7-BC16-6C2F-BD786089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i="0" dirty="0">
                <a:effectLst/>
                <a:latin typeface="Söhne"/>
              </a:rPr>
              <a:t>Overall Customer Sentiment</a:t>
            </a:r>
          </a:p>
          <a:p>
            <a:r>
              <a:rPr lang="en-GB" sz="2400" i="0" dirty="0">
                <a:effectLst/>
                <a:latin typeface="Söhne"/>
              </a:rPr>
              <a:t>Feature-wise Analysis</a:t>
            </a:r>
          </a:p>
          <a:p>
            <a:r>
              <a:rPr lang="en-GB" sz="2400" dirty="0">
                <a:latin typeface="Söhne"/>
              </a:rPr>
              <a:t>Temporal Analysis</a:t>
            </a:r>
          </a:p>
          <a:p>
            <a:r>
              <a:rPr lang="en-GB" sz="2400" dirty="0">
                <a:solidFill>
                  <a:srgbClr val="374151"/>
                </a:solidFill>
                <a:effectLst/>
                <a:latin typeface="Söhne"/>
              </a:rPr>
              <a:t>Recommending vs Not Recommending</a:t>
            </a:r>
          </a:p>
          <a:p>
            <a:r>
              <a:rPr lang="en-GB" sz="2400" i="0" dirty="0">
                <a:effectLst/>
                <a:latin typeface="Söhne"/>
              </a:rPr>
              <a:t>Value for Money Ratings</a:t>
            </a:r>
          </a:p>
          <a:p>
            <a:r>
              <a:rPr lang="en-GB" sz="2400" i="0" dirty="0">
                <a:effectLst/>
                <a:latin typeface="Söhne"/>
              </a:rPr>
              <a:t>Textual Analysis</a:t>
            </a:r>
          </a:p>
          <a:p>
            <a:r>
              <a:rPr lang="en-GB" sz="2400" i="0" dirty="0">
                <a:solidFill>
                  <a:srgbClr val="111111"/>
                </a:solidFill>
                <a:effectLst/>
                <a:latin typeface="-apple-system"/>
              </a:rPr>
              <a:t>Impact of Travel Type on Satisfaction</a:t>
            </a:r>
            <a:endParaRPr lang="en-GB" sz="2400" dirty="0">
              <a:solidFill>
                <a:srgbClr val="111111"/>
              </a:solidFill>
              <a:latin typeface="Söhne"/>
            </a:endParaRPr>
          </a:p>
          <a:p>
            <a:r>
              <a:rPr lang="en-GB" sz="2400" i="0" dirty="0">
                <a:solidFill>
                  <a:srgbClr val="111111"/>
                </a:solidFill>
                <a:effectLst/>
                <a:latin typeface="-apple-system"/>
              </a:rPr>
              <a:t>Impact of Seat Type on Satisfaction</a:t>
            </a:r>
            <a:endParaRPr lang="en-GB" sz="2400" dirty="0">
              <a:latin typeface="Söhne"/>
            </a:endParaRPr>
          </a:p>
          <a:p>
            <a:endParaRPr lang="en-GB" b="1" i="0" dirty="0">
              <a:solidFill>
                <a:srgbClr val="374151"/>
              </a:solidFill>
              <a:latin typeface="Söhn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64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 b="1" i="0" dirty="0">
                <a:solidFill>
                  <a:srgbClr val="FFC000"/>
                </a:solidFill>
                <a:effectLst/>
                <a:latin typeface="Söhne"/>
              </a:rPr>
              <a:t>Overall Customer Sentiment</a:t>
            </a:r>
            <a:endParaRPr lang="en-GB" sz="3700" dirty="0">
              <a:solidFill>
                <a:srgbClr val="FFC000"/>
              </a:solidFill>
            </a:endParaRP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4725C99F-79E2-7ADB-A2A8-521D3928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Most customers have given a rating of 1, indicating high dissatisfaction.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Fewer customers have given mid-range ratings (2-6).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The number of reviews increases again for higher ratings (7-10), showing some level of satisfaction among another group of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This polarization suggests a need for further investigation into the factors causing extreme customer reactions.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474473D8-8FC0-C40A-9B92-5A39A924C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r="14808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E450B-B597-6B64-D23B-18CE1963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 b="1" i="0" dirty="0">
                <a:solidFill>
                  <a:srgbClr val="FFC000"/>
                </a:solidFill>
                <a:effectLst/>
                <a:latin typeface="Söhne"/>
              </a:rPr>
              <a:t>Feature-wise Analysis</a:t>
            </a:r>
            <a:endParaRPr lang="en-GB" sz="3700" dirty="0">
              <a:solidFill>
                <a:srgbClr val="FFC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420817-2CD0-AA1D-ED7D-872199CE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The chart represents average customer ratings for specific features of an airline.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The highest ratings are for “food &amp; drink” and “cabin services”.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The lowest ratings are for “seat comfort” and “ground services”.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This suggests areas where the airline excels and where improvements could be made.</a:t>
            </a:r>
          </a:p>
          <a:p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D8106473-CCBA-EBEA-0864-460198359F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r="615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1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06B4F-59C0-A374-7092-DE1B4E13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b="1" i="0" dirty="0">
                <a:solidFill>
                  <a:srgbClr val="FFC000"/>
                </a:solidFill>
                <a:effectLst/>
                <a:latin typeface="Söhne"/>
              </a:rPr>
              <a:t>Temporal Analysis</a:t>
            </a:r>
            <a:endParaRPr lang="en-GB" sz="4800" dirty="0">
              <a:solidFill>
                <a:srgbClr val="FFC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4C53606-00B8-14BD-ED98-4BA57F8B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11111"/>
                </a:solidFill>
                <a:latin typeface="-apple-system"/>
              </a:rPr>
              <a:t>January to March: Decrease</a:t>
            </a:r>
          </a:p>
          <a:p>
            <a:pPr lvl="1"/>
            <a:r>
              <a:rPr lang="en-GB" sz="1000" b="0" i="0" dirty="0">
                <a:solidFill>
                  <a:srgbClr val="111111"/>
                </a:solidFill>
                <a:effectLst/>
                <a:latin typeface="-apple-system"/>
              </a:rPr>
              <a:t>Winter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March to May: Slight Increase</a:t>
            </a:r>
          </a:p>
          <a:p>
            <a:pPr lvl="1"/>
            <a:r>
              <a:rPr lang="en-GB" sz="1000" dirty="0">
                <a:solidFill>
                  <a:srgbClr val="111111"/>
                </a:solidFill>
                <a:latin typeface="-apple-system"/>
              </a:rPr>
              <a:t>Spring?</a:t>
            </a:r>
            <a:endParaRPr lang="en-GB" sz="1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May to June: Drastic Drop</a:t>
            </a:r>
          </a:p>
          <a:p>
            <a:pPr lvl="1"/>
            <a:r>
              <a:rPr lang="en-GB" sz="1000" dirty="0">
                <a:solidFill>
                  <a:srgbClr val="111111"/>
                </a:solidFill>
                <a:latin typeface="-apple-system"/>
              </a:rPr>
              <a:t>Any specific event?</a:t>
            </a:r>
            <a:r>
              <a:rPr lang="en-GB" sz="1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May to October: Increase</a:t>
            </a:r>
          </a:p>
          <a:p>
            <a:pPr lvl="1"/>
            <a:r>
              <a:rPr lang="en-GB" sz="1000" dirty="0">
                <a:solidFill>
                  <a:srgbClr val="111111"/>
                </a:solidFill>
                <a:latin typeface="-apple-system"/>
              </a:rPr>
              <a:t>Summer?</a:t>
            </a:r>
            <a:endParaRPr lang="en-GB" sz="1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October to December: Decrease</a:t>
            </a:r>
          </a:p>
          <a:p>
            <a:pPr lvl="1"/>
            <a:r>
              <a:rPr lang="en-GB" sz="1000" dirty="0">
                <a:solidFill>
                  <a:srgbClr val="111111"/>
                </a:solidFill>
                <a:latin typeface="-apple-system"/>
              </a:rPr>
              <a:t>End of Year weather?</a:t>
            </a:r>
            <a:r>
              <a:rPr lang="en-GB" sz="1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</a:p>
        </p:txBody>
      </p:sp>
      <p:pic>
        <p:nvPicPr>
          <p:cNvPr id="13" name="Content Placeholder 12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26E4F5FF-BB2D-DCEC-56A1-0A6C1555A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802732"/>
            <a:ext cx="5150277" cy="30772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2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0420E-785C-3CC7-BF1C-8559A5AE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pPr algn="l"/>
            <a:r>
              <a:rPr lang="en-GB" b="1" dirty="0">
                <a:solidFill>
                  <a:srgbClr val="FFC000"/>
                </a:solidFill>
                <a:effectLst/>
                <a:latin typeface="Söhne"/>
              </a:rPr>
              <a:t>Recommending vs Not Recommending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8124656-2054-235C-A95F-671C603A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Recommended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 1,418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Not Recommended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2,116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Ratio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approximately 0.67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Content Placeholder 6" descr="A bar graph with blue rectangles&#10;&#10;Description automatically generated">
            <a:extLst>
              <a:ext uri="{FF2B5EF4-FFF2-40B4-BE49-F238E27FC236}">
                <a16:creationId xmlns:a16="http://schemas.microsoft.com/office/drawing/2014/main" id="{64489184-0BEE-20CF-8F88-A6CFD9AC9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385" y="2484255"/>
            <a:ext cx="4792571" cy="37142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456B7-2A94-1269-D982-45DF1C34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b="1" i="0" dirty="0">
                <a:solidFill>
                  <a:srgbClr val="FFC000"/>
                </a:solidFill>
                <a:effectLst/>
                <a:latin typeface="Söhne"/>
              </a:rPr>
              <a:t>Value for Money Ratings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A866CA-7F79-8874-838D-4317BE46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374151"/>
                </a:solidFill>
                <a:effectLst/>
                <a:latin typeface="Söhne"/>
              </a:rPr>
              <a:t>1 Star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: 1,158 ratings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374151"/>
                </a:solidFill>
                <a:effectLst/>
                <a:latin typeface="Söhne"/>
              </a:rPr>
              <a:t>2 Stars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: 553 ratings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374151"/>
                </a:solidFill>
                <a:effectLst/>
                <a:latin typeface="Söhne"/>
              </a:rPr>
              <a:t>3 Stars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: 638 ratings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374151"/>
                </a:solidFill>
                <a:effectLst/>
                <a:latin typeface="Söhne"/>
              </a:rPr>
              <a:t>4 Stars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: 640 ratings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374151"/>
                </a:solidFill>
                <a:effectLst/>
                <a:latin typeface="Söhne"/>
              </a:rPr>
              <a:t>5 Stars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: 545 ratings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Content Placeholder 4" descr="A graph of value for money distribution&#10;&#10;Description automatically generated">
            <a:extLst>
              <a:ext uri="{FF2B5EF4-FFF2-40B4-BE49-F238E27FC236}">
                <a16:creationId xmlns:a16="http://schemas.microsoft.com/office/drawing/2014/main" id="{F2C45EEF-6C59-AF29-F5A3-63320C504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385" y="2484255"/>
            <a:ext cx="4792571" cy="37142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9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878F9-FBEB-D85C-DA59-E32752F1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b="1" i="0" dirty="0">
                <a:solidFill>
                  <a:srgbClr val="FFC000"/>
                </a:solidFill>
                <a:effectLst/>
                <a:latin typeface="Söhne"/>
              </a:rPr>
              <a:t>Textual Analysis</a:t>
            </a:r>
            <a:endParaRPr lang="en-GB" sz="3600" dirty="0">
              <a:solidFill>
                <a:srgbClr val="FFC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BD1E12-F8D6-FB25-8C39-0E0B0E86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Sentiment Analysis</a:t>
            </a:r>
            <a:r>
              <a:rPr lang="en-US" sz="1800" dirty="0"/>
              <a:t>: as expected, the lower the sentiment score, the lower the rating.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5FE8CDE-7D24-FCB3-7CDC-E761525DA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096533"/>
            <a:ext cx="5628018" cy="443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0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878F9-FBEB-D85C-DA59-E32752F1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b="1" i="0" dirty="0">
                <a:solidFill>
                  <a:srgbClr val="FFC000"/>
                </a:solidFill>
                <a:effectLst/>
                <a:latin typeface="Söhne"/>
              </a:rPr>
              <a:t>Textual Analysis</a:t>
            </a:r>
            <a:endParaRPr lang="en-GB" sz="3600" dirty="0">
              <a:solidFill>
                <a:srgbClr val="FFC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BD1E12-F8D6-FB25-8C39-0E0B0E86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Sentiment Categories</a:t>
            </a:r>
            <a:r>
              <a:rPr lang="en-US" sz="18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1" i="0" dirty="0">
                <a:solidFill>
                  <a:srgbClr val="374151"/>
                </a:solidFill>
                <a:effectLst/>
                <a:latin typeface="Söhne"/>
              </a:rPr>
              <a:t>Positive Sentiments:</a:t>
            </a:r>
            <a:r>
              <a:rPr lang="fr-FR" sz="1200" b="0" i="0" dirty="0">
                <a:solidFill>
                  <a:srgbClr val="374151"/>
                </a:solidFill>
                <a:effectLst/>
                <a:latin typeface="Söhne"/>
              </a:rPr>
              <a:t> 1,536 instances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1" i="0" dirty="0" err="1">
                <a:solidFill>
                  <a:srgbClr val="374151"/>
                </a:solidFill>
                <a:effectLst/>
                <a:latin typeface="Söhne"/>
              </a:rPr>
              <a:t>Negative</a:t>
            </a:r>
            <a:r>
              <a:rPr lang="fr-FR" sz="1200" b="1" i="0" dirty="0">
                <a:solidFill>
                  <a:srgbClr val="374151"/>
                </a:solidFill>
                <a:effectLst/>
                <a:latin typeface="Söhne"/>
              </a:rPr>
              <a:t> Sentiments:</a:t>
            </a:r>
            <a:r>
              <a:rPr lang="fr-FR" sz="1200" b="0" i="0" dirty="0">
                <a:solidFill>
                  <a:srgbClr val="374151"/>
                </a:solidFill>
                <a:effectLst/>
                <a:latin typeface="Söhne"/>
              </a:rPr>
              <a:t> 1,467 instances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1" i="0" dirty="0">
                <a:solidFill>
                  <a:srgbClr val="374151"/>
                </a:solidFill>
                <a:effectLst/>
                <a:latin typeface="Söhne"/>
              </a:rPr>
              <a:t>Neutral Sentiments:</a:t>
            </a:r>
            <a:r>
              <a:rPr lang="fr-FR" sz="1200" b="0" i="0" dirty="0">
                <a:solidFill>
                  <a:srgbClr val="374151"/>
                </a:solidFill>
                <a:effectLst/>
                <a:latin typeface="Söhne"/>
              </a:rPr>
              <a:t> 537 instances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C0298297-1038-5990-0A25-BD3C8FB91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65" y="925959"/>
            <a:ext cx="4471425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394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Söhne</vt:lpstr>
      <vt:lpstr>Office Theme</vt:lpstr>
      <vt:lpstr>Key Findings from Customer Sentiment Analysis</vt:lpstr>
      <vt:lpstr>The Discussion</vt:lpstr>
      <vt:lpstr>Overall Customer Sentiment</vt:lpstr>
      <vt:lpstr>Feature-wise Analysis</vt:lpstr>
      <vt:lpstr>Temporal Analysis</vt:lpstr>
      <vt:lpstr>Recommending vs Not Recommending</vt:lpstr>
      <vt:lpstr>Value for Money Ratings</vt:lpstr>
      <vt:lpstr>Textual Analysis</vt:lpstr>
      <vt:lpstr>Textual Analysis</vt:lpstr>
      <vt:lpstr>Impact of Travel Type on Satisfaction</vt:lpstr>
      <vt:lpstr>Impact of Seat Type on Satisfaction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Abiola Adewale (s247172)</cp:lastModifiedBy>
  <cp:revision>6</cp:revision>
  <dcterms:created xsi:type="dcterms:W3CDTF">2022-12-06T11:13:27Z</dcterms:created>
  <dcterms:modified xsi:type="dcterms:W3CDTF">2023-09-30T19:03:20Z</dcterms:modified>
</cp:coreProperties>
</file>