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95" r:id="rId6"/>
    <p:sldId id="296" r:id="rId7"/>
    <p:sldId id="292" r:id="rId8"/>
    <p:sldId id="293" r:id="rId9"/>
    <p:sldId id="294" r:id="rId10"/>
    <p:sldId id="259" r:id="rId11"/>
    <p:sldId id="260" r:id="rId12"/>
    <p:sldId id="261" r:id="rId13"/>
    <p:sldId id="262" r:id="rId14"/>
    <p:sldId id="263" r:id="rId15"/>
    <p:sldId id="285" r:id="rId16"/>
    <p:sldId id="286" r:id="rId17"/>
    <p:sldId id="264" r:id="rId18"/>
    <p:sldId id="271" r:id="rId19"/>
    <p:sldId id="272" r:id="rId20"/>
    <p:sldId id="273" r:id="rId21"/>
    <p:sldId id="265" r:id="rId22"/>
    <p:sldId id="268" r:id="rId23"/>
    <p:sldId id="267" r:id="rId24"/>
    <p:sldId id="269" r:id="rId25"/>
    <p:sldId id="270" r:id="rId26"/>
    <p:sldId id="274" r:id="rId27"/>
    <p:sldId id="275" r:id="rId28"/>
    <p:sldId id="277" r:id="rId29"/>
    <p:sldId id="276" r:id="rId30"/>
    <p:sldId id="278" r:id="rId31"/>
    <p:sldId id="279" r:id="rId32"/>
    <p:sldId id="280" r:id="rId33"/>
    <p:sldId id="282" r:id="rId34"/>
    <p:sldId id="283" r:id="rId35"/>
    <p:sldId id="284" r:id="rId36"/>
    <p:sldId id="289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course, Welcome to Engineering, What is Programming and Why is this the first thing being covered in Engineering?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E5BF-B40E-46CE-AF49-628A7A88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We Studying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B726-E613-42DF-AFF0-B73B9CC2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 are a fundamental tool across all of engineering</a:t>
            </a:r>
          </a:p>
          <a:p>
            <a:pPr lvl="1"/>
            <a:r>
              <a:rPr lang="en-US" dirty="0"/>
              <a:t>Computing will be used in your classes (especially Engineering classes)</a:t>
            </a:r>
          </a:p>
          <a:p>
            <a:pPr lvl="1"/>
            <a:r>
              <a:rPr lang="en-US" dirty="0"/>
              <a:t>Computing will be used in your job</a:t>
            </a:r>
          </a:p>
          <a:p>
            <a:pPr lvl="1"/>
            <a:r>
              <a:rPr lang="en-US" dirty="0"/>
              <a:t>This will include using programs, modifying programs, and writing programs</a:t>
            </a:r>
          </a:p>
          <a:p>
            <a:pPr lvl="1"/>
            <a:r>
              <a:rPr lang="en-US" dirty="0"/>
              <a:t>Even if just using computing programs as a tool, understanding how your tools work can make you more proficient with them!</a:t>
            </a:r>
          </a:p>
          <a:p>
            <a:r>
              <a:rPr lang="en-US" dirty="0"/>
              <a:t>Computing is transforming all of engineering (and every other field)</a:t>
            </a:r>
          </a:p>
          <a:p>
            <a:r>
              <a:rPr lang="en-US" dirty="0"/>
              <a:t>For some of you, computing will be the central focus of your study</a:t>
            </a:r>
          </a:p>
          <a:p>
            <a:r>
              <a:rPr lang="en-US" dirty="0"/>
              <a:t>Computer programming is an element of engineering on its own</a:t>
            </a:r>
          </a:p>
        </p:txBody>
      </p:sp>
    </p:spTree>
    <p:extLst>
      <p:ext uri="{BB962C8B-B14F-4D97-AF65-F5344CB8AC3E}">
        <p14:creationId xmlns:p14="http://schemas.microsoft.com/office/powerpoint/2010/main" val="264516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E5BF-B40E-46CE-AF49-628A7A88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We Studying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B726-E613-42DF-AFF0-B73B9CC2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 are a fundamental tool across all of engineering</a:t>
            </a:r>
          </a:p>
          <a:p>
            <a:r>
              <a:rPr lang="en-US" dirty="0"/>
              <a:t>Computing is transforming all of engineering (and every other field)</a:t>
            </a:r>
          </a:p>
          <a:p>
            <a:pPr lvl="1"/>
            <a:r>
              <a:rPr lang="en-US" dirty="0"/>
              <a:t>Over the last 20 years, computing has revolutionized most of society</a:t>
            </a:r>
          </a:p>
          <a:p>
            <a:pPr lvl="2"/>
            <a:r>
              <a:rPr lang="en-US" dirty="0"/>
              <a:t>Internet, social networks, portable/ubiquitous computing (smartphones), data analytics, etc.</a:t>
            </a:r>
          </a:p>
          <a:p>
            <a:pPr lvl="2"/>
            <a:r>
              <a:rPr lang="en-US" dirty="0"/>
              <a:t>This trend is likely to continue!</a:t>
            </a:r>
          </a:p>
          <a:p>
            <a:pPr lvl="1"/>
            <a:r>
              <a:rPr lang="en-US" dirty="0"/>
              <a:t>Many of the recent advancements and current research directions in engineering are closely tied to computing</a:t>
            </a:r>
          </a:p>
          <a:p>
            <a:r>
              <a:rPr lang="en-US" dirty="0"/>
              <a:t>For some of you, computing will be the central focus of your study</a:t>
            </a:r>
          </a:p>
          <a:p>
            <a:r>
              <a:rPr lang="en-US" dirty="0"/>
              <a:t>Computer programming is an element of engineering on its own</a:t>
            </a:r>
          </a:p>
        </p:txBody>
      </p:sp>
    </p:spTree>
    <p:extLst>
      <p:ext uri="{BB962C8B-B14F-4D97-AF65-F5344CB8AC3E}">
        <p14:creationId xmlns:p14="http://schemas.microsoft.com/office/powerpoint/2010/main" val="233015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E5BF-B40E-46CE-AF49-628A7A88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Why Are We Studying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B726-E613-42DF-AFF0-B73B9CC2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 are a fundamental tool across all of engineering</a:t>
            </a:r>
          </a:p>
          <a:p>
            <a:r>
              <a:rPr lang="en-US" dirty="0"/>
              <a:t>Computing is transforming all of engineering (and every other field)</a:t>
            </a:r>
          </a:p>
          <a:p>
            <a:r>
              <a:rPr lang="en-US" dirty="0"/>
              <a:t>For some of you, computing will be the central focus of your study</a:t>
            </a:r>
          </a:p>
          <a:p>
            <a:pPr lvl="1"/>
            <a:r>
              <a:rPr lang="en-US" dirty="0"/>
              <a:t>Computer Science and Computer Engineering especially</a:t>
            </a:r>
          </a:p>
          <a:p>
            <a:pPr lvl="1"/>
            <a:r>
              <a:rPr lang="en-US" dirty="0"/>
              <a:t>Several other majors will require additional computing, often as a fundamental aspect of the field</a:t>
            </a:r>
          </a:p>
          <a:p>
            <a:pPr lvl="1"/>
            <a:r>
              <a:rPr lang="en-US" dirty="0"/>
              <a:t>This material will provide a basis for further more advanced studies</a:t>
            </a:r>
          </a:p>
          <a:p>
            <a:r>
              <a:rPr lang="en-US" dirty="0"/>
              <a:t>Computer programming is an element of engineering on its own</a:t>
            </a:r>
          </a:p>
        </p:txBody>
      </p:sp>
    </p:spTree>
    <p:extLst>
      <p:ext uri="{BB962C8B-B14F-4D97-AF65-F5344CB8AC3E}">
        <p14:creationId xmlns:p14="http://schemas.microsoft.com/office/powerpoint/2010/main" val="213259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E5BF-B40E-46CE-AF49-628A7A88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We Studying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B726-E613-42DF-AFF0-B73B9CC2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programs are a fundamental tool across all of engineering</a:t>
            </a:r>
          </a:p>
          <a:p>
            <a:r>
              <a:rPr lang="en-US" dirty="0"/>
              <a:t>Computing is transforming all of engineering (and every other field)</a:t>
            </a:r>
          </a:p>
          <a:p>
            <a:r>
              <a:rPr lang="en-US" dirty="0"/>
              <a:t>For some of you, computing will be the central focus of your study</a:t>
            </a:r>
          </a:p>
          <a:p>
            <a:r>
              <a:rPr lang="en-US" dirty="0"/>
              <a:t>Computer programming is an element of engineering on its own</a:t>
            </a:r>
          </a:p>
          <a:p>
            <a:pPr lvl="1"/>
            <a:r>
              <a:rPr lang="en-US" dirty="0"/>
              <a:t>Involves designing and building a solution to solve some problem, or enable something new to be done</a:t>
            </a:r>
          </a:p>
          <a:p>
            <a:pPr lvl="1"/>
            <a:r>
              <a:rPr lang="en-US" dirty="0"/>
              <a:t>Producing software is similar to building other things</a:t>
            </a:r>
          </a:p>
          <a:p>
            <a:pPr lvl="2"/>
            <a:r>
              <a:rPr lang="en-US" dirty="0"/>
              <a:t>Involves design, analysis, construction, testing, etc.</a:t>
            </a:r>
          </a:p>
          <a:p>
            <a:pPr lvl="1"/>
            <a:r>
              <a:rPr lang="en-US" dirty="0"/>
              <a:t>The “material” used to build with is computer code</a:t>
            </a:r>
          </a:p>
          <a:p>
            <a:pPr lvl="1"/>
            <a:r>
              <a:rPr lang="en-US" dirty="0"/>
              <a:t>Not all engineering involves physical devices</a:t>
            </a:r>
          </a:p>
          <a:p>
            <a:pPr lvl="2"/>
            <a:r>
              <a:rPr lang="en-US" dirty="0"/>
              <a:t>Some fields focus on processes, for instance!</a:t>
            </a:r>
          </a:p>
        </p:txBody>
      </p:sp>
    </p:spTree>
    <p:extLst>
      <p:ext uri="{BB962C8B-B14F-4D97-AF65-F5344CB8AC3E}">
        <p14:creationId xmlns:p14="http://schemas.microsoft.com/office/powerpoint/2010/main" val="9749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0615-0C55-41B7-9DBF-99AD838A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AA8B-C90F-4451-87A0-1EAFB37C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recent survey of Texas A&amp;M Engineering graduates, asking them what their job involved, Computing was listed more frequently than every other topic!</a:t>
            </a:r>
          </a:p>
          <a:p>
            <a:endParaRPr lang="en-US" dirty="0"/>
          </a:p>
          <a:p>
            <a:r>
              <a:rPr lang="en-US" dirty="0"/>
              <a:t>As we prepare you for being engineering leaders for the next decades, computing skills will be a critical component of your skill set.</a:t>
            </a:r>
          </a:p>
        </p:txBody>
      </p:sp>
    </p:spTree>
    <p:extLst>
      <p:ext uri="{BB962C8B-B14F-4D97-AF65-F5344CB8AC3E}">
        <p14:creationId xmlns:p14="http://schemas.microsoft.com/office/powerpoint/2010/main" val="171358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7BD0-FA58-4394-9806-D9CD4D6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ENGR 102 and the Common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3CD4-3C05-4271-BCA1-7727F66E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2017, faculty representatives from several departments met to discuss how the common Engineering curriculum should be updated.</a:t>
            </a:r>
          </a:p>
          <a:p>
            <a:r>
              <a:rPr lang="en-US" dirty="0"/>
              <a:t>The committee discussed what topics were important enough that all Engineering students should have them, and what order those topics should be encountered.</a:t>
            </a:r>
          </a:p>
          <a:p>
            <a:r>
              <a:rPr lang="en-US" dirty="0"/>
              <a:t>The result of this meeting was that a programming course should be the first course for Engineering students.  ENGR 102 was created to meet this goal.</a:t>
            </a:r>
          </a:p>
        </p:txBody>
      </p:sp>
    </p:spTree>
    <p:extLst>
      <p:ext uri="{BB962C8B-B14F-4D97-AF65-F5344CB8AC3E}">
        <p14:creationId xmlns:p14="http://schemas.microsoft.com/office/powerpoint/2010/main" val="209947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09910-D125-414F-B1E2-473E3573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93428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D558-E127-4FD5-9E1E-F5A727B6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Programming – The 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D547-D7F2-4079-9198-95B6E35C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31571" cy="2289175"/>
          </a:xfrm>
        </p:spPr>
        <p:txBody>
          <a:bodyPr>
            <a:normAutofit/>
          </a:bodyPr>
          <a:lstStyle/>
          <a:p>
            <a:r>
              <a:rPr lang="en-US" sz="2000" dirty="0"/>
              <a:t>A programmer writes commands / instructions, called a </a:t>
            </a:r>
            <a:r>
              <a:rPr lang="en-US" sz="2000" b="1" dirty="0"/>
              <a:t>program</a:t>
            </a:r>
            <a:r>
              <a:rPr lang="en-US" sz="2000" dirty="0"/>
              <a:t>, for the computer to follow.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AA69F-1BEE-4D85-AFF7-C4CD4DAD1F9C}"/>
              </a:ext>
            </a:extLst>
          </p:cNvPr>
          <p:cNvSpPr txBox="1"/>
          <p:nvPr/>
        </p:nvSpPr>
        <p:spPr>
          <a:xfrm>
            <a:off x="1265466" y="4169355"/>
            <a:ext cx="116259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command…</a:t>
            </a:r>
          </a:p>
          <a:p>
            <a:r>
              <a:rPr lang="en-US" dirty="0"/>
              <a:t>command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053CE4-DE12-4931-A00F-B8B4657B1134}"/>
              </a:ext>
            </a:extLst>
          </p:cNvPr>
          <p:cNvSpPr txBox="1">
            <a:spLocks/>
          </p:cNvSpPr>
          <p:nvPr/>
        </p:nvSpPr>
        <p:spPr>
          <a:xfrm>
            <a:off x="3681548" y="1825625"/>
            <a:ext cx="2231571" cy="238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</a:t>
            </a:r>
            <a:r>
              <a:rPr lang="en-US" sz="2000" b="1" dirty="0"/>
              <a:t>compiler</a:t>
            </a:r>
            <a:r>
              <a:rPr lang="en-US" sz="2000" dirty="0"/>
              <a:t> or </a:t>
            </a:r>
            <a:r>
              <a:rPr lang="en-US" sz="2000" b="1" dirty="0"/>
              <a:t>interpreter</a:t>
            </a:r>
            <a:r>
              <a:rPr lang="en-US" sz="2000" dirty="0"/>
              <a:t> takes those commands and converts them to instructions that the computer can understand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CAA92-3C17-42D9-8DBF-06AE6C223701}"/>
              </a:ext>
            </a:extLst>
          </p:cNvPr>
          <p:cNvSpPr txBox="1"/>
          <p:nvPr/>
        </p:nvSpPr>
        <p:spPr>
          <a:xfrm>
            <a:off x="6162368" y="3033070"/>
            <a:ext cx="1162594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010100101001010100101110101010111010101010111101001010001010100010111…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044813-2D19-4716-8355-186E39627478}"/>
              </a:ext>
            </a:extLst>
          </p:cNvPr>
          <p:cNvSpPr txBox="1">
            <a:spLocks/>
          </p:cNvSpPr>
          <p:nvPr/>
        </p:nvSpPr>
        <p:spPr>
          <a:xfrm>
            <a:off x="9005716" y="1825625"/>
            <a:ext cx="2231571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When a program is </a:t>
            </a:r>
            <a:r>
              <a:rPr lang="en-US" sz="2000" b="1" dirty="0"/>
              <a:t>run</a:t>
            </a:r>
            <a:r>
              <a:rPr lang="en-US" sz="2000" dirty="0"/>
              <a:t>, the instructions are </a:t>
            </a:r>
            <a:r>
              <a:rPr lang="en-US" sz="2000" b="1" dirty="0"/>
              <a:t>executed</a:t>
            </a:r>
            <a:r>
              <a:rPr lang="en-US" sz="2000" dirty="0"/>
              <a:t> on the computer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2D04E6-B058-4455-A7F5-1E751EF6D5FB}"/>
              </a:ext>
            </a:extLst>
          </p:cNvPr>
          <p:cNvSpPr/>
          <p:nvPr/>
        </p:nvSpPr>
        <p:spPr>
          <a:xfrm>
            <a:off x="2736669" y="5048794"/>
            <a:ext cx="938894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00B5772-09E9-47C6-8169-73D5289755D4}"/>
              </a:ext>
            </a:extLst>
          </p:cNvPr>
          <p:cNvSpPr/>
          <p:nvPr/>
        </p:nvSpPr>
        <p:spPr>
          <a:xfrm>
            <a:off x="4833257" y="5048794"/>
            <a:ext cx="1079862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D789D0-87F3-4A1D-838A-1FFFA56AA5D9}"/>
              </a:ext>
            </a:extLst>
          </p:cNvPr>
          <p:cNvSpPr/>
          <p:nvPr/>
        </p:nvSpPr>
        <p:spPr>
          <a:xfrm>
            <a:off x="7657012" y="5048794"/>
            <a:ext cx="790302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B7994F-4296-4880-A800-F495EAAE34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79" y="3903237"/>
            <a:ext cx="2153646" cy="2291113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DD58B27E-52D3-4435-806A-03256EAE03EA}"/>
              </a:ext>
            </a:extLst>
          </p:cNvPr>
          <p:cNvSpPr/>
          <p:nvPr/>
        </p:nvSpPr>
        <p:spPr>
          <a:xfrm>
            <a:off x="3675563" y="4643845"/>
            <a:ext cx="1347650" cy="1123405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691B35-DE87-4424-BBDF-BB0F16D6C96D}"/>
              </a:ext>
            </a:extLst>
          </p:cNvPr>
          <p:cNvSpPr txBox="1">
            <a:spLocks/>
          </p:cNvSpPr>
          <p:nvPr/>
        </p:nvSpPr>
        <p:spPr>
          <a:xfrm>
            <a:off x="5969107" y="5926947"/>
            <a:ext cx="1549115" cy="5832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Machine Instructions</a:t>
            </a:r>
          </a:p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8BCC373-4472-45F9-91DE-1181F7CC7A3D}"/>
              </a:ext>
            </a:extLst>
          </p:cNvPr>
          <p:cNvSpPr txBox="1">
            <a:spLocks/>
          </p:cNvSpPr>
          <p:nvPr/>
        </p:nvSpPr>
        <p:spPr>
          <a:xfrm>
            <a:off x="1072205" y="5926947"/>
            <a:ext cx="1549115" cy="5832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Computer Program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9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4050-8F07-4AED-948F-D2E68E0D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4683-F529-4825-917C-04AF6BD6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just a text file with computer commands in it.</a:t>
            </a:r>
          </a:p>
          <a:p>
            <a:r>
              <a:rPr lang="en-US" dirty="0"/>
              <a:t>You can, generally, use any editor you want to write a program</a:t>
            </a:r>
          </a:p>
          <a:p>
            <a:pPr lvl="1"/>
            <a:r>
              <a:rPr lang="en-US" dirty="0"/>
              <a:t>Saving as a text file, with the right extension: .</a:t>
            </a:r>
            <a:r>
              <a:rPr lang="en-US" dirty="0" err="1"/>
              <a:t>py</a:t>
            </a:r>
            <a:r>
              <a:rPr lang="en-US" dirty="0"/>
              <a:t> for python, for instance</a:t>
            </a:r>
          </a:p>
          <a:p>
            <a:r>
              <a:rPr lang="en-US" dirty="0"/>
              <a:t> Some editors are designed to help write programs</a:t>
            </a:r>
          </a:p>
          <a:p>
            <a:pPr lvl="1"/>
            <a:r>
              <a:rPr lang="en-US" dirty="0"/>
              <a:t>Can color-code text, give hints, autofill, etc.</a:t>
            </a:r>
          </a:p>
          <a:p>
            <a:r>
              <a:rPr lang="en-US" dirty="0"/>
              <a:t>Often, an editor is tied together with a compiler and other features into an </a:t>
            </a:r>
            <a:r>
              <a:rPr lang="en-US" b="1" dirty="0"/>
              <a:t>Integrated Development Environment (IDE)</a:t>
            </a:r>
          </a:p>
          <a:p>
            <a:pPr lvl="1"/>
            <a:r>
              <a:rPr lang="en-US" dirty="0"/>
              <a:t>We will be using an IDE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82408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6AE8-10F4-4ADD-A18D-8A34D740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Compiler/Interpreter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0F6F-603A-41DA-B5E8-4E9FF0C6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compiler or interpreter translates the program into machine instructions.</a:t>
            </a:r>
          </a:p>
          <a:p>
            <a:r>
              <a:rPr lang="en-US" dirty="0"/>
              <a:t>Think of a compiler as pulling all the information in the program together, then generating machine instructions.</a:t>
            </a:r>
          </a:p>
          <a:p>
            <a:pPr lvl="1"/>
            <a:r>
              <a:rPr lang="en-US" dirty="0"/>
              <a:t>Since it can look at the whole program, it can possibly create more optimal machine instructions</a:t>
            </a:r>
          </a:p>
          <a:p>
            <a:pPr lvl="1"/>
            <a:r>
              <a:rPr lang="en-US" dirty="0"/>
              <a:t>The machine instructions are typically saved to a file</a:t>
            </a:r>
          </a:p>
          <a:p>
            <a:r>
              <a:rPr lang="en-US" dirty="0"/>
              <a:t>Think of an interpreter as translating line by line.</a:t>
            </a:r>
          </a:p>
          <a:p>
            <a:pPr lvl="1"/>
            <a:r>
              <a:rPr lang="en-US" dirty="0"/>
              <a:t>Often, the execution happens as it is interpreted, so there is no intermediate file saved</a:t>
            </a:r>
          </a:p>
          <a:p>
            <a:r>
              <a:rPr lang="en-US" dirty="0"/>
              <a:t>Python is usually thought of as interpreted.</a:t>
            </a:r>
          </a:p>
        </p:txBody>
      </p:sp>
    </p:spTree>
    <p:extLst>
      <p:ext uri="{BB962C8B-B14F-4D97-AF65-F5344CB8AC3E}">
        <p14:creationId xmlns:p14="http://schemas.microsoft.com/office/powerpoint/2010/main" val="41908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BF4B7-8842-419F-B3E2-45D64F2D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Welcome to ENGR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F036-EE26-44CF-A291-E464449D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C62B-ADD3-4F43-8D03-07139ACB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compiled program, the execution involves “running” the program.</a:t>
            </a:r>
          </a:p>
          <a:p>
            <a:pPr lvl="1"/>
            <a:r>
              <a:rPr lang="en-US" dirty="0"/>
              <a:t>Most applications and programs you would run are compiled programs, ready to be executed</a:t>
            </a:r>
          </a:p>
          <a:p>
            <a:r>
              <a:rPr lang="en-US" dirty="0"/>
              <a:t>For an interpreted program, execution often happens right as the program is interpreted</a:t>
            </a:r>
          </a:p>
          <a:p>
            <a:pPr lvl="1"/>
            <a:r>
              <a:rPr lang="en-US" dirty="0"/>
              <a:t>So, the “program” that is run is just the original program – the machine instructions might not be saved to a separate file</a:t>
            </a:r>
          </a:p>
          <a:p>
            <a:pPr lvl="1"/>
            <a:r>
              <a:rPr lang="en-US" dirty="0"/>
              <a:t>Sometimes, the original program is called a “script”</a:t>
            </a:r>
          </a:p>
          <a:p>
            <a:r>
              <a:rPr lang="en-US" dirty="0"/>
              <a:t>With an IDE, the execution often takes place in a window or part of the IDE itself</a:t>
            </a:r>
          </a:p>
        </p:txBody>
      </p:sp>
    </p:spTree>
    <p:extLst>
      <p:ext uri="{BB962C8B-B14F-4D97-AF65-F5344CB8AC3E}">
        <p14:creationId xmlns:p14="http://schemas.microsoft.com/office/powerpoint/2010/main" val="339662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C8E-05E4-492C-9AD9-F73FE1F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1479-F174-4F2F-8AF9-2FE78C94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computer processor understands commands in binary.</a:t>
            </a:r>
          </a:p>
          <a:p>
            <a:pPr lvl="1"/>
            <a:r>
              <a:rPr lang="en-US" dirty="0"/>
              <a:t>It is incredibly painful for people to write significant amounts of code in binary</a:t>
            </a:r>
          </a:p>
          <a:p>
            <a:r>
              <a:rPr lang="en-US" dirty="0"/>
              <a:t>Assembly language provides a direct mapping between the binary commands and something a person can read </a:t>
            </a:r>
          </a:p>
          <a:p>
            <a:pPr lvl="1"/>
            <a:r>
              <a:rPr lang="en-US" dirty="0"/>
              <a:t>Essentially, it just translates from binary to a text representation</a:t>
            </a:r>
          </a:p>
          <a:p>
            <a:pPr lvl="1"/>
            <a:r>
              <a:rPr lang="en-US" dirty="0"/>
              <a:t>It is still difficult to write significant amounts of code in this form</a:t>
            </a:r>
          </a:p>
          <a:p>
            <a:r>
              <a:rPr lang="en-US" dirty="0"/>
              <a:t>Programming languages have been developed to help </a:t>
            </a:r>
            <a:r>
              <a:rPr lang="en-US" b="1" dirty="0"/>
              <a:t>people</a:t>
            </a:r>
            <a:r>
              <a:rPr lang="en-US" dirty="0"/>
              <a:t> understand the instructions given to a computer.</a:t>
            </a:r>
          </a:p>
          <a:p>
            <a:pPr lvl="1"/>
            <a:r>
              <a:rPr lang="en-US" dirty="0"/>
              <a:t>Although they are still commands to the computer, they are conceptually easier to understand</a:t>
            </a:r>
          </a:p>
          <a:p>
            <a:pPr lvl="1"/>
            <a:r>
              <a:rPr lang="en-US" dirty="0"/>
              <a:t>It is usually much easier to comprehend the ideas/purpose of a program in a programming language</a:t>
            </a:r>
          </a:p>
          <a:p>
            <a:pPr lvl="1"/>
            <a:r>
              <a:rPr lang="en-US" dirty="0"/>
              <a:t>It is usually more efficient: one statement in a programming language can replace many assembly/machine instructions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8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21">
            <a:extLst>
              <a:ext uri="{FF2B5EF4-FFF2-40B4-BE49-F238E27FC236}">
                <a16:creationId xmlns:a16="http://schemas.microsoft.com/office/drawing/2014/main" id="{05FA62B1-332D-497C-9D0B-A91545ECE46A}"/>
              </a:ext>
            </a:extLst>
          </p:cNvPr>
          <p:cNvSpPr/>
          <p:nvPr/>
        </p:nvSpPr>
        <p:spPr>
          <a:xfrm>
            <a:off x="929640" y="3881274"/>
            <a:ext cx="10424160" cy="28759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61410-1D62-45A4-8768-72949584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B314-0CC2-42A4-8E6F-3A929F16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3910"/>
          </a:xfrm>
        </p:spPr>
        <p:txBody>
          <a:bodyPr>
            <a:normAutofit/>
          </a:bodyPr>
          <a:lstStyle/>
          <a:p>
            <a:r>
              <a:rPr lang="en-US" b="1" dirty="0"/>
              <a:t>Many</a:t>
            </a:r>
            <a:r>
              <a:rPr lang="en-US" dirty="0"/>
              <a:t> languages have been developed.  </a:t>
            </a:r>
          </a:p>
          <a:p>
            <a:pPr lvl="1"/>
            <a:r>
              <a:rPr lang="en-US" dirty="0"/>
              <a:t>Each has its own benefits and drawbacks</a:t>
            </a:r>
          </a:p>
          <a:p>
            <a:pPr lvl="1"/>
            <a:r>
              <a:rPr lang="en-US" dirty="0"/>
              <a:t>They have increased and decreased in popularity over time</a:t>
            </a:r>
          </a:p>
          <a:p>
            <a:pPr lvl="1"/>
            <a:r>
              <a:rPr lang="en-US" dirty="0"/>
              <a:t>There is no “best” language, though some languages are better than others for particular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58F8C-E835-4D19-98C6-C9CA9948A074}"/>
              </a:ext>
            </a:extLst>
          </p:cNvPr>
          <p:cNvSpPr txBox="1"/>
          <p:nvPr/>
        </p:nvSpPr>
        <p:spPr>
          <a:xfrm>
            <a:off x="6096000" y="4172381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4D3B-B9F2-4509-8BB7-2F9BE8FADEF2}"/>
              </a:ext>
            </a:extLst>
          </p:cNvPr>
          <p:cNvSpPr txBox="1"/>
          <p:nvPr/>
        </p:nvSpPr>
        <p:spPr>
          <a:xfrm>
            <a:off x="5807692" y="5319264"/>
            <a:ext cx="87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Matlab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0B55-91EC-4CD4-98BA-F21DBFEF7AD9}"/>
              </a:ext>
            </a:extLst>
          </p:cNvPr>
          <p:cNvSpPr txBox="1"/>
          <p:nvPr/>
        </p:nvSpPr>
        <p:spPr>
          <a:xfrm>
            <a:off x="6552952" y="58028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71DE-DA5C-4B1E-B667-37A9AE2439A5}"/>
              </a:ext>
            </a:extLst>
          </p:cNvPr>
          <p:cNvSpPr txBox="1"/>
          <p:nvPr/>
        </p:nvSpPr>
        <p:spPr>
          <a:xfrm>
            <a:off x="4498292" y="4453096"/>
            <a:ext cx="5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B7023-0F8D-4BF0-8A78-CD3368B9DB48}"/>
              </a:ext>
            </a:extLst>
          </p:cNvPr>
          <p:cNvSpPr txBox="1"/>
          <p:nvPr/>
        </p:nvSpPr>
        <p:spPr>
          <a:xfrm>
            <a:off x="2943533" y="4521477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C++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1618A-0D1C-4E2A-9020-684B07CA9D5D}"/>
              </a:ext>
            </a:extLst>
          </p:cNvPr>
          <p:cNvSpPr txBox="1"/>
          <p:nvPr/>
        </p:nvSpPr>
        <p:spPr>
          <a:xfrm>
            <a:off x="7999668" y="4822023"/>
            <a:ext cx="8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5291E-1C1D-4927-A406-A88A443D456B}"/>
              </a:ext>
            </a:extLst>
          </p:cNvPr>
          <p:cNvSpPr txBox="1"/>
          <p:nvPr/>
        </p:nvSpPr>
        <p:spPr>
          <a:xfrm>
            <a:off x="9636410" y="500198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8FC4B-C1F2-4427-A1DA-63180F6235A3}"/>
              </a:ext>
            </a:extLst>
          </p:cNvPr>
          <p:cNvSpPr txBox="1"/>
          <p:nvPr/>
        </p:nvSpPr>
        <p:spPr>
          <a:xfrm>
            <a:off x="6660298" y="479595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84579-8AE4-4134-ADB0-96A4FA2289FA}"/>
              </a:ext>
            </a:extLst>
          </p:cNvPr>
          <p:cNvSpPr txBox="1"/>
          <p:nvPr/>
        </p:nvSpPr>
        <p:spPr>
          <a:xfrm>
            <a:off x="8990253" y="4241961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DBC55-23A3-446D-9FC7-EC96059F3E47}"/>
              </a:ext>
            </a:extLst>
          </p:cNvPr>
          <p:cNvSpPr txBox="1"/>
          <p:nvPr/>
        </p:nvSpPr>
        <p:spPr>
          <a:xfrm>
            <a:off x="7662849" y="53781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4E111-59A5-4CBD-A799-9FAB2F4CF84C}"/>
              </a:ext>
            </a:extLst>
          </p:cNvPr>
          <p:cNvSpPr txBox="1"/>
          <p:nvPr/>
        </p:nvSpPr>
        <p:spPr>
          <a:xfrm>
            <a:off x="2509225" y="5393417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66FA0-6054-4ED5-97AF-2E0F42D794E3}"/>
              </a:ext>
            </a:extLst>
          </p:cNvPr>
          <p:cNvSpPr txBox="1"/>
          <p:nvPr/>
        </p:nvSpPr>
        <p:spPr>
          <a:xfrm>
            <a:off x="5653560" y="61838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36D2D-5CDD-4AB7-B0F8-1FF7051427F3}"/>
              </a:ext>
            </a:extLst>
          </p:cNvPr>
          <p:cNvSpPr txBox="1"/>
          <p:nvPr/>
        </p:nvSpPr>
        <p:spPr>
          <a:xfrm>
            <a:off x="3251120" y="5932179"/>
            <a:ext cx="84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Haskell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6006C-5FB0-44B5-9F84-A711B4D9CBF0}"/>
              </a:ext>
            </a:extLst>
          </p:cNvPr>
          <p:cNvSpPr txBox="1"/>
          <p:nvPr/>
        </p:nvSpPr>
        <p:spPr>
          <a:xfrm>
            <a:off x="3456374" y="539305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1697A-1B57-4C54-B211-8592FFF6C2EB}"/>
              </a:ext>
            </a:extLst>
          </p:cNvPr>
          <p:cNvSpPr txBox="1"/>
          <p:nvPr/>
        </p:nvSpPr>
        <p:spPr>
          <a:xfrm>
            <a:off x="5222521" y="4949933"/>
            <a:ext cx="5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5362A-76A0-4F0A-A4F3-765003AF77F2}"/>
              </a:ext>
            </a:extLst>
          </p:cNvPr>
          <p:cNvSpPr txBox="1"/>
          <p:nvPr/>
        </p:nvSpPr>
        <p:spPr>
          <a:xfrm>
            <a:off x="7342986" y="593488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DF3CA-A68A-4C2B-AF06-538D2D0C9CDC}"/>
              </a:ext>
            </a:extLst>
          </p:cNvPr>
          <p:cNvSpPr txBox="1"/>
          <p:nvPr/>
        </p:nvSpPr>
        <p:spPr>
          <a:xfrm>
            <a:off x="4656016" y="5814511"/>
            <a:ext cx="78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14178-687B-4566-9140-4F3C3980E410}"/>
              </a:ext>
            </a:extLst>
          </p:cNvPr>
          <p:cNvSpPr txBox="1"/>
          <p:nvPr/>
        </p:nvSpPr>
        <p:spPr>
          <a:xfrm>
            <a:off x="8588182" y="5618557"/>
            <a:ext cx="109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352B7-0548-4375-8252-E22F617A43FA}"/>
              </a:ext>
            </a:extLst>
          </p:cNvPr>
          <p:cNvSpPr txBox="1"/>
          <p:nvPr/>
        </p:nvSpPr>
        <p:spPr>
          <a:xfrm>
            <a:off x="3690704" y="4894493"/>
            <a:ext cx="8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COBOL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7499D-56DB-4ECC-BCFF-3C0634413199}"/>
              </a:ext>
            </a:extLst>
          </p:cNvPr>
          <p:cNvSpPr txBox="1"/>
          <p:nvPr/>
        </p:nvSpPr>
        <p:spPr>
          <a:xfrm>
            <a:off x="1936709" y="51019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8173DD-6ED9-48F5-A6AB-630A0A26DBB2}"/>
              </a:ext>
            </a:extLst>
          </p:cNvPr>
          <p:cNvSpPr txBox="1"/>
          <p:nvPr/>
        </p:nvSpPr>
        <p:spPr>
          <a:xfrm>
            <a:off x="7824260" y="43319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15960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4616-76C5-4E20-917B-7BC35954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1BE6-96FF-40DF-A655-D3102D28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main focus in this class will be on Python programming</a:t>
            </a:r>
          </a:p>
          <a:p>
            <a:r>
              <a:rPr lang="en-US" dirty="0"/>
              <a:t>Python is generally considered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Powerful (real applications are written with it)</a:t>
            </a:r>
          </a:p>
          <a:p>
            <a:pPr lvl="1"/>
            <a:r>
              <a:rPr lang="en-US" dirty="0"/>
              <a:t>Flexible (can be used for many different applications – lots of library support)</a:t>
            </a:r>
          </a:p>
          <a:p>
            <a:pPr lvl="1"/>
            <a:r>
              <a:rPr lang="en-US" dirty="0"/>
              <a:t>Popular (it is being used more and more)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sz="1800" dirty="0"/>
              <a:t>Random note: Python gets its name from Monty Python, the British comedy troupe!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2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E4D8-17E2-4C8A-B6F2-2B4E1AEC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and </a:t>
            </a:r>
            <a:r>
              <a:rPr lang="en-US" b="1" dirty="0" err="1"/>
              <a:t>Matlab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487D-D4C8-4B8E-9F1C-60E6D406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with this class, in MATH 151, you should see some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will support most of the programming constructs we’ll learn here</a:t>
            </a:r>
          </a:p>
          <a:p>
            <a:pPr lvl="1"/>
            <a:r>
              <a:rPr lang="en-US" dirty="0"/>
              <a:t>And, it’s easier to do some things, especially some numerical calculations, in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But, </a:t>
            </a:r>
            <a:r>
              <a:rPr lang="en-US" dirty="0" err="1"/>
              <a:t>Matlab</a:t>
            </a:r>
            <a:r>
              <a:rPr lang="en-US" dirty="0"/>
              <a:t> is more limited in its overall range of capabilities</a:t>
            </a:r>
          </a:p>
          <a:p>
            <a:r>
              <a:rPr lang="en-US" dirty="0"/>
              <a:t>We’ll provide, as online resources, some notes about how the topics we cover here can be used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Keep in mind that the topics we cover also have equivalents in many other languages.</a:t>
            </a:r>
          </a:p>
          <a:p>
            <a:pPr lvl="1"/>
            <a:r>
              <a:rPr lang="en-US" dirty="0"/>
              <a:t>Learning a new programming language after knowing one is </a:t>
            </a:r>
            <a:r>
              <a:rPr lang="en-US" b="1" dirty="0"/>
              <a:t>much</a:t>
            </a:r>
            <a:r>
              <a:rPr lang="en-US" dirty="0"/>
              <a:t>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2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14DD-46D5-498A-AA18-C82963E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839D-0552-476C-A400-A1F77FEA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lab portion, you will work on getting the environment set up, and writing your first programs.</a:t>
            </a:r>
          </a:p>
          <a:p>
            <a:r>
              <a:rPr lang="en-US" dirty="0"/>
              <a:t>What you’ll need for our class:</a:t>
            </a:r>
          </a:p>
          <a:p>
            <a:pPr lvl="1"/>
            <a:r>
              <a:rPr lang="en-US" dirty="0"/>
              <a:t>A Python interpreter (Python – Anaconda Distribution)</a:t>
            </a:r>
          </a:p>
          <a:p>
            <a:pPr lvl="1"/>
            <a:r>
              <a:rPr lang="en-US" dirty="0"/>
              <a:t>A Python IDE (PyCharm)</a:t>
            </a:r>
          </a:p>
          <a:p>
            <a:r>
              <a:rPr lang="en-US" dirty="0"/>
              <a:t>We will be using the IDE to develop our programs, compile them, and execute them.</a:t>
            </a:r>
          </a:p>
          <a:p>
            <a:pPr lvl="1"/>
            <a:r>
              <a:rPr lang="en-US" dirty="0"/>
              <a:t>But, if you just save your .</a:t>
            </a:r>
            <a:r>
              <a:rPr lang="en-US" dirty="0" err="1"/>
              <a:t>py</a:t>
            </a:r>
            <a:r>
              <a:rPr lang="en-US" dirty="0"/>
              <a:t> files on your computer, and have the Python interpreter installed, you can execute them directly</a:t>
            </a:r>
          </a:p>
        </p:txBody>
      </p:sp>
    </p:spTree>
    <p:extLst>
      <p:ext uri="{BB962C8B-B14F-4D97-AF65-F5344CB8AC3E}">
        <p14:creationId xmlns:p14="http://schemas.microsoft.com/office/powerpoint/2010/main" val="372031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9534-4A0B-4640-B9F3-F73A5811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9D67-663B-424E-9CCA-F9C2F598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develop more advanced programs as the course goes on, but will start out with some basic ones.</a:t>
            </a:r>
          </a:p>
          <a:p>
            <a:endParaRPr lang="en-US" dirty="0"/>
          </a:p>
          <a:p>
            <a:r>
              <a:rPr lang="en-US" dirty="0"/>
              <a:t>The traditional first program people write is called “Hello, World”</a:t>
            </a:r>
          </a:p>
          <a:p>
            <a:pPr lvl="1"/>
            <a:r>
              <a:rPr lang="en-US" dirty="0"/>
              <a:t>We’ll adapt it slightly.</a:t>
            </a:r>
          </a:p>
          <a:p>
            <a:endParaRPr lang="en-US" dirty="0"/>
          </a:p>
          <a:p>
            <a:r>
              <a:rPr lang="en-US" dirty="0"/>
              <a:t>We can do this with one line of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print("Howdy, World!")</a:t>
            </a:r>
          </a:p>
        </p:txBody>
      </p:sp>
    </p:spTree>
    <p:extLst>
      <p:ext uri="{BB962C8B-B14F-4D97-AF65-F5344CB8AC3E}">
        <p14:creationId xmlns:p14="http://schemas.microsoft.com/office/powerpoint/2010/main" val="227401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9534-4A0B-4640-B9F3-F73A5811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9D67-663B-424E-9CCA-F9C2F598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994" y="1432657"/>
            <a:ext cx="5007429" cy="1916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print("Howdy, World!")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FC6BC-2B08-48BF-AB91-1E32FD3F1CDA}"/>
              </a:ext>
            </a:extLst>
          </p:cNvPr>
          <p:cNvSpPr txBox="1"/>
          <p:nvPr/>
        </p:nvSpPr>
        <p:spPr>
          <a:xfrm>
            <a:off x="176349" y="3508460"/>
            <a:ext cx="3115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print command instructs the computer to print whatever is in the parentheses to the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BE205-97C0-46E3-850B-81A9E19C95B2}"/>
              </a:ext>
            </a:extLst>
          </p:cNvPr>
          <p:cNvSpPr txBox="1"/>
          <p:nvPr/>
        </p:nvSpPr>
        <p:spPr>
          <a:xfrm>
            <a:off x="5697583" y="3508460"/>
            <a:ext cx="186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text, the text to print should be in quotation marks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432074" y="1432657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Howdy, World!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3291841" y="5078180"/>
            <a:ext cx="186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values can be placed directly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BD2243-0F17-486F-B304-61E64AB657BB}"/>
              </a:ext>
            </a:extLst>
          </p:cNvPr>
          <p:cNvCxnSpPr>
            <a:cxnSpLocks/>
          </p:cNvCxnSpPr>
          <p:nvPr/>
        </p:nvCxnSpPr>
        <p:spPr>
          <a:xfrm flipV="1">
            <a:off x="838200" y="2103120"/>
            <a:ext cx="1619794" cy="14053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50218F-C725-4B48-8DFD-EFD16FA962C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331720"/>
            <a:ext cx="1" cy="1176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V="1">
            <a:off x="3827417" y="3246121"/>
            <a:ext cx="0" cy="17047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4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3D86-CC93-4ED1-A6A5-C3EE91A6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66F4-C2E2-437D-9524-014C385C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print statement will print one value on one line</a:t>
            </a:r>
          </a:p>
          <a:p>
            <a:endParaRPr lang="en-US" dirty="0"/>
          </a:p>
          <a:p>
            <a:r>
              <a:rPr lang="en-US" dirty="0"/>
              <a:t>We can put multiple print statements into one program</a:t>
            </a:r>
          </a:p>
          <a:p>
            <a:endParaRPr lang="en-US" dirty="0"/>
          </a:p>
          <a:p>
            <a:r>
              <a:rPr lang="en-US" dirty="0"/>
              <a:t>We’ll see more about how to use print statements later in the course</a:t>
            </a:r>
          </a:p>
          <a:p>
            <a:pPr lvl="1"/>
            <a:r>
              <a:rPr lang="en-US" dirty="0"/>
              <a:t>But, feel free to experiment, or learn on your own!</a:t>
            </a:r>
          </a:p>
          <a:p>
            <a:pPr lvl="1"/>
            <a:endParaRPr lang="en-US" dirty="0"/>
          </a:p>
          <a:p>
            <a:r>
              <a:rPr lang="en-US" sz="1800" dirty="0"/>
              <a:t>Note: “print” is a generic term for “display” (usually to the screen), in contexts like this.  It does not mean “print on paper using a printer.”</a:t>
            </a:r>
          </a:p>
        </p:txBody>
      </p:sp>
    </p:spTree>
    <p:extLst>
      <p:ext uri="{BB962C8B-B14F-4D97-AF65-F5344CB8AC3E}">
        <p14:creationId xmlns:p14="http://schemas.microsoft.com/office/powerpoint/2010/main" val="417489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0D9F-5F07-4341-9F28-2733B170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A555-05E7-42B3-B26C-E1DC8CB9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Mathematical computations are one of the most common things we’ll do in this class</a:t>
            </a:r>
          </a:p>
          <a:p>
            <a:pPr lvl="1"/>
            <a:r>
              <a:rPr lang="en-US" dirty="0"/>
              <a:t>And are a core part of almost all computer programs</a:t>
            </a:r>
          </a:p>
          <a:p>
            <a:pPr lvl="2"/>
            <a:endParaRPr lang="en-US" dirty="0"/>
          </a:p>
          <a:p>
            <a:r>
              <a:rPr lang="en-US" dirty="0"/>
              <a:t>Python has support for the basic arithmetic operations</a:t>
            </a:r>
          </a:p>
          <a:p>
            <a:pPr lvl="1"/>
            <a:r>
              <a:rPr lang="en-US" dirty="0"/>
              <a:t>+	Addition</a:t>
            </a:r>
          </a:p>
          <a:p>
            <a:pPr lvl="1"/>
            <a:r>
              <a:rPr lang="en-US" dirty="0"/>
              <a:t>- Subtraction</a:t>
            </a:r>
          </a:p>
          <a:p>
            <a:pPr lvl="1"/>
            <a:r>
              <a:rPr lang="en-US" dirty="0"/>
              <a:t>* Multiplication</a:t>
            </a:r>
          </a:p>
          <a:p>
            <a:pPr lvl="1"/>
            <a:r>
              <a:rPr lang="en-US" dirty="0"/>
              <a:t>/ Division</a:t>
            </a:r>
          </a:p>
          <a:p>
            <a:pPr lvl="3"/>
            <a:endParaRPr lang="en-US" dirty="0"/>
          </a:p>
          <a:p>
            <a:r>
              <a:rPr lang="en-US" dirty="0"/>
              <a:t>Order of operations is enforced</a:t>
            </a:r>
          </a:p>
          <a:p>
            <a:pPr lvl="1"/>
            <a:r>
              <a:rPr lang="en-US" dirty="0"/>
              <a:t>So, 2+3*4 = 14</a:t>
            </a:r>
          </a:p>
          <a:p>
            <a:r>
              <a:rPr lang="en-US" dirty="0"/>
              <a:t>Parentheses are also enforced</a:t>
            </a:r>
          </a:p>
          <a:p>
            <a:pPr lvl="1"/>
            <a:r>
              <a:rPr lang="en-US" dirty="0"/>
              <a:t>So, (2+3)*4 = 20</a:t>
            </a:r>
          </a:p>
        </p:txBody>
      </p:sp>
    </p:spTree>
    <p:extLst>
      <p:ext uri="{BB962C8B-B14F-4D97-AF65-F5344CB8AC3E}">
        <p14:creationId xmlns:p14="http://schemas.microsoft.com/office/powerpoint/2010/main" val="406119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377C0-B6A1-4340-992D-96ED70BD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Syllabus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78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D4AB-B5C2-45FC-A19C-F0A7D558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Mathematical operations (built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7126-CE10-4E94-A552-416C4917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Power: **</a:t>
            </a:r>
          </a:p>
          <a:p>
            <a:pPr lvl="1"/>
            <a:r>
              <a:rPr lang="en-US" dirty="0"/>
              <a:t>2**10 = 1024</a:t>
            </a:r>
          </a:p>
          <a:p>
            <a:r>
              <a:rPr lang="en-US" dirty="0"/>
              <a:t>Integer Division (division without remainder): //</a:t>
            </a:r>
          </a:p>
          <a:p>
            <a:pPr lvl="1"/>
            <a:r>
              <a:rPr lang="en-US" dirty="0"/>
              <a:t>7//3 = 2</a:t>
            </a:r>
          </a:p>
          <a:p>
            <a:r>
              <a:rPr lang="en-US" dirty="0"/>
              <a:t>Modulus (remainder from division):</a:t>
            </a:r>
          </a:p>
          <a:p>
            <a:pPr lvl="1"/>
            <a:r>
              <a:rPr lang="en-US" dirty="0"/>
              <a:t>7%3 = 1</a:t>
            </a:r>
          </a:p>
          <a:p>
            <a:pPr lvl="1"/>
            <a:r>
              <a:rPr lang="en-US" dirty="0"/>
              <a:t>100%10 = 0</a:t>
            </a:r>
          </a:p>
        </p:txBody>
      </p:sp>
    </p:spTree>
    <p:extLst>
      <p:ext uri="{BB962C8B-B14F-4D97-AF65-F5344CB8AC3E}">
        <p14:creationId xmlns:p14="http://schemas.microsoft.com/office/powerpoint/2010/main" val="2202325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086C-6349-4A1F-8784-A303DEAC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716E-77D1-4269-9941-3DED2BD3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add one line to our programs to give us access to additional mathematical functions.</a:t>
            </a:r>
          </a:p>
          <a:p>
            <a:pPr lvl="1"/>
            <a:r>
              <a:rPr lang="en-US" dirty="0"/>
              <a:t>We’ll see exactly what this is doing later on</a:t>
            </a:r>
          </a:p>
          <a:p>
            <a:r>
              <a:rPr lang="en-US" dirty="0"/>
              <a:t>For now, put the following line at the top of your program: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endParaRPr lang="en-US" dirty="0"/>
          </a:p>
          <a:p>
            <a:r>
              <a:rPr lang="en-US" dirty="0"/>
              <a:t>Mathematical functions will have a name and parentheses that enclose the value to take the function of</a:t>
            </a:r>
          </a:p>
          <a:p>
            <a:pPr lvl="1"/>
            <a:r>
              <a:rPr lang="en-US" dirty="0"/>
              <a:t>e.g. cos(0) is the cosine of 0</a:t>
            </a:r>
          </a:p>
        </p:txBody>
      </p:sp>
    </p:spTree>
    <p:extLst>
      <p:ext uri="{BB962C8B-B14F-4D97-AF65-F5344CB8AC3E}">
        <p14:creationId xmlns:p14="http://schemas.microsoft.com/office/powerpoint/2010/main" val="1190753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28EB-467E-4788-8F40-25C8A887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9F3E-55C6-4D85-B65A-A22A62C9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Remember to start program with: </a:t>
            </a: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endParaRPr lang="en-US" dirty="0"/>
          </a:p>
          <a:p>
            <a:r>
              <a:rPr lang="en-US" dirty="0"/>
              <a:t>sqrt(x) = square root of x</a:t>
            </a:r>
          </a:p>
          <a:p>
            <a:r>
              <a:rPr lang="en-US" dirty="0"/>
              <a:t>cos(x), sin(x), tan(x) = trigonometric functions</a:t>
            </a:r>
          </a:p>
          <a:p>
            <a:r>
              <a:rPr lang="en-US" dirty="0" err="1"/>
              <a:t>acos</a:t>
            </a:r>
            <a:r>
              <a:rPr lang="en-US" dirty="0"/>
              <a:t>(x),</a:t>
            </a:r>
            <a:r>
              <a:rPr lang="en-US" dirty="0" err="1"/>
              <a:t>asin</a:t>
            </a:r>
            <a:r>
              <a:rPr lang="en-US" dirty="0"/>
              <a:t>(x),</a:t>
            </a:r>
            <a:r>
              <a:rPr lang="en-US" dirty="0" err="1"/>
              <a:t>atan</a:t>
            </a:r>
            <a:r>
              <a:rPr lang="en-US" dirty="0"/>
              <a:t>(x) = inverse trigonometric </a:t>
            </a:r>
            <a:r>
              <a:rPr lang="en-US"/>
              <a:t>fucntions</a:t>
            </a:r>
            <a:endParaRPr lang="en-US" dirty="0"/>
          </a:p>
          <a:p>
            <a:r>
              <a:rPr lang="en-US" dirty="0"/>
              <a:t>log(x), log10(x) = logarithm, base e or base 10</a:t>
            </a:r>
          </a:p>
          <a:p>
            <a:r>
              <a:rPr lang="en-US" dirty="0" err="1"/>
              <a:t>exp</a:t>
            </a:r>
            <a:r>
              <a:rPr lang="en-US" dirty="0"/>
              <a:t>(x) = e**x (e is the base for natural logarithm)</a:t>
            </a:r>
          </a:p>
          <a:p>
            <a:r>
              <a:rPr lang="en-US" dirty="0"/>
              <a:t>There are many more…</a:t>
            </a:r>
          </a:p>
          <a:p>
            <a:r>
              <a:rPr lang="en-US" dirty="0"/>
              <a:t>Note: trig functions use radians, not degrees</a:t>
            </a:r>
          </a:p>
        </p:txBody>
      </p:sp>
    </p:spTree>
    <p:extLst>
      <p:ext uri="{BB962C8B-B14F-4D97-AF65-F5344CB8AC3E}">
        <p14:creationId xmlns:p14="http://schemas.microsoft.com/office/powerpoint/2010/main" val="2657000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1C60-19AB-494F-BFA3-CB100E6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would the following program print?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A6CE-950A-4986-BB74-7682CEB6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print("ENGR")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print(((3**3)+4*5)*(sqrt(25)//2)+(28%10))</a:t>
            </a:r>
          </a:p>
        </p:txBody>
      </p:sp>
    </p:spTree>
    <p:extLst>
      <p:ext uri="{BB962C8B-B14F-4D97-AF65-F5344CB8AC3E}">
        <p14:creationId xmlns:p14="http://schemas.microsoft.com/office/powerpoint/2010/main" val="1495298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1C60-19AB-494F-BFA3-CB100E6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would the following program print?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A6CE-950A-4986-BB74-7682CEB6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print("ENGR")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print(((3**3)+4*5)*(sqrt(25)//2)+(28%10))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ENGR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102.0</a:t>
            </a:r>
          </a:p>
        </p:txBody>
      </p:sp>
    </p:spTree>
    <p:extLst>
      <p:ext uri="{BB962C8B-B14F-4D97-AF65-F5344CB8AC3E}">
        <p14:creationId xmlns:p14="http://schemas.microsoft.com/office/powerpoint/2010/main" val="1925815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1C60-19AB-494F-BFA3-CB100E6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A6CE-950A-4986-BB74-7682CEB6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((3**3)+4*5)*(sqrt(25)//2)+(28%10)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(( 27 )+ 20)*(   5    //2)+(  8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     47   )*(      2    )+(  8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          94            )+(  8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102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102.0 printed instead of 102?  </a:t>
            </a:r>
          </a:p>
          <a:p>
            <a:pPr marL="0" indent="0">
              <a:buNone/>
            </a:pPr>
            <a:r>
              <a:rPr lang="en-US" dirty="0"/>
              <a:t>We’ll see in 2 weeks.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0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EFFA-B75E-4D23-B19C-9BA95847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comment about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561E-B080-4521-9555-6D0DA974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can also include “comments”</a:t>
            </a:r>
          </a:p>
          <a:p>
            <a:r>
              <a:rPr lang="en-US" dirty="0"/>
              <a:t>These start with a # character</a:t>
            </a:r>
          </a:p>
          <a:p>
            <a:pPr lvl="1"/>
            <a:r>
              <a:rPr lang="en-US" dirty="0"/>
              <a:t>Everything on the line after the # is ignored by the computer</a:t>
            </a:r>
          </a:p>
          <a:p>
            <a:r>
              <a:rPr lang="en-US" dirty="0"/>
              <a:t>Comments are there to help users</a:t>
            </a:r>
          </a:p>
          <a:p>
            <a:pPr lvl="1"/>
            <a:r>
              <a:rPr lang="en-US" dirty="0"/>
              <a:t>We’ll come back to these in more detail, later</a:t>
            </a:r>
          </a:p>
          <a:p>
            <a:r>
              <a:rPr lang="en-US" dirty="0"/>
              <a:t>For now, we will use comments to write information at the top of our program, for class purposes.</a:t>
            </a:r>
          </a:p>
          <a:p>
            <a:pPr lvl="1"/>
            <a:r>
              <a:rPr lang="en-US" dirty="0"/>
              <a:t>To record </a:t>
            </a:r>
            <a:r>
              <a:rPr lang="en-US"/>
              <a:t>your name, etc.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41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03-0ECE-4D39-815D-480E7375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week’s activities/goals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AAF0-8787-42E9-831D-05DCF55F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Python Compiler</a:t>
            </a:r>
          </a:p>
          <a:p>
            <a:r>
              <a:rPr lang="en-US" dirty="0"/>
              <a:t>Install the IDE</a:t>
            </a:r>
          </a:p>
          <a:p>
            <a:r>
              <a:rPr lang="en-US" dirty="0"/>
              <a:t>Write your first “Howdy, World!” program</a:t>
            </a:r>
          </a:p>
          <a:p>
            <a:r>
              <a:rPr lang="en-US" dirty="0"/>
              <a:t>Practice computing mathematical values</a:t>
            </a:r>
          </a:p>
        </p:txBody>
      </p:sp>
    </p:spTree>
    <p:extLst>
      <p:ext uri="{BB962C8B-B14F-4D97-AF65-F5344CB8AC3E}">
        <p14:creationId xmlns:p14="http://schemas.microsoft.com/office/powerpoint/2010/main" val="249703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785" y="274638"/>
            <a:ext cx="8144822" cy="1143000"/>
          </a:xfrm>
        </p:spPr>
        <p:txBody>
          <a:bodyPr/>
          <a:lstStyle/>
          <a:p>
            <a:r>
              <a:rPr lang="en-US" b="1" dirty="0"/>
              <a:t>Department Modules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department videos will be posted.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Multi-section </a:t>
            </a:r>
            <a:r>
              <a:rPr lang="en-US" b="1" dirty="0" err="1">
                <a:solidFill>
                  <a:srgbClr val="FF0000"/>
                </a:solidFill>
              </a:rPr>
              <a:t>eCampus</a:t>
            </a:r>
            <a:r>
              <a:rPr lang="en-US" b="1" dirty="0">
                <a:solidFill>
                  <a:srgbClr val="FF0000"/>
                </a:solidFill>
              </a:rPr>
              <a:t> (College Station)</a:t>
            </a:r>
            <a:r>
              <a:rPr lang="en-US" dirty="0"/>
              <a:t>  </a:t>
            </a:r>
          </a:p>
          <a:p>
            <a:r>
              <a:rPr lang="en-US" dirty="0"/>
              <a:t>View them and do all the quizzes associated with it.  </a:t>
            </a:r>
          </a:p>
          <a:p>
            <a:r>
              <a:rPr lang="en-US" b="1" dirty="0"/>
              <a:t>Videos will only be up for that department's designated week.</a:t>
            </a:r>
            <a:r>
              <a:rPr lang="en-US" dirty="0"/>
              <a:t>  </a:t>
            </a:r>
            <a:r>
              <a:rPr lang="en-US" dirty="0">
                <a:solidFill>
                  <a:srgbClr val="FF0000"/>
                </a:solidFill>
              </a:rPr>
              <a:t>You cannot skip watching and then watch them all at the end of the term.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9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CC4C-F979-4125-AC3B-60FD942D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Industry Nights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3393-146C-42C6-A4AC-B37FC439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sign up for College Station Industry Nights if you DO NOT INTEND TO DRIVE UP TO College Station.</a:t>
            </a:r>
          </a:p>
          <a:p>
            <a:r>
              <a:rPr lang="en-US" dirty="0"/>
              <a:t>We will stream the Industry Nights to Galveston. We can ask questions. Check with faculty/staff assisting the lecture.</a:t>
            </a:r>
          </a:p>
          <a:p>
            <a:r>
              <a:rPr lang="en-US" dirty="0"/>
              <a:t>Local Industry Nights have </a:t>
            </a:r>
            <a:r>
              <a:rPr lang="en-US" b="1" dirty="0">
                <a:solidFill>
                  <a:srgbClr val="00B050"/>
                </a:solidFill>
              </a:rPr>
              <a:t>BONUS points </a:t>
            </a:r>
            <a:r>
              <a:rPr lang="en-US" dirty="0"/>
              <a:t>if you attend in person.</a:t>
            </a:r>
          </a:p>
          <a:p>
            <a:r>
              <a:rPr lang="en-US" dirty="0"/>
              <a:t>You can write essays on either the streamed or local lectures</a:t>
            </a:r>
          </a:p>
        </p:txBody>
      </p:sp>
    </p:spTree>
    <p:extLst>
      <p:ext uri="{BB962C8B-B14F-4D97-AF65-F5344CB8AC3E}">
        <p14:creationId xmlns:p14="http://schemas.microsoft.com/office/powerpoint/2010/main" val="259631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3A6D-0344-42FC-ACE3-E657C7A1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Coding Exam (Quiz)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D0B8-928B-4C7F-8BA3-96CA620B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Towards end of semester there will be an open book coding exam to test your knowledge of writing and debugging a simple program</a:t>
            </a:r>
          </a:p>
          <a:p>
            <a:r>
              <a:rPr lang="en-US" dirty="0"/>
              <a:t>This will count as 5 times regular quizzes (Rapid Assessment Test - RAT)</a:t>
            </a:r>
          </a:p>
          <a:p>
            <a:r>
              <a:rPr lang="en-US" dirty="0"/>
              <a:t>This test will give us an indirect indication if you did the Lab and other assignments on your own</a:t>
            </a:r>
          </a:p>
          <a:p>
            <a:r>
              <a:rPr lang="en-US" dirty="0"/>
              <a:t>This skill will help you do assignments in upper classes and later on in your job where you will have to automate computations in some language maybe Python</a:t>
            </a:r>
          </a:p>
          <a:p>
            <a:r>
              <a:rPr lang="en-US" dirty="0"/>
              <a:t>The goal is not to make you a programmer but be able to automate computations on your own</a:t>
            </a:r>
          </a:p>
        </p:txBody>
      </p:sp>
    </p:spTree>
    <p:extLst>
      <p:ext uri="{BB962C8B-B14F-4D97-AF65-F5344CB8AC3E}">
        <p14:creationId xmlns:p14="http://schemas.microsoft.com/office/powerpoint/2010/main" val="41395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75358" y="2537033"/>
            <a:ext cx="10515600" cy="1500187"/>
          </a:xfrm>
        </p:spPr>
        <p:txBody>
          <a:bodyPr/>
          <a:lstStyle/>
          <a:p>
            <a:pPr algn="ctr"/>
            <a:r>
              <a:rPr lang="en-US" sz="6600" b="1" dirty="0" err="1">
                <a:solidFill>
                  <a:schemeClr val="tx1"/>
                </a:solidFill>
              </a:rPr>
              <a:t>eCampus</a:t>
            </a:r>
            <a:r>
              <a:rPr lang="en-US" sz="6600" b="1" dirty="0">
                <a:solidFill>
                  <a:schemeClr val="tx1"/>
                </a:solidFill>
              </a:rPr>
              <a:t>  - Trial RAT &amp; HW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E9E48-6E6E-4D3C-9F9F-DAA9539F2D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F017-1576-4CB7-B044-9DD8BB17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Time Expectations (in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A79E-0D0D-493B-8616-E62EBD90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ENGR 102 is a 2-credit class:</a:t>
            </a:r>
          </a:p>
          <a:p>
            <a:pPr lvl="1"/>
            <a:r>
              <a:rPr lang="en-US" dirty="0"/>
              <a:t>1 hour per week of “lecture” (1 credit)</a:t>
            </a:r>
          </a:p>
          <a:p>
            <a:pPr lvl="1"/>
            <a:r>
              <a:rPr lang="en-US" dirty="0"/>
              <a:t>3 hours per week of “lab” (1 credit)</a:t>
            </a:r>
          </a:p>
          <a:p>
            <a:r>
              <a:rPr lang="en-US" dirty="0"/>
              <a:t>So, we meet 4 hours a week.  </a:t>
            </a:r>
          </a:p>
          <a:p>
            <a:pPr lvl="1"/>
            <a:r>
              <a:rPr lang="en-US" dirty="0"/>
              <a:t>About 1 hour each week will be instructor-driven</a:t>
            </a:r>
          </a:p>
          <a:p>
            <a:pPr lvl="1"/>
            <a:r>
              <a:rPr lang="en-US" dirty="0"/>
              <a:t>About 3 hours each week will be hands-on work (programming, team work, quizzes/exams)</a:t>
            </a:r>
          </a:p>
          <a:p>
            <a:r>
              <a:rPr lang="en-US" dirty="0"/>
              <a:t>Attendance is required</a:t>
            </a:r>
          </a:p>
          <a:p>
            <a:pPr lvl="1"/>
            <a:r>
              <a:rPr lang="en-US" dirty="0"/>
              <a:t>Quizzes and exams during meeting times - </a:t>
            </a:r>
            <a:r>
              <a:rPr lang="en-US" b="1" dirty="0">
                <a:solidFill>
                  <a:srgbClr val="FF0000"/>
                </a:solidFill>
              </a:rPr>
              <a:t>QUIZ TAKEN OUTSIDE CLASS - PENALTY</a:t>
            </a:r>
            <a:endParaRPr lang="en-US" dirty="0"/>
          </a:p>
          <a:p>
            <a:pPr lvl="1"/>
            <a:r>
              <a:rPr lang="en-US" dirty="0"/>
              <a:t>Lab work may involve working in teams</a:t>
            </a:r>
          </a:p>
          <a:p>
            <a:pPr lvl="1"/>
            <a:r>
              <a:rPr lang="en-US" dirty="0"/>
              <a:t>Attendance will affect lab grade</a:t>
            </a:r>
          </a:p>
        </p:txBody>
      </p:sp>
    </p:spTree>
    <p:extLst>
      <p:ext uri="{BB962C8B-B14F-4D97-AF65-F5344CB8AC3E}">
        <p14:creationId xmlns:p14="http://schemas.microsoft.com/office/powerpoint/2010/main" val="291914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FDC4-284B-4DEA-9D5C-D0CA4F37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Time Expectations (outside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C347-59F7-4309-9D64-F800ACD0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credit hour, you should expect to spend 2-3 hours outside of class on the subject, weekly.</a:t>
            </a:r>
          </a:p>
          <a:p>
            <a:pPr lvl="1"/>
            <a:r>
              <a:rPr lang="en-US" dirty="0"/>
              <a:t>So, for ENGR 102, you should expect to spend 4-6 hours a week, beyond the time spent in class.</a:t>
            </a:r>
          </a:p>
          <a:p>
            <a:r>
              <a:rPr lang="en-US" dirty="0"/>
              <a:t>You should expect to spend time on:</a:t>
            </a:r>
          </a:p>
          <a:p>
            <a:pPr lvl="1"/>
            <a:r>
              <a:rPr lang="en-US" dirty="0"/>
              <a:t>College of Engineering Homework – based on online video modules (0.5 hours/week)</a:t>
            </a:r>
          </a:p>
          <a:p>
            <a:pPr lvl="1"/>
            <a:r>
              <a:rPr lang="en-US" dirty="0"/>
              <a:t>Reading (</a:t>
            </a:r>
            <a:r>
              <a:rPr lang="en-US" dirty="0" err="1"/>
              <a:t>Zybook</a:t>
            </a:r>
            <a:r>
              <a:rPr lang="en-US" dirty="0"/>
              <a:t>) (up to 1 hour/week)</a:t>
            </a:r>
          </a:p>
          <a:p>
            <a:pPr lvl="1"/>
            <a:r>
              <a:rPr lang="en-US" dirty="0"/>
              <a:t>Lab assignments (3-5 hours/week)</a:t>
            </a:r>
          </a:p>
          <a:p>
            <a:pPr lvl="1"/>
            <a:r>
              <a:rPr lang="en-US"/>
              <a:t>Studying </a:t>
            </a:r>
            <a:r>
              <a:rPr lang="en-US" dirty="0"/>
              <a:t>(regularly, but exam study time will be given in lieu of lab assignments)</a:t>
            </a:r>
          </a:p>
        </p:txBody>
      </p:sp>
    </p:spTree>
    <p:extLst>
      <p:ext uri="{BB962C8B-B14F-4D97-AF65-F5344CB8AC3E}">
        <p14:creationId xmlns:p14="http://schemas.microsoft.com/office/powerpoint/2010/main" val="95526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16215</TotalTime>
  <Words>2440</Words>
  <Application>Microsoft Office PowerPoint</Application>
  <PresentationFormat>Widescreen</PresentationFormat>
  <Paragraphs>285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Lecture 1</vt:lpstr>
      <vt:lpstr>Welcome to ENGR 102</vt:lpstr>
      <vt:lpstr>Syllabus Review</vt:lpstr>
      <vt:lpstr>Department Modules</vt:lpstr>
      <vt:lpstr>Industry Nights</vt:lpstr>
      <vt:lpstr>Coding Exam (Quiz)</vt:lpstr>
      <vt:lpstr>PowerPoint Presentation</vt:lpstr>
      <vt:lpstr>Your Time Expectations (in class)</vt:lpstr>
      <vt:lpstr>Your Time Expectations (outside class)</vt:lpstr>
      <vt:lpstr>Why Are We Studying Programming?</vt:lpstr>
      <vt:lpstr>Why Are We Studying Programming?</vt:lpstr>
      <vt:lpstr>Why Are We Studying Programming?</vt:lpstr>
      <vt:lpstr>Why Are We Studying Programming?</vt:lpstr>
      <vt:lpstr>Recent Survey</vt:lpstr>
      <vt:lpstr>ENGR 102 and the Common Curriculum</vt:lpstr>
      <vt:lpstr>Programming</vt:lpstr>
      <vt:lpstr>Computer Programming – The Basic Process</vt:lpstr>
      <vt:lpstr>The Program</vt:lpstr>
      <vt:lpstr>Compiler/Interpreter</vt:lpstr>
      <vt:lpstr>Execution</vt:lpstr>
      <vt:lpstr>Programming Languages</vt:lpstr>
      <vt:lpstr>Programming Languages</vt:lpstr>
      <vt:lpstr>Why Python?</vt:lpstr>
      <vt:lpstr>Python and Matlab</vt:lpstr>
      <vt:lpstr>Getting Set Up</vt:lpstr>
      <vt:lpstr>Your First Program</vt:lpstr>
      <vt:lpstr>The print statement</vt:lpstr>
      <vt:lpstr>Printing</vt:lpstr>
      <vt:lpstr>Mathematical Calculations</vt:lpstr>
      <vt:lpstr>More Mathematical operations (built in)</vt:lpstr>
      <vt:lpstr>More mathematical functions</vt:lpstr>
      <vt:lpstr>Common mathematical functions</vt:lpstr>
      <vt:lpstr>What would the following program print?</vt:lpstr>
      <vt:lpstr>What would the following program print?</vt:lpstr>
      <vt:lpstr>Why?</vt:lpstr>
      <vt:lpstr>A comment about comments</vt:lpstr>
      <vt:lpstr>First week’s activities/goals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Paul Koola</cp:lastModifiedBy>
  <cp:revision>112</cp:revision>
  <dcterms:created xsi:type="dcterms:W3CDTF">2018-01-15T17:47:12Z</dcterms:created>
  <dcterms:modified xsi:type="dcterms:W3CDTF">2019-08-07T19:53:33Z</dcterms:modified>
</cp:coreProperties>
</file>