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60" r:id="rId4"/>
    <p:sldId id="262" r:id="rId5"/>
    <p:sldId id="263" r:id="rId6"/>
    <p:sldId id="264" r:id="rId7"/>
    <p:sldId id="266" r:id="rId8"/>
    <p:sldId id="265" r:id="rId9"/>
    <p:sldId id="267" r:id="rId10"/>
    <p:sldId id="270" r:id="rId11"/>
    <p:sldId id="321" r:id="rId12"/>
    <p:sldId id="268" r:id="rId13"/>
    <p:sldId id="329" r:id="rId14"/>
    <p:sldId id="315" r:id="rId15"/>
    <p:sldId id="316" r:id="rId16"/>
    <p:sldId id="317" r:id="rId17"/>
    <p:sldId id="322" r:id="rId18"/>
    <p:sldId id="278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59" r:id="rId33"/>
    <p:sldId id="261" r:id="rId34"/>
    <p:sldId id="327" r:id="rId35"/>
    <p:sldId id="287" r:id="rId36"/>
    <p:sldId id="290" r:id="rId37"/>
    <p:sldId id="289" r:id="rId38"/>
    <p:sldId id="286" r:id="rId39"/>
    <p:sldId id="288" r:id="rId40"/>
    <p:sldId id="291" r:id="rId41"/>
    <p:sldId id="292" r:id="rId42"/>
    <p:sldId id="293" r:id="rId43"/>
    <p:sldId id="294" r:id="rId44"/>
    <p:sldId id="314" r:id="rId45"/>
    <p:sldId id="295" r:id="rId46"/>
    <p:sldId id="296" r:id="rId47"/>
    <p:sldId id="297" r:id="rId48"/>
    <p:sldId id="298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299" r:id="rId57"/>
    <p:sldId id="308" r:id="rId58"/>
    <p:sldId id="307" r:id="rId59"/>
    <p:sldId id="309" r:id="rId60"/>
    <p:sldId id="310" r:id="rId61"/>
    <p:sldId id="311" r:id="rId62"/>
    <p:sldId id="312" r:id="rId63"/>
    <p:sldId id="313" r:id="rId64"/>
    <p:sldId id="323" r:id="rId65"/>
    <p:sldId id="324" r:id="rId66"/>
    <p:sldId id="326" r:id="rId67"/>
    <p:sldId id="32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pma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377E8-05FD-4A32-83A5-054D60E6CD12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C7E28-579C-4E3B-B5D1-EB6266C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9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C7E28-579C-4E3B-B5D1-EB6266C1FE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1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9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9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7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4D41-A243-49E3-ABE3-12AD51DEB0F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8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Sequential Steps, Variables, Assignment</a:t>
            </a:r>
          </a:p>
        </p:txBody>
      </p:sp>
    </p:spTree>
    <p:extLst>
      <p:ext uri="{BB962C8B-B14F-4D97-AF65-F5344CB8AC3E}">
        <p14:creationId xmlns:p14="http://schemas.microsoft.com/office/powerpoint/2010/main" val="284208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(Python) rules for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can </a:t>
            </a:r>
            <a:r>
              <a:rPr lang="en-US" b="1" dirty="0"/>
              <a:t>start</a:t>
            </a:r>
            <a:r>
              <a:rPr lang="en-US" dirty="0"/>
              <a:t> with a letter (lowercase or uppercase) or an underscore (_).</a:t>
            </a:r>
          </a:p>
          <a:p>
            <a:pPr lvl="1"/>
            <a:r>
              <a:rPr lang="en-US" dirty="0"/>
              <a:t>But, you generally shouldn’t start them with an _ since this tends to imply certain things about the variable.</a:t>
            </a:r>
          </a:p>
          <a:p>
            <a:r>
              <a:rPr lang="en-US" dirty="0"/>
              <a:t>The name can </a:t>
            </a:r>
            <a:r>
              <a:rPr lang="en-US" b="1" dirty="0"/>
              <a:t>contain</a:t>
            </a:r>
            <a:r>
              <a:rPr lang="en-US" dirty="0"/>
              <a:t> letters (lowercase or uppercase), numbers, and underscore characters.</a:t>
            </a:r>
          </a:p>
          <a:p>
            <a:r>
              <a:rPr lang="en-US" dirty="0"/>
              <a:t>The name cannot be a reserved keyword</a:t>
            </a:r>
          </a:p>
          <a:p>
            <a:pPr lvl="1"/>
            <a:r>
              <a:rPr lang="en-US" dirty="0"/>
              <a:t>These are special commands reserved for the language itself.  They include words like “for” and “while”.</a:t>
            </a:r>
          </a:p>
          <a:p>
            <a:pPr lvl="1"/>
            <a:r>
              <a:rPr lang="en-US" dirty="0"/>
              <a:t>You will learn these as you learn to program.</a:t>
            </a:r>
          </a:p>
        </p:txBody>
      </p:sp>
    </p:spTree>
    <p:extLst>
      <p:ext uri="{BB962C8B-B14F-4D97-AF65-F5344CB8AC3E}">
        <p14:creationId xmlns:p14="http://schemas.microsoft.com/office/powerpoint/2010/main" val="317705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 and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you could name all your variables to minimize typing</a:t>
            </a:r>
          </a:p>
          <a:p>
            <a:pPr lvl="1"/>
            <a:r>
              <a:rPr lang="en-US" dirty="0"/>
              <a:t>e.g. a, b, c, …</a:t>
            </a:r>
          </a:p>
          <a:p>
            <a:pPr lvl="1"/>
            <a:r>
              <a:rPr lang="en-US" dirty="0"/>
              <a:t>But this would result in confusion later – what do these mean?</a:t>
            </a:r>
          </a:p>
          <a:p>
            <a:r>
              <a:rPr lang="en-US" dirty="0"/>
              <a:t>A better way of thinking about variable (and other) names you choose in code is to think of communicating with other people</a:t>
            </a:r>
          </a:p>
          <a:p>
            <a:pPr lvl="1"/>
            <a:r>
              <a:rPr lang="en-US" dirty="0"/>
              <a:t>You are communicating with anyone you are sharing the code with, including anyone who has to take over your code</a:t>
            </a:r>
          </a:p>
          <a:p>
            <a:pPr lvl="1"/>
            <a:r>
              <a:rPr lang="en-US" dirty="0"/>
              <a:t>But most importantly to you, </a:t>
            </a:r>
            <a:r>
              <a:rPr lang="en-US" b="1" dirty="0"/>
              <a:t>you are communicating with the future you </a:t>
            </a:r>
            <a:r>
              <a:rPr lang="en-US" dirty="0"/>
              <a:t>– the you that will have forgotten many of the details of the code you are going back to after doing other things</a:t>
            </a:r>
          </a:p>
        </p:txBody>
      </p:sp>
    </p:spTree>
    <p:extLst>
      <p:ext uri="{BB962C8B-B14F-4D97-AF65-F5344CB8AC3E}">
        <p14:creationId xmlns:p14="http://schemas.microsoft.com/office/powerpoint/2010/main" val="288453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help us understand the world, identify particular things, and so on.</a:t>
            </a:r>
          </a:p>
          <a:p>
            <a:r>
              <a:rPr lang="en-US" dirty="0"/>
              <a:t>In computers, the name of a variable distinguishes one particular box of memory.</a:t>
            </a:r>
          </a:p>
          <a:p>
            <a:r>
              <a:rPr lang="en-US" dirty="0"/>
              <a:t>But, a </a:t>
            </a:r>
            <a:r>
              <a:rPr lang="en-US" b="1" dirty="0"/>
              <a:t>good</a:t>
            </a:r>
            <a:r>
              <a:rPr lang="en-US" dirty="0"/>
              <a:t> name can give more information – about the purpose for that piece of memory.</a:t>
            </a:r>
          </a:p>
          <a:p>
            <a:r>
              <a:rPr lang="en-US" dirty="0"/>
              <a:t>Just because a name is valid, doesn’t mean it’s good.</a:t>
            </a:r>
          </a:p>
        </p:txBody>
      </p:sp>
    </p:spTree>
    <p:extLst>
      <p:ext uri="{BB962C8B-B14F-4D97-AF65-F5344CB8AC3E}">
        <p14:creationId xmlns:p14="http://schemas.microsoft.com/office/powerpoint/2010/main" val="2608702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names valid and good?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650" y="1362073"/>
            <a:ext cx="2114550" cy="485457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abcde</a:t>
            </a:r>
            <a:r>
              <a:rPr lang="en-US" dirty="0"/>
              <a:t>	</a:t>
            </a:r>
          </a:p>
          <a:p>
            <a:r>
              <a:rPr lang="en-US" dirty="0"/>
              <a:t>Age	</a:t>
            </a:r>
          </a:p>
          <a:p>
            <a:r>
              <a:rPr lang="en-US" dirty="0" err="1"/>
              <a:t>my_name</a:t>
            </a:r>
            <a:endParaRPr lang="en-US" dirty="0"/>
          </a:p>
          <a:p>
            <a:r>
              <a:rPr lang="en-US" dirty="0" err="1"/>
              <a:t>My_Name</a:t>
            </a:r>
            <a:endParaRPr lang="en-US" dirty="0"/>
          </a:p>
          <a:p>
            <a:r>
              <a:rPr lang="en-US" dirty="0" err="1"/>
              <a:t>MyName</a:t>
            </a:r>
            <a:endParaRPr lang="en-US" dirty="0"/>
          </a:p>
          <a:p>
            <a:r>
              <a:rPr lang="en-US" dirty="0"/>
              <a:t>2nd_name</a:t>
            </a:r>
          </a:p>
          <a:p>
            <a:r>
              <a:rPr lang="en-US" dirty="0"/>
              <a:t>name_2nd</a:t>
            </a:r>
          </a:p>
          <a:p>
            <a:r>
              <a:rPr lang="en-US" dirty="0"/>
              <a:t>Winner!</a:t>
            </a:r>
          </a:p>
          <a:p>
            <a:r>
              <a:rPr lang="en-US" dirty="0"/>
              <a:t>F0rTheW1n</a:t>
            </a:r>
          </a:p>
          <a:p>
            <a:r>
              <a:rPr lang="en-US" dirty="0"/>
              <a:t>_density</a:t>
            </a:r>
          </a:p>
          <a:p>
            <a:r>
              <a:rPr lang="en-US" dirty="0" err="1"/>
              <a:t>Gig’Em</a:t>
            </a:r>
            <a:endParaRPr lang="en-US" dirty="0"/>
          </a:p>
          <a:p>
            <a:r>
              <a:rPr lang="en-US" dirty="0"/>
              <a:t>Gig </a:t>
            </a:r>
            <a:r>
              <a:rPr lang="en-US" dirty="0" err="1"/>
              <a:t>Em</a:t>
            </a:r>
            <a:endParaRPr lang="en-US" dirty="0"/>
          </a:p>
          <a:p>
            <a:r>
              <a:rPr lang="en-US" dirty="0"/>
              <a:t>Gig-</a:t>
            </a:r>
            <a:r>
              <a:rPr lang="en-US" dirty="0" err="1"/>
              <a:t>Em</a:t>
            </a:r>
            <a:endParaRPr lang="en-US" dirty="0"/>
          </a:p>
          <a:p>
            <a:r>
              <a:rPr lang="en-US" dirty="0" err="1"/>
              <a:t>Gig_Em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3006DC-DEA6-4D67-AC4E-EA4C24C818A9}"/>
              </a:ext>
            </a:extLst>
          </p:cNvPr>
          <p:cNvSpPr txBox="1">
            <a:spLocks/>
          </p:cNvSpPr>
          <p:nvPr/>
        </p:nvSpPr>
        <p:spPr>
          <a:xfrm>
            <a:off x="3943350" y="1362073"/>
            <a:ext cx="6642100" cy="4854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Valid but not good (meaningless)	</a:t>
            </a:r>
          </a:p>
          <a:p>
            <a:pPr marL="0" indent="0">
              <a:buNone/>
            </a:pPr>
            <a:r>
              <a:rPr lang="en-US" dirty="0"/>
              <a:t>Valid and good</a:t>
            </a:r>
          </a:p>
          <a:p>
            <a:pPr marL="0" indent="0">
              <a:buNone/>
            </a:pPr>
            <a:r>
              <a:rPr lang="en-US" dirty="0"/>
              <a:t>Valid and good</a:t>
            </a:r>
          </a:p>
          <a:p>
            <a:pPr marL="0" indent="0">
              <a:buNone/>
            </a:pPr>
            <a:r>
              <a:rPr lang="en-US" dirty="0"/>
              <a:t>Valid and good (and different from previous)</a:t>
            </a:r>
          </a:p>
          <a:p>
            <a:pPr marL="0" indent="0">
              <a:buNone/>
            </a:pPr>
            <a:r>
              <a:rPr lang="en-US" dirty="0"/>
              <a:t>Valid and good (and different from previous)</a:t>
            </a:r>
          </a:p>
          <a:p>
            <a:pPr marL="0" indent="0">
              <a:buNone/>
            </a:pPr>
            <a:r>
              <a:rPr lang="en-US" dirty="0"/>
              <a:t>Not valid (starts with a number)</a:t>
            </a:r>
          </a:p>
          <a:p>
            <a:pPr marL="0" indent="0">
              <a:buNone/>
            </a:pPr>
            <a:r>
              <a:rPr lang="en-US" dirty="0"/>
              <a:t>Valid, and probably good</a:t>
            </a:r>
          </a:p>
          <a:p>
            <a:pPr marL="0" indent="0">
              <a:buNone/>
            </a:pPr>
            <a:r>
              <a:rPr lang="en-US" dirty="0"/>
              <a:t>Not valid (contains !)</a:t>
            </a:r>
          </a:p>
          <a:p>
            <a:pPr marL="0" indent="0">
              <a:buNone/>
            </a:pPr>
            <a:r>
              <a:rPr lang="en-US" dirty="0"/>
              <a:t>Valid, but not good (digits are confusing)</a:t>
            </a:r>
          </a:p>
          <a:p>
            <a:pPr marL="0" indent="0">
              <a:buNone/>
            </a:pPr>
            <a:r>
              <a:rPr lang="en-US" dirty="0"/>
              <a:t>Valid, probably not good (begins with _)</a:t>
            </a:r>
          </a:p>
          <a:p>
            <a:pPr marL="0" indent="0">
              <a:buNone/>
            </a:pPr>
            <a:r>
              <a:rPr lang="en-US" dirty="0"/>
              <a:t>Not valid (contains ‘)</a:t>
            </a:r>
          </a:p>
          <a:p>
            <a:pPr marL="0" indent="0">
              <a:buNone/>
            </a:pPr>
            <a:r>
              <a:rPr lang="en-US" dirty="0"/>
              <a:t>Not valid (contains a space)</a:t>
            </a:r>
          </a:p>
          <a:p>
            <a:pPr marL="0" indent="0">
              <a:buNone/>
            </a:pPr>
            <a:r>
              <a:rPr lang="en-US" dirty="0"/>
              <a:t>Not valid (contains a -)</a:t>
            </a:r>
          </a:p>
          <a:p>
            <a:pPr marL="0" indent="0">
              <a:buNone/>
            </a:pPr>
            <a:r>
              <a:rPr lang="en-US" dirty="0"/>
              <a:t>Valid, but probably not good (not clear what it contains)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pick descriptive names</a:t>
            </a:r>
          </a:p>
          <a:p>
            <a:pPr lvl="1"/>
            <a:r>
              <a:rPr lang="en-US" dirty="0"/>
              <a:t>Volume might be a better choice than V</a:t>
            </a:r>
          </a:p>
          <a:p>
            <a:r>
              <a:rPr lang="en-US" dirty="0"/>
              <a:t>Not too long, though</a:t>
            </a:r>
          </a:p>
          <a:p>
            <a:pPr lvl="1"/>
            <a:r>
              <a:rPr lang="en-US" dirty="0" err="1"/>
              <a:t>Volume_of_the_sphere</a:t>
            </a:r>
            <a:r>
              <a:rPr lang="en-US" dirty="0"/>
              <a:t> is probably too long</a:t>
            </a:r>
          </a:p>
          <a:p>
            <a:pPr lvl="1"/>
            <a:r>
              <a:rPr lang="en-US" dirty="0" err="1"/>
              <a:t>V_sphere</a:t>
            </a:r>
            <a:r>
              <a:rPr lang="en-US" dirty="0"/>
              <a:t>, or </a:t>
            </a:r>
            <a:r>
              <a:rPr lang="en-US" dirty="0" err="1"/>
              <a:t>VolSphere</a:t>
            </a:r>
            <a:r>
              <a:rPr lang="en-US" dirty="0"/>
              <a:t>, or </a:t>
            </a:r>
            <a:r>
              <a:rPr lang="en-US" dirty="0" err="1"/>
              <a:t>Vsphere</a:t>
            </a:r>
            <a:r>
              <a:rPr lang="en-US" dirty="0"/>
              <a:t>, etc. might be better names</a:t>
            </a:r>
          </a:p>
          <a:p>
            <a:r>
              <a:rPr lang="en-US" dirty="0"/>
              <a:t>There are a few conventions people use:</a:t>
            </a:r>
          </a:p>
          <a:p>
            <a:pPr lvl="1"/>
            <a:r>
              <a:rPr lang="en-US" dirty="0"/>
              <a:t>Constants (that never change) often in ALL_CAPITALS</a:t>
            </a:r>
          </a:p>
          <a:p>
            <a:pPr lvl="1"/>
            <a:r>
              <a:rPr lang="en-US" dirty="0"/>
              <a:t>Variables i, j, and k often used for counting or indexing</a:t>
            </a:r>
          </a:p>
          <a:p>
            <a:pPr lvl="1"/>
            <a:r>
              <a:rPr lang="en-US" dirty="0"/>
              <a:t>Variables typically start with lower-case letters</a:t>
            </a:r>
          </a:p>
        </p:txBody>
      </p:sp>
    </p:spTree>
    <p:extLst>
      <p:ext uri="{BB962C8B-B14F-4D97-AF65-F5344CB8AC3E}">
        <p14:creationId xmlns:p14="http://schemas.microsoft.com/office/powerpoint/2010/main" val="198633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Variables You Need:</a:t>
            </a:r>
            <a:br>
              <a:rPr lang="en-US" dirty="0"/>
            </a:br>
            <a:r>
              <a:rPr lang="en-US" dirty="0"/>
              <a:t>Mapping Problems to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3471"/>
            <a:ext cx="10515600" cy="4063491"/>
          </a:xfrm>
        </p:spPr>
        <p:txBody>
          <a:bodyPr/>
          <a:lstStyle/>
          <a:p>
            <a:r>
              <a:rPr lang="en-US" dirty="0"/>
              <a:t>Mapping problems to software representations involves answering a number of questions.</a:t>
            </a:r>
          </a:p>
          <a:p>
            <a:pPr lvl="1"/>
            <a:r>
              <a:rPr lang="en-US" dirty="0"/>
              <a:t>What </a:t>
            </a:r>
            <a:r>
              <a:rPr lang="en-US" b="1" dirty="0"/>
              <a:t>question</a:t>
            </a:r>
            <a:r>
              <a:rPr lang="en-US" dirty="0"/>
              <a:t> are you trying to answer using the software?</a:t>
            </a:r>
          </a:p>
          <a:p>
            <a:pPr lvl="1"/>
            <a:r>
              <a:rPr lang="en-US" dirty="0"/>
              <a:t>What are the </a:t>
            </a:r>
            <a:r>
              <a:rPr lang="en-US" b="1" dirty="0"/>
              <a:t>characteristics </a:t>
            </a:r>
            <a:r>
              <a:rPr lang="en-US" dirty="0"/>
              <a:t>of the problem that affect the outcome?</a:t>
            </a:r>
          </a:p>
          <a:p>
            <a:pPr lvl="1"/>
            <a:r>
              <a:rPr lang="en-US" b="1" dirty="0"/>
              <a:t>How </a:t>
            </a:r>
            <a:r>
              <a:rPr lang="en-US" dirty="0"/>
              <a:t>do they affect the outcome and how do they interact?</a:t>
            </a:r>
          </a:p>
          <a:p>
            <a:pPr lvl="1"/>
            <a:r>
              <a:rPr lang="en-US" b="1" dirty="0"/>
              <a:t>Who </a:t>
            </a:r>
            <a:r>
              <a:rPr lang="en-US" dirty="0"/>
              <a:t>is using the software you’re creating?</a:t>
            </a:r>
          </a:p>
          <a:p>
            <a:r>
              <a:rPr lang="en-US" dirty="0"/>
              <a:t>Answers to the second question are likely to help determine what variables your software will have</a:t>
            </a:r>
          </a:p>
          <a:p>
            <a:pPr lvl="1"/>
            <a:r>
              <a:rPr lang="en-US" dirty="0"/>
              <a:t>The other questions affect the design and the individual operations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58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Taken from Your Own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important skills engineering students need is to be able to effectively allocate their time to their studies.</a:t>
            </a:r>
          </a:p>
          <a:p>
            <a:r>
              <a:rPr lang="en-US" dirty="0"/>
              <a:t>What questions do we want to answer?</a:t>
            </a:r>
          </a:p>
          <a:p>
            <a:pPr lvl="1"/>
            <a:r>
              <a:rPr lang="en-US" dirty="0"/>
              <a:t>How effective are many short, a middle number of medium-length, or a few long study sessions?</a:t>
            </a:r>
          </a:p>
          <a:p>
            <a:pPr lvl="1"/>
            <a:r>
              <a:rPr lang="en-US" dirty="0"/>
              <a:t>How might other aspects of ourselves affect the outcome?</a:t>
            </a:r>
          </a:p>
          <a:p>
            <a:r>
              <a:rPr lang="en-US" dirty="0"/>
              <a:t>What characteristics affect the outcome?</a:t>
            </a:r>
          </a:p>
          <a:p>
            <a:pPr lvl="1"/>
            <a:r>
              <a:rPr lang="en-US" dirty="0"/>
              <a:t>The length of study sessions</a:t>
            </a:r>
          </a:p>
          <a:p>
            <a:pPr lvl="1"/>
            <a:r>
              <a:rPr lang="en-US" dirty="0"/>
              <a:t>The number of study sessions</a:t>
            </a:r>
          </a:p>
          <a:p>
            <a:pPr lvl="1"/>
            <a:r>
              <a:rPr lang="en-US" dirty="0"/>
              <a:t>How tired, stressed, hungry, etc. you are</a:t>
            </a:r>
          </a:p>
        </p:txBody>
      </p:sp>
    </p:spTree>
    <p:extLst>
      <p:ext uri="{BB962C8B-B14F-4D97-AF65-F5344CB8AC3E}">
        <p14:creationId xmlns:p14="http://schemas.microsoft.com/office/powerpoint/2010/main" val="363240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for our Study Session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Important concepts/values</a:t>
            </a:r>
          </a:p>
          <a:p>
            <a:pPr lvl="1"/>
            <a:r>
              <a:rPr lang="en-US" dirty="0"/>
              <a:t>Time spent studying in a session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/>
              <a:t> – advantage is it is short, disadvantage is it is ambiguous with lots of other concepts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time</a:t>
            </a:r>
            <a:r>
              <a:rPr lang="en-US" dirty="0"/>
              <a:t> – better, but this could be time of starting study session, time of day, etc.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 – more accurate, but could be confusing because most often associated with physical dimensions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session_length</a:t>
            </a:r>
            <a:r>
              <a:rPr lang="en-US" dirty="0"/>
              <a:t> – even better, but what is the units (seconds, minutes, hours)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session_length_min</a:t>
            </a:r>
            <a:r>
              <a:rPr lang="en-US" dirty="0"/>
              <a:t> – good try, but could be read as the minimum length of a session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session_length_minutes</a:t>
            </a:r>
            <a:r>
              <a:rPr lang="en-US" dirty="0"/>
              <a:t> – pretty likely to be understood, of course, it is now a long name</a:t>
            </a:r>
          </a:p>
          <a:p>
            <a:pPr lvl="1"/>
            <a:r>
              <a:rPr lang="en-US" dirty="0"/>
              <a:t>Rate of learning concepts/skills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concepts_per_minute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Number of concepts learned in a session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concepts_learned_in_session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Writing software requires trade-offs</a:t>
            </a:r>
          </a:p>
          <a:p>
            <a:pPr lvl="1"/>
            <a:r>
              <a:rPr lang="en-US" dirty="0"/>
              <a:t>One that will be apparent throughout this course is the trade-off between ease of comprehension and compactness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94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see a variable name in a program, that is a placeholder for the value contained in that variable’s “box” of memory.</a:t>
            </a:r>
          </a:p>
          <a:p>
            <a:r>
              <a:rPr lang="en-US" dirty="0"/>
              <a:t>Example: say the variable “age” holds value 19.</a:t>
            </a:r>
          </a:p>
          <a:p>
            <a:r>
              <a:rPr lang="en-US" dirty="0"/>
              <a:t>What would be the value of age+3?</a:t>
            </a:r>
          </a:p>
          <a:p>
            <a:pPr lvl="1"/>
            <a:r>
              <a:rPr lang="en-US" dirty="0"/>
              <a:t>age+3 = 19+3 = 22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05100" y="4737100"/>
            <a:ext cx="2781300" cy="1574800"/>
            <a:chOff x="8724900" y="1825625"/>
            <a:chExt cx="2781300" cy="1574800"/>
          </a:xfrm>
        </p:grpSpPr>
        <p:sp>
          <p:nvSpPr>
            <p:cNvPr id="6" name="Cube 5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19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24900" y="2815650"/>
              <a:ext cx="775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601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sticking a value into the box of memory is called assignment.  </a:t>
            </a:r>
          </a:p>
          <a:p>
            <a:r>
              <a:rPr lang="en-US" dirty="0"/>
              <a:t>Can assign to any variable – new or old</a:t>
            </a:r>
          </a:p>
          <a:p>
            <a:r>
              <a:rPr lang="en-US" dirty="0"/>
              <a:t>When a new value is assigned to a variable, the old value disappears – it is replaced by the new one</a:t>
            </a:r>
          </a:p>
          <a:p>
            <a:pPr lvl="1"/>
            <a:r>
              <a:rPr lang="en-US" dirty="0"/>
              <a:t>Can (and often does) happen many times for the same variable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3200" y="4602163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19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775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age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97800" y="4602163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775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age</a:t>
              </a: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4483100" y="4602163"/>
            <a:ext cx="3175000" cy="1468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Assign 30 to age</a:t>
            </a:r>
          </a:p>
        </p:txBody>
      </p:sp>
    </p:spTree>
    <p:extLst>
      <p:ext uri="{BB962C8B-B14F-4D97-AF65-F5344CB8AC3E}">
        <p14:creationId xmlns:p14="http://schemas.microsoft.com/office/powerpoint/2010/main" val="118797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Sequential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49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7775"/>
          </a:xfrm>
        </p:spPr>
        <p:txBody>
          <a:bodyPr/>
          <a:lstStyle/>
          <a:p>
            <a:r>
              <a:rPr lang="en-US" dirty="0"/>
              <a:t>Python assignment statements have the 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&lt;Variable name&gt; = &lt;Value to assign&gt;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74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7775"/>
          </a:xfrm>
        </p:spPr>
        <p:txBody>
          <a:bodyPr/>
          <a:lstStyle/>
          <a:p>
            <a:r>
              <a:rPr lang="en-US" dirty="0"/>
              <a:t>Python assignment statements have the 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&lt;Variable name&gt; = &lt;Value to assign&gt;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73200" y="4602163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19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775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age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61191" y="3132464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left hand side is the variable name for the “box” in memory that will hold the value.</a:t>
            </a:r>
          </a:p>
        </p:txBody>
      </p:sp>
      <p:sp>
        <p:nvSpPr>
          <p:cNvPr id="8" name="Oval 7"/>
          <p:cNvSpPr/>
          <p:nvPr/>
        </p:nvSpPr>
        <p:spPr>
          <a:xfrm>
            <a:off x="1244600" y="5592188"/>
            <a:ext cx="1168400" cy="58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95450" y="2209801"/>
            <a:ext cx="3232150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93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7775"/>
          </a:xfrm>
        </p:spPr>
        <p:txBody>
          <a:bodyPr/>
          <a:lstStyle/>
          <a:p>
            <a:r>
              <a:rPr lang="en-US" dirty="0"/>
              <a:t>Python assignment statements have the 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&lt;Variable name&gt; = &lt;Value to assign&gt;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73200" y="4602163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19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775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age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87850" y="2863094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= is the </a:t>
            </a:r>
            <a:r>
              <a:rPr lang="en-US" b="1" dirty="0"/>
              <a:t>assignment operator</a:t>
            </a:r>
            <a:r>
              <a:rPr lang="en-US" dirty="0"/>
              <a:t>.  </a:t>
            </a:r>
          </a:p>
          <a:p>
            <a:r>
              <a:rPr lang="en-US" dirty="0"/>
              <a:t>It is NOT the “equals” sign, though we still often read it aloud as “equals”.  We can read it aloud as “gets” or “is assigned.”</a:t>
            </a:r>
          </a:p>
        </p:txBody>
      </p:sp>
      <p:sp>
        <p:nvSpPr>
          <p:cNvPr id="9" name="Oval 8"/>
          <p:cNvSpPr/>
          <p:nvPr/>
        </p:nvSpPr>
        <p:spPr>
          <a:xfrm>
            <a:off x="4889500" y="2278319"/>
            <a:ext cx="368300" cy="58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50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7775"/>
          </a:xfrm>
        </p:spPr>
        <p:txBody>
          <a:bodyPr/>
          <a:lstStyle/>
          <a:p>
            <a:r>
              <a:rPr lang="en-US" dirty="0"/>
              <a:t>Python assignment statements have the 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&lt;Variable name&gt; = &lt;Value to assign&gt;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73200" y="4602163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19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775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age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66391" y="3119437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right hand side of the assignment operator is the value that will be assigned to the box</a:t>
            </a:r>
          </a:p>
        </p:txBody>
      </p:sp>
      <p:sp>
        <p:nvSpPr>
          <p:cNvPr id="8" name="Oval 7"/>
          <p:cNvSpPr/>
          <p:nvPr/>
        </p:nvSpPr>
        <p:spPr>
          <a:xfrm>
            <a:off x="2083441" y="5276781"/>
            <a:ext cx="1168400" cy="58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26050" y="2225770"/>
            <a:ext cx="3778250" cy="72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31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0975"/>
          </a:xfrm>
        </p:spPr>
        <p:txBody>
          <a:bodyPr/>
          <a:lstStyle/>
          <a:p>
            <a:r>
              <a:rPr lang="en-US" dirty="0"/>
              <a:t>Python assignment statements have the 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&lt;Variable name&gt; = &lt;Value to assign&gt;</a:t>
            </a:r>
          </a:p>
          <a:p>
            <a:r>
              <a:rPr lang="en-US" dirty="0"/>
              <a:t>When this statement is executed:</a:t>
            </a:r>
          </a:p>
          <a:p>
            <a:pPr lvl="1"/>
            <a:r>
              <a:rPr lang="en-US" dirty="0"/>
              <a:t>We </a:t>
            </a:r>
            <a:r>
              <a:rPr lang="en-US" b="1" dirty="0"/>
              <a:t>FIRST</a:t>
            </a:r>
            <a:r>
              <a:rPr lang="en-US" dirty="0"/>
              <a:t> evaluate the right hand side</a:t>
            </a:r>
          </a:p>
          <a:p>
            <a:pPr lvl="1"/>
            <a:r>
              <a:rPr lang="en-US" dirty="0"/>
              <a:t>Then, we assign that value to the left hand side</a:t>
            </a:r>
          </a:p>
          <a:p>
            <a:r>
              <a:rPr lang="en-US" dirty="0"/>
              <a:t>Some examples follow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62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91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351338"/>
          </a:xfrm>
        </p:spPr>
        <p:txBody>
          <a:bodyPr/>
          <a:lstStyle/>
          <a:p>
            <a:r>
              <a:rPr lang="en-US" dirty="0"/>
              <a:t>What is the result of the executing the 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z=x+1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99400" y="36702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99400" y="19605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99400" y="2508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2299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91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351338"/>
          </a:xfrm>
        </p:spPr>
        <p:txBody>
          <a:bodyPr/>
          <a:lstStyle/>
          <a:p>
            <a:r>
              <a:rPr lang="en-US" dirty="0"/>
              <a:t>What is the result of the executing the 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z=x+1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first find what is the value in variable x, which is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add 3+1 to get 4.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assign the value of 4 to variable z, replacing the value previously stored there.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899400" y="36702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99400" y="19605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99400" y="2508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116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91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351338"/>
          </a:xfrm>
        </p:spPr>
        <p:txBody>
          <a:bodyPr/>
          <a:lstStyle/>
          <a:p>
            <a:r>
              <a:rPr lang="en-US" dirty="0"/>
              <a:t>What is the result of the executing the 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z=x+2*y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99400" y="36702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99400" y="19605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99400" y="2508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137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91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What is the result of the executing the 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z=x+2*y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first find what is the value in variables x and y, which are 3 and 5.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multiply 2 times 5 (order of operations!), to get 10.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add 3 to 10, to get 13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assign that value, 13, to variable z, replacing the value previously stored there.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899400" y="36702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99400" y="19605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99400" y="2508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228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91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351338"/>
          </a:xfrm>
        </p:spPr>
        <p:txBody>
          <a:bodyPr/>
          <a:lstStyle/>
          <a:p>
            <a:r>
              <a:rPr lang="en-US" dirty="0"/>
              <a:t>What is the result of the executing the 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z=z+1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99400" y="36702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99400" y="19605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99400" y="2508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80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can’t remember things, we can’t actually do very much</a:t>
            </a:r>
          </a:p>
          <a:p>
            <a:r>
              <a:rPr lang="en-US" dirty="0"/>
              <a:t>Computers have memory – the ability to remember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28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91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351338"/>
          </a:xfrm>
        </p:spPr>
        <p:txBody>
          <a:bodyPr/>
          <a:lstStyle/>
          <a:p>
            <a:r>
              <a:rPr lang="en-US" dirty="0"/>
              <a:t>What is the result of the executing the 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z=z+1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first find what is the value in variable z, which is 10.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add 10+1 to get 11.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assign the value of 11 to variable z, replacing the value previously stored there.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899400" y="36702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99400" y="19605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99400" y="2508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1679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91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4351338"/>
          </a:xfrm>
        </p:spPr>
        <p:txBody>
          <a:bodyPr/>
          <a:lstStyle/>
          <a:p>
            <a:r>
              <a:rPr lang="en-US" dirty="0"/>
              <a:t>What is the result of the executing the statement: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z=z+1</a:t>
            </a:r>
          </a:p>
          <a:p>
            <a:r>
              <a:rPr lang="en-US" dirty="0"/>
              <a:t>Notice: the use of the same variable on the right and left side is not a problem!</a:t>
            </a:r>
          </a:p>
          <a:p>
            <a:r>
              <a:rPr lang="en-US" dirty="0"/>
              <a:t>While this statement would make no sense if the = really meant “equals”, it makes perfect sense since = is actually an assignment operation.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899400" y="36702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99400" y="19605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99400" y="2508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540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were asked to give a stranger directions from one place to another, how would you do it?</a:t>
            </a:r>
          </a:p>
          <a:p>
            <a:pPr lvl="1"/>
            <a:r>
              <a:rPr lang="en-US" dirty="0"/>
              <a:t>Drive straight to the next light</a:t>
            </a:r>
          </a:p>
          <a:p>
            <a:pPr lvl="1"/>
            <a:r>
              <a:rPr lang="en-US" dirty="0"/>
              <a:t>Turn right</a:t>
            </a:r>
          </a:p>
          <a:p>
            <a:pPr lvl="1"/>
            <a:r>
              <a:rPr lang="en-US" dirty="0"/>
              <a:t>Drive 1 mile</a:t>
            </a:r>
          </a:p>
          <a:p>
            <a:pPr lvl="1"/>
            <a:r>
              <a:rPr lang="en-US" dirty="0"/>
              <a:t>Take the entrance ramp to the highway</a:t>
            </a:r>
          </a:p>
          <a:p>
            <a:pPr lvl="1"/>
            <a:r>
              <a:rPr lang="en-US" dirty="0"/>
              <a:t>Drive until exit 391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This is a </a:t>
            </a:r>
            <a:r>
              <a:rPr lang="en-US" b="1" dirty="0"/>
              <a:t>sequence</a:t>
            </a:r>
            <a:r>
              <a:rPr lang="en-US" dirty="0"/>
              <a:t> of steps that the person should follow</a:t>
            </a:r>
          </a:p>
        </p:txBody>
      </p:sp>
    </p:spTree>
    <p:extLst>
      <p:ext uri="{BB962C8B-B14F-4D97-AF65-F5344CB8AC3E}">
        <p14:creationId xmlns:p14="http://schemas.microsoft.com/office/powerpoint/2010/main" val="596536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used to giving and receiving instructions as a sequential series of steps.</a:t>
            </a:r>
          </a:p>
          <a:p>
            <a:pPr lvl="1"/>
            <a:r>
              <a:rPr lang="en-US" dirty="0"/>
              <a:t>This is a very important process – learning how to break up a complex task in various ways is critical to programming, and to dealing with any large project</a:t>
            </a:r>
          </a:p>
          <a:p>
            <a:pPr lvl="2"/>
            <a:r>
              <a:rPr lang="en-US" dirty="0"/>
              <a:t>Including many parts of engineering</a:t>
            </a:r>
          </a:p>
          <a:p>
            <a:pPr lvl="1"/>
            <a:r>
              <a:rPr lang="en-US" dirty="0"/>
              <a:t>One of the main ways this is done is to create a sequence of steps</a:t>
            </a:r>
          </a:p>
          <a:p>
            <a:pPr lvl="1"/>
            <a:r>
              <a:rPr lang="en-US" dirty="0"/>
              <a:t>You’ll get some practice with this in lab</a:t>
            </a:r>
          </a:p>
        </p:txBody>
      </p:sp>
    </p:spTree>
    <p:extLst>
      <p:ext uri="{BB962C8B-B14F-4D97-AF65-F5344CB8AC3E}">
        <p14:creationId xmlns:p14="http://schemas.microsoft.com/office/powerpoint/2010/main" val="492372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used to giving and receiving instructions as a sequential series of steps.</a:t>
            </a:r>
          </a:p>
          <a:p>
            <a:r>
              <a:rPr lang="en-US" dirty="0"/>
              <a:t>When we give instructions to a computer, we’ll do the same thing</a:t>
            </a:r>
          </a:p>
          <a:p>
            <a:pPr lvl="1"/>
            <a:r>
              <a:rPr lang="en-US" dirty="0"/>
              <a:t>Our instructions will be a sequence of steps that we want the computer to do</a:t>
            </a:r>
          </a:p>
          <a:p>
            <a:pPr lvl="1"/>
            <a:r>
              <a:rPr lang="en-US" dirty="0"/>
              <a:t>We can think of the computer as mindlessly following those instructions, in the order they’re specified</a:t>
            </a:r>
          </a:p>
          <a:p>
            <a:pPr lvl="1"/>
            <a:r>
              <a:rPr lang="en-US" dirty="0"/>
              <a:t>Later, we will see ways of giving instructions that aren’t sequential!</a:t>
            </a:r>
          </a:p>
        </p:txBody>
      </p:sp>
    </p:spTree>
    <p:extLst>
      <p:ext uri="{BB962C8B-B14F-4D97-AF65-F5344CB8AC3E}">
        <p14:creationId xmlns:p14="http://schemas.microsoft.com/office/powerpoint/2010/main" val="2966481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034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1148847">
            <a:off x="424718" y="3102519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63900" y="365833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 can be helpful to keep track of the “instruction pointer” – that is, what the next instruction to be executed is.  We can think of the program as being “at” these points between statements.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This starts out in front of the first statement.</a:t>
            </a:r>
          </a:p>
        </p:txBody>
      </p:sp>
    </p:spTree>
    <p:extLst>
      <p:ext uri="{BB962C8B-B14F-4D97-AF65-F5344CB8AC3E}">
        <p14:creationId xmlns:p14="http://schemas.microsoft.com/office/powerpoint/2010/main" val="1484550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 rot="1148847">
            <a:off x="279297" y="3597531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3900" y="365833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the first statement is executed, the variable z has the value 3 stored inside.</a:t>
            </a:r>
          </a:p>
        </p:txBody>
      </p:sp>
    </p:spTree>
    <p:extLst>
      <p:ext uri="{BB962C8B-B14F-4D97-AF65-F5344CB8AC3E}">
        <p14:creationId xmlns:p14="http://schemas.microsoft.com/office/powerpoint/2010/main" val="109122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1148847">
            <a:off x="373918" y="4174017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63900" y="365833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the second statement, z has the value 5.</a:t>
            </a:r>
          </a:p>
        </p:txBody>
      </p:sp>
    </p:spTree>
    <p:extLst>
      <p:ext uri="{BB962C8B-B14F-4D97-AF65-F5344CB8AC3E}">
        <p14:creationId xmlns:p14="http://schemas.microsoft.com/office/powerpoint/2010/main" val="2574117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1148847">
            <a:off x="279298" y="465061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63900" y="365833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the third statement, z is 1.</a:t>
            </a:r>
          </a:p>
        </p:txBody>
      </p:sp>
    </p:spTree>
    <p:extLst>
      <p:ext uri="{BB962C8B-B14F-4D97-AF65-F5344CB8AC3E}">
        <p14:creationId xmlns:p14="http://schemas.microsoft.com/office/powerpoint/2010/main" val="325093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7137" cy="1325563"/>
          </a:xfrm>
        </p:spPr>
        <p:txBody>
          <a:bodyPr/>
          <a:lstStyle/>
          <a:p>
            <a:r>
              <a:rPr lang="en-US" dirty="0"/>
              <a:t>Computer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97137" cy="4351338"/>
          </a:xfrm>
        </p:spPr>
        <p:txBody>
          <a:bodyPr>
            <a:normAutofit/>
          </a:bodyPr>
          <a:lstStyle/>
          <a:p>
            <a:r>
              <a:rPr lang="en-US" dirty="0"/>
              <a:t>Computer memory is organized in a hierarchy</a:t>
            </a:r>
          </a:p>
          <a:p>
            <a:r>
              <a:rPr lang="en-US" dirty="0"/>
              <a:t>As you go higher in the hierarchy, the memory becomes slower to access, but you get more, and it is more permanent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89778" y="5494908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CPU - registers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89778" y="4197745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Cache (near CPU)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89778" y="2900582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Memory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9778" y="1662288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Secondary Memory (Files)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89778" y="365125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Offline Memory</a:t>
            </a:r>
          </a:p>
          <a:p>
            <a:pPr algn="ctr"/>
            <a:r>
              <a:rPr lang="en-US" sz="2800" dirty="0"/>
              <a:t>(e.g. Cloud)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3492" y="4787700"/>
            <a:ext cx="2173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Faster to Access</a:t>
            </a:r>
          </a:p>
          <a:p>
            <a:r>
              <a:rPr lang="en-US" sz="2400" dirty="0"/>
              <a:t>Less total data</a:t>
            </a:r>
          </a:p>
          <a:p>
            <a:r>
              <a:rPr lang="en-US" sz="2400" dirty="0"/>
              <a:t>Less permanent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03492" y="386726"/>
            <a:ext cx="2382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Slower to Access</a:t>
            </a:r>
          </a:p>
          <a:p>
            <a:r>
              <a:rPr lang="en-US" sz="2400" dirty="0"/>
              <a:t>More total data</a:t>
            </a:r>
          </a:p>
          <a:p>
            <a:r>
              <a:rPr lang="en-US" sz="2400" dirty="0"/>
              <a:t>More long-lasting</a:t>
            </a:r>
          </a:p>
        </p:txBody>
      </p:sp>
      <p:sp>
        <p:nvSpPr>
          <p:cNvPr id="11" name="Up-Down Arrow 10"/>
          <p:cNvSpPr/>
          <p:nvPr/>
        </p:nvSpPr>
        <p:spPr>
          <a:xfrm>
            <a:off x="8615921" y="461959"/>
            <a:ext cx="794479" cy="59837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84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5" name="Cube 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8" name="Cube 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1" name="Cube 1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085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3660588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713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4174017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469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465061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8097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z at the end?</a:t>
            </a:r>
          </a:p>
          <a:p>
            <a:pPr lvl="1"/>
            <a:r>
              <a:rPr lang="en-US" dirty="0"/>
              <a:t>(i.e. what is the value stored in the variable named z after the final statement?)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5176522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63900" y="365833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that the value of x changed, but NOT the value of z. 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third statement, assigning z=x was just assigning the current value of x to z, not making z forever equivalent to x.</a:t>
            </a:r>
          </a:p>
        </p:txBody>
      </p:sp>
    </p:spTree>
    <p:extLst>
      <p:ext uri="{BB962C8B-B14F-4D97-AF65-F5344CB8AC3E}">
        <p14:creationId xmlns:p14="http://schemas.microsoft.com/office/powerpoint/2010/main" val="2988085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PI=3.14159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r=5.3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volume=PI*r*r*r*(4/3)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5004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PI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14264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volume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2113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PI=3.14159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r=5.3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volume=PI*r*r*r*(4/3)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3257012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3.14159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5004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PI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14264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volume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4189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PI=3.14159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r=5.3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volume=PI*r*r*r*(4/3)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8" y="3809750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3.14159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5004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PI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5.3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14264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volume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9558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PI=3.14159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r=5.3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volume=PI*r*r*r*(4/3)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8" y="4254186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3.14159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5004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PI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5.3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588.977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14264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volume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573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x=x*x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y=y+2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z=x*y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z=z+1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5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7137" cy="1325563"/>
          </a:xfrm>
        </p:spPr>
        <p:txBody>
          <a:bodyPr/>
          <a:lstStyle/>
          <a:p>
            <a:r>
              <a:rPr lang="en-US" dirty="0"/>
              <a:t>Computer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9713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When we say “memory”, we’ll be referring to “main memory”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89778" y="5494908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CPU - registers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89778" y="4197745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Cache (near CPU)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89778" y="2900582"/>
            <a:ext cx="3571702" cy="9507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Memory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9778" y="1662288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Secondary Memory (Files)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89778" y="365125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Offline Memory</a:t>
            </a:r>
          </a:p>
          <a:p>
            <a:pPr algn="ctr"/>
            <a:r>
              <a:rPr lang="en-US" sz="2800" dirty="0"/>
              <a:t>(e.g. Cloud)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3492" y="4787700"/>
            <a:ext cx="2173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Faster to Access</a:t>
            </a:r>
          </a:p>
          <a:p>
            <a:r>
              <a:rPr lang="en-US" sz="2400" dirty="0"/>
              <a:t>Less total data</a:t>
            </a:r>
          </a:p>
          <a:p>
            <a:r>
              <a:rPr lang="en-US" sz="2400" dirty="0"/>
              <a:t>Less permanent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03492" y="386726"/>
            <a:ext cx="2382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Slower to Access</a:t>
            </a:r>
          </a:p>
          <a:p>
            <a:r>
              <a:rPr lang="en-US" sz="2400" dirty="0"/>
              <a:t>More total data</a:t>
            </a:r>
          </a:p>
          <a:p>
            <a:r>
              <a:rPr lang="en-US" sz="2400" dirty="0"/>
              <a:t>More long-lasting</a:t>
            </a:r>
          </a:p>
        </p:txBody>
      </p:sp>
      <p:sp>
        <p:nvSpPr>
          <p:cNvPr id="11" name="Up-Down Arrow 10"/>
          <p:cNvSpPr/>
          <p:nvPr/>
        </p:nvSpPr>
        <p:spPr>
          <a:xfrm>
            <a:off x="8615921" y="461959"/>
            <a:ext cx="794479" cy="59837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89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x=x*x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y=y+2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z=x*y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3305143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8616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x=x*x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y=y+2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z=x*y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3809750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76030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x=x*x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y=y+2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z=x*y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8" y="4254186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57794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x=x*x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y=y+2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z=x*y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4812255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7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x=x*x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y=y+2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z=x*y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5235388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90043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x=x*x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y=y+2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z=x*y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5756090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0697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Certain types of operations are very common.  Because of this, some special assignment operators have been defined.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x = x + c</a:t>
            </a:r>
          </a:p>
          <a:p>
            <a:r>
              <a:rPr lang="en-US" dirty="0"/>
              <a:t>Can be written: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x += c</a:t>
            </a:r>
          </a:p>
          <a:p>
            <a:r>
              <a:rPr lang="en-US" dirty="0"/>
              <a:t>Means, for the variable on the left, increment by the amount on right</a:t>
            </a:r>
          </a:p>
          <a:p>
            <a:endParaRPr lang="en-US" dirty="0"/>
          </a:p>
          <a:p>
            <a:r>
              <a:rPr lang="en-US" dirty="0"/>
              <a:t>Similarly for: </a:t>
            </a:r>
            <a:r>
              <a:rPr lang="en-US" dirty="0">
                <a:latin typeface="Consolas" panose="020B06090202040302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/=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a-=3</a:t>
            </a:r>
            <a:r>
              <a:rPr lang="en-US" dirty="0"/>
              <a:t> means </a:t>
            </a:r>
            <a:r>
              <a:rPr lang="en-US" dirty="0">
                <a:latin typeface="Consolas" panose="020B0609020204030204" pitchFamily="49" charset="0"/>
              </a:rPr>
              <a:t>a=a-3</a:t>
            </a:r>
          </a:p>
        </p:txBody>
      </p:sp>
    </p:spTree>
    <p:extLst>
      <p:ext uri="{BB962C8B-B14F-4D97-AF65-F5344CB8AC3E}">
        <p14:creationId xmlns:p14="http://schemas.microsoft.com/office/powerpoint/2010/main" val="2411087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x*=4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y+=7*x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</a:t>
            </a:r>
            <a:r>
              <a:rPr lang="en-US" dirty="0" err="1">
                <a:latin typeface="Consolas" panose="020B0609020204030204" pitchFamily="49" charset="0"/>
              </a:rPr>
              <a:t>x+y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z-=z+1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87279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x*=4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y+=7*x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</a:t>
            </a:r>
            <a:r>
              <a:rPr lang="en-US" dirty="0" err="1">
                <a:latin typeface="Consolas" panose="020B0609020204030204" pitchFamily="49" charset="0"/>
              </a:rPr>
              <a:t>x+y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z-=z+1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8" y="3257012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6755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x*=4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y+=7*x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</a:t>
            </a:r>
            <a:r>
              <a:rPr lang="en-US" dirty="0" err="1">
                <a:latin typeface="Consolas" panose="020B0609020204030204" pitchFamily="49" charset="0"/>
              </a:rPr>
              <a:t>x+y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z-=z+1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6" y="3809750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10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7137" cy="1325563"/>
          </a:xfrm>
        </p:spPr>
        <p:txBody>
          <a:bodyPr/>
          <a:lstStyle/>
          <a:p>
            <a:r>
              <a:rPr lang="en-US" dirty="0"/>
              <a:t>Computer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97137" cy="4351338"/>
          </a:xfrm>
        </p:spPr>
        <p:txBody>
          <a:bodyPr>
            <a:normAutofit/>
          </a:bodyPr>
          <a:lstStyle/>
          <a:p>
            <a:r>
              <a:rPr lang="en-US" dirty="0"/>
              <a:t>Later in the course, we’ll talk about handling files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89778" y="5494908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CPU - registers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89778" y="4197745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Cache (near CPU)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89778" y="2900582"/>
            <a:ext cx="3571702" cy="9507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Memory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9778" y="1662288"/>
            <a:ext cx="3571702" cy="9507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Secondary Memory (Files)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89778" y="365125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Offline Memory</a:t>
            </a:r>
          </a:p>
          <a:p>
            <a:pPr algn="ctr"/>
            <a:r>
              <a:rPr lang="en-US" sz="2800" dirty="0"/>
              <a:t>(e.g. Cloud)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3492" y="4787700"/>
            <a:ext cx="2173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Faster to Access</a:t>
            </a:r>
          </a:p>
          <a:p>
            <a:r>
              <a:rPr lang="en-US" sz="2400" dirty="0"/>
              <a:t>Less total data</a:t>
            </a:r>
          </a:p>
          <a:p>
            <a:r>
              <a:rPr lang="en-US" sz="2400" dirty="0"/>
              <a:t>Less permanent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03492" y="386726"/>
            <a:ext cx="2382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Slower to Access</a:t>
            </a:r>
          </a:p>
          <a:p>
            <a:r>
              <a:rPr lang="en-US" sz="2400" dirty="0"/>
              <a:t>More total data</a:t>
            </a:r>
          </a:p>
          <a:p>
            <a:r>
              <a:rPr lang="en-US" sz="2400" dirty="0"/>
              <a:t>More long-lasting</a:t>
            </a:r>
          </a:p>
        </p:txBody>
      </p:sp>
      <p:sp>
        <p:nvSpPr>
          <p:cNvPr id="11" name="Up-Down Arrow 10"/>
          <p:cNvSpPr/>
          <p:nvPr/>
        </p:nvSpPr>
        <p:spPr>
          <a:xfrm>
            <a:off x="8615921" y="461959"/>
            <a:ext cx="794479" cy="59837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284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x*=4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y+=7*x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</a:t>
            </a:r>
            <a:r>
              <a:rPr lang="en-US" dirty="0" err="1">
                <a:latin typeface="Consolas" panose="020B0609020204030204" pitchFamily="49" charset="0"/>
              </a:rPr>
              <a:t>x+y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z-=z+1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8" y="4254185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8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63900" y="365833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variable x gets its prior value, x, multiplied by 4.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This was equivalent to: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x=x*4</a:t>
            </a:r>
          </a:p>
        </p:txBody>
      </p:sp>
    </p:spTree>
    <p:extLst>
      <p:ext uri="{BB962C8B-B14F-4D97-AF65-F5344CB8AC3E}">
        <p14:creationId xmlns:p14="http://schemas.microsoft.com/office/powerpoint/2010/main" val="19850330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x*=4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y+=7*x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</a:t>
            </a:r>
            <a:r>
              <a:rPr lang="en-US" dirty="0" err="1">
                <a:latin typeface="Consolas" panose="020B0609020204030204" pitchFamily="49" charset="0"/>
              </a:rPr>
              <a:t>x+y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z-=z+1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4812256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8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59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63900" y="365833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variable y has its value incremented by 7 times the value of x, or 56.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This was equivalent to: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y=y+7*x</a:t>
            </a:r>
          </a:p>
        </p:txBody>
      </p:sp>
    </p:spTree>
    <p:extLst>
      <p:ext uri="{BB962C8B-B14F-4D97-AF65-F5344CB8AC3E}">
        <p14:creationId xmlns:p14="http://schemas.microsoft.com/office/powerpoint/2010/main" val="19698441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x*=4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y+=7*x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</a:t>
            </a:r>
            <a:r>
              <a:rPr lang="en-US" dirty="0" err="1">
                <a:latin typeface="Consolas" panose="020B0609020204030204" pitchFamily="49" charset="0"/>
              </a:rPr>
              <a:t>x+y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z-=z+1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8" y="5379148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8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59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67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42415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sequences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en-US" dirty="0"/>
              <a:t>Consider the following sequences of assignments.  What is the value of each variable at the end?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x*=4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y+=7*x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z=</a:t>
            </a:r>
            <a:r>
              <a:rPr lang="en-US" dirty="0" err="1">
                <a:latin typeface="Consolas" panose="020B0609020204030204" pitchFamily="49" charset="0"/>
              </a:rPr>
              <a:t>x+y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z-=z+1</a:t>
            </a:r>
          </a:p>
        </p:txBody>
      </p:sp>
      <p:sp>
        <p:nvSpPr>
          <p:cNvPr id="13" name="Right Arrow 12"/>
          <p:cNvSpPr/>
          <p:nvPr/>
        </p:nvSpPr>
        <p:spPr>
          <a:xfrm rot="1148847">
            <a:off x="279297" y="5756090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86800" y="796925"/>
            <a:ext cx="2781300" cy="1574800"/>
            <a:chOff x="8724900" y="1825625"/>
            <a:chExt cx="2781300" cy="1574800"/>
          </a:xfrm>
        </p:grpSpPr>
        <p:sp>
          <p:nvSpPr>
            <p:cNvPr id="15" name="Cube 14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8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4900" y="2815650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800" y="2506662"/>
            <a:ext cx="2781300" cy="1574800"/>
            <a:chOff x="8724900" y="1825625"/>
            <a:chExt cx="2781300" cy="1574800"/>
          </a:xfrm>
        </p:grpSpPr>
        <p:sp>
          <p:nvSpPr>
            <p:cNvPr id="18" name="Cube 17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59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4900" y="281565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6800" y="4216399"/>
            <a:ext cx="2781300" cy="1574800"/>
            <a:chOff x="8724900" y="1825625"/>
            <a:chExt cx="2781300" cy="1574800"/>
          </a:xfrm>
        </p:grpSpPr>
        <p:sp>
          <p:nvSpPr>
            <p:cNvPr id="21" name="Cube 20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-1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24900" y="2815650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z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63900" y="365833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variable z has its value decremented by the value of z plus one.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This was equivalent to:</a:t>
            </a:r>
          </a:p>
          <a:p>
            <a:r>
              <a:rPr lang="en-US" dirty="0">
                <a:solidFill>
                  <a:srgbClr val="FF0000"/>
                </a:solidFill>
              </a:rPr>
              <a:t>z=z-(z+1)</a:t>
            </a:r>
          </a:p>
        </p:txBody>
      </p:sp>
    </p:spTree>
    <p:extLst>
      <p:ext uri="{BB962C8B-B14F-4D97-AF65-F5344CB8AC3E}">
        <p14:creationId xmlns:p14="http://schemas.microsoft.com/office/powerpoint/2010/main" val="34767961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2449-5A30-4F93-9933-BA9FF443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reminder of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6617-028C-43D2-90DE-B937561B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output is to the “console” – a window or the screen that shows the output of the program.</a:t>
            </a:r>
          </a:p>
          <a:p>
            <a:r>
              <a:rPr lang="en-US" dirty="0"/>
              <a:t>To show the value of a variable, we “print” it</a:t>
            </a:r>
          </a:p>
          <a:p>
            <a:r>
              <a:rPr lang="en-US" dirty="0"/>
              <a:t>Command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print(x)</a:t>
            </a:r>
          </a:p>
          <a:p>
            <a:pPr marL="0" indent="0">
              <a:buNone/>
            </a:pPr>
            <a:r>
              <a:rPr lang="en-US" dirty="0"/>
              <a:t>   where x is the thing you want to be printed. </a:t>
            </a:r>
          </a:p>
          <a:p>
            <a:r>
              <a:rPr lang="en-US" dirty="0"/>
              <a:t>The x can be:</a:t>
            </a:r>
          </a:p>
          <a:p>
            <a:pPr lvl="1"/>
            <a:r>
              <a:rPr lang="en-US" dirty="0"/>
              <a:t>a constant fixed value (a “literal”)</a:t>
            </a:r>
          </a:p>
          <a:p>
            <a:pPr lvl="1"/>
            <a:r>
              <a:rPr lang="en-US" dirty="0"/>
              <a:t>a variable </a:t>
            </a:r>
          </a:p>
          <a:p>
            <a:pPr lvl="1"/>
            <a:r>
              <a:rPr lang="en-US" dirty="0"/>
              <a:t>or an expression</a:t>
            </a:r>
          </a:p>
          <a:p>
            <a:pPr lvl="2"/>
            <a:r>
              <a:rPr lang="en-US" dirty="0"/>
              <a:t>a combination of literals, constants, variables, functions, etc. that compute to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21608020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print the value of a variable, then, we will write </a:t>
            </a:r>
            <a:r>
              <a:rPr lang="en-US" dirty="0">
                <a:latin typeface="Consolas" panose="020B0609020204030204" pitchFamily="49" charset="0"/>
              </a:rPr>
              <a:t>print(x)</a:t>
            </a:r>
            <a:r>
              <a:rPr lang="en-US" dirty="0"/>
              <a:t>, where x is the variable name.</a:t>
            </a:r>
          </a:p>
          <a:p>
            <a:r>
              <a:rPr lang="en-US" dirty="0"/>
              <a:t>Example: The following program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 = 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b = 2**4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b -=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c = b//2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print(c)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Outputs: </a:t>
            </a:r>
            <a:r>
              <a:rPr lang="en-US" dirty="0">
                <a:latin typeface="Consolas" panose="020B0609020204030204" pitchFamily="49" charset="0"/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4243241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print the value of a variable, then, we will write </a:t>
            </a:r>
            <a:r>
              <a:rPr lang="en-US" dirty="0">
                <a:latin typeface="Consolas" panose="020B0609020204030204" pitchFamily="49" charset="0"/>
              </a:rPr>
              <a:t>print(x)</a:t>
            </a:r>
            <a:r>
              <a:rPr lang="en-US" dirty="0"/>
              <a:t>, where x is the variable name.</a:t>
            </a:r>
          </a:p>
          <a:p>
            <a:r>
              <a:rPr lang="en-US" dirty="0"/>
              <a:t>Example: The following program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 = 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b = 2**4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b -=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c = b//2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print(c)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Outputs: </a:t>
            </a:r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923979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5C02-67BC-488C-A2E5-80A4C98E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Lab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1900-4181-4D15-87CF-01BF3FF59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practice variable manipulation and sequential statements</a:t>
            </a:r>
          </a:p>
        </p:txBody>
      </p:sp>
    </p:spTree>
    <p:extLst>
      <p:ext uri="{BB962C8B-B14F-4D97-AF65-F5344CB8AC3E}">
        <p14:creationId xmlns:p14="http://schemas.microsoft.com/office/powerpoint/2010/main" val="389998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7137" cy="1325563"/>
          </a:xfrm>
        </p:spPr>
        <p:txBody>
          <a:bodyPr/>
          <a:lstStyle/>
          <a:p>
            <a:r>
              <a:rPr lang="en-US" dirty="0"/>
              <a:t>Computer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9713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We’ll ignore the lowest levels of memory in this class.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89778" y="5494908"/>
            <a:ext cx="3571702" cy="9507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CPU - registers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89778" y="4197745"/>
            <a:ext cx="3571702" cy="9507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Cache (near CPU)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89778" y="2900582"/>
            <a:ext cx="3571702" cy="9507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Memory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9778" y="1662288"/>
            <a:ext cx="3571702" cy="9507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Secondary Memory (Files)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89778" y="365125"/>
            <a:ext cx="3571702" cy="9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Offline Memory</a:t>
            </a:r>
          </a:p>
          <a:p>
            <a:pPr algn="ctr"/>
            <a:r>
              <a:rPr lang="en-US" sz="2800" dirty="0"/>
              <a:t>(e.g. Cloud)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3492" y="4787700"/>
            <a:ext cx="2173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Faster to Access</a:t>
            </a:r>
          </a:p>
          <a:p>
            <a:r>
              <a:rPr lang="en-US" sz="2400" dirty="0"/>
              <a:t>Less total data</a:t>
            </a:r>
          </a:p>
          <a:p>
            <a:r>
              <a:rPr lang="en-US" sz="2400" dirty="0"/>
              <a:t>Less permanent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03492" y="386726"/>
            <a:ext cx="2382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Slower to Access</a:t>
            </a:r>
          </a:p>
          <a:p>
            <a:r>
              <a:rPr lang="en-US" sz="2400" dirty="0"/>
              <a:t>More total data</a:t>
            </a:r>
          </a:p>
          <a:p>
            <a:r>
              <a:rPr lang="en-US" sz="2400" dirty="0"/>
              <a:t>More long-lasting</a:t>
            </a:r>
          </a:p>
        </p:txBody>
      </p:sp>
      <p:sp>
        <p:nvSpPr>
          <p:cNvPr id="11" name="Up-Down Arrow 10"/>
          <p:cNvSpPr/>
          <p:nvPr/>
        </p:nvSpPr>
        <p:spPr>
          <a:xfrm>
            <a:off x="8615921" y="461959"/>
            <a:ext cx="794479" cy="59837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1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5900" cy="4351338"/>
          </a:xfrm>
        </p:spPr>
        <p:txBody>
          <a:bodyPr/>
          <a:lstStyle/>
          <a:p>
            <a:r>
              <a:rPr lang="en-US" dirty="0"/>
              <a:t>Think of main memory as being a bunch of “boxes” that hold information.</a:t>
            </a:r>
          </a:p>
          <a:p>
            <a:endParaRPr lang="en-US" dirty="0"/>
          </a:p>
          <a:p>
            <a:r>
              <a:rPr lang="en-US" dirty="0"/>
              <a:t>We will call these boxes of memory </a:t>
            </a:r>
            <a:r>
              <a:rPr lang="en-US" b="1" dirty="0"/>
              <a:t>variables</a:t>
            </a:r>
          </a:p>
          <a:p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747000" y="365125"/>
            <a:ext cx="3263900" cy="2336800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Main Memory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429500" y="3113683"/>
            <a:ext cx="3619500" cy="3279975"/>
            <a:chOff x="7429500" y="3113683"/>
            <a:chExt cx="3619500" cy="3279975"/>
          </a:xfrm>
        </p:grpSpPr>
        <p:sp>
          <p:nvSpPr>
            <p:cNvPr id="5" name="Cube 4"/>
            <p:cNvSpPr/>
            <p:nvPr/>
          </p:nvSpPr>
          <p:spPr>
            <a:xfrm>
              <a:off x="7429500" y="3116262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/>
            <p:cNvSpPr/>
            <p:nvPr/>
          </p:nvSpPr>
          <p:spPr>
            <a:xfrm>
              <a:off x="8763000" y="5771358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/>
            <p:cNvSpPr/>
            <p:nvPr/>
          </p:nvSpPr>
          <p:spPr>
            <a:xfrm>
              <a:off x="8763000" y="4886326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>
              <a:off x="8763000" y="4001294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/>
            <p:cNvSpPr/>
            <p:nvPr/>
          </p:nvSpPr>
          <p:spPr>
            <a:xfrm>
              <a:off x="8763000" y="3113683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>
              <a:off x="10096500" y="5771358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/>
            <p:cNvSpPr/>
            <p:nvPr/>
          </p:nvSpPr>
          <p:spPr>
            <a:xfrm>
              <a:off x="10096500" y="4883747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/>
            <p:cNvSpPr/>
            <p:nvPr/>
          </p:nvSpPr>
          <p:spPr>
            <a:xfrm>
              <a:off x="10096500" y="4001294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/>
            <p:cNvSpPr/>
            <p:nvPr/>
          </p:nvSpPr>
          <p:spPr>
            <a:xfrm>
              <a:off x="10096500" y="3113683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/>
            <p:cNvSpPr/>
            <p:nvPr/>
          </p:nvSpPr>
          <p:spPr>
            <a:xfrm>
              <a:off x="7429500" y="4001294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7429500" y="4886326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/>
            <p:cNvSpPr/>
            <p:nvPr/>
          </p:nvSpPr>
          <p:spPr>
            <a:xfrm>
              <a:off x="7429500" y="5771358"/>
              <a:ext cx="952500" cy="6223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106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5300" cy="4351338"/>
          </a:xfrm>
        </p:spPr>
        <p:txBody>
          <a:bodyPr/>
          <a:lstStyle/>
          <a:p>
            <a:r>
              <a:rPr lang="en-US" dirty="0"/>
              <a:t>A variable (a box of memory) can hold some unit of information</a:t>
            </a:r>
          </a:p>
          <a:p>
            <a:pPr lvl="1"/>
            <a:r>
              <a:rPr lang="en-US" dirty="0"/>
              <a:t>e.g. a number, like the number 19</a:t>
            </a:r>
          </a:p>
          <a:p>
            <a:r>
              <a:rPr lang="en-US" dirty="0"/>
              <a:t>We need a way to refer to a particular variable, to distinguish it from the other boxes of memory.  This will be the variable </a:t>
            </a:r>
            <a:r>
              <a:rPr lang="en-US" b="1" dirty="0"/>
              <a:t>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e.g. age</a:t>
            </a:r>
          </a:p>
          <a:p>
            <a:r>
              <a:rPr lang="en-US" dirty="0"/>
              <a:t>Think of the name as the label for the box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4900" y="1825625"/>
            <a:ext cx="2781300" cy="1574800"/>
            <a:chOff x="8724900" y="1825625"/>
            <a:chExt cx="2781300" cy="1574800"/>
          </a:xfrm>
        </p:grpSpPr>
        <p:sp>
          <p:nvSpPr>
            <p:cNvPr id="4" name="Cube 3"/>
            <p:cNvSpPr/>
            <p:nvPr/>
          </p:nvSpPr>
          <p:spPr>
            <a:xfrm>
              <a:off x="8724900" y="1825625"/>
              <a:ext cx="2781300" cy="1574800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19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24900" y="2815650"/>
              <a:ext cx="775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11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8348</TotalTime>
  <Words>3675</Words>
  <Application>Microsoft Office PowerPoint</Application>
  <PresentationFormat>Widescreen</PresentationFormat>
  <Paragraphs>750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Office Theme</vt:lpstr>
      <vt:lpstr>Lecture 2</vt:lpstr>
      <vt:lpstr>Goals for today</vt:lpstr>
      <vt:lpstr>Computer Memory</vt:lpstr>
      <vt:lpstr>Computer Memory</vt:lpstr>
      <vt:lpstr>Computer Memory</vt:lpstr>
      <vt:lpstr>Computer Memory</vt:lpstr>
      <vt:lpstr>Computer Memory</vt:lpstr>
      <vt:lpstr>Main Memory</vt:lpstr>
      <vt:lpstr>Variables and Names</vt:lpstr>
      <vt:lpstr>The (Python) rules for naming</vt:lpstr>
      <vt:lpstr>Naming Variables and Constants</vt:lpstr>
      <vt:lpstr>The importance of names</vt:lpstr>
      <vt:lpstr>Are these names valid and good?</vt:lpstr>
      <vt:lpstr>More about naming</vt:lpstr>
      <vt:lpstr>Determining the Variables You Need: Mapping Problems to Software</vt:lpstr>
      <vt:lpstr>Example Problem Taken from Your Own Life</vt:lpstr>
      <vt:lpstr>Names for our Study Session Problem</vt:lpstr>
      <vt:lpstr>Variable Values</vt:lpstr>
      <vt:lpstr>Assignment</vt:lpstr>
      <vt:lpstr>Assignment statements</vt:lpstr>
      <vt:lpstr>Assignment statements</vt:lpstr>
      <vt:lpstr>Assignment statements</vt:lpstr>
      <vt:lpstr>Assignment statements</vt:lpstr>
      <vt:lpstr>Assignment statements</vt:lpstr>
      <vt:lpstr>Example</vt:lpstr>
      <vt:lpstr>Example</vt:lpstr>
      <vt:lpstr>Example</vt:lpstr>
      <vt:lpstr>Example</vt:lpstr>
      <vt:lpstr>Example</vt:lpstr>
      <vt:lpstr>Example</vt:lpstr>
      <vt:lpstr>Example</vt:lpstr>
      <vt:lpstr>Giving Instructions</vt:lpstr>
      <vt:lpstr>Sequential Steps</vt:lpstr>
      <vt:lpstr>Sequential Steps</vt:lpstr>
      <vt:lpstr>Assignment sequences</vt:lpstr>
      <vt:lpstr>Assignment sequences</vt:lpstr>
      <vt:lpstr>Assignment sequences</vt:lpstr>
      <vt:lpstr>Assignment sequences</vt:lpstr>
      <vt:lpstr>Assignment sequences</vt:lpstr>
      <vt:lpstr>Assignment sequences (2)</vt:lpstr>
      <vt:lpstr>Assignment sequences (2)</vt:lpstr>
      <vt:lpstr>Assignment sequences (2)</vt:lpstr>
      <vt:lpstr>Assignment sequences (2)</vt:lpstr>
      <vt:lpstr>Assignment sequences (2)</vt:lpstr>
      <vt:lpstr>Assignment sequences (3)</vt:lpstr>
      <vt:lpstr>Assignment sequences (3)</vt:lpstr>
      <vt:lpstr>Assignment sequences (3)</vt:lpstr>
      <vt:lpstr>Assignment sequences (3)</vt:lpstr>
      <vt:lpstr>Assignment sequences (4)</vt:lpstr>
      <vt:lpstr>Assignment sequences (4)</vt:lpstr>
      <vt:lpstr>Assignment sequences (4)</vt:lpstr>
      <vt:lpstr>Assignment sequences (4)</vt:lpstr>
      <vt:lpstr>Assignment sequences (4)</vt:lpstr>
      <vt:lpstr>Assignment sequences (4)</vt:lpstr>
      <vt:lpstr>Assignment sequences (4)</vt:lpstr>
      <vt:lpstr>Special Assignment Operators</vt:lpstr>
      <vt:lpstr>Assignment sequences (5)</vt:lpstr>
      <vt:lpstr>Assignment sequences (5)</vt:lpstr>
      <vt:lpstr>Assignment sequences (5)</vt:lpstr>
      <vt:lpstr>Assignment sequences (5)</vt:lpstr>
      <vt:lpstr>Assignment sequences (5)</vt:lpstr>
      <vt:lpstr>Assignment sequences (5)</vt:lpstr>
      <vt:lpstr>Assignment sequences (5)</vt:lpstr>
      <vt:lpstr>A reminder of output</vt:lpstr>
      <vt:lpstr>Output</vt:lpstr>
      <vt:lpstr>Output</vt:lpstr>
      <vt:lpstr>This week’s Lab and Assignment</vt:lpstr>
    </vt:vector>
  </TitlesOfParts>
  <Company>TAMU ECEN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Keyser, John C</dc:creator>
  <cp:lastModifiedBy>Noushin</cp:lastModifiedBy>
  <cp:revision>38</cp:revision>
  <dcterms:created xsi:type="dcterms:W3CDTF">2018-01-15T17:47:12Z</dcterms:created>
  <dcterms:modified xsi:type="dcterms:W3CDTF">2019-08-29T18:51:40Z</dcterms:modified>
</cp:coreProperties>
</file>