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3" r:id="rId4"/>
    <p:sldId id="327" r:id="rId5"/>
    <p:sldId id="324" r:id="rId6"/>
    <p:sldId id="325" r:id="rId7"/>
    <p:sldId id="328" r:id="rId8"/>
    <p:sldId id="329" r:id="rId9"/>
    <p:sldId id="330" r:id="rId10"/>
    <p:sldId id="338" r:id="rId11"/>
    <p:sldId id="339" r:id="rId12"/>
    <p:sldId id="331" r:id="rId13"/>
    <p:sldId id="344" r:id="rId14"/>
    <p:sldId id="340" r:id="rId15"/>
    <p:sldId id="332" r:id="rId16"/>
    <p:sldId id="334" r:id="rId17"/>
    <p:sldId id="358" r:id="rId18"/>
    <p:sldId id="359" r:id="rId19"/>
    <p:sldId id="335" r:id="rId20"/>
    <p:sldId id="336" r:id="rId21"/>
    <p:sldId id="337" r:id="rId22"/>
    <p:sldId id="349" r:id="rId23"/>
    <p:sldId id="350" r:id="rId24"/>
    <p:sldId id="346" r:id="rId25"/>
    <p:sldId id="347" r:id="rId26"/>
    <p:sldId id="348" r:id="rId27"/>
    <p:sldId id="351" r:id="rId28"/>
    <p:sldId id="354" r:id="rId29"/>
    <p:sldId id="355" r:id="rId30"/>
    <p:sldId id="352" r:id="rId31"/>
    <p:sldId id="353" r:id="rId32"/>
    <p:sldId id="345" r:id="rId33"/>
    <p:sldId id="356" r:id="rId34"/>
    <p:sldId id="357" r:id="rId35"/>
    <p:sldId id="373" r:id="rId36"/>
    <p:sldId id="374" r:id="rId37"/>
    <p:sldId id="375" r:id="rId38"/>
    <p:sldId id="376" r:id="rId39"/>
    <p:sldId id="377" r:id="rId40"/>
    <p:sldId id="378" r:id="rId41"/>
    <p:sldId id="326" r:id="rId42"/>
    <p:sldId id="361" r:id="rId43"/>
    <p:sldId id="362" r:id="rId44"/>
    <p:sldId id="363" r:id="rId45"/>
    <p:sldId id="372" r:id="rId46"/>
    <p:sldId id="365" r:id="rId47"/>
    <p:sldId id="366" r:id="rId48"/>
    <p:sldId id="367" r:id="rId49"/>
    <p:sldId id="369" r:id="rId50"/>
    <p:sldId id="371" r:id="rId51"/>
    <p:sldId id="37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pma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5" autoAdjust="0"/>
    <p:restoredTop sz="94660"/>
  </p:normalViewPr>
  <p:slideViewPr>
    <p:cSldViewPr snapToGrid="0">
      <p:cViewPr>
        <p:scale>
          <a:sx n="40" d="100"/>
          <a:sy n="40" d="100"/>
        </p:scale>
        <p:origin x="-60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1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9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9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7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3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4D41-A243-49E3-ABE3-12AD51DEB0F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8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Input, Output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284208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9BD5-F57E-4128-BE86-FD12F7DF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C045E-EF3A-4620-9D4A-AC224182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5150"/>
          </a:xfrm>
        </p:spPr>
        <p:txBody>
          <a:bodyPr/>
          <a:lstStyle/>
          <a:p>
            <a:r>
              <a:rPr lang="en-US" dirty="0"/>
              <a:t>If we specify a string with single or double quotes, how do we include a quotation mark in the string itself?</a:t>
            </a:r>
          </a:p>
          <a:p>
            <a:r>
              <a:rPr lang="en-US" dirty="0"/>
              <a:t>If we want an apostrophe, use double quotes for the string: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"It's"</a:t>
            </a:r>
          </a:p>
          <a:p>
            <a:r>
              <a:rPr lang="en-US" dirty="0"/>
              <a:t>If we want quotation marks, use single quotes for the string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'He said, "What?" to her'</a:t>
            </a:r>
          </a:p>
          <a:p>
            <a:r>
              <a:rPr lang="en-US" dirty="0"/>
              <a:t>But what if we want both?</a:t>
            </a:r>
          </a:p>
        </p:txBody>
      </p:sp>
    </p:spTree>
    <p:extLst>
      <p:ext uri="{BB962C8B-B14F-4D97-AF65-F5344CB8AC3E}">
        <p14:creationId xmlns:p14="http://schemas.microsoft.com/office/powerpoint/2010/main" val="295137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D7AA-9895-43B0-B304-52E2C88A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both ‘ and “ in a string?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EF51-5CDD-418B-8638-F97C8B2D5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</a:t>
            </a:r>
          </a:p>
          <a:p>
            <a:pPr marL="514350" indent="-514350">
              <a:buAutoNum type="arabicPeriod"/>
            </a:pPr>
            <a:r>
              <a:rPr lang="en-US" dirty="0"/>
              <a:t>Use triple quotes to begin/end string (single or double):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'''He said "I'm tired." '''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"""He said "I'm tired." """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Use the backslash (\) as an “escape” character</a:t>
            </a:r>
          </a:p>
          <a:p>
            <a:pPr lvl="1"/>
            <a:r>
              <a:rPr lang="en-US" dirty="0"/>
              <a:t>Put the \ before the character you want to specify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'He said "I\'m tired." 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"He said \"I'm tired.\" "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20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2360-C917-4C67-B7BE-EB5A4D52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a Variable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4548-1F28-4E59-81FF-ED119F6FB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Python, the type of a variable is implied based on how it was created or last assigned.</a:t>
            </a:r>
          </a:p>
          <a:p>
            <a:pPr lvl="1"/>
            <a:r>
              <a:rPr lang="en-US" dirty="0"/>
              <a:t>In many other languages, we must explicitly define what the type of a variable will be.</a:t>
            </a:r>
          </a:p>
          <a:p>
            <a:r>
              <a:rPr lang="en-US" dirty="0"/>
              <a:t>In this case, variable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will be an integer: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= 5</a:t>
            </a:r>
          </a:p>
          <a:p>
            <a:r>
              <a:rPr lang="en-US" dirty="0"/>
              <a:t>In this case, variable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will be a floating-point number: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= 5.0</a:t>
            </a:r>
          </a:p>
          <a:p>
            <a:r>
              <a:rPr lang="en-US" dirty="0"/>
              <a:t>In this case, variable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will be a Boolean: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= True</a:t>
            </a:r>
          </a:p>
          <a:p>
            <a:r>
              <a:rPr lang="en-US" dirty="0"/>
              <a:t>In this case, variable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will be a string: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= “Five”</a:t>
            </a:r>
          </a:p>
          <a:p>
            <a:r>
              <a:rPr lang="en-US" b="1" dirty="0"/>
              <a:t>It is important to know the type of a variable, or you can get strange effects!</a:t>
            </a:r>
          </a:p>
        </p:txBody>
      </p:sp>
    </p:spTree>
    <p:extLst>
      <p:ext uri="{BB962C8B-B14F-4D97-AF65-F5344CB8AC3E}">
        <p14:creationId xmlns:p14="http://schemas.microsoft.com/office/powerpoint/2010/main" val="112929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7208-0637-4C2B-BB3D-3BA5A912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6035-4BD7-4FF3-B3FF-EA772479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following, what is the type of the variable x?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BDC07F-F08F-478F-8CF4-9BA7ABFD73A0}"/>
              </a:ext>
            </a:extLst>
          </p:cNvPr>
          <p:cNvSpPr txBox="1">
            <a:spLocks/>
          </p:cNvSpPr>
          <p:nvPr/>
        </p:nvSpPr>
        <p:spPr>
          <a:xfrm>
            <a:off x="4078696" y="1825625"/>
            <a:ext cx="72751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Integer</a:t>
            </a:r>
          </a:p>
          <a:p>
            <a:pPr marL="457200" lvl="1" indent="0">
              <a:buNone/>
            </a:pPr>
            <a:r>
              <a:rPr lang="en-US" dirty="0"/>
              <a:t>Floating-Point</a:t>
            </a:r>
          </a:p>
          <a:p>
            <a:pPr marL="457200" lvl="1" indent="0">
              <a:buNone/>
            </a:pPr>
            <a:r>
              <a:rPr lang="en-US" dirty="0"/>
              <a:t>String (x=True would be Boolean)</a:t>
            </a:r>
          </a:p>
          <a:p>
            <a:pPr marL="457200" lvl="1" indent="0">
              <a:buNone/>
            </a:pPr>
            <a:r>
              <a:rPr lang="en-US" dirty="0"/>
              <a:t>Integer</a:t>
            </a:r>
          </a:p>
          <a:p>
            <a:pPr marL="457200" lvl="1" indent="0">
              <a:buNone/>
            </a:pPr>
            <a:r>
              <a:rPr lang="en-US" dirty="0"/>
              <a:t>Floating-Point</a:t>
            </a:r>
          </a:p>
          <a:p>
            <a:pPr marL="457200" lvl="1" indent="0">
              <a:buNone/>
            </a:pPr>
            <a:r>
              <a:rPr lang="en-US" dirty="0"/>
              <a:t>Floating-Point</a:t>
            </a:r>
          </a:p>
          <a:p>
            <a:pPr marL="457200" lvl="1" indent="0">
              <a:buNone/>
            </a:pPr>
            <a:r>
              <a:rPr lang="en-US" dirty="0"/>
              <a:t>Floating-Point (dividing integers yields floating-point)</a:t>
            </a:r>
          </a:p>
          <a:p>
            <a:pPr marL="457200" lvl="1" indent="0">
              <a:buNone/>
            </a:pPr>
            <a:r>
              <a:rPr lang="en-US" dirty="0"/>
              <a:t>Integer (this is integer division – no remainder)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4A5A96-B480-4C09-AB6D-39E0BE8FFFF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x = 2</a:t>
            </a:r>
            <a:r>
              <a:rPr lang="en-US" dirty="0"/>
              <a:t>		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2.0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x = "True"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x = 2 + 3	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x = 2.0 + 3.0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x = 2 / 3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x = 2 / 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2 //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3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2449-5A30-4F93-9933-BA9FF443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reminder of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6617-028C-43D2-90DE-B937561B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output is to the “console” – a window or the screen that shows the output of the program.</a:t>
            </a:r>
          </a:p>
          <a:p>
            <a:r>
              <a:rPr lang="en-US" dirty="0"/>
              <a:t>To show the value of a variable, we “print” it</a:t>
            </a:r>
          </a:p>
          <a:p>
            <a:r>
              <a:rPr lang="en-US" dirty="0"/>
              <a:t>Command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print(x)</a:t>
            </a:r>
          </a:p>
          <a:p>
            <a:pPr marL="0" indent="0">
              <a:buNone/>
            </a:pPr>
            <a:r>
              <a:rPr lang="en-US" dirty="0"/>
              <a:t>where x is the thing you want to be printed. </a:t>
            </a:r>
          </a:p>
          <a:p>
            <a:r>
              <a:rPr lang="en-US" dirty="0"/>
              <a:t>The x can be:</a:t>
            </a:r>
          </a:p>
          <a:p>
            <a:pPr lvl="1"/>
            <a:r>
              <a:rPr lang="en-US" dirty="0"/>
              <a:t>a constant value (called a “literal”), </a:t>
            </a:r>
          </a:p>
          <a:p>
            <a:pPr lvl="1"/>
            <a:r>
              <a:rPr lang="en-US" dirty="0"/>
              <a:t>a variable, </a:t>
            </a:r>
          </a:p>
          <a:p>
            <a:pPr lvl="1"/>
            <a:r>
              <a:rPr lang="en-US" dirty="0"/>
              <a:t>or an expression</a:t>
            </a:r>
          </a:p>
        </p:txBody>
      </p:sp>
    </p:spTree>
    <p:extLst>
      <p:ext uri="{BB962C8B-B14F-4D97-AF65-F5344CB8AC3E}">
        <p14:creationId xmlns:p14="http://schemas.microsoft.com/office/powerpoint/2010/main" val="428026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70D4-2780-4155-BBB9-0119453D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97D3-C91B-4F1A-8143-A86DE839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on variables/values can vary depending on the type of the operands.</a:t>
            </a:r>
          </a:p>
          <a:p>
            <a:r>
              <a:rPr lang="en-US" dirty="0"/>
              <a:t> Let’s look at the basic addition operator: +</a:t>
            </a:r>
          </a:p>
          <a:p>
            <a:r>
              <a:rPr lang="en-US" dirty="0"/>
              <a:t>What is output by the following?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x=1+2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print(x)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19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70D4-2780-4155-BBB9-0119453D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97D3-C91B-4F1A-8143-A86DE839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on variables/values can vary depending on the type of the operands.</a:t>
            </a:r>
          </a:p>
          <a:p>
            <a:r>
              <a:rPr lang="en-US" dirty="0"/>
              <a:t> Let’s look at the basic addition operator: +</a:t>
            </a:r>
          </a:p>
          <a:p>
            <a:r>
              <a:rPr lang="en-US" dirty="0"/>
              <a:t>What is output by the following?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x=1+2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print(x)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031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70D4-2780-4155-BBB9-0119453D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97D3-C91B-4F1A-8143-A86DE839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on variables/values can vary depending on the type of the operands.</a:t>
            </a:r>
          </a:p>
          <a:p>
            <a:r>
              <a:rPr lang="en-US" dirty="0"/>
              <a:t> Let’s look at the basic addition operator: +</a:t>
            </a:r>
          </a:p>
          <a:p>
            <a:r>
              <a:rPr lang="en-US" dirty="0"/>
              <a:t>What is output by the following?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x=1.0+2.0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print(x)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56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70D4-2780-4155-BBB9-0119453D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97D3-C91B-4F1A-8143-A86DE839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on variables/values can vary depending on the type of the operands.</a:t>
            </a:r>
          </a:p>
          <a:p>
            <a:r>
              <a:rPr lang="en-US" dirty="0"/>
              <a:t> Let’s look at the basic addition operator: +</a:t>
            </a:r>
          </a:p>
          <a:p>
            <a:r>
              <a:rPr lang="en-US" dirty="0"/>
              <a:t>What is output by the following?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x=1.0+2.0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print(x)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3.0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79800" y="519503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Printing a floating-point value will include the decimal point</a:t>
            </a:r>
          </a:p>
        </p:txBody>
      </p:sp>
    </p:spTree>
    <p:extLst>
      <p:ext uri="{BB962C8B-B14F-4D97-AF65-F5344CB8AC3E}">
        <p14:creationId xmlns:p14="http://schemas.microsoft.com/office/powerpoint/2010/main" val="224014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70D4-2780-4155-BBB9-0119453D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97D3-C91B-4F1A-8143-A86DE839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on variables/values can vary depending on the type of the operands.</a:t>
            </a:r>
          </a:p>
          <a:p>
            <a:r>
              <a:rPr lang="en-US" dirty="0"/>
              <a:t> Let’s look at the basic addition operator: +</a:t>
            </a:r>
          </a:p>
          <a:p>
            <a:r>
              <a:rPr lang="en-US" dirty="0"/>
              <a:t>What is output by the following?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x="1"+"2"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print(x)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2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  <a:p>
            <a:pPr lvl="1"/>
            <a:r>
              <a:rPr lang="en-US" dirty="0"/>
              <a:t>Integers, Floating-Point, Strings, Booleans</a:t>
            </a:r>
          </a:p>
          <a:p>
            <a:pPr lvl="1"/>
            <a:r>
              <a:rPr lang="en-US" dirty="0"/>
              <a:t>Conversion between types</a:t>
            </a:r>
          </a:p>
          <a:p>
            <a:pPr lvl="1"/>
            <a:r>
              <a:rPr lang="en-US" dirty="0"/>
              <a:t>Operations on types</a:t>
            </a:r>
          </a:p>
          <a:p>
            <a:r>
              <a:rPr lang="en-US" dirty="0" err="1"/>
              <a:t>Input/Output</a:t>
            </a:r>
            <a:endParaRPr lang="en-US" dirty="0"/>
          </a:p>
          <a:p>
            <a:pPr lvl="1"/>
            <a:r>
              <a:rPr lang="en-US" dirty="0"/>
              <a:t>Some ways of getting input, and formatting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49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70D4-2780-4155-BBB9-0119453D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97D3-C91B-4F1A-8143-A86DE839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on variables/values can vary depending on the type of the operands.</a:t>
            </a:r>
          </a:p>
          <a:p>
            <a:r>
              <a:rPr lang="en-US" dirty="0"/>
              <a:t> Let’s look at the basic addition operator: +</a:t>
            </a:r>
          </a:p>
          <a:p>
            <a:r>
              <a:rPr lang="en-US" dirty="0"/>
              <a:t>What is output by the following?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x="1"+"2"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print(x)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11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2CB4-E9F6-49EB-A9AC-E92ECB48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that happen?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CEDA-11F9-4608-8E40-7DE6EB9AB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numerical types, the + operator means addition</a:t>
            </a:r>
          </a:p>
          <a:p>
            <a:r>
              <a:rPr lang="en-US" dirty="0"/>
              <a:t>For strings, the + operator means “concatenation”</a:t>
            </a:r>
          </a:p>
          <a:p>
            <a:r>
              <a:rPr lang="en-US" dirty="0"/>
              <a:t>Remember, “1” is a </a:t>
            </a:r>
            <a:r>
              <a:rPr lang="en-US" b="1" dirty="0"/>
              <a:t>string</a:t>
            </a:r>
            <a:r>
              <a:rPr lang="en-US" dirty="0"/>
              <a:t> (the text representation), not the integer 1</a:t>
            </a:r>
          </a:p>
          <a:p>
            <a:r>
              <a:rPr lang="en-US" dirty="0"/>
              <a:t>So, “1” + “2” is the string “1” joined to the string “2”, giving the result, a string “12”.  </a:t>
            </a:r>
          </a:p>
          <a:p>
            <a:pPr lvl="1"/>
            <a:r>
              <a:rPr lang="en-US" dirty="0"/>
              <a:t>Notice that when the string is printed, the quotation marks don’t appear.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3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AFA0-0AE9-476B-BAD5-FC237EFF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80DA6-E241-451C-862C-CDD36B1E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Strings have + defined (concatenation)</a:t>
            </a:r>
          </a:p>
          <a:p>
            <a:pPr lvl="1"/>
            <a:r>
              <a:rPr lang="en-US" dirty="0"/>
              <a:t>Needs to be between two strings</a:t>
            </a:r>
          </a:p>
          <a:p>
            <a:pPr lvl="1"/>
            <a:r>
              <a:rPr lang="en-US" dirty="0"/>
              <a:t>string + string gives a new string</a:t>
            </a:r>
          </a:p>
          <a:p>
            <a:pPr lvl="1"/>
            <a:r>
              <a:rPr lang="en-US" dirty="0"/>
              <a:t>string + </a:t>
            </a:r>
            <a:r>
              <a:rPr lang="en-US" dirty="0" err="1"/>
              <a:t>int</a:t>
            </a:r>
            <a:r>
              <a:rPr lang="en-US" dirty="0"/>
              <a:t> gives an error, though</a:t>
            </a:r>
          </a:p>
          <a:p>
            <a:r>
              <a:rPr lang="en-US" dirty="0"/>
              <a:t>How is the operation - defined for strings?</a:t>
            </a:r>
          </a:p>
          <a:p>
            <a:pPr lvl="1"/>
            <a:r>
              <a:rPr lang="en-US" dirty="0"/>
              <a:t>It’s not!  Trying to subtract two strings will give an error</a:t>
            </a:r>
          </a:p>
          <a:p>
            <a:r>
              <a:rPr lang="en-US" dirty="0"/>
              <a:t>Not every operation is defined for every type (in fact, most won’t be)</a:t>
            </a:r>
          </a:p>
          <a:p>
            <a:r>
              <a:rPr lang="en-US" dirty="0"/>
              <a:t>For strings, - and / are not defined at all, + is defined between two strings, and * is defined for a string and an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What do you think 3*"Howdy" will be?</a:t>
            </a:r>
          </a:p>
        </p:txBody>
      </p:sp>
    </p:spTree>
    <p:extLst>
      <p:ext uri="{BB962C8B-B14F-4D97-AF65-F5344CB8AC3E}">
        <p14:creationId xmlns:p14="http://schemas.microsoft.com/office/powerpoint/2010/main" val="3339608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AFA0-0AE9-476B-BAD5-FC237EFF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80DA6-E241-451C-862C-CDD36B1E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Strings have + defined (concatenation)</a:t>
            </a:r>
          </a:p>
          <a:p>
            <a:pPr lvl="1"/>
            <a:r>
              <a:rPr lang="en-US" dirty="0"/>
              <a:t>Needs to be between two strings</a:t>
            </a:r>
          </a:p>
          <a:p>
            <a:pPr lvl="1"/>
            <a:r>
              <a:rPr lang="en-US" dirty="0"/>
              <a:t>string + string gives a new string</a:t>
            </a:r>
          </a:p>
          <a:p>
            <a:pPr lvl="1"/>
            <a:r>
              <a:rPr lang="en-US" dirty="0"/>
              <a:t>string + </a:t>
            </a:r>
            <a:r>
              <a:rPr lang="en-US" dirty="0" err="1"/>
              <a:t>int</a:t>
            </a:r>
            <a:r>
              <a:rPr lang="en-US" dirty="0"/>
              <a:t> gives an error, though</a:t>
            </a:r>
          </a:p>
          <a:p>
            <a:r>
              <a:rPr lang="en-US" dirty="0"/>
              <a:t>How is the operation - defined for strings?</a:t>
            </a:r>
          </a:p>
          <a:p>
            <a:pPr lvl="1"/>
            <a:r>
              <a:rPr lang="en-US" dirty="0"/>
              <a:t>It’s not!  Trying to subtract two strings will give an error</a:t>
            </a:r>
          </a:p>
          <a:p>
            <a:r>
              <a:rPr lang="en-US" dirty="0"/>
              <a:t>Not every operation is defined for every type (in fact, most won’t be)</a:t>
            </a:r>
          </a:p>
          <a:p>
            <a:r>
              <a:rPr lang="en-US" dirty="0"/>
              <a:t>For strings, - and / are not defined at all, + is defined between two strings, and * is defined for a string and an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What do you think 3*"Howdy" will be?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HowdyHowdyHowdy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31668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2987-505D-48F2-8E09-79BBFBFB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between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F600-FC1F-490D-B932-860078FE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convert values of one type into a value of another type.</a:t>
            </a:r>
          </a:p>
          <a:p>
            <a:pPr lvl="1"/>
            <a:r>
              <a:rPr lang="en-US" dirty="0"/>
              <a:t>Not for every type combination, though</a:t>
            </a:r>
          </a:p>
          <a:p>
            <a:r>
              <a:rPr lang="en-US" dirty="0"/>
              <a:t>General format: </a:t>
            </a:r>
            <a:r>
              <a:rPr lang="en-US" dirty="0" err="1"/>
              <a:t>new_type</a:t>
            </a:r>
            <a:r>
              <a:rPr lang="en-US" dirty="0"/>
              <a:t>(value)</a:t>
            </a:r>
          </a:p>
          <a:p>
            <a:pPr lvl="1"/>
            <a:r>
              <a:rPr lang="en-US" dirty="0"/>
              <a:t>value is a variable, expression, or literal of some type</a:t>
            </a:r>
          </a:p>
          <a:p>
            <a:pPr lvl="1"/>
            <a:r>
              <a:rPr lang="en-US" dirty="0" err="1"/>
              <a:t>new_type</a:t>
            </a:r>
            <a:r>
              <a:rPr lang="en-US" dirty="0"/>
              <a:t> is the type to convert into</a:t>
            </a:r>
          </a:p>
          <a:p>
            <a:r>
              <a:rPr lang="en-US" dirty="0"/>
              <a:t>Example: converting </a:t>
            </a:r>
            <a:r>
              <a:rPr lang="en-US" dirty="0" err="1"/>
              <a:t>int</a:t>
            </a:r>
            <a:r>
              <a:rPr lang="en-US" dirty="0"/>
              <a:t> to a float: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float(3)</a:t>
            </a:r>
            <a:r>
              <a:rPr lang="en-US" dirty="0"/>
              <a:t>		- this becomes the value 3.0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2</a:t>
            </a:r>
            <a:r>
              <a:rPr lang="en-US" dirty="0"/>
              <a:t>			- x has the integer value 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y = float(x)</a:t>
            </a:r>
            <a:r>
              <a:rPr lang="en-US" dirty="0"/>
              <a:t>		- y has the float value 2.0, x still has the </a:t>
            </a:r>
            <a:r>
              <a:rPr lang="en-US" dirty="0" err="1"/>
              <a:t>int</a:t>
            </a:r>
            <a:r>
              <a:rPr lang="en-US" dirty="0"/>
              <a:t> value 2</a:t>
            </a:r>
          </a:p>
        </p:txBody>
      </p:sp>
    </p:spTree>
    <p:extLst>
      <p:ext uri="{BB962C8B-B14F-4D97-AF65-F5344CB8AC3E}">
        <p14:creationId xmlns:p14="http://schemas.microsoft.com/office/powerpoint/2010/main" val="3124622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6A52-D828-49F3-9DA6-680788D0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floats to </a:t>
            </a:r>
            <a:r>
              <a:rPr lang="en-US" dirty="0" err="1"/>
              <a:t>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B6942-7A58-42E5-9AF9-0CCB5CDA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converting a floating-point number to an integer, the value is truncated</a:t>
            </a:r>
          </a:p>
          <a:p>
            <a:r>
              <a:rPr lang="en-US" dirty="0"/>
              <a:t>Any fractional portion is dropped off, only the whole portion remains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(2.0)</a:t>
            </a:r>
            <a:r>
              <a:rPr lang="en-US" dirty="0"/>
              <a:t>			- has the value 2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(3.14) </a:t>
            </a:r>
            <a:r>
              <a:rPr lang="en-US" dirty="0"/>
              <a:t>		- has the value 3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(4.9)</a:t>
            </a:r>
            <a:r>
              <a:rPr lang="en-US" dirty="0"/>
              <a:t>			- has the value 4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(0.01)</a:t>
            </a:r>
            <a:r>
              <a:rPr lang="en-US" dirty="0"/>
              <a:t>		- has the value 0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(-1.3)</a:t>
            </a:r>
            <a:r>
              <a:rPr lang="en-US" dirty="0"/>
              <a:t>		- has the value -1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(-1234.56)</a:t>
            </a:r>
            <a:r>
              <a:rPr lang="en-US" dirty="0"/>
              <a:t>	- has the value -1234</a:t>
            </a:r>
          </a:p>
        </p:txBody>
      </p:sp>
    </p:spTree>
    <p:extLst>
      <p:ext uri="{BB962C8B-B14F-4D97-AF65-F5344CB8AC3E}">
        <p14:creationId xmlns:p14="http://schemas.microsoft.com/office/powerpoint/2010/main" val="1822549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5D9-8ED3-4479-99F2-E62B916F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strings to </a:t>
            </a:r>
            <a:r>
              <a:rPr lang="en-US" dirty="0" err="1"/>
              <a:t>ints</a:t>
            </a:r>
            <a:r>
              <a:rPr lang="en-US" dirty="0"/>
              <a:t>/floats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FC7F5-4054-4EDE-925D-097690576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Strings, if they “clearly” define an </a:t>
            </a:r>
            <a:r>
              <a:rPr lang="en-US" dirty="0" err="1"/>
              <a:t>int</a:t>
            </a:r>
            <a:r>
              <a:rPr lang="en-US" dirty="0"/>
              <a:t>/float, can be converted to one of those.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('3')</a:t>
            </a:r>
            <a:r>
              <a:rPr lang="en-US" dirty="0"/>
              <a:t>			- this has the integer value 3</a:t>
            </a:r>
          </a:p>
          <a:p>
            <a:r>
              <a:rPr lang="en-US" dirty="0">
                <a:latin typeface="Consolas" panose="020B0609020204030204" pitchFamily="49" charset="0"/>
              </a:rPr>
              <a:t>float('3.14')</a:t>
            </a:r>
            <a:r>
              <a:rPr lang="en-US" dirty="0"/>
              <a:t>	- this has the floating-point value 3.14</a:t>
            </a:r>
          </a:p>
          <a:p>
            <a:r>
              <a:rPr lang="en-US" dirty="0">
                <a:latin typeface="Consolas" panose="020B0609020204030204" pitchFamily="49" charset="0"/>
              </a:rPr>
              <a:t>float('2')</a:t>
            </a:r>
            <a:r>
              <a:rPr lang="en-US" dirty="0"/>
              <a:t>		- this has the floating-point value 2.0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('2.5')</a:t>
            </a:r>
            <a:r>
              <a:rPr lang="en-US" dirty="0"/>
              <a:t>		- this is an error (notice, it does NOT convert</a:t>
            </a:r>
          </a:p>
          <a:p>
            <a:pPr marL="0" indent="0">
              <a:buNone/>
            </a:pPr>
            <a:r>
              <a:rPr lang="en-US" dirty="0"/>
              <a:t>				  to a float, then to an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314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A4AF-2769-4CD6-AE39-042D192D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a number to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D225-A48F-4A5B-82D1-36FF3EF2B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conversion is done with the command </a:t>
            </a:r>
            <a:r>
              <a:rPr lang="en-US" dirty="0" err="1"/>
              <a:t>str</a:t>
            </a:r>
            <a:endParaRPr lang="en-US" dirty="0"/>
          </a:p>
          <a:p>
            <a:r>
              <a:rPr lang="en-US" dirty="0"/>
              <a:t>Does a direct conversion into a string.  Floating-point values always have at least one digit before and after the decimal point.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(1)</a:t>
            </a:r>
            <a:r>
              <a:rPr lang="en-US" dirty="0"/>
              <a:t>		- has the value '1'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(2.5)</a:t>
            </a:r>
            <a:r>
              <a:rPr lang="en-US" dirty="0"/>
              <a:t>		- has the value '2.5'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(1/2)</a:t>
            </a:r>
            <a:r>
              <a:rPr lang="en-US" dirty="0"/>
              <a:t>		- has the value '0.5'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(10*1.0)</a:t>
            </a:r>
            <a:r>
              <a:rPr lang="en-US" dirty="0"/>
              <a:t>	- has the value '10.0'</a:t>
            </a:r>
          </a:p>
          <a:p>
            <a:r>
              <a:rPr lang="en-US" dirty="0"/>
              <a:t>Note: There is also a “</a:t>
            </a:r>
            <a:r>
              <a:rPr lang="en-US" dirty="0" err="1"/>
              <a:t>repr</a:t>
            </a:r>
            <a:r>
              <a:rPr lang="en-US" dirty="0"/>
              <a:t>” alternative to “</a:t>
            </a:r>
            <a:r>
              <a:rPr lang="en-US" dirty="0" err="1"/>
              <a:t>str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For most types, </a:t>
            </a:r>
            <a:r>
              <a:rPr lang="en-US" dirty="0" err="1"/>
              <a:t>repr</a:t>
            </a:r>
            <a:r>
              <a:rPr lang="en-US" dirty="0"/>
              <a:t> and str work the same, but “</a:t>
            </a:r>
            <a:r>
              <a:rPr lang="en-US" dirty="0" err="1"/>
              <a:t>repr</a:t>
            </a:r>
            <a:r>
              <a:rPr lang="en-US" dirty="0"/>
              <a:t>” lets you convert a string to a string that is printed as shown (with quotation marks, new lines, etc.)</a:t>
            </a:r>
          </a:p>
          <a:p>
            <a:pPr lvl="1"/>
            <a:r>
              <a:rPr lang="en-US" dirty="0"/>
              <a:t>goal of __</a:t>
            </a:r>
            <a:r>
              <a:rPr lang="en-US" dirty="0" err="1"/>
              <a:t>repr</a:t>
            </a:r>
            <a:r>
              <a:rPr lang="en-US" dirty="0"/>
              <a:t>__ is to be unambiguous and __str__ is to be readable</a:t>
            </a:r>
          </a:p>
        </p:txBody>
      </p:sp>
    </p:spTree>
    <p:extLst>
      <p:ext uri="{BB962C8B-B14F-4D97-AF65-F5344CB8AC3E}">
        <p14:creationId xmlns:p14="http://schemas.microsoft.com/office/powerpoint/2010/main" val="172191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116-E142-4072-A990-9B2E85A9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3E82-4E96-4DBD-8A8C-70AED1630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Booleans have the value True or False</a:t>
            </a:r>
          </a:p>
          <a:p>
            <a:r>
              <a:rPr lang="en-US" dirty="0"/>
              <a:t>When converting FROM a Boolean value</a:t>
            </a:r>
          </a:p>
          <a:p>
            <a:pPr lvl="1"/>
            <a:r>
              <a:rPr lang="en-US" dirty="0"/>
              <a:t>True is assumed to have the value 1</a:t>
            </a:r>
          </a:p>
          <a:p>
            <a:pPr lvl="1"/>
            <a:r>
              <a:rPr lang="en-US" dirty="0"/>
              <a:t>False is assumed to have the value 0</a:t>
            </a:r>
          </a:p>
          <a:p>
            <a:r>
              <a:rPr lang="en-US" dirty="0"/>
              <a:t>When converting TO a Boolean value</a:t>
            </a:r>
          </a:p>
          <a:p>
            <a:pPr lvl="1"/>
            <a:r>
              <a:rPr lang="en-US" dirty="0"/>
              <a:t>The numeric value 0 has the value False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Anything else </a:t>
            </a:r>
            <a:r>
              <a:rPr lang="en-US" dirty="0"/>
              <a:t>has the value 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24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0D89-CB18-4355-B8D6-73CF8906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85FB-94F6-4773-B4F4-A860F19E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(True)	</a:t>
            </a:r>
            <a:r>
              <a:rPr lang="en-US" dirty="0"/>
              <a:t>	- has the value 1</a:t>
            </a:r>
          </a:p>
          <a:p>
            <a:r>
              <a:rPr lang="en-US" dirty="0">
                <a:latin typeface="Consolas" panose="020B0609020204030204" pitchFamily="49" charset="0"/>
              </a:rPr>
              <a:t>float(True)	</a:t>
            </a:r>
            <a:r>
              <a:rPr lang="en-US" dirty="0"/>
              <a:t>	- has the value 1.0</a:t>
            </a:r>
          </a:p>
          <a:p>
            <a:r>
              <a:rPr lang="en-US" dirty="0">
                <a:latin typeface="Consolas" panose="020B0609020204030204" pitchFamily="49" charset="0"/>
              </a:rPr>
              <a:t>float(False)	</a:t>
            </a:r>
            <a:r>
              <a:rPr lang="en-US" dirty="0"/>
              <a:t>	- has the value 0.0</a:t>
            </a:r>
          </a:p>
          <a:p>
            <a:r>
              <a:rPr lang="en-US" dirty="0">
                <a:latin typeface="Consolas" panose="020B0609020204030204" pitchFamily="49" charset="0"/>
              </a:rPr>
              <a:t>bool(0)</a:t>
            </a:r>
            <a:r>
              <a:rPr lang="en-US" dirty="0"/>
              <a:t>			- has the value False</a:t>
            </a:r>
          </a:p>
          <a:p>
            <a:r>
              <a:rPr lang="en-US" dirty="0">
                <a:latin typeface="Consolas" panose="020B0609020204030204" pitchFamily="49" charset="0"/>
              </a:rPr>
              <a:t>bool(3)</a:t>
            </a:r>
            <a:r>
              <a:rPr lang="en-US" dirty="0"/>
              <a:t>			- has the value True</a:t>
            </a:r>
          </a:p>
          <a:p>
            <a:r>
              <a:rPr lang="en-US" dirty="0">
                <a:latin typeface="Consolas" panose="020B0609020204030204" pitchFamily="49" charset="0"/>
              </a:rPr>
              <a:t>bool(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'0'</a:t>
            </a:r>
            <a:r>
              <a:rPr lang="en-US" dirty="0">
                <a:latin typeface="Consolas" panose="020B0609020204030204" pitchFamily="49" charset="0"/>
              </a:rPr>
              <a:t>)	</a:t>
            </a:r>
            <a:r>
              <a:rPr lang="en-US" dirty="0"/>
              <a:t>	- has the value True (is not numeric 0)</a:t>
            </a:r>
          </a:p>
          <a:p>
            <a:r>
              <a:rPr lang="en-US" dirty="0">
                <a:latin typeface="Consolas" panose="020B0609020204030204" pitchFamily="49" charset="0"/>
              </a:rPr>
              <a:t>bool(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'0.0'</a:t>
            </a:r>
            <a:r>
              <a:rPr lang="en-US" dirty="0">
                <a:latin typeface="Consolas" panose="020B0609020204030204" pitchFamily="49" charset="0"/>
              </a:rPr>
              <a:t>)	</a:t>
            </a:r>
            <a:r>
              <a:rPr lang="en-US" dirty="0"/>
              <a:t>	- has the value True (is not numeric 0)</a:t>
            </a:r>
          </a:p>
          <a:p>
            <a:r>
              <a:rPr lang="en-US" dirty="0">
                <a:latin typeface="Consolas" panose="020B0609020204030204" pitchFamily="49" charset="0"/>
              </a:rPr>
              <a:t>bool(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'False'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	- has the value True (is not numeric 0)</a:t>
            </a:r>
          </a:p>
        </p:txBody>
      </p:sp>
    </p:spTree>
    <p:extLst>
      <p:ext uri="{BB962C8B-B14F-4D97-AF65-F5344CB8AC3E}">
        <p14:creationId xmlns:p14="http://schemas.microsoft.com/office/powerpoint/2010/main" val="204573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/>
          <a:lstStyle/>
          <a:p>
            <a:r>
              <a:rPr lang="en-US" dirty="0"/>
              <a:t>Computer memory consists of a bunch of 1s and 0s</a:t>
            </a:r>
          </a:p>
          <a:p>
            <a:r>
              <a:rPr lang="en-US" dirty="0"/>
              <a:t>Remember that a variable describes some area of memory</a:t>
            </a:r>
          </a:p>
          <a:p>
            <a:pPr lvl="1"/>
            <a:r>
              <a:rPr lang="en-US" dirty="0"/>
              <a:t>That memory contains only 1s and 0s.</a:t>
            </a:r>
          </a:p>
          <a:p>
            <a:r>
              <a:rPr lang="en-US" dirty="0"/>
              <a:t>How do we know how to interpret a set of 1s and 0s?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70000" y="3747294"/>
            <a:ext cx="94234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dirty="0"/>
                <a:t>11010011100011101001111010011001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500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28C0-0987-4D3F-A76A-3DBD64FE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AFF2-11C0-4E3E-9A8B-DE0A789A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think the value of this expression is?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(float(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(3/2)+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(3/2))))*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(2)+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(7))/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(10.3))</a:t>
            </a:r>
          </a:p>
        </p:txBody>
      </p:sp>
    </p:spTree>
    <p:extLst>
      <p:ext uri="{BB962C8B-B14F-4D97-AF65-F5344CB8AC3E}">
        <p14:creationId xmlns:p14="http://schemas.microsoft.com/office/powerpoint/2010/main" val="704319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28C0-0987-4D3F-A76A-3DBD64FE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AFF2-11C0-4E3E-9A8B-DE0A789A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think the value of this expression is?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(float(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(3/2)+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(3/2))))*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(2)+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(7))/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(10.3))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(float(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1.5</a:t>
            </a:r>
            <a:r>
              <a:rPr lang="en-US" sz="2000" dirty="0">
                <a:latin typeface="Consolas" panose="020B0609020204030204" pitchFamily="49" charset="0"/>
              </a:rPr>
              <a:t>)+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1.5</a:t>
            </a:r>
            <a:r>
              <a:rPr lang="en-US" sz="2000" dirty="0">
                <a:latin typeface="Consolas" panose="020B0609020204030204" pitchFamily="49" charset="0"/>
              </a:rPr>
              <a:t>))))*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'2'</a:t>
            </a:r>
            <a:r>
              <a:rPr lang="en-US" sz="2000" dirty="0"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'7'</a:t>
            </a:r>
            <a:r>
              <a:rPr lang="en-US" sz="2000" dirty="0">
                <a:latin typeface="Consolas" panose="020B0609020204030204" pitchFamily="49" charset="0"/>
              </a:rPr>
              <a:t>)/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(10.3))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(float(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(1.5)+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)))*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'27'</a:t>
            </a:r>
            <a:r>
              <a:rPr lang="en-US" sz="2000" dirty="0">
                <a:latin typeface="Consolas" panose="020B0609020204030204" pitchFamily="49" charset="0"/>
              </a:rPr>
              <a:t>)/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(float(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'1.5'</a:t>
            </a:r>
            <a:r>
              <a:rPr lang="en-US" sz="2000" dirty="0"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'1'</a:t>
            </a:r>
            <a:r>
              <a:rPr lang="en-US" sz="2000" dirty="0">
                <a:latin typeface="Consolas" panose="020B0609020204030204" pitchFamily="49" charset="0"/>
              </a:rPr>
              <a:t>))*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27</a:t>
            </a:r>
            <a:r>
              <a:rPr lang="en-US" sz="2000" dirty="0">
                <a:latin typeface="Consolas" panose="020B0609020204030204" pitchFamily="49" charset="0"/>
              </a:rPr>
              <a:t>/10)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(float(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'1.51'</a:t>
            </a:r>
            <a:r>
              <a:rPr lang="en-US" sz="2000" dirty="0">
                <a:latin typeface="Consolas" panose="020B0609020204030204" pitchFamily="49" charset="0"/>
              </a:rPr>
              <a:t>))*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2.7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1.51</a:t>
            </a:r>
            <a:r>
              <a:rPr lang="en-US" sz="2000" dirty="0">
                <a:latin typeface="Consolas" panose="020B0609020204030204" pitchFamily="49" charset="0"/>
              </a:rPr>
              <a:t>)*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'1.51'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'1.511.51'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88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EC35-BA51-48DA-8E6D-71071990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Output with print()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3F1E-A7C1-4B30-AB80-EC5D3A7F9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saw earlier, the basic command for output is the print command.</a:t>
            </a:r>
          </a:p>
          <a:p>
            <a:r>
              <a:rPr lang="en-US" dirty="0"/>
              <a:t>The print command formats the output in a readable way</a:t>
            </a:r>
          </a:p>
          <a:p>
            <a:pPr lvl="1"/>
            <a:r>
              <a:rPr lang="en-US" dirty="0"/>
              <a:t>By default, it also ends the line it prints on, so the next thing printed will be on the next line</a:t>
            </a:r>
          </a:p>
          <a:p>
            <a:r>
              <a:rPr lang="en-US" dirty="0"/>
              <a:t>More than one value can be specified in the parentheses, separated by commas</a:t>
            </a:r>
          </a:p>
          <a:p>
            <a:pPr lvl="1"/>
            <a:r>
              <a:rPr lang="en-US" dirty="0"/>
              <a:t>Each thing is printed, separated by a space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print(2.0,'is',2) </a:t>
            </a:r>
            <a:r>
              <a:rPr lang="en-US" dirty="0"/>
              <a:t>outputs: </a:t>
            </a:r>
            <a:r>
              <a:rPr lang="en-US" dirty="0">
                <a:latin typeface="Consolas" panose="020B0609020204030204" pitchFamily="49" charset="0"/>
              </a:rPr>
              <a:t>2.0 is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24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5E42-5941-4887-90D7-39A92F85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15DAC-1DC6-4866-990E-9AA781E3C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Often, to get the format we want, it’s easiest to create a string ourselves, and print the string.</a:t>
            </a:r>
          </a:p>
          <a:p>
            <a:pPr lvl="1"/>
            <a:r>
              <a:rPr lang="en-US" dirty="0"/>
              <a:t>e.g. if we don’t want spaces separating elements.</a:t>
            </a:r>
          </a:p>
          <a:p>
            <a:r>
              <a:rPr lang="en-US" dirty="0"/>
              <a:t>For example, say we had values stored in variables x and y, and we wanted to print out: “&lt;</a:t>
            </a:r>
            <a:r>
              <a:rPr lang="en-US" dirty="0" err="1"/>
              <a:t>xvalue</a:t>
            </a:r>
            <a:r>
              <a:rPr lang="en-US" dirty="0"/>
              <a:t>&gt;:&lt;</a:t>
            </a:r>
            <a:r>
              <a:rPr lang="en-US" dirty="0" err="1"/>
              <a:t>yvalue</a:t>
            </a:r>
            <a:r>
              <a:rPr lang="en-US" dirty="0"/>
              <a:t>&gt;” (the values, separated by a colon)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x=3</a:t>
            </a:r>
            <a:r>
              <a:rPr lang="en-US" dirty="0"/>
              <a:t>							OUTPUT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y=4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x,’:’,y</a:t>
            </a:r>
            <a:r>
              <a:rPr lang="en-US" dirty="0">
                <a:latin typeface="Consolas" panose="020B0609020204030204" pitchFamily="49" charset="0"/>
              </a:rPr>
              <a:t>)					3 : 4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(x) + ’:’ + 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(y))			3:4</a:t>
            </a:r>
          </a:p>
          <a:p>
            <a:r>
              <a:rPr lang="en-US" dirty="0"/>
              <a:t>Notice lack of spaces in second 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92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C1F8-36FA-4BF9-A0B8-C8E9A805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F615-5D3E-4EF4-BFC0-167D418E7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 lot of options for formatting strings in different ways</a:t>
            </a:r>
          </a:p>
          <a:p>
            <a:pPr lvl="1"/>
            <a:r>
              <a:rPr lang="en-US" dirty="0"/>
              <a:t>Often helps to line up data or get exact formatting</a:t>
            </a:r>
          </a:p>
          <a:p>
            <a:pPr lvl="1"/>
            <a:r>
              <a:rPr lang="en-US" dirty="0"/>
              <a:t>We’ll see some of these in labs throughout the course</a:t>
            </a:r>
          </a:p>
          <a:p>
            <a:r>
              <a:rPr lang="en-US" dirty="0"/>
              <a:t>For example, we can “pad” a string with extra spaces to the left and/or right, using the .</a:t>
            </a:r>
            <a:r>
              <a:rPr lang="en-US" dirty="0" err="1"/>
              <a:t>ljust</a:t>
            </a:r>
            <a:r>
              <a:rPr lang="en-US" dirty="0"/>
              <a:t>(), .</a:t>
            </a:r>
            <a:r>
              <a:rPr lang="en-US" dirty="0" err="1"/>
              <a:t>rjust</a:t>
            </a:r>
            <a:r>
              <a:rPr lang="en-US" dirty="0"/>
              <a:t>(), and .center() commands immediately after a string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"2.3".ljust(10)</a:t>
            </a:r>
            <a:r>
              <a:rPr lang="en-US" dirty="0"/>
              <a:t>		- has value: </a:t>
            </a:r>
            <a:r>
              <a:rPr lang="en-US" dirty="0">
                <a:latin typeface="Consolas" panose="020B0609020204030204" pitchFamily="49" charset="0"/>
              </a:rPr>
              <a:t>'2.3       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"2.3".rjust(10)</a:t>
            </a:r>
            <a:r>
              <a:rPr lang="en-US" dirty="0"/>
              <a:t>		- has value: </a:t>
            </a:r>
            <a:r>
              <a:rPr lang="en-US" dirty="0">
                <a:latin typeface="Consolas" panose="020B0609020204030204" pitchFamily="49" charset="0"/>
              </a:rPr>
              <a:t>'       2.3'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"2.3".center(10)</a:t>
            </a:r>
            <a:r>
              <a:rPr lang="en-US" dirty="0"/>
              <a:t>		- has value: </a:t>
            </a:r>
            <a:r>
              <a:rPr lang="en-US" dirty="0">
                <a:latin typeface="Consolas" panose="020B0609020204030204" pitchFamily="49" charset="0"/>
              </a:rPr>
              <a:t>'   2.3    '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79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print()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 </a:t>
            </a:r>
            <a:r>
              <a:rPr lang="en-US" dirty="0">
                <a:solidFill>
                  <a:srgbClr val="00B050"/>
                </a:solidFill>
              </a:rPr>
              <a:t>default</a:t>
            </a:r>
            <a:r>
              <a:rPr lang="en-US" dirty="0"/>
              <a:t>, the print command, when printing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Separates all the items (listed separated by commas) with a space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Ends the line after printing (so next thing appears on next line)</a:t>
            </a:r>
          </a:p>
          <a:p>
            <a:r>
              <a:rPr lang="en-US" dirty="0"/>
              <a:t>We can actually change how the print command handles both of those things!</a:t>
            </a:r>
          </a:p>
          <a:p>
            <a:r>
              <a:rPr lang="en-US" dirty="0"/>
              <a:t>To change how items are separated, write: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print(…, </a:t>
            </a:r>
            <a:r>
              <a:rPr lang="en-US" dirty="0" err="1">
                <a:latin typeface="Consolas" panose="020B0609020204030204" pitchFamily="49" charset="0"/>
              </a:rPr>
              <a:t>sep</a:t>
            </a:r>
            <a:r>
              <a:rPr lang="en-US" dirty="0">
                <a:latin typeface="Consolas" panose="020B0609020204030204" pitchFamily="49" charset="0"/>
              </a:rPr>
              <a:t>="&lt;something&gt;")</a:t>
            </a:r>
          </a:p>
          <a:p>
            <a:r>
              <a:rPr lang="en-US" dirty="0"/>
              <a:t>To change what is done after printing, write: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print(…, end="&lt;something&gt;")</a:t>
            </a:r>
          </a:p>
          <a:p>
            <a:r>
              <a:rPr lang="en-US" dirty="0"/>
              <a:t>Note that </a:t>
            </a:r>
            <a:r>
              <a:rPr lang="en-US" dirty="0">
                <a:latin typeface="Consolas" panose="020B0609020204030204" pitchFamily="49" charset="0"/>
              </a:rPr>
              <a:t>&lt;something&gt; </a:t>
            </a:r>
            <a:r>
              <a:rPr lang="en-US" dirty="0"/>
              <a:t>could be an empty string, if you want nothing printed between items or at the end of a print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08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changing print()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this output?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print("Test",3,5,sep=',')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print("Test",3,5,sep=',',end=':')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print(15)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38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changing print()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this output?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print("Test",3,5,sep=',')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print("Test",3,5,sep=',',end=':')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print(15)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 3 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148847">
            <a:off x="771772" y="2509652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94000" y="4569642"/>
            <a:ext cx="7924800" cy="521817"/>
            <a:chOff x="393700" y="4260079"/>
            <a:chExt cx="7924800" cy="521817"/>
          </a:xfrm>
        </p:grpSpPr>
        <p:sp>
          <p:nvSpPr>
            <p:cNvPr id="7" name="TextBox 6"/>
            <p:cNvSpPr txBox="1"/>
            <p:nvPr/>
          </p:nvSpPr>
          <p:spPr>
            <a:xfrm>
              <a:off x="5118100" y="4260079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“normal” print output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93700" y="4444745"/>
              <a:ext cx="4724400" cy="3371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0326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changing print()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this output?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print("Test",3,5,sep=',')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print("Test",3,5,sep=',',end=':')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print(15)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 3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Test,3,5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148847">
            <a:off x="771772" y="3016880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43200" y="5007403"/>
            <a:ext cx="7924800" cy="646331"/>
            <a:chOff x="393700" y="4260079"/>
            <a:chExt cx="792480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118100" y="4260079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space separators were replaced by commas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93700" y="4583245"/>
              <a:ext cx="4724400" cy="1986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1204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changing print()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this output?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print("Test",3,5,sep=',')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print("Test",3,5,sep=',',end=':')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print(15)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 3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Test,3,5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Test,3,5: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148847">
            <a:off x="771773" y="3537579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57500" y="5530632"/>
            <a:ext cx="7924800" cy="923330"/>
            <a:chOff x="393700" y="4260079"/>
            <a:chExt cx="7924800" cy="923330"/>
          </a:xfrm>
        </p:grpSpPr>
        <p:sp>
          <p:nvSpPr>
            <p:cNvPr id="7" name="TextBox 6"/>
            <p:cNvSpPr txBox="1"/>
            <p:nvPr/>
          </p:nvSpPr>
          <p:spPr>
            <a:xfrm>
              <a:off x="5118100" y="4260079"/>
              <a:ext cx="32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space separators were replaced by commas, and the end-of-line by a colon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93700" y="4721744"/>
              <a:ext cx="4724400" cy="601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024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2175"/>
          </a:xfrm>
        </p:spPr>
        <p:txBody>
          <a:bodyPr>
            <a:normAutofit/>
          </a:bodyPr>
          <a:lstStyle/>
          <a:p>
            <a:r>
              <a:rPr lang="en-US" dirty="0"/>
              <a:t>Computer memory consists of a bunch of 1s and 0s</a:t>
            </a:r>
          </a:p>
          <a:p>
            <a:r>
              <a:rPr lang="en-US" dirty="0"/>
              <a:t>Remember that a variable describes some area of memory</a:t>
            </a:r>
          </a:p>
          <a:p>
            <a:pPr lvl="1"/>
            <a:r>
              <a:rPr lang="en-US" dirty="0"/>
              <a:t>That memory contains only 1s and 0s.</a:t>
            </a:r>
          </a:p>
          <a:p>
            <a:r>
              <a:rPr lang="en-US" dirty="0"/>
              <a:t>How do we know how to interpret a set of 1s and 0s?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variable </a:t>
            </a:r>
            <a:r>
              <a:rPr lang="en-US" b="1" dirty="0"/>
              <a:t>type</a:t>
            </a:r>
            <a:r>
              <a:rPr lang="en-US" dirty="0"/>
              <a:t> says how we should interpret that data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70000" y="3747294"/>
            <a:ext cx="94234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dirty="0"/>
                <a:t>11010011100011101001111010011001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6150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changing print()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this output?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print("Test",3,5,sep=',')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print("Test",3,5,sep=',',end=':')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print(15)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 3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Test,3,5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Test,3,5:15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997200" y="4549527"/>
            <a:ext cx="6883400" cy="1330573"/>
            <a:chOff x="1435100" y="4260079"/>
            <a:chExt cx="6883400" cy="1330573"/>
          </a:xfrm>
        </p:grpSpPr>
        <p:sp>
          <p:nvSpPr>
            <p:cNvPr id="7" name="TextBox 6"/>
            <p:cNvSpPr txBox="1"/>
            <p:nvPr/>
          </p:nvSpPr>
          <p:spPr>
            <a:xfrm>
              <a:off x="5118100" y="4260079"/>
              <a:ext cx="3200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There was no end-of-line, so the next print statement came immediately after the previous one.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1435100" y="4860244"/>
              <a:ext cx="3683000" cy="7304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8686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we want to output numbers with varying degrees of precision</a:t>
            </a:r>
          </a:p>
          <a:p>
            <a:r>
              <a:rPr lang="en-US" dirty="0"/>
              <a:t>This turns out to be a bit more complicated – we will come back to this after seeing some more material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40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seen lots of examples of output – the print statement – but what about input?</a:t>
            </a:r>
          </a:p>
          <a:p>
            <a:r>
              <a:rPr lang="en-US" dirty="0"/>
              <a:t>We will assume here that our input is coming from a person typing on the keyboard into the main window.</a:t>
            </a:r>
          </a:p>
          <a:p>
            <a:pPr lvl="1"/>
            <a:r>
              <a:rPr lang="en-US" dirty="0"/>
              <a:t>This is as opposed to input from a file, or a device, etc.</a:t>
            </a:r>
          </a:p>
          <a:p>
            <a:r>
              <a:rPr lang="en-US" dirty="0"/>
              <a:t>This input source is referred to in different ways: “standard input” or input from the “console” are two of the more common ones.</a:t>
            </a:r>
          </a:p>
        </p:txBody>
      </p:sp>
    </p:spTree>
    <p:extLst>
      <p:ext uri="{BB962C8B-B14F-4D97-AF65-F5344CB8AC3E}">
        <p14:creationId xmlns:p14="http://schemas.microsoft.com/office/powerpoint/2010/main" val="1005563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input()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/>
          <a:p>
            <a:r>
              <a:rPr lang="en-US" dirty="0"/>
              <a:t>We have a command, </a:t>
            </a:r>
            <a:r>
              <a:rPr lang="en-US" dirty="0">
                <a:latin typeface="Consolas" panose="020B0609020204030204" pitchFamily="49" charset="0"/>
              </a:rPr>
              <a:t>input()</a:t>
            </a:r>
            <a:r>
              <a:rPr lang="en-US" dirty="0"/>
              <a:t>, available to get input </a:t>
            </a:r>
          </a:p>
          <a:p>
            <a:pPr lvl="1"/>
            <a:r>
              <a:rPr lang="en-US" dirty="0"/>
              <a:t>We have to assign </a:t>
            </a:r>
            <a:r>
              <a:rPr lang="en-US" dirty="0">
                <a:latin typeface="Consolas" panose="020B0609020204030204" pitchFamily="49" charset="0"/>
              </a:rPr>
              <a:t>input() </a:t>
            </a:r>
            <a:r>
              <a:rPr lang="en-US" dirty="0"/>
              <a:t>to a variable.</a:t>
            </a:r>
          </a:p>
          <a:p>
            <a:pPr lvl="1"/>
            <a:r>
              <a:rPr lang="en-US" dirty="0"/>
              <a:t>e.g. </a:t>
            </a:r>
            <a:r>
              <a:rPr lang="en-US" dirty="0" err="1">
                <a:latin typeface="Consolas" panose="020B0609020204030204" pitchFamily="49" charset="0"/>
              </a:rPr>
              <a:t>thing_I_typed</a:t>
            </a:r>
            <a:r>
              <a:rPr lang="en-US" dirty="0">
                <a:latin typeface="Consolas" panose="020B0609020204030204" pitchFamily="49" charset="0"/>
              </a:rPr>
              <a:t> = input()</a:t>
            </a:r>
          </a:p>
          <a:p>
            <a:pPr lvl="5"/>
            <a:endParaRPr lang="en-US" dirty="0"/>
          </a:p>
          <a:p>
            <a:r>
              <a:rPr lang="en-US" dirty="0"/>
              <a:t>Important: </a:t>
            </a:r>
            <a:r>
              <a:rPr lang="en-US" b="1" dirty="0">
                <a:solidFill>
                  <a:srgbClr val="00B050"/>
                </a:solidFill>
              </a:rPr>
              <a:t>All input comes in as a string</a:t>
            </a:r>
            <a:r>
              <a:rPr lang="en-US" b="1" dirty="0"/>
              <a:t>.  </a:t>
            </a:r>
          </a:p>
          <a:p>
            <a:pPr lvl="1"/>
            <a:r>
              <a:rPr lang="en-US" dirty="0"/>
              <a:t>That is, all input from the input() command comes in as a string.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If we want to input a number, we have to convert the string to a number.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age =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(input()) </a:t>
            </a:r>
            <a:r>
              <a:rPr lang="en-US" dirty="0"/>
              <a:t>will read in what is typed, convert it to an integer, and save it in the variable </a:t>
            </a:r>
            <a:r>
              <a:rPr lang="en-US" dirty="0">
                <a:latin typeface="Consolas" panose="020B0609020204030204" pitchFamily="49" charset="0"/>
              </a:rPr>
              <a:t>age</a:t>
            </a:r>
            <a:r>
              <a:rPr lang="en-US" dirty="0"/>
              <a:t>.</a:t>
            </a:r>
          </a:p>
          <a:p>
            <a:pPr lvl="6"/>
            <a:endParaRPr lang="en-US" dirty="0"/>
          </a:p>
          <a:p>
            <a:r>
              <a:rPr lang="en-US" dirty="0"/>
              <a:t>Input is read until the end of the line is entered</a:t>
            </a:r>
          </a:p>
        </p:txBody>
      </p:sp>
    </p:spTree>
    <p:extLst>
      <p:ext uri="{BB962C8B-B14F-4D97-AF65-F5344CB8AC3E}">
        <p14:creationId xmlns:p14="http://schemas.microsoft.com/office/powerpoint/2010/main" val="4039436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program to compute area of a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 = float(input())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print(pi*r**2)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run, the user will type a number, and the program will output the area of a circle with that radius.</a:t>
            </a:r>
          </a:p>
          <a:p>
            <a:pPr lvl="1"/>
            <a:r>
              <a:rPr lang="en-US" dirty="0"/>
              <a:t>Try it out!</a:t>
            </a:r>
          </a:p>
          <a:p>
            <a:pPr lvl="1"/>
            <a:r>
              <a:rPr lang="en-US" dirty="0"/>
              <a:t>Note: we have to have the “</a:t>
            </a:r>
            <a:r>
              <a:rPr lang="en-US" dirty="0">
                <a:latin typeface="Consolas" panose="020B0609020204030204" pitchFamily="49" charset="0"/>
              </a:rPr>
              <a:t>from math import *</a:t>
            </a:r>
            <a:r>
              <a:rPr lang="en-US" dirty="0"/>
              <a:t>” line to have pi defined.</a:t>
            </a:r>
          </a:p>
        </p:txBody>
      </p:sp>
    </p:spTree>
    <p:extLst>
      <p:ext uri="{BB962C8B-B14F-4D97-AF65-F5344CB8AC3E}">
        <p14:creationId xmlns:p14="http://schemas.microsoft.com/office/powerpoint/2010/main" val="30222898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program to compute area of a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 = float(input())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print(pi*r**2)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836257"/>
            <a:ext cx="10613934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1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3.141592653589793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70000" y="4260079"/>
            <a:ext cx="7048500" cy="1188221"/>
            <a:chOff x="1270000" y="4260079"/>
            <a:chExt cx="7048500" cy="1188221"/>
          </a:xfrm>
        </p:grpSpPr>
        <p:sp>
          <p:nvSpPr>
            <p:cNvPr id="5" name="TextBox 4"/>
            <p:cNvSpPr txBox="1"/>
            <p:nvPr/>
          </p:nvSpPr>
          <p:spPr>
            <a:xfrm>
              <a:off x="5118100" y="4260079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user typed this in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270000" y="4444745"/>
              <a:ext cx="3848100" cy="10035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0909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to output something more descriptive?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change the program, so that it printed a description of the answer?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 = float(input())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print(pi*r**2)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56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to output something more descriptive?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change the program, so that it printed a description of the answer?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 = float(input())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print("The area of the circle is "+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(pi*r**2))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836257"/>
            <a:ext cx="10613934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1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The area of the circle is 3.141592653589793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70000" y="4988742"/>
            <a:ext cx="7924800" cy="521817"/>
            <a:chOff x="393700" y="4260079"/>
            <a:chExt cx="7924800" cy="521817"/>
          </a:xfrm>
        </p:grpSpPr>
        <p:sp>
          <p:nvSpPr>
            <p:cNvPr id="6" name="TextBox 5"/>
            <p:cNvSpPr txBox="1"/>
            <p:nvPr/>
          </p:nvSpPr>
          <p:spPr>
            <a:xfrm>
              <a:off x="5118100" y="4260079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user typed this in</a:t>
              </a: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3700" y="4444745"/>
              <a:ext cx="4724400" cy="3371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0053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to ask the user for input?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change the program, so that it asks the user to input a radius?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 = float(input())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print("The area of the circle is "+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(pi*r**2))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0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to ask the user for input?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change the program, so that it asks the user to input a radius?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print("Enter the radius of a circle:")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 = float(input())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print("The area of the circle is "+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(pi*r**2))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836257"/>
            <a:ext cx="10613934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Enter the radius of a circle: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1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The area of the circle is 3.141592653589793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84300" y="5655146"/>
            <a:ext cx="9182100" cy="369332"/>
            <a:chOff x="-863600" y="4260079"/>
            <a:chExt cx="91821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118100" y="4260079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user typed this in</a:t>
              </a: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863600" y="4444745"/>
              <a:ext cx="5981700" cy="923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215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standard types that are built in to the language or commonly used.  Some of these include: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Floating-Point Numbers</a:t>
            </a:r>
          </a:p>
          <a:p>
            <a:pPr lvl="1"/>
            <a:r>
              <a:rPr lang="en-US" dirty="0"/>
              <a:t>Booleans</a:t>
            </a:r>
          </a:p>
          <a:p>
            <a:pPr lvl="1"/>
            <a:r>
              <a:rPr lang="en-US" dirty="0"/>
              <a:t>Strings</a:t>
            </a:r>
          </a:p>
          <a:p>
            <a:r>
              <a:rPr lang="en-US" dirty="0"/>
              <a:t>We’ll encounter other types later</a:t>
            </a:r>
          </a:p>
          <a:p>
            <a:r>
              <a:rPr lang="en-US" dirty="0"/>
              <a:t>There are also ways to create our own types, but we won’t be discussing these.</a:t>
            </a:r>
          </a:p>
        </p:txBody>
      </p:sp>
    </p:spTree>
    <p:extLst>
      <p:ext uri="{BB962C8B-B14F-4D97-AF65-F5344CB8AC3E}">
        <p14:creationId xmlns:p14="http://schemas.microsoft.com/office/powerpoint/2010/main" val="2691400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with a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input()</a:t>
            </a:r>
            <a:r>
              <a:rPr lang="en-US" dirty="0"/>
              <a:t> command can also print out the text to prompt the user itself.</a:t>
            </a:r>
          </a:p>
          <a:p>
            <a:r>
              <a:rPr lang="en-US" dirty="0"/>
              <a:t>Writing </a:t>
            </a:r>
            <a:r>
              <a:rPr lang="en-US" dirty="0">
                <a:latin typeface="Consolas" panose="020B0609020204030204" pitchFamily="49" charset="0"/>
              </a:rPr>
              <a:t>input(x)</a:t>
            </a:r>
            <a:r>
              <a:rPr lang="en-US" dirty="0"/>
              <a:t>, where x is a literal, variable, or expression, will print out x before getting the user’s input.</a:t>
            </a:r>
          </a:p>
          <a:p>
            <a:pPr lvl="1"/>
            <a:r>
              <a:rPr lang="en-US" dirty="0"/>
              <a:t>Note: there is NOT a new line printed after that prompt is printed</a:t>
            </a:r>
          </a:p>
          <a:p>
            <a:r>
              <a:rPr lang="en-US" dirty="0"/>
              <a:t>Example:  </a:t>
            </a:r>
            <a:r>
              <a:rPr lang="en-US" dirty="0" err="1">
                <a:latin typeface="Consolas" panose="020B0609020204030204" pitchFamily="49" charset="0"/>
              </a:rPr>
              <a:t>user_name</a:t>
            </a:r>
            <a:r>
              <a:rPr lang="en-US" dirty="0">
                <a:latin typeface="Consolas" panose="020B0609020204030204" pitchFamily="49" charset="0"/>
              </a:rPr>
              <a:t> = input("Enter your name: ")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81500" y="5090342"/>
            <a:ext cx="6870700" cy="488845"/>
            <a:chOff x="3505200" y="4361679"/>
            <a:chExt cx="6870700" cy="488845"/>
          </a:xfrm>
        </p:grpSpPr>
        <p:sp>
          <p:nvSpPr>
            <p:cNvPr id="5" name="TextBox 4"/>
            <p:cNvSpPr txBox="1"/>
            <p:nvPr/>
          </p:nvSpPr>
          <p:spPr>
            <a:xfrm>
              <a:off x="7175500" y="4361679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user will type here</a:t>
              </a: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3505200" y="4546345"/>
              <a:ext cx="3670300" cy="3041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836257"/>
            <a:ext cx="10613934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Enter your name: 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92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to ask the user for input?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alternative, then, would have been: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 = float(input ("Enter the radius of a circle: "))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print("The area of the circle is "+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(pi*r**2))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836257"/>
            <a:ext cx="10613934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Enter the radius of a circle: 1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The area of the circle is 3.141592653589793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23100" y="5103042"/>
            <a:ext cx="4429034" cy="504269"/>
            <a:chOff x="6146800" y="4374379"/>
            <a:chExt cx="4429034" cy="504269"/>
          </a:xfrm>
        </p:grpSpPr>
        <p:sp>
          <p:nvSpPr>
            <p:cNvPr id="7" name="TextBox 6"/>
            <p:cNvSpPr txBox="1"/>
            <p:nvPr/>
          </p:nvSpPr>
          <p:spPr>
            <a:xfrm>
              <a:off x="7375434" y="4374379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user typed the “1” in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6146800" y="4559045"/>
              <a:ext cx="1228634" cy="3196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738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 are just that – integers</a:t>
            </a:r>
          </a:p>
          <a:p>
            <a:r>
              <a:rPr lang="en-US" dirty="0"/>
              <a:t>Can be positive or negative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1"/>
            <a:r>
              <a:rPr lang="en-US" dirty="0"/>
              <a:t>100</a:t>
            </a:r>
          </a:p>
          <a:p>
            <a:pPr lvl="1"/>
            <a:r>
              <a:rPr lang="en-US" dirty="0"/>
              <a:t>0</a:t>
            </a:r>
          </a:p>
          <a:p>
            <a:pPr lvl="1"/>
            <a:r>
              <a:rPr lang="en-US" dirty="0"/>
              <a:t>-20</a:t>
            </a:r>
          </a:p>
          <a:p>
            <a:r>
              <a:rPr lang="en-US" dirty="0"/>
              <a:t>Probably the most commonly used variable type</a:t>
            </a:r>
          </a:p>
        </p:txBody>
      </p:sp>
    </p:spTree>
    <p:extLst>
      <p:ext uri="{BB962C8B-B14F-4D97-AF65-F5344CB8AC3E}">
        <p14:creationId xmlns:p14="http://schemas.microsoft.com/office/powerpoint/2010/main" val="300127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182D-4082-4422-8923-01FA81C5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3BF6-C958-46DC-82F9-49514C286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represent numbers with a decimal point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1.01</a:t>
            </a:r>
          </a:p>
          <a:p>
            <a:pPr lvl="1"/>
            <a:r>
              <a:rPr lang="en-US" dirty="0"/>
              <a:t>2.0</a:t>
            </a:r>
          </a:p>
          <a:p>
            <a:pPr lvl="1"/>
            <a:r>
              <a:rPr lang="en-US" dirty="0"/>
              <a:t>100.0</a:t>
            </a:r>
          </a:p>
          <a:p>
            <a:pPr lvl="1"/>
            <a:r>
              <a:rPr lang="en-US" dirty="0"/>
              <a:t>-20.05</a:t>
            </a:r>
          </a:p>
          <a:p>
            <a:pPr lvl="1"/>
            <a:r>
              <a:rPr lang="en-US" dirty="0"/>
              <a:t>0.004</a:t>
            </a:r>
          </a:p>
          <a:p>
            <a:r>
              <a:rPr lang="en-US" dirty="0"/>
              <a:t>May be best to think of these as in “Scientific Notation”</a:t>
            </a:r>
          </a:p>
          <a:p>
            <a:pPr lvl="1"/>
            <a:r>
              <a:rPr lang="en-US" dirty="0"/>
              <a:t>A Mantissa (the values, assumed to have 1 digit before the decimal point)</a:t>
            </a:r>
          </a:p>
          <a:p>
            <a:pPr lvl="1"/>
            <a:r>
              <a:rPr lang="en-US" dirty="0"/>
              <a:t>An Exponent (the power of 10 that the Mantissa is multiplied by)</a:t>
            </a:r>
          </a:p>
          <a:p>
            <a:pPr lvl="1"/>
            <a:r>
              <a:rPr lang="en-US" dirty="0"/>
              <a:t>1234.567 = 1.234567 * 10</a:t>
            </a:r>
            <a:r>
              <a:rPr lang="en-US" baseline="3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4091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9FFA-AA1A-4B6C-8181-E2270E70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D5232-FE0F-4522-8ABC-13C1AF7C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will have the value True or False</a:t>
            </a:r>
          </a:p>
          <a:p>
            <a:r>
              <a:rPr lang="en-US" dirty="0"/>
              <a:t>That’s it!</a:t>
            </a:r>
          </a:p>
          <a:p>
            <a:r>
              <a:rPr lang="en-US" dirty="0"/>
              <a:t>We’ll see a lot more use of Booleans next week…</a:t>
            </a:r>
          </a:p>
        </p:txBody>
      </p:sp>
    </p:spTree>
    <p:extLst>
      <p:ext uri="{BB962C8B-B14F-4D97-AF65-F5344CB8AC3E}">
        <p14:creationId xmlns:p14="http://schemas.microsoft.com/office/powerpoint/2010/main" val="329845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AE29-D217-4BA5-BFD9-B09E72B6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073D-4B4E-44DB-8169-95844D89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 way of describing text</a:t>
            </a:r>
          </a:p>
          <a:p>
            <a:r>
              <a:rPr lang="en-US" dirty="0"/>
              <a:t>Strings are made up of characters “strung” together.</a:t>
            </a:r>
          </a:p>
          <a:p>
            <a:r>
              <a:rPr lang="en-US" dirty="0"/>
              <a:t>When we want to define a string, we usually must specify it within quotation marks, otherwise it might look like a variable name(s).</a:t>
            </a:r>
          </a:p>
          <a:p>
            <a:r>
              <a:rPr lang="en-US" dirty="0"/>
              <a:t>You can use either single quotes or double quotes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"This is a string"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'So is this'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4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13355</TotalTime>
  <Words>2811</Words>
  <Application>Microsoft Office PowerPoint</Application>
  <PresentationFormat>Widescreen</PresentationFormat>
  <Paragraphs>438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Office Theme</vt:lpstr>
      <vt:lpstr>Lecture 3</vt:lpstr>
      <vt:lpstr>Goals for today</vt:lpstr>
      <vt:lpstr>Variable Types</vt:lpstr>
      <vt:lpstr>Variable Types</vt:lpstr>
      <vt:lpstr>Types of Variables</vt:lpstr>
      <vt:lpstr>Integers</vt:lpstr>
      <vt:lpstr>Floating-Point Numbers</vt:lpstr>
      <vt:lpstr>Booleans</vt:lpstr>
      <vt:lpstr>String</vt:lpstr>
      <vt:lpstr>Side note: Strings</vt:lpstr>
      <vt:lpstr>What if we want both ‘ and “ in a string?</vt:lpstr>
      <vt:lpstr>Knowing a Variable Type</vt:lpstr>
      <vt:lpstr>What type is it?</vt:lpstr>
      <vt:lpstr>A reminder of output</vt:lpstr>
      <vt:lpstr>Type and behavior</vt:lpstr>
      <vt:lpstr>Type and behavior</vt:lpstr>
      <vt:lpstr>Type and behavior</vt:lpstr>
      <vt:lpstr>Type and behavior</vt:lpstr>
      <vt:lpstr>Type and behavior</vt:lpstr>
      <vt:lpstr>Type and behavior</vt:lpstr>
      <vt:lpstr>Why did that happen?</vt:lpstr>
      <vt:lpstr>Other operations</vt:lpstr>
      <vt:lpstr>Other operations</vt:lpstr>
      <vt:lpstr>Converting between types</vt:lpstr>
      <vt:lpstr>Converting floats to ints</vt:lpstr>
      <vt:lpstr>Converting from strings to ints/floats</vt:lpstr>
      <vt:lpstr>Converting from a number to a string</vt:lpstr>
      <vt:lpstr>Boolean conversions</vt:lpstr>
      <vt:lpstr>Boolean conversion</vt:lpstr>
      <vt:lpstr>Type conversion example</vt:lpstr>
      <vt:lpstr>Type conversion example</vt:lpstr>
      <vt:lpstr>Basics of Output with print()</vt:lpstr>
      <vt:lpstr>Printing strings</vt:lpstr>
      <vt:lpstr>Formatting Strings</vt:lpstr>
      <vt:lpstr>Modifying the print() command</vt:lpstr>
      <vt:lpstr>Example: changing print()</vt:lpstr>
      <vt:lpstr>Example: changing print()</vt:lpstr>
      <vt:lpstr>Example: changing print()</vt:lpstr>
      <vt:lpstr>Example: changing print()</vt:lpstr>
      <vt:lpstr>Example: changing print()</vt:lpstr>
      <vt:lpstr>Formatting numbers</vt:lpstr>
      <vt:lpstr>Getting input</vt:lpstr>
      <vt:lpstr>The input() command</vt:lpstr>
      <vt:lpstr>Example: a program to compute area of a circle</vt:lpstr>
      <vt:lpstr>Example: a program to compute area of a circle</vt:lpstr>
      <vt:lpstr>What if we want to output something more descriptive?</vt:lpstr>
      <vt:lpstr>What if we want to output something more descriptive?</vt:lpstr>
      <vt:lpstr>What if we want to ask the user for input?</vt:lpstr>
      <vt:lpstr>What if we want to ask the user for input?</vt:lpstr>
      <vt:lpstr>Input with a prompt</vt:lpstr>
      <vt:lpstr>What if we want to ask the user for input?</vt:lpstr>
    </vt:vector>
  </TitlesOfParts>
  <Company>TAMU ECEN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Keyser, John C</dc:creator>
  <cp:lastModifiedBy>Noushin</cp:lastModifiedBy>
  <cp:revision>76</cp:revision>
  <dcterms:created xsi:type="dcterms:W3CDTF">2018-01-15T17:47:12Z</dcterms:created>
  <dcterms:modified xsi:type="dcterms:W3CDTF">2019-09-05T17:59:42Z</dcterms:modified>
</cp:coreProperties>
</file>