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8" r:id="rId5"/>
    <p:sldId id="320" r:id="rId6"/>
    <p:sldId id="284" r:id="rId7"/>
    <p:sldId id="268" r:id="rId8"/>
    <p:sldId id="286" r:id="rId9"/>
    <p:sldId id="314" r:id="rId10"/>
    <p:sldId id="315" r:id="rId11"/>
    <p:sldId id="285" r:id="rId12"/>
    <p:sldId id="321" r:id="rId13"/>
    <p:sldId id="316" r:id="rId14"/>
    <p:sldId id="287" r:id="rId15"/>
    <p:sldId id="288" r:id="rId16"/>
    <p:sldId id="282" r:id="rId17"/>
    <p:sldId id="317" r:id="rId18"/>
    <p:sldId id="318" r:id="rId19"/>
    <p:sldId id="31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9" r:id="rId29"/>
    <p:sldId id="300" r:id="rId30"/>
    <p:sldId id="301" r:id="rId31"/>
    <p:sldId id="302" r:id="rId32"/>
    <p:sldId id="279" r:id="rId33"/>
    <p:sldId id="280" r:id="rId34"/>
    <p:sldId id="298" r:id="rId35"/>
    <p:sldId id="303" r:id="rId36"/>
    <p:sldId id="307" r:id="rId37"/>
    <p:sldId id="308" r:id="rId38"/>
    <p:sldId id="309" r:id="rId39"/>
    <p:sldId id="310" r:id="rId40"/>
    <p:sldId id="306" r:id="rId41"/>
    <p:sldId id="312" r:id="rId42"/>
    <p:sldId id="313" r:id="rId43"/>
    <p:sldId id="283" r:id="rId44"/>
    <p:sldId id="304" r:id="rId45"/>
    <p:sldId id="305" r:id="rId46"/>
    <p:sldId id="259" r:id="rId47"/>
    <p:sldId id="260" r:id="rId48"/>
    <p:sldId id="266" r:id="rId49"/>
    <p:sldId id="269" r:id="rId50"/>
    <p:sldId id="28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95" d="100"/>
          <a:sy n="95" d="100"/>
        </p:scale>
        <p:origin x="81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B252-EA57-4DF7-B5DB-C9A30D8927D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Conditionals and 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49469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D825-8F4D-4563-803C-F90FB53C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3E08-3CF2-4862-A95C-42150093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variables: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JohnAge</a:t>
            </a:r>
            <a:r>
              <a:rPr lang="en-US" dirty="0"/>
              <a:t> : the age of John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JoeAge</a:t>
            </a:r>
            <a:r>
              <a:rPr lang="en-US" dirty="0"/>
              <a:t>: the age of Joe</a:t>
            </a:r>
          </a:p>
          <a:p>
            <a:r>
              <a:rPr lang="en-US" dirty="0"/>
              <a:t>And we want a Boolean variable: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JohnOlderThanJoe</a:t>
            </a:r>
            <a:r>
              <a:rPr lang="en-US" dirty="0"/>
              <a:t> : True if, and only if, John is older than Joe</a:t>
            </a:r>
          </a:p>
          <a:p>
            <a:r>
              <a:rPr lang="en-US" dirty="0"/>
              <a:t>How would we set that variable?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JohnOlderThanJoe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JohnAge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JoeAge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0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Boolean Operators are operators for 1 or 2 Booleans</a:t>
            </a:r>
          </a:p>
          <a:p>
            <a:r>
              <a:rPr lang="en-US" dirty="0"/>
              <a:t>The Boolean operators are </a:t>
            </a:r>
            <a:r>
              <a:rPr lang="en-US" b="1" dirty="0"/>
              <a:t>and</a:t>
            </a:r>
            <a:r>
              <a:rPr lang="en-US" dirty="0"/>
              <a:t>, </a:t>
            </a:r>
            <a:r>
              <a:rPr lang="en-US" b="1" dirty="0"/>
              <a:t>or</a:t>
            </a:r>
            <a:r>
              <a:rPr lang="en-US" dirty="0"/>
              <a:t>, and </a:t>
            </a:r>
            <a:r>
              <a:rPr lang="en-US" b="1" dirty="0"/>
              <a:t>not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and B </a:t>
            </a:r>
            <a:r>
              <a:rPr lang="en-US" dirty="0"/>
              <a:t>: true if both A and B are true, false otherwise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or B </a:t>
            </a:r>
            <a:r>
              <a:rPr lang="en-US" dirty="0"/>
              <a:t>: true if A is true or B is true (or both are true), false otherwise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not A </a:t>
            </a:r>
            <a:r>
              <a:rPr lang="en-US" dirty="0"/>
              <a:t>: “reverses” A, so true if A is false, false if A is true</a:t>
            </a:r>
          </a:p>
          <a:p>
            <a:r>
              <a:rPr lang="en-US" dirty="0"/>
              <a:t>Boolean operators can be combined to create almost any logical decision</a:t>
            </a:r>
          </a:p>
          <a:p>
            <a:pPr lvl="1"/>
            <a:r>
              <a:rPr lang="en-US" dirty="0"/>
              <a:t>There are often many ways to combine Booleans and get the same result</a:t>
            </a:r>
          </a:p>
          <a:p>
            <a:pPr lvl="2"/>
            <a:r>
              <a:rPr lang="en-US" dirty="0"/>
              <a:t>e.g. A and B is equivalent to: not ((not A) or (not B))</a:t>
            </a:r>
          </a:p>
          <a:p>
            <a:pPr lvl="1"/>
            <a:r>
              <a:rPr lang="en-US" dirty="0"/>
              <a:t>Same is true for larger Boolean/Relational Expressions</a:t>
            </a:r>
          </a:p>
          <a:p>
            <a:pPr lvl="2"/>
            <a:r>
              <a:rPr lang="en-US" dirty="0"/>
              <a:t>((A &gt; B) and (B &lt; C)) is equivalent to: not ((B&gt;=A) or (B&gt;=C))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3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D0E31C-FF34-460B-A235-BAE553F4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3" y="1328785"/>
            <a:ext cx="10972458" cy="1529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336B2F-4CEB-4803-B924-FBE2620EB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0" y="3342903"/>
            <a:ext cx="11881473" cy="2099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100D2B-FE88-4FF3-9F98-80B0B3A2825A}"/>
              </a:ext>
            </a:extLst>
          </p:cNvPr>
          <p:cNvSpPr txBox="1"/>
          <p:nvPr/>
        </p:nvSpPr>
        <p:spPr>
          <a:xfrm>
            <a:off x="3557116" y="273382"/>
            <a:ext cx="486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TRUTH TABLES</a:t>
            </a:r>
          </a:p>
        </p:txBody>
      </p:sp>
    </p:spTree>
    <p:extLst>
      <p:ext uri="{BB962C8B-B14F-4D97-AF65-F5344CB8AC3E}">
        <p14:creationId xmlns:p14="http://schemas.microsoft.com/office/powerpoint/2010/main" val="385559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  <a:endParaRPr lang="en-US" b="1" dirty="0"/>
          </a:p>
          <a:p>
            <a:pPr lvl="1"/>
            <a:r>
              <a:rPr lang="en-US" dirty="0"/>
              <a:t>To test if a variable is between 0 and 100, inclusive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((variable1 &gt;= 0) and (variable1 &lt;= 100))</a:t>
            </a:r>
          </a:p>
          <a:p>
            <a:pPr lvl="1"/>
            <a:r>
              <a:rPr lang="en-US" dirty="0"/>
              <a:t>To test if two variables are equal and positive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((variable1 == variable2) and (variable1 &gt; 0))</a:t>
            </a:r>
          </a:p>
          <a:p>
            <a:pPr lvl="2"/>
            <a:r>
              <a:rPr lang="en-US" dirty="0"/>
              <a:t>Notice: don’t need to test for variable2 &gt; 0 since we know variable1 must equal variable2</a:t>
            </a:r>
          </a:p>
          <a:p>
            <a:pPr lvl="1"/>
            <a:r>
              <a:rPr lang="en-US" dirty="0"/>
              <a:t>Alternative versions of the above tests: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not ((variable1 &lt; 0) or (variable1 &gt; 100))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not ((variable1 != variable2) or (variable1 &lt;= 0))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50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temperature in Fahrenheit stored in the variable F, set a variable that tells whether water at that temperature is in liquid form or not.</a:t>
            </a:r>
          </a:p>
        </p:txBody>
      </p:sp>
    </p:spTree>
    <p:extLst>
      <p:ext uri="{BB962C8B-B14F-4D97-AF65-F5344CB8AC3E}">
        <p14:creationId xmlns:p14="http://schemas.microsoft.com/office/powerpoint/2010/main" val="310604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temperature in Fahrenheit stored in the variable F, set a variable that tells whether water at that temperature is in liquid form or not.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is_liquid</a:t>
            </a:r>
            <a:r>
              <a:rPr lang="en-US" dirty="0">
                <a:latin typeface="Consolas" panose="020B0609020204030204" pitchFamily="49" charset="0"/>
              </a:rPr>
              <a:t> = (F &gt;= 32) and (F &lt;= 212)</a:t>
            </a:r>
          </a:p>
        </p:txBody>
      </p:sp>
    </p:spTree>
    <p:extLst>
      <p:ext uri="{BB962C8B-B14F-4D97-AF65-F5344CB8AC3E}">
        <p14:creationId xmlns:p14="http://schemas.microsoft.com/office/powerpoint/2010/main" val="199699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 and 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Boolean order of operations</a:t>
            </a:r>
          </a:p>
          <a:p>
            <a:pPr lvl="1"/>
            <a:r>
              <a:rPr lang="en-US" b="1" i="1" dirty="0"/>
              <a:t>not</a:t>
            </a:r>
            <a:r>
              <a:rPr lang="en-US" dirty="0"/>
              <a:t> before </a:t>
            </a:r>
            <a:r>
              <a:rPr lang="en-US" b="1" i="1" dirty="0"/>
              <a:t>and</a:t>
            </a:r>
            <a:r>
              <a:rPr lang="en-US" dirty="0"/>
              <a:t> before </a:t>
            </a:r>
            <a:r>
              <a:rPr lang="en-US" b="1" i="1" dirty="0"/>
              <a:t>or </a:t>
            </a:r>
            <a:endParaRPr lang="en-US" dirty="0"/>
          </a:p>
          <a:p>
            <a:r>
              <a:rPr lang="en-US" dirty="0"/>
              <a:t>Relational operators before Boolean operators</a:t>
            </a:r>
          </a:p>
          <a:p>
            <a:pPr lvl="1"/>
            <a:r>
              <a:rPr lang="en-US" b="1" i="1" dirty="0"/>
              <a:t>not a == b </a:t>
            </a:r>
            <a:r>
              <a:rPr lang="en-US" dirty="0"/>
              <a:t>is evaluated as</a:t>
            </a:r>
            <a:br>
              <a:rPr lang="en-US" dirty="0"/>
            </a:br>
            <a:r>
              <a:rPr lang="en-US" b="1" i="1" dirty="0"/>
              <a:t>not (a == b) </a:t>
            </a:r>
            <a:r>
              <a:rPr lang="en-US" dirty="0"/>
              <a:t>rather than </a:t>
            </a:r>
            <a:br>
              <a:rPr lang="en-US" dirty="0"/>
            </a:br>
            <a:r>
              <a:rPr lang="en-US" b="1" i="1" dirty="0"/>
              <a:t>(not a) == b</a:t>
            </a:r>
          </a:p>
          <a:p>
            <a:r>
              <a:rPr lang="en-US" dirty="0"/>
              <a:t>You should use parentheses rather than relying on order of operation</a:t>
            </a:r>
          </a:p>
          <a:p>
            <a:pPr lvl="1"/>
            <a:r>
              <a:rPr lang="en-US" dirty="0"/>
              <a:t>to avoid bugs in your code</a:t>
            </a:r>
          </a:p>
          <a:p>
            <a:pPr lvl="1"/>
            <a:r>
              <a:rPr lang="en-US" dirty="0"/>
              <a:t>to improve comprehensibility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Reminder of order of operations for 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57193"/>
              </p:ext>
            </p:extLst>
          </p:nvPr>
        </p:nvGraphicFramePr>
        <p:xfrm>
          <a:off x="6512943" y="2812038"/>
          <a:ext cx="5278786" cy="2979614"/>
        </p:xfrm>
        <a:graphic>
          <a:graphicData uri="http://schemas.openxmlformats.org/drawingml/2006/table">
            <a:tbl>
              <a:tblPr/>
              <a:tblGrid>
                <a:gridCol w="139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Convention</a:t>
                      </a:r>
                    </a:p>
                  </a:txBody>
                  <a:tcPr marL="30067" marR="30067" marT="30067" marB="300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30067" marR="30067" marT="30067" marB="300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( )</a:t>
                      </a:r>
                      <a:endParaRPr lang="en-US" sz="1600">
                        <a:effectLst/>
                      </a:endParaRP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Items within parentheses are evaluated first</a:t>
                      </a: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**</a:t>
                      </a:r>
                      <a:endParaRPr lang="en-US" sz="1600">
                        <a:effectLst/>
                      </a:endParaRP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Exponentiation operators are evaluated next. The right side of the exponentiation is computed first</a:t>
                      </a: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* / // %</a:t>
                      </a:r>
                      <a:endParaRPr lang="en-US" sz="1600" dirty="0">
                        <a:effectLst/>
                      </a:endParaRP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Next to be evaluated are *, /, //, and %.</a:t>
                      </a: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+ -</a:t>
                      </a:r>
                      <a:endParaRPr lang="en-US" sz="1600">
                        <a:effectLst/>
                      </a:endParaRP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Finally come + and - with equal precedence.</a:t>
                      </a: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left-to-right</a:t>
                      </a:r>
                      <a:endParaRPr lang="en-US" sz="1600" dirty="0">
                        <a:effectLst/>
                      </a:endParaRP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If more than one operator of equal precedence could be evaluated, evaluation occurs left to right.</a:t>
                      </a: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97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56AB74-FD08-4361-AA70-0A70F01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403AA-3CCE-4054-8A67-345592D5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be the output of the following code?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 = 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 = 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 = 20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 = ((a&gt;b) and (b&lt;=c)) or (not((((c&lt;=</a:t>
            </a:r>
            <a:r>
              <a:rPr lang="en-US" sz="1800" dirty="0" err="1">
                <a:latin typeface="Consolas" panose="020B0609020204030204" pitchFamily="49" charset="0"/>
              </a:rPr>
              <a:t>a+b</a:t>
            </a:r>
            <a:r>
              <a:rPr lang="en-US" sz="1800" dirty="0">
                <a:latin typeface="Consolas" panose="020B0609020204030204" pitchFamily="49" charset="0"/>
              </a:rPr>
              <a:t>) and (a==10)) or ((b==10) and c!=10))))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print(d)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60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56AB74-FD08-4361-AA70-0A70F01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403AA-3CCE-4054-8A67-345592D5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be the output of the following code?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 = 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 = 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 = 20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 = ((a&gt;b) and (b&lt;=c)) or (not((((c&lt;=</a:t>
            </a:r>
            <a:r>
              <a:rPr lang="en-US" sz="1800" dirty="0" err="1">
                <a:latin typeface="Consolas" panose="020B0609020204030204" pitchFamily="49" charset="0"/>
              </a:rPr>
              <a:t>a+b</a:t>
            </a:r>
            <a:r>
              <a:rPr lang="en-US" sz="1800" dirty="0">
                <a:latin typeface="Consolas" panose="020B0609020204030204" pitchFamily="49" charset="0"/>
              </a:rPr>
              <a:t>) and (a==10)) or ((b==10) and c!=10))))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print(d)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6E3649-890E-4292-8194-747B6FE8870A}"/>
              </a:ext>
            </a:extLst>
          </p:cNvPr>
          <p:cNvSpPr txBox="1">
            <a:spLocks/>
          </p:cNvSpPr>
          <p:nvPr/>
        </p:nvSpPr>
        <p:spPr>
          <a:xfrm>
            <a:off x="3527911" y="4748119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56AB74-FD08-4361-AA70-0A70F01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403AA-3CCE-4054-8A67-345592D5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 = 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 = 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 = 20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 = ((a&gt;b) and (b&lt;=c)) or (not((((c&lt;=</a:t>
            </a:r>
            <a:r>
              <a:rPr lang="en-US" sz="1800" dirty="0" err="1">
                <a:latin typeface="Consolas" panose="020B0609020204030204" pitchFamily="49" charset="0"/>
              </a:rPr>
              <a:t>a+b</a:t>
            </a:r>
            <a:r>
              <a:rPr lang="en-US" sz="1800" dirty="0">
                <a:latin typeface="Consolas" panose="020B0609020204030204" pitchFamily="49" charset="0"/>
              </a:rPr>
              <a:t>) and (a==10)) or ((b==10) and (c!=10)))))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(False and  True ) or (not(((  True   and  True  ) or ( True   and True   ))))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(      False     ) or (not((         True          or          True        )))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(      False     ) or (not(                       True                      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(      False     ) or (                          False                       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False</a:t>
            </a:r>
          </a:p>
        </p:txBody>
      </p:sp>
    </p:spTree>
    <p:extLst>
      <p:ext uri="{BB962C8B-B14F-4D97-AF65-F5344CB8AC3E}">
        <p14:creationId xmlns:p14="http://schemas.microsoft.com/office/powerpoint/2010/main" val="108595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 today?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procedural knowledge?</a:t>
            </a:r>
          </a:p>
          <a:p>
            <a:pPr>
              <a:lnSpc>
                <a:spcPct val="150000"/>
              </a:lnSpc>
            </a:pPr>
            <a:r>
              <a:rPr lang="en-US" dirty="0"/>
              <a:t>Boolean expressions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The if-else and if-</a:t>
            </a:r>
            <a:r>
              <a:rPr lang="en-US" dirty="0" err="1"/>
              <a:t>elif</a:t>
            </a:r>
            <a:r>
              <a:rPr lang="en-US" dirty="0"/>
              <a:t>-else statements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1111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“if” statement lets us create branches in our code</a:t>
            </a:r>
          </a:p>
          <a:p>
            <a:pPr lvl="1"/>
            <a:r>
              <a:rPr lang="en-US" dirty="0"/>
              <a:t>This is also called a conditional, since it sets a condition describing how program flow should work.</a:t>
            </a:r>
          </a:p>
          <a:p>
            <a:r>
              <a:rPr lang="en-US" dirty="0"/>
              <a:t>Format of a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</p:spTree>
    <p:extLst>
      <p:ext uri="{BB962C8B-B14F-4D97-AF65-F5344CB8AC3E}">
        <p14:creationId xmlns:p14="http://schemas.microsoft.com/office/powerpoint/2010/main" val="4248951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“if” statement lets us create branches in our code</a:t>
            </a:r>
          </a:p>
          <a:p>
            <a:pPr lvl="1"/>
            <a:r>
              <a:rPr lang="en-US" dirty="0"/>
              <a:t>This is also called a conditional, since it sets a condition describing how program flow should work.</a:t>
            </a:r>
          </a:p>
          <a:p>
            <a:r>
              <a:rPr lang="en-US" dirty="0"/>
              <a:t>Format of a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7" name="Oval 6"/>
          <p:cNvSpPr/>
          <p:nvPr/>
        </p:nvSpPr>
        <p:spPr>
          <a:xfrm>
            <a:off x="1648496" y="3446173"/>
            <a:ext cx="811369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6365" y="481959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with the keyword if</a:t>
            </a:r>
          </a:p>
        </p:txBody>
      </p:sp>
    </p:spTree>
    <p:extLst>
      <p:ext uri="{BB962C8B-B14F-4D97-AF65-F5344CB8AC3E}">
        <p14:creationId xmlns:p14="http://schemas.microsoft.com/office/powerpoint/2010/main" val="286301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“if” statement lets us create branches in our code</a:t>
            </a:r>
          </a:p>
          <a:p>
            <a:pPr lvl="1"/>
            <a:r>
              <a:rPr lang="en-US" dirty="0"/>
              <a:t>This is also called a conditional, since it sets a condition describing how program flow should work.</a:t>
            </a:r>
          </a:p>
          <a:p>
            <a:r>
              <a:rPr lang="en-US" dirty="0"/>
              <a:t>Format of a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4" name="Oval 3"/>
          <p:cNvSpPr/>
          <p:nvPr/>
        </p:nvSpPr>
        <p:spPr>
          <a:xfrm>
            <a:off x="2305319" y="3495722"/>
            <a:ext cx="2292439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5319" y="4710516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is the condition: a Boolean literal, variable, or expression</a:t>
            </a:r>
          </a:p>
        </p:txBody>
      </p:sp>
    </p:spTree>
    <p:extLst>
      <p:ext uri="{BB962C8B-B14F-4D97-AF65-F5344CB8AC3E}">
        <p14:creationId xmlns:p14="http://schemas.microsoft.com/office/powerpoint/2010/main" val="1607458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“if” statement lets us create branches in our code</a:t>
            </a:r>
          </a:p>
          <a:p>
            <a:pPr lvl="1"/>
            <a:r>
              <a:rPr lang="en-US" dirty="0"/>
              <a:t>This is also called a conditional, since it sets a condition describing how program flow should work.</a:t>
            </a:r>
          </a:p>
          <a:p>
            <a:r>
              <a:rPr lang="en-US" dirty="0"/>
              <a:t>Format of a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4" name="Oval 3"/>
          <p:cNvSpPr/>
          <p:nvPr/>
        </p:nvSpPr>
        <p:spPr>
          <a:xfrm>
            <a:off x="4520486" y="3446173"/>
            <a:ext cx="309092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41532" y="4626413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is a colon at the end of the line</a:t>
            </a:r>
          </a:p>
        </p:txBody>
      </p:sp>
    </p:spTree>
    <p:extLst>
      <p:ext uri="{BB962C8B-B14F-4D97-AF65-F5344CB8AC3E}">
        <p14:creationId xmlns:p14="http://schemas.microsoft.com/office/powerpoint/2010/main" val="296302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“if” statement lets us create branches in our code</a:t>
            </a:r>
          </a:p>
          <a:p>
            <a:pPr lvl="1"/>
            <a:r>
              <a:rPr lang="en-US" dirty="0"/>
              <a:t>This is also called a conditional, since it sets a condition describing how program flow should work.</a:t>
            </a:r>
          </a:p>
          <a:p>
            <a:r>
              <a:rPr lang="en-US" dirty="0"/>
              <a:t>Format of a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4" name="Oval 3"/>
          <p:cNvSpPr/>
          <p:nvPr/>
        </p:nvSpPr>
        <p:spPr>
          <a:xfrm>
            <a:off x="1764406" y="4012981"/>
            <a:ext cx="811369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26365" y="4819596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Then the following line(s) are indented.</a:t>
            </a:r>
          </a:p>
          <a:p>
            <a:r>
              <a:rPr lang="en-US" dirty="0">
                <a:solidFill>
                  <a:srgbClr val="FF0000"/>
                </a:solidFill>
              </a:rPr>
              <a:t>It is common practice to indent 4 spaces.</a:t>
            </a:r>
          </a:p>
        </p:txBody>
      </p:sp>
    </p:spTree>
    <p:extLst>
      <p:ext uri="{BB962C8B-B14F-4D97-AF65-F5344CB8AC3E}">
        <p14:creationId xmlns:p14="http://schemas.microsoft.com/office/powerpoint/2010/main" val="165936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“if” statement lets us create branches in our code</a:t>
            </a:r>
          </a:p>
          <a:p>
            <a:pPr lvl="1"/>
            <a:r>
              <a:rPr lang="en-US" dirty="0"/>
              <a:t>This is also called a conditional, since it sets a condition describing how program flow should work.</a:t>
            </a:r>
          </a:p>
          <a:p>
            <a:r>
              <a:rPr lang="en-US" dirty="0"/>
              <a:t>Format of a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4" name="Oval 3"/>
          <p:cNvSpPr/>
          <p:nvPr/>
        </p:nvSpPr>
        <p:spPr>
          <a:xfrm>
            <a:off x="2562896" y="4001294"/>
            <a:ext cx="2910625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62896" y="4807909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Finally are the commands to actually perform, if and only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1373682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indent the code that should happen if (and only if) the condition is true.</a:t>
            </a:r>
          </a:p>
          <a:p>
            <a:r>
              <a:rPr lang="en-US" dirty="0"/>
              <a:t>The indentation should be consistent through the program, and must be the same for every line in the conditional “block”</a:t>
            </a:r>
          </a:p>
          <a:p>
            <a:pPr lvl="1"/>
            <a:r>
              <a:rPr lang="en-US" dirty="0"/>
              <a:t>4 spaces is common</a:t>
            </a:r>
          </a:p>
          <a:p>
            <a:pPr lvl="1"/>
            <a:r>
              <a:rPr lang="en-US" dirty="0"/>
              <a:t>Often, the editor in your IDE will do this for you automatically.</a:t>
            </a:r>
          </a:p>
          <a:p>
            <a:endParaRPr lang="en-US" sz="2000" dirty="0"/>
          </a:p>
          <a:p>
            <a:r>
              <a:rPr lang="en-US" sz="2000" dirty="0"/>
              <a:t>Note: unlike most other programming languages, the indentation is required in Python.</a:t>
            </a:r>
          </a:p>
        </p:txBody>
      </p:sp>
    </p:spTree>
    <p:extLst>
      <p:ext uri="{BB962C8B-B14F-4D97-AF65-F5344CB8AC3E}">
        <p14:creationId xmlns:p14="http://schemas.microsoft.com/office/powerpoint/2010/main" val="2513898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print("Howdy")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print("World")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21040" y="1825625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Howdy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27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False: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print("Howdy")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print("World")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21040" y="1825625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87FEC-867E-4685-B4A4-C835FF6BB814}"/>
              </a:ext>
            </a:extLst>
          </p:cNvPr>
          <p:cNvSpPr txBox="1"/>
          <p:nvPr/>
        </p:nvSpPr>
        <p:spPr>
          <a:xfrm>
            <a:off x="3536539" y="4730451"/>
            <a:ext cx="1865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only the indented portion is subject to the conditional.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V="1">
            <a:off x="4072115" y="2898392"/>
            <a:ext cx="0" cy="17047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87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print("One")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print("Two")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False: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print("Three")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print("Four")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print("Five")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21040" y="1825625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Two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Five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87FEC-867E-4685-B4A4-C835FF6BB814}"/>
              </a:ext>
            </a:extLst>
          </p:cNvPr>
          <p:cNvSpPr txBox="1"/>
          <p:nvPr/>
        </p:nvSpPr>
        <p:spPr>
          <a:xfrm>
            <a:off x="6575953" y="4699635"/>
            <a:ext cx="1865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more than one line can be part of the conditional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H="1" flipV="1">
            <a:off x="4623515" y="4404576"/>
            <a:ext cx="1764406" cy="78561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3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4" y="1825624"/>
            <a:ext cx="5080959" cy="4668005"/>
          </a:xfrm>
        </p:spPr>
        <p:txBody>
          <a:bodyPr>
            <a:normAutofit/>
          </a:bodyPr>
          <a:lstStyle/>
          <a:p>
            <a:r>
              <a:rPr lang="en-US" dirty="0"/>
              <a:t>We differentiate our knowledge of facts from our knowledge of how to do things</a:t>
            </a:r>
          </a:p>
          <a:p>
            <a:pPr lvl="1"/>
            <a:r>
              <a:rPr lang="en-US" dirty="0"/>
              <a:t>Procedural knowledge</a:t>
            </a:r>
          </a:p>
          <a:p>
            <a:r>
              <a:rPr lang="en-US" dirty="0"/>
              <a:t>Where do you see procedural knowledge?</a:t>
            </a:r>
          </a:p>
          <a:p>
            <a:pPr lvl="1"/>
            <a:r>
              <a:rPr lang="en-US" dirty="0"/>
              <a:t>Instructions</a:t>
            </a:r>
          </a:p>
          <a:p>
            <a:pPr lvl="1"/>
            <a:r>
              <a:rPr lang="en-US" dirty="0"/>
              <a:t>Recipes</a:t>
            </a:r>
          </a:p>
          <a:p>
            <a:r>
              <a:rPr lang="en-US" dirty="0"/>
              <a:t>Programming is the act of describing a process for the computer to follow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6415" r="5181" b="43270"/>
          <a:stretch/>
        </p:blipFill>
        <p:spPr>
          <a:xfrm>
            <a:off x="5322492" y="1587260"/>
            <a:ext cx="6832121" cy="490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81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H="1" flipV="1">
            <a:off x="3181082" y="3103808"/>
            <a:ext cx="3485023" cy="10289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8385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Temperature = 100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is_hot</a:t>
            </a:r>
            <a:r>
              <a:rPr lang="en-US" dirty="0">
                <a:latin typeface="Consolas" panose="020B0609020204030204" pitchFamily="49" charset="0"/>
              </a:rPr>
              <a:t> = (Temperature &gt; 85)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is_hot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print("It's hot")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not </a:t>
            </a:r>
            <a:r>
              <a:rPr lang="en-US" dirty="0" err="1">
                <a:latin typeface="Consolas" panose="020B0609020204030204" pitchFamily="49" charset="0"/>
              </a:rPr>
              <a:t>is_hot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print("It's not hot")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21040" y="1825625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It's hot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87FEC-867E-4685-B4A4-C835FF6BB814}"/>
              </a:ext>
            </a:extLst>
          </p:cNvPr>
          <p:cNvSpPr txBox="1"/>
          <p:nvPr/>
        </p:nvSpPr>
        <p:spPr>
          <a:xfrm>
            <a:off x="6666105" y="4042845"/>
            <a:ext cx="1865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condition can be a Boolean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H="1" flipV="1">
            <a:off x="4005331" y="4132758"/>
            <a:ext cx="2570622" cy="37175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03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8385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Temperature = 100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Temperature &gt; 85: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print("It's hot")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Temperature &lt;= 85: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print("It's not hot")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H="1" flipV="1">
            <a:off x="4919730" y="2665927"/>
            <a:ext cx="1746376" cy="141419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21040" y="1825625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It's hot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87FEC-867E-4685-B4A4-C835FF6BB814}"/>
              </a:ext>
            </a:extLst>
          </p:cNvPr>
          <p:cNvSpPr txBox="1"/>
          <p:nvPr/>
        </p:nvSpPr>
        <p:spPr>
          <a:xfrm>
            <a:off x="6666105" y="4042845"/>
            <a:ext cx="1865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condition can be a Boolean expression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H="1" flipV="1">
            <a:off x="5138671" y="3644722"/>
            <a:ext cx="1514555" cy="58321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85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if-else and if-</a:t>
            </a:r>
            <a:r>
              <a:rPr lang="en-US" dirty="0" err="1"/>
              <a:t>elif</a:t>
            </a:r>
            <a:r>
              <a:rPr lang="en-US" dirty="0"/>
              <a:t>-else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there are two possibilities</a:t>
            </a:r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dirty="0" err="1"/>
              <a:t>boolean</a:t>
            </a:r>
            <a:r>
              <a:rPr lang="en-US" dirty="0"/>
              <a:t>-expression):</a:t>
            </a:r>
          </a:p>
          <a:p>
            <a:pPr marL="457200" lvl="1" indent="0">
              <a:buNone/>
            </a:pPr>
            <a:r>
              <a:rPr lang="en-US" dirty="0"/>
              <a:t>	do this when expression is true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	do this when expression is false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there are more than two alternative paths</a:t>
            </a:r>
          </a:p>
          <a:p>
            <a:pPr marL="457200" lvl="1" indent="0">
              <a:buNone/>
            </a:pPr>
            <a:r>
              <a:rPr lang="en-US" dirty="0"/>
              <a:t>if (boolean-expression1):</a:t>
            </a:r>
          </a:p>
          <a:p>
            <a:pPr marL="457200" lvl="1" indent="0">
              <a:buNone/>
            </a:pPr>
            <a:r>
              <a:rPr lang="en-US" dirty="0"/>
              <a:t>	do this when expression1 is true</a:t>
            </a:r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(boolean-expression2):</a:t>
            </a:r>
          </a:p>
          <a:p>
            <a:pPr marL="457200" lvl="1" indent="0">
              <a:buNone/>
            </a:pPr>
            <a:r>
              <a:rPr lang="en-US" dirty="0"/>
              <a:t>	do this if expression1 is false but 		expression 2 is true</a:t>
            </a:r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(boolean-expression3):</a:t>
            </a:r>
          </a:p>
          <a:p>
            <a:pPr marL="457200" lvl="1" indent="0">
              <a:buNone/>
            </a:pPr>
            <a:r>
              <a:rPr lang="en-US" dirty="0"/>
              <a:t>	…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	do this if </a:t>
            </a:r>
            <a:r>
              <a:rPr lang="en-US" b="1" dirty="0"/>
              <a:t>all</a:t>
            </a:r>
            <a:r>
              <a:rPr lang="en-US" dirty="0"/>
              <a:t> above expressions 		are false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33A371-61CC-4274-8512-BEB141A2A2D4}"/>
              </a:ext>
            </a:extLst>
          </p:cNvPr>
          <p:cNvCxnSpPr>
            <a:cxnSpLocks/>
          </p:cNvCxnSpPr>
          <p:nvPr/>
        </p:nvCxnSpPr>
        <p:spPr>
          <a:xfrm flipV="1">
            <a:off x="5468471" y="2940425"/>
            <a:ext cx="1715247" cy="16853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546726-DF57-4ABA-95B9-192E1B429D7B}"/>
              </a:ext>
            </a:extLst>
          </p:cNvPr>
          <p:cNvCxnSpPr>
            <a:cxnSpLocks/>
          </p:cNvCxnSpPr>
          <p:nvPr/>
        </p:nvCxnSpPr>
        <p:spPr>
          <a:xfrm flipV="1">
            <a:off x="5546165" y="3651624"/>
            <a:ext cx="1637553" cy="119880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ABAF94-8528-4FC5-9FEE-9763FA06CAE2}"/>
              </a:ext>
            </a:extLst>
          </p:cNvPr>
          <p:cNvSpPr txBox="1"/>
          <p:nvPr/>
        </p:nvSpPr>
        <p:spPr>
          <a:xfrm>
            <a:off x="3647987" y="4734183"/>
            <a:ext cx="2053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Boolean expression that is true will be the only one followed: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866700-D25C-4A21-ADF7-9182447AA0BA}"/>
              </a:ext>
            </a:extLst>
          </p:cNvPr>
          <p:cNvCxnSpPr>
            <a:cxnSpLocks/>
          </p:cNvCxnSpPr>
          <p:nvPr/>
        </p:nvCxnSpPr>
        <p:spPr>
          <a:xfrm flipV="1">
            <a:off x="5698565" y="4625788"/>
            <a:ext cx="1562847" cy="37704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53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walking_speed</a:t>
            </a:r>
            <a:r>
              <a:rPr lang="en-US" sz="2400" dirty="0">
                <a:latin typeface="Consolas" panose="020B0609020204030204" pitchFamily="49" charset="0"/>
              </a:rPr>
              <a:t> = 3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biking_speed</a:t>
            </a:r>
            <a:r>
              <a:rPr lang="en-US" sz="2400" dirty="0">
                <a:latin typeface="Consolas" panose="020B0609020204030204" pitchFamily="49" charset="0"/>
              </a:rPr>
              <a:t> = 10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walking: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speed = </a:t>
            </a:r>
            <a:r>
              <a:rPr lang="en-US" dirty="0" err="1">
                <a:latin typeface="Consolas" panose="020B0609020204030204" pitchFamily="49" charset="0"/>
              </a:rPr>
              <a:t>walking_speed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else: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speed = </a:t>
            </a:r>
            <a:r>
              <a:rPr lang="en-US" dirty="0" err="1">
                <a:latin typeface="Consolas" panose="020B0609020204030204" pitchFamily="49" charset="0"/>
              </a:rPr>
              <a:t>biking_speed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Time_taken</a:t>
            </a:r>
            <a:r>
              <a:rPr lang="en-US" sz="2400" dirty="0">
                <a:latin typeface="Consolas" panose="020B0609020204030204" pitchFamily="49" charset="0"/>
              </a:rPr>
              <a:t> = distance / speed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major == "CSCE":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office = 'HRBB 302'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elif</a:t>
            </a:r>
            <a:r>
              <a:rPr lang="en-US" sz="2400" dirty="0">
                <a:latin typeface="Consolas" panose="020B0609020204030204" pitchFamily="49" charset="0"/>
              </a:rPr>
              <a:t> major == "ECEN":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office = 'WEB 301'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elif</a:t>
            </a:r>
            <a:r>
              <a:rPr lang="en-US" sz="2400" dirty="0">
                <a:latin typeface="Consolas" panose="020B0609020204030204" pitchFamily="49" charset="0"/>
              </a:rPr>
              <a:t> major == "MEEN":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office = 'MEOB 100'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office = 'unknown'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38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1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148847">
            <a:off x="279297" y="149914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3865" y="17486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the first condition</a:t>
            </a:r>
          </a:p>
        </p:txBody>
      </p:sp>
    </p:spTree>
    <p:extLst>
      <p:ext uri="{BB962C8B-B14F-4D97-AF65-F5344CB8AC3E}">
        <p14:creationId xmlns:p14="http://schemas.microsoft.com/office/powerpoint/2010/main" val="1245260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148847">
            <a:off x="279298" y="220748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3713" y="248498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the second condition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3712" y="1655813"/>
            <a:ext cx="262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condition was false, so skip indentation</a:t>
            </a:r>
          </a:p>
        </p:txBody>
      </p:sp>
    </p:spTree>
    <p:extLst>
      <p:ext uri="{BB962C8B-B14F-4D97-AF65-F5344CB8AC3E}">
        <p14:creationId xmlns:p14="http://schemas.microsoft.com/office/powerpoint/2010/main" val="3874714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148847">
            <a:off x="233041" y="2890063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7324" y="2394173"/>
            <a:ext cx="262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Second condition was false, so skip indentation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6440" y="317544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the third condition</a:t>
            </a:r>
          </a:p>
        </p:txBody>
      </p:sp>
    </p:spTree>
    <p:extLst>
      <p:ext uri="{BB962C8B-B14F-4D97-AF65-F5344CB8AC3E}">
        <p14:creationId xmlns:p14="http://schemas.microsoft.com/office/powerpoint/2010/main" val="2380707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148847">
            <a:off x="233042" y="3263551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3713" y="3260586"/>
            <a:ext cx="249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Third condition was true, so go to indented section</a:t>
            </a:r>
          </a:p>
        </p:txBody>
      </p:sp>
    </p:spTree>
    <p:extLst>
      <p:ext uri="{BB962C8B-B14F-4D97-AF65-F5344CB8AC3E}">
        <p14:creationId xmlns:p14="http://schemas.microsoft.com/office/powerpoint/2010/main" val="3554117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Few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148847">
            <a:off x="155769" y="5890841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3713" y="3260586"/>
            <a:ext cx="249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line was executed, so there was output.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0657" y="5848306"/>
            <a:ext cx="249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Execution continues from after the rest of the if-</a:t>
            </a:r>
            <a:r>
              <a:rPr lang="en-US" dirty="0" err="1">
                <a:solidFill>
                  <a:srgbClr val="FF0000"/>
                </a:solidFill>
              </a:rPr>
              <a:t>elif</a:t>
            </a:r>
            <a:r>
              <a:rPr lang="en-US" dirty="0">
                <a:solidFill>
                  <a:srgbClr val="FF0000"/>
                </a:solidFill>
              </a:rPr>
              <a:t>-else statement</a:t>
            </a:r>
          </a:p>
        </p:txBody>
      </p:sp>
    </p:spTree>
    <p:extLst>
      <p:ext uri="{BB962C8B-B14F-4D97-AF65-F5344CB8AC3E}">
        <p14:creationId xmlns:p14="http://schemas.microsoft.com/office/powerpoint/2010/main" val="232634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Procedural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process is identical for all situations, then it can be linear</a:t>
            </a:r>
          </a:p>
          <a:p>
            <a:pPr lvl="1"/>
            <a:r>
              <a:rPr lang="en-US" dirty="0"/>
              <a:t>step 1 -&gt; step 2 -&gt; step 3 -&gt; … -&gt; step N</a:t>
            </a:r>
          </a:p>
          <a:p>
            <a:pPr lvl="1"/>
            <a:r>
              <a:rPr lang="en-US" dirty="0"/>
              <a:t>Most recipes are like this</a:t>
            </a:r>
          </a:p>
          <a:p>
            <a:pPr lvl="1"/>
            <a:r>
              <a:rPr lang="en-US" dirty="0"/>
              <a:t>The sequential steps we’ve been seeing are like this</a:t>
            </a:r>
          </a:p>
          <a:p>
            <a:r>
              <a:rPr lang="en-US" dirty="0"/>
              <a:t>But if the process varies depending on the situation, it will have branches like a tree</a:t>
            </a:r>
          </a:p>
          <a:p>
            <a:pPr lvl="1"/>
            <a:r>
              <a:rPr lang="en-US" dirty="0"/>
              <a:t>step 1 -&gt; step 2 -&gt; step 3 (for some cases)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 1 -&gt; step 2 </a:t>
            </a:r>
            <a:r>
              <a:rPr lang="en-US" dirty="0"/>
              <a:t>-&gt; step 4 (for other cases)</a:t>
            </a:r>
          </a:p>
          <a:p>
            <a:pPr lvl="1"/>
            <a:r>
              <a:rPr lang="en-US" dirty="0"/>
              <a:t>We want to make our program adapt to a variety of use situations</a:t>
            </a:r>
          </a:p>
          <a:p>
            <a:r>
              <a:rPr lang="en-US" dirty="0"/>
              <a:t>To create branches in programs, we describe the conditions for each</a:t>
            </a:r>
          </a:p>
          <a:p>
            <a:pPr lvl="1"/>
            <a:r>
              <a:rPr lang="en-US" dirty="0"/>
              <a:t>Conditions are assessed as Boolean (true/false) variables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2439378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Few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4941116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Several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73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96695" y="1825625"/>
            <a:ext cx="56162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input can produce “None” for an output?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09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96695" y="1825625"/>
            <a:ext cx="56162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input can produce “None” for an output?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Nothing!  The </a:t>
            </a:r>
            <a:r>
              <a:rPr lang="en-US" dirty="0" err="1"/>
              <a:t>elif</a:t>
            </a:r>
            <a:r>
              <a:rPr lang="en-US" dirty="0"/>
              <a:t> cases handle all the situations, so there is never a chance to encounter the else clause.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we wanted to handle an input of 0, we would need to modify the (</a:t>
            </a:r>
            <a:r>
              <a:rPr lang="en-US" dirty="0" err="1"/>
              <a:t>how_many</a:t>
            </a:r>
            <a:r>
              <a:rPr lang="en-US" dirty="0"/>
              <a:t> &lt; 10) condition.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29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Branches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959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Complex condition statements can become hard to understand</a:t>
            </a:r>
          </a:p>
          <a:p>
            <a:pPr lvl="1"/>
            <a:r>
              <a:rPr lang="en-US" dirty="0"/>
              <a:t>And hard to maintain</a:t>
            </a:r>
          </a:p>
          <a:p>
            <a:r>
              <a:rPr lang="en-US" dirty="0"/>
              <a:t>We can </a:t>
            </a:r>
            <a:r>
              <a:rPr lang="en-US" b="1" dirty="0"/>
              <a:t>nest </a:t>
            </a:r>
            <a:r>
              <a:rPr lang="en-US" dirty="0"/>
              <a:t>condition statements </a:t>
            </a:r>
          </a:p>
          <a:p>
            <a:pPr lvl="1"/>
            <a:r>
              <a:rPr lang="en-US" dirty="0"/>
              <a:t>Place an if/if-else/if-</a:t>
            </a:r>
            <a:r>
              <a:rPr lang="en-US" dirty="0" err="1"/>
              <a:t>elif</a:t>
            </a:r>
            <a:r>
              <a:rPr lang="en-US" dirty="0"/>
              <a:t>-else statement inside of a conditional block</a:t>
            </a:r>
          </a:p>
          <a:p>
            <a:pPr lvl="1"/>
            <a:r>
              <a:rPr lang="en-US" dirty="0"/>
              <a:t>The new statement is “nested” inside the first one</a:t>
            </a:r>
          </a:p>
          <a:p>
            <a:r>
              <a:rPr lang="en-US" dirty="0"/>
              <a:t>Remember to be consistent with indentation – it is required by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29589" y="1825624"/>
            <a:ext cx="5344731" cy="46959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(animal == 'bird'):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</a:t>
            </a:r>
            <a:r>
              <a:rPr lang="en-US" sz="2200" dirty="0" err="1">
                <a:latin typeface="Consolas" panose="020B0609020204030204" pitchFamily="49" charset="0"/>
              </a:rPr>
              <a:t>animal_name</a:t>
            </a:r>
            <a:r>
              <a:rPr lang="en-US" sz="2200" dirty="0">
                <a:latin typeface="Consolas" panose="020B0609020204030204" pitchFamily="49" charset="0"/>
              </a:rPr>
              <a:t> == 'penguin'):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moves_by</a:t>
            </a:r>
            <a:r>
              <a:rPr lang="en-US" sz="2200" dirty="0">
                <a:latin typeface="Consolas" panose="020B0609020204030204" pitchFamily="49" charset="0"/>
              </a:rPr>
              <a:t>= 'walking'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moves_by</a:t>
            </a:r>
            <a:r>
              <a:rPr lang="en-US" sz="2200" dirty="0">
                <a:latin typeface="Consolas" panose="020B0609020204030204" pitchFamily="49" charset="0"/>
              </a:rPr>
              <a:t> = 'flying'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elif</a:t>
            </a:r>
            <a:r>
              <a:rPr lang="en-US" sz="2200" dirty="0">
                <a:latin typeface="Consolas" panose="020B0609020204030204" pitchFamily="49" charset="0"/>
              </a:rPr>
              <a:t> (animal == 'fish'):</a:t>
            </a:r>
          </a:p>
          <a:p>
            <a:pPr marL="457200" lvl="1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moves_by</a:t>
            </a:r>
            <a:r>
              <a:rPr lang="en-US" sz="2200" dirty="0">
                <a:latin typeface="Consolas" panose="020B0609020204030204" pitchFamily="49" charset="0"/>
              </a:rPr>
              <a:t> = 'swimming'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elif</a:t>
            </a:r>
            <a:r>
              <a:rPr lang="en-US" sz="2200" dirty="0">
                <a:latin typeface="Consolas" panose="020B0609020204030204" pitchFamily="49" charset="0"/>
              </a:rPr>
              <a:t> (animal == 'snake'):</a:t>
            </a:r>
          </a:p>
          <a:p>
            <a:pPr marL="457200" lvl="1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moves_by</a:t>
            </a:r>
            <a:r>
              <a:rPr lang="en-US" sz="2200" dirty="0">
                <a:latin typeface="Consolas" panose="020B0609020204030204" pitchFamily="49" charset="0"/>
              </a:rPr>
              <a:t> = 'slithering'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else:</a:t>
            </a:r>
          </a:p>
          <a:p>
            <a:pPr marL="457200" lvl="1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moves_by</a:t>
            </a:r>
            <a:r>
              <a:rPr lang="en-US" sz="2200" dirty="0">
                <a:latin typeface="Consolas" panose="020B0609020204030204" pitchFamily="49" charset="0"/>
              </a:rPr>
              <a:t> = 'walking'</a:t>
            </a:r>
          </a:p>
        </p:txBody>
      </p:sp>
    </p:spTree>
    <p:extLst>
      <p:ext uri="{BB962C8B-B14F-4D97-AF65-F5344CB8AC3E}">
        <p14:creationId xmlns:p14="http://schemas.microsoft.com/office/powerpoint/2010/main" val="4218017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we nest conditions?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better match our understanding of the problem</a:t>
            </a:r>
          </a:p>
          <a:p>
            <a:pPr lvl="1"/>
            <a:r>
              <a:rPr lang="en-US" dirty="0"/>
              <a:t>Helps the programmer reflect the logic of the situation better</a:t>
            </a:r>
          </a:p>
          <a:p>
            <a:pPr lvl="1"/>
            <a:r>
              <a:rPr lang="en-US" dirty="0"/>
              <a:t>We don’t always know all of the various options at the time of the first condition</a:t>
            </a:r>
          </a:p>
          <a:p>
            <a:pPr lvl="2"/>
            <a:r>
              <a:rPr lang="en-US" dirty="0"/>
              <a:t>e.g. we might get input based on the first condition, then need another condition to respond to the input</a:t>
            </a:r>
          </a:p>
          <a:p>
            <a:pPr lvl="1"/>
            <a:endParaRPr lang="en-US" dirty="0"/>
          </a:p>
          <a:p>
            <a:r>
              <a:rPr lang="en-US" dirty="0"/>
              <a:t>To make the code easier to comprehend</a:t>
            </a:r>
          </a:p>
          <a:p>
            <a:pPr lvl="1"/>
            <a:r>
              <a:rPr lang="en-US" dirty="0"/>
              <a:t>Long, complex Boolean expressions can be hard to comprehend</a:t>
            </a:r>
          </a:p>
          <a:p>
            <a:pPr lvl="1"/>
            <a:r>
              <a:rPr lang="en-US" dirty="0"/>
              <a:t>Nested statements can make the logic easier to follow</a:t>
            </a:r>
          </a:p>
          <a:p>
            <a:pPr lvl="1"/>
            <a:endParaRPr lang="en-US" dirty="0"/>
          </a:p>
          <a:p>
            <a:r>
              <a:rPr lang="en-US" dirty="0"/>
              <a:t>We will see other examples of nesting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686724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use each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if-</a:t>
            </a:r>
            <a:r>
              <a:rPr lang="en-US" dirty="0" err="1"/>
              <a:t>elif</a:t>
            </a:r>
            <a:r>
              <a:rPr lang="en-US" dirty="0"/>
              <a:t>-else:</a:t>
            </a:r>
          </a:p>
          <a:p>
            <a:pPr lvl="1"/>
            <a:r>
              <a:rPr lang="en-US" dirty="0"/>
              <a:t>When you have multiple “cases” of the same type</a:t>
            </a:r>
          </a:p>
          <a:p>
            <a:pPr lvl="1"/>
            <a:r>
              <a:rPr lang="en-US" dirty="0"/>
              <a:t>Generally, the conditionals in the if-</a:t>
            </a:r>
            <a:r>
              <a:rPr lang="en-US" dirty="0" err="1"/>
              <a:t>elif</a:t>
            </a:r>
            <a:r>
              <a:rPr lang="en-US" dirty="0"/>
              <a:t> statements should be very similar to one another</a:t>
            </a:r>
          </a:p>
          <a:p>
            <a:r>
              <a:rPr lang="en-US" dirty="0"/>
              <a:t>Use nested statements:</a:t>
            </a:r>
          </a:p>
          <a:p>
            <a:pPr lvl="1"/>
            <a:r>
              <a:rPr lang="en-US" dirty="0"/>
              <a:t>When you have a clear “order” of checks: checking A then B</a:t>
            </a:r>
          </a:p>
          <a:p>
            <a:pPr lvl="1"/>
            <a:r>
              <a:rPr lang="en-US" dirty="0"/>
              <a:t>When a single conditional would appear too complicated</a:t>
            </a:r>
          </a:p>
          <a:p>
            <a:r>
              <a:rPr lang="en-US" dirty="0"/>
              <a:t>Use separate if statements:</a:t>
            </a:r>
          </a:p>
          <a:p>
            <a:pPr lvl="1"/>
            <a:r>
              <a:rPr lang="en-US" dirty="0"/>
              <a:t>When your conditions are checking different concepts</a:t>
            </a:r>
          </a:p>
          <a:p>
            <a:pPr lvl="1"/>
            <a:r>
              <a:rPr lang="en-US" dirty="0"/>
              <a:t>Or, when you potentially have things matching more than one condition, and want to deal with both</a:t>
            </a:r>
          </a:p>
        </p:txBody>
      </p:sp>
    </p:spTree>
    <p:extLst>
      <p:ext uri="{BB962C8B-B14F-4D97-AF65-F5344CB8AC3E}">
        <p14:creationId xmlns:p14="http://schemas.microsoft.com/office/powerpoint/2010/main" val="2785259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Taken from Your Own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important skills engineering students need is to be able to effectively allocate their time to their studies.</a:t>
            </a:r>
          </a:p>
          <a:p>
            <a:r>
              <a:rPr lang="en-US" dirty="0"/>
              <a:t>What questions do we want to answer?</a:t>
            </a:r>
          </a:p>
          <a:p>
            <a:pPr lvl="1"/>
            <a:r>
              <a:rPr lang="en-US" dirty="0"/>
              <a:t>How effective are many short, a middle number of medium-length, or a few long study sessions?</a:t>
            </a:r>
          </a:p>
          <a:p>
            <a:pPr lvl="1"/>
            <a:r>
              <a:rPr lang="en-US" dirty="0"/>
              <a:t>How might other aspects of us affect the outcome?</a:t>
            </a:r>
          </a:p>
          <a:p>
            <a:r>
              <a:rPr lang="en-US" dirty="0"/>
              <a:t>What characteristics effect the outcome?</a:t>
            </a:r>
          </a:p>
          <a:p>
            <a:pPr lvl="1"/>
            <a:r>
              <a:rPr lang="en-US" dirty="0"/>
              <a:t>The length of study sessions</a:t>
            </a:r>
          </a:p>
          <a:p>
            <a:pPr lvl="1"/>
            <a:r>
              <a:rPr lang="en-US" dirty="0"/>
              <a:t>The number of study sessions</a:t>
            </a:r>
          </a:p>
          <a:p>
            <a:pPr lvl="1"/>
            <a:r>
              <a:rPr lang="en-US" dirty="0"/>
              <a:t>How tired, stressed, hungry, etc. you are</a:t>
            </a:r>
          </a:p>
        </p:txBody>
      </p:sp>
    </p:spTree>
    <p:extLst>
      <p:ext uri="{BB962C8B-B14F-4D97-AF65-F5344CB8AC3E}">
        <p14:creationId xmlns:p14="http://schemas.microsoft.com/office/powerpoint/2010/main" val="2753783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by just considering study session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2645"/>
          </a:xfrm>
        </p:spPr>
        <p:txBody>
          <a:bodyPr>
            <a:normAutofit/>
          </a:bodyPr>
          <a:lstStyle/>
          <a:p>
            <a:r>
              <a:rPr lang="en-US" sz="2400" dirty="0"/>
              <a:t>We can model how much a student learns in a study session if we have a model of how the student’s capture of knowledge changes through the session.</a:t>
            </a:r>
          </a:p>
          <a:p>
            <a:r>
              <a:rPr lang="en-US" sz="2400" dirty="0"/>
              <a:t>We can think of this using the following graph.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number of concepts/skills learned in a session is the area under the curve.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58419" y="5018568"/>
            <a:ext cx="4827181" cy="10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164438" y="3115341"/>
            <a:ext cx="42531" cy="1913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94084" y="5226755"/>
            <a:ext cx="325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since start of study session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8717" y="3381155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 of</a:t>
            </a:r>
          </a:p>
          <a:p>
            <a:r>
              <a:rPr lang="en-US" dirty="0"/>
              <a:t>Learning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06969" y="3870252"/>
            <a:ext cx="4678326" cy="6379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66601" y="3717484"/>
            <a:ext cx="43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1. We might assume a constant learning rate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39843" y="3902150"/>
            <a:ext cx="1871330" cy="8612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8748" y="4440221"/>
            <a:ext cx="366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 And, maybe when we get fatigued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learn worse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185703" y="3902151"/>
            <a:ext cx="1163563" cy="6698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80423" y="4063341"/>
            <a:ext cx="3491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But perhaps there is a warm-up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period where we remember what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 had learned before</a:t>
            </a:r>
          </a:p>
        </p:txBody>
      </p:sp>
    </p:spTree>
    <p:extLst>
      <p:ext uri="{BB962C8B-B14F-4D97-AF65-F5344CB8AC3E}">
        <p14:creationId xmlns:p14="http://schemas.microsoft.com/office/powerpoint/2010/main" val="3694271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and 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778"/>
            <a:ext cx="10515600" cy="49170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Consider computing the number of concepts learned in a study session of a given length using a learning rate model that involves a warm-up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could implement this as a single line of code, but it would not be very comprehensible</a:t>
            </a:r>
          </a:p>
          <a:p>
            <a:r>
              <a:rPr lang="en-US" dirty="0"/>
              <a:t>So, we will create variables to store intermediate values needed in the computation</a:t>
            </a:r>
          </a:p>
          <a:p>
            <a:pPr lvl="1"/>
            <a:r>
              <a:rPr lang="en-US" dirty="0"/>
              <a:t>For example: </a:t>
            </a:r>
            <a:r>
              <a:rPr lang="en-US" dirty="0" err="1">
                <a:latin typeface="Consolas" panose="020B0609020204030204" pitchFamily="49" charset="0"/>
              </a:rPr>
              <a:t>warmup_slope</a:t>
            </a:r>
            <a:r>
              <a:rPr lang="en-US" dirty="0">
                <a:latin typeface="Consolas" panose="020B0609020204030204" pitchFamily="49" charset="0"/>
              </a:rPr>
              <a:t> = (0.2 – 0.1) / 15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16230" y="3927226"/>
            <a:ext cx="4827181" cy="10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22249" y="2467155"/>
            <a:ext cx="42531" cy="14707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22929" y="4221678"/>
            <a:ext cx="421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since start of study session (minutes)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9713" y="2375222"/>
            <a:ext cx="1296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 of</a:t>
            </a:r>
          </a:p>
          <a:p>
            <a:r>
              <a:rPr lang="en-US" dirty="0"/>
              <a:t>Learning</a:t>
            </a:r>
          </a:p>
          <a:p>
            <a:r>
              <a:rPr lang="en-US" dirty="0"/>
              <a:t>(concepts</a:t>
            </a:r>
          </a:p>
          <a:p>
            <a:r>
              <a:rPr lang="en-US" dirty="0"/>
              <a:t>per minute)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807077" y="2810808"/>
            <a:ext cx="3536029" cy="3189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43514" y="2810809"/>
            <a:ext cx="1163563" cy="5661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/>
          <p:nvPr/>
        </p:nvCxnSpPr>
        <p:spPr>
          <a:xfrm>
            <a:off x="4807077" y="2826757"/>
            <a:ext cx="0" cy="110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4597725" y="39378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3155359" y="32062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1030" name="TextBox 1029"/>
          <p:cNvSpPr txBox="1"/>
          <p:nvPr/>
        </p:nvSpPr>
        <p:spPr>
          <a:xfrm>
            <a:off x="3155359" y="26580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4276014" y="3244334"/>
            <a:ext cx="3639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observed-learning-rate [observation]</a:t>
            </a:r>
          </a:p>
        </p:txBody>
      </p:sp>
    </p:spTree>
    <p:extLst>
      <p:ext uri="{BB962C8B-B14F-4D97-AF65-F5344CB8AC3E}">
        <p14:creationId xmlns:p14="http://schemas.microsoft.com/office/powerpoint/2010/main" val="2427563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309" y="1690778"/>
            <a:ext cx="7639870" cy="4917056"/>
          </a:xfrm>
        </p:spPr>
        <p:txBody>
          <a:bodyPr>
            <a:normAutofit/>
          </a:bodyPr>
          <a:lstStyle/>
          <a:p>
            <a:r>
              <a:rPr lang="en-US" dirty="0"/>
              <a:t>To compute the learned concepts, we need different paths if the length of the session is less than 15 minutes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latin typeface="Consolas" panose="020B0609020204030204" pitchFamily="49" charset="0"/>
              </a:rPr>
              <a:t>session_length</a:t>
            </a:r>
            <a:r>
              <a:rPr lang="en-US" sz="1600" dirty="0">
                <a:latin typeface="Consolas" panose="020B0609020204030204" pitchFamily="49" charset="0"/>
              </a:rPr>
              <a:t> &lt; 15):</a:t>
            </a:r>
          </a:p>
          <a:p>
            <a:pPr marL="914400" lvl="2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warmup_slope</a:t>
            </a:r>
            <a:r>
              <a:rPr lang="en-US" sz="1600" dirty="0">
                <a:latin typeface="Consolas" panose="020B0609020204030204" pitchFamily="49" charset="0"/>
              </a:rPr>
              <a:t> = ((0.2 - 0.1) / 15)</a:t>
            </a:r>
          </a:p>
          <a:p>
            <a:pPr marL="914400" lvl="2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end_learning_rate</a:t>
            </a:r>
            <a:r>
              <a:rPr lang="en-US" sz="1600" dirty="0">
                <a:latin typeface="Consolas" panose="020B0609020204030204" pitchFamily="49" charset="0"/>
              </a:rPr>
              <a:t> = 0.1 + (</a:t>
            </a:r>
            <a:r>
              <a:rPr lang="en-US" sz="1600" dirty="0" err="1">
                <a:latin typeface="Consolas" panose="020B0609020204030204" pitchFamily="49" charset="0"/>
              </a:rPr>
              <a:t>warmup_slope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err="1">
                <a:latin typeface="Consolas" panose="020B0609020204030204" pitchFamily="49" charset="0"/>
              </a:rPr>
              <a:t>session_length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concepts_learned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session_length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    ((0.1 + </a:t>
            </a:r>
            <a:r>
              <a:rPr lang="en-US" sz="1600" dirty="0" err="1">
                <a:latin typeface="Consolas" panose="020B0609020204030204" pitchFamily="49" charset="0"/>
              </a:rPr>
              <a:t>end_learning_rate</a:t>
            </a:r>
            <a:r>
              <a:rPr lang="en-US" sz="1600" dirty="0">
                <a:latin typeface="Consolas" panose="020B0609020204030204" pitchFamily="49" charset="0"/>
              </a:rPr>
              <a:t>) / 2)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else:</a:t>
            </a:r>
          </a:p>
          <a:p>
            <a:pPr marL="914400" lvl="2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avg_warmup_learning_rate</a:t>
            </a:r>
            <a:r>
              <a:rPr lang="en-US" sz="1600" dirty="0">
                <a:latin typeface="Consolas" panose="020B0609020204030204" pitchFamily="49" charset="0"/>
              </a:rPr>
              <a:t> = (0.1 + 0.2) / 2</a:t>
            </a:r>
          </a:p>
          <a:p>
            <a:pPr marL="914400" lvl="2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concepts_learned</a:t>
            </a:r>
            <a:r>
              <a:rPr lang="en-US" sz="1600" dirty="0">
                <a:latin typeface="Consolas" panose="020B0609020204030204" pitchFamily="49" charset="0"/>
              </a:rPr>
              <a:t> = 15 * </a:t>
            </a:r>
            <a:r>
              <a:rPr lang="en-US" sz="1600" dirty="0" err="1">
                <a:latin typeface="Consolas" panose="020B0609020204030204" pitchFamily="49" charset="0"/>
              </a:rPr>
              <a:t>avg_warmup_learning_rate</a:t>
            </a:r>
            <a:r>
              <a:rPr lang="en-US" sz="1600" dirty="0">
                <a:latin typeface="Consolas" panose="020B0609020204030204" pitchFamily="49" charset="0"/>
              </a:rPr>
              <a:t> + 			    ((</a:t>
            </a:r>
            <a:r>
              <a:rPr lang="en-US" sz="1600" dirty="0" err="1">
                <a:latin typeface="Consolas" panose="020B0609020204030204" pitchFamily="49" charset="0"/>
              </a:rPr>
              <a:t>session_length</a:t>
            </a:r>
            <a:r>
              <a:rPr lang="en-US" sz="1600" dirty="0">
                <a:latin typeface="Consolas" panose="020B0609020204030204" pitchFamily="49" charset="0"/>
              </a:rPr>
              <a:t> – 15) * 0.2)</a:t>
            </a:r>
          </a:p>
          <a:p>
            <a:pPr lvl="1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290652" y="3456526"/>
            <a:ext cx="22238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296671" y="1996455"/>
            <a:ext cx="42531" cy="14707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92826" y="3836493"/>
            <a:ext cx="421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since start of study session (minutes)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09410" y="1587175"/>
            <a:ext cx="1296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 of</a:t>
            </a:r>
          </a:p>
          <a:p>
            <a:r>
              <a:rPr lang="en-US" dirty="0"/>
              <a:t>Learning</a:t>
            </a:r>
          </a:p>
          <a:p>
            <a:r>
              <a:rPr lang="en-US" dirty="0"/>
              <a:t>(concepts</a:t>
            </a:r>
          </a:p>
          <a:p>
            <a:r>
              <a:rPr lang="en-US" dirty="0"/>
              <a:t>per minute)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0481499" y="2340108"/>
            <a:ext cx="103295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317936" y="2340109"/>
            <a:ext cx="1163563" cy="5661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/>
          <p:nvPr/>
        </p:nvCxnSpPr>
        <p:spPr>
          <a:xfrm>
            <a:off x="10481499" y="2356057"/>
            <a:ext cx="0" cy="110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10272147" y="34671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8829781" y="27355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1030" name="TextBox 1029"/>
          <p:cNvSpPr txBox="1"/>
          <p:nvPr/>
        </p:nvSpPr>
        <p:spPr>
          <a:xfrm>
            <a:off x="8829781" y="21873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3572" y="4554747"/>
            <a:ext cx="274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computing the area</a:t>
            </a:r>
          </a:p>
          <a:p>
            <a:r>
              <a:rPr lang="en-US" dirty="0"/>
              <a:t>under the above function.</a:t>
            </a:r>
          </a:p>
        </p:txBody>
      </p:sp>
    </p:spTree>
    <p:extLst>
      <p:ext uri="{BB962C8B-B14F-4D97-AF65-F5344CB8AC3E}">
        <p14:creationId xmlns:p14="http://schemas.microsoft.com/office/powerpoint/2010/main" val="344199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BCA9-264B-423C-A5EA-50D356BD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B0D0-7643-475C-B9B8-ABD8BBFA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After this lesson, we’ll have 2 ways of organizing computation:</a:t>
            </a:r>
          </a:p>
          <a:p>
            <a:pPr marL="0" indent="0">
              <a:buNone/>
            </a:pPr>
            <a:r>
              <a:rPr lang="en-US"/>
              <a:t>       Sequential</a:t>
            </a:r>
            <a:r>
              <a:rPr lang="en-US" dirty="0"/>
              <a:t>	</a:t>
            </a:r>
            <a:r>
              <a:rPr lang="en-US"/>
              <a:t>	</a:t>
            </a:r>
            <a:r>
              <a:rPr lang="en-US" dirty="0"/>
              <a:t>			Conditional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13AB8-9B52-4150-B2B8-77517DCD1531}"/>
              </a:ext>
            </a:extLst>
          </p:cNvPr>
          <p:cNvSpPr/>
          <p:nvPr/>
        </p:nvSpPr>
        <p:spPr>
          <a:xfrm>
            <a:off x="1494118" y="3071906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11DED-99C6-4B25-885B-8560800072EC}"/>
              </a:ext>
            </a:extLst>
          </p:cNvPr>
          <p:cNvSpPr/>
          <p:nvPr/>
        </p:nvSpPr>
        <p:spPr>
          <a:xfrm>
            <a:off x="1494118" y="4142535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A8D71F-DA71-4FC9-948E-84A7EACC3C21}"/>
              </a:ext>
            </a:extLst>
          </p:cNvPr>
          <p:cNvSpPr/>
          <p:nvPr/>
        </p:nvSpPr>
        <p:spPr>
          <a:xfrm>
            <a:off x="1494118" y="5213164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6177C0-EE50-4CA7-97CA-B287C12354EE}"/>
              </a:ext>
            </a:extLst>
          </p:cNvPr>
          <p:cNvSpPr/>
          <p:nvPr/>
        </p:nvSpPr>
        <p:spPr>
          <a:xfrm>
            <a:off x="1494118" y="6301768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09FCA1-5B52-4E1B-99D1-D633713DF5B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262095" y="3429000"/>
            <a:ext cx="0" cy="71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92F91-C2FF-442E-B0AB-72AB503CD75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262095" y="4499629"/>
            <a:ext cx="0" cy="71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6AE643-51C0-4E9C-A241-9DE4C86337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62095" y="5570258"/>
            <a:ext cx="0" cy="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97257DB9-732D-4A42-87C0-4728BBB3F066}"/>
              </a:ext>
            </a:extLst>
          </p:cNvPr>
          <p:cNvSpPr/>
          <p:nvPr/>
        </p:nvSpPr>
        <p:spPr>
          <a:xfrm>
            <a:off x="7682755" y="2981560"/>
            <a:ext cx="956227" cy="7135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D8BD5F-C360-43D8-939A-96F1E9D16342}"/>
              </a:ext>
            </a:extLst>
          </p:cNvPr>
          <p:cNvSpPr/>
          <p:nvPr/>
        </p:nvSpPr>
        <p:spPr>
          <a:xfrm>
            <a:off x="6146802" y="4119331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2B0B2-84FD-4452-BB29-FDD9400E8186}"/>
              </a:ext>
            </a:extLst>
          </p:cNvPr>
          <p:cNvSpPr/>
          <p:nvPr/>
        </p:nvSpPr>
        <p:spPr>
          <a:xfrm>
            <a:off x="6146802" y="5207935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879877-1DA4-4C13-8633-7F58622F7FE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914779" y="4476425"/>
            <a:ext cx="0" cy="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497E7A-E8B0-4D8A-88A2-E2C70B160CC1}"/>
              </a:ext>
            </a:extLst>
          </p:cNvPr>
          <p:cNvSpPr/>
          <p:nvPr/>
        </p:nvSpPr>
        <p:spPr>
          <a:xfrm>
            <a:off x="8638982" y="4119331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EFB3F2-7F93-4D92-A1DA-75B0CEF6B9A8}"/>
              </a:ext>
            </a:extLst>
          </p:cNvPr>
          <p:cNvSpPr/>
          <p:nvPr/>
        </p:nvSpPr>
        <p:spPr>
          <a:xfrm>
            <a:off x="8638982" y="5207935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6B18B4-0BA2-4544-A986-2B407B67E82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9406959" y="4476425"/>
            <a:ext cx="0" cy="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0362536-426A-4219-B725-794D2329890D}"/>
              </a:ext>
            </a:extLst>
          </p:cNvPr>
          <p:cNvSpPr/>
          <p:nvPr/>
        </p:nvSpPr>
        <p:spPr>
          <a:xfrm>
            <a:off x="7392891" y="6258021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73A8F17-4FA2-4102-ADCE-02C2CBDA45FD}"/>
              </a:ext>
            </a:extLst>
          </p:cNvPr>
          <p:cNvCxnSpPr>
            <a:stCxn id="17" idx="3"/>
            <a:endCxn id="21" idx="0"/>
          </p:cNvCxnSpPr>
          <p:nvPr/>
        </p:nvCxnSpPr>
        <p:spPr>
          <a:xfrm>
            <a:off x="8638982" y="3338328"/>
            <a:ext cx="767977" cy="78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F1A8EA6-1712-4526-926C-03DCD6D57524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6914779" y="3338327"/>
            <a:ext cx="767976" cy="78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C97FEF2-B933-4F7C-A229-64FF2DDC0AB3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 rot="16200000" flipH="1">
            <a:off x="7191327" y="5288480"/>
            <a:ext cx="692992" cy="1246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B765D7-9C74-4731-BCAD-2A36D79E014A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rot="5400000">
            <a:off x="8437418" y="5288480"/>
            <a:ext cx="692992" cy="1246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92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56" y="1518249"/>
            <a:ext cx="10521188" cy="51931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we need three different computations</a:t>
            </a:r>
          </a:p>
          <a:p>
            <a:pPr marL="457200"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if (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&lt; 15):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warmup_slope</a:t>
            </a:r>
            <a:r>
              <a:rPr lang="en-US" sz="1700" dirty="0">
                <a:latin typeface="Consolas" panose="020B0609020204030204" pitchFamily="49" charset="0"/>
              </a:rPr>
              <a:t> = ((0.2 - 0.1) / 15)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end-learning-rate = 0.1 + (</a:t>
            </a:r>
            <a:r>
              <a:rPr lang="en-US" sz="1700" dirty="0" err="1">
                <a:latin typeface="Consolas" panose="020B0609020204030204" pitchFamily="49" charset="0"/>
              </a:rPr>
              <a:t>warmup_slope</a:t>
            </a:r>
            <a:r>
              <a:rPr lang="en-US" sz="1700" dirty="0">
                <a:latin typeface="Consolas" panose="020B0609020204030204" pitchFamily="49" charset="0"/>
              </a:rPr>
              <a:t> * 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concepts_learned</a:t>
            </a:r>
            <a:r>
              <a:rPr lang="en-US" sz="1700" dirty="0">
                <a:latin typeface="Consolas" panose="020B0609020204030204" pitchFamily="49" charset="0"/>
              </a:rPr>
              <a:t> = 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* 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		    ((0.1 + </a:t>
            </a:r>
            <a:r>
              <a:rPr lang="en-US" sz="1700" dirty="0" err="1">
                <a:latin typeface="Consolas" panose="020B0609020204030204" pitchFamily="49" charset="0"/>
              </a:rPr>
              <a:t>end_learning_rate</a:t>
            </a:r>
            <a:r>
              <a:rPr lang="en-US" sz="1700" dirty="0">
                <a:latin typeface="Consolas" panose="020B0609020204030204" pitchFamily="49" charset="0"/>
              </a:rPr>
              <a:t>) / 2)</a:t>
            </a:r>
          </a:p>
          <a:p>
            <a:pPr marL="457200" lvl="1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elif</a:t>
            </a:r>
            <a:r>
              <a:rPr lang="en-US" sz="1700" dirty="0">
                <a:latin typeface="Consolas" panose="020B0609020204030204" pitchFamily="49" charset="0"/>
              </a:rPr>
              <a:t> (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&lt;= 30):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avg_warmup_learning_rate</a:t>
            </a:r>
            <a:r>
              <a:rPr lang="en-US" sz="1700" dirty="0">
                <a:latin typeface="Consolas" panose="020B0609020204030204" pitchFamily="49" charset="0"/>
              </a:rPr>
              <a:t> = (0.1 + 0.2) / 2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concepts_learned</a:t>
            </a:r>
            <a:r>
              <a:rPr lang="en-US" sz="1700" dirty="0">
                <a:latin typeface="Consolas" panose="020B0609020204030204" pitchFamily="49" charset="0"/>
              </a:rPr>
              <a:t> = 15 * </a:t>
            </a:r>
            <a:r>
              <a:rPr lang="en-US" sz="1700" dirty="0" err="1">
                <a:latin typeface="Consolas" panose="020B0609020204030204" pitchFamily="49" charset="0"/>
              </a:rPr>
              <a:t>avg_warmup_learning_rate</a:t>
            </a:r>
            <a:r>
              <a:rPr lang="en-US" sz="1700" dirty="0">
                <a:latin typeface="Consolas" panose="020B0609020204030204" pitchFamily="49" charset="0"/>
              </a:rPr>
              <a:t> + 			    		  ((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– 15) * 0.2)</a:t>
            </a:r>
          </a:p>
          <a:p>
            <a:pPr marL="457200"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else: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avg_warmup_learning_rate</a:t>
            </a:r>
            <a:r>
              <a:rPr lang="en-US" sz="1700" dirty="0">
                <a:latin typeface="Consolas" panose="020B0609020204030204" pitchFamily="49" charset="0"/>
              </a:rPr>
              <a:t> = (0.1 + 0.2) / 2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cooldown_slope</a:t>
            </a:r>
            <a:r>
              <a:rPr lang="en-US" sz="1700" dirty="0">
                <a:latin typeface="Consolas" panose="020B0609020204030204" pitchFamily="49" charset="0"/>
              </a:rPr>
              <a:t> = (0.0 – 0.2) / (120 – 30)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end_learning_rate</a:t>
            </a:r>
            <a:r>
              <a:rPr lang="en-US" sz="1700" dirty="0">
                <a:latin typeface="Consolas" panose="020B0609020204030204" pitchFamily="49" charset="0"/>
              </a:rPr>
              <a:t> = 0.2 – (</a:t>
            </a:r>
            <a:r>
              <a:rPr lang="en-US" sz="1700" dirty="0" err="1">
                <a:latin typeface="Consolas" panose="020B0609020204030204" pitchFamily="49" charset="0"/>
              </a:rPr>
              <a:t>cooldown_slope</a:t>
            </a:r>
            <a:r>
              <a:rPr lang="en-US" sz="1700" dirty="0">
                <a:latin typeface="Consolas" panose="020B0609020204030204" pitchFamily="49" charset="0"/>
              </a:rPr>
              <a:t> * 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		             (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– 30))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concepts_learned</a:t>
            </a:r>
            <a:r>
              <a:rPr lang="en-US" sz="1700" dirty="0">
                <a:latin typeface="Consolas" panose="020B0609020204030204" pitchFamily="49" charset="0"/>
              </a:rPr>
              <a:t> = 15 * </a:t>
            </a:r>
            <a:r>
              <a:rPr lang="en-US" sz="1700" dirty="0" err="1">
                <a:latin typeface="Consolas" panose="020B0609020204030204" pitchFamily="49" charset="0"/>
              </a:rPr>
              <a:t>avg_warmup_learning_rate</a:t>
            </a:r>
            <a:r>
              <a:rPr lang="en-US" sz="1700" dirty="0">
                <a:latin typeface="Consolas" panose="020B0609020204030204" pitchFamily="49" charset="0"/>
              </a:rPr>
              <a:t> +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		  (30 – 15) * 0.2 + 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		  (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– 30) * ((0.2 + </a:t>
            </a:r>
            <a:r>
              <a:rPr lang="en-US" sz="1700" dirty="0" err="1">
                <a:latin typeface="Consolas" panose="020B0609020204030204" pitchFamily="49" charset="0"/>
              </a:rPr>
              <a:t>end_learning_rate</a:t>
            </a:r>
            <a:r>
              <a:rPr lang="en-US" sz="1700" dirty="0">
                <a:latin typeface="Consolas" panose="020B0609020204030204" pitchFamily="49" charset="0"/>
              </a:rPr>
              <a:t>) / 2)</a:t>
            </a:r>
          </a:p>
          <a:p>
            <a:pPr lvl="1"/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7410366" y="835137"/>
            <a:ext cx="4600478" cy="2528419"/>
            <a:chOff x="7141274" y="1813932"/>
            <a:chExt cx="4600478" cy="2528419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8610385" y="3616090"/>
              <a:ext cx="3131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8616404" y="2156019"/>
              <a:ext cx="42531" cy="14707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379978" y="3973019"/>
              <a:ext cx="4213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since start of study session (minutes)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41274" y="1813932"/>
              <a:ext cx="12962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Rate of</a:t>
              </a:r>
            </a:p>
            <a:p>
              <a:r>
                <a:rPr lang="en-US" dirty="0"/>
                <a:t>Learning</a:t>
              </a:r>
            </a:p>
            <a:p>
              <a:r>
                <a:rPr lang="en-US" dirty="0"/>
                <a:t>(concepts</a:t>
              </a:r>
            </a:p>
            <a:p>
              <a:r>
                <a:rPr lang="en-US" dirty="0"/>
                <a:t>per minute)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9369502" y="2515621"/>
              <a:ext cx="767751" cy="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8637669" y="2515621"/>
              <a:ext cx="731833" cy="55023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>
              <a:off x="9361285" y="2499672"/>
              <a:ext cx="0" cy="1100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/>
            <p:cNvSpPr txBox="1"/>
            <p:nvPr/>
          </p:nvSpPr>
          <p:spPr>
            <a:xfrm>
              <a:off x="9173176" y="36267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029" name="TextBox 1028"/>
            <p:cNvSpPr txBox="1"/>
            <p:nvPr/>
          </p:nvSpPr>
          <p:spPr>
            <a:xfrm>
              <a:off x="8149514" y="289508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</a:t>
              </a:r>
            </a:p>
          </p:txBody>
        </p:sp>
        <p:sp>
          <p:nvSpPr>
            <p:cNvPr id="1030" name="TextBox 1029"/>
            <p:cNvSpPr txBox="1"/>
            <p:nvPr/>
          </p:nvSpPr>
          <p:spPr>
            <a:xfrm>
              <a:off x="8149514" y="234690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0128627" y="2524036"/>
              <a:ext cx="0" cy="1100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919275" y="365108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0128627" y="2524036"/>
              <a:ext cx="1319827" cy="11026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1206028" y="361609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12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have a conditional, we need a Boolean value</a:t>
            </a:r>
          </a:p>
          <a:p>
            <a:r>
              <a:rPr lang="en-US" dirty="0"/>
              <a:t>Remember that Booleans are values that can be True or False</a:t>
            </a:r>
          </a:p>
          <a:p>
            <a:r>
              <a:rPr lang="en-US" dirty="0"/>
              <a:t>But, how can we create a Boolean?</a:t>
            </a:r>
          </a:p>
          <a:p>
            <a:pPr lvl="1"/>
            <a:r>
              <a:rPr lang="en-US" dirty="0"/>
              <a:t>There are many ways, but the most common are </a:t>
            </a:r>
            <a:r>
              <a:rPr lang="en-US" b="1" dirty="0"/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8572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us to compare two values.  We generally have comparisons for</a:t>
            </a:r>
          </a:p>
          <a:p>
            <a:pPr lvl="1"/>
            <a:r>
              <a:rPr lang="en-US" dirty="0"/>
              <a:t>Equality: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  [note the two equal signs, instead of one.  One is “assignment”!]</a:t>
            </a:r>
          </a:p>
          <a:p>
            <a:pPr lvl="1"/>
            <a:r>
              <a:rPr lang="en-US" dirty="0"/>
              <a:t>Inequality: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[note the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Less Than: </a:t>
            </a:r>
            <a:r>
              <a:rPr lang="en-US" dirty="0">
                <a:latin typeface="Consolas" panose="020B0609020204030204" pitchFamily="49" charset="0"/>
              </a:rPr>
              <a:t>&lt;</a:t>
            </a:r>
          </a:p>
          <a:p>
            <a:pPr lvl="1"/>
            <a:r>
              <a:rPr lang="en-US" dirty="0"/>
              <a:t>Greater Than: 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/>
              <a:t>Less Than or Equal To: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 [note that </a:t>
            </a:r>
            <a:r>
              <a:rPr lang="en-US" dirty="0">
                <a:latin typeface="Consolas" panose="020B0609020204030204" pitchFamily="49" charset="0"/>
              </a:rPr>
              <a:t>=&lt;</a:t>
            </a:r>
            <a:r>
              <a:rPr lang="en-US" dirty="0"/>
              <a:t> is not allowed]</a:t>
            </a:r>
          </a:p>
          <a:p>
            <a:pPr lvl="1"/>
            <a:r>
              <a:rPr lang="en-US" dirty="0"/>
              <a:t>Greater Than or Equal To: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[note that </a:t>
            </a:r>
            <a:r>
              <a:rPr lang="en-US" dirty="0">
                <a:latin typeface="Consolas" panose="020B0609020204030204" pitchFamily="49" charset="0"/>
              </a:rPr>
              <a:t>=&gt;</a:t>
            </a:r>
            <a:r>
              <a:rPr lang="en-US" dirty="0"/>
              <a:t> is not allowed]</a:t>
            </a:r>
          </a:p>
          <a:p>
            <a:r>
              <a:rPr lang="en-US" dirty="0"/>
              <a:t>The result of a relational operator is a Boolean value</a:t>
            </a:r>
          </a:p>
          <a:p>
            <a:pPr lvl="1"/>
            <a:r>
              <a:rPr lang="en-US" dirty="0"/>
              <a:t>It can be assigned to a variable or used in an expression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1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we might want to determine if a variable is:</a:t>
            </a:r>
          </a:p>
          <a:p>
            <a:pPr lvl="1"/>
            <a:r>
              <a:rPr lang="en-US" dirty="0"/>
              <a:t>zero (</a:t>
            </a:r>
            <a:r>
              <a:rPr lang="en-US" dirty="0">
                <a:latin typeface="Consolas" panose="020B0609020204030204" pitchFamily="49" charset="0"/>
              </a:rPr>
              <a:t>variable1 == 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 zero (</a:t>
            </a:r>
            <a:r>
              <a:rPr lang="en-US" dirty="0">
                <a:latin typeface="Consolas" panose="020B0609020204030204" pitchFamily="49" charset="0"/>
              </a:rPr>
              <a:t>variable1 != 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positive (</a:t>
            </a:r>
            <a:r>
              <a:rPr lang="en-US" dirty="0">
                <a:latin typeface="Consolas" panose="020B0609020204030204" pitchFamily="49" charset="0"/>
              </a:rPr>
              <a:t>variable1 &gt; 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negative (</a:t>
            </a:r>
            <a:r>
              <a:rPr lang="en-US" dirty="0">
                <a:latin typeface="Consolas" panose="020B0609020204030204" pitchFamily="49" charset="0"/>
              </a:rPr>
              <a:t>variable1 &lt; 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greater than or equal to zero (</a:t>
            </a:r>
            <a:r>
              <a:rPr lang="en-US" dirty="0">
                <a:latin typeface="Consolas" panose="020B0609020204030204" pitchFamily="49" charset="0"/>
              </a:rPr>
              <a:t>variable1 &gt;= 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less than or equal to zero (</a:t>
            </a:r>
            <a:r>
              <a:rPr lang="en-US" dirty="0">
                <a:latin typeface="Consolas" panose="020B0609020204030204" pitchFamily="49" charset="0"/>
              </a:rPr>
              <a:t>variable1 &lt;= 0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D825-8F4D-4563-803C-F90FB53C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3E08-3CF2-4862-A95C-42150093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variables: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JohnAge</a:t>
            </a:r>
            <a:r>
              <a:rPr lang="en-US" dirty="0"/>
              <a:t> : the age of John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JoeAge</a:t>
            </a:r>
            <a:r>
              <a:rPr lang="en-US" dirty="0"/>
              <a:t>: the age of Joe</a:t>
            </a:r>
          </a:p>
          <a:p>
            <a:r>
              <a:rPr lang="en-US" dirty="0"/>
              <a:t>And we want a Boolean variable: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JohnOlderThanJoe</a:t>
            </a:r>
            <a:r>
              <a:rPr lang="en-US" dirty="0"/>
              <a:t> : True if, and only if, John is older than Joe</a:t>
            </a:r>
          </a:p>
          <a:p>
            <a:r>
              <a:rPr lang="en-US" dirty="0"/>
              <a:t>How would we set that variable?</a:t>
            </a:r>
          </a:p>
        </p:txBody>
      </p:sp>
    </p:spTree>
    <p:extLst>
      <p:ext uri="{BB962C8B-B14F-4D97-AF65-F5344CB8AC3E}">
        <p14:creationId xmlns:p14="http://schemas.microsoft.com/office/powerpoint/2010/main" val="318186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8758</TotalTime>
  <Words>3454</Words>
  <Application>Microsoft Office PowerPoint</Application>
  <PresentationFormat>Widescreen</PresentationFormat>
  <Paragraphs>595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Office Theme</vt:lpstr>
      <vt:lpstr>Lecture 4</vt:lpstr>
      <vt:lpstr>What are we going to cover today? </vt:lpstr>
      <vt:lpstr>Procedural Knowledge</vt:lpstr>
      <vt:lpstr>Expressing Procedural Knowledge</vt:lpstr>
      <vt:lpstr>Computational Constructs</vt:lpstr>
      <vt:lpstr>Boolean Expressions</vt:lpstr>
      <vt:lpstr>Relational Operators</vt:lpstr>
      <vt:lpstr>Relational Operators</vt:lpstr>
      <vt:lpstr>Example</vt:lpstr>
      <vt:lpstr>Example</vt:lpstr>
      <vt:lpstr>Boolean Operators</vt:lpstr>
      <vt:lpstr>PowerPoint Presentation</vt:lpstr>
      <vt:lpstr>Boolean Operators</vt:lpstr>
      <vt:lpstr>Example</vt:lpstr>
      <vt:lpstr>Example</vt:lpstr>
      <vt:lpstr>Order of Operation and Boolean Expressions</vt:lpstr>
      <vt:lpstr>Example</vt:lpstr>
      <vt:lpstr>Example</vt:lpstr>
      <vt:lpstr>Example</vt:lpstr>
      <vt:lpstr>The if statement</vt:lpstr>
      <vt:lpstr>The if statement</vt:lpstr>
      <vt:lpstr>The if statement</vt:lpstr>
      <vt:lpstr>The if statement</vt:lpstr>
      <vt:lpstr>The if statement</vt:lpstr>
      <vt:lpstr>The if statement</vt:lpstr>
      <vt:lpstr>Indenting</vt:lpstr>
      <vt:lpstr>Example (1)</vt:lpstr>
      <vt:lpstr>Example (2)</vt:lpstr>
      <vt:lpstr>Example (3)</vt:lpstr>
      <vt:lpstr>Example (4)</vt:lpstr>
      <vt:lpstr>Example (5)</vt:lpstr>
      <vt:lpstr>The if-else and if-elif-else statements</vt:lpstr>
      <vt:lpstr>Examples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Nested Branches</vt:lpstr>
      <vt:lpstr>Why would we nest conditions?</vt:lpstr>
      <vt:lpstr>When should we use each type?</vt:lpstr>
      <vt:lpstr>Example Problem Taken from Your Own Life</vt:lpstr>
      <vt:lpstr>Start by just considering study session length</vt:lpstr>
      <vt:lpstr>Conditionals and Boolean Expressions</vt:lpstr>
      <vt:lpstr>Example of if-else</vt:lpstr>
      <vt:lpstr>Example of if-elif-else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102</dc:title>
  <dc:creator>Frank Shipman</dc:creator>
  <cp:lastModifiedBy>Paul Koola</cp:lastModifiedBy>
  <cp:revision>93</cp:revision>
  <dcterms:created xsi:type="dcterms:W3CDTF">2017-11-22T15:57:42Z</dcterms:created>
  <dcterms:modified xsi:type="dcterms:W3CDTF">2019-06-06T22:16:25Z</dcterms:modified>
</cp:coreProperties>
</file>