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2" r:id="rId57"/>
    <p:sldId id="32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 and Iteration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while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2544736" y="4001294"/>
            <a:ext cx="287505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58601" y="4807909"/>
            <a:ext cx="32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code that is to be repeatedly executed is then included.</a:t>
            </a:r>
          </a:p>
        </p:txBody>
      </p:sp>
    </p:spTree>
    <p:extLst>
      <p:ext uri="{BB962C8B-B14F-4D97-AF65-F5344CB8AC3E}">
        <p14:creationId xmlns:p14="http://schemas.microsoft.com/office/powerpoint/2010/main" val="38701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5D96-B8FB-47E4-86D4-E953732D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5748-6D75-4D9F-B181-E7F7510D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condition in the while statement is evaluated at the beginning.</a:t>
            </a:r>
          </a:p>
          <a:p>
            <a:pPr lvl="1"/>
            <a:r>
              <a:rPr lang="en-US" dirty="0"/>
              <a:t>If it is true, then all the indented code is run</a:t>
            </a:r>
          </a:p>
          <a:p>
            <a:pPr lvl="1"/>
            <a:r>
              <a:rPr lang="en-US" dirty="0"/>
              <a:t>If it is false, then all the indented code is skipped</a:t>
            </a:r>
          </a:p>
          <a:p>
            <a:r>
              <a:rPr lang="en-US" dirty="0"/>
              <a:t>After the indented code is run, then the condition is checked again.</a:t>
            </a:r>
          </a:p>
          <a:p>
            <a:pPr lvl="1"/>
            <a:r>
              <a:rPr lang="en-US" dirty="0"/>
              <a:t>The condition is only checked after all the indented code is run</a:t>
            </a:r>
          </a:p>
          <a:p>
            <a:pPr lvl="1"/>
            <a:r>
              <a:rPr lang="en-US" dirty="0"/>
              <a:t>If the condition is still true at that point, the indented code is run again.</a:t>
            </a:r>
          </a:p>
          <a:p>
            <a:r>
              <a:rPr lang="en-US" dirty="0"/>
              <a:t>This can repeat an unlimited number of times!</a:t>
            </a:r>
          </a:p>
          <a:p>
            <a:endParaRPr lang="en-US" dirty="0"/>
          </a:p>
          <a:p>
            <a:r>
              <a:rPr lang="en-US" dirty="0"/>
              <a:t>Note: one execution of the indented code is sometimes called an </a:t>
            </a:r>
            <a:r>
              <a:rPr lang="en-US" b="1" dirty="0"/>
              <a:t>iteration</a:t>
            </a:r>
            <a:r>
              <a:rPr lang="en-US" dirty="0"/>
              <a:t> of the loop.</a:t>
            </a:r>
          </a:p>
        </p:txBody>
      </p:sp>
    </p:spTree>
    <p:extLst>
      <p:ext uri="{BB962C8B-B14F-4D97-AF65-F5344CB8AC3E}">
        <p14:creationId xmlns:p14="http://schemas.microsoft.com/office/powerpoint/2010/main" val="246183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secret_number</a:t>
            </a:r>
            <a:r>
              <a:rPr lang="en-US" sz="24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user_guess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</a:rPr>
              <a:t>user_guess</a:t>
            </a:r>
            <a:r>
              <a:rPr lang="en-US" sz="2400" dirty="0">
                <a:latin typeface="Consolas" panose="020B0609020204030204" pitchFamily="49" charset="0"/>
              </a:rPr>
              <a:t> != </a:t>
            </a:r>
            <a:r>
              <a:rPr lang="en-US" sz="2400" dirty="0" err="1">
                <a:latin typeface="Consolas" panose="020B0609020204030204" pitchFamily="49" charset="0"/>
              </a:rPr>
              <a:t>secret_number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user_guess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print("You guessed it!")</a:t>
            </a:r>
          </a:p>
        </p:txBody>
      </p:sp>
    </p:spTree>
    <p:extLst>
      <p:ext uri="{BB962C8B-B14F-4D97-AF65-F5344CB8AC3E}">
        <p14:creationId xmlns:p14="http://schemas.microsoft.com/office/powerpoint/2010/main" val="65090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452942" y="132353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F9909-7CA6-4CE1-9F91-B73A186955FE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38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31829" y="17353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B48403-506D-45BC-92B5-947015DE05BA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80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31829" y="206697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8C3507-AC8B-477D-8420-2329DB74A4EC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55FDA-8A68-45DB-BAFD-55B6AFC41B02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C792A8-EAFD-4EF2-BF82-BE74C42DBF5A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AD83F-1A8F-4C7D-918B-6DD1008421EB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380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25773" y="236115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E7260A-5F94-462C-9EBB-05386E2A0382}"/>
              </a:ext>
            </a:extLst>
          </p:cNvPr>
          <p:cNvGrpSpPr/>
          <p:nvPr/>
        </p:nvGrpSpPr>
        <p:grpSpPr>
          <a:xfrm>
            <a:off x="4196551" y="4569642"/>
            <a:ext cx="7054808" cy="444419"/>
            <a:chOff x="341859" y="4260079"/>
            <a:chExt cx="8627955" cy="44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9B0147-7BE7-4CCB-944C-DA8A99D7D7A3}"/>
                </a:ext>
              </a:extLst>
            </p:cNvPr>
            <p:cNvSpPr txBox="1"/>
            <p:nvPr/>
          </p:nvSpPr>
          <p:spPr>
            <a:xfrm>
              <a:off x="5118100" y="4260079"/>
              <a:ext cx="385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input the guess “4”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32A7C1-4D45-451F-B2D9-67863A0AD5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41859" y="4444745"/>
              <a:ext cx="4776241" cy="259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BCF15-7966-4721-97C2-2F32C4A8E347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B3A139-A5E6-48FD-AB0C-4353E5085FB4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641C96-1638-415D-AE58-DA4297458E1F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5129A2-0DB0-4848-A373-5AF24DCEA2DA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FFB7CF-E5F3-4995-B990-A1534C22CB47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C7A1F9-C381-40E4-888D-CA4BDE9CD58E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192CEB-94D5-4EE9-AEEE-C99AAC042E90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62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72542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7518400" y="456964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was True, since the </a:t>
            </a:r>
            <a:r>
              <a:rPr lang="en-US" dirty="0" err="1">
                <a:solidFill>
                  <a:srgbClr val="FF0000"/>
                </a:solidFill>
              </a:rPr>
              <a:t>user_guess</a:t>
            </a:r>
            <a:r>
              <a:rPr lang="en-US" dirty="0">
                <a:solidFill>
                  <a:srgbClr val="FF0000"/>
                </a:solidFill>
              </a:rPr>
              <a:t> was not the secret number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BD5DB3-D492-4CA7-8FE4-4FD98D48C436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654BE6-86B7-4D73-A10A-62C6820AD7E3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B10ED-9E2B-4195-B709-91A3AC1181D5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52888D-73F8-4BD5-8CAB-933B181AA603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E90E3D-8403-41CA-AA1E-9F9EA3ECF403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4DC9B6-3A34-4E16-AA3B-3004F1701CC9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0C8103-D1BA-4255-BA9A-B0630E3DEA2D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444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308670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EA842-F68E-4D2B-937E-71D870AC6FBD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56237C-B31A-4CDC-AE67-2CDB0372DA56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6CCCBE-44CC-4737-8935-2CB6658E35E9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732F3-22BB-49CF-8EFD-C4A3325FF3EC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2869F-979F-4271-B3D4-6E01C971621A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212F49-C3D4-41D3-A003-C4B29DBC68A0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1E314-07AD-44C8-B104-7C3F9BE78D6B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742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279298" y="244218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E7260A-5F94-462C-9EBB-05386E2A0382}"/>
              </a:ext>
            </a:extLst>
          </p:cNvPr>
          <p:cNvGrpSpPr/>
          <p:nvPr/>
        </p:nvGrpSpPr>
        <p:grpSpPr>
          <a:xfrm>
            <a:off x="4178384" y="4906403"/>
            <a:ext cx="6951861" cy="1477328"/>
            <a:chOff x="738983" y="4260079"/>
            <a:chExt cx="8522316" cy="14773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9B0147-7BE7-4CCB-944C-DA8A99D7D7A3}"/>
                </a:ext>
              </a:extLst>
            </p:cNvPr>
            <p:cNvSpPr txBox="1"/>
            <p:nvPr/>
          </p:nvSpPr>
          <p:spPr>
            <a:xfrm>
              <a:off x="5118099" y="4260079"/>
              <a:ext cx="4143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entered the guess “5”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We’re at the end of the code, so now we go back to check the condition again.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32A7C1-4D45-451F-B2D9-67863A0AD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83" y="4452516"/>
              <a:ext cx="4379116" cy="4299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E26AE4-D027-4C5D-B4B4-9853A9A881E8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73837-3BAE-4F9A-B763-3ACA076A13E7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63D771-2F3A-43AC-B5DF-47465EFFE208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24E2C-BF4F-4CE5-AA68-847A86EDCFF8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C41DFA-6EC3-412F-95E2-3C968082F78F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BE2D6-6C82-4FB7-8F68-3118D7A81EC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C755B6-72F2-414A-B632-6AAA655FE4A7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97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Loops!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47025" y="272542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7518400" y="456964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is still true.  So, we do another iteration.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42E4CC-9251-4203-8307-7EBEC603A701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3F91C-2E92-44FD-A48C-0BA1ABC41246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EE58A6-5097-455F-B21C-D01E80FFC1F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33D01-B574-42BD-8288-43E8128142A9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760DCE-13ED-4140-9857-1946E541EB91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873CA9-A04C-4AD5-A94E-1A9FCEB2EA25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38A9B-FD68-41C3-821F-EC4F66EC1FE3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46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47026" y="314627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153D8C-FF5F-4622-B024-8F35DA33E9F2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C72EA1-3681-42BF-82D4-42DF06BD0B5E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21F9F0-7CDA-4A7E-AE65-68E347F1961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0EA976-56CB-47FF-A761-BA0A53087C54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A66D4-5B7C-4F3B-B534-A74669431F88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DA6245-6C60-435A-A23B-9D4FC95E7440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DD1DDB-200E-42FF-92A8-84D7F32C2902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48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31830" y="244218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2F4669-349E-4F10-8713-13FB2880890D}"/>
              </a:ext>
            </a:extLst>
          </p:cNvPr>
          <p:cNvGrpSpPr/>
          <p:nvPr/>
        </p:nvGrpSpPr>
        <p:grpSpPr>
          <a:xfrm>
            <a:off x="4178384" y="4906403"/>
            <a:ext cx="6951861" cy="1477328"/>
            <a:chOff x="738983" y="4260079"/>
            <a:chExt cx="8522316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59C296-45D7-4914-A595-417318D3C664}"/>
                </a:ext>
              </a:extLst>
            </p:cNvPr>
            <p:cNvSpPr txBox="1"/>
            <p:nvPr/>
          </p:nvSpPr>
          <p:spPr>
            <a:xfrm>
              <a:off x="5118099" y="4260079"/>
              <a:ext cx="4143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entered the guess “7”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We’re at the end of the code, so now we go back to check the condition again.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6822E-55B1-4D3A-B247-CC178F064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83" y="4452516"/>
              <a:ext cx="4379116" cy="987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12308F-D18B-4A14-BF79-7B6C7BB7ED20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0DA6D-CD73-43A8-A3DC-D4695048FE02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75B09E-C098-4C69-A32A-A4757CA3D5A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AD9835-1B30-4DDF-9682-061094EAFFEF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CC433C-5D9E-4F89-BC2B-94D65BD8B0B7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C9013-F318-4999-BE8A-8F958B286FFD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0816ED-AB48-4CF3-BC6F-C29AB225EDB9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0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49996" y="345097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7518400" y="4569642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time, the condition is false, since the user guess DOES match the secret number.  So, we skip the indented code and go to the next 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7299C3-78BD-44BC-98AE-ED8E9524A2A8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F11D4-016B-4F3C-9F6C-AC1136910A2F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78C9B4-E1EA-4222-AB5E-85A1C2B074A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AA3F8E-03F9-4E1E-9309-E141B3D5BB19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05C0D-1BCA-4C42-A47C-E2516D727E36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6B6164-4F48-426F-A6D3-A596AF8FD18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EDD83-932A-4E3B-8A06-2EC2CF2CF80A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93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You guessed it!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25774" y="374948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6836231" y="625916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done!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650DBD-94F6-41AB-A5FB-EC7E6C43EB51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0D1AEE-990B-4A8B-831E-D01B79A9E696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CC01C-17C3-48E7-ABBE-262FBF7C3013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83C493-3D16-4A88-9BE0-7B374F4FE358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BCB0A-D196-4E83-9CFA-DC34DD9954F9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2F65D-9C16-47F8-8CA9-1CFC8012F3DF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32BA1-612B-4A60-8354-2F9344DE610E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826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B2AB-9055-4341-8223-654EDA6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108B-EDDC-494C-86A2-A37A3F6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can modify the program to count and print the number of guesses it took the user to guess the secret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B8B145-14F3-4E53-A7A8-6C73CC84BBE5}"/>
              </a:ext>
            </a:extLst>
          </p:cNvPr>
          <p:cNvSpPr txBox="1">
            <a:spLocks/>
          </p:cNvSpPr>
          <p:nvPr/>
        </p:nvSpPr>
        <p:spPr>
          <a:xfrm>
            <a:off x="1614765" y="2944203"/>
            <a:ext cx="7668514" cy="30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secret_number =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user_guess = int(input("Guess a number from 1 to 10: 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while user_guess != secret_number: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    user_guess = int(input("Guess a number from 1 to 10: 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nsolas" panose="020B0609020204030204" pitchFamily="49" charset="0"/>
              </a:rPr>
              <a:t>print("You guessed it!")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7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B2AB-9055-4341-8223-654EDA6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108B-EDDC-494C-86A2-A37A3F6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can modify the program to count and print the number of guesses it took the user to guess the secret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B8B145-14F3-4E53-A7A8-6C73CC84BBE5}"/>
              </a:ext>
            </a:extLst>
          </p:cNvPr>
          <p:cNvSpPr txBox="1">
            <a:spLocks/>
          </p:cNvSpPr>
          <p:nvPr/>
        </p:nvSpPr>
        <p:spPr>
          <a:xfrm>
            <a:off x="1614765" y="2944203"/>
            <a:ext cx="7668514" cy="3002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print("See if you can guess the number I'm thinking of!")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num_guesses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secret_number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print("No! Try again.")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user_guess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(input("Guess a number from 1 to 10: 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num_guesses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print("You guessed it! 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It took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you",num_guesses,"guesses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."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520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5C3C-6FB4-4665-9CE9-17AA355C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F591-2937-4192-8406-F705DDB3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for a loop to go on forever!</a:t>
            </a:r>
          </a:p>
          <a:p>
            <a:pPr lvl="1"/>
            <a:r>
              <a:rPr lang="en-US" dirty="0"/>
              <a:t>We call this an infinite loop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while True: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print("Here we go again.")</a:t>
            </a:r>
          </a:p>
          <a:p>
            <a:pPr lvl="4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Note: If your code is ever stuck in an infinite loop, you’ll want to “break” out of it to stop the program.  You can do this by:</a:t>
            </a:r>
          </a:p>
          <a:p>
            <a:pPr lvl="1"/>
            <a:r>
              <a:rPr lang="en-US" dirty="0"/>
              <a:t>In PyCharm: stop execution (the red square in PyCharm)</a:t>
            </a:r>
          </a:p>
          <a:p>
            <a:pPr lvl="1"/>
            <a:r>
              <a:rPr lang="en-US" dirty="0"/>
              <a:t>In a separate window, usually [Spyder] ctrl-c will stop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3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EE6-FBA7-47DC-9535-D6CF8BA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EFB-B6CA-43A5-BB36-94880836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with the following code?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 = 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a == 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print("About to change a")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 = 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print("Changing a back to 0")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 = 0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EE6-FBA7-47DC-9535-D6CF8BA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EFB-B6CA-43A5-BB36-94880836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with the following code?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 = 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a == 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print("About to change a")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 = 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print("Changing a back to 0")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 =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596223"/>
            <a:ext cx="10613934" cy="215691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/>
              <a:t>About to change a</a:t>
            </a:r>
          </a:p>
          <a:p>
            <a:pPr marL="0" indent="0">
              <a:buNone/>
            </a:pPr>
            <a:r>
              <a:rPr lang="en-US" dirty="0"/>
              <a:t>Changing a back to 0</a:t>
            </a:r>
          </a:p>
          <a:p>
            <a:pPr marL="0" indent="0">
              <a:buNone/>
            </a:pPr>
            <a:r>
              <a:rPr lang="en-US" dirty="0"/>
              <a:t>About to change a</a:t>
            </a:r>
          </a:p>
          <a:p>
            <a:pPr marL="0" indent="0">
              <a:buNone/>
            </a:pPr>
            <a:r>
              <a:rPr lang="en-US" dirty="0"/>
              <a:t>Changing a back to 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44435-18B4-46E8-9351-0A5B91972221}"/>
              </a:ext>
            </a:extLst>
          </p:cNvPr>
          <p:cNvSpPr txBox="1"/>
          <p:nvPr/>
        </p:nvSpPr>
        <p:spPr>
          <a:xfrm>
            <a:off x="4495800" y="56746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84820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5C6D-6DA4-41FA-8BF7-4F4DFC3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86B1-6706-4885-9DA5-59BEC109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reasons we build machines and technology is to make our lives easier.</a:t>
            </a:r>
          </a:p>
          <a:p>
            <a:pPr lvl="1"/>
            <a:r>
              <a:rPr lang="en-US" dirty="0"/>
              <a:t>And, one way that happens, is to automate repetitive tasks.</a:t>
            </a:r>
          </a:p>
          <a:p>
            <a:pPr lvl="1"/>
            <a:endParaRPr lang="en-US" dirty="0"/>
          </a:p>
          <a:p>
            <a:r>
              <a:rPr lang="en-US" dirty="0"/>
              <a:t>In computer programs, we also have repetitive tasks that we face.</a:t>
            </a:r>
          </a:p>
          <a:p>
            <a:pPr lvl="1"/>
            <a:r>
              <a:rPr lang="en-US" dirty="0"/>
              <a:t>There are computations that we want to perform over and over</a:t>
            </a:r>
          </a:p>
          <a:p>
            <a:pPr lvl="1"/>
            <a:r>
              <a:rPr lang="en-US" dirty="0"/>
              <a:t>You’ve seen some, already – times when you wrote a lot of code to do the same thing multiple times.</a:t>
            </a:r>
          </a:p>
          <a:p>
            <a:pPr lvl="1"/>
            <a:r>
              <a:rPr lang="en-US" dirty="0"/>
              <a:t>And, you probably have had times you wished your program could just “repeat” instead of making it run again</a:t>
            </a:r>
          </a:p>
        </p:txBody>
      </p:sp>
    </p:spTree>
    <p:extLst>
      <p:ext uri="{BB962C8B-B14F-4D97-AF65-F5344CB8AC3E}">
        <p14:creationId xmlns:p14="http://schemas.microsoft.com/office/powerpoint/2010/main" val="68179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EE6-FBA7-47DC-9535-D6CF8BA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EFB-B6CA-43A5-BB36-94880836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with the following code?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 = 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a == 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print("About to change a")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 = 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print("Changing a back to 0")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 = 0</a:t>
            </a:r>
          </a:p>
          <a:p>
            <a:r>
              <a:rPr lang="en-US" dirty="0"/>
              <a:t>Notice: changing a in the middle of the loop does not matter</a:t>
            </a:r>
          </a:p>
          <a:p>
            <a:pPr lvl="1"/>
            <a:r>
              <a:rPr lang="en-US" dirty="0"/>
              <a:t>The condition is only evaluated after all the indented code is run</a:t>
            </a:r>
          </a:p>
          <a:p>
            <a:pPr lvl="1"/>
            <a:r>
              <a:rPr lang="en-US" dirty="0"/>
              <a:t>So, in this case, a is 0 every time the condition is checked</a:t>
            </a:r>
          </a:p>
        </p:txBody>
      </p:sp>
    </p:spTree>
    <p:extLst>
      <p:ext uri="{BB962C8B-B14F-4D97-AF65-F5344CB8AC3E}">
        <p14:creationId xmlns:p14="http://schemas.microsoft.com/office/powerpoint/2010/main" val="236199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3330953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108732" y="3012458"/>
            <a:ext cx="148831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7345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keep some variable that essentially counts which iteration we are 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Typically, we start counting at 0 (not at 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variable name “i“ (as well as sometimes “j” and “k”) is commonly used for counting in this way.  </a:t>
            </a:r>
          </a:p>
        </p:txBody>
      </p:sp>
    </p:spTree>
    <p:extLst>
      <p:ext uri="{BB962C8B-B14F-4D97-AF65-F5344CB8AC3E}">
        <p14:creationId xmlns:p14="http://schemas.microsoft.com/office/powerpoint/2010/main" val="58649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4099661" y="3539628"/>
            <a:ext cx="605564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734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will compare the counter (i) to the number indicating how many iterations of the loop we want (10 in this case).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could have used a variable to store the number of iterations. </a:t>
            </a:r>
          </a:p>
        </p:txBody>
      </p:sp>
    </p:spTree>
    <p:extLst>
      <p:ext uri="{BB962C8B-B14F-4D97-AF65-F5344CB8AC3E}">
        <p14:creationId xmlns:p14="http://schemas.microsoft.com/office/powerpoint/2010/main" val="4174976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908074" y="4001294"/>
            <a:ext cx="508535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86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 the loop, we will do something.  This could be lots of lines of code, performing calculations, etc. </a:t>
            </a:r>
          </a:p>
        </p:txBody>
      </p:sp>
    </p:spTree>
    <p:extLst>
      <p:ext uri="{BB962C8B-B14F-4D97-AF65-F5344CB8AC3E}">
        <p14:creationId xmlns:p14="http://schemas.microsoft.com/office/powerpoint/2010/main" val="2525344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956520" y="4383957"/>
            <a:ext cx="1548868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47147" y="5137417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Finally, we increment the counter (i)</a:t>
            </a:r>
          </a:p>
        </p:txBody>
      </p:sp>
    </p:spTree>
    <p:extLst>
      <p:ext uri="{BB962C8B-B14F-4D97-AF65-F5344CB8AC3E}">
        <p14:creationId xmlns:p14="http://schemas.microsoft.com/office/powerpoint/2010/main" val="1837147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734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we will execute this loop a total of 10 times.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 this case, we’ll print out “Doing something” 10 times.</a:t>
            </a:r>
          </a:p>
        </p:txBody>
      </p:sp>
    </p:spTree>
    <p:extLst>
      <p:ext uri="{BB962C8B-B14F-4D97-AF65-F5344CB8AC3E}">
        <p14:creationId xmlns:p14="http://schemas.microsoft.com/office/powerpoint/2010/main" val="171343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modify the loop so that i goes from 1 to 10 instead of 0 to 9?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&lt;=</a:t>
            </a:r>
            <a:r>
              <a:rPr lang="en-US" sz="2800" dirty="0">
                <a:latin typeface="Consolas" panose="020B0609020204030204" pitchFamily="49" charset="0"/>
              </a:rPr>
              <a:t>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  <a:p>
            <a:r>
              <a:rPr lang="en-US" dirty="0"/>
              <a:t>Note that it is better to write i &lt;= 10 rather than i &lt; 11, since the number of iterations (10) is more clearly stated.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41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56A1-ECEE-455B-A1A0-6147B56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9FC-439B-4608-A318-2399D229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loop just described is common enough that there is another loop structure defined to handle cases like that!</a:t>
            </a:r>
          </a:p>
          <a:p>
            <a:r>
              <a:rPr lang="en-US" dirty="0"/>
              <a:t>This is the “for” loop.</a:t>
            </a:r>
          </a:p>
          <a:p>
            <a:pPr lvl="1"/>
            <a:r>
              <a:rPr lang="en-US" dirty="0"/>
              <a:t>For loops can actually have a few variations, but the main one we’ll look at right now is the one corresponding to the loop just shown</a:t>
            </a:r>
          </a:p>
        </p:txBody>
      </p:sp>
    </p:spTree>
    <p:extLst>
      <p:ext uri="{BB962C8B-B14F-4D97-AF65-F5344CB8AC3E}">
        <p14:creationId xmlns:p14="http://schemas.microsoft.com/office/powerpoint/2010/main" val="3262524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728475" y="1689956"/>
            <a:ext cx="91867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Begin with the keyword “for”</a:t>
            </a:r>
          </a:p>
        </p:txBody>
      </p:sp>
    </p:spTree>
    <p:extLst>
      <p:ext uri="{BB962C8B-B14F-4D97-AF65-F5344CB8AC3E}">
        <p14:creationId xmlns:p14="http://schemas.microsoft.com/office/powerpoint/2010/main" val="22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CA9-264B-423C-A5EA-50D356B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0D0-7643-475C-B9B8-ABD8BBFA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third way of organizing computation (return to earlier point):</a:t>
            </a:r>
          </a:p>
          <a:p>
            <a:pPr marL="0" indent="0">
              <a:buNone/>
            </a:pPr>
            <a:r>
              <a:rPr lang="en-US" dirty="0"/>
              <a:t>       Sequential		  Conditional			   Repetition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13AB8-9B52-4150-B2B8-77517DCD1531}"/>
              </a:ext>
            </a:extLst>
          </p:cNvPr>
          <p:cNvSpPr/>
          <p:nvPr/>
        </p:nvSpPr>
        <p:spPr>
          <a:xfrm>
            <a:off x="1494118" y="3071906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11DED-99C6-4B25-885B-8560800072EC}"/>
              </a:ext>
            </a:extLst>
          </p:cNvPr>
          <p:cNvSpPr/>
          <p:nvPr/>
        </p:nvSpPr>
        <p:spPr>
          <a:xfrm>
            <a:off x="1494118" y="41425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8D71F-DA71-4FC9-948E-84A7EACC3C21}"/>
              </a:ext>
            </a:extLst>
          </p:cNvPr>
          <p:cNvSpPr/>
          <p:nvPr/>
        </p:nvSpPr>
        <p:spPr>
          <a:xfrm>
            <a:off x="1494118" y="5213164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177C0-EE50-4CA7-97CA-B287C12354EE}"/>
              </a:ext>
            </a:extLst>
          </p:cNvPr>
          <p:cNvSpPr/>
          <p:nvPr/>
        </p:nvSpPr>
        <p:spPr>
          <a:xfrm>
            <a:off x="1494118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09FCA1-5B52-4E1B-99D1-D633713DF5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62095" y="3429000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92F91-C2FF-442E-B0AB-72AB503CD7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62095" y="4499629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AE643-51C0-4E9C-A241-9DE4C86337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62095" y="5570258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7257DB9-732D-4A42-87C0-4728BBB3F066}"/>
              </a:ext>
            </a:extLst>
          </p:cNvPr>
          <p:cNvSpPr/>
          <p:nvPr/>
        </p:nvSpPr>
        <p:spPr>
          <a:xfrm>
            <a:off x="5139773" y="3025307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8BD5F-C360-43D8-939A-96F1E9D16342}"/>
              </a:ext>
            </a:extLst>
          </p:cNvPr>
          <p:cNvSpPr/>
          <p:nvPr/>
        </p:nvSpPr>
        <p:spPr>
          <a:xfrm>
            <a:off x="3603820" y="416307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2B0B2-84FD-4452-BB29-FDD9400E8186}"/>
              </a:ext>
            </a:extLst>
          </p:cNvPr>
          <p:cNvSpPr/>
          <p:nvPr/>
        </p:nvSpPr>
        <p:spPr>
          <a:xfrm>
            <a:off x="3603820" y="5251682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879877-1DA4-4C13-8633-7F58622F7FE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371797" y="4520172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7E7A-E8B0-4D8A-88A2-E2C70B160CC1}"/>
              </a:ext>
            </a:extLst>
          </p:cNvPr>
          <p:cNvSpPr/>
          <p:nvPr/>
        </p:nvSpPr>
        <p:spPr>
          <a:xfrm>
            <a:off x="6096000" y="416307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FB3F2-7F93-4D92-A1DA-75B0CEF6B9A8}"/>
              </a:ext>
            </a:extLst>
          </p:cNvPr>
          <p:cNvSpPr/>
          <p:nvPr/>
        </p:nvSpPr>
        <p:spPr>
          <a:xfrm>
            <a:off x="6096000" y="5251682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18B4-0BA2-4544-A986-2B407B67E82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863977" y="4520172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62536-426A-4219-B725-794D2329890D}"/>
              </a:ext>
            </a:extLst>
          </p:cNvPr>
          <p:cNvSpPr/>
          <p:nvPr/>
        </p:nvSpPr>
        <p:spPr>
          <a:xfrm>
            <a:off x="4849909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3A8F17-4FA2-4102-ADCE-02C2CBDA45FD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6096000" y="3382075"/>
            <a:ext cx="767977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1A8EA6-1712-4526-926C-03DCD6D57524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371797" y="3382074"/>
            <a:ext cx="767976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97FEF2-B933-4F7C-A229-64FF2DDC0AB3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4648345" y="5332227"/>
            <a:ext cx="692992" cy="124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B765D7-9C74-4731-BCAD-2A36D79E014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5894436" y="5332227"/>
            <a:ext cx="692992" cy="1246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DCE6D79-DD0C-424D-9474-9C5BCD22C320}"/>
              </a:ext>
            </a:extLst>
          </p:cNvPr>
          <p:cNvSpPr/>
          <p:nvPr/>
        </p:nvSpPr>
        <p:spPr>
          <a:xfrm>
            <a:off x="8878043" y="3540342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D855FD-8F50-4F15-A779-EB9682E1F51D}"/>
              </a:ext>
            </a:extLst>
          </p:cNvPr>
          <p:cNvSpPr/>
          <p:nvPr/>
        </p:nvSpPr>
        <p:spPr>
          <a:xfrm>
            <a:off x="8588180" y="289233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E83256-E619-4943-9FBF-9A4502357758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9356157" y="3249432"/>
            <a:ext cx="0" cy="290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ACE597-5E27-4660-BA96-8FEF41E0EA26}"/>
              </a:ext>
            </a:extLst>
          </p:cNvPr>
          <p:cNvSpPr/>
          <p:nvPr/>
        </p:nvSpPr>
        <p:spPr>
          <a:xfrm>
            <a:off x="9356155" y="4544787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5C7286-B7AB-4C13-ACB1-D56EBA619F58}"/>
              </a:ext>
            </a:extLst>
          </p:cNvPr>
          <p:cNvSpPr/>
          <p:nvPr/>
        </p:nvSpPr>
        <p:spPr>
          <a:xfrm>
            <a:off x="9356155" y="513162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9A14BA-07EA-4043-A640-038E557E03A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124132" y="4901881"/>
            <a:ext cx="0" cy="229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721A9B8-EBDB-4914-A358-0707CB027310}"/>
              </a:ext>
            </a:extLst>
          </p:cNvPr>
          <p:cNvSpPr/>
          <p:nvPr/>
        </p:nvSpPr>
        <p:spPr>
          <a:xfrm>
            <a:off x="8503043" y="6176637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723D7DA-0398-4F78-9D19-5348F1923491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>
            <a:off x="9834270" y="3897110"/>
            <a:ext cx="289862" cy="6476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7049F03-7490-4538-B1A3-B5B313ADFD10}"/>
              </a:ext>
            </a:extLst>
          </p:cNvPr>
          <p:cNvCxnSpPr>
            <a:cxnSpLocks/>
            <a:stCxn id="25" idx="1"/>
            <a:endCxn id="36" idx="0"/>
          </p:cNvCxnSpPr>
          <p:nvPr/>
        </p:nvCxnSpPr>
        <p:spPr>
          <a:xfrm rot="10800000" flipH="1" flipV="1">
            <a:off x="8878042" y="3897109"/>
            <a:ext cx="392977" cy="2279527"/>
          </a:xfrm>
          <a:prstGeom prst="bentConnector4">
            <a:avLst>
              <a:gd name="adj1" fmla="val -193524"/>
              <a:gd name="adj2" fmla="val 86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9D3D88-8507-441E-A29A-29C5AA00BB0D}"/>
              </a:ext>
            </a:extLst>
          </p:cNvPr>
          <p:cNvCxnSpPr>
            <a:cxnSpLocks/>
            <a:stCxn id="34" idx="2"/>
            <a:endCxn id="27" idx="3"/>
          </p:cNvCxnSpPr>
          <p:nvPr/>
        </p:nvCxnSpPr>
        <p:spPr>
          <a:xfrm rot="5400000" flipH="1" flipV="1">
            <a:off x="8915215" y="4279801"/>
            <a:ext cx="2417834" cy="1"/>
          </a:xfrm>
          <a:prstGeom prst="bentConnector4">
            <a:avLst>
              <a:gd name="adj1" fmla="val -9455"/>
              <a:gd name="adj2" fmla="val 996576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92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1591360" y="1690688"/>
            <a:ext cx="43062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give the variable name that will take on all the different values</a:t>
            </a:r>
          </a:p>
          <a:p>
            <a:r>
              <a:rPr lang="en-US" dirty="0">
                <a:solidFill>
                  <a:srgbClr val="FF0000"/>
                </a:solidFill>
              </a:rPr>
              <a:t>We call i an “iterator”</a:t>
            </a:r>
          </a:p>
        </p:txBody>
      </p:sp>
    </p:spTree>
    <p:extLst>
      <p:ext uri="{BB962C8B-B14F-4D97-AF65-F5344CB8AC3E}">
        <p14:creationId xmlns:p14="http://schemas.microsoft.com/office/powerpoint/2010/main" val="2831541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1964847" y="1690688"/>
            <a:ext cx="6624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we have the keyword “in”</a:t>
            </a:r>
          </a:p>
        </p:txBody>
      </p:sp>
    </p:spTree>
    <p:extLst>
      <p:ext uri="{BB962C8B-B14F-4D97-AF65-F5344CB8AC3E}">
        <p14:creationId xmlns:p14="http://schemas.microsoft.com/office/powerpoint/2010/main" val="2325112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608790" y="1690688"/>
            <a:ext cx="1873058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And, next, we have the range command.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says that the values to be taken on are those in the range from 0 to 9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Note: the range is 0 to 9, not 1 to 10!</a:t>
            </a:r>
          </a:p>
        </p:txBody>
      </p:sp>
    </p:spTree>
    <p:extLst>
      <p:ext uri="{BB962C8B-B14F-4D97-AF65-F5344CB8AC3E}">
        <p14:creationId xmlns:p14="http://schemas.microsoft.com/office/powerpoint/2010/main" val="1630979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4411833" y="1700392"/>
            <a:ext cx="267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 colon at the end of the line.</a:t>
            </a:r>
          </a:p>
        </p:txBody>
      </p:sp>
    </p:spTree>
    <p:extLst>
      <p:ext uri="{BB962C8B-B14F-4D97-AF65-F5344CB8AC3E}">
        <p14:creationId xmlns:p14="http://schemas.microsoft.com/office/powerpoint/2010/main" val="4094061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741354" y="2226217"/>
            <a:ext cx="91867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an indentation.</a:t>
            </a:r>
          </a:p>
        </p:txBody>
      </p:sp>
    </p:spTree>
    <p:extLst>
      <p:ext uri="{BB962C8B-B14F-4D97-AF65-F5344CB8AC3E}">
        <p14:creationId xmlns:p14="http://schemas.microsoft.com/office/powerpoint/2010/main" val="2135171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print("Doing Something")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1604238" y="2232365"/>
            <a:ext cx="497686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then the command(s) to be done on each iteration.</a:t>
            </a:r>
          </a:p>
          <a:p>
            <a:r>
              <a:rPr lang="en-US" dirty="0">
                <a:solidFill>
                  <a:srgbClr val="FF0000"/>
                </a:solidFill>
              </a:rPr>
              <a:t>In this case, it’s just a single print statement.</a:t>
            </a:r>
          </a:p>
        </p:txBody>
      </p:sp>
    </p:spTree>
    <p:extLst>
      <p:ext uri="{BB962C8B-B14F-4D97-AF65-F5344CB8AC3E}">
        <p14:creationId xmlns:p14="http://schemas.microsoft.com/office/powerpoint/2010/main" val="654924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range(10):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while i &lt; 10: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print("Doing something")</a:t>
            </a:r>
          </a:p>
          <a:p>
            <a:pPr marL="1371600" lvl="3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544116" y="2956525"/>
            <a:ext cx="73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So, these two loops are equivalent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578259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(to ignore for now, but understand later)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not make sense right now, but if you review these slides later, it should…</a:t>
            </a:r>
          </a:p>
          <a:p>
            <a:endParaRPr lang="en-US" dirty="0"/>
          </a:p>
          <a:p>
            <a:r>
              <a:rPr lang="en-US" dirty="0"/>
              <a:t>The range(10) command is actually creating a list containing the numbers 0 to 9.  </a:t>
            </a:r>
          </a:p>
          <a:p>
            <a:pPr lvl="1"/>
            <a:r>
              <a:rPr lang="en-US" dirty="0"/>
              <a:t>Then, the for loop is letting i take on each value in that list.</a:t>
            </a:r>
          </a:p>
        </p:txBody>
      </p:sp>
    </p:spTree>
    <p:extLst>
      <p:ext uri="{BB962C8B-B14F-4D97-AF65-F5344CB8AC3E}">
        <p14:creationId xmlns:p14="http://schemas.microsoft.com/office/powerpoint/2010/main" val="3876288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wanted to sum up the numbers from 1 to 10.  How would you do that with a loop?</a:t>
            </a:r>
          </a:p>
        </p:txBody>
      </p:sp>
    </p:spTree>
    <p:extLst>
      <p:ext uri="{BB962C8B-B14F-4D97-AF65-F5344CB8AC3E}">
        <p14:creationId xmlns:p14="http://schemas.microsoft.com/office/powerpoint/2010/main" val="1888034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/>
          <a:lstStyle/>
          <a:p>
            <a:r>
              <a:rPr lang="en-US" dirty="0"/>
              <a:t>Say you wanted to sum up the numbers from 1 to 10.  How would you do that with a loop?</a:t>
            </a:r>
          </a:p>
          <a:p>
            <a:pPr marL="914400" lvl="2" indent="0">
              <a:buNone/>
            </a:pPr>
            <a:r>
              <a:rPr lang="nn-NO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nn-NO" sz="2800" dirty="0">
                <a:latin typeface="Consolas" panose="020B0609020204030204" pitchFamily="49" charset="0"/>
              </a:rPr>
              <a:t>for i in range(10):</a:t>
            </a:r>
          </a:p>
          <a:p>
            <a:pPr marL="914400" lvl="2" indent="0">
              <a:buNone/>
            </a:pPr>
            <a:r>
              <a:rPr lang="nn-NO" sz="2800" dirty="0">
                <a:latin typeface="Consolas" panose="020B0609020204030204" pitchFamily="49" charset="0"/>
              </a:rPr>
              <a:t>    sum += i+1</a:t>
            </a:r>
          </a:p>
          <a:p>
            <a:pPr marL="914400" lvl="2" indent="0">
              <a:buNone/>
            </a:pPr>
            <a:r>
              <a:rPr lang="nn-NO" sz="2800" dirty="0">
                <a:latin typeface="Consolas" panose="020B0609020204030204" pitchFamily="49" charset="0"/>
              </a:rPr>
              <a:t>print(sum)</a:t>
            </a:r>
          </a:p>
          <a:p>
            <a:pPr lvl="2"/>
            <a:endParaRPr lang="nn-NO" dirty="0"/>
          </a:p>
          <a:p>
            <a:r>
              <a:rPr lang="nn-NO" dirty="0"/>
              <a:t>Note: you have to add 1 each time, since the values of i are 0 to 9, not 1 to 10.</a:t>
            </a:r>
          </a:p>
          <a:p>
            <a:r>
              <a:rPr lang="en-US" i="1" dirty="0"/>
              <a:t>There’s also a formula for summing up numbers from 1 to n: n(n+1)/2</a:t>
            </a:r>
          </a:p>
        </p:txBody>
      </p:sp>
    </p:spTree>
    <p:extLst>
      <p:ext uri="{BB962C8B-B14F-4D97-AF65-F5344CB8AC3E}">
        <p14:creationId xmlns:p14="http://schemas.microsoft.com/office/powerpoint/2010/main" val="100205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34F1-7A9B-492C-81B7-E7DA7557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A77C-D8B5-43D0-8D8B-E9CFD397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repetition is handled in programs is through a structure called a “loop.”  </a:t>
            </a:r>
          </a:p>
          <a:p>
            <a:endParaRPr lang="en-US" dirty="0"/>
          </a:p>
          <a:p>
            <a:r>
              <a:rPr lang="en-US" dirty="0"/>
              <a:t>There are a few different forms that loops can take, but the key to all of them is that the loop will repeat a computation several times.</a:t>
            </a:r>
          </a:p>
          <a:p>
            <a:endParaRPr lang="en-US" dirty="0"/>
          </a:p>
          <a:p>
            <a:r>
              <a:rPr lang="en-US" dirty="0"/>
              <a:t>We’ll start with the most fundamental loop,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866147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nest one loop inside another (just like you can nest if statements).</a:t>
            </a:r>
          </a:p>
          <a:p>
            <a:r>
              <a:rPr lang="en-US" dirty="0"/>
              <a:t>For example, this will print out a list of all numbers from 0-9 multiplied by all numbers from 0-9: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range(10):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for j in range(10):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print (i, "times", j, "equals", i*j)</a:t>
            </a:r>
          </a:p>
        </p:txBody>
      </p:sp>
    </p:spTree>
    <p:extLst>
      <p:ext uri="{BB962C8B-B14F-4D97-AF65-F5344CB8AC3E}">
        <p14:creationId xmlns:p14="http://schemas.microsoft.com/office/powerpoint/2010/main" val="242721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a for loop:</a:t>
            </a:r>
          </a:p>
          <a:p>
            <a:pPr lvl="1"/>
            <a:r>
              <a:rPr lang="en-US" dirty="0"/>
              <a:t>When you have a known number of iterations</a:t>
            </a:r>
          </a:p>
          <a:p>
            <a:pPr lvl="1"/>
            <a:r>
              <a:rPr lang="en-US" dirty="0"/>
              <a:t>When you want to iterate through a specific, known set of items</a:t>
            </a:r>
          </a:p>
          <a:p>
            <a:endParaRPr lang="en-US" dirty="0"/>
          </a:p>
          <a:p>
            <a:r>
              <a:rPr lang="en-US" dirty="0"/>
              <a:t>When to use a while loop:</a:t>
            </a:r>
          </a:p>
          <a:p>
            <a:pPr lvl="1"/>
            <a:r>
              <a:rPr lang="en-US" dirty="0"/>
              <a:t>When you want to repeat indefinitely</a:t>
            </a:r>
          </a:p>
          <a:p>
            <a:pPr lvl="1"/>
            <a:r>
              <a:rPr lang="en-US" dirty="0"/>
              <a:t>When you are repeating until a specific value is encountered</a:t>
            </a:r>
          </a:p>
          <a:p>
            <a:pPr lvl="1"/>
            <a:r>
              <a:rPr lang="en-US" dirty="0"/>
              <a:t>When you want to repeat until a general condition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23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(less important) commands that go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“break” statement is a keyword that you can put in the middle of your loop.</a:t>
            </a:r>
          </a:p>
          <a:p>
            <a:pPr lvl="1"/>
            <a:r>
              <a:rPr lang="en-US" dirty="0"/>
              <a:t>It immediately stops that loop!</a:t>
            </a:r>
          </a:p>
          <a:p>
            <a:pPr lvl="2"/>
            <a:r>
              <a:rPr lang="en-US" dirty="0"/>
              <a:t>Just the loop it is a part of – if a nested loop, it does not break out of the next “level”</a:t>
            </a:r>
          </a:p>
          <a:p>
            <a:pPr lvl="1"/>
            <a:r>
              <a:rPr lang="en-US" dirty="0"/>
              <a:t>The next line is the one after the loop.</a:t>
            </a:r>
          </a:p>
          <a:p>
            <a:pPr lvl="1"/>
            <a:r>
              <a:rPr lang="en-US" dirty="0"/>
              <a:t>Generally, it is best to exit a loop only at the end of an iteration by the condition failing (in a while loop) or reaching the end of the range (for loop)</a:t>
            </a:r>
          </a:p>
          <a:p>
            <a:pPr lvl="2"/>
            <a:r>
              <a:rPr lang="en-US" dirty="0"/>
              <a:t>But, sometimes a break statement is more useful</a:t>
            </a:r>
          </a:p>
        </p:txBody>
      </p:sp>
    </p:spTree>
    <p:extLst>
      <p:ext uri="{BB962C8B-B14F-4D97-AF65-F5344CB8AC3E}">
        <p14:creationId xmlns:p14="http://schemas.microsoft.com/office/powerpoint/2010/main" val="3079566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range(3):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 is", i)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j in range(3):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print("  j is", j)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666035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range(3):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 is", i)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j in range(3):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print("  j is", j)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break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378817"/>
            <a:ext cx="10613934" cy="23743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j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1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j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2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j is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3334279" y="5042759"/>
            <a:ext cx="7345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inner loop reaches “break” before it can ever get to the next number in the range.</a:t>
            </a:r>
          </a:p>
        </p:txBody>
      </p:sp>
    </p:spTree>
    <p:extLst>
      <p:ext uri="{BB962C8B-B14F-4D97-AF65-F5344CB8AC3E}">
        <p14:creationId xmlns:p14="http://schemas.microsoft.com/office/powerpoint/2010/main" val="66312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(less important) commands that go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“continue” statement is a keyword that you can put in the middle of your loop.</a:t>
            </a:r>
          </a:p>
          <a:p>
            <a:pPr lvl="1"/>
            <a:r>
              <a:rPr lang="en-US" dirty="0"/>
              <a:t>It immediately stops </a:t>
            </a:r>
            <a:r>
              <a:rPr lang="en-US" b="1" dirty="0"/>
              <a:t>that iteration </a:t>
            </a:r>
            <a:r>
              <a:rPr lang="en-US" dirty="0"/>
              <a:t>in the loop!</a:t>
            </a:r>
          </a:p>
          <a:p>
            <a:pPr lvl="2"/>
            <a:r>
              <a:rPr lang="en-US" dirty="0"/>
              <a:t>You immediately go back to the beginning: testing the condition (while loop) or going to the next number (for loop)</a:t>
            </a:r>
          </a:p>
          <a:p>
            <a:pPr lvl="1"/>
            <a:r>
              <a:rPr lang="en-US" dirty="0"/>
              <a:t>Like a break statement, it is best not to use this unless it is necessary or makes the code much clearer.</a:t>
            </a:r>
          </a:p>
        </p:txBody>
      </p:sp>
    </p:spTree>
    <p:extLst>
      <p:ext uri="{BB962C8B-B14F-4D97-AF65-F5344CB8AC3E}">
        <p14:creationId xmlns:p14="http://schemas.microsoft.com/office/powerpoint/2010/main" val="1077147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i%2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 is", i)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378817"/>
            <a:ext cx="10613934" cy="23743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753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i%2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 is", i)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378817"/>
            <a:ext cx="10613934" cy="23743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2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4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6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3334279" y="5042759"/>
            <a:ext cx="73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odd numbers (those where the remainder when divided by 2 is 1), we end the iteration early, before the print statement.</a:t>
            </a:r>
          </a:p>
        </p:txBody>
      </p:sp>
    </p:spTree>
    <p:extLst>
      <p:ext uri="{BB962C8B-B14F-4D97-AF65-F5344CB8AC3E}">
        <p14:creationId xmlns:p14="http://schemas.microsoft.com/office/powerpoint/2010/main" val="1618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while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1575835" y="3509837"/>
            <a:ext cx="1367207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2254" y="4584822"/>
            <a:ext cx="32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keyword while</a:t>
            </a:r>
          </a:p>
        </p:txBody>
      </p:sp>
    </p:spTree>
    <p:extLst>
      <p:ext uri="{BB962C8B-B14F-4D97-AF65-F5344CB8AC3E}">
        <p14:creationId xmlns:p14="http://schemas.microsoft.com/office/powerpoint/2010/main" val="28630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while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2943042" y="3509837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1546" y="4717574"/>
            <a:ext cx="336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is a Boolean that will be evaluated at the beginning of each possible repetition</a:t>
            </a:r>
          </a:p>
        </p:txBody>
      </p:sp>
    </p:spTree>
    <p:extLst>
      <p:ext uri="{BB962C8B-B14F-4D97-AF65-F5344CB8AC3E}">
        <p14:creationId xmlns:p14="http://schemas.microsoft.com/office/powerpoint/2010/main" val="357231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while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5124434" y="3552226"/>
            <a:ext cx="30746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9955" y="4693823"/>
            <a:ext cx="32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Colon at the end</a:t>
            </a:r>
          </a:p>
        </p:txBody>
      </p:sp>
    </p:spTree>
    <p:extLst>
      <p:ext uri="{BB962C8B-B14F-4D97-AF65-F5344CB8AC3E}">
        <p14:creationId xmlns:p14="http://schemas.microsoft.com/office/powerpoint/2010/main" val="105442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while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1848340" y="4001294"/>
            <a:ext cx="84641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7425" y="4870969"/>
            <a:ext cx="32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Then, the commands to repeat are indented (typically 4 spaces)</a:t>
            </a:r>
          </a:p>
        </p:txBody>
      </p:sp>
    </p:spTree>
    <p:extLst>
      <p:ext uri="{BB962C8B-B14F-4D97-AF65-F5344CB8AC3E}">
        <p14:creationId xmlns:p14="http://schemas.microsoft.com/office/powerpoint/2010/main" val="61191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18287</TotalTime>
  <Words>4291</Words>
  <Application>Microsoft Office PowerPoint</Application>
  <PresentationFormat>Widescreen</PresentationFormat>
  <Paragraphs>687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Lecture 6</vt:lpstr>
      <vt:lpstr>What are we going to cover today? </vt:lpstr>
      <vt:lpstr>Repetition</vt:lpstr>
      <vt:lpstr>Computational Constructs</vt:lpstr>
      <vt:lpstr>Loops</vt:lpstr>
      <vt:lpstr>The while statement</vt:lpstr>
      <vt:lpstr>The while statement</vt:lpstr>
      <vt:lpstr>The while statement</vt:lpstr>
      <vt:lpstr>The while statement</vt:lpstr>
      <vt:lpstr>The while statement</vt:lpstr>
      <vt:lpstr>How it works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Exercise</vt:lpstr>
      <vt:lpstr>Exercise</vt:lpstr>
      <vt:lpstr>Infinite loops</vt:lpstr>
      <vt:lpstr>Checking conditions</vt:lpstr>
      <vt:lpstr>Checking conditions</vt:lpstr>
      <vt:lpstr>Checking conditions</vt:lpstr>
      <vt:lpstr>A common loop</vt:lpstr>
      <vt:lpstr>A common loop</vt:lpstr>
      <vt:lpstr>A common loop</vt:lpstr>
      <vt:lpstr>A common loop</vt:lpstr>
      <vt:lpstr>A common loop</vt:lpstr>
      <vt:lpstr>A common loop</vt:lpstr>
      <vt:lpstr>A common loop</vt:lpstr>
      <vt:lpstr>The for loop</vt:lpstr>
      <vt:lpstr>For loop structure</vt:lpstr>
      <vt:lpstr>For loop structure</vt:lpstr>
      <vt:lpstr>For loop structure</vt:lpstr>
      <vt:lpstr>For loop structure</vt:lpstr>
      <vt:lpstr>For loop structure</vt:lpstr>
      <vt:lpstr>For loop structure</vt:lpstr>
      <vt:lpstr>For loop structure</vt:lpstr>
      <vt:lpstr>Equivalent loops</vt:lpstr>
      <vt:lpstr>Note: (to ignore for now, but understand later)</vt:lpstr>
      <vt:lpstr>Exercise</vt:lpstr>
      <vt:lpstr>Exercise</vt:lpstr>
      <vt:lpstr>Nesting Loops</vt:lpstr>
      <vt:lpstr>Loops in programming</vt:lpstr>
      <vt:lpstr>Some other (less important) commands that go with loops</vt:lpstr>
      <vt:lpstr>What would this produce?</vt:lpstr>
      <vt:lpstr>What would this produce?</vt:lpstr>
      <vt:lpstr>Some other (less important) commands that go with loops</vt:lpstr>
      <vt:lpstr>What would this produce?</vt:lpstr>
      <vt:lpstr>What would this 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Paul Koola</cp:lastModifiedBy>
  <cp:revision>137</cp:revision>
  <dcterms:created xsi:type="dcterms:W3CDTF">2017-11-22T15:57:42Z</dcterms:created>
  <dcterms:modified xsi:type="dcterms:W3CDTF">2019-06-16T04:19:52Z</dcterms:modified>
</cp:coreProperties>
</file>