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6" r:id="rId5"/>
    <p:sldId id="287" r:id="rId6"/>
    <p:sldId id="282" r:id="rId7"/>
    <p:sldId id="288" r:id="rId8"/>
    <p:sldId id="289" r:id="rId9"/>
    <p:sldId id="290" r:id="rId10"/>
    <p:sldId id="291" r:id="rId11"/>
    <p:sldId id="283" r:id="rId12"/>
    <p:sldId id="292" r:id="rId13"/>
    <p:sldId id="293" r:id="rId14"/>
    <p:sldId id="284" r:id="rId15"/>
    <p:sldId id="297" r:id="rId16"/>
    <p:sldId id="294" r:id="rId17"/>
    <p:sldId id="295" r:id="rId18"/>
    <p:sldId id="296" r:id="rId19"/>
    <p:sldId id="298" r:id="rId20"/>
    <p:sldId id="301" r:id="rId21"/>
    <p:sldId id="302" r:id="rId22"/>
    <p:sldId id="303" r:id="rId23"/>
    <p:sldId id="304" r:id="rId24"/>
    <p:sldId id="305" r:id="rId25"/>
    <p:sldId id="299" r:id="rId26"/>
    <p:sldId id="306" r:id="rId27"/>
    <p:sldId id="307" r:id="rId28"/>
    <p:sldId id="308" r:id="rId29"/>
    <p:sldId id="309" r:id="rId30"/>
    <p:sldId id="30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5B252-EA57-4DF7-B5DB-C9A30D8927D2}" type="datetimeFigureOut">
              <a:rPr lang="en-US" smtClean="0"/>
              <a:t>6/23/2019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1A6E-F1F7-4F15-826B-C8834954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49469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repeat this for each concept, breaking it down further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5711153" y="388675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Fundamentals</a:t>
            </a:r>
          </a:p>
          <a:p>
            <a:pPr algn="ctr"/>
            <a:r>
              <a:rPr lang="en-US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3010973" y="387564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Support</a:t>
            </a:r>
          </a:p>
          <a:p>
            <a:pPr algn="ctr"/>
            <a:r>
              <a:rPr lang="en-US" dirty="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8532476" y="38901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 Specifics</a:t>
            </a:r>
          </a:p>
          <a:p>
            <a:pPr algn="ctr"/>
            <a:r>
              <a:rPr lang="en-US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4007124" y="3233156"/>
            <a:ext cx="5993748" cy="64248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707304" y="3233156"/>
            <a:ext cx="3293568" cy="6536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9528627" y="3233156"/>
            <a:ext cx="472245" cy="65696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30EC9-3435-4869-B00B-1AE7D9DB2445}"/>
              </a:ext>
            </a:extLst>
          </p:cNvPr>
          <p:cNvSpPr/>
          <p:nvPr/>
        </p:nvSpPr>
        <p:spPr>
          <a:xfrm>
            <a:off x="310793" y="38867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algn="ctr"/>
            <a:r>
              <a:rPr lang="en-US" dirty="0"/>
              <a:t>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8DE80-3D41-4BBD-9644-2D4F68480B38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flipH="1">
            <a:off x="1306944" y="3233156"/>
            <a:ext cx="8693928" cy="6536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5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ED9A-6CAF-4E6C-9302-392A9B30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4C69-14AB-4DA0-91DA-3CD53723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is called the top-down approach</a:t>
            </a:r>
          </a:p>
          <a:p>
            <a:pPr lvl="1"/>
            <a:r>
              <a:rPr lang="en-US" dirty="0"/>
              <a:t>Start with the most general idea (“Create a curriculum”)</a:t>
            </a:r>
          </a:p>
          <a:p>
            <a:pPr lvl="1"/>
            <a:r>
              <a:rPr lang="en-US" dirty="0"/>
              <a:t>Divide it into the next-most general conceptual unit (“Core”, “Major”)</a:t>
            </a:r>
          </a:p>
          <a:p>
            <a:pPr lvl="1"/>
            <a:r>
              <a:rPr lang="en-US" dirty="0"/>
              <a:t>Repeat the process until the unit is obvious (“Course”)</a:t>
            </a:r>
          </a:p>
          <a:p>
            <a:pPr lvl="1"/>
            <a:endParaRPr lang="en-US" dirty="0"/>
          </a:p>
          <a:p>
            <a:r>
              <a:rPr lang="en-US" dirty="0"/>
              <a:t>The end result is a hierarchy</a:t>
            </a:r>
          </a:p>
          <a:p>
            <a:pPr lvl="1"/>
            <a:r>
              <a:rPr lang="en-US" dirty="0"/>
              <a:t>The individual units should be coherent and distinct</a:t>
            </a:r>
          </a:p>
        </p:txBody>
      </p:sp>
    </p:spTree>
    <p:extLst>
      <p:ext uri="{BB962C8B-B14F-4D97-AF65-F5344CB8AC3E}">
        <p14:creationId xmlns:p14="http://schemas.microsoft.com/office/powerpoint/2010/main" val="181126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7520-61FF-4833-BCFF-77972D0A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8210-6D1E-4BEB-9753-01BEC522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see hierarchies like this all the time, to help us manage and organize</a:t>
            </a:r>
          </a:p>
          <a:p>
            <a:pPr lvl="1"/>
            <a:r>
              <a:rPr lang="en-US" dirty="0"/>
              <a:t>Universities are organized this way</a:t>
            </a:r>
          </a:p>
          <a:p>
            <a:pPr lvl="2"/>
            <a:r>
              <a:rPr lang="en-US" dirty="0"/>
              <a:t>University -&gt; Academic/Non-Academic -&gt; Colleges/Offices -&gt; Departments -&gt; Individuals</a:t>
            </a:r>
          </a:p>
          <a:p>
            <a:pPr lvl="1"/>
            <a:r>
              <a:rPr lang="en-US" dirty="0"/>
              <a:t>Companies are usually organized in a hierarchy like this</a:t>
            </a:r>
          </a:p>
          <a:p>
            <a:pPr lvl="2"/>
            <a:r>
              <a:rPr lang="en-US" dirty="0"/>
              <a:t>President/CEO, Vice Presidents, Division Directors, Group Managers, Employees</a:t>
            </a:r>
          </a:p>
          <a:p>
            <a:pPr lvl="1"/>
            <a:r>
              <a:rPr lang="en-US" dirty="0"/>
              <a:t>We think of anatomy this way</a:t>
            </a:r>
          </a:p>
          <a:p>
            <a:pPr lvl="2"/>
            <a:r>
              <a:rPr lang="en-US" dirty="0"/>
              <a:t>Body -&gt; Systems -&gt; Organs -&gt; Tissues -&gt; Cells</a:t>
            </a:r>
          </a:p>
          <a:p>
            <a:pPr lvl="1"/>
            <a:r>
              <a:rPr lang="en-US" dirty="0"/>
              <a:t>We sometimes organize communities this way</a:t>
            </a:r>
          </a:p>
          <a:p>
            <a:pPr lvl="2"/>
            <a:r>
              <a:rPr lang="en-US" dirty="0"/>
              <a:t>Metro region -&gt; Cities -&gt; Zones/Neighborhoods -&gt; Buildings</a:t>
            </a:r>
          </a:p>
          <a:p>
            <a:pPr lvl="1"/>
            <a:r>
              <a:rPr lang="en-US" dirty="0"/>
              <a:t>We organize several sports leagues this way</a:t>
            </a:r>
          </a:p>
          <a:p>
            <a:pPr lvl="2"/>
            <a:r>
              <a:rPr lang="en-US" dirty="0"/>
              <a:t>League -&gt; Conference -&gt; Division</a:t>
            </a:r>
          </a:p>
          <a:p>
            <a:pPr lvl="1"/>
            <a:r>
              <a:rPr lang="en-US" dirty="0"/>
              <a:t>We see them in bulleted lists, like this one in </a:t>
            </a:r>
            <a:r>
              <a:rPr lang="en-US" dirty="0" err="1"/>
              <a:t>Powerpoint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9875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C4D0-B669-4449-BC17-6202B897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Computing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EA35-72FF-442C-93F7-E812DA6F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encounter a hierarchy like this in computing, we usually call it a “Tree”</a:t>
            </a:r>
          </a:p>
          <a:p>
            <a:r>
              <a:rPr lang="en-US" dirty="0"/>
              <a:t>The tree will have a “root” at the base</a:t>
            </a:r>
          </a:p>
          <a:p>
            <a:r>
              <a:rPr lang="en-US" dirty="0"/>
              <a:t>The individual elements are often called “nodes”</a:t>
            </a:r>
          </a:p>
          <a:p>
            <a:r>
              <a:rPr lang="en-US" dirty="0"/>
              <a:t>For any one node, it will have:</a:t>
            </a:r>
          </a:p>
          <a:p>
            <a:pPr lvl="1"/>
            <a:r>
              <a:rPr lang="en-US" dirty="0"/>
              <a:t>a “parent” (the node just above; the root has no parent) </a:t>
            </a:r>
          </a:p>
          <a:p>
            <a:pPr lvl="1"/>
            <a:r>
              <a:rPr lang="en-US" dirty="0"/>
              <a:t>and possibly “children” (the nodes that descend from it, below)</a:t>
            </a:r>
          </a:p>
          <a:p>
            <a:r>
              <a:rPr lang="en-US" dirty="0"/>
              <a:t>The nodes without children are called “leaves”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2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5907-3B49-4C91-88FE-B30BA59E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4431-1356-4E1C-9EF9-5A249CF5F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 coherency</a:t>
            </a:r>
          </a:p>
          <a:p>
            <a:pPr lvl="1"/>
            <a:r>
              <a:rPr lang="en-US" dirty="0"/>
              <a:t>Any one node provides a coherent view of a particular idea or concept</a:t>
            </a:r>
          </a:p>
          <a:p>
            <a:pPr lvl="2"/>
            <a:r>
              <a:rPr lang="en-US" dirty="0"/>
              <a:t>Everything in that node should be related</a:t>
            </a:r>
          </a:p>
          <a:p>
            <a:pPr lvl="1"/>
            <a:r>
              <a:rPr lang="en-US" dirty="0"/>
              <a:t>Ideally, the same idea is not spread across multiple nodes at the same level – it is contained in a single node</a:t>
            </a:r>
          </a:p>
          <a:p>
            <a:pPr lvl="1"/>
            <a:r>
              <a:rPr lang="en-US" dirty="0"/>
              <a:t>Clear relationships between levels above/below</a:t>
            </a:r>
          </a:p>
          <a:p>
            <a:r>
              <a:rPr lang="en-US" dirty="0"/>
              <a:t>Provide conceptual separation</a:t>
            </a:r>
          </a:p>
          <a:p>
            <a:pPr lvl="1"/>
            <a:r>
              <a:rPr lang="en-US" dirty="0"/>
              <a:t>Thinking about one node, you don’t need to think (as much) about the other nodes on your same level</a:t>
            </a:r>
          </a:p>
          <a:p>
            <a:pPr lvl="1"/>
            <a:r>
              <a:rPr lang="en-US" dirty="0"/>
              <a:t>You often only need to think about how your node relates to the parents/children</a:t>
            </a:r>
          </a:p>
          <a:p>
            <a:pPr lvl="1"/>
            <a:r>
              <a:rPr lang="en-US" dirty="0"/>
              <a:t>This makes it easier to comprehend!</a:t>
            </a:r>
          </a:p>
          <a:p>
            <a:pPr lvl="2"/>
            <a:r>
              <a:rPr lang="en-US" dirty="0"/>
              <a:t>For example, imagine trying to think of a 60,000 person organization, without benefit of a hierarchy!</a:t>
            </a:r>
          </a:p>
          <a:p>
            <a:r>
              <a:rPr lang="en-US"/>
              <a:t>The </a:t>
            </a:r>
            <a:r>
              <a:rPr lang="en-US" dirty="0"/>
              <a:t>key is that a hierarchy helps you </a:t>
            </a:r>
            <a:r>
              <a:rPr lang="en-US" b="1" dirty="0"/>
              <a:t>manage complexity</a:t>
            </a:r>
          </a:p>
        </p:txBody>
      </p:sp>
    </p:spTree>
    <p:extLst>
      <p:ext uri="{BB962C8B-B14F-4D97-AF65-F5344CB8AC3E}">
        <p14:creationId xmlns:p14="http://schemas.microsoft.com/office/powerpoint/2010/main" val="149780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4A9D-01B2-420B-AED3-BC24C289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8FF5-75A3-4F3A-B3FD-BEB75B85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They can create artificial boundaries</a:t>
            </a:r>
          </a:p>
          <a:p>
            <a:r>
              <a:rPr lang="en-US" dirty="0"/>
              <a:t>It is not always clear how things can be separated</a:t>
            </a:r>
          </a:p>
          <a:p>
            <a:pPr lvl="1"/>
            <a:r>
              <a:rPr lang="en-US" dirty="0"/>
              <a:t>Can lead to too much conceptual separation between things that are similar.</a:t>
            </a:r>
          </a:p>
          <a:p>
            <a:r>
              <a:rPr lang="en-US" dirty="0"/>
              <a:t>They don’t capture all relationships</a:t>
            </a:r>
          </a:p>
          <a:p>
            <a:pPr lvl="1"/>
            <a:r>
              <a:rPr lang="en-US" dirty="0"/>
              <a:t>Often, behavior is an interconnected system, not a rigid hierarchy</a:t>
            </a:r>
          </a:p>
          <a:p>
            <a:r>
              <a:rPr lang="en-US" dirty="0"/>
              <a:t>For individual applications, there can be drawbacks</a:t>
            </a:r>
          </a:p>
          <a:p>
            <a:pPr lvl="1"/>
            <a:r>
              <a:rPr lang="en-US" dirty="0"/>
              <a:t>For example, rigid hierarchies in organizations can cause problems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But, on balance, hierarchies are a very useful way to organize ideas, processes, etc.</a:t>
            </a:r>
          </a:p>
          <a:p>
            <a:pPr lvl="1"/>
            <a:r>
              <a:rPr lang="en-US" dirty="0"/>
              <a:t>It should be one of the first ways you think of organizing when approaching a complex problem</a:t>
            </a:r>
          </a:p>
        </p:txBody>
      </p:sp>
    </p:spTree>
    <p:extLst>
      <p:ext uri="{BB962C8B-B14F-4D97-AF65-F5344CB8AC3E}">
        <p14:creationId xmlns:p14="http://schemas.microsoft.com/office/powerpoint/2010/main" val="2274803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931F-7F91-4B68-A3AE-622D6F25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054F-FD03-4836-B60A-3EE2AD31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Top-down design refers to taking a problem and creating a hierarchy by breaking it down from the top-most level of the hierarchy downward.</a:t>
            </a:r>
          </a:p>
          <a:p>
            <a:r>
              <a:rPr lang="en-US" dirty="0"/>
              <a:t>There can be more than one way to do this</a:t>
            </a:r>
          </a:p>
          <a:p>
            <a:pPr lvl="1"/>
            <a:r>
              <a:rPr lang="en-US" dirty="0"/>
              <a:t>There is not a “right” or “wrong” design</a:t>
            </a:r>
          </a:p>
          <a:p>
            <a:r>
              <a:rPr lang="en-US" dirty="0"/>
              <a:t>You can use the top-down design method to approach many problems, including engineering challenges</a:t>
            </a:r>
          </a:p>
          <a:p>
            <a:endParaRPr lang="en-US" dirty="0"/>
          </a:p>
          <a:p>
            <a:r>
              <a:rPr lang="en-US" dirty="0"/>
              <a:t>Example/Exercise: Say you are wanting to plan a week-long vacation</a:t>
            </a:r>
          </a:p>
          <a:p>
            <a:pPr lvl="1"/>
            <a:r>
              <a:rPr lang="en-US" dirty="0"/>
              <a:t>e.g. a road trip across the Southwest US, or a trip to Washington, DC, or a week in Florida </a:t>
            </a:r>
          </a:p>
          <a:p>
            <a:pPr lvl="1"/>
            <a:r>
              <a:rPr lang="en-US" dirty="0"/>
              <a:t>What would be the first level you would create in a top-down “design”?</a:t>
            </a:r>
          </a:p>
        </p:txBody>
      </p:sp>
    </p:spTree>
    <p:extLst>
      <p:ext uri="{BB962C8B-B14F-4D97-AF65-F5344CB8AC3E}">
        <p14:creationId xmlns:p14="http://schemas.microsoft.com/office/powerpoint/2010/main" val="259287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3DA8-AB36-4086-AB3A-870CA4E4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Vacation – 3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D6A3-118C-488D-AEE1-4F3271418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018" y="5816279"/>
            <a:ext cx="938681" cy="907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0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C1C15-7A3E-4C18-A961-DBA02B39179C}"/>
              </a:ext>
            </a:extLst>
          </p:cNvPr>
          <p:cNvSpPr/>
          <p:nvPr/>
        </p:nvSpPr>
        <p:spPr>
          <a:xfrm>
            <a:off x="4787954" y="121908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3454-8491-43E9-B125-5C46D2364372}"/>
              </a:ext>
            </a:extLst>
          </p:cNvPr>
          <p:cNvSpPr/>
          <p:nvPr/>
        </p:nvSpPr>
        <p:spPr>
          <a:xfrm>
            <a:off x="308086" y="226300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94047-E848-4790-BC20-D0CC57378D23}"/>
              </a:ext>
            </a:extLst>
          </p:cNvPr>
          <p:cNvSpPr/>
          <p:nvPr/>
        </p:nvSpPr>
        <p:spPr>
          <a:xfrm>
            <a:off x="9404010" y="225287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FADBE-633C-414A-9AA2-062AC5C47860}"/>
              </a:ext>
            </a:extLst>
          </p:cNvPr>
          <p:cNvSpPr/>
          <p:nvPr/>
        </p:nvSpPr>
        <p:spPr>
          <a:xfrm>
            <a:off x="3338483" y="225777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Hotel or Sleeping Arrangements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D2AC63-7DC9-41BC-BCDB-B1ABB9C3A193}"/>
              </a:ext>
            </a:extLst>
          </p:cNvPr>
          <p:cNvSpPr/>
          <p:nvPr/>
        </p:nvSpPr>
        <p:spPr>
          <a:xfrm>
            <a:off x="6373613" y="22602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500CF8-1B17-4038-8FDE-BA76C9664C3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304237" y="1721699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4957BC-3FEF-485E-BCA7-50F3D1F1CC6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334634" y="1721699"/>
            <a:ext cx="1449471" cy="53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D0FBB-CAEE-4BF4-88CD-39FFDE82B17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784105" y="1721699"/>
            <a:ext cx="1585659" cy="538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DD8EDF-80F3-44C3-876A-9FD593815BE7}"/>
              </a:ext>
            </a:extLst>
          </p:cNvPr>
          <p:cNvCxnSpPr>
            <a:cxnSpLocks/>
          </p:cNvCxnSpPr>
          <p:nvPr/>
        </p:nvCxnSpPr>
        <p:spPr>
          <a:xfrm>
            <a:off x="6237425" y="1690688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84B1E-F13F-4CB9-96AC-82C34F441841}"/>
              </a:ext>
            </a:extLst>
          </p:cNvPr>
          <p:cNvSpPr/>
          <p:nvPr/>
        </p:nvSpPr>
        <p:spPr>
          <a:xfrm>
            <a:off x="4787954" y="504778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370C0-6F22-432A-9FE3-9781E36D4F70}"/>
              </a:ext>
            </a:extLst>
          </p:cNvPr>
          <p:cNvSpPr/>
          <p:nvPr/>
        </p:nvSpPr>
        <p:spPr>
          <a:xfrm>
            <a:off x="308086" y="609171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63A759-9E20-42F0-9067-C27D5BF90508}"/>
              </a:ext>
            </a:extLst>
          </p:cNvPr>
          <p:cNvSpPr/>
          <p:nvPr/>
        </p:nvSpPr>
        <p:spPr>
          <a:xfrm>
            <a:off x="9404010" y="608158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4C3F62-847D-4DEC-8809-6C0045BD777A}"/>
              </a:ext>
            </a:extLst>
          </p:cNvPr>
          <p:cNvSpPr/>
          <p:nvPr/>
        </p:nvSpPr>
        <p:spPr>
          <a:xfrm>
            <a:off x="2630859" y="60890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3C87A8-C7F6-473E-AD2B-23A16C89CAED}"/>
              </a:ext>
            </a:extLst>
          </p:cNvPr>
          <p:cNvSpPr/>
          <p:nvPr/>
        </p:nvSpPr>
        <p:spPr>
          <a:xfrm>
            <a:off x="7082122" y="608215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6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009C28-211C-436B-BE54-75AD49963405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1304237" y="5550404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FC392B-9A3E-4454-AC16-1272CF6194B5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3627010" y="5550404"/>
            <a:ext cx="2157095" cy="5386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1A7FDB-5180-4A0C-81A0-D62D1D5FC51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5784105" y="5550404"/>
            <a:ext cx="2294168" cy="5317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C40CB9-8B75-409E-8BE5-A2458A7A0F06}"/>
              </a:ext>
            </a:extLst>
          </p:cNvPr>
          <p:cNvCxnSpPr>
            <a:cxnSpLocks/>
          </p:cNvCxnSpPr>
          <p:nvPr/>
        </p:nvCxnSpPr>
        <p:spPr>
          <a:xfrm>
            <a:off x="6237425" y="5519393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3AA577C-B59A-4AF4-B300-FEFC56C4C56A}"/>
              </a:ext>
            </a:extLst>
          </p:cNvPr>
          <p:cNvSpPr/>
          <p:nvPr/>
        </p:nvSpPr>
        <p:spPr>
          <a:xfrm>
            <a:off x="4787954" y="309765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B8ACF7-FB0C-4772-8C3B-06557DB8979F}"/>
              </a:ext>
            </a:extLst>
          </p:cNvPr>
          <p:cNvSpPr/>
          <p:nvPr/>
        </p:nvSpPr>
        <p:spPr>
          <a:xfrm>
            <a:off x="308086" y="414158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8F1C10-E9EE-49F8-A9BE-7A19ACAF7445}"/>
              </a:ext>
            </a:extLst>
          </p:cNvPr>
          <p:cNvSpPr/>
          <p:nvPr/>
        </p:nvSpPr>
        <p:spPr>
          <a:xfrm>
            <a:off x="9404010" y="413145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8C7CF5-619F-4843-91AD-D085C3625C9D}"/>
              </a:ext>
            </a:extLst>
          </p:cNvPr>
          <p:cNvSpPr/>
          <p:nvPr/>
        </p:nvSpPr>
        <p:spPr>
          <a:xfrm>
            <a:off x="3338483" y="413635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62CE6C-D2B5-488F-BDAE-8E7A8E7FE4D9}"/>
              </a:ext>
            </a:extLst>
          </p:cNvPr>
          <p:cNvSpPr/>
          <p:nvPr/>
        </p:nvSpPr>
        <p:spPr>
          <a:xfrm>
            <a:off x="6373613" y="4138803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Activity/Location 3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77BCD1-AEE3-464F-9A6A-72D0DD1A2FF0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flipH="1">
            <a:off x="1304237" y="3600274"/>
            <a:ext cx="4479868" cy="54130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C65B57-D763-4805-88DA-05B294548319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 flipH="1">
            <a:off x="4334634" y="3600274"/>
            <a:ext cx="1449471" cy="53607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7BF441-5401-470F-A217-F3B3314AEBF4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>
          <a:xfrm>
            <a:off x="5784105" y="3600274"/>
            <a:ext cx="1585659" cy="53852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1E9A00-A3A8-4CD9-BF67-EC8C2C43FA09}"/>
              </a:ext>
            </a:extLst>
          </p:cNvPr>
          <p:cNvCxnSpPr>
            <a:cxnSpLocks/>
          </p:cNvCxnSpPr>
          <p:nvPr/>
        </p:nvCxnSpPr>
        <p:spPr>
          <a:xfrm>
            <a:off x="6237425" y="3569263"/>
            <a:ext cx="4117700" cy="5697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37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EDC0-0C13-467A-86DF-34CEFAE4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6759-4EEA-465E-AD81-013337547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top-down design as a way of organizing many of our programs</a:t>
            </a:r>
          </a:p>
          <a:p>
            <a:r>
              <a:rPr lang="en-US" dirty="0"/>
              <a:t>Think of the overall problem</a:t>
            </a:r>
          </a:p>
          <a:p>
            <a:pPr lvl="1"/>
            <a:r>
              <a:rPr lang="en-US" dirty="0"/>
              <a:t>Break it into individual “large” steps</a:t>
            </a:r>
          </a:p>
          <a:p>
            <a:pPr lvl="1"/>
            <a:r>
              <a:rPr lang="en-US" dirty="0"/>
              <a:t>Break those into smaller steps</a:t>
            </a:r>
          </a:p>
          <a:p>
            <a:pPr lvl="1"/>
            <a:r>
              <a:rPr lang="en-US" dirty="0"/>
              <a:t>Stop the design process when the code should be “obvious” from the description</a:t>
            </a:r>
          </a:p>
          <a:p>
            <a:pPr lvl="1"/>
            <a:r>
              <a:rPr lang="en-US" dirty="0"/>
              <a:t>Typically, once implemented a concept will take just a few lines of code</a:t>
            </a:r>
          </a:p>
          <a:p>
            <a:pPr lvl="2"/>
            <a:r>
              <a:rPr lang="en-US" dirty="0"/>
              <a:t>Maybe just 1 line of code</a:t>
            </a:r>
          </a:p>
          <a:p>
            <a:pPr lvl="2"/>
            <a:r>
              <a:rPr lang="en-US" dirty="0"/>
              <a:t>Probably not more than about 10 lines of code.</a:t>
            </a:r>
          </a:p>
          <a:p>
            <a:pPr lvl="1"/>
            <a:r>
              <a:rPr lang="en-US" dirty="0"/>
              <a:t>Can turn the nodes into comments to help show structure…</a:t>
            </a:r>
          </a:p>
        </p:txBody>
      </p:sp>
    </p:spTree>
    <p:extLst>
      <p:ext uri="{BB962C8B-B14F-4D97-AF65-F5344CB8AC3E}">
        <p14:creationId xmlns:p14="http://schemas.microsoft.com/office/powerpoint/2010/main" val="280818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86A8-9476-45F1-ABCE-E6265218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6EFA-8EC3-4A76-B929-1E79D957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write a program that will give us information about how long we studied for various tests.</a:t>
            </a:r>
          </a:p>
          <a:p>
            <a:r>
              <a:rPr lang="en-US" dirty="0"/>
              <a:t>We want to take a record of the tests studied for, and the length of time of each study session, and tell the user how long they’ve spent studying for a given test.  </a:t>
            </a:r>
          </a:p>
        </p:txBody>
      </p:sp>
    </p:spTree>
    <p:extLst>
      <p:ext uri="{BB962C8B-B14F-4D97-AF65-F5344CB8AC3E}">
        <p14:creationId xmlns:p14="http://schemas.microsoft.com/office/powerpoint/2010/main" val="182985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cover today?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Top-Down Design</a:t>
            </a:r>
          </a:p>
        </p:txBody>
      </p:sp>
    </p:spTree>
    <p:extLst>
      <p:ext uri="{BB962C8B-B14F-4D97-AF65-F5344CB8AC3E}">
        <p14:creationId xmlns:p14="http://schemas.microsoft.com/office/powerpoint/2010/main" val="211111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5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6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1466730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440407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2462881" y="2624262"/>
            <a:ext cx="1422064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3884945" y="2624262"/>
            <a:ext cx="1515276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94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398417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264168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94568" y="2624262"/>
            <a:ext cx="2490377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37831" y="2624262"/>
            <a:ext cx="247114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29C71-FC56-42D2-A7ED-367D7A4A6527}"/>
              </a:ext>
            </a:extLst>
          </p:cNvPr>
          <p:cNvSpPr/>
          <p:nvPr/>
        </p:nvSpPr>
        <p:spPr>
          <a:xfrm>
            <a:off x="8553317" y="212164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Until 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5A226-8083-4C62-910A-FF487D37FF4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9549468" y="1690688"/>
            <a:ext cx="1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FD114-DEF1-4B82-B2E5-D6CBFC54A5BA}"/>
              </a:ext>
            </a:extLst>
          </p:cNvPr>
          <p:cNvSpPr/>
          <p:nvPr/>
        </p:nvSpPr>
        <p:spPr>
          <a:xfrm>
            <a:off x="5429950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7857539" y="30552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10111242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413C6-BB71-48FC-85BD-786F2F0A37B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426101" y="2624261"/>
            <a:ext cx="3123367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853690" y="2624261"/>
            <a:ext cx="695778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549468" y="2624261"/>
            <a:ext cx="1557925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66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0AFC5-E24B-45E3-AEB0-197954DD14AE}"/>
              </a:ext>
            </a:extLst>
          </p:cNvPr>
          <p:cNvSpPr/>
          <p:nvPr/>
        </p:nvSpPr>
        <p:spPr>
          <a:xfrm>
            <a:off x="5169458" y="11381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Study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24F65-B1EA-40C9-8B46-C9BB233B9D9D}"/>
              </a:ext>
            </a:extLst>
          </p:cNvPr>
          <p:cNvSpPr/>
          <p:nvPr/>
        </p:nvSpPr>
        <p:spPr>
          <a:xfrm>
            <a:off x="1646381" y="118807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In Session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FAD98-4972-493C-8152-522F563DB0DC}"/>
              </a:ext>
            </a:extLst>
          </p:cNvPr>
          <p:cNvSpPr/>
          <p:nvPr/>
        </p:nvSpPr>
        <p:spPr>
          <a:xfrm>
            <a:off x="8553318" y="1188071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User Queries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CD1AA0-77FA-4D61-91BA-E2D382EB6FD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2532" y="616433"/>
            <a:ext cx="3523077" cy="57163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B0BF72-6DF1-44E6-83C9-C35FAB66B28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65609" y="616433"/>
            <a:ext cx="3383860" cy="5716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5C9997B-1AF8-4CF4-B836-2E8A2EC71302}"/>
              </a:ext>
            </a:extLst>
          </p:cNvPr>
          <p:cNvSpPr/>
          <p:nvPr/>
        </p:nvSpPr>
        <p:spPr>
          <a:xfrm>
            <a:off x="320198" y="2121646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Summary</a:t>
            </a:r>
          </a:p>
          <a:p>
            <a:pPr algn="ctr"/>
            <a:r>
              <a:rPr lang="en-US" dirty="0"/>
              <a:t>Of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9D0BF8-E001-4C42-B463-9AB21A3D3A97}"/>
              </a:ext>
            </a:extLst>
          </p:cNvPr>
          <p:cNvSpPr/>
          <p:nvPr/>
        </p:nvSpPr>
        <p:spPr>
          <a:xfrm>
            <a:off x="2888794" y="2121645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Until Done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9B69-9E40-4F8F-B88B-F784A72F20C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316349" y="1690687"/>
            <a:ext cx="1326183" cy="430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71F1EE-8660-46B5-B6CF-ECC3222D682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642532" y="1690687"/>
            <a:ext cx="1242413" cy="43095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A792EE-8955-445F-895D-510688BB2A6D}"/>
              </a:ext>
            </a:extLst>
          </p:cNvPr>
          <p:cNvSpPr/>
          <p:nvPr/>
        </p:nvSpPr>
        <p:spPr>
          <a:xfrm>
            <a:off x="398417" y="3055219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D910C-D68E-4370-B735-BE7E49681552}"/>
              </a:ext>
            </a:extLst>
          </p:cNvPr>
          <p:cNvSpPr/>
          <p:nvPr/>
        </p:nvSpPr>
        <p:spPr>
          <a:xfrm>
            <a:off x="2641680" y="3055218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Session Length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2339F1-4F71-4100-B0A8-02BDC4BBA60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1394568" y="2624262"/>
            <a:ext cx="2490377" cy="4309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33CFA9-BA21-4010-99EB-D6D50EE6C021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637831" y="2624262"/>
            <a:ext cx="247114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29C71-FC56-42D2-A7ED-367D7A4A6527}"/>
              </a:ext>
            </a:extLst>
          </p:cNvPr>
          <p:cNvSpPr/>
          <p:nvPr/>
        </p:nvSpPr>
        <p:spPr>
          <a:xfrm>
            <a:off x="8553317" y="2121644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Until Done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25A226-8083-4C62-910A-FF487D37FF45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flipH="1">
            <a:off x="9549468" y="1690688"/>
            <a:ext cx="1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ACFD114-DEF1-4B82-B2E5-D6CBFC54A5BA}"/>
              </a:ext>
            </a:extLst>
          </p:cNvPr>
          <p:cNvSpPr/>
          <p:nvPr/>
        </p:nvSpPr>
        <p:spPr>
          <a:xfrm>
            <a:off x="5429950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Test Name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7857539" y="3055217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10111242" y="305521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 Results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E413C6-BB71-48FC-85BD-786F2F0A37B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flipH="1">
            <a:off x="6426101" y="2624261"/>
            <a:ext cx="3123367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8853690" y="2624261"/>
            <a:ext cx="695778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9549468" y="2624261"/>
            <a:ext cx="1557925" cy="43095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75578-8553-4195-A393-B1F7E30E8189}"/>
              </a:ext>
            </a:extLst>
          </p:cNvPr>
          <p:cNvSpPr/>
          <p:nvPr/>
        </p:nvSpPr>
        <p:spPr>
          <a:xfrm>
            <a:off x="6711364" y="449140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List of times matching 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CCB735-8C32-4771-A1B1-D2FBC47D7DA9}"/>
              </a:ext>
            </a:extLst>
          </p:cNvPr>
          <p:cNvSpPr/>
          <p:nvPr/>
        </p:nvSpPr>
        <p:spPr>
          <a:xfrm>
            <a:off x="8965067" y="4491407"/>
            <a:ext cx="1992302" cy="502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count, total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83D48F-8101-4C7D-A829-3D54C97F44C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7707515" y="3557834"/>
            <a:ext cx="1146175" cy="9335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4511B5-05E1-4C6C-8F07-95BE1269E365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8853690" y="3557834"/>
            <a:ext cx="1107528" cy="9335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4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2D7B-B80A-463B-B96C-35A3E1BC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5299-D3DD-465A-A8AB-943E88B77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we’ll convert the nodes to comments</a:t>
            </a:r>
          </a:p>
          <a:p>
            <a:endParaRPr lang="en-US" dirty="0"/>
          </a:p>
          <a:p>
            <a:r>
              <a:rPr lang="en-US" dirty="0"/>
              <a:t>Then, filling in the details should be “obvious”</a:t>
            </a:r>
          </a:p>
          <a:p>
            <a:endParaRPr lang="en-US" dirty="0"/>
          </a:p>
          <a:p>
            <a:r>
              <a:rPr lang="en-US" dirty="0"/>
              <a:t>Note: for time, I’ll skip some other things to think about first, like variables to use and tests to run</a:t>
            </a:r>
          </a:p>
        </p:txBody>
      </p:sp>
    </p:spTree>
    <p:extLst>
      <p:ext uri="{BB962C8B-B14F-4D97-AF65-F5344CB8AC3E}">
        <p14:creationId xmlns:p14="http://schemas.microsoft.com/office/powerpoint/2010/main" val="374543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16" y="416640"/>
            <a:ext cx="10515600" cy="61902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22760" y="850006"/>
            <a:ext cx="7080783" cy="4144018"/>
            <a:chOff x="320198" y="113816"/>
            <a:chExt cx="11783346" cy="4880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E0AFC5-E24B-45E3-AEB0-197954DD14AE}"/>
                </a:ext>
              </a:extLst>
            </p:cNvPr>
            <p:cNvSpPr/>
            <p:nvPr/>
          </p:nvSpPr>
          <p:spPr>
            <a:xfrm>
              <a:off x="5169458" y="113816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Study Analyzer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24F65-B1EA-40C9-8B46-C9BB233B9D9D}"/>
                </a:ext>
              </a:extLst>
            </p:cNvPr>
            <p:cNvSpPr/>
            <p:nvPr/>
          </p:nvSpPr>
          <p:spPr>
            <a:xfrm>
              <a:off x="1646381" y="1188070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Read In Session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8FAD98-4972-493C-8152-522F563DB0DC}"/>
                </a:ext>
              </a:extLst>
            </p:cNvPr>
            <p:cNvSpPr/>
            <p:nvPr/>
          </p:nvSpPr>
          <p:spPr>
            <a:xfrm>
              <a:off x="8553318" y="1188071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 User Queries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ACD1AA0-77FA-4D61-91BA-E2D382EB6FD0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642532" y="616433"/>
              <a:ext cx="3523077" cy="57163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B0BF72-6DF1-44E6-83C9-C35FAB66B285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6165609" y="616433"/>
              <a:ext cx="3383860" cy="57163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C9997B-1AF8-4CF4-B836-2E8A2EC71302}"/>
                </a:ext>
              </a:extLst>
            </p:cNvPr>
            <p:cNvSpPr/>
            <p:nvPr/>
          </p:nvSpPr>
          <p:spPr>
            <a:xfrm>
              <a:off x="320198" y="2121646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Present Summary</a:t>
              </a:r>
            </a:p>
            <a:p>
              <a:pPr algn="ctr"/>
              <a:r>
                <a:rPr lang="en-US" sz="1100" dirty="0"/>
                <a:t>Of Program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9D0BF8-E001-4C42-B463-9AB21A3D3A97}"/>
                </a:ext>
              </a:extLst>
            </p:cNvPr>
            <p:cNvSpPr/>
            <p:nvPr/>
          </p:nvSpPr>
          <p:spPr>
            <a:xfrm>
              <a:off x="2888794" y="2121645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Loop Until Done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A69B69-9E40-4F8F-B88B-F784A72F20C8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 flipH="1">
              <a:off x="1316349" y="1690687"/>
              <a:ext cx="1326183" cy="43095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71F1EE-8660-46B5-B6CF-ECC3222D6825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2642532" y="1690687"/>
              <a:ext cx="1242413" cy="430958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A792EE-8955-445F-895D-510688BB2A6D}"/>
                </a:ext>
              </a:extLst>
            </p:cNvPr>
            <p:cNvSpPr/>
            <p:nvPr/>
          </p:nvSpPr>
          <p:spPr>
            <a:xfrm>
              <a:off x="398417" y="3055219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Test Name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8D910C-D68E-4370-B735-BE7E49681552}"/>
                </a:ext>
              </a:extLst>
            </p:cNvPr>
            <p:cNvSpPr/>
            <p:nvPr/>
          </p:nvSpPr>
          <p:spPr>
            <a:xfrm>
              <a:off x="2641680" y="3055218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Session Length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2339F1-4F71-4100-B0A8-02BDC4BBA60B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1394568" y="2624262"/>
              <a:ext cx="2490377" cy="4309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833CFA9-BA21-4010-99EB-D6D50EE6C021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flipH="1">
              <a:off x="3637831" y="2624262"/>
              <a:ext cx="247114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D29C71-FC56-42D2-A7ED-367D7A4A6527}"/>
                </a:ext>
              </a:extLst>
            </p:cNvPr>
            <p:cNvSpPr/>
            <p:nvPr/>
          </p:nvSpPr>
          <p:spPr>
            <a:xfrm>
              <a:off x="8553317" y="2121644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Repeat Until Done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25A226-8083-4C62-910A-FF487D37FF45}"/>
                </a:ext>
              </a:extLst>
            </p:cNvPr>
            <p:cNvCxnSpPr>
              <a:cxnSpLocks/>
              <a:stCxn id="6" idx="2"/>
              <a:endCxn id="17" idx="0"/>
            </p:cNvCxnSpPr>
            <p:nvPr/>
          </p:nvCxnSpPr>
          <p:spPr>
            <a:xfrm flipH="1">
              <a:off x="9549468" y="1690688"/>
              <a:ext cx="1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CFD114-DEF1-4B82-B2E5-D6CBFC54A5BA}"/>
                </a:ext>
              </a:extLst>
            </p:cNvPr>
            <p:cNvSpPr/>
            <p:nvPr/>
          </p:nvSpPr>
          <p:spPr>
            <a:xfrm>
              <a:off x="5429950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Test Name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D75578-8553-4195-A393-B1F7E30E8189}"/>
                </a:ext>
              </a:extLst>
            </p:cNvPr>
            <p:cNvSpPr/>
            <p:nvPr/>
          </p:nvSpPr>
          <p:spPr>
            <a:xfrm>
              <a:off x="7857539" y="3055217"/>
              <a:ext cx="1992302" cy="5026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Process Data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CCB735-8C32-4771-A1B1-D2FBC47D7DA9}"/>
                </a:ext>
              </a:extLst>
            </p:cNvPr>
            <p:cNvSpPr/>
            <p:nvPr/>
          </p:nvSpPr>
          <p:spPr>
            <a:xfrm>
              <a:off x="10111242" y="305521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Present Results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E413C6-BB71-48FC-85BD-786F2F0A37B1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6426101" y="2624261"/>
              <a:ext cx="3123367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83D48F-8101-4C7D-A829-3D54C97F44C0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flipH="1">
              <a:off x="8853690" y="2624261"/>
              <a:ext cx="695778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4511B5-05E1-4C6C-8F07-95BE1269E365}"/>
                </a:ext>
              </a:extLst>
            </p:cNvPr>
            <p:cNvCxnSpPr>
              <a:cxnSpLocks/>
              <a:stCxn id="17" idx="2"/>
              <a:endCxn id="21" idx="0"/>
            </p:cNvCxnSpPr>
            <p:nvPr/>
          </p:nvCxnSpPr>
          <p:spPr>
            <a:xfrm>
              <a:off x="9549468" y="2624261"/>
              <a:ext cx="1557925" cy="430956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D75578-8553-4195-A393-B1F7E30E8189}"/>
                </a:ext>
              </a:extLst>
            </p:cNvPr>
            <p:cNvSpPr/>
            <p:nvPr/>
          </p:nvSpPr>
          <p:spPr>
            <a:xfrm>
              <a:off x="6711364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Make List of times matching name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CCB735-8C32-4771-A1B1-D2FBC47D7DA9}"/>
                </a:ext>
              </a:extLst>
            </p:cNvPr>
            <p:cNvSpPr/>
            <p:nvPr/>
          </p:nvSpPr>
          <p:spPr>
            <a:xfrm>
              <a:off x="8965067" y="4491407"/>
              <a:ext cx="1992302" cy="50261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Get count, total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3D48F-8101-4C7D-A829-3D54C97F44C0}"/>
                </a:ext>
              </a:extLst>
            </p:cNvPr>
            <p:cNvCxnSpPr>
              <a:cxnSpLocks/>
              <a:stCxn id="20" idx="2"/>
              <a:endCxn id="25" idx="0"/>
            </p:cNvCxnSpPr>
            <p:nvPr/>
          </p:nvCxnSpPr>
          <p:spPr>
            <a:xfrm flipH="1">
              <a:off x="7707515" y="3557834"/>
              <a:ext cx="1146175" cy="93357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4511B5-05E1-4C6C-8F07-95BE1269E365}"/>
                </a:ext>
              </a:extLst>
            </p:cNvPr>
            <p:cNvCxnSpPr>
              <a:cxnSpLocks/>
              <a:stCxn id="20" idx="2"/>
              <a:endCxn id="26" idx="0"/>
            </p:cNvCxnSpPr>
            <p:nvPr/>
          </p:nvCxnSpPr>
          <p:spPr>
            <a:xfrm>
              <a:off x="8853690" y="3557834"/>
              <a:ext cx="1107528" cy="93357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144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70345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0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names = []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lengths = []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while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input("Enter which test you studied for.  Enter NONE to stop: ")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study_length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(input("Enter how many minutes you studied in this session: "))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names.append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lengths.append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C00000"/>
                </a:solidFill>
                <a:latin typeface="Consolas" panose="020B0609020204030204" pitchFamily="49" charset="0"/>
              </a:rPr>
              <a:t>study_length</a:t>
            </a:r>
            <a:r>
              <a:rPr lang="en-US" sz="1700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11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numCol="2"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 STUDY ANALYZER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########################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#Read In Session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#Present Summary of Program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print("This is a program to let you find the amount of time you studied for various tests.")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Study Sessions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names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lengths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 = input("Enter which test you studied for.  Enter NONE to stop: 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#Get Session Length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if </a:t>
            </a:r>
            <a:r>
              <a:rPr lang="en-US" dirty="0" err="1">
                <a:latin typeface="Consolas" panose="020B0609020204030204" pitchFamily="49" charset="0"/>
              </a:rPr>
              <a:t>more_to_enter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study_length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(input("Enter how many minutes you studied in this session: "))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names.append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test_name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lengths.append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study_length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#Process User Queries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#Loop Until Done Entering Test Names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#Get Test Name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input("Which test do you want data for?  Enter NONE to stop: 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if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== "NONE":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more_to_enter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break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#Process Data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#Make List of times that match test name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for i in range(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test_name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== names[i]):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studylengths.append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(lengths[i])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#Get statistics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num_sessions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total_time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for i in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studylengths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total_time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+= i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#Present Results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print("You studied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the",test_name,"test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in",num_sessions,"sessions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, for a total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of",total_time,"minutes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70054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5D4C-7970-4B7F-9288-623AC6DB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2C12-F0BA-4976-8929-99DEBD36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wanted to create a curriculum for a college degree</a:t>
            </a:r>
          </a:p>
          <a:p>
            <a:r>
              <a:rPr lang="en-US" dirty="0"/>
              <a:t>You know you have room for 40 courses </a:t>
            </a:r>
          </a:p>
          <a:p>
            <a:endParaRPr lang="en-US" dirty="0"/>
          </a:p>
          <a:p>
            <a:r>
              <a:rPr lang="en-US" dirty="0"/>
              <a:t>How would you go about determining what courses should fall into the overall curriculum?</a:t>
            </a:r>
          </a:p>
        </p:txBody>
      </p:sp>
    </p:spTree>
    <p:extLst>
      <p:ext uri="{BB962C8B-B14F-4D97-AF65-F5344CB8AC3E}">
        <p14:creationId xmlns:p14="http://schemas.microsoft.com/office/powerpoint/2010/main" val="1508798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53DA-6E55-430E-A4A8-18BD65AC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design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571D0-0E5B-4E32-AF34-8EFA48A6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future classes, we will often assume top-down design of a program</a:t>
            </a:r>
          </a:p>
          <a:p>
            <a:pPr lvl="1"/>
            <a:r>
              <a:rPr lang="en-US" dirty="0"/>
              <a:t>We’ll also see some alternatives, like bottom-up</a:t>
            </a:r>
          </a:p>
          <a:p>
            <a:r>
              <a:rPr lang="en-US" dirty="0"/>
              <a:t>Even when we don’t explicitly discuss it, this should usually be your first way of approaching a programming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0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9C92-A0D8-4587-9C83-CAA3D94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E2E1-FC64-4571-9E8F-6F402B76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7252" cy="4351338"/>
          </a:xfrm>
        </p:spPr>
        <p:txBody>
          <a:bodyPr/>
          <a:lstStyle/>
          <a:p>
            <a:r>
              <a:rPr lang="en-US" dirty="0"/>
              <a:t>One option: start listing classes you think are valuable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4BB62-E003-4DCB-9B5F-29633CEEF847}"/>
              </a:ext>
            </a:extLst>
          </p:cNvPr>
          <p:cNvSpPr/>
          <p:nvPr/>
        </p:nvSpPr>
        <p:spPr>
          <a:xfrm>
            <a:off x="7708816" y="140940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E5F7-CBA7-4505-819B-81A2AC4ADCFD}"/>
              </a:ext>
            </a:extLst>
          </p:cNvPr>
          <p:cNvSpPr/>
          <p:nvPr/>
        </p:nvSpPr>
        <p:spPr>
          <a:xfrm>
            <a:off x="7708816" y="2096739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56D44-329B-4529-B8CD-232FD6F5005B}"/>
              </a:ext>
            </a:extLst>
          </p:cNvPr>
          <p:cNvSpPr/>
          <p:nvPr/>
        </p:nvSpPr>
        <p:spPr>
          <a:xfrm>
            <a:off x="7708816" y="414058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37C7D-DC84-4CBB-B90A-3F3AD778BBEA}"/>
              </a:ext>
            </a:extLst>
          </p:cNvPr>
          <p:cNvSpPr/>
          <p:nvPr/>
        </p:nvSpPr>
        <p:spPr>
          <a:xfrm>
            <a:off x="7708816" y="3459301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FB6DA-4699-4900-A60C-88CB182026BA}"/>
              </a:ext>
            </a:extLst>
          </p:cNvPr>
          <p:cNvSpPr/>
          <p:nvPr/>
        </p:nvSpPr>
        <p:spPr>
          <a:xfrm>
            <a:off x="7708816" y="2778020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56129-F475-43BF-9A66-741FBD3C6594}"/>
              </a:ext>
            </a:extLst>
          </p:cNvPr>
          <p:cNvSpPr txBox="1"/>
          <p:nvPr/>
        </p:nvSpPr>
        <p:spPr>
          <a:xfrm rot="5400000">
            <a:off x="8496048" y="47110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763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9C92-A0D8-4587-9C83-CAA3D94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E2E1-FC64-4571-9E8F-6F402B76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7252" cy="4351338"/>
          </a:xfrm>
        </p:spPr>
        <p:txBody>
          <a:bodyPr/>
          <a:lstStyle/>
          <a:p>
            <a:r>
              <a:rPr lang="en-US" dirty="0"/>
              <a:t>One option: start listing classes you think are valuable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How do you know you didn’t miss an important area?</a:t>
            </a:r>
          </a:p>
          <a:p>
            <a:pPr lvl="1"/>
            <a:r>
              <a:rPr lang="en-US" dirty="0"/>
              <a:t>How do you ensure the right balance?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4BB62-E003-4DCB-9B5F-29633CEEF847}"/>
              </a:ext>
            </a:extLst>
          </p:cNvPr>
          <p:cNvSpPr/>
          <p:nvPr/>
        </p:nvSpPr>
        <p:spPr>
          <a:xfrm>
            <a:off x="7708816" y="140940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7EE5F7-CBA7-4505-819B-81A2AC4ADCFD}"/>
              </a:ext>
            </a:extLst>
          </p:cNvPr>
          <p:cNvSpPr/>
          <p:nvPr/>
        </p:nvSpPr>
        <p:spPr>
          <a:xfrm>
            <a:off x="7708816" y="2096739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456D44-329B-4529-B8CD-232FD6F5005B}"/>
              </a:ext>
            </a:extLst>
          </p:cNvPr>
          <p:cNvSpPr/>
          <p:nvPr/>
        </p:nvSpPr>
        <p:spPr>
          <a:xfrm>
            <a:off x="7708816" y="4140582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737C7D-DC84-4CBB-B90A-3F3AD778BBEA}"/>
              </a:ext>
            </a:extLst>
          </p:cNvPr>
          <p:cNvSpPr/>
          <p:nvPr/>
        </p:nvSpPr>
        <p:spPr>
          <a:xfrm>
            <a:off x="7708816" y="3459301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FB6DA-4699-4900-A60C-88CB182026BA}"/>
              </a:ext>
            </a:extLst>
          </p:cNvPr>
          <p:cNvSpPr/>
          <p:nvPr/>
        </p:nvSpPr>
        <p:spPr>
          <a:xfrm>
            <a:off x="7708816" y="2778020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56129-F475-43BF-9A66-741FBD3C6594}"/>
              </a:ext>
            </a:extLst>
          </p:cNvPr>
          <p:cNvSpPr txBox="1"/>
          <p:nvPr/>
        </p:nvSpPr>
        <p:spPr>
          <a:xfrm rot="5400000">
            <a:off x="8496048" y="4711096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7134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think of the broadest categories of courses you might include</a:t>
            </a:r>
          </a:p>
          <a:p>
            <a:pPr lvl="1"/>
            <a:r>
              <a:rPr lang="en-US" dirty="0"/>
              <a:t>And, the number of courses in each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8998666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3411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for one of those, break the category up into smaller categories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01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if necessary, break that down further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425E0-A664-40DC-9665-736FD8BBF2B1}"/>
              </a:ext>
            </a:extLst>
          </p:cNvPr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48B75-FF2F-453D-870B-FAAE55644007}"/>
              </a:ext>
            </a:extLst>
          </p:cNvPr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EAB1B-CE8A-40FE-AD29-2BFC1C72E9C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014700" y="4440413"/>
            <a:ext cx="140288" cy="6536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B093A-01E1-48A1-9E2C-EBEADBD17A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1014700" y="4440413"/>
            <a:ext cx="3745467" cy="604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7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912-018A-4D99-8D19-536DB2D6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766DB-5E1F-4986-BA05-3C2C44CF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you can specify individual courses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BB267-FC52-45A3-A646-313FDC3143E9}"/>
              </a:ext>
            </a:extLst>
          </p:cNvPr>
          <p:cNvSpPr/>
          <p:nvPr/>
        </p:nvSpPr>
        <p:spPr>
          <a:xfrm>
            <a:off x="9004721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Major-Specific</a:t>
            </a:r>
          </a:p>
          <a:p>
            <a:pPr algn="ctr"/>
            <a:r>
              <a:rPr lang="en-US" dirty="0"/>
              <a:t>26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180F0-F37A-4F1F-8188-BEF960CC0CE5}"/>
              </a:ext>
            </a:extLst>
          </p:cNvPr>
          <p:cNvSpPr/>
          <p:nvPr/>
        </p:nvSpPr>
        <p:spPr>
          <a:xfrm>
            <a:off x="2629153" y="273053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Curriculum</a:t>
            </a:r>
          </a:p>
          <a:p>
            <a:pPr algn="ctr"/>
            <a:r>
              <a:rPr lang="en-US" dirty="0"/>
              <a:t>14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117FA-3AE3-42D8-83AC-91E5165FF740}"/>
              </a:ext>
            </a:extLst>
          </p:cNvPr>
          <p:cNvSpPr/>
          <p:nvPr/>
        </p:nvSpPr>
        <p:spPr>
          <a:xfrm>
            <a:off x="18549" y="3937796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Math/Science</a:t>
            </a:r>
          </a:p>
          <a:p>
            <a:pPr algn="ctr"/>
            <a:r>
              <a:rPr lang="en-US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9095-CD55-4F66-BE08-28C49075D3EF}"/>
              </a:ext>
            </a:extLst>
          </p:cNvPr>
          <p:cNvSpPr/>
          <p:nvPr/>
        </p:nvSpPr>
        <p:spPr>
          <a:xfrm>
            <a:off x="6812583" y="394533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History/Govt.</a:t>
            </a:r>
          </a:p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C0FEC-2711-4B8C-A59D-2EAE3373C9F8}"/>
              </a:ext>
            </a:extLst>
          </p:cNvPr>
          <p:cNvSpPr/>
          <p:nvPr/>
        </p:nvSpPr>
        <p:spPr>
          <a:xfrm>
            <a:off x="2283227" y="3945960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Communication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8919E-E3EF-44E1-9FB7-2DAD7AB4DB08}"/>
              </a:ext>
            </a:extLst>
          </p:cNvPr>
          <p:cNvSpPr/>
          <p:nvPr/>
        </p:nvSpPr>
        <p:spPr>
          <a:xfrm>
            <a:off x="4547905" y="394532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Phil./Social Sci.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14CB3-7572-4714-A1E5-805370E402BB}"/>
              </a:ext>
            </a:extLst>
          </p:cNvPr>
          <p:cNvSpPr/>
          <p:nvPr/>
        </p:nvSpPr>
        <p:spPr>
          <a:xfrm>
            <a:off x="9083191" y="3945329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Arts/Culture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26B964-0D8E-4277-B060-872DAE37710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014700" y="3233156"/>
            <a:ext cx="2610604" cy="70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D4BD88-AEED-4B58-B740-53A41331F0D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279378" y="3233156"/>
            <a:ext cx="345926" cy="7128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76BB1-9597-45B1-977C-B5AEFCE411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625304" y="3233156"/>
            <a:ext cx="1918752" cy="7121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4E3D9-F2F8-48AF-8C63-B678D223B4A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3625304" y="3233156"/>
            <a:ext cx="4183430" cy="7121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D9E2A6-213F-4930-A356-B552CA0B68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3625304" y="3233156"/>
            <a:ext cx="6454038" cy="7121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B7425E0-A664-40DC-9665-736FD8BBF2B1}"/>
              </a:ext>
            </a:extLst>
          </p:cNvPr>
          <p:cNvSpPr/>
          <p:nvPr/>
        </p:nvSpPr>
        <p:spPr>
          <a:xfrm>
            <a:off x="158837" y="5094018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48B75-FF2F-453D-870B-FAAE55644007}"/>
              </a:ext>
            </a:extLst>
          </p:cNvPr>
          <p:cNvSpPr/>
          <p:nvPr/>
        </p:nvSpPr>
        <p:spPr>
          <a:xfrm>
            <a:off x="3764016" y="5045372"/>
            <a:ext cx="1992302" cy="50261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Science</a:t>
            </a:r>
          </a:p>
          <a:p>
            <a:pPr algn="ctr"/>
            <a:r>
              <a:rPr lang="en-US" dirty="0"/>
              <a:t>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EEAB1B-CE8A-40FE-AD29-2BFC1C72E9CA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014700" y="4440413"/>
            <a:ext cx="140288" cy="65360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B093A-01E1-48A1-9E2C-EBEADBD17A0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1014700" y="4440413"/>
            <a:ext cx="3745467" cy="6049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74744-17B4-4BD6-9435-C0C0C9F36C04}"/>
              </a:ext>
            </a:extLst>
          </p:cNvPr>
          <p:cNvSpPr/>
          <p:nvPr/>
        </p:nvSpPr>
        <p:spPr>
          <a:xfrm>
            <a:off x="364289" y="6184904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Calculus 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4AC302-D151-434D-9674-26C26D949966}"/>
              </a:ext>
            </a:extLst>
          </p:cNvPr>
          <p:cNvSpPr/>
          <p:nvPr/>
        </p:nvSpPr>
        <p:spPr>
          <a:xfrm>
            <a:off x="2767865" y="6184903"/>
            <a:ext cx="1992302" cy="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Elective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1E4263-93F0-453B-BD75-0D70FA454323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1154988" y="5596635"/>
            <a:ext cx="205452" cy="58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40618-9129-480F-9D71-A8620F9C2BFE}"/>
              </a:ext>
            </a:extLst>
          </p:cNvPr>
          <p:cNvCxnSpPr>
            <a:endCxn id="24" idx="0"/>
          </p:cNvCxnSpPr>
          <p:nvPr/>
        </p:nvCxnSpPr>
        <p:spPr>
          <a:xfrm>
            <a:off x="1154988" y="5645281"/>
            <a:ext cx="2609028" cy="539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6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14348</TotalTime>
  <Words>2045</Words>
  <Application>Microsoft Office PowerPoint</Application>
  <PresentationFormat>Widescreen</PresentationFormat>
  <Paragraphs>388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Lecture 8</vt:lpstr>
      <vt:lpstr>What are we going to cover today? </vt:lpstr>
      <vt:lpstr>Challenge</vt:lpstr>
      <vt:lpstr>College curriculum</vt:lpstr>
      <vt:lpstr>College curriculum</vt:lpstr>
      <vt:lpstr>A better option</vt:lpstr>
      <vt:lpstr>A better option</vt:lpstr>
      <vt:lpstr>A better option</vt:lpstr>
      <vt:lpstr>A better option</vt:lpstr>
      <vt:lpstr>A better option</vt:lpstr>
      <vt:lpstr>Top-Down Hierarchies</vt:lpstr>
      <vt:lpstr>Hierarchies in practice</vt:lpstr>
      <vt:lpstr>Some Computing Terminology</vt:lpstr>
      <vt:lpstr>Advantages of hierarchies</vt:lpstr>
      <vt:lpstr>Disadvantages of Hierarchies</vt:lpstr>
      <vt:lpstr>Top-Down Design</vt:lpstr>
      <vt:lpstr>Vacation – 3 options</vt:lpstr>
      <vt:lpstr>Top-Down Program Design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for coding</vt:lpstr>
      <vt:lpstr>PowerPoint Presentation</vt:lpstr>
      <vt:lpstr>PowerPoint Presentation</vt:lpstr>
      <vt:lpstr>PowerPoint Presentation</vt:lpstr>
      <vt:lpstr>PowerPoint Presentation</vt:lpstr>
      <vt:lpstr>Top-down design going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102</dc:title>
  <dc:creator>Frank Shipman</dc:creator>
  <cp:lastModifiedBy>Paul Koola</cp:lastModifiedBy>
  <cp:revision>163</cp:revision>
  <dcterms:created xsi:type="dcterms:W3CDTF">2017-11-22T15:57:42Z</dcterms:created>
  <dcterms:modified xsi:type="dcterms:W3CDTF">2019-06-24T03:35:27Z</dcterms:modified>
</cp:coreProperties>
</file>