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5" r:id="rId4"/>
    <p:sldId id="307" r:id="rId5"/>
    <p:sldId id="370" r:id="rId6"/>
    <p:sldId id="308" r:id="rId7"/>
    <p:sldId id="309" r:id="rId8"/>
    <p:sldId id="310" r:id="rId9"/>
    <p:sldId id="311" r:id="rId10"/>
    <p:sldId id="312" r:id="rId11"/>
    <p:sldId id="313" r:id="rId12"/>
    <p:sldId id="314" r:id="rId13"/>
    <p:sldId id="315" r:id="rId14"/>
    <p:sldId id="306" r:id="rId15"/>
    <p:sldId id="371" r:id="rId16"/>
    <p:sldId id="316" r:id="rId17"/>
    <p:sldId id="320" r:id="rId18"/>
    <p:sldId id="321" r:id="rId19"/>
    <p:sldId id="322" r:id="rId20"/>
    <p:sldId id="323" r:id="rId21"/>
    <p:sldId id="326" r:id="rId22"/>
    <p:sldId id="327" r:id="rId23"/>
    <p:sldId id="328" r:id="rId24"/>
    <p:sldId id="329" r:id="rId25"/>
    <p:sldId id="330" r:id="rId26"/>
    <p:sldId id="317" r:id="rId27"/>
    <p:sldId id="350" r:id="rId28"/>
    <p:sldId id="331" r:id="rId29"/>
    <p:sldId id="332" r:id="rId30"/>
    <p:sldId id="333" r:id="rId31"/>
    <p:sldId id="334" r:id="rId32"/>
    <p:sldId id="335" r:id="rId33"/>
    <p:sldId id="336" r:id="rId34"/>
    <p:sldId id="337" r:id="rId35"/>
    <p:sldId id="340" r:id="rId36"/>
    <p:sldId id="342" r:id="rId37"/>
    <p:sldId id="343" r:id="rId38"/>
    <p:sldId id="344" r:id="rId39"/>
    <p:sldId id="346" r:id="rId40"/>
    <p:sldId id="347" r:id="rId41"/>
    <p:sldId id="348" r:id="rId42"/>
    <p:sldId id="349" r:id="rId43"/>
    <p:sldId id="341" r:id="rId44"/>
    <p:sldId id="351" r:id="rId45"/>
    <p:sldId id="352" r:id="rId46"/>
    <p:sldId id="353" r:id="rId47"/>
    <p:sldId id="354" r:id="rId48"/>
    <p:sldId id="355" r:id="rId49"/>
    <p:sldId id="356" r:id="rId50"/>
    <p:sldId id="357" r:id="rId51"/>
    <p:sldId id="358" r:id="rId52"/>
    <p:sldId id="359" r:id="rId53"/>
    <p:sldId id="360" r:id="rId54"/>
    <p:sldId id="361" r:id="rId55"/>
    <p:sldId id="364" r:id="rId56"/>
    <p:sldId id="365" r:id="rId57"/>
    <p:sldId id="366" r:id="rId58"/>
    <p:sldId id="367" r:id="rId59"/>
    <p:sldId id="363" r:id="rId60"/>
    <p:sldId id="368" r:id="rId61"/>
    <p:sldId id="369" r:id="rId62"/>
    <p:sldId id="362"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60"/>
  </p:normalViewPr>
  <p:slideViewPr>
    <p:cSldViewPr snapToGrid="0">
      <p:cViewPr varScale="1">
        <p:scale>
          <a:sx n="95" d="100"/>
          <a:sy n="95" d="100"/>
        </p:scale>
        <p:origin x="81" y="213"/>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A85B252-EA57-4DF7-B5DB-C9A30D8927D2}"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342237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5B252-EA57-4DF7-B5DB-C9A30D8927D2}"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712466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5B252-EA57-4DF7-B5DB-C9A30D8927D2}"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4708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5B252-EA57-4DF7-B5DB-C9A30D8927D2}"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59657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85B252-EA57-4DF7-B5DB-C9A30D8927D2}"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503441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85B252-EA57-4DF7-B5DB-C9A30D8927D2}"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82940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85B252-EA57-4DF7-B5DB-C9A30D8927D2}" type="datetimeFigureOut">
              <a:rPr lang="en-US" smtClean="0"/>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656733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85B252-EA57-4DF7-B5DB-C9A30D8927D2}" type="datetimeFigureOut">
              <a:rPr lang="en-US" smtClean="0"/>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335766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5B252-EA57-4DF7-B5DB-C9A30D8927D2}" type="datetimeFigureOut">
              <a:rPr lang="en-US" smtClean="0"/>
              <a:t>10/16/2019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3068922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5B252-EA57-4DF7-B5DB-C9A30D8927D2}"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648705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5B252-EA57-4DF7-B5DB-C9A30D8927D2}"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96268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5B252-EA57-4DF7-B5DB-C9A30D8927D2}" type="datetimeFigureOut">
              <a:rPr lang="en-US" smtClean="0"/>
              <a:t>10/16/2019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1F1A6E-F1F7-4F15-826B-C88349542B62}" type="slidenum">
              <a:rPr lang="en-US" smtClean="0"/>
              <a:t>‹#›</a:t>
            </a:fld>
            <a:endParaRPr lang="en-US"/>
          </a:p>
        </p:txBody>
      </p:sp>
    </p:spTree>
    <p:extLst>
      <p:ext uri="{BB962C8B-B14F-4D97-AF65-F5344CB8AC3E}">
        <p14:creationId xmlns:p14="http://schemas.microsoft.com/office/powerpoint/2010/main" val="905257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9</a:t>
            </a:r>
          </a:p>
        </p:txBody>
      </p:sp>
      <p:sp>
        <p:nvSpPr>
          <p:cNvPr id="3" name="Subtitle 2"/>
          <p:cNvSpPr>
            <a:spLocks noGrp="1"/>
          </p:cNvSpPr>
          <p:nvPr>
            <p:ph type="subTitle" idx="1"/>
          </p:nvPr>
        </p:nvSpPr>
        <p:spPr/>
        <p:txBody>
          <a:bodyPr/>
          <a:lstStyle/>
          <a:p>
            <a:r>
              <a:rPr lang="en-US" dirty="0"/>
              <a:t>Files and Input Processing</a:t>
            </a:r>
          </a:p>
        </p:txBody>
      </p:sp>
    </p:spTree>
    <p:extLst>
      <p:ext uri="{BB962C8B-B14F-4D97-AF65-F5344CB8AC3E}">
        <p14:creationId xmlns:p14="http://schemas.microsoft.com/office/powerpoint/2010/main" val="494699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4EC8-F08F-4738-B5C7-EDB379F46014}"/>
              </a:ext>
            </a:extLst>
          </p:cNvPr>
          <p:cNvSpPr>
            <a:spLocks noGrp="1"/>
          </p:cNvSpPr>
          <p:nvPr>
            <p:ph type="title"/>
          </p:nvPr>
        </p:nvSpPr>
        <p:spPr/>
        <p:txBody>
          <a:bodyPr/>
          <a:lstStyle/>
          <a:p>
            <a:r>
              <a:rPr lang="en-US" dirty="0"/>
              <a:t>Opening Files</a:t>
            </a:r>
          </a:p>
        </p:txBody>
      </p:sp>
      <p:sp>
        <p:nvSpPr>
          <p:cNvPr id="3" name="Content Placeholder 2">
            <a:extLst>
              <a:ext uri="{FF2B5EF4-FFF2-40B4-BE49-F238E27FC236}">
                <a16:creationId xmlns:a16="http://schemas.microsoft.com/office/drawing/2014/main" id="{6CDC362C-E68A-4F79-A927-D1A626EBE001}"/>
              </a:ext>
            </a:extLst>
          </p:cNvPr>
          <p:cNvSpPr>
            <a:spLocks noGrp="1"/>
          </p:cNvSpPr>
          <p:nvPr>
            <p:ph idx="1"/>
          </p:nvPr>
        </p:nvSpPr>
        <p:spPr/>
        <p:txBody>
          <a:bodyPr/>
          <a:lstStyle/>
          <a:p>
            <a:r>
              <a:rPr lang="en-US" dirty="0"/>
              <a:t>The basic format is like this:</a:t>
            </a:r>
          </a:p>
          <a:p>
            <a:pPr marL="0" indent="0">
              <a:buNone/>
            </a:pPr>
            <a:r>
              <a:rPr lang="en-US" dirty="0">
                <a:latin typeface="Consolas" panose="020B0609020204030204" pitchFamily="49" charset="0"/>
              </a:rPr>
              <a:t>&lt;</a:t>
            </a:r>
            <a:r>
              <a:rPr lang="en-US" dirty="0" err="1">
                <a:latin typeface="Consolas" panose="020B0609020204030204" pitchFamily="49" charset="0"/>
              </a:rPr>
              <a:t>fileID</a:t>
            </a:r>
            <a:r>
              <a:rPr lang="en-US" dirty="0">
                <a:latin typeface="Consolas" panose="020B0609020204030204" pitchFamily="49" charset="0"/>
              </a:rPr>
              <a:t>&gt; = open("&lt;File Name&gt;", "&lt;designator&gt;")</a:t>
            </a:r>
          </a:p>
        </p:txBody>
      </p:sp>
      <p:sp>
        <p:nvSpPr>
          <p:cNvPr id="4" name="TextBox 3">
            <a:extLst>
              <a:ext uri="{FF2B5EF4-FFF2-40B4-BE49-F238E27FC236}">
                <a16:creationId xmlns:a16="http://schemas.microsoft.com/office/drawing/2014/main" id="{5E767E3A-EB07-4EAD-BE31-04417846B5BF}"/>
              </a:ext>
            </a:extLst>
          </p:cNvPr>
          <p:cNvSpPr txBox="1"/>
          <p:nvPr/>
        </p:nvSpPr>
        <p:spPr>
          <a:xfrm>
            <a:off x="1629812" y="3549397"/>
            <a:ext cx="2667000" cy="1477328"/>
          </a:xfrm>
          <a:prstGeom prst="rect">
            <a:avLst/>
          </a:prstGeom>
          <a:noFill/>
        </p:spPr>
        <p:txBody>
          <a:bodyPr wrap="square" rtlCol="0">
            <a:spAutoFit/>
          </a:bodyPr>
          <a:lstStyle/>
          <a:p>
            <a:r>
              <a:rPr lang="en-US" dirty="0"/>
              <a:t>Next, we have the “open” command.  The “open” command will designate a particular file and make it ready to work with.</a:t>
            </a:r>
          </a:p>
        </p:txBody>
      </p:sp>
      <p:sp>
        <p:nvSpPr>
          <p:cNvPr id="5" name="Oval 4">
            <a:extLst>
              <a:ext uri="{FF2B5EF4-FFF2-40B4-BE49-F238E27FC236}">
                <a16:creationId xmlns:a16="http://schemas.microsoft.com/office/drawing/2014/main" id="{DCB2F918-87A6-456D-800F-5E3A1B64DEB2}"/>
              </a:ext>
            </a:extLst>
          </p:cNvPr>
          <p:cNvSpPr/>
          <p:nvPr/>
        </p:nvSpPr>
        <p:spPr>
          <a:xfrm>
            <a:off x="3053147" y="2232526"/>
            <a:ext cx="1046905"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4CA798B-4FB4-4A23-8D77-0187D6B2F876}"/>
              </a:ext>
            </a:extLst>
          </p:cNvPr>
          <p:cNvSpPr/>
          <p:nvPr/>
        </p:nvSpPr>
        <p:spPr>
          <a:xfrm>
            <a:off x="9635843" y="2236005"/>
            <a:ext cx="407809"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044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4EC8-F08F-4738-B5C7-EDB379F46014}"/>
              </a:ext>
            </a:extLst>
          </p:cNvPr>
          <p:cNvSpPr>
            <a:spLocks noGrp="1"/>
          </p:cNvSpPr>
          <p:nvPr>
            <p:ph type="title"/>
          </p:nvPr>
        </p:nvSpPr>
        <p:spPr/>
        <p:txBody>
          <a:bodyPr/>
          <a:lstStyle/>
          <a:p>
            <a:r>
              <a:rPr lang="en-US" dirty="0"/>
              <a:t>Opening Files</a:t>
            </a:r>
          </a:p>
        </p:txBody>
      </p:sp>
      <p:sp>
        <p:nvSpPr>
          <p:cNvPr id="3" name="Content Placeholder 2">
            <a:extLst>
              <a:ext uri="{FF2B5EF4-FFF2-40B4-BE49-F238E27FC236}">
                <a16:creationId xmlns:a16="http://schemas.microsoft.com/office/drawing/2014/main" id="{6CDC362C-E68A-4F79-A927-D1A626EBE001}"/>
              </a:ext>
            </a:extLst>
          </p:cNvPr>
          <p:cNvSpPr>
            <a:spLocks noGrp="1"/>
          </p:cNvSpPr>
          <p:nvPr>
            <p:ph idx="1"/>
          </p:nvPr>
        </p:nvSpPr>
        <p:spPr/>
        <p:txBody>
          <a:bodyPr/>
          <a:lstStyle/>
          <a:p>
            <a:r>
              <a:rPr lang="en-US" dirty="0"/>
              <a:t>The basic format is like this:</a:t>
            </a:r>
          </a:p>
          <a:p>
            <a:pPr marL="0" indent="0">
              <a:buNone/>
            </a:pPr>
            <a:r>
              <a:rPr lang="en-US" dirty="0">
                <a:latin typeface="Consolas" panose="020B0609020204030204" pitchFamily="49" charset="0"/>
              </a:rPr>
              <a:t>&lt;</a:t>
            </a:r>
            <a:r>
              <a:rPr lang="en-US" dirty="0" err="1">
                <a:latin typeface="Consolas" panose="020B0609020204030204" pitchFamily="49" charset="0"/>
              </a:rPr>
              <a:t>fileID</a:t>
            </a:r>
            <a:r>
              <a:rPr lang="en-US" dirty="0">
                <a:latin typeface="Consolas" panose="020B0609020204030204" pitchFamily="49" charset="0"/>
              </a:rPr>
              <a:t>&gt; = open("&lt;File Name&gt;", "&lt;designator&gt;")</a:t>
            </a:r>
          </a:p>
        </p:txBody>
      </p:sp>
      <p:sp>
        <p:nvSpPr>
          <p:cNvPr id="4" name="TextBox 3">
            <a:extLst>
              <a:ext uri="{FF2B5EF4-FFF2-40B4-BE49-F238E27FC236}">
                <a16:creationId xmlns:a16="http://schemas.microsoft.com/office/drawing/2014/main" id="{5E767E3A-EB07-4EAD-BE31-04417846B5BF}"/>
              </a:ext>
            </a:extLst>
          </p:cNvPr>
          <p:cNvSpPr txBox="1"/>
          <p:nvPr/>
        </p:nvSpPr>
        <p:spPr>
          <a:xfrm>
            <a:off x="1629812" y="3549397"/>
            <a:ext cx="2667000" cy="2308324"/>
          </a:xfrm>
          <a:prstGeom prst="rect">
            <a:avLst/>
          </a:prstGeom>
          <a:noFill/>
        </p:spPr>
        <p:txBody>
          <a:bodyPr wrap="square" rtlCol="0">
            <a:spAutoFit/>
          </a:bodyPr>
          <a:lstStyle/>
          <a:p>
            <a:r>
              <a:rPr lang="en-US" dirty="0"/>
              <a:t>Inside of the parentheses is first the file name.  This is a string giving the name of the file to use.  It’s the name you would see if looking at it in a file browser/explorer on your computer.</a:t>
            </a:r>
          </a:p>
        </p:txBody>
      </p:sp>
      <p:sp>
        <p:nvSpPr>
          <p:cNvPr id="5" name="Oval 4">
            <a:extLst>
              <a:ext uri="{FF2B5EF4-FFF2-40B4-BE49-F238E27FC236}">
                <a16:creationId xmlns:a16="http://schemas.microsoft.com/office/drawing/2014/main" id="{DCB2F918-87A6-456D-800F-5E3A1B64DEB2}"/>
              </a:ext>
            </a:extLst>
          </p:cNvPr>
          <p:cNvSpPr/>
          <p:nvPr/>
        </p:nvSpPr>
        <p:spPr>
          <a:xfrm>
            <a:off x="3997044" y="2173533"/>
            <a:ext cx="2667000"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4654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4EC8-F08F-4738-B5C7-EDB379F46014}"/>
              </a:ext>
            </a:extLst>
          </p:cNvPr>
          <p:cNvSpPr>
            <a:spLocks noGrp="1"/>
          </p:cNvSpPr>
          <p:nvPr>
            <p:ph type="title"/>
          </p:nvPr>
        </p:nvSpPr>
        <p:spPr/>
        <p:txBody>
          <a:bodyPr/>
          <a:lstStyle/>
          <a:p>
            <a:r>
              <a:rPr lang="en-US" dirty="0"/>
              <a:t>Opening Files</a:t>
            </a:r>
          </a:p>
        </p:txBody>
      </p:sp>
      <p:sp>
        <p:nvSpPr>
          <p:cNvPr id="3" name="Content Placeholder 2">
            <a:extLst>
              <a:ext uri="{FF2B5EF4-FFF2-40B4-BE49-F238E27FC236}">
                <a16:creationId xmlns:a16="http://schemas.microsoft.com/office/drawing/2014/main" id="{6CDC362C-E68A-4F79-A927-D1A626EBE001}"/>
              </a:ext>
            </a:extLst>
          </p:cNvPr>
          <p:cNvSpPr>
            <a:spLocks noGrp="1"/>
          </p:cNvSpPr>
          <p:nvPr>
            <p:ph idx="1"/>
          </p:nvPr>
        </p:nvSpPr>
        <p:spPr/>
        <p:txBody>
          <a:bodyPr/>
          <a:lstStyle/>
          <a:p>
            <a:r>
              <a:rPr lang="en-US" dirty="0"/>
              <a:t>The basic format is like this:</a:t>
            </a:r>
          </a:p>
          <a:p>
            <a:pPr marL="0" indent="0">
              <a:buNone/>
            </a:pPr>
            <a:r>
              <a:rPr lang="en-US" dirty="0">
                <a:latin typeface="Consolas" panose="020B0609020204030204" pitchFamily="49" charset="0"/>
              </a:rPr>
              <a:t>&lt;</a:t>
            </a:r>
            <a:r>
              <a:rPr lang="en-US" dirty="0" err="1">
                <a:latin typeface="Consolas" panose="020B0609020204030204" pitchFamily="49" charset="0"/>
              </a:rPr>
              <a:t>fileID</a:t>
            </a:r>
            <a:r>
              <a:rPr lang="en-US" dirty="0">
                <a:latin typeface="Consolas" panose="020B0609020204030204" pitchFamily="49" charset="0"/>
              </a:rPr>
              <a:t>&gt; = open("&lt;File Name&gt;", "&lt;designator&gt;")</a:t>
            </a:r>
          </a:p>
        </p:txBody>
      </p:sp>
      <p:sp>
        <p:nvSpPr>
          <p:cNvPr id="4" name="TextBox 3">
            <a:extLst>
              <a:ext uri="{FF2B5EF4-FFF2-40B4-BE49-F238E27FC236}">
                <a16:creationId xmlns:a16="http://schemas.microsoft.com/office/drawing/2014/main" id="{5E767E3A-EB07-4EAD-BE31-04417846B5BF}"/>
              </a:ext>
            </a:extLst>
          </p:cNvPr>
          <p:cNvSpPr txBox="1"/>
          <p:nvPr/>
        </p:nvSpPr>
        <p:spPr>
          <a:xfrm>
            <a:off x="1629812" y="3549397"/>
            <a:ext cx="2667000" cy="2031325"/>
          </a:xfrm>
          <a:prstGeom prst="rect">
            <a:avLst/>
          </a:prstGeom>
          <a:noFill/>
        </p:spPr>
        <p:txBody>
          <a:bodyPr wrap="square" rtlCol="0">
            <a:spAutoFit/>
          </a:bodyPr>
          <a:lstStyle/>
          <a:p>
            <a:r>
              <a:rPr lang="en-US" dirty="0"/>
              <a:t>Then, after a comma, is the designator, which says how we are going to be using the file.  It is sometimes referred to as the mode for working with the file</a:t>
            </a:r>
          </a:p>
        </p:txBody>
      </p:sp>
      <p:sp>
        <p:nvSpPr>
          <p:cNvPr id="5" name="Oval 4">
            <a:extLst>
              <a:ext uri="{FF2B5EF4-FFF2-40B4-BE49-F238E27FC236}">
                <a16:creationId xmlns:a16="http://schemas.microsoft.com/office/drawing/2014/main" id="{DCB2F918-87A6-456D-800F-5E3A1B64DEB2}"/>
              </a:ext>
            </a:extLst>
          </p:cNvPr>
          <p:cNvSpPr/>
          <p:nvPr/>
        </p:nvSpPr>
        <p:spPr>
          <a:xfrm>
            <a:off x="6836108" y="2188282"/>
            <a:ext cx="2912575"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354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007E-7AF7-4EA5-8F1D-A9DEC676859A}"/>
              </a:ext>
            </a:extLst>
          </p:cNvPr>
          <p:cNvSpPr>
            <a:spLocks noGrp="1"/>
          </p:cNvSpPr>
          <p:nvPr>
            <p:ph type="title"/>
          </p:nvPr>
        </p:nvSpPr>
        <p:spPr/>
        <p:txBody>
          <a:bodyPr/>
          <a:lstStyle/>
          <a:p>
            <a:r>
              <a:rPr lang="en-US" dirty="0"/>
              <a:t>Designators</a:t>
            </a:r>
          </a:p>
        </p:txBody>
      </p:sp>
      <p:sp>
        <p:nvSpPr>
          <p:cNvPr id="3" name="Content Placeholder 2">
            <a:extLst>
              <a:ext uri="{FF2B5EF4-FFF2-40B4-BE49-F238E27FC236}">
                <a16:creationId xmlns:a16="http://schemas.microsoft.com/office/drawing/2014/main" id="{D24A3C2E-26E7-4E06-939A-868562A38CA2}"/>
              </a:ext>
            </a:extLst>
          </p:cNvPr>
          <p:cNvSpPr>
            <a:spLocks noGrp="1"/>
          </p:cNvSpPr>
          <p:nvPr>
            <p:ph idx="1"/>
          </p:nvPr>
        </p:nvSpPr>
        <p:spPr/>
        <p:txBody>
          <a:bodyPr/>
          <a:lstStyle/>
          <a:p>
            <a:r>
              <a:rPr lang="en-US" dirty="0"/>
              <a:t>r		Reading (we will read data from the existing file)</a:t>
            </a:r>
          </a:p>
          <a:p>
            <a:r>
              <a:rPr lang="en-US" dirty="0"/>
              <a:t>w		Writing (we will write data to a new file)</a:t>
            </a:r>
          </a:p>
          <a:p>
            <a:r>
              <a:rPr lang="en-US" dirty="0"/>
              <a:t>a		Appending (we will append data to an existing file)</a:t>
            </a:r>
          </a:p>
          <a:p>
            <a:r>
              <a:rPr lang="en-US" dirty="0" err="1"/>
              <a:t>rb</a:t>
            </a:r>
            <a:r>
              <a:rPr lang="en-US" dirty="0"/>
              <a:t>, </a:t>
            </a:r>
            <a:r>
              <a:rPr lang="en-US" dirty="0" err="1"/>
              <a:t>wb</a:t>
            </a:r>
            <a:r>
              <a:rPr lang="en-US" dirty="0"/>
              <a:t>, ab	We will read/write/append BINARY data</a:t>
            </a:r>
          </a:p>
          <a:p>
            <a:pPr marL="1828800" lvl="4" indent="0">
              <a:buNone/>
            </a:pPr>
            <a:r>
              <a:rPr lang="en-US" sz="2400" dirty="0"/>
              <a:t>(We use this when we are not writing text)</a:t>
            </a:r>
          </a:p>
          <a:p>
            <a:r>
              <a:rPr lang="en-US" dirty="0"/>
              <a:t>r+		We will read from AND write to the file</a:t>
            </a:r>
          </a:p>
          <a:p>
            <a:r>
              <a:rPr lang="en-US" dirty="0"/>
              <a:t>&lt;nothing&gt;	If there is no mode designator, then ‘r’ is assumed</a:t>
            </a:r>
          </a:p>
        </p:txBody>
      </p:sp>
    </p:spTree>
    <p:extLst>
      <p:ext uri="{BB962C8B-B14F-4D97-AF65-F5344CB8AC3E}">
        <p14:creationId xmlns:p14="http://schemas.microsoft.com/office/powerpoint/2010/main" val="51390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4BFE-BC7F-4DA1-AFF2-193080785D16}"/>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729A675F-2FAD-445A-942B-4F230B5543A4}"/>
              </a:ext>
            </a:extLst>
          </p:cNvPr>
          <p:cNvSpPr>
            <a:spLocks noGrp="1"/>
          </p:cNvSpPr>
          <p:nvPr>
            <p:ph idx="1"/>
          </p:nvPr>
        </p:nvSpPr>
        <p:spPr/>
        <p:txBody>
          <a:bodyPr>
            <a:normAutofit/>
          </a:bodyPr>
          <a:lstStyle/>
          <a:p>
            <a:r>
              <a:rPr lang="en-US" dirty="0"/>
              <a:t>To open a file named Measurements.dat so that it can be read, and assigning the designator to a variable called </a:t>
            </a:r>
            <a:r>
              <a:rPr lang="en-US" dirty="0" err="1"/>
              <a:t>myfile</a:t>
            </a:r>
            <a:r>
              <a:rPr lang="en-US" dirty="0"/>
              <a:t>:</a:t>
            </a:r>
          </a:p>
          <a:p>
            <a:pPr marL="0" indent="0">
              <a:buNone/>
            </a:pPr>
            <a:r>
              <a:rPr lang="en-US" dirty="0">
                <a:latin typeface="Consolas" panose="020B0609020204030204" pitchFamily="49" charset="0"/>
              </a:rPr>
              <a:t>	</a:t>
            </a:r>
            <a:r>
              <a:rPr lang="en-US" dirty="0" err="1">
                <a:latin typeface="Consolas" panose="020B0609020204030204" pitchFamily="49" charset="0"/>
              </a:rPr>
              <a:t>myfile</a:t>
            </a:r>
            <a:r>
              <a:rPr lang="en-US" dirty="0">
                <a:latin typeface="Consolas" panose="020B0609020204030204" pitchFamily="49" charset="0"/>
              </a:rPr>
              <a:t> = open('Measurements.dat', 'r')</a:t>
            </a:r>
          </a:p>
          <a:p>
            <a:r>
              <a:rPr lang="en-US" dirty="0"/>
              <a:t>To open a file named </a:t>
            </a:r>
            <a:r>
              <a:rPr lang="en-US" dirty="0" err="1"/>
              <a:t>Results.out</a:t>
            </a:r>
            <a:r>
              <a:rPr lang="en-US" dirty="0"/>
              <a:t> so that it can be written to, and assigning the designator to a variable called </a:t>
            </a:r>
            <a:r>
              <a:rPr lang="en-US" dirty="0" err="1"/>
              <a:t>output_file</a:t>
            </a:r>
            <a:r>
              <a:rPr lang="en-US" dirty="0"/>
              <a:t>:</a:t>
            </a:r>
          </a:p>
          <a:p>
            <a:pPr marL="0" indent="0">
              <a:buNone/>
            </a:pPr>
            <a:r>
              <a:rPr lang="en-US" dirty="0">
                <a:latin typeface="Consolas" panose="020B0609020204030204" pitchFamily="49" charset="0"/>
              </a:rPr>
              <a:t>	</a:t>
            </a:r>
            <a:r>
              <a:rPr lang="en-US" dirty="0" err="1">
                <a:latin typeface="Consolas" panose="020B0609020204030204" pitchFamily="49" charset="0"/>
              </a:rPr>
              <a:t>output_file</a:t>
            </a:r>
            <a:r>
              <a:rPr lang="en-US" dirty="0">
                <a:latin typeface="Consolas" panose="020B0609020204030204" pitchFamily="49" charset="0"/>
              </a:rPr>
              <a:t> = open('</a:t>
            </a:r>
            <a:r>
              <a:rPr lang="en-US" dirty="0" err="1">
                <a:latin typeface="Consolas" panose="020B0609020204030204" pitchFamily="49" charset="0"/>
              </a:rPr>
              <a:t>Results.out</a:t>
            </a:r>
            <a:r>
              <a:rPr lang="en-US" dirty="0">
                <a:latin typeface="Consolas" panose="020B0609020204030204" pitchFamily="49" charset="0"/>
              </a:rPr>
              <a:t>', 'w')</a:t>
            </a:r>
          </a:p>
          <a:p>
            <a:r>
              <a:rPr lang="en-US" dirty="0"/>
              <a:t>To open a file named data so that it can be both read from and written to, in binary and assigning the designator to a variable </a:t>
            </a:r>
            <a:r>
              <a:rPr lang="en-US" dirty="0" err="1"/>
              <a:t>df</a:t>
            </a:r>
            <a:r>
              <a:rPr lang="en-US" dirty="0"/>
              <a:t>:</a:t>
            </a:r>
          </a:p>
          <a:p>
            <a:pPr marL="0" indent="0">
              <a:buNone/>
            </a:pPr>
            <a:r>
              <a:rPr lang="en-US" dirty="0">
                <a:latin typeface="Consolas" panose="020B0609020204030204" pitchFamily="49" charset="0"/>
              </a:rPr>
              <a:t>	</a:t>
            </a:r>
            <a:r>
              <a:rPr lang="en-US" dirty="0" err="1">
                <a:latin typeface="Consolas" panose="020B0609020204030204" pitchFamily="49" charset="0"/>
              </a:rPr>
              <a:t>df</a:t>
            </a:r>
            <a:r>
              <a:rPr lang="en-US" dirty="0">
                <a:latin typeface="Consolas" panose="020B0609020204030204" pitchFamily="49" charset="0"/>
              </a:rPr>
              <a:t> = open('data', '</a:t>
            </a:r>
            <a:r>
              <a:rPr lang="en-US" dirty="0" err="1">
                <a:latin typeface="Consolas" panose="020B0609020204030204" pitchFamily="49" charset="0"/>
              </a:rPr>
              <a:t>rb</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116943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Name</a:t>
            </a:r>
          </a:p>
        </p:txBody>
      </p:sp>
      <p:sp>
        <p:nvSpPr>
          <p:cNvPr id="3" name="Content Placeholder 2"/>
          <p:cNvSpPr>
            <a:spLocks noGrp="1"/>
          </p:cNvSpPr>
          <p:nvPr>
            <p:ph idx="1"/>
          </p:nvPr>
        </p:nvSpPr>
        <p:spPr/>
        <p:txBody>
          <a:bodyPr/>
          <a:lstStyle/>
          <a:p>
            <a:r>
              <a:rPr lang="en-US" dirty="0"/>
              <a:t>Remember, you can name a file whatever you want – with any extension you want.</a:t>
            </a:r>
          </a:p>
          <a:p>
            <a:r>
              <a:rPr lang="en-US" dirty="0"/>
              <a:t>If you want to make a file where the data inside matches the hint given by its extension, you need to write the data to the file in the right way.</a:t>
            </a:r>
          </a:p>
          <a:p>
            <a:pPr lvl="1"/>
            <a:r>
              <a:rPr lang="en-US" dirty="0"/>
              <a:t>e.g. for a .pdf file, you would need to write binary data in the exact form expected for an Adobe Acrobat file</a:t>
            </a:r>
          </a:p>
          <a:p>
            <a:r>
              <a:rPr lang="en-US" dirty="0"/>
              <a:t>Many file extensions are associated with proprietary programs, or are very complicated to read/write</a:t>
            </a:r>
          </a:p>
          <a:p>
            <a:pPr lvl="1"/>
            <a:r>
              <a:rPr lang="en-US" dirty="0"/>
              <a:t>There are sometimes libraries/modules you can use to help with this</a:t>
            </a:r>
          </a:p>
        </p:txBody>
      </p:sp>
    </p:spTree>
    <p:extLst>
      <p:ext uri="{BB962C8B-B14F-4D97-AF65-F5344CB8AC3E}">
        <p14:creationId xmlns:p14="http://schemas.microsoft.com/office/powerpoint/2010/main" val="4109519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221F-B7D9-4063-8EA7-9D85DFBA245D}"/>
              </a:ext>
            </a:extLst>
          </p:cNvPr>
          <p:cNvSpPr>
            <a:spLocks noGrp="1"/>
          </p:cNvSpPr>
          <p:nvPr>
            <p:ph type="title"/>
          </p:nvPr>
        </p:nvSpPr>
        <p:spPr/>
        <p:txBody>
          <a:bodyPr/>
          <a:lstStyle/>
          <a:p>
            <a:r>
              <a:rPr lang="en-US" dirty="0"/>
              <a:t>When finished</a:t>
            </a:r>
          </a:p>
        </p:txBody>
      </p:sp>
      <p:sp>
        <p:nvSpPr>
          <p:cNvPr id="3" name="Content Placeholder 2">
            <a:extLst>
              <a:ext uri="{FF2B5EF4-FFF2-40B4-BE49-F238E27FC236}">
                <a16:creationId xmlns:a16="http://schemas.microsoft.com/office/drawing/2014/main" id="{1C1FC633-7E3A-4706-B67F-D7E50C9E9932}"/>
              </a:ext>
            </a:extLst>
          </p:cNvPr>
          <p:cNvSpPr>
            <a:spLocks noGrp="1"/>
          </p:cNvSpPr>
          <p:nvPr>
            <p:ph idx="1"/>
          </p:nvPr>
        </p:nvSpPr>
        <p:spPr/>
        <p:txBody>
          <a:bodyPr/>
          <a:lstStyle/>
          <a:p>
            <a:r>
              <a:rPr lang="en-US" dirty="0"/>
              <a:t>When we are finished with a file, we need to close it.</a:t>
            </a:r>
          </a:p>
          <a:p>
            <a:pPr lvl="1"/>
            <a:r>
              <a:rPr lang="en-US" dirty="0"/>
              <a:t>This ensures that the file is left in a valid condition.</a:t>
            </a:r>
          </a:p>
          <a:p>
            <a:pPr lvl="1"/>
            <a:r>
              <a:rPr lang="en-US" dirty="0"/>
              <a:t>After closing, the file can’t be used (no reading/writing)</a:t>
            </a:r>
          </a:p>
          <a:p>
            <a:r>
              <a:rPr lang="en-US" dirty="0"/>
              <a:t>Format:</a:t>
            </a:r>
          </a:p>
          <a:p>
            <a:pPr marL="0" indent="0">
              <a:buNone/>
            </a:pPr>
            <a:r>
              <a:rPr lang="en-US" dirty="0">
                <a:latin typeface="Consolas" panose="020B0609020204030204" pitchFamily="49" charset="0"/>
              </a:rPr>
              <a:t>	&lt;</a:t>
            </a:r>
            <a:r>
              <a:rPr lang="en-US" dirty="0" err="1">
                <a:latin typeface="Consolas" panose="020B0609020204030204" pitchFamily="49" charset="0"/>
              </a:rPr>
              <a:t>fileID</a:t>
            </a:r>
            <a:r>
              <a:rPr lang="en-US" dirty="0">
                <a:latin typeface="Consolas" panose="020B0609020204030204" pitchFamily="49" charset="0"/>
              </a:rPr>
              <a:t>&gt;.close()</a:t>
            </a:r>
          </a:p>
        </p:txBody>
      </p:sp>
      <p:sp>
        <p:nvSpPr>
          <p:cNvPr id="4" name="TextBox 3">
            <a:extLst>
              <a:ext uri="{FF2B5EF4-FFF2-40B4-BE49-F238E27FC236}">
                <a16:creationId xmlns:a16="http://schemas.microsoft.com/office/drawing/2014/main" id="{99CC8D0F-1531-4EA4-BFDD-31CD67FD1763}"/>
              </a:ext>
            </a:extLst>
          </p:cNvPr>
          <p:cNvSpPr txBox="1"/>
          <p:nvPr/>
        </p:nvSpPr>
        <p:spPr>
          <a:xfrm>
            <a:off x="5631426" y="4179127"/>
            <a:ext cx="2667000" cy="646331"/>
          </a:xfrm>
          <a:prstGeom prst="rect">
            <a:avLst/>
          </a:prstGeom>
          <a:noFill/>
        </p:spPr>
        <p:txBody>
          <a:bodyPr wrap="square" rtlCol="0">
            <a:spAutoFit/>
          </a:bodyPr>
          <a:lstStyle/>
          <a:p>
            <a:r>
              <a:rPr lang="en-US" dirty="0"/>
              <a:t>First there is a file identifier.</a:t>
            </a:r>
          </a:p>
        </p:txBody>
      </p:sp>
      <p:sp>
        <p:nvSpPr>
          <p:cNvPr id="5" name="Oval 4">
            <a:extLst>
              <a:ext uri="{FF2B5EF4-FFF2-40B4-BE49-F238E27FC236}">
                <a16:creationId xmlns:a16="http://schemas.microsoft.com/office/drawing/2014/main" id="{0350C1BF-1CFA-4DAF-8917-E46415E31A85}"/>
              </a:ext>
            </a:extLst>
          </p:cNvPr>
          <p:cNvSpPr/>
          <p:nvPr/>
        </p:nvSpPr>
        <p:spPr>
          <a:xfrm>
            <a:off x="1538866" y="3458497"/>
            <a:ext cx="1897510"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6302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221F-B7D9-4063-8EA7-9D85DFBA245D}"/>
              </a:ext>
            </a:extLst>
          </p:cNvPr>
          <p:cNvSpPr>
            <a:spLocks noGrp="1"/>
          </p:cNvSpPr>
          <p:nvPr>
            <p:ph type="title"/>
          </p:nvPr>
        </p:nvSpPr>
        <p:spPr/>
        <p:txBody>
          <a:bodyPr/>
          <a:lstStyle/>
          <a:p>
            <a:r>
              <a:rPr lang="en-US" dirty="0"/>
              <a:t>When finished</a:t>
            </a:r>
          </a:p>
        </p:txBody>
      </p:sp>
      <p:sp>
        <p:nvSpPr>
          <p:cNvPr id="3" name="Content Placeholder 2">
            <a:extLst>
              <a:ext uri="{FF2B5EF4-FFF2-40B4-BE49-F238E27FC236}">
                <a16:creationId xmlns:a16="http://schemas.microsoft.com/office/drawing/2014/main" id="{1C1FC633-7E3A-4706-B67F-D7E50C9E9932}"/>
              </a:ext>
            </a:extLst>
          </p:cNvPr>
          <p:cNvSpPr>
            <a:spLocks noGrp="1"/>
          </p:cNvSpPr>
          <p:nvPr>
            <p:ph idx="1"/>
          </p:nvPr>
        </p:nvSpPr>
        <p:spPr/>
        <p:txBody>
          <a:bodyPr/>
          <a:lstStyle/>
          <a:p>
            <a:r>
              <a:rPr lang="en-US" dirty="0"/>
              <a:t>When we are finished with a file, we need to close it.</a:t>
            </a:r>
          </a:p>
          <a:p>
            <a:pPr lvl="1"/>
            <a:r>
              <a:rPr lang="en-US" dirty="0"/>
              <a:t>This ensures that the file is left in a valid condition.</a:t>
            </a:r>
          </a:p>
          <a:p>
            <a:pPr lvl="1"/>
            <a:r>
              <a:rPr lang="en-US" dirty="0"/>
              <a:t>After closing, the file can’t be used (no reading/writing)</a:t>
            </a:r>
          </a:p>
          <a:p>
            <a:r>
              <a:rPr lang="en-US" dirty="0"/>
              <a:t>Format:</a:t>
            </a:r>
          </a:p>
          <a:p>
            <a:pPr marL="0" indent="0">
              <a:buNone/>
            </a:pPr>
            <a:r>
              <a:rPr lang="en-US" dirty="0">
                <a:latin typeface="Consolas" panose="020B0609020204030204" pitchFamily="49" charset="0"/>
              </a:rPr>
              <a:t>	&lt;</a:t>
            </a:r>
            <a:r>
              <a:rPr lang="en-US" dirty="0" err="1">
                <a:latin typeface="Consolas" panose="020B0609020204030204" pitchFamily="49" charset="0"/>
              </a:rPr>
              <a:t>fileID</a:t>
            </a:r>
            <a:r>
              <a:rPr lang="en-US" dirty="0">
                <a:latin typeface="Consolas" panose="020B0609020204030204" pitchFamily="49" charset="0"/>
              </a:rPr>
              <a:t>&gt;.close()</a:t>
            </a:r>
          </a:p>
        </p:txBody>
      </p:sp>
      <p:sp>
        <p:nvSpPr>
          <p:cNvPr id="4" name="TextBox 3">
            <a:extLst>
              <a:ext uri="{FF2B5EF4-FFF2-40B4-BE49-F238E27FC236}">
                <a16:creationId xmlns:a16="http://schemas.microsoft.com/office/drawing/2014/main" id="{99CC8D0F-1531-4EA4-BFDD-31CD67FD1763}"/>
              </a:ext>
            </a:extLst>
          </p:cNvPr>
          <p:cNvSpPr txBox="1"/>
          <p:nvPr/>
        </p:nvSpPr>
        <p:spPr>
          <a:xfrm>
            <a:off x="5631426" y="4179127"/>
            <a:ext cx="2667000" cy="923330"/>
          </a:xfrm>
          <a:prstGeom prst="rect">
            <a:avLst/>
          </a:prstGeom>
          <a:noFill/>
        </p:spPr>
        <p:txBody>
          <a:bodyPr wrap="square" rtlCol="0">
            <a:spAutoFit/>
          </a:bodyPr>
          <a:lstStyle/>
          <a:p>
            <a:r>
              <a:rPr lang="en-US" dirty="0"/>
              <a:t>Then, there is a period, the word “close”, and parentheses.</a:t>
            </a:r>
          </a:p>
        </p:txBody>
      </p:sp>
      <p:sp>
        <p:nvSpPr>
          <p:cNvPr id="5" name="Oval 4">
            <a:extLst>
              <a:ext uri="{FF2B5EF4-FFF2-40B4-BE49-F238E27FC236}">
                <a16:creationId xmlns:a16="http://schemas.microsoft.com/office/drawing/2014/main" id="{0350C1BF-1CFA-4DAF-8917-E46415E31A85}"/>
              </a:ext>
            </a:extLst>
          </p:cNvPr>
          <p:cNvSpPr/>
          <p:nvPr/>
        </p:nvSpPr>
        <p:spPr>
          <a:xfrm>
            <a:off x="3375040" y="3539613"/>
            <a:ext cx="1897510"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3447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221F-B7D9-4063-8EA7-9D85DFBA245D}"/>
              </a:ext>
            </a:extLst>
          </p:cNvPr>
          <p:cNvSpPr>
            <a:spLocks noGrp="1"/>
          </p:cNvSpPr>
          <p:nvPr>
            <p:ph type="title"/>
          </p:nvPr>
        </p:nvSpPr>
        <p:spPr/>
        <p:txBody>
          <a:bodyPr/>
          <a:lstStyle/>
          <a:p>
            <a:r>
              <a:rPr lang="en-US" dirty="0"/>
              <a:t>When finished</a:t>
            </a:r>
          </a:p>
        </p:txBody>
      </p:sp>
      <p:sp>
        <p:nvSpPr>
          <p:cNvPr id="3" name="Content Placeholder 2">
            <a:extLst>
              <a:ext uri="{FF2B5EF4-FFF2-40B4-BE49-F238E27FC236}">
                <a16:creationId xmlns:a16="http://schemas.microsoft.com/office/drawing/2014/main" id="{1C1FC633-7E3A-4706-B67F-D7E50C9E9932}"/>
              </a:ext>
            </a:extLst>
          </p:cNvPr>
          <p:cNvSpPr>
            <a:spLocks noGrp="1"/>
          </p:cNvSpPr>
          <p:nvPr>
            <p:ph idx="1"/>
          </p:nvPr>
        </p:nvSpPr>
        <p:spPr/>
        <p:txBody>
          <a:bodyPr/>
          <a:lstStyle/>
          <a:p>
            <a:r>
              <a:rPr lang="en-US" dirty="0"/>
              <a:t>When we are finished with a file, we need to close it.</a:t>
            </a:r>
          </a:p>
          <a:p>
            <a:pPr lvl="1"/>
            <a:r>
              <a:rPr lang="en-US" dirty="0"/>
              <a:t>This ensures that the file is left in a valid condition.</a:t>
            </a:r>
          </a:p>
          <a:p>
            <a:pPr lvl="1"/>
            <a:r>
              <a:rPr lang="en-US" dirty="0"/>
              <a:t>After closing, the file can’t be used (no reading/writing)</a:t>
            </a:r>
          </a:p>
          <a:p>
            <a:r>
              <a:rPr lang="en-US" dirty="0"/>
              <a:t>Format:</a:t>
            </a:r>
          </a:p>
          <a:p>
            <a:pPr marL="0" indent="0">
              <a:buNone/>
            </a:pPr>
            <a:r>
              <a:rPr lang="en-US" dirty="0">
                <a:latin typeface="Consolas" panose="020B0609020204030204" pitchFamily="49" charset="0"/>
              </a:rPr>
              <a:t>	&lt;</a:t>
            </a:r>
            <a:r>
              <a:rPr lang="en-US" dirty="0" err="1">
                <a:latin typeface="Consolas" panose="020B0609020204030204" pitchFamily="49" charset="0"/>
              </a:rPr>
              <a:t>fileID</a:t>
            </a:r>
            <a:r>
              <a:rPr lang="en-US" dirty="0">
                <a:latin typeface="Consolas" panose="020B0609020204030204" pitchFamily="49" charset="0"/>
              </a:rPr>
              <a:t>&gt;.close()</a:t>
            </a:r>
          </a:p>
          <a:p>
            <a:r>
              <a:rPr lang="en-US" dirty="0"/>
              <a:t>Examples:</a:t>
            </a:r>
          </a:p>
          <a:p>
            <a:pPr lvl="1"/>
            <a:r>
              <a:rPr lang="en-US" sz="2800" dirty="0" err="1">
                <a:latin typeface="Consolas" panose="020B0609020204030204" pitchFamily="49" charset="0"/>
              </a:rPr>
              <a:t>myfile.close</a:t>
            </a:r>
            <a:r>
              <a:rPr lang="en-US" sz="2800" dirty="0">
                <a:latin typeface="Consolas" panose="020B0609020204030204" pitchFamily="49" charset="0"/>
              </a:rPr>
              <a:t>()</a:t>
            </a:r>
          </a:p>
          <a:p>
            <a:pPr lvl="1"/>
            <a:r>
              <a:rPr lang="en-US" sz="2800" dirty="0" err="1">
                <a:latin typeface="Consolas" panose="020B0609020204030204" pitchFamily="49" charset="0"/>
              </a:rPr>
              <a:t>output_file.close</a:t>
            </a:r>
            <a:r>
              <a:rPr lang="en-US" sz="2800" dirty="0">
                <a:latin typeface="Consolas" panose="020B0609020204030204" pitchFamily="49" charset="0"/>
              </a:rPr>
              <a:t>()</a:t>
            </a:r>
          </a:p>
          <a:p>
            <a:pPr lvl="1"/>
            <a:r>
              <a:rPr lang="en-US" sz="2800" dirty="0" err="1">
                <a:latin typeface="Consolas" panose="020B0609020204030204" pitchFamily="49" charset="0"/>
              </a:rPr>
              <a:t>df.close</a:t>
            </a:r>
            <a:r>
              <a:rPr lang="en-US" sz="2800" dirty="0">
                <a:latin typeface="Consolas" panose="020B0609020204030204" pitchFamily="49" charset="0"/>
              </a:rPr>
              <a:t>()</a:t>
            </a:r>
          </a:p>
          <a:p>
            <a:pPr lvl="1"/>
            <a:endParaRPr lang="en-US" dirty="0"/>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877433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F0-552D-4F40-B902-CD7BCB419D69}"/>
              </a:ext>
            </a:extLst>
          </p:cNvPr>
          <p:cNvSpPr>
            <a:spLocks noGrp="1"/>
          </p:cNvSpPr>
          <p:nvPr>
            <p:ph type="title"/>
          </p:nvPr>
        </p:nvSpPr>
        <p:spPr/>
        <p:txBody>
          <a:bodyPr/>
          <a:lstStyle/>
          <a:p>
            <a:r>
              <a:rPr lang="en-US" dirty="0"/>
              <a:t>An alternative</a:t>
            </a:r>
          </a:p>
        </p:txBody>
      </p:sp>
      <p:sp>
        <p:nvSpPr>
          <p:cNvPr id="3" name="Content Placeholder 2">
            <a:extLst>
              <a:ext uri="{FF2B5EF4-FFF2-40B4-BE49-F238E27FC236}">
                <a16:creationId xmlns:a16="http://schemas.microsoft.com/office/drawing/2014/main" id="{A1D8D267-489C-478E-8736-A61BFB9B174E}"/>
              </a:ext>
            </a:extLst>
          </p:cNvPr>
          <p:cNvSpPr>
            <a:spLocks noGrp="1"/>
          </p:cNvSpPr>
          <p:nvPr>
            <p:ph idx="1"/>
          </p:nvPr>
        </p:nvSpPr>
        <p:spPr/>
        <p:txBody>
          <a:bodyPr/>
          <a:lstStyle/>
          <a:p>
            <a:r>
              <a:rPr lang="en-US" dirty="0"/>
              <a:t>An alternative to opening with an assignment and later closing:</a:t>
            </a:r>
          </a:p>
          <a:p>
            <a:pPr marL="0" indent="0">
              <a:buNone/>
            </a:pPr>
            <a:r>
              <a:rPr lang="en-US" dirty="0">
                <a:latin typeface="Consolas" panose="020B0609020204030204" pitchFamily="49" charset="0"/>
              </a:rPr>
              <a:t>with &lt;open command&gt; as &lt;</a:t>
            </a:r>
            <a:r>
              <a:rPr lang="en-US" dirty="0" err="1">
                <a:latin typeface="Consolas" panose="020B0609020204030204" pitchFamily="49" charset="0"/>
              </a:rPr>
              <a:t>fileID</a:t>
            </a:r>
            <a:r>
              <a:rPr lang="en-US" dirty="0">
                <a:latin typeface="Consolas" panose="020B0609020204030204" pitchFamily="49" charset="0"/>
              </a:rPr>
              <a:t>&gt;:</a:t>
            </a:r>
          </a:p>
        </p:txBody>
      </p:sp>
    </p:spTree>
    <p:extLst>
      <p:ext uri="{BB962C8B-B14F-4D97-AF65-F5344CB8AC3E}">
        <p14:creationId xmlns:p14="http://schemas.microsoft.com/office/powerpoint/2010/main" val="261606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cover today?	</a:t>
            </a:r>
          </a:p>
        </p:txBody>
      </p:sp>
      <p:sp>
        <p:nvSpPr>
          <p:cNvPr id="3" name="Content Placeholder 2"/>
          <p:cNvSpPr>
            <a:spLocks noGrp="1"/>
          </p:cNvSpPr>
          <p:nvPr>
            <p:ph idx="1"/>
          </p:nvPr>
        </p:nvSpPr>
        <p:spPr/>
        <p:txBody>
          <a:bodyPr/>
          <a:lstStyle/>
          <a:p>
            <a:pPr>
              <a:lnSpc>
                <a:spcPct val="150000"/>
              </a:lnSpc>
            </a:pPr>
            <a:r>
              <a:rPr lang="en-US" dirty="0"/>
              <a:t>Reading from and writing to files</a:t>
            </a:r>
          </a:p>
          <a:p>
            <a:pPr>
              <a:lnSpc>
                <a:spcPct val="150000"/>
              </a:lnSpc>
            </a:pPr>
            <a:r>
              <a:rPr lang="en-US" dirty="0"/>
              <a:t>Processing strings, particularly to handle input</a:t>
            </a:r>
          </a:p>
        </p:txBody>
      </p:sp>
    </p:spTree>
    <p:extLst>
      <p:ext uri="{BB962C8B-B14F-4D97-AF65-F5344CB8AC3E}">
        <p14:creationId xmlns:p14="http://schemas.microsoft.com/office/powerpoint/2010/main" val="2111118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F0-552D-4F40-B902-CD7BCB419D69}"/>
              </a:ext>
            </a:extLst>
          </p:cNvPr>
          <p:cNvSpPr>
            <a:spLocks noGrp="1"/>
          </p:cNvSpPr>
          <p:nvPr>
            <p:ph type="title"/>
          </p:nvPr>
        </p:nvSpPr>
        <p:spPr/>
        <p:txBody>
          <a:bodyPr/>
          <a:lstStyle/>
          <a:p>
            <a:r>
              <a:rPr lang="en-US" dirty="0"/>
              <a:t>An alternative</a:t>
            </a:r>
          </a:p>
        </p:txBody>
      </p:sp>
      <p:sp>
        <p:nvSpPr>
          <p:cNvPr id="3" name="Content Placeholder 2">
            <a:extLst>
              <a:ext uri="{FF2B5EF4-FFF2-40B4-BE49-F238E27FC236}">
                <a16:creationId xmlns:a16="http://schemas.microsoft.com/office/drawing/2014/main" id="{A1D8D267-489C-478E-8736-A61BFB9B174E}"/>
              </a:ext>
            </a:extLst>
          </p:cNvPr>
          <p:cNvSpPr>
            <a:spLocks noGrp="1"/>
          </p:cNvSpPr>
          <p:nvPr>
            <p:ph idx="1"/>
          </p:nvPr>
        </p:nvSpPr>
        <p:spPr/>
        <p:txBody>
          <a:bodyPr/>
          <a:lstStyle/>
          <a:p>
            <a:r>
              <a:rPr lang="en-US" dirty="0"/>
              <a:t>An alternative to opening with an assignment and later closing:</a:t>
            </a:r>
          </a:p>
          <a:p>
            <a:pPr marL="0" indent="0">
              <a:buNone/>
            </a:pPr>
            <a:r>
              <a:rPr lang="en-US" dirty="0">
                <a:latin typeface="Consolas" panose="020B0609020204030204" pitchFamily="49" charset="0"/>
              </a:rPr>
              <a:t>with &lt;open command&gt; as &lt;</a:t>
            </a:r>
            <a:r>
              <a:rPr lang="en-US" dirty="0" err="1">
                <a:latin typeface="Consolas" panose="020B0609020204030204" pitchFamily="49" charset="0"/>
              </a:rPr>
              <a:t>fileID</a:t>
            </a:r>
            <a:r>
              <a:rPr lang="en-US" dirty="0">
                <a:latin typeface="Consolas" panose="020B0609020204030204" pitchFamily="49" charset="0"/>
              </a:rPr>
              <a:t>&gt;:</a:t>
            </a:r>
          </a:p>
        </p:txBody>
      </p:sp>
      <p:sp>
        <p:nvSpPr>
          <p:cNvPr id="4" name="TextBox 3">
            <a:extLst>
              <a:ext uri="{FF2B5EF4-FFF2-40B4-BE49-F238E27FC236}">
                <a16:creationId xmlns:a16="http://schemas.microsoft.com/office/drawing/2014/main" id="{141EC803-E0BB-4055-8233-8CC2B0B22C0C}"/>
              </a:ext>
            </a:extLst>
          </p:cNvPr>
          <p:cNvSpPr txBox="1"/>
          <p:nvPr/>
        </p:nvSpPr>
        <p:spPr>
          <a:xfrm>
            <a:off x="2799736" y="3539629"/>
            <a:ext cx="2667000" cy="646331"/>
          </a:xfrm>
          <a:prstGeom prst="rect">
            <a:avLst/>
          </a:prstGeom>
          <a:noFill/>
        </p:spPr>
        <p:txBody>
          <a:bodyPr wrap="square" rtlCol="0">
            <a:spAutoFit/>
          </a:bodyPr>
          <a:lstStyle/>
          <a:p>
            <a:r>
              <a:rPr lang="en-US" dirty="0"/>
              <a:t>Start with the command “with”</a:t>
            </a:r>
          </a:p>
        </p:txBody>
      </p:sp>
      <p:sp>
        <p:nvSpPr>
          <p:cNvPr id="5" name="Oval 4">
            <a:extLst>
              <a:ext uri="{FF2B5EF4-FFF2-40B4-BE49-F238E27FC236}">
                <a16:creationId xmlns:a16="http://schemas.microsoft.com/office/drawing/2014/main" id="{BA323F25-CB45-4557-B866-5E25F1AEE7A0}"/>
              </a:ext>
            </a:extLst>
          </p:cNvPr>
          <p:cNvSpPr/>
          <p:nvPr/>
        </p:nvSpPr>
        <p:spPr>
          <a:xfrm>
            <a:off x="749827" y="2241755"/>
            <a:ext cx="1064225"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7606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F0-552D-4F40-B902-CD7BCB419D69}"/>
              </a:ext>
            </a:extLst>
          </p:cNvPr>
          <p:cNvSpPr>
            <a:spLocks noGrp="1"/>
          </p:cNvSpPr>
          <p:nvPr>
            <p:ph type="title"/>
          </p:nvPr>
        </p:nvSpPr>
        <p:spPr/>
        <p:txBody>
          <a:bodyPr/>
          <a:lstStyle/>
          <a:p>
            <a:r>
              <a:rPr lang="en-US" dirty="0"/>
              <a:t>An alternative</a:t>
            </a:r>
          </a:p>
        </p:txBody>
      </p:sp>
      <p:sp>
        <p:nvSpPr>
          <p:cNvPr id="3" name="Content Placeholder 2">
            <a:extLst>
              <a:ext uri="{FF2B5EF4-FFF2-40B4-BE49-F238E27FC236}">
                <a16:creationId xmlns:a16="http://schemas.microsoft.com/office/drawing/2014/main" id="{A1D8D267-489C-478E-8736-A61BFB9B174E}"/>
              </a:ext>
            </a:extLst>
          </p:cNvPr>
          <p:cNvSpPr>
            <a:spLocks noGrp="1"/>
          </p:cNvSpPr>
          <p:nvPr>
            <p:ph idx="1"/>
          </p:nvPr>
        </p:nvSpPr>
        <p:spPr/>
        <p:txBody>
          <a:bodyPr/>
          <a:lstStyle/>
          <a:p>
            <a:r>
              <a:rPr lang="en-US" dirty="0"/>
              <a:t>An alternative to opening with an assignment and later closing:</a:t>
            </a:r>
          </a:p>
          <a:p>
            <a:pPr marL="0" indent="0">
              <a:buNone/>
            </a:pPr>
            <a:r>
              <a:rPr lang="en-US" dirty="0">
                <a:latin typeface="Consolas" panose="020B0609020204030204" pitchFamily="49" charset="0"/>
              </a:rPr>
              <a:t>with &lt;open command&gt; as &lt;</a:t>
            </a:r>
            <a:r>
              <a:rPr lang="en-US" dirty="0" err="1">
                <a:latin typeface="Consolas" panose="020B0609020204030204" pitchFamily="49" charset="0"/>
              </a:rPr>
              <a:t>fileID</a:t>
            </a:r>
            <a:r>
              <a:rPr lang="en-US" dirty="0">
                <a:latin typeface="Consolas" panose="020B0609020204030204" pitchFamily="49" charset="0"/>
              </a:rPr>
              <a:t>&gt;:</a:t>
            </a:r>
          </a:p>
        </p:txBody>
      </p:sp>
      <p:sp>
        <p:nvSpPr>
          <p:cNvPr id="4" name="TextBox 3">
            <a:extLst>
              <a:ext uri="{FF2B5EF4-FFF2-40B4-BE49-F238E27FC236}">
                <a16:creationId xmlns:a16="http://schemas.microsoft.com/office/drawing/2014/main" id="{141EC803-E0BB-4055-8233-8CC2B0B22C0C}"/>
              </a:ext>
            </a:extLst>
          </p:cNvPr>
          <p:cNvSpPr txBox="1"/>
          <p:nvPr/>
        </p:nvSpPr>
        <p:spPr>
          <a:xfrm>
            <a:off x="2799736" y="3539629"/>
            <a:ext cx="2667000" cy="923330"/>
          </a:xfrm>
          <a:prstGeom prst="rect">
            <a:avLst/>
          </a:prstGeom>
          <a:noFill/>
        </p:spPr>
        <p:txBody>
          <a:bodyPr wrap="square" rtlCol="0">
            <a:spAutoFit/>
          </a:bodyPr>
          <a:lstStyle/>
          <a:p>
            <a:r>
              <a:rPr lang="en-US" dirty="0"/>
              <a:t>Then write the open command, the same way as before</a:t>
            </a:r>
          </a:p>
        </p:txBody>
      </p:sp>
      <p:sp>
        <p:nvSpPr>
          <p:cNvPr id="5" name="Oval 4">
            <a:extLst>
              <a:ext uri="{FF2B5EF4-FFF2-40B4-BE49-F238E27FC236}">
                <a16:creationId xmlns:a16="http://schemas.microsoft.com/office/drawing/2014/main" id="{BA323F25-CB45-4557-B866-5E25F1AEE7A0}"/>
              </a:ext>
            </a:extLst>
          </p:cNvPr>
          <p:cNvSpPr/>
          <p:nvPr/>
        </p:nvSpPr>
        <p:spPr>
          <a:xfrm>
            <a:off x="1804336" y="2219632"/>
            <a:ext cx="2937270"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0408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F0-552D-4F40-B902-CD7BCB419D69}"/>
              </a:ext>
            </a:extLst>
          </p:cNvPr>
          <p:cNvSpPr>
            <a:spLocks noGrp="1"/>
          </p:cNvSpPr>
          <p:nvPr>
            <p:ph type="title"/>
          </p:nvPr>
        </p:nvSpPr>
        <p:spPr/>
        <p:txBody>
          <a:bodyPr/>
          <a:lstStyle/>
          <a:p>
            <a:r>
              <a:rPr lang="en-US" dirty="0"/>
              <a:t>An alternative</a:t>
            </a:r>
          </a:p>
        </p:txBody>
      </p:sp>
      <p:sp>
        <p:nvSpPr>
          <p:cNvPr id="3" name="Content Placeholder 2">
            <a:extLst>
              <a:ext uri="{FF2B5EF4-FFF2-40B4-BE49-F238E27FC236}">
                <a16:creationId xmlns:a16="http://schemas.microsoft.com/office/drawing/2014/main" id="{A1D8D267-489C-478E-8736-A61BFB9B174E}"/>
              </a:ext>
            </a:extLst>
          </p:cNvPr>
          <p:cNvSpPr>
            <a:spLocks noGrp="1"/>
          </p:cNvSpPr>
          <p:nvPr>
            <p:ph idx="1"/>
          </p:nvPr>
        </p:nvSpPr>
        <p:spPr/>
        <p:txBody>
          <a:bodyPr/>
          <a:lstStyle/>
          <a:p>
            <a:r>
              <a:rPr lang="en-US" dirty="0"/>
              <a:t>An alternative to opening with an assignment and later closing:</a:t>
            </a:r>
          </a:p>
          <a:p>
            <a:pPr marL="0" indent="0">
              <a:buNone/>
            </a:pPr>
            <a:r>
              <a:rPr lang="en-US" dirty="0">
                <a:latin typeface="Consolas" panose="020B0609020204030204" pitchFamily="49" charset="0"/>
              </a:rPr>
              <a:t>with &lt;open command&gt; as &lt;</a:t>
            </a:r>
            <a:r>
              <a:rPr lang="en-US" dirty="0" err="1">
                <a:latin typeface="Consolas" panose="020B0609020204030204" pitchFamily="49" charset="0"/>
              </a:rPr>
              <a:t>fileID</a:t>
            </a:r>
            <a:r>
              <a:rPr lang="en-US" dirty="0">
                <a:latin typeface="Consolas" panose="020B0609020204030204" pitchFamily="49" charset="0"/>
              </a:rPr>
              <a:t>&gt;:</a:t>
            </a:r>
          </a:p>
        </p:txBody>
      </p:sp>
      <p:sp>
        <p:nvSpPr>
          <p:cNvPr id="4" name="TextBox 3">
            <a:extLst>
              <a:ext uri="{FF2B5EF4-FFF2-40B4-BE49-F238E27FC236}">
                <a16:creationId xmlns:a16="http://schemas.microsoft.com/office/drawing/2014/main" id="{141EC803-E0BB-4055-8233-8CC2B0B22C0C}"/>
              </a:ext>
            </a:extLst>
          </p:cNvPr>
          <p:cNvSpPr txBox="1"/>
          <p:nvPr/>
        </p:nvSpPr>
        <p:spPr>
          <a:xfrm>
            <a:off x="2799736" y="3539629"/>
            <a:ext cx="2667000" cy="369332"/>
          </a:xfrm>
          <a:prstGeom prst="rect">
            <a:avLst/>
          </a:prstGeom>
          <a:noFill/>
        </p:spPr>
        <p:txBody>
          <a:bodyPr wrap="square" rtlCol="0">
            <a:spAutoFit/>
          </a:bodyPr>
          <a:lstStyle/>
          <a:p>
            <a:r>
              <a:rPr lang="en-US" dirty="0"/>
              <a:t>Then the word “as”</a:t>
            </a:r>
          </a:p>
        </p:txBody>
      </p:sp>
      <p:sp>
        <p:nvSpPr>
          <p:cNvPr id="5" name="Oval 4">
            <a:extLst>
              <a:ext uri="{FF2B5EF4-FFF2-40B4-BE49-F238E27FC236}">
                <a16:creationId xmlns:a16="http://schemas.microsoft.com/office/drawing/2014/main" id="{BA323F25-CB45-4557-B866-5E25F1AEE7A0}"/>
              </a:ext>
            </a:extLst>
          </p:cNvPr>
          <p:cNvSpPr/>
          <p:nvPr/>
        </p:nvSpPr>
        <p:spPr>
          <a:xfrm>
            <a:off x="4627365" y="2249129"/>
            <a:ext cx="741048"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938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F0-552D-4F40-B902-CD7BCB419D69}"/>
              </a:ext>
            </a:extLst>
          </p:cNvPr>
          <p:cNvSpPr>
            <a:spLocks noGrp="1"/>
          </p:cNvSpPr>
          <p:nvPr>
            <p:ph type="title"/>
          </p:nvPr>
        </p:nvSpPr>
        <p:spPr/>
        <p:txBody>
          <a:bodyPr/>
          <a:lstStyle/>
          <a:p>
            <a:r>
              <a:rPr lang="en-US" dirty="0"/>
              <a:t>An alternative</a:t>
            </a:r>
          </a:p>
        </p:txBody>
      </p:sp>
      <p:sp>
        <p:nvSpPr>
          <p:cNvPr id="3" name="Content Placeholder 2">
            <a:extLst>
              <a:ext uri="{FF2B5EF4-FFF2-40B4-BE49-F238E27FC236}">
                <a16:creationId xmlns:a16="http://schemas.microsoft.com/office/drawing/2014/main" id="{A1D8D267-489C-478E-8736-A61BFB9B174E}"/>
              </a:ext>
            </a:extLst>
          </p:cNvPr>
          <p:cNvSpPr>
            <a:spLocks noGrp="1"/>
          </p:cNvSpPr>
          <p:nvPr>
            <p:ph idx="1"/>
          </p:nvPr>
        </p:nvSpPr>
        <p:spPr/>
        <p:txBody>
          <a:bodyPr/>
          <a:lstStyle/>
          <a:p>
            <a:r>
              <a:rPr lang="en-US" dirty="0"/>
              <a:t>An alternative to opening with an assignment and later closing:</a:t>
            </a:r>
          </a:p>
          <a:p>
            <a:pPr marL="0" indent="0">
              <a:buNone/>
            </a:pPr>
            <a:r>
              <a:rPr lang="en-US" dirty="0">
                <a:latin typeface="Consolas" panose="020B0609020204030204" pitchFamily="49" charset="0"/>
              </a:rPr>
              <a:t>with &lt;open command&gt; as &lt;</a:t>
            </a:r>
            <a:r>
              <a:rPr lang="en-US" dirty="0" err="1">
                <a:latin typeface="Consolas" panose="020B0609020204030204" pitchFamily="49" charset="0"/>
              </a:rPr>
              <a:t>fileID</a:t>
            </a:r>
            <a:r>
              <a:rPr lang="en-US" dirty="0">
                <a:latin typeface="Consolas" panose="020B0609020204030204" pitchFamily="49" charset="0"/>
              </a:rPr>
              <a:t>&gt;:</a:t>
            </a:r>
          </a:p>
        </p:txBody>
      </p:sp>
      <p:sp>
        <p:nvSpPr>
          <p:cNvPr id="4" name="TextBox 3">
            <a:extLst>
              <a:ext uri="{FF2B5EF4-FFF2-40B4-BE49-F238E27FC236}">
                <a16:creationId xmlns:a16="http://schemas.microsoft.com/office/drawing/2014/main" id="{141EC803-E0BB-4055-8233-8CC2B0B22C0C}"/>
              </a:ext>
            </a:extLst>
          </p:cNvPr>
          <p:cNvSpPr txBox="1"/>
          <p:nvPr/>
        </p:nvSpPr>
        <p:spPr>
          <a:xfrm>
            <a:off x="2799736" y="3539629"/>
            <a:ext cx="2667000" cy="646331"/>
          </a:xfrm>
          <a:prstGeom prst="rect">
            <a:avLst/>
          </a:prstGeom>
          <a:noFill/>
        </p:spPr>
        <p:txBody>
          <a:bodyPr wrap="square" rtlCol="0">
            <a:spAutoFit/>
          </a:bodyPr>
          <a:lstStyle/>
          <a:p>
            <a:r>
              <a:rPr lang="en-US" dirty="0"/>
              <a:t>Then the variable name for the file identifier</a:t>
            </a:r>
          </a:p>
        </p:txBody>
      </p:sp>
      <p:sp>
        <p:nvSpPr>
          <p:cNvPr id="5" name="Oval 4">
            <a:extLst>
              <a:ext uri="{FF2B5EF4-FFF2-40B4-BE49-F238E27FC236}">
                <a16:creationId xmlns:a16="http://schemas.microsoft.com/office/drawing/2014/main" id="{BA323F25-CB45-4557-B866-5E25F1AEE7A0}"/>
              </a:ext>
            </a:extLst>
          </p:cNvPr>
          <p:cNvSpPr/>
          <p:nvPr/>
        </p:nvSpPr>
        <p:spPr>
          <a:xfrm>
            <a:off x="5354951" y="2219632"/>
            <a:ext cx="1635783"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2095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F0-552D-4F40-B902-CD7BCB419D69}"/>
              </a:ext>
            </a:extLst>
          </p:cNvPr>
          <p:cNvSpPr>
            <a:spLocks noGrp="1"/>
          </p:cNvSpPr>
          <p:nvPr>
            <p:ph type="title"/>
          </p:nvPr>
        </p:nvSpPr>
        <p:spPr/>
        <p:txBody>
          <a:bodyPr/>
          <a:lstStyle/>
          <a:p>
            <a:r>
              <a:rPr lang="en-US" dirty="0"/>
              <a:t>An alternative</a:t>
            </a:r>
          </a:p>
        </p:txBody>
      </p:sp>
      <p:sp>
        <p:nvSpPr>
          <p:cNvPr id="3" name="Content Placeholder 2">
            <a:extLst>
              <a:ext uri="{FF2B5EF4-FFF2-40B4-BE49-F238E27FC236}">
                <a16:creationId xmlns:a16="http://schemas.microsoft.com/office/drawing/2014/main" id="{A1D8D267-489C-478E-8736-A61BFB9B174E}"/>
              </a:ext>
            </a:extLst>
          </p:cNvPr>
          <p:cNvSpPr>
            <a:spLocks noGrp="1"/>
          </p:cNvSpPr>
          <p:nvPr>
            <p:ph idx="1"/>
          </p:nvPr>
        </p:nvSpPr>
        <p:spPr/>
        <p:txBody>
          <a:bodyPr/>
          <a:lstStyle/>
          <a:p>
            <a:r>
              <a:rPr lang="en-US" dirty="0"/>
              <a:t>An alternative to opening with an assignment and later closing:</a:t>
            </a:r>
          </a:p>
          <a:p>
            <a:pPr marL="0" indent="0">
              <a:buNone/>
            </a:pPr>
            <a:r>
              <a:rPr lang="en-US" dirty="0">
                <a:latin typeface="Consolas" panose="020B0609020204030204" pitchFamily="49" charset="0"/>
              </a:rPr>
              <a:t>with &lt;open command&gt; as &lt;</a:t>
            </a:r>
            <a:r>
              <a:rPr lang="en-US" dirty="0" err="1">
                <a:latin typeface="Consolas" panose="020B0609020204030204" pitchFamily="49" charset="0"/>
              </a:rPr>
              <a:t>fileID</a:t>
            </a:r>
            <a:r>
              <a:rPr lang="en-US" dirty="0">
                <a:latin typeface="Consolas" panose="020B0609020204030204" pitchFamily="49" charset="0"/>
              </a:rPr>
              <a:t>&gt;:</a:t>
            </a:r>
          </a:p>
        </p:txBody>
      </p:sp>
      <p:sp>
        <p:nvSpPr>
          <p:cNvPr id="4" name="TextBox 3">
            <a:extLst>
              <a:ext uri="{FF2B5EF4-FFF2-40B4-BE49-F238E27FC236}">
                <a16:creationId xmlns:a16="http://schemas.microsoft.com/office/drawing/2014/main" id="{141EC803-E0BB-4055-8233-8CC2B0B22C0C}"/>
              </a:ext>
            </a:extLst>
          </p:cNvPr>
          <p:cNvSpPr txBox="1"/>
          <p:nvPr/>
        </p:nvSpPr>
        <p:spPr>
          <a:xfrm>
            <a:off x="2799736" y="3539629"/>
            <a:ext cx="2667000" cy="923330"/>
          </a:xfrm>
          <a:prstGeom prst="rect">
            <a:avLst/>
          </a:prstGeom>
          <a:noFill/>
        </p:spPr>
        <p:txBody>
          <a:bodyPr wrap="square" rtlCol="0">
            <a:spAutoFit/>
          </a:bodyPr>
          <a:lstStyle/>
          <a:p>
            <a:r>
              <a:rPr lang="en-US" dirty="0"/>
              <a:t>And </a:t>
            </a:r>
            <a:r>
              <a:rPr lang="en-US" dirty="0" err="1"/>
              <a:t>finaly</a:t>
            </a:r>
            <a:r>
              <a:rPr lang="en-US" dirty="0"/>
              <a:t> a colon, after which we indent the subsequent lines.</a:t>
            </a:r>
          </a:p>
        </p:txBody>
      </p:sp>
      <p:sp>
        <p:nvSpPr>
          <p:cNvPr id="5" name="Oval 4">
            <a:extLst>
              <a:ext uri="{FF2B5EF4-FFF2-40B4-BE49-F238E27FC236}">
                <a16:creationId xmlns:a16="http://schemas.microsoft.com/office/drawing/2014/main" id="{BA323F25-CB45-4557-B866-5E25F1AEE7A0}"/>
              </a:ext>
            </a:extLst>
          </p:cNvPr>
          <p:cNvSpPr/>
          <p:nvPr/>
        </p:nvSpPr>
        <p:spPr>
          <a:xfrm>
            <a:off x="6918281" y="2241754"/>
            <a:ext cx="330552"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4877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F0-552D-4F40-B902-CD7BCB419D69}"/>
              </a:ext>
            </a:extLst>
          </p:cNvPr>
          <p:cNvSpPr>
            <a:spLocks noGrp="1"/>
          </p:cNvSpPr>
          <p:nvPr>
            <p:ph type="title"/>
          </p:nvPr>
        </p:nvSpPr>
        <p:spPr/>
        <p:txBody>
          <a:bodyPr/>
          <a:lstStyle/>
          <a:p>
            <a:r>
              <a:rPr lang="en-US" dirty="0"/>
              <a:t>An alternative</a:t>
            </a:r>
          </a:p>
        </p:txBody>
      </p:sp>
      <p:sp>
        <p:nvSpPr>
          <p:cNvPr id="3" name="Content Placeholder 2">
            <a:extLst>
              <a:ext uri="{FF2B5EF4-FFF2-40B4-BE49-F238E27FC236}">
                <a16:creationId xmlns:a16="http://schemas.microsoft.com/office/drawing/2014/main" id="{A1D8D267-489C-478E-8736-A61BFB9B174E}"/>
              </a:ext>
            </a:extLst>
          </p:cNvPr>
          <p:cNvSpPr>
            <a:spLocks noGrp="1"/>
          </p:cNvSpPr>
          <p:nvPr>
            <p:ph idx="1"/>
          </p:nvPr>
        </p:nvSpPr>
        <p:spPr/>
        <p:txBody>
          <a:bodyPr/>
          <a:lstStyle/>
          <a:p>
            <a:r>
              <a:rPr lang="en-US" dirty="0"/>
              <a:t>An alternative to opening with an assignment and later closing:</a:t>
            </a:r>
          </a:p>
          <a:p>
            <a:pPr marL="0" indent="0">
              <a:buNone/>
            </a:pPr>
            <a:r>
              <a:rPr lang="en-US" dirty="0">
                <a:latin typeface="Consolas" panose="020B0609020204030204" pitchFamily="49" charset="0"/>
              </a:rPr>
              <a:t>with &lt;open command&gt; as &lt;</a:t>
            </a:r>
            <a:r>
              <a:rPr lang="en-US" dirty="0" err="1">
                <a:latin typeface="Consolas" panose="020B0609020204030204" pitchFamily="49" charset="0"/>
              </a:rPr>
              <a:t>fileID</a:t>
            </a:r>
            <a:r>
              <a:rPr lang="en-US" dirty="0">
                <a:latin typeface="Consolas" panose="020B0609020204030204" pitchFamily="49" charset="0"/>
              </a:rPr>
              <a:t>&gt;:</a:t>
            </a:r>
          </a:p>
          <a:p>
            <a:endParaRPr lang="en-US" dirty="0"/>
          </a:p>
          <a:p>
            <a:r>
              <a:rPr lang="en-US" dirty="0"/>
              <a:t>When you finish with the indented portion, then the file is automatically closed.</a:t>
            </a:r>
          </a:p>
          <a:p>
            <a:r>
              <a:rPr lang="en-US" dirty="0"/>
              <a:t>The </a:t>
            </a:r>
            <a:r>
              <a:rPr lang="en-US" dirty="0" err="1"/>
              <a:t>fileID</a:t>
            </a:r>
            <a:r>
              <a:rPr lang="en-US" dirty="0"/>
              <a:t> variable can be used to refer to the file within the indented portion of the code</a:t>
            </a: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1245305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D3FC-6C80-4E0A-85DC-E44E981EC77A}"/>
              </a:ext>
            </a:extLst>
          </p:cNvPr>
          <p:cNvSpPr>
            <a:spLocks noGrp="1"/>
          </p:cNvSpPr>
          <p:nvPr>
            <p:ph type="title"/>
          </p:nvPr>
        </p:nvSpPr>
        <p:spPr/>
        <p:txBody>
          <a:bodyPr/>
          <a:lstStyle/>
          <a:p>
            <a:r>
              <a:rPr lang="en-US" dirty="0"/>
              <a:t>The two alternatives:</a:t>
            </a:r>
          </a:p>
        </p:txBody>
      </p:sp>
      <p:sp>
        <p:nvSpPr>
          <p:cNvPr id="3" name="Content Placeholder 2">
            <a:extLst>
              <a:ext uri="{FF2B5EF4-FFF2-40B4-BE49-F238E27FC236}">
                <a16:creationId xmlns:a16="http://schemas.microsoft.com/office/drawing/2014/main" id="{C7637D65-EF95-4A21-A402-0E51170A9000}"/>
              </a:ext>
            </a:extLst>
          </p:cNvPr>
          <p:cNvSpPr>
            <a:spLocks noGrp="1"/>
          </p:cNvSpPr>
          <p:nvPr>
            <p:ph idx="1"/>
          </p:nvPr>
        </p:nvSpPr>
        <p:spPr/>
        <p:txBody>
          <a:bodyPr>
            <a:normAutofit/>
          </a:bodyPr>
          <a:lstStyle/>
          <a:p>
            <a:pPr marL="0" indent="0">
              <a:buNone/>
            </a:pPr>
            <a:r>
              <a:rPr lang="en-US" dirty="0">
                <a:latin typeface="Consolas" panose="020B0609020204030204" pitchFamily="49" charset="0"/>
              </a:rPr>
              <a:t>### OPTION 1</a:t>
            </a:r>
          </a:p>
          <a:p>
            <a:pPr marL="0" indent="0">
              <a:buNone/>
            </a:pPr>
            <a:r>
              <a:rPr lang="en-US" dirty="0" err="1">
                <a:latin typeface="Consolas" panose="020B0609020204030204" pitchFamily="49" charset="0"/>
              </a:rPr>
              <a:t>myfile</a:t>
            </a:r>
            <a:r>
              <a:rPr lang="en-US" dirty="0">
                <a:latin typeface="Consolas" panose="020B0609020204030204" pitchFamily="49" charset="0"/>
              </a:rPr>
              <a:t> = open("data.</a:t>
            </a:r>
            <a:r>
              <a:rPr lang="en-US" dirty="0" err="1">
                <a:latin typeface="Consolas" panose="020B0609020204030204" pitchFamily="49" charset="0"/>
              </a:rPr>
              <a:t>dat</a:t>
            </a:r>
            <a:r>
              <a:rPr lang="en-US" dirty="0">
                <a:latin typeface="Consolas" panose="020B0609020204030204" pitchFamily="49" charset="0"/>
              </a:rPr>
              <a:t>",r+)</a:t>
            </a:r>
          </a:p>
          <a:p>
            <a:pPr marL="0" indent="0">
              <a:buNone/>
            </a:pPr>
            <a:r>
              <a:rPr lang="en-US" dirty="0">
                <a:latin typeface="Consolas" panose="020B0609020204030204" pitchFamily="49" charset="0"/>
              </a:rPr>
              <a:t>#Do stuff with </a:t>
            </a:r>
            <a:r>
              <a:rPr lang="en-US" dirty="0" err="1">
                <a:latin typeface="Consolas" panose="020B0609020204030204" pitchFamily="49" charset="0"/>
              </a:rPr>
              <a:t>myfile</a:t>
            </a:r>
            <a:r>
              <a:rPr lang="en-US" dirty="0">
                <a:latin typeface="Consolas" panose="020B0609020204030204" pitchFamily="49" charset="0"/>
              </a:rPr>
              <a:t> - read/write</a:t>
            </a:r>
          </a:p>
          <a:p>
            <a:pPr marL="0" indent="0">
              <a:buNone/>
            </a:pPr>
            <a:r>
              <a:rPr lang="en-US" dirty="0" err="1">
                <a:latin typeface="Consolas" panose="020B0609020204030204" pitchFamily="49" charset="0"/>
              </a:rPr>
              <a:t>myfile.close</a:t>
            </a:r>
            <a:r>
              <a:rPr lang="en-US" dirty="0">
                <a:latin typeface="Consolas" panose="020B0609020204030204" pitchFamily="49" charset="0"/>
              </a:rPr>
              <a:t>()</a:t>
            </a:r>
          </a:p>
          <a:p>
            <a:pPr marL="0" indent="0">
              <a:buNone/>
            </a:pPr>
            <a:endParaRPr lang="en-US" dirty="0"/>
          </a:p>
          <a:p>
            <a:pPr marL="0" indent="0">
              <a:buNone/>
            </a:pPr>
            <a:r>
              <a:rPr lang="en-US" dirty="0">
                <a:latin typeface="Consolas" panose="020B0609020204030204" pitchFamily="49" charset="0"/>
              </a:rPr>
              <a:t>### OPTION 2</a:t>
            </a:r>
          </a:p>
          <a:p>
            <a:pPr marL="0" indent="0">
              <a:buNone/>
            </a:pPr>
            <a:r>
              <a:rPr lang="en-US" dirty="0">
                <a:latin typeface="Consolas" panose="020B0609020204030204" pitchFamily="49" charset="0"/>
              </a:rPr>
              <a:t>with open("data.</a:t>
            </a:r>
            <a:r>
              <a:rPr lang="en-US" dirty="0" err="1">
                <a:latin typeface="Consolas" panose="020B0609020204030204" pitchFamily="49" charset="0"/>
              </a:rPr>
              <a:t>dat</a:t>
            </a:r>
            <a:r>
              <a:rPr lang="en-US" dirty="0">
                <a:latin typeface="Consolas" panose="020B0609020204030204" pitchFamily="49" charset="0"/>
              </a:rPr>
              <a:t>",r+) as </a:t>
            </a:r>
            <a:r>
              <a:rPr lang="en-US" dirty="0" err="1">
                <a:latin typeface="Consolas" panose="020B0609020204030204" pitchFamily="49" charset="0"/>
              </a:rPr>
              <a:t>myfile</a:t>
            </a:r>
            <a:r>
              <a:rPr lang="en-US" dirty="0">
                <a:latin typeface="Consolas" panose="020B0609020204030204" pitchFamily="49" charset="0"/>
              </a:rPr>
              <a:t>:</a:t>
            </a:r>
          </a:p>
          <a:p>
            <a:pPr marL="0" indent="0">
              <a:buNone/>
            </a:pPr>
            <a:r>
              <a:rPr lang="en-US" dirty="0">
                <a:latin typeface="Consolas" panose="020B0609020204030204" pitchFamily="49" charset="0"/>
              </a:rPr>
              <a:t>    #Do stuff with </a:t>
            </a:r>
            <a:r>
              <a:rPr lang="en-US" dirty="0" err="1">
                <a:latin typeface="Consolas" panose="020B0609020204030204" pitchFamily="49" charset="0"/>
              </a:rPr>
              <a:t>myfile</a:t>
            </a:r>
            <a:r>
              <a:rPr lang="en-US" dirty="0">
                <a:latin typeface="Consolas" panose="020B0609020204030204" pitchFamily="49" charset="0"/>
              </a:rPr>
              <a:t> - read/write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79062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C760F-9E3F-4030-AE5F-0470E68B5BD1}"/>
              </a:ext>
            </a:extLst>
          </p:cNvPr>
          <p:cNvSpPr>
            <a:spLocks noGrp="1"/>
          </p:cNvSpPr>
          <p:nvPr>
            <p:ph type="title"/>
          </p:nvPr>
        </p:nvSpPr>
        <p:spPr/>
        <p:txBody>
          <a:bodyPr/>
          <a:lstStyle/>
          <a:p>
            <a:r>
              <a:rPr lang="en-US" dirty="0"/>
              <a:t>Which version to use?</a:t>
            </a:r>
          </a:p>
        </p:txBody>
      </p:sp>
      <p:sp>
        <p:nvSpPr>
          <p:cNvPr id="3" name="Content Placeholder 2">
            <a:extLst>
              <a:ext uri="{FF2B5EF4-FFF2-40B4-BE49-F238E27FC236}">
                <a16:creationId xmlns:a16="http://schemas.microsoft.com/office/drawing/2014/main" id="{127C9AEB-D67E-4EB1-92DA-AE93FF885BD4}"/>
              </a:ext>
            </a:extLst>
          </p:cNvPr>
          <p:cNvSpPr>
            <a:spLocks noGrp="1"/>
          </p:cNvSpPr>
          <p:nvPr>
            <p:ph idx="1"/>
          </p:nvPr>
        </p:nvSpPr>
        <p:spPr/>
        <p:txBody>
          <a:bodyPr>
            <a:normAutofit/>
          </a:bodyPr>
          <a:lstStyle/>
          <a:p>
            <a:r>
              <a:rPr lang="en-US" dirty="0"/>
              <a:t>Separate open and close commands are best for:</a:t>
            </a:r>
          </a:p>
          <a:p>
            <a:pPr lvl="1"/>
            <a:r>
              <a:rPr lang="en-US" dirty="0"/>
              <a:t>When you will have multiple files open at once or for a long time</a:t>
            </a:r>
          </a:p>
          <a:p>
            <a:pPr lvl="2"/>
            <a:r>
              <a:rPr lang="en-US" dirty="0"/>
              <a:t>The with…as formulation would result in excessive indentation</a:t>
            </a:r>
          </a:p>
          <a:p>
            <a:pPr lvl="1"/>
            <a:r>
              <a:rPr lang="en-US" dirty="0"/>
              <a:t>When the open/close commands are not nested:</a:t>
            </a:r>
          </a:p>
          <a:p>
            <a:pPr lvl="2"/>
            <a:r>
              <a:rPr lang="en-US" dirty="0"/>
              <a:t>e.g. Open 1 -&gt; Open 2 -&gt; Close 1 -&gt; Close 2</a:t>
            </a:r>
          </a:p>
          <a:p>
            <a:pPr lvl="2"/>
            <a:r>
              <a:rPr lang="en-US" dirty="0"/>
              <a:t>This is not possible for with…as</a:t>
            </a:r>
          </a:p>
          <a:p>
            <a:pPr lvl="1"/>
            <a:endParaRPr lang="en-US" dirty="0"/>
          </a:p>
          <a:p>
            <a:r>
              <a:rPr lang="en-US" dirty="0"/>
              <a:t>Using the with...as formulation is better for:</a:t>
            </a:r>
          </a:p>
          <a:p>
            <a:pPr lvl="1"/>
            <a:r>
              <a:rPr lang="en-US" dirty="0"/>
              <a:t>Ensuring that your file is always closed correctly</a:t>
            </a:r>
          </a:p>
          <a:p>
            <a:pPr lvl="2"/>
            <a:r>
              <a:rPr lang="en-US" dirty="0"/>
              <a:t>Separate statements could have problems if there is an error before closing</a:t>
            </a:r>
          </a:p>
          <a:p>
            <a:pPr lvl="1"/>
            <a:r>
              <a:rPr lang="en-US" dirty="0"/>
              <a:t>Clearly delineating which part of the code is doing file operations</a:t>
            </a:r>
          </a:p>
        </p:txBody>
      </p:sp>
    </p:spTree>
    <p:extLst>
      <p:ext uri="{BB962C8B-B14F-4D97-AF65-F5344CB8AC3E}">
        <p14:creationId xmlns:p14="http://schemas.microsoft.com/office/powerpoint/2010/main" val="1294086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0EA3-B0DC-4BF5-9E6A-2EEBFADE04DD}"/>
              </a:ext>
            </a:extLst>
          </p:cNvPr>
          <p:cNvSpPr>
            <a:spLocks noGrp="1"/>
          </p:cNvSpPr>
          <p:nvPr>
            <p:ph type="title"/>
          </p:nvPr>
        </p:nvSpPr>
        <p:spPr/>
        <p:txBody>
          <a:bodyPr/>
          <a:lstStyle/>
          <a:p>
            <a:r>
              <a:rPr lang="en-US" dirty="0"/>
              <a:t>File operation: writing</a:t>
            </a:r>
          </a:p>
        </p:txBody>
      </p:sp>
      <p:sp>
        <p:nvSpPr>
          <p:cNvPr id="3" name="Content Placeholder 2">
            <a:extLst>
              <a:ext uri="{FF2B5EF4-FFF2-40B4-BE49-F238E27FC236}">
                <a16:creationId xmlns:a16="http://schemas.microsoft.com/office/drawing/2014/main" id="{01089D67-B187-404C-8DC9-010B7BE4D058}"/>
              </a:ext>
            </a:extLst>
          </p:cNvPr>
          <p:cNvSpPr>
            <a:spLocks noGrp="1"/>
          </p:cNvSpPr>
          <p:nvPr>
            <p:ph idx="1"/>
          </p:nvPr>
        </p:nvSpPr>
        <p:spPr/>
        <p:txBody>
          <a:bodyPr/>
          <a:lstStyle/>
          <a:p>
            <a:r>
              <a:rPr lang="en-US" dirty="0"/>
              <a:t>We’ll assume we are </a:t>
            </a:r>
            <a:r>
              <a:rPr lang="en-US" b="1" dirty="0"/>
              <a:t>not</a:t>
            </a:r>
            <a:r>
              <a:rPr lang="en-US" dirty="0"/>
              <a:t> using binary (just standard read/write)</a:t>
            </a:r>
          </a:p>
          <a:p>
            <a:r>
              <a:rPr lang="en-US" dirty="0"/>
              <a:t>To write, we will use the write command:</a:t>
            </a:r>
          </a:p>
          <a:p>
            <a:pPr marL="0" indent="0">
              <a:buNone/>
            </a:pPr>
            <a:r>
              <a:rPr lang="en-US" dirty="0">
                <a:latin typeface="Consolas" panose="020B0609020204030204" pitchFamily="49" charset="0"/>
              </a:rPr>
              <a:t>&lt;</a:t>
            </a:r>
            <a:r>
              <a:rPr lang="en-US" dirty="0" err="1">
                <a:latin typeface="Consolas" panose="020B0609020204030204" pitchFamily="49" charset="0"/>
              </a:rPr>
              <a:t>fileID</a:t>
            </a:r>
            <a:r>
              <a:rPr lang="en-US" dirty="0">
                <a:latin typeface="Consolas" panose="020B0609020204030204" pitchFamily="49" charset="0"/>
              </a:rPr>
              <a:t>&gt;.write(&lt;string to write&gt;)</a:t>
            </a:r>
          </a:p>
        </p:txBody>
      </p:sp>
    </p:spTree>
    <p:extLst>
      <p:ext uri="{BB962C8B-B14F-4D97-AF65-F5344CB8AC3E}">
        <p14:creationId xmlns:p14="http://schemas.microsoft.com/office/powerpoint/2010/main" val="1120484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0EA3-B0DC-4BF5-9E6A-2EEBFADE04DD}"/>
              </a:ext>
            </a:extLst>
          </p:cNvPr>
          <p:cNvSpPr>
            <a:spLocks noGrp="1"/>
          </p:cNvSpPr>
          <p:nvPr>
            <p:ph type="title"/>
          </p:nvPr>
        </p:nvSpPr>
        <p:spPr/>
        <p:txBody>
          <a:bodyPr/>
          <a:lstStyle/>
          <a:p>
            <a:r>
              <a:rPr lang="en-US" dirty="0"/>
              <a:t>File operation: writing</a:t>
            </a:r>
          </a:p>
        </p:txBody>
      </p:sp>
      <p:sp>
        <p:nvSpPr>
          <p:cNvPr id="3" name="Content Placeholder 2">
            <a:extLst>
              <a:ext uri="{FF2B5EF4-FFF2-40B4-BE49-F238E27FC236}">
                <a16:creationId xmlns:a16="http://schemas.microsoft.com/office/drawing/2014/main" id="{01089D67-B187-404C-8DC9-010B7BE4D058}"/>
              </a:ext>
            </a:extLst>
          </p:cNvPr>
          <p:cNvSpPr>
            <a:spLocks noGrp="1"/>
          </p:cNvSpPr>
          <p:nvPr>
            <p:ph idx="1"/>
          </p:nvPr>
        </p:nvSpPr>
        <p:spPr/>
        <p:txBody>
          <a:bodyPr/>
          <a:lstStyle/>
          <a:p>
            <a:r>
              <a:rPr lang="en-US" dirty="0"/>
              <a:t>We’ll assume we are </a:t>
            </a:r>
            <a:r>
              <a:rPr lang="en-US" b="1" dirty="0"/>
              <a:t>not</a:t>
            </a:r>
            <a:r>
              <a:rPr lang="en-US" dirty="0"/>
              <a:t> using binary (just standard read/write)</a:t>
            </a:r>
          </a:p>
          <a:p>
            <a:r>
              <a:rPr lang="en-US" dirty="0"/>
              <a:t>To write, we will use the write command:</a:t>
            </a:r>
          </a:p>
          <a:p>
            <a:pPr marL="0" indent="0">
              <a:buNone/>
            </a:pPr>
            <a:r>
              <a:rPr lang="en-US" dirty="0">
                <a:latin typeface="Consolas" panose="020B0609020204030204" pitchFamily="49" charset="0"/>
              </a:rPr>
              <a:t>&lt;</a:t>
            </a:r>
            <a:r>
              <a:rPr lang="en-US" dirty="0" err="1">
                <a:latin typeface="Consolas" panose="020B0609020204030204" pitchFamily="49" charset="0"/>
              </a:rPr>
              <a:t>fileID</a:t>
            </a:r>
            <a:r>
              <a:rPr lang="en-US" dirty="0">
                <a:latin typeface="Consolas" panose="020B0609020204030204" pitchFamily="49" charset="0"/>
              </a:rPr>
              <a:t>&gt;.write(&lt;string to write&gt;)</a:t>
            </a:r>
          </a:p>
        </p:txBody>
      </p:sp>
      <p:sp>
        <p:nvSpPr>
          <p:cNvPr id="4" name="TextBox 3">
            <a:extLst>
              <a:ext uri="{FF2B5EF4-FFF2-40B4-BE49-F238E27FC236}">
                <a16:creationId xmlns:a16="http://schemas.microsoft.com/office/drawing/2014/main" id="{F1395632-C8B0-48B4-A549-55E3D38E151A}"/>
              </a:ext>
            </a:extLst>
          </p:cNvPr>
          <p:cNvSpPr txBox="1"/>
          <p:nvPr/>
        </p:nvSpPr>
        <p:spPr>
          <a:xfrm>
            <a:off x="2047568" y="3871467"/>
            <a:ext cx="2667000" cy="1200329"/>
          </a:xfrm>
          <a:prstGeom prst="rect">
            <a:avLst/>
          </a:prstGeom>
          <a:noFill/>
        </p:spPr>
        <p:txBody>
          <a:bodyPr wrap="square" rtlCol="0">
            <a:spAutoFit/>
          </a:bodyPr>
          <a:lstStyle/>
          <a:p>
            <a:r>
              <a:rPr lang="en-US" dirty="0"/>
              <a:t>Start with the file identifier (variable name) for a file that was opened for writing or appending</a:t>
            </a:r>
          </a:p>
        </p:txBody>
      </p:sp>
      <p:sp>
        <p:nvSpPr>
          <p:cNvPr id="5" name="Oval 4">
            <a:extLst>
              <a:ext uri="{FF2B5EF4-FFF2-40B4-BE49-F238E27FC236}">
                <a16:creationId xmlns:a16="http://schemas.microsoft.com/office/drawing/2014/main" id="{608F63FF-AA0A-4560-9CE8-6E1193929473}"/>
              </a:ext>
            </a:extLst>
          </p:cNvPr>
          <p:cNvSpPr/>
          <p:nvPr/>
        </p:nvSpPr>
        <p:spPr>
          <a:xfrm>
            <a:off x="867697" y="2708370"/>
            <a:ext cx="1602657"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821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74FD-7774-4786-A82B-AD735AA438DB}"/>
              </a:ext>
            </a:extLst>
          </p:cNvPr>
          <p:cNvSpPr>
            <a:spLocks noGrp="1"/>
          </p:cNvSpPr>
          <p:nvPr>
            <p:ph type="title"/>
          </p:nvPr>
        </p:nvSpPr>
        <p:spPr/>
        <p:txBody>
          <a:bodyPr/>
          <a:lstStyle/>
          <a:p>
            <a:r>
              <a:rPr lang="en-US" dirty="0" err="1"/>
              <a:t>Input/Output</a:t>
            </a:r>
            <a:endParaRPr lang="en-US" dirty="0"/>
          </a:p>
        </p:txBody>
      </p:sp>
      <p:sp>
        <p:nvSpPr>
          <p:cNvPr id="3" name="Content Placeholder 2">
            <a:extLst>
              <a:ext uri="{FF2B5EF4-FFF2-40B4-BE49-F238E27FC236}">
                <a16:creationId xmlns:a16="http://schemas.microsoft.com/office/drawing/2014/main" id="{2F859663-9C39-43C4-A4EB-575B8E56B636}"/>
              </a:ext>
            </a:extLst>
          </p:cNvPr>
          <p:cNvSpPr>
            <a:spLocks noGrp="1"/>
          </p:cNvSpPr>
          <p:nvPr>
            <p:ph idx="1"/>
          </p:nvPr>
        </p:nvSpPr>
        <p:spPr/>
        <p:txBody>
          <a:bodyPr/>
          <a:lstStyle/>
          <a:p>
            <a:r>
              <a:rPr lang="en-US" dirty="0"/>
              <a:t>To this point, we’ve received input and output from the “console”</a:t>
            </a:r>
          </a:p>
          <a:p>
            <a:pPr lvl="1"/>
            <a:r>
              <a:rPr lang="en-US" dirty="0"/>
              <a:t>The interactive window is the default </a:t>
            </a:r>
          </a:p>
          <a:p>
            <a:r>
              <a:rPr lang="en-US" dirty="0"/>
              <a:t>We have the print command to print to the console</a:t>
            </a:r>
          </a:p>
          <a:p>
            <a:r>
              <a:rPr lang="en-US" dirty="0"/>
              <a:t>We have the input command to read from the console</a:t>
            </a:r>
          </a:p>
          <a:p>
            <a:pPr marL="457200" lvl="1" indent="0">
              <a:buNone/>
            </a:pPr>
            <a:endParaRPr lang="en-US" dirty="0"/>
          </a:p>
          <a:p>
            <a:r>
              <a:rPr lang="en-US" dirty="0"/>
              <a:t>But, how do we deal with files?</a:t>
            </a:r>
          </a:p>
        </p:txBody>
      </p:sp>
    </p:spTree>
    <p:extLst>
      <p:ext uri="{BB962C8B-B14F-4D97-AF65-F5344CB8AC3E}">
        <p14:creationId xmlns:p14="http://schemas.microsoft.com/office/powerpoint/2010/main" val="758359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0EA3-B0DC-4BF5-9E6A-2EEBFADE04DD}"/>
              </a:ext>
            </a:extLst>
          </p:cNvPr>
          <p:cNvSpPr>
            <a:spLocks noGrp="1"/>
          </p:cNvSpPr>
          <p:nvPr>
            <p:ph type="title"/>
          </p:nvPr>
        </p:nvSpPr>
        <p:spPr/>
        <p:txBody>
          <a:bodyPr/>
          <a:lstStyle/>
          <a:p>
            <a:r>
              <a:rPr lang="en-US" dirty="0"/>
              <a:t>File operation: writing</a:t>
            </a:r>
          </a:p>
        </p:txBody>
      </p:sp>
      <p:sp>
        <p:nvSpPr>
          <p:cNvPr id="3" name="Content Placeholder 2">
            <a:extLst>
              <a:ext uri="{FF2B5EF4-FFF2-40B4-BE49-F238E27FC236}">
                <a16:creationId xmlns:a16="http://schemas.microsoft.com/office/drawing/2014/main" id="{01089D67-B187-404C-8DC9-010B7BE4D058}"/>
              </a:ext>
            </a:extLst>
          </p:cNvPr>
          <p:cNvSpPr>
            <a:spLocks noGrp="1"/>
          </p:cNvSpPr>
          <p:nvPr>
            <p:ph idx="1"/>
          </p:nvPr>
        </p:nvSpPr>
        <p:spPr/>
        <p:txBody>
          <a:bodyPr/>
          <a:lstStyle/>
          <a:p>
            <a:r>
              <a:rPr lang="en-US" dirty="0"/>
              <a:t>We’ll assume we are </a:t>
            </a:r>
            <a:r>
              <a:rPr lang="en-US" b="1" dirty="0"/>
              <a:t>not</a:t>
            </a:r>
            <a:r>
              <a:rPr lang="en-US" dirty="0"/>
              <a:t> using binary (just standard read/write)</a:t>
            </a:r>
          </a:p>
          <a:p>
            <a:r>
              <a:rPr lang="en-US" dirty="0"/>
              <a:t>To write, we will use the write command:</a:t>
            </a:r>
          </a:p>
          <a:p>
            <a:pPr marL="0" indent="0">
              <a:buNone/>
            </a:pPr>
            <a:r>
              <a:rPr lang="en-US" dirty="0">
                <a:latin typeface="Consolas" panose="020B0609020204030204" pitchFamily="49" charset="0"/>
              </a:rPr>
              <a:t>&lt;</a:t>
            </a:r>
            <a:r>
              <a:rPr lang="en-US" dirty="0" err="1">
                <a:latin typeface="Consolas" panose="020B0609020204030204" pitchFamily="49" charset="0"/>
              </a:rPr>
              <a:t>fileID</a:t>
            </a:r>
            <a:r>
              <a:rPr lang="en-US" dirty="0">
                <a:latin typeface="Consolas" panose="020B0609020204030204" pitchFamily="49" charset="0"/>
              </a:rPr>
              <a:t>&gt;.write(&lt;string to write&gt;)</a:t>
            </a:r>
          </a:p>
        </p:txBody>
      </p:sp>
      <p:sp>
        <p:nvSpPr>
          <p:cNvPr id="4" name="TextBox 3">
            <a:extLst>
              <a:ext uri="{FF2B5EF4-FFF2-40B4-BE49-F238E27FC236}">
                <a16:creationId xmlns:a16="http://schemas.microsoft.com/office/drawing/2014/main" id="{F1395632-C8B0-48B4-A549-55E3D38E151A}"/>
              </a:ext>
            </a:extLst>
          </p:cNvPr>
          <p:cNvSpPr txBox="1"/>
          <p:nvPr/>
        </p:nvSpPr>
        <p:spPr>
          <a:xfrm>
            <a:off x="2047568" y="3871467"/>
            <a:ext cx="2667000" cy="1200329"/>
          </a:xfrm>
          <a:prstGeom prst="rect">
            <a:avLst/>
          </a:prstGeom>
          <a:noFill/>
        </p:spPr>
        <p:txBody>
          <a:bodyPr wrap="square" rtlCol="0">
            <a:spAutoFit/>
          </a:bodyPr>
          <a:lstStyle/>
          <a:p>
            <a:r>
              <a:rPr lang="en-US" dirty="0"/>
              <a:t>Then, there is a period, followed by the word “write” and then parentheses.</a:t>
            </a:r>
          </a:p>
        </p:txBody>
      </p:sp>
      <p:sp>
        <p:nvSpPr>
          <p:cNvPr id="5" name="Oval 4">
            <a:extLst>
              <a:ext uri="{FF2B5EF4-FFF2-40B4-BE49-F238E27FC236}">
                <a16:creationId xmlns:a16="http://schemas.microsoft.com/office/drawing/2014/main" id="{608F63FF-AA0A-4560-9CE8-6E1193929473}"/>
              </a:ext>
            </a:extLst>
          </p:cNvPr>
          <p:cNvSpPr/>
          <p:nvPr/>
        </p:nvSpPr>
        <p:spPr>
          <a:xfrm>
            <a:off x="2438401" y="2766300"/>
            <a:ext cx="1506794"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159D00C-6666-499A-B10F-89B83B90ADF4}"/>
              </a:ext>
            </a:extLst>
          </p:cNvPr>
          <p:cNvSpPr/>
          <p:nvPr/>
        </p:nvSpPr>
        <p:spPr>
          <a:xfrm>
            <a:off x="7194755" y="2766300"/>
            <a:ext cx="267929"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155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0EA3-B0DC-4BF5-9E6A-2EEBFADE04DD}"/>
              </a:ext>
            </a:extLst>
          </p:cNvPr>
          <p:cNvSpPr>
            <a:spLocks noGrp="1"/>
          </p:cNvSpPr>
          <p:nvPr>
            <p:ph type="title"/>
          </p:nvPr>
        </p:nvSpPr>
        <p:spPr/>
        <p:txBody>
          <a:bodyPr/>
          <a:lstStyle/>
          <a:p>
            <a:r>
              <a:rPr lang="en-US" dirty="0"/>
              <a:t>File operation: writing</a:t>
            </a:r>
          </a:p>
        </p:txBody>
      </p:sp>
      <p:sp>
        <p:nvSpPr>
          <p:cNvPr id="3" name="Content Placeholder 2">
            <a:extLst>
              <a:ext uri="{FF2B5EF4-FFF2-40B4-BE49-F238E27FC236}">
                <a16:creationId xmlns:a16="http://schemas.microsoft.com/office/drawing/2014/main" id="{01089D67-B187-404C-8DC9-010B7BE4D058}"/>
              </a:ext>
            </a:extLst>
          </p:cNvPr>
          <p:cNvSpPr>
            <a:spLocks noGrp="1"/>
          </p:cNvSpPr>
          <p:nvPr>
            <p:ph idx="1"/>
          </p:nvPr>
        </p:nvSpPr>
        <p:spPr/>
        <p:txBody>
          <a:bodyPr/>
          <a:lstStyle/>
          <a:p>
            <a:r>
              <a:rPr lang="en-US" dirty="0"/>
              <a:t>We’ll assume we are </a:t>
            </a:r>
            <a:r>
              <a:rPr lang="en-US" b="1" dirty="0"/>
              <a:t>not</a:t>
            </a:r>
            <a:r>
              <a:rPr lang="en-US" dirty="0"/>
              <a:t> using binary (just standard read/write)</a:t>
            </a:r>
          </a:p>
          <a:p>
            <a:r>
              <a:rPr lang="en-US" dirty="0"/>
              <a:t>To write, we will use the write command:</a:t>
            </a:r>
          </a:p>
          <a:p>
            <a:pPr marL="0" indent="0">
              <a:buNone/>
            </a:pPr>
            <a:r>
              <a:rPr lang="en-US" dirty="0">
                <a:latin typeface="Consolas" panose="020B0609020204030204" pitchFamily="49" charset="0"/>
              </a:rPr>
              <a:t>&lt;</a:t>
            </a:r>
            <a:r>
              <a:rPr lang="en-US" dirty="0" err="1">
                <a:latin typeface="Consolas" panose="020B0609020204030204" pitchFamily="49" charset="0"/>
              </a:rPr>
              <a:t>fileID</a:t>
            </a:r>
            <a:r>
              <a:rPr lang="en-US" dirty="0">
                <a:latin typeface="Consolas" panose="020B0609020204030204" pitchFamily="49" charset="0"/>
              </a:rPr>
              <a:t>&gt;.write(&lt;string to write&gt;)</a:t>
            </a:r>
          </a:p>
        </p:txBody>
      </p:sp>
      <p:sp>
        <p:nvSpPr>
          <p:cNvPr id="4" name="TextBox 3">
            <a:extLst>
              <a:ext uri="{FF2B5EF4-FFF2-40B4-BE49-F238E27FC236}">
                <a16:creationId xmlns:a16="http://schemas.microsoft.com/office/drawing/2014/main" id="{F1395632-C8B0-48B4-A549-55E3D38E151A}"/>
              </a:ext>
            </a:extLst>
          </p:cNvPr>
          <p:cNvSpPr txBox="1"/>
          <p:nvPr/>
        </p:nvSpPr>
        <p:spPr>
          <a:xfrm>
            <a:off x="2047568" y="3871467"/>
            <a:ext cx="2667000" cy="646331"/>
          </a:xfrm>
          <a:prstGeom prst="rect">
            <a:avLst/>
          </a:prstGeom>
          <a:noFill/>
        </p:spPr>
        <p:txBody>
          <a:bodyPr wrap="square" rtlCol="0">
            <a:spAutoFit/>
          </a:bodyPr>
          <a:lstStyle/>
          <a:p>
            <a:r>
              <a:rPr lang="en-US" dirty="0"/>
              <a:t>Inside the parentheses is the string to write</a:t>
            </a:r>
          </a:p>
        </p:txBody>
      </p:sp>
      <p:sp>
        <p:nvSpPr>
          <p:cNvPr id="5" name="Oval 4">
            <a:extLst>
              <a:ext uri="{FF2B5EF4-FFF2-40B4-BE49-F238E27FC236}">
                <a16:creationId xmlns:a16="http://schemas.microsoft.com/office/drawing/2014/main" id="{608F63FF-AA0A-4560-9CE8-6E1193929473}"/>
              </a:ext>
            </a:extLst>
          </p:cNvPr>
          <p:cNvSpPr/>
          <p:nvPr/>
        </p:nvSpPr>
        <p:spPr>
          <a:xfrm>
            <a:off x="3802626" y="2708370"/>
            <a:ext cx="3431457"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9626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0EA3-B0DC-4BF5-9E6A-2EEBFADE04DD}"/>
              </a:ext>
            </a:extLst>
          </p:cNvPr>
          <p:cNvSpPr>
            <a:spLocks noGrp="1"/>
          </p:cNvSpPr>
          <p:nvPr>
            <p:ph type="title"/>
          </p:nvPr>
        </p:nvSpPr>
        <p:spPr/>
        <p:txBody>
          <a:bodyPr/>
          <a:lstStyle/>
          <a:p>
            <a:r>
              <a:rPr lang="en-US" dirty="0"/>
              <a:t>File operation: writing</a:t>
            </a:r>
          </a:p>
        </p:txBody>
      </p:sp>
      <p:sp>
        <p:nvSpPr>
          <p:cNvPr id="3" name="Content Placeholder 2">
            <a:extLst>
              <a:ext uri="{FF2B5EF4-FFF2-40B4-BE49-F238E27FC236}">
                <a16:creationId xmlns:a16="http://schemas.microsoft.com/office/drawing/2014/main" id="{01089D67-B187-404C-8DC9-010B7BE4D058}"/>
              </a:ext>
            </a:extLst>
          </p:cNvPr>
          <p:cNvSpPr>
            <a:spLocks noGrp="1"/>
          </p:cNvSpPr>
          <p:nvPr>
            <p:ph idx="1"/>
          </p:nvPr>
        </p:nvSpPr>
        <p:spPr/>
        <p:txBody>
          <a:bodyPr/>
          <a:lstStyle/>
          <a:p>
            <a:r>
              <a:rPr lang="en-US" dirty="0"/>
              <a:t>We’ll assume we are </a:t>
            </a:r>
            <a:r>
              <a:rPr lang="en-US" b="1" dirty="0"/>
              <a:t>not</a:t>
            </a:r>
            <a:r>
              <a:rPr lang="en-US" dirty="0"/>
              <a:t> using binary (just standard read/write)</a:t>
            </a:r>
          </a:p>
          <a:p>
            <a:r>
              <a:rPr lang="en-US" dirty="0"/>
              <a:t>To write, we will use the write command:</a:t>
            </a:r>
          </a:p>
          <a:p>
            <a:pPr marL="0" indent="0">
              <a:buNone/>
            </a:pPr>
            <a:r>
              <a:rPr lang="en-US" dirty="0">
                <a:latin typeface="Consolas" panose="020B0609020204030204" pitchFamily="49" charset="0"/>
              </a:rPr>
              <a:t>&lt;</a:t>
            </a:r>
            <a:r>
              <a:rPr lang="en-US" dirty="0" err="1">
                <a:latin typeface="Consolas" panose="020B0609020204030204" pitchFamily="49" charset="0"/>
              </a:rPr>
              <a:t>fileID</a:t>
            </a:r>
            <a:r>
              <a:rPr lang="en-US" dirty="0">
                <a:latin typeface="Consolas" panose="020B0609020204030204" pitchFamily="49" charset="0"/>
              </a:rPr>
              <a:t>&gt;.write(&lt;string to write&gt;)</a:t>
            </a:r>
          </a:p>
          <a:p>
            <a:pPr marL="0" indent="0">
              <a:buNone/>
            </a:pPr>
            <a:endParaRPr lang="en-US" dirty="0"/>
          </a:p>
          <a:p>
            <a:r>
              <a:rPr lang="en-US" dirty="0"/>
              <a:t>Examples:</a:t>
            </a:r>
          </a:p>
          <a:p>
            <a:pPr marL="0" indent="0">
              <a:buNone/>
            </a:pPr>
            <a:r>
              <a:rPr lang="en-US" dirty="0" err="1">
                <a:latin typeface="Consolas" panose="020B0609020204030204" pitchFamily="49" charset="0"/>
              </a:rPr>
              <a:t>myfile.write</a:t>
            </a:r>
            <a:r>
              <a:rPr lang="en-US" dirty="0">
                <a:latin typeface="Consolas" panose="020B0609020204030204" pitchFamily="49" charset="0"/>
              </a:rPr>
              <a:t>("First Line")</a:t>
            </a:r>
          </a:p>
          <a:p>
            <a:pPr marL="0" indent="0">
              <a:buNone/>
            </a:pPr>
            <a:r>
              <a:rPr lang="en-US" dirty="0" err="1">
                <a:latin typeface="Consolas" panose="020B0609020204030204" pitchFamily="49" charset="0"/>
              </a:rPr>
              <a:t>output_string</a:t>
            </a:r>
            <a:r>
              <a:rPr lang="en-US" dirty="0">
                <a:latin typeface="Consolas" panose="020B0609020204030204" pitchFamily="49" charset="0"/>
              </a:rPr>
              <a:t> = 'Second Line'</a:t>
            </a:r>
          </a:p>
          <a:p>
            <a:pPr marL="0" indent="0">
              <a:buNone/>
            </a:pPr>
            <a:r>
              <a:rPr lang="en-US" dirty="0" err="1">
                <a:latin typeface="Consolas" panose="020B0609020204030204" pitchFamily="49" charset="0"/>
              </a:rPr>
              <a:t>myfile.write</a:t>
            </a:r>
            <a:r>
              <a:rPr lang="en-US" dirty="0">
                <a:latin typeface="Consolas" panose="020B0609020204030204" pitchFamily="49" charset="0"/>
              </a:rPr>
              <a:t>(</a:t>
            </a:r>
            <a:r>
              <a:rPr lang="en-US" dirty="0" err="1">
                <a:latin typeface="Consolas" panose="020B0609020204030204" pitchFamily="49" charset="0"/>
              </a:rPr>
              <a:t>output_string</a:t>
            </a:r>
            <a:r>
              <a:rPr lang="en-US" dirty="0">
                <a:latin typeface="Consolas" panose="020B0609020204030204" pitchFamily="49" charset="0"/>
              </a:rPr>
              <a:t>)</a:t>
            </a: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155330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30C4-2FDD-4BF5-8DDA-2CF67C9335D7}"/>
              </a:ext>
            </a:extLst>
          </p:cNvPr>
          <p:cNvSpPr>
            <a:spLocks noGrp="1"/>
          </p:cNvSpPr>
          <p:nvPr>
            <p:ph type="title"/>
          </p:nvPr>
        </p:nvSpPr>
        <p:spPr/>
        <p:txBody>
          <a:bodyPr/>
          <a:lstStyle/>
          <a:p>
            <a:r>
              <a:rPr lang="en-US" dirty="0"/>
              <a:t>The write command vs. the print statement</a:t>
            </a:r>
          </a:p>
        </p:txBody>
      </p:sp>
      <p:sp>
        <p:nvSpPr>
          <p:cNvPr id="3" name="Content Placeholder 2">
            <a:extLst>
              <a:ext uri="{FF2B5EF4-FFF2-40B4-BE49-F238E27FC236}">
                <a16:creationId xmlns:a16="http://schemas.microsoft.com/office/drawing/2014/main" id="{83C44724-4290-43CB-B8A8-5E2E34483E0F}"/>
              </a:ext>
            </a:extLst>
          </p:cNvPr>
          <p:cNvSpPr>
            <a:spLocks noGrp="1"/>
          </p:cNvSpPr>
          <p:nvPr>
            <p:ph idx="1"/>
          </p:nvPr>
        </p:nvSpPr>
        <p:spPr/>
        <p:txBody>
          <a:bodyPr/>
          <a:lstStyle/>
          <a:p>
            <a:r>
              <a:rPr lang="en-US" dirty="0"/>
              <a:t>write will write only a single string</a:t>
            </a:r>
          </a:p>
          <a:p>
            <a:pPr lvl="1"/>
            <a:r>
              <a:rPr lang="en-US" dirty="0"/>
              <a:t>You cannot output multiple</a:t>
            </a:r>
          </a:p>
          <a:p>
            <a:pPr lvl="1"/>
            <a:r>
              <a:rPr lang="en-US" dirty="0"/>
              <a:t>So, there is obviously no “space” separating separate strings written</a:t>
            </a:r>
          </a:p>
          <a:p>
            <a:r>
              <a:rPr lang="en-US" dirty="0"/>
              <a:t>write will write only strings</a:t>
            </a:r>
          </a:p>
          <a:p>
            <a:pPr lvl="1"/>
            <a:r>
              <a:rPr lang="en-US" dirty="0"/>
              <a:t>You must first convert numbers to a string before writing</a:t>
            </a:r>
          </a:p>
          <a:p>
            <a:r>
              <a:rPr lang="en-US" dirty="0"/>
              <a:t>write will not put a carriage return/new line after writing</a:t>
            </a:r>
          </a:p>
          <a:p>
            <a:pPr lvl="1"/>
            <a:r>
              <a:rPr lang="en-US" dirty="0"/>
              <a:t>You will need to explicitly put in a newline character if you want a newline</a:t>
            </a:r>
          </a:p>
          <a:p>
            <a:pPr lvl="1"/>
            <a:r>
              <a:rPr lang="en-US" dirty="0"/>
              <a:t>Or, you will need to create strings (with triple quotes) that have newlines in them.</a:t>
            </a:r>
          </a:p>
        </p:txBody>
      </p:sp>
    </p:spTree>
    <p:extLst>
      <p:ext uri="{BB962C8B-B14F-4D97-AF65-F5344CB8AC3E}">
        <p14:creationId xmlns:p14="http://schemas.microsoft.com/office/powerpoint/2010/main" val="2401816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EA71-0A08-4F6E-8708-BB6F2F78EC9B}"/>
              </a:ext>
            </a:extLst>
          </p:cNvPr>
          <p:cNvSpPr>
            <a:spLocks noGrp="1"/>
          </p:cNvSpPr>
          <p:nvPr>
            <p:ph type="title"/>
          </p:nvPr>
        </p:nvSpPr>
        <p:spPr/>
        <p:txBody>
          <a:bodyPr/>
          <a:lstStyle/>
          <a:p>
            <a:r>
              <a:rPr lang="en-US" dirty="0"/>
              <a:t>Example of writing</a:t>
            </a:r>
          </a:p>
        </p:txBody>
      </p:sp>
      <p:sp>
        <p:nvSpPr>
          <p:cNvPr id="3" name="Content Placeholder 2">
            <a:extLst>
              <a:ext uri="{FF2B5EF4-FFF2-40B4-BE49-F238E27FC236}">
                <a16:creationId xmlns:a16="http://schemas.microsoft.com/office/drawing/2014/main" id="{C19E7E68-0D27-4654-B907-0B1901B2084C}"/>
              </a:ext>
            </a:extLst>
          </p:cNvPr>
          <p:cNvSpPr>
            <a:spLocks noGrp="1"/>
          </p:cNvSpPr>
          <p:nvPr>
            <p:ph idx="1"/>
          </p:nvPr>
        </p:nvSpPr>
        <p:spPr>
          <a:xfrm>
            <a:off x="830826" y="1567061"/>
            <a:ext cx="10515600" cy="3255662"/>
          </a:xfrm>
        </p:spPr>
        <p:txBody>
          <a:bodyPr>
            <a:normAutofit/>
          </a:bodyPr>
          <a:lstStyle/>
          <a:p>
            <a:pPr marL="0" indent="0">
              <a:buNone/>
            </a:pPr>
            <a:r>
              <a:rPr lang="en-US" sz="2000" dirty="0" err="1">
                <a:latin typeface="Consolas" panose="020B0609020204030204" pitchFamily="49" charset="0"/>
              </a:rPr>
              <a:t>outfile</a:t>
            </a:r>
            <a:r>
              <a:rPr lang="en-US" sz="2000" dirty="0">
                <a:latin typeface="Consolas" panose="020B0609020204030204" pitchFamily="49" charset="0"/>
              </a:rPr>
              <a:t> = open("MyOutput.txt", 'w')</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("Testing the write command.\n")</a:t>
            </a:r>
          </a:p>
          <a:p>
            <a:pPr marL="0" indent="0">
              <a:buNone/>
            </a:pPr>
            <a:r>
              <a:rPr lang="en-US" sz="2000" dirty="0">
                <a:latin typeface="Consolas" panose="020B0609020204030204" pitchFamily="49" charset="0"/>
              </a:rPr>
              <a:t>x = 987</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("Here's a number: "+</a:t>
            </a:r>
            <a:r>
              <a:rPr lang="en-US" sz="2000" dirty="0" err="1">
                <a:latin typeface="Consolas" panose="020B0609020204030204" pitchFamily="49" charset="0"/>
              </a:rPr>
              <a:t>str</a:t>
            </a:r>
            <a:r>
              <a:rPr lang="en-US" sz="2000" dirty="0">
                <a:latin typeface="Consolas" panose="020B0609020204030204" pitchFamily="49" charset="0"/>
              </a:rPr>
              <a:t>(x)+'\n')</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("And another number:")</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t>
            </a:r>
            <a:r>
              <a:rPr lang="en-US" sz="2000" dirty="0" err="1">
                <a:latin typeface="Consolas" panose="020B0609020204030204" pitchFamily="49" charset="0"/>
              </a:rPr>
              <a:t>str</a:t>
            </a:r>
            <a:r>
              <a:rPr lang="en-US" sz="2000" dirty="0">
                <a:latin typeface="Consolas" panose="020B0609020204030204" pitchFamily="49" charset="0"/>
              </a:rPr>
              <a:t>(21))</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("\n")</a:t>
            </a:r>
          </a:p>
          <a:p>
            <a:pPr marL="0" indent="0">
              <a:buNone/>
            </a:pPr>
            <a:r>
              <a:rPr lang="en-US" sz="2000" dirty="0" err="1">
                <a:latin typeface="Consolas" panose="020B0609020204030204" pitchFamily="49" charset="0"/>
              </a:rPr>
              <a:t>outfile.close</a:t>
            </a:r>
            <a:r>
              <a:rPr lang="en-US" sz="2000" dirty="0">
                <a:latin typeface="Consolas" panose="020B0609020204030204" pitchFamily="49" charset="0"/>
              </a:rPr>
              <a:t>()</a:t>
            </a:r>
          </a:p>
        </p:txBody>
      </p:sp>
      <p:sp>
        <p:nvSpPr>
          <p:cNvPr id="5" name="Right Arrow 4">
            <a:extLst>
              <a:ext uri="{FF2B5EF4-FFF2-40B4-BE49-F238E27FC236}">
                <a16:creationId xmlns:a16="http://schemas.microsoft.com/office/drawing/2014/main" id="{E2A7EC2B-823B-4C3A-984A-0F7ACD0C9B6F}"/>
              </a:ext>
            </a:extLst>
          </p:cNvPr>
          <p:cNvSpPr/>
          <p:nvPr/>
        </p:nvSpPr>
        <p:spPr>
          <a:xfrm rot="1148847">
            <a:off x="14273" y="1263232"/>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Tree>
    <p:extLst>
      <p:ext uri="{BB962C8B-B14F-4D97-AF65-F5344CB8AC3E}">
        <p14:creationId xmlns:p14="http://schemas.microsoft.com/office/powerpoint/2010/main" val="3888806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EA71-0A08-4F6E-8708-BB6F2F78EC9B}"/>
              </a:ext>
            </a:extLst>
          </p:cNvPr>
          <p:cNvSpPr>
            <a:spLocks noGrp="1"/>
          </p:cNvSpPr>
          <p:nvPr>
            <p:ph type="title"/>
          </p:nvPr>
        </p:nvSpPr>
        <p:spPr/>
        <p:txBody>
          <a:bodyPr/>
          <a:lstStyle/>
          <a:p>
            <a:r>
              <a:rPr lang="en-US" dirty="0"/>
              <a:t>Example of writing</a:t>
            </a:r>
          </a:p>
        </p:txBody>
      </p:sp>
      <p:sp>
        <p:nvSpPr>
          <p:cNvPr id="3" name="Content Placeholder 2">
            <a:extLst>
              <a:ext uri="{FF2B5EF4-FFF2-40B4-BE49-F238E27FC236}">
                <a16:creationId xmlns:a16="http://schemas.microsoft.com/office/drawing/2014/main" id="{C19E7E68-0D27-4654-B907-0B1901B2084C}"/>
              </a:ext>
            </a:extLst>
          </p:cNvPr>
          <p:cNvSpPr>
            <a:spLocks noGrp="1"/>
          </p:cNvSpPr>
          <p:nvPr>
            <p:ph idx="1"/>
          </p:nvPr>
        </p:nvSpPr>
        <p:spPr>
          <a:xfrm>
            <a:off x="830826" y="1567061"/>
            <a:ext cx="10515600" cy="3255662"/>
          </a:xfrm>
        </p:spPr>
        <p:txBody>
          <a:bodyPr>
            <a:normAutofit/>
          </a:bodyPr>
          <a:lstStyle/>
          <a:p>
            <a:pPr marL="0" indent="0">
              <a:buNone/>
            </a:pPr>
            <a:r>
              <a:rPr lang="en-US" sz="2000" dirty="0" err="1">
                <a:latin typeface="Consolas" panose="020B0609020204030204" pitchFamily="49" charset="0"/>
              </a:rPr>
              <a:t>outfile</a:t>
            </a:r>
            <a:r>
              <a:rPr lang="en-US" sz="2000" dirty="0">
                <a:latin typeface="Consolas" panose="020B0609020204030204" pitchFamily="49" charset="0"/>
              </a:rPr>
              <a:t> = open("MyOutput.txt", 'w')</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("Testing the write command.\n")</a:t>
            </a:r>
          </a:p>
          <a:p>
            <a:pPr marL="0" indent="0">
              <a:buNone/>
            </a:pPr>
            <a:r>
              <a:rPr lang="en-US" sz="2000" dirty="0">
                <a:latin typeface="Consolas" panose="020B0609020204030204" pitchFamily="49" charset="0"/>
              </a:rPr>
              <a:t>x = 987</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("Here's a number: "+</a:t>
            </a:r>
            <a:r>
              <a:rPr lang="en-US" sz="2000" dirty="0" err="1">
                <a:latin typeface="Consolas" panose="020B0609020204030204" pitchFamily="49" charset="0"/>
              </a:rPr>
              <a:t>str</a:t>
            </a:r>
            <a:r>
              <a:rPr lang="en-US" sz="2000" dirty="0">
                <a:latin typeface="Consolas" panose="020B0609020204030204" pitchFamily="49" charset="0"/>
              </a:rPr>
              <a:t>(x)+'\n')</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("And another number:")</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t>
            </a:r>
            <a:r>
              <a:rPr lang="en-US" sz="2000" dirty="0" err="1">
                <a:latin typeface="Consolas" panose="020B0609020204030204" pitchFamily="49" charset="0"/>
              </a:rPr>
              <a:t>str</a:t>
            </a:r>
            <a:r>
              <a:rPr lang="en-US" sz="2000" dirty="0">
                <a:latin typeface="Consolas" panose="020B0609020204030204" pitchFamily="49" charset="0"/>
              </a:rPr>
              <a:t>(21))</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("\n")</a:t>
            </a:r>
          </a:p>
          <a:p>
            <a:pPr marL="0" indent="0">
              <a:buNone/>
            </a:pPr>
            <a:r>
              <a:rPr lang="en-US" sz="2000" dirty="0" err="1">
                <a:latin typeface="Consolas" panose="020B0609020204030204" pitchFamily="49" charset="0"/>
              </a:rPr>
              <a:t>outfile.close</a:t>
            </a:r>
            <a:r>
              <a:rPr lang="en-US" sz="2000" dirty="0">
                <a:latin typeface="Consolas" panose="020B0609020204030204" pitchFamily="49" charset="0"/>
              </a:rPr>
              <a:t>()</a:t>
            </a:r>
          </a:p>
        </p:txBody>
      </p:sp>
      <p:sp>
        <p:nvSpPr>
          <p:cNvPr id="4" name="Content Placeholder 2">
            <a:extLst>
              <a:ext uri="{FF2B5EF4-FFF2-40B4-BE49-F238E27FC236}">
                <a16:creationId xmlns:a16="http://schemas.microsoft.com/office/drawing/2014/main" id="{050B4E47-3A5E-4A24-856A-B507589DF726}"/>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MyOutput.txt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 </a:t>
            </a:r>
          </a:p>
        </p:txBody>
      </p:sp>
      <p:sp>
        <p:nvSpPr>
          <p:cNvPr id="5" name="Right Arrow 4">
            <a:extLst>
              <a:ext uri="{FF2B5EF4-FFF2-40B4-BE49-F238E27FC236}">
                <a16:creationId xmlns:a16="http://schemas.microsoft.com/office/drawing/2014/main" id="{E2A7EC2B-823B-4C3A-984A-0F7ACD0C9B6F}"/>
              </a:ext>
            </a:extLst>
          </p:cNvPr>
          <p:cNvSpPr/>
          <p:nvPr/>
        </p:nvSpPr>
        <p:spPr>
          <a:xfrm rot="1148847">
            <a:off x="88015" y="1618994"/>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7" name="TextBox 6">
            <a:extLst>
              <a:ext uri="{FF2B5EF4-FFF2-40B4-BE49-F238E27FC236}">
                <a16:creationId xmlns:a16="http://schemas.microsoft.com/office/drawing/2014/main" id="{8F2D4B1F-367E-4FFE-8F22-3A528432420B}"/>
              </a:ext>
            </a:extLst>
          </p:cNvPr>
          <p:cNvSpPr txBox="1"/>
          <p:nvPr/>
        </p:nvSpPr>
        <p:spPr>
          <a:xfrm>
            <a:off x="6483145" y="5171127"/>
            <a:ext cx="3200400" cy="1200329"/>
          </a:xfrm>
          <a:prstGeom prst="rect">
            <a:avLst/>
          </a:prstGeom>
          <a:noFill/>
        </p:spPr>
        <p:txBody>
          <a:bodyPr wrap="square" rtlCol="0">
            <a:spAutoFit/>
          </a:bodyPr>
          <a:lstStyle/>
          <a:p>
            <a:r>
              <a:rPr lang="en-US" dirty="0">
                <a:solidFill>
                  <a:srgbClr val="FF0000"/>
                </a:solidFill>
              </a:rPr>
              <a:t>The file MyOutput.txt is created and opened for writing.  The next thing written will be at the beginning of the file</a:t>
            </a:r>
          </a:p>
        </p:txBody>
      </p:sp>
      <p:sp>
        <p:nvSpPr>
          <p:cNvPr id="9" name="Right Arrow 4">
            <a:extLst>
              <a:ext uri="{FF2B5EF4-FFF2-40B4-BE49-F238E27FC236}">
                <a16:creationId xmlns:a16="http://schemas.microsoft.com/office/drawing/2014/main" id="{3EDB3EEA-248E-4FA0-97B7-92E206663CA0}"/>
              </a:ext>
            </a:extLst>
          </p:cNvPr>
          <p:cNvSpPr/>
          <p:nvPr/>
        </p:nvSpPr>
        <p:spPr>
          <a:xfrm rot="3376799" flipH="1">
            <a:off x="781029" y="5545160"/>
            <a:ext cx="96508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a:t>
            </a:r>
          </a:p>
        </p:txBody>
      </p:sp>
    </p:spTree>
    <p:extLst>
      <p:ext uri="{BB962C8B-B14F-4D97-AF65-F5344CB8AC3E}">
        <p14:creationId xmlns:p14="http://schemas.microsoft.com/office/powerpoint/2010/main" val="3919023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EA71-0A08-4F6E-8708-BB6F2F78EC9B}"/>
              </a:ext>
            </a:extLst>
          </p:cNvPr>
          <p:cNvSpPr>
            <a:spLocks noGrp="1"/>
          </p:cNvSpPr>
          <p:nvPr>
            <p:ph type="title"/>
          </p:nvPr>
        </p:nvSpPr>
        <p:spPr/>
        <p:txBody>
          <a:bodyPr/>
          <a:lstStyle/>
          <a:p>
            <a:r>
              <a:rPr lang="en-US" dirty="0"/>
              <a:t>Example of writing</a:t>
            </a:r>
          </a:p>
        </p:txBody>
      </p:sp>
      <p:sp>
        <p:nvSpPr>
          <p:cNvPr id="3" name="Content Placeholder 2">
            <a:extLst>
              <a:ext uri="{FF2B5EF4-FFF2-40B4-BE49-F238E27FC236}">
                <a16:creationId xmlns:a16="http://schemas.microsoft.com/office/drawing/2014/main" id="{C19E7E68-0D27-4654-B907-0B1901B2084C}"/>
              </a:ext>
            </a:extLst>
          </p:cNvPr>
          <p:cNvSpPr>
            <a:spLocks noGrp="1"/>
          </p:cNvSpPr>
          <p:nvPr>
            <p:ph idx="1"/>
          </p:nvPr>
        </p:nvSpPr>
        <p:spPr>
          <a:xfrm>
            <a:off x="830826" y="1567061"/>
            <a:ext cx="10515600" cy="3255662"/>
          </a:xfrm>
        </p:spPr>
        <p:txBody>
          <a:bodyPr>
            <a:normAutofit/>
          </a:bodyPr>
          <a:lstStyle/>
          <a:p>
            <a:pPr marL="0" indent="0">
              <a:buNone/>
            </a:pPr>
            <a:r>
              <a:rPr lang="en-US" sz="2000" dirty="0" err="1">
                <a:latin typeface="Consolas" panose="020B0609020204030204" pitchFamily="49" charset="0"/>
              </a:rPr>
              <a:t>outfile</a:t>
            </a:r>
            <a:r>
              <a:rPr lang="en-US" sz="2000" dirty="0">
                <a:latin typeface="Consolas" panose="020B0609020204030204" pitchFamily="49" charset="0"/>
              </a:rPr>
              <a:t> = open("MyOutput.txt", 'w')</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("Testing the write command.\n")</a:t>
            </a:r>
          </a:p>
          <a:p>
            <a:pPr marL="0" indent="0">
              <a:buNone/>
            </a:pPr>
            <a:r>
              <a:rPr lang="en-US" sz="2000" dirty="0">
                <a:latin typeface="Consolas" panose="020B0609020204030204" pitchFamily="49" charset="0"/>
              </a:rPr>
              <a:t>x = 987</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("Here's a number: "+</a:t>
            </a:r>
            <a:r>
              <a:rPr lang="en-US" sz="2000" dirty="0" err="1">
                <a:latin typeface="Consolas" panose="020B0609020204030204" pitchFamily="49" charset="0"/>
              </a:rPr>
              <a:t>str</a:t>
            </a:r>
            <a:r>
              <a:rPr lang="en-US" sz="2000" dirty="0">
                <a:latin typeface="Consolas" panose="020B0609020204030204" pitchFamily="49" charset="0"/>
              </a:rPr>
              <a:t>(x)+'\n')</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("And another number:")</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t>
            </a:r>
            <a:r>
              <a:rPr lang="en-US" sz="2000" dirty="0" err="1">
                <a:latin typeface="Consolas" panose="020B0609020204030204" pitchFamily="49" charset="0"/>
              </a:rPr>
              <a:t>str</a:t>
            </a:r>
            <a:r>
              <a:rPr lang="en-US" sz="2000" dirty="0">
                <a:latin typeface="Consolas" panose="020B0609020204030204" pitchFamily="49" charset="0"/>
              </a:rPr>
              <a:t>(21))</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("\n")</a:t>
            </a:r>
          </a:p>
          <a:p>
            <a:pPr marL="0" indent="0">
              <a:buNone/>
            </a:pPr>
            <a:r>
              <a:rPr lang="en-US" sz="2000" dirty="0" err="1">
                <a:latin typeface="Consolas" panose="020B0609020204030204" pitchFamily="49" charset="0"/>
              </a:rPr>
              <a:t>outfile.close</a:t>
            </a:r>
            <a:r>
              <a:rPr lang="en-US" sz="2000" dirty="0">
                <a:latin typeface="Consolas" panose="020B0609020204030204" pitchFamily="49" charset="0"/>
              </a:rPr>
              <a:t>()</a:t>
            </a:r>
          </a:p>
        </p:txBody>
      </p:sp>
      <p:sp>
        <p:nvSpPr>
          <p:cNvPr id="4" name="Content Placeholder 2">
            <a:extLst>
              <a:ext uri="{FF2B5EF4-FFF2-40B4-BE49-F238E27FC236}">
                <a16:creationId xmlns:a16="http://schemas.microsoft.com/office/drawing/2014/main" id="{050B4E47-3A5E-4A24-856A-B507589DF726}"/>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MyOutput.txt</a:t>
            </a:r>
          </a:p>
          <a:p>
            <a:pPr marL="0" indent="0">
              <a:buFont typeface="Arial" panose="020B0604020202020204" pitchFamily="34" charset="0"/>
              <a:buNone/>
            </a:pPr>
            <a:r>
              <a:rPr lang="en-US" dirty="0">
                <a:latin typeface="Consolas" panose="020B0609020204030204" pitchFamily="49" charset="0"/>
              </a:rPr>
              <a:t>Testing the write command.</a:t>
            </a: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E2A7EC2B-823B-4C3A-984A-0F7ACD0C9B6F}"/>
              </a:ext>
            </a:extLst>
          </p:cNvPr>
          <p:cNvSpPr/>
          <p:nvPr/>
        </p:nvSpPr>
        <p:spPr>
          <a:xfrm rot="1148847">
            <a:off x="14274" y="2076193"/>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7" name="TextBox 6">
            <a:extLst>
              <a:ext uri="{FF2B5EF4-FFF2-40B4-BE49-F238E27FC236}">
                <a16:creationId xmlns:a16="http://schemas.microsoft.com/office/drawing/2014/main" id="{8F2D4B1F-367E-4FFE-8F22-3A528432420B}"/>
              </a:ext>
            </a:extLst>
          </p:cNvPr>
          <p:cNvSpPr txBox="1"/>
          <p:nvPr/>
        </p:nvSpPr>
        <p:spPr>
          <a:xfrm>
            <a:off x="6483145" y="5171127"/>
            <a:ext cx="3200400" cy="1200329"/>
          </a:xfrm>
          <a:prstGeom prst="rect">
            <a:avLst/>
          </a:prstGeom>
          <a:noFill/>
        </p:spPr>
        <p:txBody>
          <a:bodyPr wrap="square" rtlCol="0">
            <a:spAutoFit/>
          </a:bodyPr>
          <a:lstStyle/>
          <a:p>
            <a:r>
              <a:rPr lang="en-US" dirty="0">
                <a:solidFill>
                  <a:srgbClr val="FF0000"/>
                </a:solidFill>
              </a:rPr>
              <a:t>The first line is written to the file.  The newline at the end means the next write will begin on the next line of the file</a:t>
            </a:r>
          </a:p>
        </p:txBody>
      </p:sp>
      <p:sp>
        <p:nvSpPr>
          <p:cNvPr id="8" name="Right Arrow 4">
            <a:extLst>
              <a:ext uri="{FF2B5EF4-FFF2-40B4-BE49-F238E27FC236}">
                <a16:creationId xmlns:a16="http://schemas.microsoft.com/office/drawing/2014/main" id="{29B5AD5C-CD58-4B60-BDDA-7377027C1544}"/>
              </a:ext>
            </a:extLst>
          </p:cNvPr>
          <p:cNvSpPr/>
          <p:nvPr/>
        </p:nvSpPr>
        <p:spPr>
          <a:xfrm rot="3376799" flipH="1">
            <a:off x="781029" y="5968445"/>
            <a:ext cx="96508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a:t>
            </a:r>
          </a:p>
        </p:txBody>
      </p:sp>
    </p:spTree>
    <p:extLst>
      <p:ext uri="{BB962C8B-B14F-4D97-AF65-F5344CB8AC3E}">
        <p14:creationId xmlns:p14="http://schemas.microsoft.com/office/powerpoint/2010/main" val="3480566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EA71-0A08-4F6E-8708-BB6F2F78EC9B}"/>
              </a:ext>
            </a:extLst>
          </p:cNvPr>
          <p:cNvSpPr>
            <a:spLocks noGrp="1"/>
          </p:cNvSpPr>
          <p:nvPr>
            <p:ph type="title"/>
          </p:nvPr>
        </p:nvSpPr>
        <p:spPr/>
        <p:txBody>
          <a:bodyPr/>
          <a:lstStyle/>
          <a:p>
            <a:r>
              <a:rPr lang="en-US" dirty="0"/>
              <a:t>Example of writing</a:t>
            </a:r>
          </a:p>
        </p:txBody>
      </p:sp>
      <p:sp>
        <p:nvSpPr>
          <p:cNvPr id="3" name="Content Placeholder 2">
            <a:extLst>
              <a:ext uri="{FF2B5EF4-FFF2-40B4-BE49-F238E27FC236}">
                <a16:creationId xmlns:a16="http://schemas.microsoft.com/office/drawing/2014/main" id="{C19E7E68-0D27-4654-B907-0B1901B2084C}"/>
              </a:ext>
            </a:extLst>
          </p:cNvPr>
          <p:cNvSpPr>
            <a:spLocks noGrp="1"/>
          </p:cNvSpPr>
          <p:nvPr>
            <p:ph idx="1"/>
          </p:nvPr>
        </p:nvSpPr>
        <p:spPr>
          <a:xfrm>
            <a:off x="830826" y="1567061"/>
            <a:ext cx="10515600" cy="3255662"/>
          </a:xfrm>
        </p:spPr>
        <p:txBody>
          <a:bodyPr>
            <a:normAutofit/>
          </a:bodyPr>
          <a:lstStyle/>
          <a:p>
            <a:pPr marL="0" indent="0">
              <a:buNone/>
            </a:pPr>
            <a:r>
              <a:rPr lang="en-US" sz="2000" dirty="0" err="1">
                <a:latin typeface="Consolas" panose="020B0609020204030204" pitchFamily="49" charset="0"/>
              </a:rPr>
              <a:t>outfile</a:t>
            </a:r>
            <a:r>
              <a:rPr lang="en-US" sz="2000" dirty="0">
                <a:latin typeface="Consolas" panose="020B0609020204030204" pitchFamily="49" charset="0"/>
              </a:rPr>
              <a:t> = open("MyOutput.txt", 'w')</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("Testing the write command.\n")</a:t>
            </a:r>
          </a:p>
          <a:p>
            <a:pPr marL="0" indent="0">
              <a:buNone/>
            </a:pPr>
            <a:r>
              <a:rPr lang="en-US" sz="2000" dirty="0">
                <a:latin typeface="Consolas" panose="020B0609020204030204" pitchFamily="49" charset="0"/>
              </a:rPr>
              <a:t>x = 987</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("Here's a number: "+</a:t>
            </a:r>
            <a:r>
              <a:rPr lang="en-US" sz="2000" dirty="0" err="1">
                <a:latin typeface="Consolas" panose="020B0609020204030204" pitchFamily="49" charset="0"/>
              </a:rPr>
              <a:t>str</a:t>
            </a:r>
            <a:r>
              <a:rPr lang="en-US" sz="2000" dirty="0">
                <a:latin typeface="Consolas" panose="020B0609020204030204" pitchFamily="49" charset="0"/>
              </a:rPr>
              <a:t>(x)+'\n')</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("And another number:")</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t>
            </a:r>
            <a:r>
              <a:rPr lang="en-US" sz="2000" dirty="0" err="1">
                <a:latin typeface="Consolas" panose="020B0609020204030204" pitchFamily="49" charset="0"/>
              </a:rPr>
              <a:t>str</a:t>
            </a:r>
            <a:r>
              <a:rPr lang="en-US" sz="2000" dirty="0">
                <a:latin typeface="Consolas" panose="020B0609020204030204" pitchFamily="49" charset="0"/>
              </a:rPr>
              <a:t>(21))</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("\n")</a:t>
            </a:r>
          </a:p>
          <a:p>
            <a:pPr marL="0" indent="0">
              <a:buNone/>
            </a:pPr>
            <a:r>
              <a:rPr lang="en-US" sz="2000" dirty="0" err="1">
                <a:latin typeface="Consolas" panose="020B0609020204030204" pitchFamily="49" charset="0"/>
              </a:rPr>
              <a:t>outfile.close</a:t>
            </a:r>
            <a:r>
              <a:rPr lang="en-US" sz="2000" dirty="0">
                <a:latin typeface="Consolas" panose="020B0609020204030204" pitchFamily="49" charset="0"/>
              </a:rPr>
              <a:t>()</a:t>
            </a:r>
          </a:p>
        </p:txBody>
      </p:sp>
      <p:sp>
        <p:nvSpPr>
          <p:cNvPr id="4" name="Content Placeholder 2">
            <a:extLst>
              <a:ext uri="{FF2B5EF4-FFF2-40B4-BE49-F238E27FC236}">
                <a16:creationId xmlns:a16="http://schemas.microsoft.com/office/drawing/2014/main" id="{050B4E47-3A5E-4A24-856A-B507589DF726}"/>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MyOutput.txt</a:t>
            </a:r>
          </a:p>
          <a:p>
            <a:pPr marL="0" indent="0">
              <a:buFont typeface="Arial" panose="020B0604020202020204" pitchFamily="34" charset="0"/>
              <a:buNone/>
            </a:pPr>
            <a:r>
              <a:rPr lang="en-US" dirty="0">
                <a:latin typeface="Consolas" panose="020B0609020204030204" pitchFamily="49" charset="0"/>
              </a:rPr>
              <a:t>Testing the write command.</a:t>
            </a: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E2A7EC2B-823B-4C3A-984A-0F7ACD0C9B6F}"/>
              </a:ext>
            </a:extLst>
          </p:cNvPr>
          <p:cNvSpPr/>
          <p:nvPr/>
        </p:nvSpPr>
        <p:spPr>
          <a:xfrm rot="1148847">
            <a:off x="14273" y="2491959"/>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7" name="TextBox 6">
            <a:extLst>
              <a:ext uri="{FF2B5EF4-FFF2-40B4-BE49-F238E27FC236}">
                <a16:creationId xmlns:a16="http://schemas.microsoft.com/office/drawing/2014/main" id="{8F2D4B1F-367E-4FFE-8F22-3A528432420B}"/>
              </a:ext>
            </a:extLst>
          </p:cNvPr>
          <p:cNvSpPr txBox="1"/>
          <p:nvPr/>
        </p:nvSpPr>
        <p:spPr>
          <a:xfrm>
            <a:off x="6483145" y="5171127"/>
            <a:ext cx="3200400" cy="646331"/>
          </a:xfrm>
          <a:prstGeom prst="rect">
            <a:avLst/>
          </a:prstGeom>
          <a:noFill/>
        </p:spPr>
        <p:txBody>
          <a:bodyPr wrap="square" rtlCol="0">
            <a:spAutoFit/>
          </a:bodyPr>
          <a:lstStyle/>
          <a:p>
            <a:r>
              <a:rPr lang="en-US" dirty="0">
                <a:solidFill>
                  <a:srgbClr val="FF0000"/>
                </a:solidFill>
              </a:rPr>
              <a:t>x is created in memory, holding the value 987</a:t>
            </a:r>
          </a:p>
        </p:txBody>
      </p:sp>
      <p:sp>
        <p:nvSpPr>
          <p:cNvPr id="8" name="Right Arrow 4">
            <a:extLst>
              <a:ext uri="{FF2B5EF4-FFF2-40B4-BE49-F238E27FC236}">
                <a16:creationId xmlns:a16="http://schemas.microsoft.com/office/drawing/2014/main" id="{29B5AD5C-CD58-4B60-BDDA-7377027C1544}"/>
              </a:ext>
            </a:extLst>
          </p:cNvPr>
          <p:cNvSpPr/>
          <p:nvPr/>
        </p:nvSpPr>
        <p:spPr>
          <a:xfrm rot="3376799" flipH="1">
            <a:off x="781029" y="5968445"/>
            <a:ext cx="96508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a:t>
            </a:r>
          </a:p>
        </p:txBody>
      </p:sp>
    </p:spTree>
    <p:extLst>
      <p:ext uri="{BB962C8B-B14F-4D97-AF65-F5344CB8AC3E}">
        <p14:creationId xmlns:p14="http://schemas.microsoft.com/office/powerpoint/2010/main" val="3415219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EA71-0A08-4F6E-8708-BB6F2F78EC9B}"/>
              </a:ext>
            </a:extLst>
          </p:cNvPr>
          <p:cNvSpPr>
            <a:spLocks noGrp="1"/>
          </p:cNvSpPr>
          <p:nvPr>
            <p:ph type="title"/>
          </p:nvPr>
        </p:nvSpPr>
        <p:spPr/>
        <p:txBody>
          <a:bodyPr/>
          <a:lstStyle/>
          <a:p>
            <a:r>
              <a:rPr lang="en-US" dirty="0"/>
              <a:t>Example of writing</a:t>
            </a:r>
          </a:p>
        </p:txBody>
      </p:sp>
      <p:sp>
        <p:nvSpPr>
          <p:cNvPr id="3" name="Content Placeholder 2">
            <a:extLst>
              <a:ext uri="{FF2B5EF4-FFF2-40B4-BE49-F238E27FC236}">
                <a16:creationId xmlns:a16="http://schemas.microsoft.com/office/drawing/2014/main" id="{C19E7E68-0D27-4654-B907-0B1901B2084C}"/>
              </a:ext>
            </a:extLst>
          </p:cNvPr>
          <p:cNvSpPr>
            <a:spLocks noGrp="1"/>
          </p:cNvSpPr>
          <p:nvPr>
            <p:ph idx="1"/>
          </p:nvPr>
        </p:nvSpPr>
        <p:spPr>
          <a:xfrm>
            <a:off x="830826" y="1567061"/>
            <a:ext cx="10515600" cy="3255662"/>
          </a:xfrm>
        </p:spPr>
        <p:txBody>
          <a:bodyPr>
            <a:normAutofit/>
          </a:bodyPr>
          <a:lstStyle/>
          <a:p>
            <a:pPr marL="0" indent="0">
              <a:buNone/>
            </a:pPr>
            <a:r>
              <a:rPr lang="en-US" sz="2000" dirty="0" err="1">
                <a:latin typeface="Consolas" panose="020B0609020204030204" pitchFamily="49" charset="0"/>
              </a:rPr>
              <a:t>outfile</a:t>
            </a:r>
            <a:r>
              <a:rPr lang="en-US" sz="2000" dirty="0">
                <a:latin typeface="Consolas" panose="020B0609020204030204" pitchFamily="49" charset="0"/>
              </a:rPr>
              <a:t> = open("MyOutput.txt", 'w')</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("Testing the write command.\n")</a:t>
            </a:r>
          </a:p>
          <a:p>
            <a:pPr marL="0" indent="0">
              <a:buNone/>
            </a:pPr>
            <a:r>
              <a:rPr lang="en-US" sz="2000" dirty="0">
                <a:latin typeface="Consolas" panose="020B0609020204030204" pitchFamily="49" charset="0"/>
              </a:rPr>
              <a:t>x = 987</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("Here's a number: "+</a:t>
            </a:r>
            <a:r>
              <a:rPr lang="en-US" sz="2000" dirty="0" err="1">
                <a:latin typeface="Consolas" panose="020B0609020204030204" pitchFamily="49" charset="0"/>
              </a:rPr>
              <a:t>str</a:t>
            </a:r>
            <a:r>
              <a:rPr lang="en-US" sz="2000" dirty="0">
                <a:latin typeface="Consolas" panose="020B0609020204030204" pitchFamily="49" charset="0"/>
              </a:rPr>
              <a:t>(x)+'\n')</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("And another number:")</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t>
            </a:r>
            <a:r>
              <a:rPr lang="en-US" sz="2000" dirty="0" err="1">
                <a:latin typeface="Consolas" panose="020B0609020204030204" pitchFamily="49" charset="0"/>
              </a:rPr>
              <a:t>str</a:t>
            </a:r>
            <a:r>
              <a:rPr lang="en-US" sz="2000" dirty="0">
                <a:latin typeface="Consolas" panose="020B0609020204030204" pitchFamily="49" charset="0"/>
              </a:rPr>
              <a:t>(21))</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("\n")</a:t>
            </a:r>
          </a:p>
          <a:p>
            <a:pPr marL="0" indent="0">
              <a:buNone/>
            </a:pPr>
            <a:r>
              <a:rPr lang="en-US" sz="2000" dirty="0" err="1">
                <a:latin typeface="Consolas" panose="020B0609020204030204" pitchFamily="49" charset="0"/>
              </a:rPr>
              <a:t>outfile.close</a:t>
            </a:r>
            <a:r>
              <a:rPr lang="en-US" sz="2000" dirty="0">
                <a:latin typeface="Consolas" panose="020B0609020204030204" pitchFamily="49" charset="0"/>
              </a:rPr>
              <a:t>()</a:t>
            </a:r>
          </a:p>
        </p:txBody>
      </p:sp>
      <p:sp>
        <p:nvSpPr>
          <p:cNvPr id="4" name="Content Placeholder 2">
            <a:extLst>
              <a:ext uri="{FF2B5EF4-FFF2-40B4-BE49-F238E27FC236}">
                <a16:creationId xmlns:a16="http://schemas.microsoft.com/office/drawing/2014/main" id="{050B4E47-3A5E-4A24-856A-B507589DF726}"/>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MyOutput.txt</a:t>
            </a:r>
          </a:p>
          <a:p>
            <a:pPr marL="0" indent="0">
              <a:buFont typeface="Arial" panose="020B0604020202020204" pitchFamily="34" charset="0"/>
              <a:buNone/>
            </a:pPr>
            <a:r>
              <a:rPr lang="en-US" dirty="0">
                <a:latin typeface="Consolas" panose="020B0609020204030204" pitchFamily="49" charset="0"/>
              </a:rPr>
              <a:t>Testing the write command.</a:t>
            </a:r>
          </a:p>
          <a:p>
            <a:pPr marL="0" indent="0">
              <a:buFont typeface="Arial" panose="020B0604020202020204" pitchFamily="34" charset="0"/>
              <a:buNone/>
            </a:pPr>
            <a:r>
              <a:rPr lang="en-US" dirty="0">
                <a:latin typeface="Consolas" panose="020B0609020204030204" pitchFamily="49" charset="0"/>
              </a:rPr>
              <a:t>Here's a number: 987</a:t>
            </a: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E2A7EC2B-823B-4C3A-984A-0F7ACD0C9B6F}"/>
              </a:ext>
            </a:extLst>
          </p:cNvPr>
          <p:cNvSpPr/>
          <p:nvPr/>
        </p:nvSpPr>
        <p:spPr>
          <a:xfrm rot="1148847">
            <a:off x="14273" y="2871530"/>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7" name="TextBox 6">
            <a:extLst>
              <a:ext uri="{FF2B5EF4-FFF2-40B4-BE49-F238E27FC236}">
                <a16:creationId xmlns:a16="http://schemas.microsoft.com/office/drawing/2014/main" id="{8F2D4B1F-367E-4FFE-8F22-3A528432420B}"/>
              </a:ext>
            </a:extLst>
          </p:cNvPr>
          <p:cNvSpPr txBox="1"/>
          <p:nvPr/>
        </p:nvSpPr>
        <p:spPr>
          <a:xfrm>
            <a:off x="6483145" y="5171127"/>
            <a:ext cx="3200400" cy="1200329"/>
          </a:xfrm>
          <a:prstGeom prst="rect">
            <a:avLst/>
          </a:prstGeom>
          <a:noFill/>
        </p:spPr>
        <p:txBody>
          <a:bodyPr wrap="square" rtlCol="0">
            <a:spAutoFit/>
          </a:bodyPr>
          <a:lstStyle/>
          <a:p>
            <a:r>
              <a:rPr lang="en-US" dirty="0">
                <a:solidFill>
                  <a:srgbClr val="FF0000"/>
                </a:solidFill>
              </a:rPr>
              <a:t>The next line is written, with a newline.  Notice that the variable was converted to a string.</a:t>
            </a:r>
          </a:p>
        </p:txBody>
      </p:sp>
      <p:sp>
        <p:nvSpPr>
          <p:cNvPr id="8" name="Right Arrow 4">
            <a:extLst>
              <a:ext uri="{FF2B5EF4-FFF2-40B4-BE49-F238E27FC236}">
                <a16:creationId xmlns:a16="http://schemas.microsoft.com/office/drawing/2014/main" id="{29B5AD5C-CD58-4B60-BDDA-7377027C1544}"/>
              </a:ext>
            </a:extLst>
          </p:cNvPr>
          <p:cNvSpPr/>
          <p:nvPr/>
        </p:nvSpPr>
        <p:spPr>
          <a:xfrm rot="2234008" flipH="1">
            <a:off x="867156" y="6235568"/>
            <a:ext cx="96508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a:t>
            </a:r>
          </a:p>
        </p:txBody>
      </p:sp>
    </p:spTree>
    <p:extLst>
      <p:ext uri="{BB962C8B-B14F-4D97-AF65-F5344CB8AC3E}">
        <p14:creationId xmlns:p14="http://schemas.microsoft.com/office/powerpoint/2010/main" val="191009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EA71-0A08-4F6E-8708-BB6F2F78EC9B}"/>
              </a:ext>
            </a:extLst>
          </p:cNvPr>
          <p:cNvSpPr>
            <a:spLocks noGrp="1"/>
          </p:cNvSpPr>
          <p:nvPr>
            <p:ph type="title"/>
          </p:nvPr>
        </p:nvSpPr>
        <p:spPr/>
        <p:txBody>
          <a:bodyPr/>
          <a:lstStyle/>
          <a:p>
            <a:r>
              <a:rPr lang="en-US" dirty="0"/>
              <a:t>Example of writing</a:t>
            </a:r>
          </a:p>
        </p:txBody>
      </p:sp>
      <p:sp>
        <p:nvSpPr>
          <p:cNvPr id="3" name="Content Placeholder 2">
            <a:extLst>
              <a:ext uri="{FF2B5EF4-FFF2-40B4-BE49-F238E27FC236}">
                <a16:creationId xmlns:a16="http://schemas.microsoft.com/office/drawing/2014/main" id="{C19E7E68-0D27-4654-B907-0B1901B2084C}"/>
              </a:ext>
            </a:extLst>
          </p:cNvPr>
          <p:cNvSpPr>
            <a:spLocks noGrp="1"/>
          </p:cNvSpPr>
          <p:nvPr>
            <p:ph idx="1"/>
          </p:nvPr>
        </p:nvSpPr>
        <p:spPr>
          <a:xfrm>
            <a:off x="830826" y="1567061"/>
            <a:ext cx="10515600" cy="3255662"/>
          </a:xfrm>
        </p:spPr>
        <p:txBody>
          <a:bodyPr>
            <a:normAutofit/>
          </a:bodyPr>
          <a:lstStyle/>
          <a:p>
            <a:pPr marL="0" indent="0">
              <a:buNone/>
            </a:pPr>
            <a:r>
              <a:rPr lang="en-US" sz="2000" dirty="0" err="1">
                <a:latin typeface="Consolas" panose="020B0609020204030204" pitchFamily="49" charset="0"/>
              </a:rPr>
              <a:t>outfile</a:t>
            </a:r>
            <a:r>
              <a:rPr lang="en-US" sz="2000" dirty="0">
                <a:latin typeface="Consolas" panose="020B0609020204030204" pitchFamily="49" charset="0"/>
              </a:rPr>
              <a:t> = open("MyOutput.txt", 'w')</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("Testing the write command.\n")</a:t>
            </a:r>
          </a:p>
          <a:p>
            <a:pPr marL="0" indent="0">
              <a:buNone/>
            </a:pPr>
            <a:r>
              <a:rPr lang="en-US" sz="2000" dirty="0">
                <a:latin typeface="Consolas" panose="020B0609020204030204" pitchFamily="49" charset="0"/>
              </a:rPr>
              <a:t>x = 987</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("Here's a number: "+</a:t>
            </a:r>
            <a:r>
              <a:rPr lang="en-US" sz="2000" dirty="0" err="1">
                <a:latin typeface="Consolas" panose="020B0609020204030204" pitchFamily="49" charset="0"/>
              </a:rPr>
              <a:t>str</a:t>
            </a:r>
            <a:r>
              <a:rPr lang="en-US" sz="2000" dirty="0">
                <a:latin typeface="Consolas" panose="020B0609020204030204" pitchFamily="49" charset="0"/>
              </a:rPr>
              <a:t>(x)+'\n')</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("And another number:")</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t>
            </a:r>
            <a:r>
              <a:rPr lang="en-US" sz="2000" dirty="0" err="1">
                <a:latin typeface="Consolas" panose="020B0609020204030204" pitchFamily="49" charset="0"/>
              </a:rPr>
              <a:t>str</a:t>
            </a:r>
            <a:r>
              <a:rPr lang="en-US" sz="2000" dirty="0">
                <a:latin typeface="Consolas" panose="020B0609020204030204" pitchFamily="49" charset="0"/>
              </a:rPr>
              <a:t>(21))</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("\n")</a:t>
            </a:r>
          </a:p>
          <a:p>
            <a:pPr marL="0" indent="0">
              <a:buNone/>
            </a:pPr>
            <a:r>
              <a:rPr lang="en-US" sz="2000" dirty="0" err="1">
                <a:latin typeface="Consolas" panose="020B0609020204030204" pitchFamily="49" charset="0"/>
              </a:rPr>
              <a:t>outfile.close</a:t>
            </a:r>
            <a:r>
              <a:rPr lang="en-US" sz="2000" dirty="0">
                <a:latin typeface="Consolas" panose="020B0609020204030204" pitchFamily="49" charset="0"/>
              </a:rPr>
              <a:t>()</a:t>
            </a:r>
          </a:p>
        </p:txBody>
      </p:sp>
      <p:sp>
        <p:nvSpPr>
          <p:cNvPr id="4" name="Content Placeholder 2">
            <a:extLst>
              <a:ext uri="{FF2B5EF4-FFF2-40B4-BE49-F238E27FC236}">
                <a16:creationId xmlns:a16="http://schemas.microsoft.com/office/drawing/2014/main" id="{050B4E47-3A5E-4A24-856A-B507589DF726}"/>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MyOutput.txt</a:t>
            </a:r>
          </a:p>
          <a:p>
            <a:pPr marL="0" indent="0">
              <a:buFont typeface="Arial" panose="020B0604020202020204" pitchFamily="34" charset="0"/>
              <a:buNone/>
            </a:pPr>
            <a:r>
              <a:rPr lang="en-US" dirty="0">
                <a:latin typeface="Consolas" panose="020B0609020204030204" pitchFamily="49" charset="0"/>
              </a:rPr>
              <a:t>Testing the write command.</a:t>
            </a:r>
          </a:p>
          <a:p>
            <a:pPr marL="0" indent="0">
              <a:buFont typeface="Arial" panose="020B0604020202020204" pitchFamily="34" charset="0"/>
              <a:buNone/>
            </a:pPr>
            <a:r>
              <a:rPr lang="en-US" dirty="0">
                <a:latin typeface="Consolas" panose="020B0609020204030204" pitchFamily="49" charset="0"/>
              </a:rPr>
              <a:t>Here's a number: 987</a:t>
            </a:r>
          </a:p>
          <a:p>
            <a:pPr marL="0" indent="0">
              <a:buFont typeface="Arial" panose="020B0604020202020204" pitchFamily="34" charset="0"/>
              <a:buNone/>
            </a:pPr>
            <a:r>
              <a:rPr lang="en-US" dirty="0">
                <a:latin typeface="Consolas" panose="020B0609020204030204" pitchFamily="49" charset="0"/>
              </a:rPr>
              <a:t>And another number:</a:t>
            </a:r>
          </a:p>
          <a:p>
            <a:pPr marL="0" indent="0">
              <a:buFont typeface="Arial" panose="020B0604020202020204" pitchFamily="34" charse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E2A7EC2B-823B-4C3A-984A-0F7ACD0C9B6F}"/>
              </a:ext>
            </a:extLst>
          </p:cNvPr>
          <p:cNvSpPr/>
          <p:nvPr/>
        </p:nvSpPr>
        <p:spPr>
          <a:xfrm rot="1148847">
            <a:off x="14273" y="3291216"/>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7" name="TextBox 6">
            <a:extLst>
              <a:ext uri="{FF2B5EF4-FFF2-40B4-BE49-F238E27FC236}">
                <a16:creationId xmlns:a16="http://schemas.microsoft.com/office/drawing/2014/main" id="{8F2D4B1F-367E-4FFE-8F22-3A528432420B}"/>
              </a:ext>
            </a:extLst>
          </p:cNvPr>
          <p:cNvSpPr txBox="1"/>
          <p:nvPr/>
        </p:nvSpPr>
        <p:spPr>
          <a:xfrm>
            <a:off x="6483145" y="5171127"/>
            <a:ext cx="3200400" cy="923330"/>
          </a:xfrm>
          <a:prstGeom prst="rect">
            <a:avLst/>
          </a:prstGeom>
          <a:noFill/>
        </p:spPr>
        <p:txBody>
          <a:bodyPr wrap="square" rtlCol="0">
            <a:spAutoFit/>
          </a:bodyPr>
          <a:lstStyle/>
          <a:p>
            <a:r>
              <a:rPr lang="en-US" dirty="0">
                <a:solidFill>
                  <a:srgbClr val="FF0000"/>
                </a:solidFill>
              </a:rPr>
              <a:t>Another string is written, but not a newline, so the next thing will appear right afterward.</a:t>
            </a:r>
          </a:p>
        </p:txBody>
      </p:sp>
      <p:sp>
        <p:nvSpPr>
          <p:cNvPr id="8" name="Right Arrow 4">
            <a:extLst>
              <a:ext uri="{FF2B5EF4-FFF2-40B4-BE49-F238E27FC236}">
                <a16:creationId xmlns:a16="http://schemas.microsoft.com/office/drawing/2014/main" id="{29B5AD5C-CD58-4B60-BDDA-7377027C1544}"/>
              </a:ext>
            </a:extLst>
          </p:cNvPr>
          <p:cNvSpPr/>
          <p:nvPr/>
        </p:nvSpPr>
        <p:spPr>
          <a:xfrm rot="2234008" flipH="1">
            <a:off x="3521865" y="6276228"/>
            <a:ext cx="96508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a:t>
            </a:r>
          </a:p>
        </p:txBody>
      </p:sp>
    </p:spTree>
    <p:extLst>
      <p:ext uri="{BB962C8B-B14F-4D97-AF65-F5344CB8AC3E}">
        <p14:creationId xmlns:p14="http://schemas.microsoft.com/office/powerpoint/2010/main" val="242638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6CAD-889B-4509-969F-61DAFFC942A6}"/>
              </a:ext>
            </a:extLst>
          </p:cNvPr>
          <p:cNvSpPr>
            <a:spLocks noGrp="1"/>
          </p:cNvSpPr>
          <p:nvPr>
            <p:ph type="title"/>
          </p:nvPr>
        </p:nvSpPr>
        <p:spPr/>
        <p:txBody>
          <a:bodyPr/>
          <a:lstStyle/>
          <a:p>
            <a:r>
              <a:rPr lang="en-US" dirty="0"/>
              <a:t>Files</a:t>
            </a:r>
          </a:p>
        </p:txBody>
      </p:sp>
      <p:sp>
        <p:nvSpPr>
          <p:cNvPr id="3" name="Content Placeholder 2">
            <a:extLst>
              <a:ext uri="{FF2B5EF4-FFF2-40B4-BE49-F238E27FC236}">
                <a16:creationId xmlns:a16="http://schemas.microsoft.com/office/drawing/2014/main" id="{5CA03BC8-93C8-4B6E-927F-A37568D90113}"/>
              </a:ext>
            </a:extLst>
          </p:cNvPr>
          <p:cNvSpPr>
            <a:spLocks noGrp="1"/>
          </p:cNvSpPr>
          <p:nvPr>
            <p:ph idx="1"/>
          </p:nvPr>
        </p:nvSpPr>
        <p:spPr>
          <a:xfrm>
            <a:off x="838200" y="1825625"/>
            <a:ext cx="3741174" cy="4351338"/>
          </a:xfrm>
        </p:spPr>
        <p:txBody>
          <a:bodyPr>
            <a:normAutofit/>
          </a:bodyPr>
          <a:lstStyle/>
          <a:p>
            <a:r>
              <a:rPr lang="en-US" dirty="0"/>
              <a:t>Recall that files are a way of storing information outside of main memory</a:t>
            </a:r>
          </a:p>
          <a:p>
            <a:r>
              <a:rPr lang="en-US" dirty="0"/>
              <a:t>We need to access that information differently than we would main memory</a:t>
            </a:r>
          </a:p>
          <a:p>
            <a:r>
              <a:rPr lang="en-US" dirty="0"/>
              <a:t>We treat it much like console input/output</a:t>
            </a:r>
          </a:p>
        </p:txBody>
      </p:sp>
      <p:sp>
        <p:nvSpPr>
          <p:cNvPr id="4" name="Rounded Rectangle 3">
            <a:extLst>
              <a:ext uri="{FF2B5EF4-FFF2-40B4-BE49-F238E27FC236}">
                <a16:creationId xmlns:a16="http://schemas.microsoft.com/office/drawing/2014/main" id="{646DB3BA-5FAB-4827-9555-5193AECFAA9E}"/>
              </a:ext>
            </a:extLst>
          </p:cNvPr>
          <p:cNvSpPr/>
          <p:nvPr/>
        </p:nvSpPr>
        <p:spPr>
          <a:xfrm>
            <a:off x="4689778" y="5494908"/>
            <a:ext cx="3571702" cy="950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CPU - registers</a:t>
            </a:r>
          </a:p>
        </p:txBody>
      </p:sp>
      <p:sp>
        <p:nvSpPr>
          <p:cNvPr id="5" name="Rounded Rectangle 4">
            <a:extLst>
              <a:ext uri="{FF2B5EF4-FFF2-40B4-BE49-F238E27FC236}">
                <a16:creationId xmlns:a16="http://schemas.microsoft.com/office/drawing/2014/main" id="{5F7A4135-5B75-4D23-94BC-15DCAD4005C2}"/>
              </a:ext>
            </a:extLst>
          </p:cNvPr>
          <p:cNvSpPr/>
          <p:nvPr/>
        </p:nvSpPr>
        <p:spPr>
          <a:xfrm>
            <a:off x="4689778" y="4197745"/>
            <a:ext cx="3571702" cy="950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Cache (near CPU)</a:t>
            </a:r>
          </a:p>
        </p:txBody>
      </p:sp>
      <p:sp>
        <p:nvSpPr>
          <p:cNvPr id="6" name="Rounded Rectangle 5">
            <a:extLst>
              <a:ext uri="{FF2B5EF4-FFF2-40B4-BE49-F238E27FC236}">
                <a16:creationId xmlns:a16="http://schemas.microsoft.com/office/drawing/2014/main" id="{C300CCCB-7B04-40E4-89FC-3DEA450EB514}"/>
              </a:ext>
            </a:extLst>
          </p:cNvPr>
          <p:cNvSpPr/>
          <p:nvPr/>
        </p:nvSpPr>
        <p:spPr>
          <a:xfrm>
            <a:off x="4689778" y="2900582"/>
            <a:ext cx="3571702" cy="95078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Main Memory</a:t>
            </a:r>
          </a:p>
        </p:txBody>
      </p:sp>
      <p:sp>
        <p:nvSpPr>
          <p:cNvPr id="7" name="Rounded Rectangle 6">
            <a:extLst>
              <a:ext uri="{FF2B5EF4-FFF2-40B4-BE49-F238E27FC236}">
                <a16:creationId xmlns:a16="http://schemas.microsoft.com/office/drawing/2014/main" id="{C1565B0E-B0CC-47A8-B890-52842E4B5789}"/>
              </a:ext>
            </a:extLst>
          </p:cNvPr>
          <p:cNvSpPr/>
          <p:nvPr/>
        </p:nvSpPr>
        <p:spPr>
          <a:xfrm>
            <a:off x="4689778" y="1662288"/>
            <a:ext cx="3571702" cy="95078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Secondary Memory (Files)</a:t>
            </a:r>
          </a:p>
        </p:txBody>
      </p:sp>
      <p:sp>
        <p:nvSpPr>
          <p:cNvPr id="8" name="Rounded Rectangle 7">
            <a:extLst>
              <a:ext uri="{FF2B5EF4-FFF2-40B4-BE49-F238E27FC236}">
                <a16:creationId xmlns:a16="http://schemas.microsoft.com/office/drawing/2014/main" id="{F5151A21-2FE2-4391-A859-0CF9D608B6EC}"/>
              </a:ext>
            </a:extLst>
          </p:cNvPr>
          <p:cNvSpPr/>
          <p:nvPr/>
        </p:nvSpPr>
        <p:spPr>
          <a:xfrm>
            <a:off x="4689778" y="365125"/>
            <a:ext cx="3571702" cy="950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Offline Memory</a:t>
            </a:r>
          </a:p>
          <a:p>
            <a:pPr algn="ctr"/>
            <a:r>
              <a:rPr lang="en-US" sz="2800" dirty="0"/>
              <a:t>(e.g. Cloud)</a:t>
            </a:r>
          </a:p>
        </p:txBody>
      </p:sp>
      <p:sp>
        <p:nvSpPr>
          <p:cNvPr id="9" name="TextBox 8">
            <a:extLst>
              <a:ext uri="{FF2B5EF4-FFF2-40B4-BE49-F238E27FC236}">
                <a16:creationId xmlns:a16="http://schemas.microsoft.com/office/drawing/2014/main" id="{84D2A622-2350-43E1-A411-CAEC56C4091F}"/>
              </a:ext>
            </a:extLst>
          </p:cNvPr>
          <p:cNvSpPr txBox="1"/>
          <p:nvPr/>
        </p:nvSpPr>
        <p:spPr>
          <a:xfrm>
            <a:off x="9603492" y="4787700"/>
            <a:ext cx="2173544" cy="1200329"/>
          </a:xfrm>
          <a:prstGeom prst="rect">
            <a:avLst/>
          </a:prstGeom>
          <a:noFill/>
        </p:spPr>
        <p:txBody>
          <a:bodyPr wrap="none" rtlCol="0">
            <a:spAutoFit/>
          </a:bodyPr>
          <a:lstStyle/>
          <a:p>
            <a:r>
              <a:rPr lang="en-US" sz="2400" dirty="0"/>
              <a:t>Faster to Access</a:t>
            </a:r>
          </a:p>
          <a:p>
            <a:r>
              <a:rPr lang="en-US" sz="2400" dirty="0"/>
              <a:t>Less total data</a:t>
            </a:r>
          </a:p>
          <a:p>
            <a:r>
              <a:rPr lang="en-US" sz="2400" dirty="0"/>
              <a:t>Less permanent</a:t>
            </a:r>
          </a:p>
        </p:txBody>
      </p:sp>
      <p:sp>
        <p:nvSpPr>
          <p:cNvPr id="10" name="TextBox 9">
            <a:extLst>
              <a:ext uri="{FF2B5EF4-FFF2-40B4-BE49-F238E27FC236}">
                <a16:creationId xmlns:a16="http://schemas.microsoft.com/office/drawing/2014/main" id="{7C905DC3-ABF3-4B0D-B4C6-156B78601E26}"/>
              </a:ext>
            </a:extLst>
          </p:cNvPr>
          <p:cNvSpPr txBox="1"/>
          <p:nvPr/>
        </p:nvSpPr>
        <p:spPr>
          <a:xfrm>
            <a:off x="9603492" y="386726"/>
            <a:ext cx="2382896" cy="1200329"/>
          </a:xfrm>
          <a:prstGeom prst="rect">
            <a:avLst/>
          </a:prstGeom>
          <a:noFill/>
        </p:spPr>
        <p:txBody>
          <a:bodyPr wrap="none" rtlCol="0">
            <a:spAutoFit/>
          </a:bodyPr>
          <a:lstStyle/>
          <a:p>
            <a:r>
              <a:rPr lang="en-US" sz="2400" dirty="0"/>
              <a:t>Slower to Access</a:t>
            </a:r>
          </a:p>
          <a:p>
            <a:r>
              <a:rPr lang="en-US" sz="2400" dirty="0"/>
              <a:t>More total data</a:t>
            </a:r>
          </a:p>
          <a:p>
            <a:r>
              <a:rPr lang="en-US" sz="2400" dirty="0"/>
              <a:t>More long-lasting</a:t>
            </a:r>
          </a:p>
        </p:txBody>
      </p:sp>
      <p:sp>
        <p:nvSpPr>
          <p:cNvPr id="11" name="Up-Down Arrow 10">
            <a:extLst>
              <a:ext uri="{FF2B5EF4-FFF2-40B4-BE49-F238E27FC236}">
                <a16:creationId xmlns:a16="http://schemas.microsoft.com/office/drawing/2014/main" id="{425161CB-38A9-4AB2-953E-1A98F3CFB587}"/>
              </a:ext>
            </a:extLst>
          </p:cNvPr>
          <p:cNvSpPr/>
          <p:nvPr/>
        </p:nvSpPr>
        <p:spPr>
          <a:xfrm>
            <a:off x="8615921" y="461959"/>
            <a:ext cx="794479" cy="598373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9211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EA71-0A08-4F6E-8708-BB6F2F78EC9B}"/>
              </a:ext>
            </a:extLst>
          </p:cNvPr>
          <p:cNvSpPr>
            <a:spLocks noGrp="1"/>
          </p:cNvSpPr>
          <p:nvPr>
            <p:ph type="title"/>
          </p:nvPr>
        </p:nvSpPr>
        <p:spPr/>
        <p:txBody>
          <a:bodyPr/>
          <a:lstStyle/>
          <a:p>
            <a:r>
              <a:rPr lang="en-US" dirty="0"/>
              <a:t>Example of writing</a:t>
            </a:r>
          </a:p>
        </p:txBody>
      </p:sp>
      <p:sp>
        <p:nvSpPr>
          <p:cNvPr id="3" name="Content Placeholder 2">
            <a:extLst>
              <a:ext uri="{FF2B5EF4-FFF2-40B4-BE49-F238E27FC236}">
                <a16:creationId xmlns:a16="http://schemas.microsoft.com/office/drawing/2014/main" id="{C19E7E68-0D27-4654-B907-0B1901B2084C}"/>
              </a:ext>
            </a:extLst>
          </p:cNvPr>
          <p:cNvSpPr>
            <a:spLocks noGrp="1"/>
          </p:cNvSpPr>
          <p:nvPr>
            <p:ph idx="1"/>
          </p:nvPr>
        </p:nvSpPr>
        <p:spPr>
          <a:xfrm>
            <a:off x="830826" y="1567061"/>
            <a:ext cx="10515600" cy="3255662"/>
          </a:xfrm>
        </p:spPr>
        <p:txBody>
          <a:bodyPr>
            <a:normAutofit/>
          </a:bodyPr>
          <a:lstStyle/>
          <a:p>
            <a:pPr marL="0" indent="0">
              <a:buNone/>
            </a:pPr>
            <a:r>
              <a:rPr lang="en-US" sz="2000" dirty="0" err="1">
                <a:latin typeface="Consolas" panose="020B0609020204030204" pitchFamily="49" charset="0"/>
              </a:rPr>
              <a:t>outfile</a:t>
            </a:r>
            <a:r>
              <a:rPr lang="en-US" sz="2000" dirty="0">
                <a:latin typeface="Consolas" panose="020B0609020204030204" pitchFamily="49" charset="0"/>
              </a:rPr>
              <a:t> = open("MyOutput.txt", 'w')</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("Testing the write command.\n")</a:t>
            </a:r>
          </a:p>
          <a:p>
            <a:pPr marL="0" indent="0">
              <a:buNone/>
            </a:pPr>
            <a:r>
              <a:rPr lang="en-US" sz="2000" dirty="0">
                <a:latin typeface="Consolas" panose="020B0609020204030204" pitchFamily="49" charset="0"/>
              </a:rPr>
              <a:t>x = 987</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("Here's a number: "+</a:t>
            </a:r>
            <a:r>
              <a:rPr lang="en-US" sz="2000" dirty="0" err="1">
                <a:latin typeface="Consolas" panose="020B0609020204030204" pitchFamily="49" charset="0"/>
              </a:rPr>
              <a:t>str</a:t>
            </a:r>
            <a:r>
              <a:rPr lang="en-US" sz="2000" dirty="0">
                <a:latin typeface="Consolas" panose="020B0609020204030204" pitchFamily="49" charset="0"/>
              </a:rPr>
              <a:t>(x)+'\n')</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("And another number:")</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t>
            </a:r>
            <a:r>
              <a:rPr lang="en-US" sz="2000" dirty="0" err="1">
                <a:latin typeface="Consolas" panose="020B0609020204030204" pitchFamily="49" charset="0"/>
              </a:rPr>
              <a:t>str</a:t>
            </a:r>
            <a:r>
              <a:rPr lang="en-US" sz="2000" dirty="0">
                <a:latin typeface="Consolas" panose="020B0609020204030204" pitchFamily="49" charset="0"/>
              </a:rPr>
              <a:t>(21))</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("\n")</a:t>
            </a:r>
          </a:p>
          <a:p>
            <a:pPr marL="0" indent="0">
              <a:buNone/>
            </a:pPr>
            <a:r>
              <a:rPr lang="en-US" sz="2000" dirty="0" err="1">
                <a:latin typeface="Consolas" panose="020B0609020204030204" pitchFamily="49" charset="0"/>
              </a:rPr>
              <a:t>outfile.close</a:t>
            </a:r>
            <a:r>
              <a:rPr lang="en-US" sz="2000" dirty="0">
                <a:latin typeface="Consolas" panose="020B0609020204030204" pitchFamily="49" charset="0"/>
              </a:rPr>
              <a:t>()</a:t>
            </a:r>
          </a:p>
        </p:txBody>
      </p:sp>
      <p:sp>
        <p:nvSpPr>
          <p:cNvPr id="4" name="Content Placeholder 2">
            <a:extLst>
              <a:ext uri="{FF2B5EF4-FFF2-40B4-BE49-F238E27FC236}">
                <a16:creationId xmlns:a16="http://schemas.microsoft.com/office/drawing/2014/main" id="{050B4E47-3A5E-4A24-856A-B507589DF726}"/>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MyOutput.txt</a:t>
            </a:r>
          </a:p>
          <a:p>
            <a:pPr marL="0" indent="0">
              <a:buFont typeface="Arial" panose="020B0604020202020204" pitchFamily="34" charset="0"/>
              <a:buNone/>
            </a:pPr>
            <a:r>
              <a:rPr lang="en-US" dirty="0">
                <a:latin typeface="Consolas" panose="020B0609020204030204" pitchFamily="49" charset="0"/>
              </a:rPr>
              <a:t>Testing the write command.</a:t>
            </a:r>
          </a:p>
          <a:p>
            <a:pPr marL="0" indent="0">
              <a:buFont typeface="Arial" panose="020B0604020202020204" pitchFamily="34" charset="0"/>
              <a:buNone/>
            </a:pPr>
            <a:r>
              <a:rPr lang="en-US" dirty="0">
                <a:latin typeface="Consolas" panose="020B0609020204030204" pitchFamily="49" charset="0"/>
              </a:rPr>
              <a:t>Here's a number: 987</a:t>
            </a:r>
          </a:p>
          <a:p>
            <a:pPr marL="0" indent="0">
              <a:buFont typeface="Arial" panose="020B0604020202020204" pitchFamily="34" charset="0"/>
              <a:buNone/>
            </a:pPr>
            <a:r>
              <a:rPr lang="en-US" dirty="0">
                <a:latin typeface="Consolas" panose="020B0609020204030204" pitchFamily="49" charset="0"/>
              </a:rPr>
              <a:t>And another number:21</a:t>
            </a:r>
          </a:p>
          <a:p>
            <a:pPr marL="0" indent="0">
              <a:buFont typeface="Arial" panose="020B0604020202020204" pitchFamily="34" charse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E2A7EC2B-823B-4C3A-984A-0F7ACD0C9B6F}"/>
              </a:ext>
            </a:extLst>
          </p:cNvPr>
          <p:cNvSpPr/>
          <p:nvPr/>
        </p:nvSpPr>
        <p:spPr>
          <a:xfrm rot="1148847">
            <a:off x="14273" y="3711546"/>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7" name="TextBox 6">
            <a:extLst>
              <a:ext uri="{FF2B5EF4-FFF2-40B4-BE49-F238E27FC236}">
                <a16:creationId xmlns:a16="http://schemas.microsoft.com/office/drawing/2014/main" id="{8F2D4B1F-367E-4FFE-8F22-3A528432420B}"/>
              </a:ext>
            </a:extLst>
          </p:cNvPr>
          <p:cNvSpPr txBox="1"/>
          <p:nvPr/>
        </p:nvSpPr>
        <p:spPr>
          <a:xfrm>
            <a:off x="6483145" y="5171127"/>
            <a:ext cx="3200400" cy="923330"/>
          </a:xfrm>
          <a:prstGeom prst="rect">
            <a:avLst/>
          </a:prstGeom>
          <a:noFill/>
        </p:spPr>
        <p:txBody>
          <a:bodyPr wrap="square" rtlCol="0">
            <a:spAutoFit/>
          </a:bodyPr>
          <a:lstStyle/>
          <a:p>
            <a:r>
              <a:rPr lang="en-US" dirty="0">
                <a:solidFill>
                  <a:srgbClr val="FF0000"/>
                </a:solidFill>
              </a:rPr>
              <a:t>The number 21 is converted to a string and output, again with no newline.</a:t>
            </a:r>
          </a:p>
        </p:txBody>
      </p:sp>
      <p:sp>
        <p:nvSpPr>
          <p:cNvPr id="8" name="Right Arrow 4">
            <a:extLst>
              <a:ext uri="{FF2B5EF4-FFF2-40B4-BE49-F238E27FC236}">
                <a16:creationId xmlns:a16="http://schemas.microsoft.com/office/drawing/2014/main" id="{29B5AD5C-CD58-4B60-BDDA-7377027C1544}"/>
              </a:ext>
            </a:extLst>
          </p:cNvPr>
          <p:cNvSpPr/>
          <p:nvPr/>
        </p:nvSpPr>
        <p:spPr>
          <a:xfrm rot="2234008" flipH="1">
            <a:off x="3861077" y="6294656"/>
            <a:ext cx="96508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a:t>
            </a:r>
          </a:p>
        </p:txBody>
      </p:sp>
    </p:spTree>
    <p:extLst>
      <p:ext uri="{BB962C8B-B14F-4D97-AF65-F5344CB8AC3E}">
        <p14:creationId xmlns:p14="http://schemas.microsoft.com/office/powerpoint/2010/main" val="2340439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EA71-0A08-4F6E-8708-BB6F2F78EC9B}"/>
              </a:ext>
            </a:extLst>
          </p:cNvPr>
          <p:cNvSpPr>
            <a:spLocks noGrp="1"/>
          </p:cNvSpPr>
          <p:nvPr>
            <p:ph type="title"/>
          </p:nvPr>
        </p:nvSpPr>
        <p:spPr/>
        <p:txBody>
          <a:bodyPr/>
          <a:lstStyle/>
          <a:p>
            <a:r>
              <a:rPr lang="en-US" dirty="0"/>
              <a:t>Example of writing</a:t>
            </a:r>
          </a:p>
        </p:txBody>
      </p:sp>
      <p:sp>
        <p:nvSpPr>
          <p:cNvPr id="3" name="Content Placeholder 2">
            <a:extLst>
              <a:ext uri="{FF2B5EF4-FFF2-40B4-BE49-F238E27FC236}">
                <a16:creationId xmlns:a16="http://schemas.microsoft.com/office/drawing/2014/main" id="{C19E7E68-0D27-4654-B907-0B1901B2084C}"/>
              </a:ext>
            </a:extLst>
          </p:cNvPr>
          <p:cNvSpPr>
            <a:spLocks noGrp="1"/>
          </p:cNvSpPr>
          <p:nvPr>
            <p:ph idx="1"/>
          </p:nvPr>
        </p:nvSpPr>
        <p:spPr>
          <a:xfrm>
            <a:off x="830826" y="1567061"/>
            <a:ext cx="10515600" cy="3255662"/>
          </a:xfrm>
        </p:spPr>
        <p:txBody>
          <a:bodyPr>
            <a:normAutofit/>
          </a:bodyPr>
          <a:lstStyle/>
          <a:p>
            <a:pPr marL="0" indent="0">
              <a:buNone/>
            </a:pPr>
            <a:r>
              <a:rPr lang="en-US" sz="2000" dirty="0" err="1">
                <a:latin typeface="Consolas" panose="020B0609020204030204" pitchFamily="49" charset="0"/>
              </a:rPr>
              <a:t>outfile</a:t>
            </a:r>
            <a:r>
              <a:rPr lang="en-US" sz="2000" dirty="0">
                <a:latin typeface="Consolas" panose="020B0609020204030204" pitchFamily="49" charset="0"/>
              </a:rPr>
              <a:t> = </a:t>
            </a:r>
            <a:r>
              <a:rPr lang="en-US" sz="2000" dirty="0">
                <a:solidFill>
                  <a:srgbClr val="7030A0"/>
                </a:solidFill>
                <a:latin typeface="Consolas" panose="020B0609020204030204" pitchFamily="49" charset="0"/>
              </a:rPr>
              <a:t>open</a:t>
            </a:r>
            <a:r>
              <a:rPr lang="en-US" sz="2000" dirty="0">
                <a:latin typeface="Consolas" panose="020B0609020204030204" pitchFamily="49" charset="0"/>
              </a:rPr>
              <a:t>("MyOutput.txt", 'w')</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("Testing the write command.\n")</a:t>
            </a:r>
          </a:p>
          <a:p>
            <a:pPr marL="0" indent="0">
              <a:buNone/>
            </a:pPr>
            <a:r>
              <a:rPr lang="en-US" sz="2000" dirty="0">
                <a:latin typeface="Consolas" panose="020B0609020204030204" pitchFamily="49" charset="0"/>
              </a:rPr>
              <a:t>x = 987</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("Here's a number: "+</a:t>
            </a:r>
            <a:r>
              <a:rPr lang="en-US" sz="2000" dirty="0" err="1">
                <a:latin typeface="Consolas" panose="020B0609020204030204" pitchFamily="49" charset="0"/>
              </a:rPr>
              <a:t>str</a:t>
            </a:r>
            <a:r>
              <a:rPr lang="en-US" sz="2000" dirty="0">
                <a:latin typeface="Consolas" panose="020B0609020204030204" pitchFamily="49" charset="0"/>
              </a:rPr>
              <a:t>(x)+'\n')</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("And another number:")</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t>
            </a:r>
            <a:r>
              <a:rPr lang="en-US" sz="2000" dirty="0" err="1">
                <a:latin typeface="Consolas" panose="020B0609020204030204" pitchFamily="49" charset="0"/>
              </a:rPr>
              <a:t>str</a:t>
            </a:r>
            <a:r>
              <a:rPr lang="en-US" sz="2000" dirty="0">
                <a:latin typeface="Consolas" panose="020B0609020204030204" pitchFamily="49" charset="0"/>
              </a:rPr>
              <a:t>(21))</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("\n")</a:t>
            </a:r>
          </a:p>
          <a:p>
            <a:pPr marL="0" indent="0">
              <a:buNone/>
            </a:pPr>
            <a:r>
              <a:rPr lang="en-US" sz="2000" dirty="0" err="1">
                <a:latin typeface="Consolas" panose="020B0609020204030204" pitchFamily="49" charset="0"/>
              </a:rPr>
              <a:t>outfile.close</a:t>
            </a:r>
            <a:r>
              <a:rPr lang="en-US" sz="2000" dirty="0">
                <a:latin typeface="Consolas" panose="020B0609020204030204" pitchFamily="49" charset="0"/>
              </a:rPr>
              <a:t>()</a:t>
            </a:r>
          </a:p>
        </p:txBody>
      </p:sp>
      <p:sp>
        <p:nvSpPr>
          <p:cNvPr id="4" name="Content Placeholder 2">
            <a:extLst>
              <a:ext uri="{FF2B5EF4-FFF2-40B4-BE49-F238E27FC236}">
                <a16:creationId xmlns:a16="http://schemas.microsoft.com/office/drawing/2014/main" id="{050B4E47-3A5E-4A24-856A-B507589DF726}"/>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MyOutput.txt</a:t>
            </a:r>
          </a:p>
          <a:p>
            <a:pPr marL="0" indent="0">
              <a:buFont typeface="Arial" panose="020B0604020202020204" pitchFamily="34" charset="0"/>
              <a:buNone/>
            </a:pPr>
            <a:r>
              <a:rPr lang="en-US" dirty="0">
                <a:latin typeface="Consolas" panose="020B0609020204030204" pitchFamily="49" charset="0"/>
              </a:rPr>
              <a:t>Testing the write command.</a:t>
            </a:r>
          </a:p>
          <a:p>
            <a:pPr marL="0" indent="0">
              <a:buFont typeface="Arial" panose="020B0604020202020204" pitchFamily="34" charset="0"/>
              <a:buNone/>
            </a:pPr>
            <a:r>
              <a:rPr lang="en-US" dirty="0">
                <a:latin typeface="Consolas" panose="020B0609020204030204" pitchFamily="49" charset="0"/>
              </a:rPr>
              <a:t>Here's a number: 987</a:t>
            </a:r>
          </a:p>
          <a:p>
            <a:pPr marL="0" indent="0">
              <a:buFont typeface="Arial" panose="020B0604020202020204" pitchFamily="34" charset="0"/>
              <a:buNone/>
            </a:pPr>
            <a:r>
              <a:rPr lang="en-US" dirty="0">
                <a:latin typeface="Consolas" panose="020B0609020204030204" pitchFamily="49" charset="0"/>
              </a:rPr>
              <a:t>And another number:21</a:t>
            </a:r>
          </a:p>
          <a:p>
            <a:pPr marL="0" indent="0">
              <a:buFont typeface="Arial" panose="020B0604020202020204" pitchFamily="34" charse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E2A7EC2B-823B-4C3A-984A-0F7ACD0C9B6F}"/>
              </a:ext>
            </a:extLst>
          </p:cNvPr>
          <p:cNvSpPr/>
          <p:nvPr/>
        </p:nvSpPr>
        <p:spPr>
          <a:xfrm rot="1148847">
            <a:off x="14273" y="4065507"/>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7" name="TextBox 6">
            <a:extLst>
              <a:ext uri="{FF2B5EF4-FFF2-40B4-BE49-F238E27FC236}">
                <a16:creationId xmlns:a16="http://schemas.microsoft.com/office/drawing/2014/main" id="{8F2D4B1F-367E-4FFE-8F22-3A528432420B}"/>
              </a:ext>
            </a:extLst>
          </p:cNvPr>
          <p:cNvSpPr txBox="1"/>
          <p:nvPr/>
        </p:nvSpPr>
        <p:spPr>
          <a:xfrm>
            <a:off x="6483145" y="5171127"/>
            <a:ext cx="3200400" cy="369332"/>
          </a:xfrm>
          <a:prstGeom prst="rect">
            <a:avLst/>
          </a:prstGeom>
          <a:noFill/>
        </p:spPr>
        <p:txBody>
          <a:bodyPr wrap="square" rtlCol="0">
            <a:spAutoFit/>
          </a:bodyPr>
          <a:lstStyle/>
          <a:p>
            <a:r>
              <a:rPr lang="en-US" dirty="0">
                <a:solidFill>
                  <a:srgbClr val="FF0000"/>
                </a:solidFill>
              </a:rPr>
              <a:t>Now a newline is written.</a:t>
            </a:r>
          </a:p>
        </p:txBody>
      </p:sp>
      <p:sp>
        <p:nvSpPr>
          <p:cNvPr id="8" name="Right Arrow 4">
            <a:extLst>
              <a:ext uri="{FF2B5EF4-FFF2-40B4-BE49-F238E27FC236}">
                <a16:creationId xmlns:a16="http://schemas.microsoft.com/office/drawing/2014/main" id="{29B5AD5C-CD58-4B60-BDDA-7377027C1544}"/>
              </a:ext>
            </a:extLst>
          </p:cNvPr>
          <p:cNvSpPr/>
          <p:nvPr/>
        </p:nvSpPr>
        <p:spPr>
          <a:xfrm rot="681408" flipH="1">
            <a:off x="1081007" y="6390368"/>
            <a:ext cx="96508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a:t>
            </a:r>
          </a:p>
        </p:txBody>
      </p:sp>
    </p:spTree>
    <p:extLst>
      <p:ext uri="{BB962C8B-B14F-4D97-AF65-F5344CB8AC3E}">
        <p14:creationId xmlns:p14="http://schemas.microsoft.com/office/powerpoint/2010/main" val="1019696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EA71-0A08-4F6E-8708-BB6F2F78EC9B}"/>
              </a:ext>
            </a:extLst>
          </p:cNvPr>
          <p:cNvSpPr>
            <a:spLocks noGrp="1"/>
          </p:cNvSpPr>
          <p:nvPr>
            <p:ph type="title"/>
          </p:nvPr>
        </p:nvSpPr>
        <p:spPr/>
        <p:txBody>
          <a:bodyPr/>
          <a:lstStyle/>
          <a:p>
            <a:r>
              <a:rPr lang="en-US" dirty="0"/>
              <a:t>Example of writing</a:t>
            </a:r>
          </a:p>
        </p:txBody>
      </p:sp>
      <p:sp>
        <p:nvSpPr>
          <p:cNvPr id="3" name="Content Placeholder 2">
            <a:extLst>
              <a:ext uri="{FF2B5EF4-FFF2-40B4-BE49-F238E27FC236}">
                <a16:creationId xmlns:a16="http://schemas.microsoft.com/office/drawing/2014/main" id="{C19E7E68-0D27-4654-B907-0B1901B2084C}"/>
              </a:ext>
            </a:extLst>
          </p:cNvPr>
          <p:cNvSpPr>
            <a:spLocks noGrp="1"/>
          </p:cNvSpPr>
          <p:nvPr>
            <p:ph idx="1"/>
          </p:nvPr>
        </p:nvSpPr>
        <p:spPr>
          <a:xfrm>
            <a:off x="830826" y="1567061"/>
            <a:ext cx="10515600" cy="3255662"/>
          </a:xfrm>
        </p:spPr>
        <p:txBody>
          <a:bodyPr>
            <a:normAutofit/>
          </a:bodyPr>
          <a:lstStyle/>
          <a:p>
            <a:pPr marL="0" indent="0">
              <a:buNone/>
            </a:pPr>
            <a:r>
              <a:rPr lang="en-US" sz="2000" dirty="0" err="1">
                <a:latin typeface="Consolas" panose="020B0609020204030204" pitchFamily="49" charset="0"/>
              </a:rPr>
              <a:t>outfile</a:t>
            </a:r>
            <a:r>
              <a:rPr lang="en-US" sz="2000" dirty="0">
                <a:latin typeface="Consolas" panose="020B0609020204030204" pitchFamily="49" charset="0"/>
              </a:rPr>
              <a:t> = </a:t>
            </a:r>
            <a:r>
              <a:rPr lang="en-US" sz="2000" dirty="0">
                <a:solidFill>
                  <a:srgbClr val="7030A0"/>
                </a:solidFill>
                <a:latin typeface="Consolas" panose="020B0609020204030204" pitchFamily="49" charset="0"/>
              </a:rPr>
              <a:t>open</a:t>
            </a:r>
            <a:r>
              <a:rPr lang="en-US" sz="2000" dirty="0">
                <a:latin typeface="Consolas" panose="020B0609020204030204" pitchFamily="49" charset="0"/>
              </a:rPr>
              <a:t>("MyOutput.txt", 'w')</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("Testing the write command.\n")</a:t>
            </a:r>
          </a:p>
          <a:p>
            <a:pPr marL="0" indent="0">
              <a:buNone/>
            </a:pPr>
            <a:r>
              <a:rPr lang="en-US" sz="2000" dirty="0">
                <a:latin typeface="Consolas" panose="020B0609020204030204" pitchFamily="49" charset="0"/>
              </a:rPr>
              <a:t>x = 987</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("Here's a number: "+</a:t>
            </a:r>
            <a:r>
              <a:rPr lang="en-US" sz="2000" dirty="0" err="1">
                <a:latin typeface="Consolas" panose="020B0609020204030204" pitchFamily="49" charset="0"/>
              </a:rPr>
              <a:t>str</a:t>
            </a:r>
            <a:r>
              <a:rPr lang="en-US" sz="2000" dirty="0">
                <a:latin typeface="Consolas" panose="020B0609020204030204" pitchFamily="49" charset="0"/>
              </a:rPr>
              <a:t>(x)+'\n')</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("And another number:")</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t>
            </a:r>
            <a:r>
              <a:rPr lang="en-US" sz="2000" dirty="0" err="1">
                <a:latin typeface="Consolas" panose="020B0609020204030204" pitchFamily="49" charset="0"/>
              </a:rPr>
              <a:t>str</a:t>
            </a:r>
            <a:r>
              <a:rPr lang="en-US" sz="2000" dirty="0">
                <a:latin typeface="Consolas" panose="020B0609020204030204" pitchFamily="49" charset="0"/>
              </a:rPr>
              <a:t>(21))</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("\n")</a:t>
            </a:r>
          </a:p>
          <a:p>
            <a:pPr marL="0" indent="0">
              <a:buNone/>
            </a:pPr>
            <a:r>
              <a:rPr lang="en-US" sz="2000" dirty="0" err="1">
                <a:latin typeface="Consolas" panose="020B0609020204030204" pitchFamily="49" charset="0"/>
              </a:rPr>
              <a:t>outfile.close</a:t>
            </a:r>
            <a:r>
              <a:rPr lang="en-US" sz="2000" dirty="0">
                <a:latin typeface="Consolas" panose="020B0609020204030204" pitchFamily="49" charset="0"/>
              </a:rPr>
              <a:t>()</a:t>
            </a:r>
          </a:p>
        </p:txBody>
      </p:sp>
      <p:sp>
        <p:nvSpPr>
          <p:cNvPr id="4" name="Content Placeholder 2">
            <a:extLst>
              <a:ext uri="{FF2B5EF4-FFF2-40B4-BE49-F238E27FC236}">
                <a16:creationId xmlns:a16="http://schemas.microsoft.com/office/drawing/2014/main" id="{050B4E47-3A5E-4A24-856A-B507589DF726}"/>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MyOutput.txt</a:t>
            </a:r>
          </a:p>
          <a:p>
            <a:pPr marL="0" indent="0">
              <a:buFont typeface="Arial" panose="020B0604020202020204" pitchFamily="34" charset="0"/>
              <a:buNone/>
            </a:pPr>
            <a:r>
              <a:rPr lang="en-US" dirty="0">
                <a:latin typeface="Consolas" panose="020B0609020204030204" pitchFamily="49" charset="0"/>
              </a:rPr>
              <a:t>Testing the write command.</a:t>
            </a:r>
          </a:p>
          <a:p>
            <a:pPr marL="0" indent="0">
              <a:buFont typeface="Arial" panose="020B0604020202020204" pitchFamily="34" charset="0"/>
              <a:buNone/>
            </a:pPr>
            <a:r>
              <a:rPr lang="en-US" dirty="0">
                <a:latin typeface="Consolas" panose="020B0609020204030204" pitchFamily="49" charset="0"/>
              </a:rPr>
              <a:t>Here's a number: 987</a:t>
            </a:r>
          </a:p>
          <a:p>
            <a:pPr marL="0" indent="0">
              <a:buFont typeface="Arial" panose="020B0604020202020204" pitchFamily="34" charset="0"/>
              <a:buNone/>
            </a:pPr>
            <a:r>
              <a:rPr lang="en-US" dirty="0">
                <a:latin typeface="Consolas" panose="020B0609020204030204" pitchFamily="49" charset="0"/>
              </a:rPr>
              <a:t>And another number:21</a:t>
            </a:r>
          </a:p>
          <a:p>
            <a:pPr marL="0" indent="0">
              <a:buFont typeface="Arial" panose="020B0604020202020204" pitchFamily="34" charse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E2A7EC2B-823B-4C3A-984A-0F7ACD0C9B6F}"/>
              </a:ext>
            </a:extLst>
          </p:cNvPr>
          <p:cNvSpPr/>
          <p:nvPr/>
        </p:nvSpPr>
        <p:spPr>
          <a:xfrm rot="1148847">
            <a:off x="14272" y="4437548"/>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7" name="TextBox 6">
            <a:extLst>
              <a:ext uri="{FF2B5EF4-FFF2-40B4-BE49-F238E27FC236}">
                <a16:creationId xmlns:a16="http://schemas.microsoft.com/office/drawing/2014/main" id="{8F2D4B1F-367E-4FFE-8F22-3A528432420B}"/>
              </a:ext>
            </a:extLst>
          </p:cNvPr>
          <p:cNvSpPr txBox="1"/>
          <p:nvPr/>
        </p:nvSpPr>
        <p:spPr>
          <a:xfrm>
            <a:off x="6483145" y="5171127"/>
            <a:ext cx="3200400" cy="646331"/>
          </a:xfrm>
          <a:prstGeom prst="rect">
            <a:avLst/>
          </a:prstGeom>
          <a:noFill/>
        </p:spPr>
        <p:txBody>
          <a:bodyPr wrap="square" rtlCol="0">
            <a:spAutoFit/>
          </a:bodyPr>
          <a:lstStyle/>
          <a:p>
            <a:r>
              <a:rPr lang="en-US" dirty="0">
                <a:solidFill>
                  <a:srgbClr val="FF0000"/>
                </a:solidFill>
              </a:rPr>
              <a:t>The file is closed – nothing more can be written.</a:t>
            </a:r>
          </a:p>
        </p:txBody>
      </p:sp>
    </p:spTree>
    <p:extLst>
      <p:ext uri="{BB962C8B-B14F-4D97-AF65-F5344CB8AC3E}">
        <p14:creationId xmlns:p14="http://schemas.microsoft.com/office/powerpoint/2010/main" val="36959316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22FA-9838-42D4-A6DD-1560B1B06F34}"/>
              </a:ext>
            </a:extLst>
          </p:cNvPr>
          <p:cNvSpPr>
            <a:spLocks noGrp="1"/>
          </p:cNvSpPr>
          <p:nvPr>
            <p:ph type="title"/>
          </p:nvPr>
        </p:nvSpPr>
        <p:spPr/>
        <p:txBody>
          <a:bodyPr/>
          <a:lstStyle/>
          <a:p>
            <a:r>
              <a:rPr lang="en-US" dirty="0"/>
              <a:t>File location</a:t>
            </a:r>
          </a:p>
        </p:txBody>
      </p:sp>
      <p:sp>
        <p:nvSpPr>
          <p:cNvPr id="3" name="Content Placeholder 2">
            <a:extLst>
              <a:ext uri="{FF2B5EF4-FFF2-40B4-BE49-F238E27FC236}">
                <a16:creationId xmlns:a16="http://schemas.microsoft.com/office/drawing/2014/main" id="{ABB0D3FF-B118-4981-AD3A-FE230846E8D3}"/>
              </a:ext>
            </a:extLst>
          </p:cNvPr>
          <p:cNvSpPr>
            <a:spLocks noGrp="1"/>
          </p:cNvSpPr>
          <p:nvPr>
            <p:ph idx="1"/>
          </p:nvPr>
        </p:nvSpPr>
        <p:spPr/>
        <p:txBody>
          <a:bodyPr>
            <a:normAutofit fontScale="92500" lnSpcReduction="10000"/>
          </a:bodyPr>
          <a:lstStyle/>
          <a:p>
            <a:r>
              <a:rPr lang="en-US" dirty="0"/>
              <a:t>The file that was created can be found in the same directory as the .</a:t>
            </a:r>
            <a:r>
              <a:rPr lang="en-US" dirty="0" err="1"/>
              <a:t>py</a:t>
            </a:r>
            <a:r>
              <a:rPr lang="en-US" dirty="0"/>
              <a:t> file.</a:t>
            </a:r>
          </a:p>
          <a:p>
            <a:pPr lvl="1"/>
            <a:r>
              <a:rPr lang="en-US" dirty="0"/>
              <a:t>If you want to create it in a different directory, you must give a directory location as part of the file name when opening.</a:t>
            </a:r>
          </a:p>
          <a:p>
            <a:pPr marL="914400" lvl="2" indent="0">
              <a:buNone/>
            </a:pPr>
            <a:r>
              <a:rPr lang="en-US" sz="2600" dirty="0">
                <a:latin typeface="Consolas" panose="020B0609020204030204" pitchFamily="49" charset="0"/>
                <a:cs typeface="Courier New" panose="02070309020205020404" pitchFamily="49" charset="0"/>
              </a:rPr>
              <a:t>#Mac OS X</a:t>
            </a:r>
          </a:p>
          <a:p>
            <a:pPr marL="914400" lvl="2" indent="0">
              <a:buNone/>
            </a:pPr>
            <a:r>
              <a:rPr lang="en-US" sz="2600" dirty="0" err="1">
                <a:latin typeface="Consolas" panose="020B0609020204030204" pitchFamily="49" charset="0"/>
                <a:cs typeface="Courier New" panose="02070309020205020404" pitchFamily="49" charset="0"/>
              </a:rPr>
              <a:t>infile</a:t>
            </a:r>
            <a:r>
              <a:rPr lang="en-US" sz="2600" dirty="0">
                <a:latin typeface="Consolas" panose="020B0609020204030204" pitchFamily="49" charset="0"/>
                <a:cs typeface="Courier New" panose="02070309020205020404" pitchFamily="49" charset="0"/>
              </a:rPr>
              <a:t> = </a:t>
            </a:r>
            <a:r>
              <a:rPr lang="en-US" sz="2600" dirty="0">
                <a:solidFill>
                  <a:srgbClr val="7030A0"/>
                </a:solidFill>
                <a:latin typeface="Consolas" panose="020B0609020204030204" pitchFamily="49" charset="0"/>
                <a:cs typeface="Courier New" panose="02070309020205020404" pitchFamily="49" charset="0"/>
              </a:rPr>
              <a:t>open</a:t>
            </a:r>
            <a:r>
              <a:rPr lang="en-US" sz="2600" dirty="0">
                <a:latin typeface="Consolas" panose="020B0609020204030204" pitchFamily="49" charset="0"/>
                <a:cs typeface="Courier New" panose="02070309020205020404" pitchFamily="49" charset="0"/>
              </a:rPr>
              <a:t>('data/data.txt', 'r')</a:t>
            </a:r>
          </a:p>
          <a:p>
            <a:pPr marL="914400" lvl="2" indent="0">
              <a:buNone/>
            </a:pPr>
            <a:endParaRPr lang="en-US" sz="2600" dirty="0">
              <a:latin typeface="Consolas" panose="020B0609020204030204" pitchFamily="49" charset="0"/>
              <a:cs typeface="Courier New" panose="02070309020205020404" pitchFamily="49" charset="0"/>
            </a:endParaRPr>
          </a:p>
          <a:p>
            <a:pPr marL="914400" lvl="2" indent="0">
              <a:buNone/>
            </a:pPr>
            <a:r>
              <a:rPr lang="en-US" sz="2600" dirty="0">
                <a:latin typeface="Consolas" panose="020B0609020204030204" pitchFamily="49" charset="0"/>
                <a:cs typeface="Courier New" panose="02070309020205020404" pitchFamily="49" charset="0"/>
              </a:rPr>
              <a:t>#Windows</a:t>
            </a:r>
          </a:p>
          <a:p>
            <a:pPr marL="914400" lvl="2" indent="0">
              <a:buNone/>
            </a:pPr>
            <a:r>
              <a:rPr lang="en-US" sz="2600" dirty="0" err="1">
                <a:latin typeface="Consolas" panose="020B0609020204030204" pitchFamily="49" charset="0"/>
                <a:cs typeface="Courier New" panose="02070309020205020404" pitchFamily="49" charset="0"/>
              </a:rPr>
              <a:t>infile</a:t>
            </a:r>
            <a:r>
              <a:rPr lang="en-US" sz="2600" dirty="0">
                <a:latin typeface="Consolas" panose="020B0609020204030204" pitchFamily="49" charset="0"/>
                <a:cs typeface="Courier New" panose="02070309020205020404" pitchFamily="49" charset="0"/>
              </a:rPr>
              <a:t> = </a:t>
            </a:r>
            <a:r>
              <a:rPr lang="en-US" sz="2600" dirty="0">
                <a:solidFill>
                  <a:srgbClr val="7030A0"/>
                </a:solidFill>
                <a:latin typeface="Consolas" panose="020B0609020204030204" pitchFamily="49" charset="0"/>
                <a:cs typeface="Courier New" panose="02070309020205020404" pitchFamily="49" charset="0"/>
              </a:rPr>
              <a:t>open</a:t>
            </a:r>
            <a:r>
              <a:rPr lang="en-US" sz="2600" dirty="0">
                <a:latin typeface="Consolas" panose="020B0609020204030204" pitchFamily="49" charset="0"/>
                <a:cs typeface="Courier New" panose="02070309020205020404" pitchFamily="49" charset="0"/>
              </a:rPr>
              <a:t>('data\\data.txt', 'r')</a:t>
            </a:r>
          </a:p>
          <a:p>
            <a:pPr lvl="1"/>
            <a:endParaRPr lang="en-US" dirty="0"/>
          </a:p>
          <a:p>
            <a:r>
              <a:rPr lang="en-US" dirty="0"/>
              <a:t>Note: if you open a file for writing, a new file will be created with that name.</a:t>
            </a:r>
          </a:p>
          <a:p>
            <a:pPr lvl="1"/>
            <a:r>
              <a:rPr lang="en-US" dirty="0"/>
              <a:t>It will overwrite any existing file of that name!</a:t>
            </a:r>
          </a:p>
        </p:txBody>
      </p:sp>
      <p:sp>
        <p:nvSpPr>
          <p:cNvPr id="4" name="TextBox 3">
            <a:extLst>
              <a:ext uri="{FF2B5EF4-FFF2-40B4-BE49-F238E27FC236}">
                <a16:creationId xmlns:a16="http://schemas.microsoft.com/office/drawing/2014/main" id="{8AA38B3D-00E9-4165-9BC4-F38486CCF8D0}"/>
              </a:ext>
            </a:extLst>
          </p:cNvPr>
          <p:cNvSpPr txBox="1"/>
          <p:nvPr/>
        </p:nvSpPr>
        <p:spPr>
          <a:xfrm>
            <a:off x="8570043" y="2958869"/>
            <a:ext cx="3200400" cy="1754326"/>
          </a:xfrm>
          <a:prstGeom prst="rect">
            <a:avLst/>
          </a:prstGeom>
          <a:noFill/>
        </p:spPr>
        <p:txBody>
          <a:bodyPr wrap="square" rtlCol="0">
            <a:spAutoFit/>
          </a:bodyPr>
          <a:lstStyle/>
          <a:p>
            <a:r>
              <a:rPr lang="en-US" dirty="0">
                <a:solidFill>
                  <a:srgbClr val="FF0000"/>
                </a:solidFill>
              </a:rPr>
              <a:t>The double backslash (\\) is how we represent a single backslash inside a string, since a single backslash is used for designating special characters like \n</a:t>
            </a:r>
          </a:p>
        </p:txBody>
      </p:sp>
      <p:cxnSp>
        <p:nvCxnSpPr>
          <p:cNvPr id="6" name="Straight Arrow Connector 5">
            <a:extLst>
              <a:ext uri="{FF2B5EF4-FFF2-40B4-BE49-F238E27FC236}">
                <a16:creationId xmlns:a16="http://schemas.microsoft.com/office/drawing/2014/main" id="{97C111D2-8914-4E3D-980B-CC3718BD1323}"/>
              </a:ext>
            </a:extLst>
          </p:cNvPr>
          <p:cNvCxnSpPr>
            <a:cxnSpLocks/>
          </p:cNvCxnSpPr>
          <p:nvPr/>
        </p:nvCxnSpPr>
        <p:spPr>
          <a:xfrm flipH="1">
            <a:off x="5338917" y="3207774"/>
            <a:ext cx="3231126" cy="11061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605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A9F1-2183-4870-98BA-2A6D31436A61}"/>
              </a:ext>
            </a:extLst>
          </p:cNvPr>
          <p:cNvSpPr>
            <a:spLocks noGrp="1"/>
          </p:cNvSpPr>
          <p:nvPr>
            <p:ph type="title"/>
          </p:nvPr>
        </p:nvSpPr>
        <p:spPr/>
        <p:txBody>
          <a:bodyPr/>
          <a:lstStyle/>
          <a:p>
            <a:r>
              <a:rPr lang="en-US" dirty="0"/>
              <a:t>Reading from a file</a:t>
            </a:r>
          </a:p>
        </p:txBody>
      </p:sp>
      <p:sp>
        <p:nvSpPr>
          <p:cNvPr id="3" name="Content Placeholder 2">
            <a:extLst>
              <a:ext uri="{FF2B5EF4-FFF2-40B4-BE49-F238E27FC236}">
                <a16:creationId xmlns:a16="http://schemas.microsoft.com/office/drawing/2014/main" id="{AF5D8E41-AD42-4D77-9D05-D5C9EFFAA5D5}"/>
              </a:ext>
            </a:extLst>
          </p:cNvPr>
          <p:cNvSpPr>
            <a:spLocks noGrp="1"/>
          </p:cNvSpPr>
          <p:nvPr>
            <p:ph idx="1"/>
          </p:nvPr>
        </p:nvSpPr>
        <p:spPr/>
        <p:txBody>
          <a:bodyPr/>
          <a:lstStyle/>
          <a:p>
            <a:r>
              <a:rPr lang="en-US" dirty="0"/>
              <a:t>Again, assume we have a text file (not a binary file)</a:t>
            </a:r>
          </a:p>
          <a:p>
            <a:r>
              <a:rPr lang="en-US" dirty="0"/>
              <a:t>Several options, each reading from the file as strings.</a:t>
            </a:r>
          </a:p>
          <a:p>
            <a:r>
              <a:rPr lang="en-US" dirty="0"/>
              <a:t>The most common option is to read one line of the file at a time.</a:t>
            </a:r>
          </a:p>
          <a:p>
            <a:pPr lvl="1"/>
            <a:r>
              <a:rPr lang="en-US" dirty="0"/>
              <a:t>One line is everything typed until a newline character (\n) is encountered.</a:t>
            </a:r>
          </a:p>
          <a:p>
            <a:pPr lvl="1"/>
            <a:endParaRPr lang="en-US" dirty="0"/>
          </a:p>
          <a:p>
            <a:pPr marL="0" indent="0">
              <a:buNone/>
            </a:pPr>
            <a:r>
              <a:rPr lang="en-US" dirty="0">
                <a:latin typeface="Consolas" panose="020B0609020204030204" pitchFamily="49" charset="0"/>
              </a:rPr>
              <a:t>&lt;string variable&gt; = &lt;</a:t>
            </a:r>
            <a:r>
              <a:rPr lang="en-US" dirty="0" err="1">
                <a:latin typeface="Consolas" panose="020B0609020204030204" pitchFamily="49" charset="0"/>
              </a:rPr>
              <a:t>fileID</a:t>
            </a:r>
            <a:r>
              <a:rPr lang="en-US" dirty="0">
                <a:latin typeface="Consolas" panose="020B0609020204030204" pitchFamily="49" charset="0"/>
              </a:rPr>
              <a:t>&gt;.</a:t>
            </a:r>
            <a:r>
              <a:rPr lang="en-US" dirty="0" err="1">
                <a:latin typeface="Consolas" panose="020B0609020204030204" pitchFamily="49" charset="0"/>
              </a:rPr>
              <a:t>readline</a:t>
            </a:r>
            <a:r>
              <a:rPr lang="en-US" dirty="0">
                <a:latin typeface="Consolas" panose="020B0609020204030204" pitchFamily="49" charset="0"/>
              </a:rPr>
              <a:t>()</a:t>
            </a:r>
          </a:p>
        </p:txBody>
      </p:sp>
    </p:spTree>
    <p:extLst>
      <p:ext uri="{BB962C8B-B14F-4D97-AF65-F5344CB8AC3E}">
        <p14:creationId xmlns:p14="http://schemas.microsoft.com/office/powerpoint/2010/main" val="10644684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A9F1-2183-4870-98BA-2A6D31436A61}"/>
              </a:ext>
            </a:extLst>
          </p:cNvPr>
          <p:cNvSpPr>
            <a:spLocks noGrp="1"/>
          </p:cNvSpPr>
          <p:nvPr>
            <p:ph type="title"/>
          </p:nvPr>
        </p:nvSpPr>
        <p:spPr/>
        <p:txBody>
          <a:bodyPr/>
          <a:lstStyle/>
          <a:p>
            <a:r>
              <a:rPr lang="en-US" dirty="0"/>
              <a:t>Reading from a file</a:t>
            </a:r>
          </a:p>
        </p:txBody>
      </p:sp>
      <p:sp>
        <p:nvSpPr>
          <p:cNvPr id="3" name="Content Placeholder 2">
            <a:extLst>
              <a:ext uri="{FF2B5EF4-FFF2-40B4-BE49-F238E27FC236}">
                <a16:creationId xmlns:a16="http://schemas.microsoft.com/office/drawing/2014/main" id="{AF5D8E41-AD42-4D77-9D05-D5C9EFFAA5D5}"/>
              </a:ext>
            </a:extLst>
          </p:cNvPr>
          <p:cNvSpPr>
            <a:spLocks noGrp="1"/>
          </p:cNvSpPr>
          <p:nvPr>
            <p:ph idx="1"/>
          </p:nvPr>
        </p:nvSpPr>
        <p:spPr/>
        <p:txBody>
          <a:bodyPr/>
          <a:lstStyle/>
          <a:p>
            <a:r>
              <a:rPr lang="en-US" dirty="0"/>
              <a:t>Again, assume we have a text file (not a binary file)</a:t>
            </a:r>
          </a:p>
          <a:p>
            <a:r>
              <a:rPr lang="en-US" dirty="0"/>
              <a:t>Several options, each reading from the file as strings.</a:t>
            </a:r>
          </a:p>
          <a:p>
            <a:r>
              <a:rPr lang="en-US" dirty="0"/>
              <a:t>The most common option is to read one line of the file at a time.</a:t>
            </a:r>
          </a:p>
          <a:p>
            <a:pPr lvl="1"/>
            <a:r>
              <a:rPr lang="en-US" dirty="0"/>
              <a:t>One line is everything typed until a newline character (\n) is encountered.</a:t>
            </a:r>
          </a:p>
          <a:p>
            <a:pPr lvl="1"/>
            <a:endParaRPr lang="en-US" dirty="0"/>
          </a:p>
          <a:p>
            <a:pPr marL="0" indent="0">
              <a:buNone/>
            </a:pPr>
            <a:r>
              <a:rPr lang="en-US" dirty="0">
                <a:latin typeface="Consolas" panose="020B0609020204030204" pitchFamily="49" charset="0"/>
              </a:rPr>
              <a:t>&lt;string variable&gt; = &lt;</a:t>
            </a:r>
            <a:r>
              <a:rPr lang="en-US" dirty="0" err="1">
                <a:latin typeface="Consolas" panose="020B0609020204030204" pitchFamily="49" charset="0"/>
              </a:rPr>
              <a:t>fileID</a:t>
            </a:r>
            <a:r>
              <a:rPr lang="en-US" dirty="0">
                <a:latin typeface="Consolas" panose="020B0609020204030204" pitchFamily="49" charset="0"/>
              </a:rPr>
              <a:t>&gt;.</a:t>
            </a:r>
            <a:r>
              <a:rPr lang="en-US" dirty="0" err="1">
                <a:latin typeface="Consolas" panose="020B0609020204030204" pitchFamily="49" charset="0"/>
              </a:rPr>
              <a:t>readline</a:t>
            </a:r>
            <a:r>
              <a:rPr lang="en-US" dirty="0">
                <a:latin typeface="Consolas" panose="020B0609020204030204" pitchFamily="49" charset="0"/>
              </a:rPr>
              <a:t>()</a:t>
            </a:r>
          </a:p>
        </p:txBody>
      </p:sp>
      <p:sp>
        <p:nvSpPr>
          <p:cNvPr id="4" name="TextBox 3">
            <a:extLst>
              <a:ext uri="{FF2B5EF4-FFF2-40B4-BE49-F238E27FC236}">
                <a16:creationId xmlns:a16="http://schemas.microsoft.com/office/drawing/2014/main" id="{F1395632-C8B0-48B4-A549-55E3D38E151A}"/>
              </a:ext>
            </a:extLst>
          </p:cNvPr>
          <p:cNvSpPr txBox="1"/>
          <p:nvPr/>
        </p:nvSpPr>
        <p:spPr>
          <a:xfrm>
            <a:off x="4747076" y="4951082"/>
            <a:ext cx="2667000" cy="646331"/>
          </a:xfrm>
          <a:prstGeom prst="rect">
            <a:avLst/>
          </a:prstGeom>
          <a:noFill/>
        </p:spPr>
        <p:txBody>
          <a:bodyPr wrap="square" rtlCol="0">
            <a:spAutoFit/>
          </a:bodyPr>
          <a:lstStyle/>
          <a:p>
            <a:r>
              <a:rPr lang="en-US" dirty="0"/>
              <a:t>We start with the file identifier.</a:t>
            </a:r>
          </a:p>
        </p:txBody>
      </p:sp>
      <p:sp>
        <p:nvSpPr>
          <p:cNvPr id="5" name="Oval 4">
            <a:extLst>
              <a:ext uri="{FF2B5EF4-FFF2-40B4-BE49-F238E27FC236}">
                <a16:creationId xmlns:a16="http://schemas.microsoft.com/office/drawing/2014/main" id="{608F63FF-AA0A-4560-9CE8-6E1193929473}"/>
              </a:ext>
            </a:extLst>
          </p:cNvPr>
          <p:cNvSpPr/>
          <p:nvPr/>
        </p:nvSpPr>
        <p:spPr>
          <a:xfrm>
            <a:off x="4747076" y="4001294"/>
            <a:ext cx="1679482"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12914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A9F1-2183-4870-98BA-2A6D31436A61}"/>
              </a:ext>
            </a:extLst>
          </p:cNvPr>
          <p:cNvSpPr>
            <a:spLocks noGrp="1"/>
          </p:cNvSpPr>
          <p:nvPr>
            <p:ph type="title"/>
          </p:nvPr>
        </p:nvSpPr>
        <p:spPr/>
        <p:txBody>
          <a:bodyPr/>
          <a:lstStyle/>
          <a:p>
            <a:r>
              <a:rPr lang="en-US" dirty="0"/>
              <a:t>Reading from a file</a:t>
            </a:r>
          </a:p>
        </p:txBody>
      </p:sp>
      <p:sp>
        <p:nvSpPr>
          <p:cNvPr id="3" name="Content Placeholder 2">
            <a:extLst>
              <a:ext uri="{FF2B5EF4-FFF2-40B4-BE49-F238E27FC236}">
                <a16:creationId xmlns:a16="http://schemas.microsoft.com/office/drawing/2014/main" id="{AF5D8E41-AD42-4D77-9D05-D5C9EFFAA5D5}"/>
              </a:ext>
            </a:extLst>
          </p:cNvPr>
          <p:cNvSpPr>
            <a:spLocks noGrp="1"/>
          </p:cNvSpPr>
          <p:nvPr>
            <p:ph idx="1"/>
          </p:nvPr>
        </p:nvSpPr>
        <p:spPr/>
        <p:txBody>
          <a:bodyPr/>
          <a:lstStyle/>
          <a:p>
            <a:r>
              <a:rPr lang="en-US" dirty="0"/>
              <a:t>Again, assume we have a text file (not a binary file)</a:t>
            </a:r>
          </a:p>
          <a:p>
            <a:r>
              <a:rPr lang="en-US" dirty="0"/>
              <a:t>Several options, each reading from the file as strings.</a:t>
            </a:r>
          </a:p>
          <a:p>
            <a:r>
              <a:rPr lang="en-US" dirty="0"/>
              <a:t>The most common option is to read one line of the file at a time.</a:t>
            </a:r>
          </a:p>
          <a:p>
            <a:pPr lvl="1"/>
            <a:r>
              <a:rPr lang="en-US" dirty="0"/>
              <a:t>One line is everything typed until a newline character (\n) is encountered.</a:t>
            </a:r>
          </a:p>
          <a:p>
            <a:pPr lvl="1"/>
            <a:endParaRPr lang="en-US" dirty="0"/>
          </a:p>
          <a:p>
            <a:pPr marL="0" indent="0">
              <a:buNone/>
            </a:pPr>
            <a:r>
              <a:rPr lang="en-US" dirty="0">
                <a:latin typeface="Consolas" panose="020B0609020204030204" pitchFamily="49" charset="0"/>
              </a:rPr>
              <a:t>&lt;string variable&gt; = &lt;</a:t>
            </a:r>
            <a:r>
              <a:rPr lang="en-US" dirty="0" err="1">
                <a:latin typeface="Consolas" panose="020B0609020204030204" pitchFamily="49" charset="0"/>
              </a:rPr>
              <a:t>fileID</a:t>
            </a:r>
            <a:r>
              <a:rPr lang="en-US" dirty="0">
                <a:latin typeface="Consolas" panose="020B0609020204030204" pitchFamily="49" charset="0"/>
              </a:rPr>
              <a:t>&gt;.</a:t>
            </a:r>
            <a:r>
              <a:rPr lang="en-US" dirty="0" err="1">
                <a:latin typeface="Consolas" panose="020B0609020204030204" pitchFamily="49" charset="0"/>
              </a:rPr>
              <a:t>readline</a:t>
            </a:r>
            <a:r>
              <a:rPr lang="en-US" dirty="0">
                <a:latin typeface="Consolas" panose="020B0609020204030204" pitchFamily="49" charset="0"/>
              </a:rPr>
              <a:t>()</a:t>
            </a:r>
          </a:p>
        </p:txBody>
      </p:sp>
      <p:sp>
        <p:nvSpPr>
          <p:cNvPr id="4" name="TextBox 3">
            <a:extLst>
              <a:ext uri="{FF2B5EF4-FFF2-40B4-BE49-F238E27FC236}">
                <a16:creationId xmlns:a16="http://schemas.microsoft.com/office/drawing/2014/main" id="{F1395632-C8B0-48B4-A549-55E3D38E151A}"/>
              </a:ext>
            </a:extLst>
          </p:cNvPr>
          <p:cNvSpPr txBox="1"/>
          <p:nvPr/>
        </p:nvSpPr>
        <p:spPr>
          <a:xfrm>
            <a:off x="4747076" y="4951082"/>
            <a:ext cx="2667000" cy="369332"/>
          </a:xfrm>
          <a:prstGeom prst="rect">
            <a:avLst/>
          </a:prstGeom>
          <a:noFill/>
        </p:spPr>
        <p:txBody>
          <a:bodyPr wrap="square" rtlCol="0">
            <a:spAutoFit/>
          </a:bodyPr>
          <a:lstStyle/>
          <a:p>
            <a:r>
              <a:rPr lang="en-US" dirty="0"/>
              <a:t>Followed by .</a:t>
            </a:r>
            <a:r>
              <a:rPr lang="en-US" dirty="0" err="1"/>
              <a:t>readline</a:t>
            </a:r>
            <a:r>
              <a:rPr lang="en-US" dirty="0"/>
              <a:t>()</a:t>
            </a:r>
          </a:p>
        </p:txBody>
      </p:sp>
      <p:sp>
        <p:nvSpPr>
          <p:cNvPr id="5" name="Oval 4">
            <a:extLst>
              <a:ext uri="{FF2B5EF4-FFF2-40B4-BE49-F238E27FC236}">
                <a16:creationId xmlns:a16="http://schemas.microsoft.com/office/drawing/2014/main" id="{608F63FF-AA0A-4560-9CE8-6E1193929473}"/>
              </a:ext>
            </a:extLst>
          </p:cNvPr>
          <p:cNvSpPr/>
          <p:nvPr/>
        </p:nvSpPr>
        <p:spPr>
          <a:xfrm>
            <a:off x="6344055" y="4095515"/>
            <a:ext cx="2516609"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76296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A9F1-2183-4870-98BA-2A6D31436A61}"/>
              </a:ext>
            </a:extLst>
          </p:cNvPr>
          <p:cNvSpPr>
            <a:spLocks noGrp="1"/>
          </p:cNvSpPr>
          <p:nvPr>
            <p:ph type="title"/>
          </p:nvPr>
        </p:nvSpPr>
        <p:spPr/>
        <p:txBody>
          <a:bodyPr/>
          <a:lstStyle/>
          <a:p>
            <a:r>
              <a:rPr lang="en-US" dirty="0"/>
              <a:t>Reading from a file</a:t>
            </a:r>
          </a:p>
        </p:txBody>
      </p:sp>
      <p:sp>
        <p:nvSpPr>
          <p:cNvPr id="3" name="Content Placeholder 2">
            <a:extLst>
              <a:ext uri="{FF2B5EF4-FFF2-40B4-BE49-F238E27FC236}">
                <a16:creationId xmlns:a16="http://schemas.microsoft.com/office/drawing/2014/main" id="{AF5D8E41-AD42-4D77-9D05-D5C9EFFAA5D5}"/>
              </a:ext>
            </a:extLst>
          </p:cNvPr>
          <p:cNvSpPr>
            <a:spLocks noGrp="1"/>
          </p:cNvSpPr>
          <p:nvPr>
            <p:ph idx="1"/>
          </p:nvPr>
        </p:nvSpPr>
        <p:spPr/>
        <p:txBody>
          <a:bodyPr/>
          <a:lstStyle/>
          <a:p>
            <a:r>
              <a:rPr lang="en-US" dirty="0"/>
              <a:t>Again, assume we have a text file (not a binary file)</a:t>
            </a:r>
          </a:p>
          <a:p>
            <a:r>
              <a:rPr lang="en-US" dirty="0"/>
              <a:t>Several options, each reading from the file as strings.</a:t>
            </a:r>
          </a:p>
          <a:p>
            <a:r>
              <a:rPr lang="en-US" dirty="0"/>
              <a:t>The most common option is to read one line of the file at a time.</a:t>
            </a:r>
          </a:p>
          <a:p>
            <a:pPr lvl="1"/>
            <a:r>
              <a:rPr lang="en-US" dirty="0"/>
              <a:t>One line is everything typed until a newline character (\n) is encountered.</a:t>
            </a:r>
          </a:p>
          <a:p>
            <a:pPr lvl="1"/>
            <a:endParaRPr lang="en-US" dirty="0"/>
          </a:p>
          <a:p>
            <a:pPr marL="0" indent="0">
              <a:buNone/>
            </a:pPr>
            <a:r>
              <a:rPr lang="en-US" dirty="0">
                <a:latin typeface="Consolas" panose="020B0609020204030204" pitchFamily="49" charset="0"/>
              </a:rPr>
              <a:t>&lt;string variable&gt; = &lt;</a:t>
            </a:r>
            <a:r>
              <a:rPr lang="en-US" dirty="0" err="1">
                <a:latin typeface="Consolas" panose="020B0609020204030204" pitchFamily="49" charset="0"/>
              </a:rPr>
              <a:t>fileID</a:t>
            </a:r>
            <a:r>
              <a:rPr lang="en-US" dirty="0">
                <a:latin typeface="Consolas" panose="020B0609020204030204" pitchFamily="49" charset="0"/>
              </a:rPr>
              <a:t>&gt;.</a:t>
            </a:r>
            <a:r>
              <a:rPr lang="en-US" dirty="0" err="1">
                <a:latin typeface="Consolas" panose="020B0609020204030204" pitchFamily="49" charset="0"/>
              </a:rPr>
              <a:t>readline</a:t>
            </a:r>
            <a:r>
              <a:rPr lang="en-US" dirty="0">
                <a:latin typeface="Consolas" panose="020B0609020204030204" pitchFamily="49" charset="0"/>
              </a:rPr>
              <a:t>()</a:t>
            </a:r>
          </a:p>
        </p:txBody>
      </p:sp>
      <p:sp>
        <p:nvSpPr>
          <p:cNvPr id="4" name="TextBox 3">
            <a:extLst>
              <a:ext uri="{FF2B5EF4-FFF2-40B4-BE49-F238E27FC236}">
                <a16:creationId xmlns:a16="http://schemas.microsoft.com/office/drawing/2014/main" id="{F1395632-C8B0-48B4-A549-55E3D38E151A}"/>
              </a:ext>
            </a:extLst>
          </p:cNvPr>
          <p:cNvSpPr txBox="1"/>
          <p:nvPr/>
        </p:nvSpPr>
        <p:spPr>
          <a:xfrm>
            <a:off x="4747076" y="4951082"/>
            <a:ext cx="2667000" cy="369332"/>
          </a:xfrm>
          <a:prstGeom prst="rect">
            <a:avLst/>
          </a:prstGeom>
          <a:noFill/>
        </p:spPr>
        <p:txBody>
          <a:bodyPr wrap="square" rtlCol="0">
            <a:spAutoFit/>
          </a:bodyPr>
          <a:lstStyle/>
          <a:p>
            <a:r>
              <a:rPr lang="en-US" dirty="0"/>
              <a:t>This gives us a string</a:t>
            </a:r>
          </a:p>
        </p:txBody>
      </p:sp>
      <p:sp>
        <p:nvSpPr>
          <p:cNvPr id="5" name="Oval 4">
            <a:extLst>
              <a:ext uri="{FF2B5EF4-FFF2-40B4-BE49-F238E27FC236}">
                <a16:creationId xmlns:a16="http://schemas.microsoft.com/office/drawing/2014/main" id="{608F63FF-AA0A-4560-9CE8-6E1193929473}"/>
              </a:ext>
            </a:extLst>
          </p:cNvPr>
          <p:cNvSpPr/>
          <p:nvPr/>
        </p:nvSpPr>
        <p:spPr>
          <a:xfrm>
            <a:off x="4747077" y="3902299"/>
            <a:ext cx="4113588" cy="913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212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A9F1-2183-4870-98BA-2A6D31436A61}"/>
              </a:ext>
            </a:extLst>
          </p:cNvPr>
          <p:cNvSpPr>
            <a:spLocks noGrp="1"/>
          </p:cNvSpPr>
          <p:nvPr>
            <p:ph type="title"/>
          </p:nvPr>
        </p:nvSpPr>
        <p:spPr/>
        <p:txBody>
          <a:bodyPr/>
          <a:lstStyle/>
          <a:p>
            <a:r>
              <a:rPr lang="en-US" dirty="0"/>
              <a:t>Reading from a file</a:t>
            </a:r>
          </a:p>
        </p:txBody>
      </p:sp>
      <p:sp>
        <p:nvSpPr>
          <p:cNvPr id="3" name="Content Placeholder 2">
            <a:extLst>
              <a:ext uri="{FF2B5EF4-FFF2-40B4-BE49-F238E27FC236}">
                <a16:creationId xmlns:a16="http://schemas.microsoft.com/office/drawing/2014/main" id="{AF5D8E41-AD42-4D77-9D05-D5C9EFFAA5D5}"/>
              </a:ext>
            </a:extLst>
          </p:cNvPr>
          <p:cNvSpPr>
            <a:spLocks noGrp="1"/>
          </p:cNvSpPr>
          <p:nvPr>
            <p:ph idx="1"/>
          </p:nvPr>
        </p:nvSpPr>
        <p:spPr/>
        <p:txBody>
          <a:bodyPr/>
          <a:lstStyle/>
          <a:p>
            <a:r>
              <a:rPr lang="en-US" dirty="0"/>
              <a:t>Again, assume we have a text file (not a binary file)</a:t>
            </a:r>
          </a:p>
          <a:p>
            <a:r>
              <a:rPr lang="en-US" dirty="0"/>
              <a:t>Several options, each reading from the file as strings.</a:t>
            </a:r>
          </a:p>
          <a:p>
            <a:r>
              <a:rPr lang="en-US" dirty="0"/>
              <a:t>The most common option is to read one line of the file at a time.</a:t>
            </a:r>
          </a:p>
          <a:p>
            <a:pPr lvl="1"/>
            <a:r>
              <a:rPr lang="en-US" dirty="0"/>
              <a:t>One line is everything typed until a newline character (\n) is encountered.</a:t>
            </a:r>
          </a:p>
          <a:p>
            <a:pPr lvl="1"/>
            <a:endParaRPr lang="en-US" dirty="0"/>
          </a:p>
          <a:p>
            <a:pPr marL="0" indent="0">
              <a:buNone/>
            </a:pPr>
            <a:r>
              <a:rPr lang="en-US" dirty="0">
                <a:latin typeface="Consolas" panose="020B0609020204030204" pitchFamily="49" charset="0"/>
              </a:rPr>
              <a:t>&lt;string variable&gt; = &lt;</a:t>
            </a:r>
            <a:r>
              <a:rPr lang="en-US" dirty="0" err="1">
                <a:latin typeface="Consolas" panose="020B0609020204030204" pitchFamily="49" charset="0"/>
              </a:rPr>
              <a:t>fileID</a:t>
            </a:r>
            <a:r>
              <a:rPr lang="en-US" dirty="0">
                <a:latin typeface="Consolas" panose="020B0609020204030204" pitchFamily="49" charset="0"/>
              </a:rPr>
              <a:t>&gt;.</a:t>
            </a:r>
            <a:r>
              <a:rPr lang="en-US" dirty="0" err="1">
                <a:latin typeface="Consolas" panose="020B0609020204030204" pitchFamily="49" charset="0"/>
              </a:rPr>
              <a:t>readline</a:t>
            </a:r>
            <a:r>
              <a:rPr lang="en-US" dirty="0">
                <a:latin typeface="Consolas" panose="020B0609020204030204" pitchFamily="49" charset="0"/>
              </a:rPr>
              <a:t>()</a:t>
            </a:r>
          </a:p>
        </p:txBody>
      </p:sp>
      <p:sp>
        <p:nvSpPr>
          <p:cNvPr id="4" name="TextBox 3">
            <a:extLst>
              <a:ext uri="{FF2B5EF4-FFF2-40B4-BE49-F238E27FC236}">
                <a16:creationId xmlns:a16="http://schemas.microsoft.com/office/drawing/2014/main" id="{F1395632-C8B0-48B4-A549-55E3D38E151A}"/>
              </a:ext>
            </a:extLst>
          </p:cNvPr>
          <p:cNvSpPr txBox="1"/>
          <p:nvPr/>
        </p:nvSpPr>
        <p:spPr>
          <a:xfrm>
            <a:off x="4747076" y="4951082"/>
            <a:ext cx="2667000" cy="646331"/>
          </a:xfrm>
          <a:prstGeom prst="rect">
            <a:avLst/>
          </a:prstGeom>
          <a:noFill/>
        </p:spPr>
        <p:txBody>
          <a:bodyPr wrap="square" rtlCol="0">
            <a:spAutoFit/>
          </a:bodyPr>
          <a:lstStyle/>
          <a:p>
            <a:r>
              <a:rPr lang="en-US" dirty="0"/>
              <a:t>Which we assign to a string variable</a:t>
            </a:r>
          </a:p>
        </p:txBody>
      </p:sp>
      <p:sp>
        <p:nvSpPr>
          <p:cNvPr id="5" name="Oval 4">
            <a:extLst>
              <a:ext uri="{FF2B5EF4-FFF2-40B4-BE49-F238E27FC236}">
                <a16:creationId xmlns:a16="http://schemas.microsoft.com/office/drawing/2014/main" id="{608F63FF-AA0A-4560-9CE8-6E1193929473}"/>
              </a:ext>
            </a:extLst>
          </p:cNvPr>
          <p:cNvSpPr/>
          <p:nvPr/>
        </p:nvSpPr>
        <p:spPr>
          <a:xfrm>
            <a:off x="633488" y="3902299"/>
            <a:ext cx="4113588" cy="913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9810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A9F1-2183-4870-98BA-2A6D31436A61}"/>
              </a:ext>
            </a:extLst>
          </p:cNvPr>
          <p:cNvSpPr>
            <a:spLocks noGrp="1"/>
          </p:cNvSpPr>
          <p:nvPr>
            <p:ph type="title"/>
          </p:nvPr>
        </p:nvSpPr>
        <p:spPr/>
        <p:txBody>
          <a:bodyPr/>
          <a:lstStyle/>
          <a:p>
            <a:r>
              <a:rPr lang="en-US" dirty="0"/>
              <a:t>Reading from a file</a:t>
            </a:r>
          </a:p>
        </p:txBody>
      </p:sp>
      <p:sp>
        <p:nvSpPr>
          <p:cNvPr id="3" name="Content Placeholder 2">
            <a:extLst>
              <a:ext uri="{FF2B5EF4-FFF2-40B4-BE49-F238E27FC236}">
                <a16:creationId xmlns:a16="http://schemas.microsoft.com/office/drawing/2014/main" id="{AF5D8E41-AD42-4D77-9D05-D5C9EFFAA5D5}"/>
              </a:ext>
            </a:extLst>
          </p:cNvPr>
          <p:cNvSpPr>
            <a:spLocks noGrp="1"/>
          </p:cNvSpPr>
          <p:nvPr>
            <p:ph idx="1"/>
          </p:nvPr>
        </p:nvSpPr>
        <p:spPr/>
        <p:txBody>
          <a:bodyPr/>
          <a:lstStyle/>
          <a:p>
            <a:r>
              <a:rPr lang="en-US" dirty="0"/>
              <a:t>Again, assume we have a text file (not a binary file)</a:t>
            </a:r>
          </a:p>
          <a:p>
            <a:r>
              <a:rPr lang="en-US" dirty="0"/>
              <a:t>Several options, each reading from the file as strings.</a:t>
            </a:r>
          </a:p>
          <a:p>
            <a:r>
              <a:rPr lang="en-US" dirty="0"/>
              <a:t>The most common option is to read one line of the file at a time.</a:t>
            </a:r>
          </a:p>
          <a:p>
            <a:pPr lvl="1"/>
            <a:r>
              <a:rPr lang="en-US" dirty="0"/>
              <a:t>One line is everything typed until a newline character (\n) is encountered.</a:t>
            </a:r>
          </a:p>
          <a:p>
            <a:pPr lvl="1"/>
            <a:endParaRPr lang="en-US" dirty="0"/>
          </a:p>
          <a:p>
            <a:pPr marL="0" indent="0">
              <a:buNone/>
            </a:pPr>
            <a:r>
              <a:rPr lang="en-US" dirty="0">
                <a:latin typeface="Consolas" panose="020B0609020204030204" pitchFamily="49" charset="0"/>
              </a:rPr>
              <a:t>&lt;string variable&gt; = &lt;</a:t>
            </a:r>
            <a:r>
              <a:rPr lang="en-US" dirty="0" err="1">
                <a:latin typeface="Consolas" panose="020B0609020204030204" pitchFamily="49" charset="0"/>
              </a:rPr>
              <a:t>fileID</a:t>
            </a:r>
            <a:r>
              <a:rPr lang="en-US" dirty="0">
                <a:latin typeface="Consolas" panose="020B0609020204030204" pitchFamily="49" charset="0"/>
              </a:rPr>
              <a:t>&gt;.</a:t>
            </a:r>
            <a:r>
              <a:rPr lang="en-US" dirty="0" err="1">
                <a:latin typeface="Consolas" panose="020B0609020204030204" pitchFamily="49" charset="0"/>
              </a:rPr>
              <a:t>readline</a:t>
            </a:r>
            <a:r>
              <a:rPr lang="en-US" dirty="0">
                <a:latin typeface="Consolas" panose="020B0609020204030204" pitchFamily="49" charset="0"/>
              </a:rPr>
              <a:t>()</a:t>
            </a:r>
          </a:p>
          <a:p>
            <a:pPr marL="0" indent="0">
              <a:buNone/>
            </a:pPr>
            <a:endParaRPr lang="en-US" dirty="0">
              <a:latin typeface="Consolas" panose="020B0609020204030204" pitchFamily="49" charset="0"/>
            </a:endParaRPr>
          </a:p>
          <a:p>
            <a:r>
              <a:rPr lang="en-US" dirty="0"/>
              <a:t>Example:</a:t>
            </a:r>
          </a:p>
          <a:p>
            <a:pPr marL="0" indent="0">
              <a:buNone/>
            </a:pPr>
            <a:r>
              <a:rPr lang="en-US" dirty="0">
                <a:latin typeface="Consolas" panose="020B0609020204030204" pitchFamily="49" charset="0"/>
              </a:rPr>
              <a:t>	</a:t>
            </a:r>
            <a:r>
              <a:rPr lang="en-US" dirty="0" err="1">
                <a:latin typeface="Consolas" panose="020B0609020204030204" pitchFamily="49" charset="0"/>
              </a:rPr>
              <a:t>next_line</a:t>
            </a:r>
            <a:r>
              <a:rPr lang="en-US" dirty="0">
                <a:latin typeface="Consolas" panose="020B0609020204030204" pitchFamily="49" charset="0"/>
              </a:rPr>
              <a:t> = </a:t>
            </a:r>
            <a:r>
              <a:rPr lang="en-US" dirty="0" err="1">
                <a:latin typeface="Consolas" panose="020B0609020204030204" pitchFamily="49" charset="0"/>
              </a:rPr>
              <a:t>myfile.readline</a:t>
            </a:r>
            <a:r>
              <a:rPr lang="en-US" dirty="0">
                <a:latin typeface="Consolas" panose="020B0609020204030204" pitchFamily="49" charset="0"/>
              </a:rPr>
              <a:t>()</a:t>
            </a: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319658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Extensions</a:t>
            </a:r>
          </a:p>
        </p:txBody>
      </p:sp>
      <p:sp>
        <p:nvSpPr>
          <p:cNvPr id="3" name="Content Placeholder 2"/>
          <p:cNvSpPr>
            <a:spLocks noGrp="1"/>
          </p:cNvSpPr>
          <p:nvPr>
            <p:ph idx="1"/>
          </p:nvPr>
        </p:nvSpPr>
        <p:spPr/>
        <p:txBody>
          <a:bodyPr>
            <a:normAutofit lnSpcReduction="10000"/>
          </a:bodyPr>
          <a:lstStyle/>
          <a:p>
            <a:r>
              <a:rPr lang="en-US" dirty="0"/>
              <a:t>Most file names have an “extension” – a period followed by a designation describing the type of file it is.</a:t>
            </a:r>
          </a:p>
          <a:p>
            <a:pPr lvl="1"/>
            <a:r>
              <a:rPr lang="en-US" dirty="0"/>
              <a:t>.pdf, .</a:t>
            </a:r>
            <a:r>
              <a:rPr lang="en-US" dirty="0" err="1"/>
              <a:t>docx</a:t>
            </a:r>
            <a:r>
              <a:rPr lang="en-US" dirty="0"/>
              <a:t>, .jpg, .</a:t>
            </a:r>
            <a:r>
              <a:rPr lang="en-US" dirty="0" err="1"/>
              <a:t>mov</a:t>
            </a:r>
            <a:r>
              <a:rPr lang="en-US" dirty="0"/>
              <a:t>, .mp3, .</a:t>
            </a:r>
            <a:r>
              <a:rPr lang="en-US" dirty="0" err="1"/>
              <a:t>xlsx</a:t>
            </a:r>
            <a:r>
              <a:rPr lang="en-US" dirty="0"/>
              <a:t>, .csv, etc.</a:t>
            </a:r>
          </a:p>
          <a:p>
            <a:r>
              <a:rPr lang="en-US" dirty="0"/>
              <a:t>The “extension” is just part of the name, it does </a:t>
            </a:r>
            <a:r>
              <a:rPr lang="en-US" b="1" dirty="0"/>
              <a:t>not necessarily </a:t>
            </a:r>
            <a:r>
              <a:rPr lang="en-US" dirty="0"/>
              <a:t>mean anything about </a:t>
            </a:r>
          </a:p>
          <a:p>
            <a:pPr lvl="1"/>
            <a:r>
              <a:rPr lang="en-US" dirty="0"/>
              <a:t>You could rename any file you want with a different extension; that doesn’t change the file itself.</a:t>
            </a:r>
          </a:p>
          <a:p>
            <a:pPr lvl="1"/>
            <a:r>
              <a:rPr lang="en-US" dirty="0"/>
              <a:t>Likewise, you could pick any file name you wish for some file</a:t>
            </a:r>
          </a:p>
          <a:p>
            <a:r>
              <a:rPr lang="en-US" dirty="0"/>
              <a:t>The operating system (and some programs) use the extension as a </a:t>
            </a:r>
            <a:r>
              <a:rPr lang="en-US" b="1" dirty="0"/>
              <a:t>strong hint </a:t>
            </a:r>
            <a:r>
              <a:rPr lang="en-US" dirty="0"/>
              <a:t>about how the data in the file is organized.</a:t>
            </a:r>
          </a:p>
          <a:p>
            <a:pPr lvl="1"/>
            <a:r>
              <a:rPr lang="en-US" dirty="0"/>
              <a:t>But, it is not a guarantee.</a:t>
            </a:r>
          </a:p>
        </p:txBody>
      </p:sp>
    </p:spTree>
    <p:extLst>
      <p:ext uri="{BB962C8B-B14F-4D97-AF65-F5344CB8AC3E}">
        <p14:creationId xmlns:p14="http://schemas.microsoft.com/office/powerpoint/2010/main" val="1380521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multiple lines</a:t>
            </a:r>
          </a:p>
        </p:txBody>
      </p:sp>
      <p:sp>
        <p:nvSpPr>
          <p:cNvPr id="3" name="Content Placeholder 2"/>
          <p:cNvSpPr>
            <a:spLocks noGrp="1"/>
          </p:cNvSpPr>
          <p:nvPr>
            <p:ph idx="1"/>
          </p:nvPr>
        </p:nvSpPr>
        <p:spPr/>
        <p:txBody>
          <a:bodyPr/>
          <a:lstStyle/>
          <a:p>
            <a:r>
              <a:rPr lang="en-US" dirty="0"/>
              <a:t>It is common that we’ll want to process an entire file, and will want to read all (or many) lines, each of which has the same format.</a:t>
            </a:r>
          </a:p>
          <a:p>
            <a:pPr lvl="1"/>
            <a:r>
              <a:rPr lang="en-US" dirty="0"/>
              <a:t>e.g. a data file, with one set of data per line</a:t>
            </a:r>
          </a:p>
          <a:p>
            <a:r>
              <a:rPr lang="en-US" dirty="0"/>
              <a:t>For this, we can use a version of the for loop:</a:t>
            </a:r>
          </a:p>
          <a:p>
            <a:pPr marL="914400" lvl="2" indent="0">
              <a:buNone/>
            </a:pPr>
            <a:r>
              <a:rPr lang="en-US" sz="2800" dirty="0">
                <a:solidFill>
                  <a:srgbClr val="0070C0"/>
                </a:solidFill>
                <a:latin typeface="Consolas" panose="020B0609020204030204" pitchFamily="49" charset="0"/>
              </a:rPr>
              <a:t>for</a:t>
            </a:r>
            <a:r>
              <a:rPr lang="en-US" sz="2800" dirty="0">
                <a:latin typeface="Consolas" panose="020B0609020204030204" pitchFamily="49" charset="0"/>
              </a:rPr>
              <a:t> &lt;</a:t>
            </a:r>
            <a:r>
              <a:rPr lang="en-US" sz="2800" dirty="0" err="1">
                <a:latin typeface="Consolas" panose="020B0609020204030204" pitchFamily="49" charset="0"/>
              </a:rPr>
              <a:t>lineID</a:t>
            </a:r>
            <a:r>
              <a:rPr lang="en-US" sz="2800" dirty="0">
                <a:latin typeface="Consolas" panose="020B0609020204030204" pitchFamily="49" charset="0"/>
              </a:rPr>
              <a:t>&gt; </a:t>
            </a:r>
            <a:r>
              <a:rPr lang="en-US" sz="2800" dirty="0">
                <a:solidFill>
                  <a:srgbClr val="0070C0"/>
                </a:solidFill>
                <a:latin typeface="Consolas" panose="020B0609020204030204" pitchFamily="49" charset="0"/>
              </a:rPr>
              <a:t>in</a:t>
            </a:r>
            <a:r>
              <a:rPr lang="en-US" sz="2800" dirty="0">
                <a:latin typeface="Consolas" panose="020B0609020204030204" pitchFamily="49" charset="0"/>
              </a:rPr>
              <a:t> &lt;</a:t>
            </a:r>
            <a:r>
              <a:rPr lang="en-US" sz="2800" dirty="0" err="1">
                <a:latin typeface="Consolas" panose="020B0609020204030204" pitchFamily="49" charset="0"/>
              </a:rPr>
              <a:t>fileID</a:t>
            </a:r>
            <a:r>
              <a:rPr lang="en-US" sz="2800" dirty="0">
                <a:latin typeface="Consolas" panose="020B0609020204030204" pitchFamily="49" charset="0"/>
              </a:rPr>
              <a:t>&gt;:</a:t>
            </a:r>
          </a:p>
          <a:p>
            <a:pPr marL="914400" lvl="2" indent="0">
              <a:buNone/>
            </a:pPr>
            <a:r>
              <a:rPr lang="en-US" sz="2800" dirty="0">
                <a:latin typeface="Consolas" panose="020B0609020204030204" pitchFamily="49" charset="0"/>
              </a:rPr>
              <a:t>    #Do stuff with the string </a:t>
            </a:r>
            <a:r>
              <a:rPr lang="en-US" sz="2800" dirty="0" err="1">
                <a:latin typeface="Consolas" panose="020B0609020204030204" pitchFamily="49" charset="0"/>
              </a:rPr>
              <a:t>lineID</a:t>
            </a:r>
            <a:endParaRPr lang="en-US" sz="2800" dirty="0">
              <a:latin typeface="Consolas" panose="020B0609020204030204" pitchFamily="49" charset="0"/>
            </a:endParaRPr>
          </a:p>
          <a:p>
            <a:r>
              <a:rPr lang="en-US" dirty="0"/>
              <a:t>The loop is structured just </a:t>
            </a:r>
            <a:r>
              <a:rPr lang="en-US" b="1" dirty="0"/>
              <a:t>like looping through a list</a:t>
            </a:r>
            <a:r>
              <a:rPr lang="en-US" dirty="0"/>
              <a:t>, but in this case we are looping through lines in a file.</a:t>
            </a: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10635945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multiple lines</a:t>
            </a:r>
          </a:p>
        </p:txBody>
      </p:sp>
      <p:sp>
        <p:nvSpPr>
          <p:cNvPr id="3" name="Content Placeholder 2"/>
          <p:cNvSpPr>
            <a:spLocks noGrp="1"/>
          </p:cNvSpPr>
          <p:nvPr>
            <p:ph idx="1"/>
          </p:nvPr>
        </p:nvSpPr>
        <p:spPr/>
        <p:txBody>
          <a:bodyPr>
            <a:normAutofit lnSpcReduction="10000"/>
          </a:bodyPr>
          <a:lstStyle/>
          <a:p>
            <a:r>
              <a:rPr lang="en-US" dirty="0"/>
              <a:t>Two versions that essentially work the same way:</a:t>
            </a:r>
          </a:p>
          <a:p>
            <a:pPr marL="914400" lvl="2" indent="0">
              <a:buNone/>
            </a:pPr>
            <a:r>
              <a:rPr lang="en-US" sz="2800" dirty="0">
                <a:latin typeface="Consolas" panose="020B0609020204030204" pitchFamily="49" charset="0"/>
              </a:rPr>
              <a:t>### OPTION 1</a:t>
            </a:r>
          </a:p>
          <a:p>
            <a:pPr marL="914400" lvl="2" indent="0">
              <a:buNone/>
            </a:pPr>
            <a:r>
              <a:rPr lang="en-US" sz="2800" dirty="0">
                <a:solidFill>
                  <a:srgbClr val="0070C0"/>
                </a:solidFill>
                <a:latin typeface="Consolas" panose="020B0609020204030204" pitchFamily="49" charset="0"/>
              </a:rPr>
              <a:t>for</a:t>
            </a:r>
            <a:r>
              <a:rPr lang="en-US" sz="2800" dirty="0">
                <a:latin typeface="Consolas" panose="020B0609020204030204" pitchFamily="49" charset="0"/>
              </a:rPr>
              <a:t> </a:t>
            </a:r>
            <a:r>
              <a:rPr lang="en-US" sz="2800" dirty="0" err="1">
                <a:latin typeface="Consolas" panose="020B0609020204030204" pitchFamily="49" charset="0"/>
              </a:rPr>
              <a:t>next_line</a:t>
            </a:r>
            <a:r>
              <a:rPr lang="en-US" sz="2800" dirty="0">
                <a:latin typeface="Consolas" panose="020B0609020204030204" pitchFamily="49" charset="0"/>
              </a:rPr>
              <a:t> </a:t>
            </a:r>
            <a:r>
              <a:rPr lang="en-US" sz="2800" dirty="0">
                <a:solidFill>
                  <a:srgbClr val="0070C0"/>
                </a:solidFill>
                <a:latin typeface="Consolas" panose="020B0609020204030204" pitchFamily="49" charset="0"/>
              </a:rPr>
              <a:t>in</a:t>
            </a:r>
            <a:r>
              <a:rPr lang="en-US" sz="2800" dirty="0">
                <a:latin typeface="Consolas" panose="020B0609020204030204" pitchFamily="49" charset="0"/>
              </a:rPr>
              <a:t> </a:t>
            </a:r>
            <a:r>
              <a:rPr lang="en-US" sz="2800" dirty="0" err="1">
                <a:latin typeface="Consolas" panose="020B0609020204030204" pitchFamily="49" charset="0"/>
              </a:rPr>
              <a:t>myfile</a:t>
            </a:r>
            <a:r>
              <a:rPr lang="en-US" sz="2800" dirty="0">
                <a:latin typeface="Consolas" panose="020B0609020204030204" pitchFamily="49" charset="0"/>
              </a:rPr>
              <a:t>:</a:t>
            </a:r>
          </a:p>
          <a:p>
            <a:pPr marL="914400" lvl="2" indent="0">
              <a:buNone/>
            </a:pPr>
            <a:r>
              <a:rPr lang="en-US" sz="2800" dirty="0">
                <a:latin typeface="Consolas" panose="020B0609020204030204" pitchFamily="49" charset="0"/>
              </a:rPr>
              <a:t>    #Do stuff with the </a:t>
            </a:r>
            <a:r>
              <a:rPr lang="en-US" sz="2800" b="1" dirty="0">
                <a:latin typeface="Consolas" panose="020B0609020204030204" pitchFamily="49" charset="0"/>
              </a:rPr>
              <a:t>string </a:t>
            </a:r>
            <a:r>
              <a:rPr lang="en-US" sz="2800" b="1" dirty="0" err="1">
                <a:latin typeface="Consolas" panose="020B0609020204030204" pitchFamily="49" charset="0"/>
              </a:rPr>
              <a:t>next_line</a:t>
            </a:r>
            <a:endParaRPr lang="en-US" sz="2800" b="1" dirty="0">
              <a:latin typeface="Consolas" panose="020B0609020204030204" pitchFamily="49" charset="0"/>
            </a:endParaRPr>
          </a:p>
          <a:p>
            <a:pPr marL="914400" lvl="2" indent="0">
              <a:buNone/>
            </a:pPr>
            <a:endParaRPr lang="en-US" sz="2800" dirty="0">
              <a:latin typeface="Consolas" panose="020B0609020204030204" pitchFamily="49" charset="0"/>
            </a:endParaRPr>
          </a:p>
          <a:p>
            <a:pPr marL="914400" lvl="2" indent="0">
              <a:buNone/>
            </a:pPr>
            <a:r>
              <a:rPr lang="en-US" sz="2800" dirty="0">
                <a:latin typeface="Consolas" panose="020B0609020204030204" pitchFamily="49" charset="0"/>
              </a:rPr>
              <a:t>### OPTION 2</a:t>
            </a:r>
          </a:p>
          <a:p>
            <a:pPr marL="914400" lvl="2" indent="0">
              <a:buNone/>
            </a:pPr>
            <a:r>
              <a:rPr lang="en-US" sz="2800" dirty="0" err="1">
                <a:latin typeface="Consolas" panose="020B0609020204030204" pitchFamily="49" charset="0"/>
              </a:rPr>
              <a:t>next_line</a:t>
            </a:r>
            <a:r>
              <a:rPr lang="en-US" sz="2800" dirty="0">
                <a:latin typeface="Consolas" panose="020B0609020204030204" pitchFamily="49" charset="0"/>
              </a:rPr>
              <a:t> = </a:t>
            </a:r>
            <a:r>
              <a:rPr lang="en-US" sz="2800" dirty="0" err="1">
                <a:latin typeface="Consolas" panose="020B0609020204030204" pitchFamily="49" charset="0"/>
              </a:rPr>
              <a:t>myfile.readline</a:t>
            </a:r>
            <a:r>
              <a:rPr lang="en-US" sz="2800" dirty="0">
                <a:latin typeface="Consolas" panose="020B0609020204030204" pitchFamily="49" charset="0"/>
              </a:rPr>
              <a:t>()</a:t>
            </a:r>
          </a:p>
          <a:p>
            <a:pPr marL="914400" lvl="2" indent="0">
              <a:buNone/>
            </a:pPr>
            <a:r>
              <a:rPr lang="en-US" sz="2800" dirty="0">
                <a:solidFill>
                  <a:srgbClr val="0070C0"/>
                </a:solidFill>
                <a:latin typeface="Consolas" panose="020B0609020204030204" pitchFamily="49" charset="0"/>
              </a:rPr>
              <a:t>while</a:t>
            </a:r>
            <a:r>
              <a:rPr lang="en-US" sz="2800" dirty="0">
                <a:latin typeface="Consolas" panose="020B0609020204030204" pitchFamily="49" charset="0"/>
              </a:rPr>
              <a:t> </a:t>
            </a:r>
            <a:r>
              <a:rPr lang="en-US" sz="2800" dirty="0" err="1">
                <a:latin typeface="Consolas" panose="020B0609020204030204" pitchFamily="49" charset="0"/>
              </a:rPr>
              <a:t>next_line</a:t>
            </a:r>
            <a:r>
              <a:rPr lang="en-US" sz="2800" dirty="0">
                <a:latin typeface="Consolas" panose="020B0609020204030204" pitchFamily="49" charset="0"/>
              </a:rPr>
              <a:t> != '':</a:t>
            </a:r>
          </a:p>
          <a:p>
            <a:pPr marL="914400" lvl="2" indent="0">
              <a:buNone/>
            </a:pPr>
            <a:r>
              <a:rPr lang="en-US" sz="2800" dirty="0">
                <a:latin typeface="Consolas" panose="020B0609020204030204" pitchFamily="49" charset="0"/>
              </a:rPr>
              <a:t>    #Do stuff with the </a:t>
            </a:r>
            <a:r>
              <a:rPr lang="en-US" sz="2800" b="1" dirty="0">
                <a:latin typeface="Consolas" panose="020B0609020204030204" pitchFamily="49" charset="0"/>
              </a:rPr>
              <a:t>string </a:t>
            </a:r>
            <a:r>
              <a:rPr lang="en-US" sz="2800" b="1" dirty="0" err="1">
                <a:latin typeface="Consolas" panose="020B0609020204030204" pitchFamily="49" charset="0"/>
              </a:rPr>
              <a:t>next_line</a:t>
            </a:r>
            <a:endParaRPr lang="en-US" sz="2800" b="1" dirty="0">
              <a:latin typeface="Consolas" panose="020B0609020204030204" pitchFamily="49" charset="0"/>
            </a:endParaRPr>
          </a:p>
          <a:p>
            <a:pPr marL="914400" lvl="2" indent="0">
              <a:buNone/>
            </a:pPr>
            <a:r>
              <a:rPr lang="en-US" sz="2800" dirty="0">
                <a:latin typeface="Consolas" panose="020B0609020204030204" pitchFamily="49" charset="0"/>
              </a:rPr>
              <a:t>    </a:t>
            </a:r>
            <a:r>
              <a:rPr lang="en-US" sz="2800" dirty="0" err="1">
                <a:latin typeface="Consolas" panose="020B0609020204030204" pitchFamily="49" charset="0"/>
              </a:rPr>
              <a:t>next_line</a:t>
            </a:r>
            <a:r>
              <a:rPr lang="en-US" sz="2800" dirty="0">
                <a:latin typeface="Consolas" panose="020B0609020204030204" pitchFamily="49" charset="0"/>
              </a:rPr>
              <a:t> = </a:t>
            </a:r>
            <a:r>
              <a:rPr lang="en-US" sz="2800" dirty="0" err="1">
                <a:latin typeface="Consolas" panose="020B0609020204030204" pitchFamily="49" charset="0"/>
              </a:rPr>
              <a:t>myfile.readline</a:t>
            </a:r>
            <a:r>
              <a:rPr lang="en-US" sz="2800" dirty="0">
                <a:latin typeface="Consolas" panose="020B0609020204030204" pitchFamily="49" charset="0"/>
              </a:rPr>
              <a:t>()</a:t>
            </a:r>
          </a:p>
          <a:p>
            <a:pPr marL="0" indent="0">
              <a:buNone/>
            </a:pPr>
            <a:endParaRPr lang="en-US" dirty="0"/>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6095384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in and printing a file:</a:t>
            </a:r>
          </a:p>
        </p:txBody>
      </p:sp>
      <p:sp>
        <p:nvSpPr>
          <p:cNvPr id="3" name="Content Placeholder 2"/>
          <p:cNvSpPr>
            <a:spLocks noGrp="1"/>
          </p:cNvSpPr>
          <p:nvPr>
            <p:ph idx="1"/>
          </p:nvPr>
        </p:nvSpPr>
        <p:spPr/>
        <p:txBody>
          <a:bodyPr/>
          <a:lstStyle/>
          <a:p>
            <a:pPr marL="0" indent="0">
              <a:buNone/>
            </a:pPr>
            <a:r>
              <a:rPr lang="en-US" dirty="0" err="1">
                <a:latin typeface="Consolas" panose="020B0609020204030204" pitchFamily="49" charset="0"/>
              </a:rPr>
              <a:t>myfile</a:t>
            </a:r>
            <a:r>
              <a:rPr lang="en-US" dirty="0">
                <a:latin typeface="Consolas" panose="020B0609020204030204" pitchFamily="49" charset="0"/>
              </a:rPr>
              <a:t> = </a:t>
            </a:r>
            <a:r>
              <a:rPr lang="en-US" dirty="0">
                <a:solidFill>
                  <a:srgbClr val="7030A0"/>
                </a:solidFill>
                <a:latin typeface="Consolas" panose="020B0609020204030204" pitchFamily="49" charset="0"/>
              </a:rPr>
              <a:t>open</a:t>
            </a:r>
            <a:r>
              <a:rPr lang="en-US" dirty="0">
                <a:latin typeface="Consolas" panose="020B0609020204030204" pitchFamily="49" charset="0"/>
              </a:rPr>
              <a:t>("Test.</a:t>
            </a:r>
            <a:r>
              <a:rPr lang="en-US" dirty="0" err="1">
                <a:latin typeface="Consolas" panose="020B0609020204030204" pitchFamily="49" charset="0"/>
              </a:rPr>
              <a:t>dat</a:t>
            </a:r>
            <a:r>
              <a:rPr lang="en-US" dirty="0">
                <a:latin typeface="Consolas" panose="020B0609020204030204" pitchFamily="49" charset="0"/>
              </a:rPr>
              <a:t>",'r')</a:t>
            </a:r>
          </a:p>
          <a:p>
            <a:pPr marL="0" indent="0">
              <a:buNone/>
            </a:pPr>
            <a:r>
              <a:rPr lang="en-US" dirty="0">
                <a:latin typeface="Consolas" panose="020B0609020204030204" pitchFamily="49" charset="0"/>
              </a:rPr>
              <a:t>for </a:t>
            </a:r>
            <a:r>
              <a:rPr lang="en-US" dirty="0" err="1">
                <a:latin typeface="Consolas" panose="020B0609020204030204" pitchFamily="49" charset="0"/>
              </a:rPr>
              <a:t>next_line</a:t>
            </a:r>
            <a:r>
              <a:rPr lang="en-US" dirty="0">
                <a:latin typeface="Consolas" panose="020B0609020204030204" pitchFamily="49" charset="0"/>
              </a:rPr>
              <a:t> in </a:t>
            </a:r>
            <a:r>
              <a:rPr lang="en-US" dirty="0" err="1">
                <a:latin typeface="Consolas" panose="020B0609020204030204" pitchFamily="49" charset="0"/>
              </a:rPr>
              <a:t>myfile</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a:solidFill>
                  <a:srgbClr val="7030A0"/>
                </a:solidFill>
                <a:latin typeface="Consolas" panose="020B0609020204030204" pitchFamily="49" charset="0"/>
              </a:rPr>
              <a:t>print</a:t>
            </a:r>
            <a:r>
              <a:rPr lang="en-US" dirty="0">
                <a:latin typeface="Consolas" panose="020B0609020204030204" pitchFamily="49" charset="0"/>
              </a:rPr>
              <a:t>(</a:t>
            </a:r>
            <a:r>
              <a:rPr lang="en-US" dirty="0" err="1">
                <a:latin typeface="Consolas" panose="020B0609020204030204" pitchFamily="49" charset="0"/>
              </a:rPr>
              <a:t>next_line,end</a:t>
            </a:r>
            <a:r>
              <a:rPr lang="en-US" dirty="0">
                <a:latin typeface="Consolas" panose="020B0609020204030204" pitchFamily="49" charset="0"/>
              </a:rPr>
              <a:t>='')</a:t>
            </a:r>
          </a:p>
          <a:p>
            <a:pPr marL="0" indent="0">
              <a:buNone/>
            </a:pPr>
            <a:r>
              <a:rPr lang="en-US" dirty="0" err="1">
                <a:latin typeface="Consolas" panose="020B0609020204030204" pitchFamily="49" charset="0"/>
              </a:rPr>
              <a:t>myfile.close</a:t>
            </a:r>
            <a:r>
              <a:rPr lang="en-US" dirty="0">
                <a:latin typeface="Consolas" panose="020B0609020204030204" pitchFamily="49" charset="0"/>
              </a:rPr>
              <a:t>()</a:t>
            </a:r>
          </a:p>
          <a:p>
            <a:pPr marL="0" indent="0">
              <a:buNone/>
            </a:pPr>
            <a:endParaRPr lang="en-US" dirty="0">
              <a:latin typeface="Consolas" panose="020B0609020204030204" pitchFamily="49" charset="0"/>
            </a:endParaRPr>
          </a:p>
          <a:p>
            <a:r>
              <a:rPr lang="en-US" dirty="0"/>
              <a:t>Note: we need to suppress the new line in the print statement so that we don’t put an extra new line in our code!</a:t>
            </a:r>
          </a:p>
          <a:p>
            <a:pPr marL="0" indent="0">
              <a:buNone/>
            </a:pPr>
            <a:endParaRPr lang="en-US" dirty="0"/>
          </a:p>
        </p:txBody>
      </p:sp>
    </p:spTree>
    <p:extLst>
      <p:ext uri="{BB962C8B-B14F-4D97-AF65-F5344CB8AC3E}">
        <p14:creationId xmlns:p14="http://schemas.microsoft.com/office/powerpoint/2010/main" val="25045112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ways to read from files</a:t>
            </a:r>
          </a:p>
        </p:txBody>
      </p:sp>
      <p:sp>
        <p:nvSpPr>
          <p:cNvPr id="3" name="Content Placeholder 2"/>
          <p:cNvSpPr>
            <a:spLocks noGrp="1"/>
          </p:cNvSpPr>
          <p:nvPr>
            <p:ph idx="1"/>
          </p:nvPr>
        </p:nvSpPr>
        <p:spPr/>
        <p:txBody>
          <a:bodyPr>
            <a:normAutofit fontScale="92500" lnSpcReduction="10000"/>
          </a:bodyPr>
          <a:lstStyle/>
          <a:p>
            <a:r>
              <a:rPr lang="en-US" dirty="0">
                <a:latin typeface="Consolas" panose="020B0609020204030204" pitchFamily="49" charset="0"/>
              </a:rPr>
              <a:t>&lt;string variable&gt; = &lt;</a:t>
            </a:r>
            <a:r>
              <a:rPr lang="en-US" dirty="0" err="1">
                <a:latin typeface="Consolas" panose="020B0609020204030204" pitchFamily="49" charset="0"/>
              </a:rPr>
              <a:t>fileID</a:t>
            </a:r>
            <a:r>
              <a:rPr lang="en-US" dirty="0">
                <a:latin typeface="Consolas" panose="020B0609020204030204" pitchFamily="49" charset="0"/>
              </a:rPr>
              <a:t>&gt;.read()</a:t>
            </a:r>
          </a:p>
          <a:p>
            <a:pPr lvl="1"/>
            <a:r>
              <a:rPr lang="en-US" dirty="0"/>
              <a:t>Will read the entire file into one single string</a:t>
            </a:r>
          </a:p>
          <a:p>
            <a:pPr lvl="1"/>
            <a:r>
              <a:rPr lang="en-US" dirty="0"/>
              <a:t>Could be a </a:t>
            </a:r>
            <a:r>
              <a:rPr lang="en-US" b="1" dirty="0"/>
              <a:t>REALLY</a:t>
            </a:r>
            <a:r>
              <a:rPr lang="en-US" dirty="0"/>
              <a:t> large string!</a:t>
            </a:r>
          </a:p>
          <a:p>
            <a:r>
              <a:rPr lang="en-US" dirty="0">
                <a:latin typeface="Consolas" panose="020B0609020204030204" pitchFamily="49" charset="0"/>
              </a:rPr>
              <a:t>&lt;list variable&gt; = &lt;</a:t>
            </a:r>
            <a:r>
              <a:rPr lang="en-US" dirty="0" err="1">
                <a:latin typeface="Consolas" panose="020B0609020204030204" pitchFamily="49" charset="0"/>
              </a:rPr>
              <a:t>fileID</a:t>
            </a:r>
            <a:r>
              <a:rPr lang="en-US" dirty="0">
                <a:latin typeface="Consolas" panose="020B0609020204030204" pitchFamily="49" charset="0"/>
              </a:rPr>
              <a:t>&gt;.</a:t>
            </a:r>
            <a:r>
              <a:rPr lang="en-US" dirty="0" err="1">
                <a:latin typeface="Consolas" panose="020B0609020204030204" pitchFamily="49" charset="0"/>
              </a:rPr>
              <a:t>readlines</a:t>
            </a:r>
            <a:r>
              <a:rPr lang="en-US" dirty="0">
                <a:latin typeface="Consolas" panose="020B0609020204030204" pitchFamily="49" charset="0"/>
              </a:rPr>
              <a:t>()</a:t>
            </a:r>
          </a:p>
          <a:p>
            <a:r>
              <a:rPr lang="en-US" dirty="0">
                <a:latin typeface="Consolas" panose="020B0609020204030204" pitchFamily="49" charset="0"/>
              </a:rPr>
              <a:t>&lt;list variable&gt; = list(&lt;</a:t>
            </a:r>
            <a:r>
              <a:rPr lang="en-US" dirty="0" err="1">
                <a:latin typeface="Consolas" panose="020B0609020204030204" pitchFamily="49" charset="0"/>
              </a:rPr>
              <a:t>fileID</a:t>
            </a:r>
            <a:r>
              <a:rPr lang="en-US" dirty="0">
                <a:latin typeface="Consolas" panose="020B0609020204030204" pitchFamily="49" charset="0"/>
              </a:rPr>
              <a:t>&gt;)</a:t>
            </a:r>
          </a:p>
          <a:p>
            <a:pPr lvl="1"/>
            <a:r>
              <a:rPr lang="en-US" dirty="0"/>
              <a:t>Both of these will convert all the lines in the file into a list of strings</a:t>
            </a:r>
          </a:p>
          <a:p>
            <a:pPr lvl="1"/>
            <a:r>
              <a:rPr lang="en-US" dirty="0"/>
              <a:t>Each element of the list is a string, giving one line of the program</a:t>
            </a:r>
          </a:p>
          <a:p>
            <a:r>
              <a:rPr lang="en-US" dirty="0"/>
              <a:t>Examples:</a:t>
            </a:r>
          </a:p>
          <a:p>
            <a:pPr marL="0" indent="0">
              <a:buNone/>
            </a:pPr>
            <a:r>
              <a:rPr lang="en-US" sz="2600" dirty="0"/>
              <a:t>		</a:t>
            </a:r>
            <a:r>
              <a:rPr lang="en-US" sz="2600" dirty="0" err="1">
                <a:latin typeface="Consolas" panose="020B0609020204030204" pitchFamily="49" charset="0"/>
              </a:rPr>
              <a:t>whole_file</a:t>
            </a:r>
            <a:r>
              <a:rPr lang="en-US" sz="2600" dirty="0">
                <a:latin typeface="Consolas" panose="020B0609020204030204" pitchFamily="49" charset="0"/>
              </a:rPr>
              <a:t> = </a:t>
            </a:r>
            <a:r>
              <a:rPr lang="en-US" sz="2600" dirty="0" err="1">
                <a:latin typeface="Consolas" panose="020B0609020204030204" pitchFamily="49" charset="0"/>
              </a:rPr>
              <a:t>myfile.read</a:t>
            </a:r>
            <a:r>
              <a:rPr lang="en-US" sz="2600" dirty="0">
                <a:latin typeface="Consolas" panose="020B0609020204030204" pitchFamily="49" charset="0"/>
              </a:rPr>
              <a:t>()</a:t>
            </a:r>
          </a:p>
          <a:p>
            <a:pPr marL="0" indent="0">
              <a:buNone/>
            </a:pPr>
            <a:r>
              <a:rPr lang="en-US" sz="2600" dirty="0">
                <a:latin typeface="Consolas" panose="020B0609020204030204" pitchFamily="49" charset="0"/>
              </a:rPr>
              <a:t>		</a:t>
            </a:r>
            <a:r>
              <a:rPr lang="en-US" sz="2600" dirty="0" err="1">
                <a:latin typeface="Consolas" panose="020B0609020204030204" pitchFamily="49" charset="0"/>
              </a:rPr>
              <a:t>all_lines</a:t>
            </a:r>
            <a:r>
              <a:rPr lang="en-US" sz="2600" dirty="0">
                <a:latin typeface="Consolas" panose="020B0609020204030204" pitchFamily="49" charset="0"/>
              </a:rPr>
              <a:t> = </a:t>
            </a:r>
            <a:r>
              <a:rPr lang="en-US" sz="2600" dirty="0" err="1">
                <a:latin typeface="Consolas" panose="020B0609020204030204" pitchFamily="49" charset="0"/>
              </a:rPr>
              <a:t>myfile.readlines</a:t>
            </a:r>
            <a:r>
              <a:rPr lang="en-US" sz="2600" dirty="0">
                <a:latin typeface="Consolas" panose="020B0609020204030204" pitchFamily="49" charset="0"/>
              </a:rPr>
              <a:t>()</a:t>
            </a:r>
          </a:p>
          <a:p>
            <a:pPr marL="0" indent="0">
              <a:buNone/>
            </a:pPr>
            <a:r>
              <a:rPr lang="en-US" sz="2600" dirty="0">
                <a:latin typeface="Consolas" panose="020B0609020204030204" pitchFamily="49" charset="0"/>
              </a:rPr>
              <a:t>		</a:t>
            </a:r>
            <a:r>
              <a:rPr lang="en-US" sz="2600" dirty="0" err="1">
                <a:latin typeface="Consolas" panose="020B0609020204030204" pitchFamily="49" charset="0"/>
              </a:rPr>
              <a:t>all_lines</a:t>
            </a:r>
            <a:r>
              <a:rPr lang="en-US" sz="2600" dirty="0">
                <a:latin typeface="Consolas" panose="020B0609020204030204" pitchFamily="49" charset="0"/>
              </a:rPr>
              <a:t> = list(</a:t>
            </a:r>
            <a:r>
              <a:rPr lang="en-US" sz="2600" dirty="0" err="1">
                <a:latin typeface="Consolas" panose="020B0609020204030204" pitchFamily="49" charset="0"/>
              </a:rPr>
              <a:t>myfile</a:t>
            </a:r>
            <a:r>
              <a:rPr lang="en-US" sz="2600" dirty="0">
                <a:latin typeface="Consolas" panose="020B0609020204030204" pitchFamily="49" charset="0"/>
              </a:rPr>
              <a:t>)</a:t>
            </a:r>
            <a:endParaRPr lang="en-US" sz="2600" dirty="0"/>
          </a:p>
        </p:txBody>
      </p:sp>
    </p:spTree>
    <p:extLst>
      <p:ext uri="{BB962C8B-B14F-4D97-AF65-F5344CB8AC3E}">
        <p14:creationId xmlns:p14="http://schemas.microsoft.com/office/powerpoint/2010/main" val="2803936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Processing</a:t>
            </a:r>
          </a:p>
        </p:txBody>
      </p:sp>
      <p:sp>
        <p:nvSpPr>
          <p:cNvPr id="3" name="Content Placeholder 2"/>
          <p:cNvSpPr>
            <a:spLocks noGrp="1"/>
          </p:cNvSpPr>
          <p:nvPr>
            <p:ph idx="1"/>
          </p:nvPr>
        </p:nvSpPr>
        <p:spPr/>
        <p:txBody>
          <a:bodyPr/>
          <a:lstStyle/>
          <a:p>
            <a:r>
              <a:rPr lang="en-US" dirty="0"/>
              <a:t>We often read in lines of files into individual strings</a:t>
            </a:r>
          </a:p>
          <a:p>
            <a:r>
              <a:rPr lang="en-US" dirty="0"/>
              <a:t>We usually want to “break up” these strings into parts.</a:t>
            </a:r>
          </a:p>
          <a:p>
            <a:r>
              <a:rPr lang="en-US" dirty="0"/>
              <a:t>There are many operations that can be performed on strings, but one of the most useful is the “split” method.</a:t>
            </a:r>
          </a:p>
          <a:p>
            <a:r>
              <a:rPr lang="en-US" dirty="0"/>
              <a:t>The split method will convert a string into a list of strings, based on a separator that is specified.</a:t>
            </a:r>
          </a:p>
          <a:p>
            <a:pPr lvl="1"/>
            <a:r>
              <a:rPr lang="en-US" dirty="0"/>
              <a:t>Everything that comes between separators becomes a new element in the list.</a:t>
            </a:r>
          </a:p>
          <a:p>
            <a:endParaRPr lang="en-US" dirty="0"/>
          </a:p>
        </p:txBody>
      </p:sp>
    </p:spTree>
    <p:extLst>
      <p:ext uri="{BB962C8B-B14F-4D97-AF65-F5344CB8AC3E}">
        <p14:creationId xmlns:p14="http://schemas.microsoft.com/office/powerpoint/2010/main" val="33763493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splitting</a:t>
            </a:r>
          </a:p>
        </p:txBody>
      </p:sp>
      <p:sp>
        <p:nvSpPr>
          <p:cNvPr id="3" name="Content Placeholder 2"/>
          <p:cNvSpPr>
            <a:spLocks noGrp="1"/>
          </p:cNvSpPr>
          <p:nvPr>
            <p:ph idx="1"/>
          </p:nvPr>
        </p:nvSpPr>
        <p:spPr/>
        <p:txBody>
          <a:bodyPr/>
          <a:lstStyle/>
          <a:p>
            <a:r>
              <a:rPr lang="en-US" dirty="0"/>
              <a:t>Format:</a:t>
            </a:r>
          </a:p>
          <a:p>
            <a:pPr marL="0" indent="0">
              <a:buNone/>
            </a:pPr>
            <a:r>
              <a:rPr lang="en-US" dirty="0"/>
              <a:t>&lt;list variable&gt; = &lt;string variable&gt;.split(&lt;thing to split on&gt;)</a:t>
            </a:r>
          </a:p>
          <a:p>
            <a:pPr marL="0" indent="0">
              <a:buNone/>
            </a:pPr>
            <a:endParaRPr lang="en-US" dirty="0"/>
          </a:p>
        </p:txBody>
      </p:sp>
      <p:sp>
        <p:nvSpPr>
          <p:cNvPr id="4" name="TextBox 3">
            <a:extLst>
              <a:ext uri="{FF2B5EF4-FFF2-40B4-BE49-F238E27FC236}">
                <a16:creationId xmlns:a16="http://schemas.microsoft.com/office/drawing/2014/main" id="{F1395632-C8B0-48B4-A549-55E3D38E151A}"/>
              </a:ext>
            </a:extLst>
          </p:cNvPr>
          <p:cNvSpPr txBox="1"/>
          <p:nvPr/>
        </p:nvSpPr>
        <p:spPr>
          <a:xfrm>
            <a:off x="3369037" y="3470012"/>
            <a:ext cx="3598433" cy="369332"/>
          </a:xfrm>
          <a:prstGeom prst="rect">
            <a:avLst/>
          </a:prstGeom>
          <a:noFill/>
        </p:spPr>
        <p:txBody>
          <a:bodyPr wrap="square" rtlCol="0">
            <a:spAutoFit/>
          </a:bodyPr>
          <a:lstStyle/>
          <a:p>
            <a:r>
              <a:rPr lang="en-US" dirty="0"/>
              <a:t>We start with a string variable</a:t>
            </a:r>
          </a:p>
        </p:txBody>
      </p:sp>
      <p:sp>
        <p:nvSpPr>
          <p:cNvPr id="5" name="Oval 4">
            <a:extLst>
              <a:ext uri="{FF2B5EF4-FFF2-40B4-BE49-F238E27FC236}">
                <a16:creationId xmlns:a16="http://schemas.microsoft.com/office/drawing/2014/main" id="{608F63FF-AA0A-4560-9CE8-6E1193929473}"/>
              </a:ext>
            </a:extLst>
          </p:cNvPr>
          <p:cNvSpPr/>
          <p:nvPr/>
        </p:nvSpPr>
        <p:spPr>
          <a:xfrm>
            <a:off x="3235021" y="2099257"/>
            <a:ext cx="2457441" cy="913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85436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splitting</a:t>
            </a:r>
          </a:p>
        </p:txBody>
      </p:sp>
      <p:sp>
        <p:nvSpPr>
          <p:cNvPr id="3" name="Content Placeholder 2"/>
          <p:cNvSpPr>
            <a:spLocks noGrp="1"/>
          </p:cNvSpPr>
          <p:nvPr>
            <p:ph idx="1"/>
          </p:nvPr>
        </p:nvSpPr>
        <p:spPr/>
        <p:txBody>
          <a:bodyPr/>
          <a:lstStyle/>
          <a:p>
            <a:r>
              <a:rPr lang="en-US" dirty="0"/>
              <a:t>Format:</a:t>
            </a:r>
          </a:p>
          <a:p>
            <a:pPr marL="0" indent="0">
              <a:buNone/>
            </a:pPr>
            <a:r>
              <a:rPr lang="en-US" dirty="0"/>
              <a:t>&lt;list variable&gt; = &lt;string variable&gt;.split(&lt;thing to split on&gt;)</a:t>
            </a:r>
          </a:p>
          <a:p>
            <a:pPr marL="0" indent="0">
              <a:buNone/>
            </a:pPr>
            <a:endParaRPr lang="en-US" dirty="0"/>
          </a:p>
        </p:txBody>
      </p:sp>
      <p:sp>
        <p:nvSpPr>
          <p:cNvPr id="4" name="TextBox 3">
            <a:extLst>
              <a:ext uri="{FF2B5EF4-FFF2-40B4-BE49-F238E27FC236}">
                <a16:creationId xmlns:a16="http://schemas.microsoft.com/office/drawing/2014/main" id="{F1395632-C8B0-48B4-A549-55E3D38E151A}"/>
              </a:ext>
            </a:extLst>
          </p:cNvPr>
          <p:cNvSpPr txBox="1"/>
          <p:nvPr/>
        </p:nvSpPr>
        <p:spPr>
          <a:xfrm>
            <a:off x="3369037" y="3470012"/>
            <a:ext cx="3598433" cy="369332"/>
          </a:xfrm>
          <a:prstGeom prst="rect">
            <a:avLst/>
          </a:prstGeom>
          <a:noFill/>
        </p:spPr>
        <p:txBody>
          <a:bodyPr wrap="square" rtlCol="0">
            <a:spAutoFit/>
          </a:bodyPr>
          <a:lstStyle/>
          <a:p>
            <a:r>
              <a:rPr lang="en-US" dirty="0"/>
              <a:t>Then we put .split()</a:t>
            </a:r>
          </a:p>
        </p:txBody>
      </p:sp>
      <p:sp>
        <p:nvSpPr>
          <p:cNvPr id="5" name="Oval 4">
            <a:extLst>
              <a:ext uri="{FF2B5EF4-FFF2-40B4-BE49-F238E27FC236}">
                <a16:creationId xmlns:a16="http://schemas.microsoft.com/office/drawing/2014/main" id="{608F63FF-AA0A-4560-9CE8-6E1193929473}"/>
              </a:ext>
            </a:extLst>
          </p:cNvPr>
          <p:cNvSpPr/>
          <p:nvPr/>
        </p:nvSpPr>
        <p:spPr>
          <a:xfrm>
            <a:off x="5643370" y="2190896"/>
            <a:ext cx="886219" cy="7454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08F63FF-AA0A-4560-9CE8-6E1193929473}"/>
              </a:ext>
            </a:extLst>
          </p:cNvPr>
          <p:cNvSpPr/>
          <p:nvPr/>
        </p:nvSpPr>
        <p:spPr>
          <a:xfrm>
            <a:off x="9067005" y="2216654"/>
            <a:ext cx="192906" cy="7454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1042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splitting</a:t>
            </a:r>
          </a:p>
        </p:txBody>
      </p:sp>
      <p:sp>
        <p:nvSpPr>
          <p:cNvPr id="3" name="Content Placeholder 2"/>
          <p:cNvSpPr>
            <a:spLocks noGrp="1"/>
          </p:cNvSpPr>
          <p:nvPr>
            <p:ph idx="1"/>
          </p:nvPr>
        </p:nvSpPr>
        <p:spPr/>
        <p:txBody>
          <a:bodyPr/>
          <a:lstStyle/>
          <a:p>
            <a:r>
              <a:rPr lang="en-US" dirty="0"/>
              <a:t>Format:</a:t>
            </a:r>
          </a:p>
          <a:p>
            <a:pPr marL="0" indent="0">
              <a:buNone/>
            </a:pPr>
            <a:r>
              <a:rPr lang="en-US" dirty="0"/>
              <a:t>&lt;list variable&gt; = &lt;string variable&gt;.split(&lt;thing to split on&gt;)</a:t>
            </a:r>
          </a:p>
          <a:p>
            <a:pPr marL="0" indent="0">
              <a:buNone/>
            </a:pPr>
            <a:endParaRPr lang="en-US" dirty="0"/>
          </a:p>
        </p:txBody>
      </p:sp>
      <p:sp>
        <p:nvSpPr>
          <p:cNvPr id="4" name="TextBox 3">
            <a:extLst>
              <a:ext uri="{FF2B5EF4-FFF2-40B4-BE49-F238E27FC236}">
                <a16:creationId xmlns:a16="http://schemas.microsoft.com/office/drawing/2014/main" id="{F1395632-C8B0-48B4-A549-55E3D38E151A}"/>
              </a:ext>
            </a:extLst>
          </p:cNvPr>
          <p:cNvSpPr txBox="1"/>
          <p:nvPr/>
        </p:nvSpPr>
        <p:spPr>
          <a:xfrm>
            <a:off x="3369037" y="3470012"/>
            <a:ext cx="3598433" cy="1200329"/>
          </a:xfrm>
          <a:prstGeom prst="rect">
            <a:avLst/>
          </a:prstGeom>
          <a:noFill/>
        </p:spPr>
        <p:txBody>
          <a:bodyPr wrap="square" rtlCol="0">
            <a:spAutoFit/>
          </a:bodyPr>
          <a:lstStyle/>
          <a:p>
            <a:r>
              <a:rPr lang="en-US" dirty="0"/>
              <a:t>Inside the parentheses is what we want to use to decide how to split up the string.</a:t>
            </a:r>
          </a:p>
          <a:p>
            <a:r>
              <a:rPr lang="en-US" dirty="0"/>
              <a:t>This is a string.</a:t>
            </a:r>
          </a:p>
        </p:txBody>
      </p:sp>
      <p:sp>
        <p:nvSpPr>
          <p:cNvPr id="5" name="Oval 4">
            <a:extLst>
              <a:ext uri="{FF2B5EF4-FFF2-40B4-BE49-F238E27FC236}">
                <a16:creationId xmlns:a16="http://schemas.microsoft.com/office/drawing/2014/main" id="{608F63FF-AA0A-4560-9CE8-6E1193929473}"/>
              </a:ext>
            </a:extLst>
          </p:cNvPr>
          <p:cNvSpPr/>
          <p:nvPr/>
        </p:nvSpPr>
        <p:spPr>
          <a:xfrm>
            <a:off x="6403224" y="2216653"/>
            <a:ext cx="2663781" cy="7454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742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splitting</a:t>
            </a:r>
          </a:p>
        </p:txBody>
      </p:sp>
      <p:sp>
        <p:nvSpPr>
          <p:cNvPr id="3" name="Content Placeholder 2"/>
          <p:cNvSpPr>
            <a:spLocks noGrp="1"/>
          </p:cNvSpPr>
          <p:nvPr>
            <p:ph idx="1"/>
          </p:nvPr>
        </p:nvSpPr>
        <p:spPr/>
        <p:txBody>
          <a:bodyPr/>
          <a:lstStyle/>
          <a:p>
            <a:r>
              <a:rPr lang="en-US" dirty="0"/>
              <a:t>Format:</a:t>
            </a:r>
          </a:p>
          <a:p>
            <a:pPr marL="0" indent="0">
              <a:buNone/>
            </a:pPr>
            <a:r>
              <a:rPr lang="en-US" dirty="0"/>
              <a:t>&lt;list variable&gt; = &lt;string variable&gt;.split(&lt;thing to split on&gt;)</a:t>
            </a:r>
          </a:p>
          <a:p>
            <a:pPr marL="0" indent="0">
              <a:buNone/>
            </a:pPr>
            <a:endParaRPr lang="en-US" dirty="0"/>
          </a:p>
        </p:txBody>
      </p:sp>
      <p:sp>
        <p:nvSpPr>
          <p:cNvPr id="4" name="TextBox 3">
            <a:extLst>
              <a:ext uri="{FF2B5EF4-FFF2-40B4-BE49-F238E27FC236}">
                <a16:creationId xmlns:a16="http://schemas.microsoft.com/office/drawing/2014/main" id="{F1395632-C8B0-48B4-A549-55E3D38E151A}"/>
              </a:ext>
            </a:extLst>
          </p:cNvPr>
          <p:cNvSpPr txBox="1"/>
          <p:nvPr/>
        </p:nvSpPr>
        <p:spPr>
          <a:xfrm>
            <a:off x="3369037" y="3470012"/>
            <a:ext cx="3598433" cy="369332"/>
          </a:xfrm>
          <a:prstGeom prst="rect">
            <a:avLst/>
          </a:prstGeom>
          <a:noFill/>
        </p:spPr>
        <p:txBody>
          <a:bodyPr wrap="square" rtlCol="0">
            <a:spAutoFit/>
          </a:bodyPr>
          <a:lstStyle/>
          <a:p>
            <a:r>
              <a:rPr lang="en-US" dirty="0"/>
              <a:t>The result is a list of strings</a:t>
            </a:r>
          </a:p>
        </p:txBody>
      </p:sp>
      <p:sp>
        <p:nvSpPr>
          <p:cNvPr id="5" name="Oval 4">
            <a:extLst>
              <a:ext uri="{FF2B5EF4-FFF2-40B4-BE49-F238E27FC236}">
                <a16:creationId xmlns:a16="http://schemas.microsoft.com/office/drawing/2014/main" id="{608F63FF-AA0A-4560-9CE8-6E1193929473}"/>
              </a:ext>
            </a:extLst>
          </p:cNvPr>
          <p:cNvSpPr/>
          <p:nvPr/>
        </p:nvSpPr>
        <p:spPr>
          <a:xfrm>
            <a:off x="705256" y="2159726"/>
            <a:ext cx="2663781" cy="7454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5571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r>
              <a:rPr lang="en-US" dirty="0">
                <a:latin typeface="Consolas" panose="020B0609020204030204" pitchFamily="49" charset="0"/>
              </a:rPr>
              <a:t>s = "1,2,3,4"</a:t>
            </a:r>
          </a:p>
          <a:p>
            <a:pPr marL="0" indent="0">
              <a:buNone/>
            </a:pPr>
            <a:r>
              <a:rPr lang="en-US" dirty="0" err="1">
                <a:latin typeface="Consolas" panose="020B0609020204030204" pitchFamily="49" charset="0"/>
              </a:rPr>
              <a:t>elems</a:t>
            </a:r>
            <a:r>
              <a:rPr lang="en-US" dirty="0">
                <a:latin typeface="Consolas" panose="020B0609020204030204" pitchFamily="49" charset="0"/>
              </a:rPr>
              <a:t> = </a:t>
            </a:r>
            <a:r>
              <a:rPr lang="en-US" dirty="0" err="1">
                <a:latin typeface="Consolas" panose="020B0609020204030204" pitchFamily="49" charset="0"/>
              </a:rPr>
              <a:t>s.split</a:t>
            </a:r>
            <a:r>
              <a:rPr lang="en-US" dirty="0">
                <a:latin typeface="Consolas" panose="020B0609020204030204" pitchFamily="49" charset="0"/>
              </a:rPr>
              <a:t>(',')</a:t>
            </a:r>
          </a:p>
          <a:p>
            <a:pPr marL="0" indent="0">
              <a:buNone/>
            </a:pPr>
            <a:r>
              <a:rPr lang="en-US" dirty="0">
                <a:latin typeface="Consolas" panose="020B0609020204030204" pitchFamily="49" charset="0"/>
              </a:rPr>
              <a:t>print(</a:t>
            </a:r>
            <a:r>
              <a:rPr lang="en-US" dirty="0" err="1">
                <a:latin typeface="Consolas" panose="020B0609020204030204" pitchFamily="49" charset="0"/>
              </a:rPr>
              <a:t>elems</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050B4E47-3A5E-4A24-856A-B507589DF726}"/>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['1', '2', '3', '4']</a:t>
            </a: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p>
        </p:txBody>
      </p:sp>
    </p:spTree>
    <p:extLst>
      <p:ext uri="{BB962C8B-B14F-4D97-AF65-F5344CB8AC3E}">
        <p14:creationId xmlns:p14="http://schemas.microsoft.com/office/powerpoint/2010/main" val="82899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036C9-A1BF-44BE-8825-73180EFC0E2A}"/>
              </a:ext>
            </a:extLst>
          </p:cNvPr>
          <p:cNvSpPr>
            <a:spLocks noGrp="1"/>
          </p:cNvSpPr>
          <p:nvPr>
            <p:ph type="title"/>
          </p:nvPr>
        </p:nvSpPr>
        <p:spPr/>
        <p:txBody>
          <a:bodyPr/>
          <a:lstStyle/>
          <a:p>
            <a:r>
              <a:rPr lang="en-US" dirty="0"/>
              <a:t>The basics of dealing with files</a:t>
            </a:r>
          </a:p>
        </p:txBody>
      </p:sp>
      <p:sp>
        <p:nvSpPr>
          <p:cNvPr id="3" name="Content Placeholder 2">
            <a:extLst>
              <a:ext uri="{FF2B5EF4-FFF2-40B4-BE49-F238E27FC236}">
                <a16:creationId xmlns:a16="http://schemas.microsoft.com/office/drawing/2014/main" id="{266B4337-DF98-4B2E-9D6B-016F9D3B9E61}"/>
              </a:ext>
            </a:extLst>
          </p:cNvPr>
          <p:cNvSpPr>
            <a:spLocks noGrp="1"/>
          </p:cNvSpPr>
          <p:nvPr>
            <p:ph idx="1"/>
          </p:nvPr>
        </p:nvSpPr>
        <p:spPr>
          <a:xfrm>
            <a:off x="838200" y="1825625"/>
            <a:ext cx="7118555" cy="4351338"/>
          </a:xfrm>
        </p:spPr>
        <p:txBody>
          <a:bodyPr/>
          <a:lstStyle/>
          <a:p>
            <a:r>
              <a:rPr lang="en-US" dirty="0"/>
              <a:t>Lots of files will be in secondary storage</a:t>
            </a:r>
          </a:p>
          <a:p>
            <a:r>
              <a:rPr lang="en-US" dirty="0"/>
              <a:t>We need to set up a way of designating a file as the particular one we are working with:</a:t>
            </a:r>
          </a:p>
          <a:p>
            <a:pPr lvl="1"/>
            <a:r>
              <a:rPr lang="en-US" dirty="0"/>
              <a:t>A file identifier</a:t>
            </a:r>
          </a:p>
          <a:p>
            <a:pPr lvl="1"/>
            <a:r>
              <a:rPr lang="en-US" dirty="0"/>
              <a:t>Will be a variable</a:t>
            </a:r>
          </a:p>
          <a:p>
            <a:pPr lvl="1"/>
            <a:endParaRPr lang="en-US" dirty="0"/>
          </a:p>
          <a:p>
            <a:pPr lvl="1"/>
            <a:endParaRPr lang="en-US" dirty="0"/>
          </a:p>
          <a:p>
            <a:r>
              <a:rPr lang="en-US" dirty="0"/>
              <a:t>Then, we will use that identifier to refer to the file when we want to do something with it.</a:t>
            </a:r>
          </a:p>
          <a:p>
            <a:endParaRPr lang="en-US" dirty="0"/>
          </a:p>
        </p:txBody>
      </p:sp>
      <p:sp>
        <p:nvSpPr>
          <p:cNvPr id="4" name="Flowchart: Document 3">
            <a:extLst>
              <a:ext uri="{FF2B5EF4-FFF2-40B4-BE49-F238E27FC236}">
                <a16:creationId xmlns:a16="http://schemas.microsoft.com/office/drawing/2014/main" id="{D36C649E-FC57-4171-9019-CE4F43DDE2FD}"/>
              </a:ext>
            </a:extLst>
          </p:cNvPr>
          <p:cNvSpPr/>
          <p:nvPr/>
        </p:nvSpPr>
        <p:spPr>
          <a:xfrm rot="10800000">
            <a:off x="8121443" y="2293530"/>
            <a:ext cx="1386349" cy="81853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4">
            <a:extLst>
              <a:ext uri="{FF2B5EF4-FFF2-40B4-BE49-F238E27FC236}">
                <a16:creationId xmlns:a16="http://schemas.microsoft.com/office/drawing/2014/main" id="{2338F7B1-1079-404C-BBAA-C03FD530BD93}"/>
              </a:ext>
            </a:extLst>
          </p:cNvPr>
          <p:cNvSpPr/>
          <p:nvPr/>
        </p:nvSpPr>
        <p:spPr>
          <a:xfrm rot="10800000">
            <a:off x="10080520" y="1203784"/>
            <a:ext cx="1386349" cy="81853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Document 5">
            <a:extLst>
              <a:ext uri="{FF2B5EF4-FFF2-40B4-BE49-F238E27FC236}">
                <a16:creationId xmlns:a16="http://schemas.microsoft.com/office/drawing/2014/main" id="{939A9B5F-E2B9-4406-9ECB-C518564D25D3}"/>
              </a:ext>
            </a:extLst>
          </p:cNvPr>
          <p:cNvSpPr/>
          <p:nvPr/>
        </p:nvSpPr>
        <p:spPr>
          <a:xfrm rot="10800000">
            <a:off x="8121444" y="3427260"/>
            <a:ext cx="1386349" cy="81853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ocument 6">
            <a:extLst>
              <a:ext uri="{FF2B5EF4-FFF2-40B4-BE49-F238E27FC236}">
                <a16:creationId xmlns:a16="http://schemas.microsoft.com/office/drawing/2014/main" id="{BDF3F209-BFD8-454C-8CDB-7CDAAC6DA0E5}"/>
              </a:ext>
            </a:extLst>
          </p:cNvPr>
          <p:cNvSpPr/>
          <p:nvPr/>
        </p:nvSpPr>
        <p:spPr>
          <a:xfrm rot="10800000">
            <a:off x="10080520" y="2321423"/>
            <a:ext cx="1386349" cy="818536"/>
          </a:xfrm>
          <a:prstGeom prst="flowChart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ocument 7">
            <a:extLst>
              <a:ext uri="{FF2B5EF4-FFF2-40B4-BE49-F238E27FC236}">
                <a16:creationId xmlns:a16="http://schemas.microsoft.com/office/drawing/2014/main" id="{4F2699E5-FBB0-4188-9296-58A0B394536E}"/>
              </a:ext>
            </a:extLst>
          </p:cNvPr>
          <p:cNvSpPr/>
          <p:nvPr/>
        </p:nvSpPr>
        <p:spPr>
          <a:xfrm rot="10800000">
            <a:off x="10080520" y="3439062"/>
            <a:ext cx="1386349" cy="81853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Document 8">
            <a:extLst>
              <a:ext uri="{FF2B5EF4-FFF2-40B4-BE49-F238E27FC236}">
                <a16:creationId xmlns:a16="http://schemas.microsoft.com/office/drawing/2014/main" id="{F6339FF6-4D40-46C6-B7D3-B36135F081DF}"/>
              </a:ext>
            </a:extLst>
          </p:cNvPr>
          <p:cNvSpPr/>
          <p:nvPr/>
        </p:nvSpPr>
        <p:spPr>
          <a:xfrm rot="10800000">
            <a:off x="10080520" y="4556700"/>
            <a:ext cx="1386349" cy="81853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ocument 9">
            <a:extLst>
              <a:ext uri="{FF2B5EF4-FFF2-40B4-BE49-F238E27FC236}">
                <a16:creationId xmlns:a16="http://schemas.microsoft.com/office/drawing/2014/main" id="{4A5C54EA-7529-4DF7-92C1-58A44D14E288}"/>
              </a:ext>
            </a:extLst>
          </p:cNvPr>
          <p:cNvSpPr/>
          <p:nvPr/>
        </p:nvSpPr>
        <p:spPr>
          <a:xfrm rot="10800000">
            <a:off x="8106695" y="4560271"/>
            <a:ext cx="1386349" cy="81853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Document 10">
            <a:extLst>
              <a:ext uri="{FF2B5EF4-FFF2-40B4-BE49-F238E27FC236}">
                <a16:creationId xmlns:a16="http://schemas.microsoft.com/office/drawing/2014/main" id="{DB012906-A934-4B88-88E3-C3D6650EF928}"/>
              </a:ext>
            </a:extLst>
          </p:cNvPr>
          <p:cNvSpPr/>
          <p:nvPr/>
        </p:nvSpPr>
        <p:spPr>
          <a:xfrm rot="10800000">
            <a:off x="10080523" y="5674339"/>
            <a:ext cx="1386349" cy="81853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a:extLst>
              <a:ext uri="{FF2B5EF4-FFF2-40B4-BE49-F238E27FC236}">
                <a16:creationId xmlns:a16="http://schemas.microsoft.com/office/drawing/2014/main" id="{1FF8F6F6-E4ED-475B-8CCA-02123E45C233}"/>
              </a:ext>
            </a:extLst>
          </p:cNvPr>
          <p:cNvSpPr/>
          <p:nvPr/>
        </p:nvSpPr>
        <p:spPr>
          <a:xfrm rot="10800000">
            <a:off x="8106696" y="5694720"/>
            <a:ext cx="1386349" cy="81853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ocument 12">
            <a:extLst>
              <a:ext uri="{FF2B5EF4-FFF2-40B4-BE49-F238E27FC236}">
                <a16:creationId xmlns:a16="http://schemas.microsoft.com/office/drawing/2014/main" id="{ADCC2FDE-3041-49D6-8ABF-09818612734B}"/>
              </a:ext>
            </a:extLst>
          </p:cNvPr>
          <p:cNvSpPr/>
          <p:nvPr/>
        </p:nvSpPr>
        <p:spPr>
          <a:xfrm rot="10800000">
            <a:off x="8121443" y="1203783"/>
            <a:ext cx="1386349" cy="81853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2CA81DA-4436-413F-B7A0-74AA0D08AA16}"/>
              </a:ext>
            </a:extLst>
          </p:cNvPr>
          <p:cNvGrpSpPr/>
          <p:nvPr/>
        </p:nvGrpSpPr>
        <p:grpSpPr>
          <a:xfrm>
            <a:off x="4921730" y="3139960"/>
            <a:ext cx="1869901" cy="1416740"/>
            <a:chOff x="8609462" y="1825625"/>
            <a:chExt cx="2896738" cy="1986998"/>
          </a:xfrm>
        </p:grpSpPr>
        <p:sp>
          <p:nvSpPr>
            <p:cNvPr id="15" name="Cube 14">
              <a:extLst>
                <a:ext uri="{FF2B5EF4-FFF2-40B4-BE49-F238E27FC236}">
                  <a16:creationId xmlns:a16="http://schemas.microsoft.com/office/drawing/2014/main" id="{68A81E61-D9A8-4912-9F60-5A09C329014E}"/>
                </a:ext>
              </a:extLst>
            </p:cNvPr>
            <p:cNvSpPr/>
            <p:nvPr/>
          </p:nvSpPr>
          <p:spPr>
            <a:xfrm>
              <a:off x="8724900" y="1825625"/>
              <a:ext cx="2781300" cy="1574800"/>
            </a:xfrm>
            <a:prstGeom prst="cub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D8F33304-9387-496E-BEEA-50A0EC9B099F}"/>
                </a:ext>
              </a:extLst>
            </p:cNvPr>
            <p:cNvSpPr txBox="1"/>
            <p:nvPr/>
          </p:nvSpPr>
          <p:spPr>
            <a:xfrm>
              <a:off x="8609462" y="2755423"/>
              <a:ext cx="2532804" cy="1057200"/>
            </a:xfrm>
            <a:prstGeom prst="rect">
              <a:avLst/>
            </a:prstGeom>
            <a:noFill/>
          </p:spPr>
          <p:txBody>
            <a:bodyPr wrap="none" rtlCol="0">
              <a:spAutoFit/>
            </a:bodyPr>
            <a:lstStyle/>
            <a:p>
              <a:r>
                <a:rPr lang="en-US" sz="3200" dirty="0" err="1"/>
                <a:t>fileID</a:t>
              </a:r>
              <a:endParaRPr lang="en-US" sz="3200" dirty="0"/>
            </a:p>
          </p:txBody>
        </p:sp>
      </p:grpSp>
      <p:cxnSp>
        <p:nvCxnSpPr>
          <p:cNvPr id="18" name="Straight Arrow Connector 17">
            <a:extLst>
              <a:ext uri="{FF2B5EF4-FFF2-40B4-BE49-F238E27FC236}">
                <a16:creationId xmlns:a16="http://schemas.microsoft.com/office/drawing/2014/main" id="{A711FDA0-CA64-41B2-87D1-5924296F154D}"/>
              </a:ext>
            </a:extLst>
          </p:cNvPr>
          <p:cNvCxnSpPr/>
          <p:nvPr/>
        </p:nvCxnSpPr>
        <p:spPr>
          <a:xfrm flipV="1">
            <a:off x="5893939" y="2853813"/>
            <a:ext cx="4680655" cy="84756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5543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Say we have a date, in a string of the form: month/day/year, and we want to get three variables, one with the month, one with the day, one with the year.  How would we do that?</a:t>
            </a:r>
          </a:p>
        </p:txBody>
      </p:sp>
    </p:spTree>
    <p:extLst>
      <p:ext uri="{BB962C8B-B14F-4D97-AF65-F5344CB8AC3E}">
        <p14:creationId xmlns:p14="http://schemas.microsoft.com/office/powerpoint/2010/main" val="31392120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845574" y="1580927"/>
            <a:ext cx="10515600" cy="4351338"/>
          </a:xfrm>
        </p:spPr>
        <p:txBody>
          <a:bodyPr/>
          <a:lstStyle/>
          <a:p>
            <a:pPr marL="0" indent="0">
              <a:buNone/>
            </a:pPr>
            <a:r>
              <a:rPr lang="en-US" dirty="0">
                <a:latin typeface="Consolas" panose="020B0609020204030204" pitchFamily="49" charset="0"/>
              </a:rPr>
              <a:t>date = "10/21/2018"</a:t>
            </a:r>
          </a:p>
          <a:p>
            <a:pPr marL="0" indent="0">
              <a:buNone/>
            </a:pPr>
            <a:r>
              <a:rPr lang="en-US" dirty="0">
                <a:latin typeface="Consolas" panose="020B0609020204030204" pitchFamily="49" charset="0"/>
              </a:rPr>
              <a:t>parts = </a:t>
            </a:r>
            <a:r>
              <a:rPr lang="en-US" dirty="0" err="1">
                <a:latin typeface="Consolas" panose="020B0609020204030204" pitchFamily="49" charset="0"/>
              </a:rPr>
              <a:t>date.split</a:t>
            </a:r>
            <a:r>
              <a:rPr lang="en-US" dirty="0">
                <a:latin typeface="Consolas" panose="020B0609020204030204" pitchFamily="49" charset="0"/>
              </a:rPr>
              <a:t>('/')</a:t>
            </a:r>
          </a:p>
          <a:p>
            <a:pPr marL="0" indent="0">
              <a:buNone/>
            </a:pPr>
            <a:r>
              <a:rPr lang="en-US" dirty="0">
                <a:latin typeface="Consolas" panose="020B0609020204030204" pitchFamily="49" charset="0"/>
              </a:rPr>
              <a:t>month = parts[0]</a:t>
            </a:r>
          </a:p>
          <a:p>
            <a:pPr marL="0" indent="0">
              <a:buNone/>
            </a:pPr>
            <a:r>
              <a:rPr lang="en-US" dirty="0">
                <a:latin typeface="Consolas" panose="020B0609020204030204" pitchFamily="49" charset="0"/>
              </a:rPr>
              <a:t>day = parts[1]</a:t>
            </a:r>
          </a:p>
          <a:p>
            <a:pPr marL="0" indent="0">
              <a:buNone/>
            </a:pPr>
            <a:r>
              <a:rPr lang="en-US" dirty="0">
                <a:latin typeface="Consolas" panose="020B0609020204030204" pitchFamily="49" charset="0"/>
              </a:rPr>
              <a:t>year = parts[2]</a:t>
            </a:r>
          </a:p>
          <a:p>
            <a:pPr marL="0" indent="0">
              <a:buNone/>
            </a:pPr>
            <a:r>
              <a:rPr lang="en-US" dirty="0">
                <a:latin typeface="Consolas" panose="020B0609020204030204" pitchFamily="49" charset="0"/>
              </a:rPr>
              <a:t>print("</a:t>
            </a:r>
            <a:r>
              <a:rPr lang="en-US" dirty="0" err="1">
                <a:latin typeface="Consolas" panose="020B0609020204030204" pitchFamily="49" charset="0"/>
              </a:rPr>
              <a:t>Day:",day,"Month:",month,"Year:",year</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050B4E47-3A5E-4A24-856A-B507589DF726}"/>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Day: 21 Month: 10 Year: 2018</a:t>
            </a:r>
          </a:p>
          <a:p>
            <a:pPr marL="0" indent="0">
              <a:buFont typeface="Arial" panose="020B0604020202020204" pitchFamily="34" charset="0"/>
              <a:buNone/>
            </a:pPr>
            <a:r>
              <a:rPr lang="en-US" dirty="0">
                <a:latin typeface="Consolas" panose="020B0609020204030204" pitchFamily="49" charset="0"/>
              </a:rPr>
              <a:t> </a:t>
            </a:r>
          </a:p>
        </p:txBody>
      </p:sp>
    </p:spTree>
    <p:extLst>
      <p:ext uri="{BB962C8B-B14F-4D97-AF65-F5344CB8AC3E}">
        <p14:creationId xmlns:p14="http://schemas.microsoft.com/office/powerpoint/2010/main" val="40578523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final note</a:t>
            </a:r>
          </a:p>
        </p:txBody>
      </p:sp>
      <p:sp>
        <p:nvSpPr>
          <p:cNvPr id="3" name="Content Placeholder 2"/>
          <p:cNvSpPr>
            <a:spLocks noGrp="1"/>
          </p:cNvSpPr>
          <p:nvPr>
            <p:ph idx="1"/>
          </p:nvPr>
        </p:nvSpPr>
        <p:spPr/>
        <p:txBody>
          <a:bodyPr>
            <a:normAutofit lnSpcReduction="10000"/>
          </a:bodyPr>
          <a:lstStyle/>
          <a:p>
            <a:r>
              <a:rPr lang="en-US" dirty="0"/>
              <a:t>We have seen lots of examples of the form:</a:t>
            </a:r>
          </a:p>
          <a:p>
            <a:r>
              <a:rPr lang="en-US" dirty="0"/>
              <a:t>&lt;some variable&gt;.&lt;something&gt;</a:t>
            </a:r>
          </a:p>
          <a:p>
            <a:r>
              <a:rPr lang="en-US" dirty="0"/>
              <a:t>This format: where you have a variable of some sort, then a period, then something else afterward is very common.</a:t>
            </a:r>
          </a:p>
          <a:p>
            <a:r>
              <a:rPr lang="en-US" dirty="0"/>
              <a:t>The dot is a way of saying that the “something” belongs to the variable.</a:t>
            </a:r>
          </a:p>
          <a:p>
            <a:pPr lvl="1"/>
            <a:r>
              <a:rPr lang="en-US" dirty="0"/>
              <a:t>For example: </a:t>
            </a:r>
            <a:r>
              <a:rPr lang="en-US" dirty="0" err="1"/>
              <a:t>myfile.close</a:t>
            </a:r>
            <a:r>
              <a:rPr lang="en-US" dirty="0"/>
              <a:t>() means that we are closing </a:t>
            </a:r>
            <a:r>
              <a:rPr lang="en-US" dirty="0" err="1"/>
              <a:t>myfile</a:t>
            </a:r>
            <a:r>
              <a:rPr lang="en-US" dirty="0"/>
              <a:t> (not some other file).  The close() operation goes with the variable </a:t>
            </a:r>
            <a:r>
              <a:rPr lang="en-US" dirty="0" err="1"/>
              <a:t>myfile</a:t>
            </a:r>
            <a:r>
              <a:rPr lang="en-US" dirty="0"/>
              <a:t>.</a:t>
            </a:r>
          </a:p>
          <a:p>
            <a:r>
              <a:rPr lang="en-US" dirty="0"/>
              <a:t>It is related to object-oriented design, which we won’t really cover in detail, here, but we will continue to see examples of the dot being used to identify things that are belong to something else.</a:t>
            </a:r>
          </a:p>
        </p:txBody>
      </p:sp>
    </p:spTree>
    <p:extLst>
      <p:ext uri="{BB962C8B-B14F-4D97-AF65-F5344CB8AC3E}">
        <p14:creationId xmlns:p14="http://schemas.microsoft.com/office/powerpoint/2010/main" val="2330132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A65E-BF58-4DC2-BC5D-44F49911F6F1}"/>
              </a:ext>
            </a:extLst>
          </p:cNvPr>
          <p:cNvSpPr>
            <a:spLocks noGrp="1"/>
          </p:cNvSpPr>
          <p:nvPr>
            <p:ph type="title"/>
          </p:nvPr>
        </p:nvSpPr>
        <p:spPr/>
        <p:txBody>
          <a:bodyPr/>
          <a:lstStyle/>
          <a:p>
            <a:r>
              <a:rPr lang="en-US" dirty="0"/>
              <a:t>File Basics</a:t>
            </a:r>
          </a:p>
        </p:txBody>
      </p:sp>
      <p:sp>
        <p:nvSpPr>
          <p:cNvPr id="3" name="Content Placeholder 2">
            <a:extLst>
              <a:ext uri="{FF2B5EF4-FFF2-40B4-BE49-F238E27FC236}">
                <a16:creationId xmlns:a16="http://schemas.microsoft.com/office/drawing/2014/main" id="{28530837-ACD7-4806-929D-847D451FBC1D}"/>
              </a:ext>
            </a:extLst>
          </p:cNvPr>
          <p:cNvSpPr>
            <a:spLocks noGrp="1"/>
          </p:cNvSpPr>
          <p:nvPr>
            <p:ph idx="1"/>
          </p:nvPr>
        </p:nvSpPr>
        <p:spPr/>
        <p:txBody>
          <a:bodyPr/>
          <a:lstStyle/>
          <a:p>
            <a:r>
              <a:rPr lang="en-US" dirty="0"/>
              <a:t>We first “open” the file</a:t>
            </a:r>
          </a:p>
          <a:p>
            <a:pPr lvl="1"/>
            <a:r>
              <a:rPr lang="en-US" dirty="0"/>
              <a:t>At this time, we associate an identifier with the file</a:t>
            </a:r>
          </a:p>
          <a:p>
            <a:pPr lvl="1"/>
            <a:r>
              <a:rPr lang="en-US" dirty="0"/>
              <a:t>We need to specify how we will work with the file</a:t>
            </a:r>
          </a:p>
          <a:p>
            <a:r>
              <a:rPr lang="en-US" dirty="0"/>
              <a:t>Then, we work with the file contents</a:t>
            </a:r>
          </a:p>
          <a:p>
            <a:pPr lvl="1"/>
            <a:r>
              <a:rPr lang="en-US" dirty="0"/>
              <a:t>Reading/Writing</a:t>
            </a:r>
          </a:p>
          <a:p>
            <a:r>
              <a:rPr lang="en-US" dirty="0"/>
              <a:t>Finally, we “close” the file</a:t>
            </a:r>
          </a:p>
        </p:txBody>
      </p:sp>
    </p:spTree>
    <p:extLst>
      <p:ext uri="{BB962C8B-B14F-4D97-AF65-F5344CB8AC3E}">
        <p14:creationId xmlns:p14="http://schemas.microsoft.com/office/powerpoint/2010/main" val="348115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4EC8-F08F-4738-B5C7-EDB379F46014}"/>
              </a:ext>
            </a:extLst>
          </p:cNvPr>
          <p:cNvSpPr>
            <a:spLocks noGrp="1"/>
          </p:cNvSpPr>
          <p:nvPr>
            <p:ph type="title"/>
          </p:nvPr>
        </p:nvSpPr>
        <p:spPr/>
        <p:txBody>
          <a:bodyPr/>
          <a:lstStyle/>
          <a:p>
            <a:r>
              <a:rPr lang="en-US" dirty="0"/>
              <a:t>Opening Files</a:t>
            </a:r>
          </a:p>
        </p:txBody>
      </p:sp>
      <p:sp>
        <p:nvSpPr>
          <p:cNvPr id="3" name="Content Placeholder 2">
            <a:extLst>
              <a:ext uri="{FF2B5EF4-FFF2-40B4-BE49-F238E27FC236}">
                <a16:creationId xmlns:a16="http://schemas.microsoft.com/office/drawing/2014/main" id="{6CDC362C-E68A-4F79-A927-D1A626EBE001}"/>
              </a:ext>
            </a:extLst>
          </p:cNvPr>
          <p:cNvSpPr>
            <a:spLocks noGrp="1"/>
          </p:cNvSpPr>
          <p:nvPr>
            <p:ph idx="1"/>
          </p:nvPr>
        </p:nvSpPr>
        <p:spPr/>
        <p:txBody>
          <a:bodyPr/>
          <a:lstStyle/>
          <a:p>
            <a:r>
              <a:rPr lang="en-US" dirty="0"/>
              <a:t>The basic format is like this:</a:t>
            </a:r>
          </a:p>
          <a:p>
            <a:pPr marL="0" indent="0">
              <a:buNone/>
            </a:pPr>
            <a:r>
              <a:rPr lang="en-US" dirty="0">
                <a:latin typeface="Consolas" panose="020B0609020204030204" pitchFamily="49" charset="0"/>
              </a:rPr>
              <a:t>&lt;</a:t>
            </a:r>
            <a:r>
              <a:rPr lang="en-US" dirty="0" err="1">
                <a:latin typeface="Consolas" panose="020B0609020204030204" pitchFamily="49" charset="0"/>
              </a:rPr>
              <a:t>fileID</a:t>
            </a:r>
            <a:r>
              <a:rPr lang="en-US" dirty="0">
                <a:latin typeface="Consolas" panose="020B0609020204030204" pitchFamily="49" charset="0"/>
              </a:rPr>
              <a:t>&gt; = open("&lt;File Name&gt;", "&lt;designator&gt;")</a:t>
            </a:r>
          </a:p>
        </p:txBody>
      </p:sp>
      <p:sp>
        <p:nvSpPr>
          <p:cNvPr id="4" name="TextBox 3">
            <a:extLst>
              <a:ext uri="{FF2B5EF4-FFF2-40B4-BE49-F238E27FC236}">
                <a16:creationId xmlns:a16="http://schemas.microsoft.com/office/drawing/2014/main" id="{5E767E3A-EB07-4EAD-BE31-04417846B5BF}"/>
              </a:ext>
            </a:extLst>
          </p:cNvPr>
          <p:cNvSpPr txBox="1"/>
          <p:nvPr/>
        </p:nvSpPr>
        <p:spPr>
          <a:xfrm>
            <a:off x="1629812" y="3549397"/>
            <a:ext cx="2667000" cy="1200329"/>
          </a:xfrm>
          <a:prstGeom prst="rect">
            <a:avLst/>
          </a:prstGeom>
          <a:noFill/>
        </p:spPr>
        <p:txBody>
          <a:bodyPr wrap="square" rtlCol="0">
            <a:spAutoFit/>
          </a:bodyPr>
          <a:lstStyle/>
          <a:p>
            <a:r>
              <a:rPr lang="en-US" dirty="0"/>
              <a:t>We start with a file ID – just a variable name that we will use to be able to refer to this specific file</a:t>
            </a:r>
          </a:p>
        </p:txBody>
      </p:sp>
      <p:sp>
        <p:nvSpPr>
          <p:cNvPr id="5" name="Oval 4">
            <a:extLst>
              <a:ext uri="{FF2B5EF4-FFF2-40B4-BE49-F238E27FC236}">
                <a16:creationId xmlns:a16="http://schemas.microsoft.com/office/drawing/2014/main" id="{DCB2F918-87A6-456D-800F-5E3A1B64DEB2}"/>
              </a:ext>
            </a:extLst>
          </p:cNvPr>
          <p:cNvSpPr/>
          <p:nvPr/>
        </p:nvSpPr>
        <p:spPr>
          <a:xfrm>
            <a:off x="663908" y="2227440"/>
            <a:ext cx="1931808"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8377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4EC8-F08F-4738-B5C7-EDB379F46014}"/>
              </a:ext>
            </a:extLst>
          </p:cNvPr>
          <p:cNvSpPr>
            <a:spLocks noGrp="1"/>
          </p:cNvSpPr>
          <p:nvPr>
            <p:ph type="title"/>
          </p:nvPr>
        </p:nvSpPr>
        <p:spPr/>
        <p:txBody>
          <a:bodyPr/>
          <a:lstStyle/>
          <a:p>
            <a:r>
              <a:rPr lang="en-US" dirty="0"/>
              <a:t>Opening Files</a:t>
            </a:r>
          </a:p>
        </p:txBody>
      </p:sp>
      <p:sp>
        <p:nvSpPr>
          <p:cNvPr id="3" name="Content Placeholder 2">
            <a:extLst>
              <a:ext uri="{FF2B5EF4-FFF2-40B4-BE49-F238E27FC236}">
                <a16:creationId xmlns:a16="http://schemas.microsoft.com/office/drawing/2014/main" id="{6CDC362C-E68A-4F79-A927-D1A626EBE001}"/>
              </a:ext>
            </a:extLst>
          </p:cNvPr>
          <p:cNvSpPr>
            <a:spLocks noGrp="1"/>
          </p:cNvSpPr>
          <p:nvPr>
            <p:ph idx="1"/>
          </p:nvPr>
        </p:nvSpPr>
        <p:spPr/>
        <p:txBody>
          <a:bodyPr/>
          <a:lstStyle/>
          <a:p>
            <a:r>
              <a:rPr lang="en-US" dirty="0"/>
              <a:t>The basic format is like this:</a:t>
            </a:r>
          </a:p>
          <a:p>
            <a:pPr marL="0" indent="0">
              <a:buNone/>
            </a:pPr>
            <a:r>
              <a:rPr lang="en-US" dirty="0">
                <a:latin typeface="Consolas" panose="020B0609020204030204" pitchFamily="49" charset="0"/>
              </a:rPr>
              <a:t>&lt;</a:t>
            </a:r>
            <a:r>
              <a:rPr lang="en-US" dirty="0" err="1">
                <a:latin typeface="Consolas" panose="020B0609020204030204" pitchFamily="49" charset="0"/>
              </a:rPr>
              <a:t>fileID</a:t>
            </a:r>
            <a:r>
              <a:rPr lang="en-US" dirty="0">
                <a:latin typeface="Consolas" panose="020B0609020204030204" pitchFamily="49" charset="0"/>
              </a:rPr>
              <a:t>&gt; = open("&lt;File Name&gt;", "&lt;designator&gt;")</a:t>
            </a:r>
          </a:p>
        </p:txBody>
      </p:sp>
      <p:sp>
        <p:nvSpPr>
          <p:cNvPr id="4" name="TextBox 3">
            <a:extLst>
              <a:ext uri="{FF2B5EF4-FFF2-40B4-BE49-F238E27FC236}">
                <a16:creationId xmlns:a16="http://schemas.microsoft.com/office/drawing/2014/main" id="{5E767E3A-EB07-4EAD-BE31-04417846B5BF}"/>
              </a:ext>
            </a:extLst>
          </p:cNvPr>
          <p:cNvSpPr txBox="1"/>
          <p:nvPr/>
        </p:nvSpPr>
        <p:spPr>
          <a:xfrm>
            <a:off x="1629812" y="3549397"/>
            <a:ext cx="2667000" cy="2031325"/>
          </a:xfrm>
          <a:prstGeom prst="rect">
            <a:avLst/>
          </a:prstGeom>
          <a:noFill/>
        </p:spPr>
        <p:txBody>
          <a:bodyPr wrap="square" rtlCol="0">
            <a:spAutoFit/>
          </a:bodyPr>
          <a:lstStyle/>
          <a:p>
            <a:r>
              <a:rPr lang="en-US" dirty="0"/>
              <a:t>Then the equals sign, which as usual is an assignment operation.  We will be assigning the file that we open to the variable that is the file identifier.</a:t>
            </a:r>
          </a:p>
        </p:txBody>
      </p:sp>
      <p:sp>
        <p:nvSpPr>
          <p:cNvPr id="5" name="Oval 4">
            <a:extLst>
              <a:ext uri="{FF2B5EF4-FFF2-40B4-BE49-F238E27FC236}">
                <a16:creationId xmlns:a16="http://schemas.microsoft.com/office/drawing/2014/main" id="{DCB2F918-87A6-456D-800F-5E3A1B64DEB2}"/>
              </a:ext>
            </a:extLst>
          </p:cNvPr>
          <p:cNvSpPr/>
          <p:nvPr/>
        </p:nvSpPr>
        <p:spPr>
          <a:xfrm>
            <a:off x="2544327" y="2227440"/>
            <a:ext cx="493841"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873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15573</TotalTime>
  <Words>3935</Words>
  <Application>Microsoft Office PowerPoint</Application>
  <PresentationFormat>Widescreen</PresentationFormat>
  <Paragraphs>497</Paragraphs>
  <Slides>62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Calibri Light</vt:lpstr>
      <vt:lpstr>Consolas</vt:lpstr>
      <vt:lpstr>Office Theme</vt:lpstr>
      <vt:lpstr>Lecture 9</vt:lpstr>
      <vt:lpstr>What are we going to cover today? </vt:lpstr>
      <vt:lpstr>Input/Output</vt:lpstr>
      <vt:lpstr>Files</vt:lpstr>
      <vt:lpstr>File Extensions</vt:lpstr>
      <vt:lpstr>The basics of dealing with files</vt:lpstr>
      <vt:lpstr>File Basics</vt:lpstr>
      <vt:lpstr>Opening Files</vt:lpstr>
      <vt:lpstr>Opening Files</vt:lpstr>
      <vt:lpstr>Opening Files</vt:lpstr>
      <vt:lpstr>Opening Files</vt:lpstr>
      <vt:lpstr>Opening Files</vt:lpstr>
      <vt:lpstr>Designators</vt:lpstr>
      <vt:lpstr>Examples</vt:lpstr>
      <vt:lpstr>File Name</vt:lpstr>
      <vt:lpstr>When finished</vt:lpstr>
      <vt:lpstr>When finished</vt:lpstr>
      <vt:lpstr>When finished</vt:lpstr>
      <vt:lpstr>An alternative</vt:lpstr>
      <vt:lpstr>An alternative</vt:lpstr>
      <vt:lpstr>An alternative</vt:lpstr>
      <vt:lpstr>An alternative</vt:lpstr>
      <vt:lpstr>An alternative</vt:lpstr>
      <vt:lpstr>An alternative</vt:lpstr>
      <vt:lpstr>An alternative</vt:lpstr>
      <vt:lpstr>The two alternatives:</vt:lpstr>
      <vt:lpstr>Which version to use?</vt:lpstr>
      <vt:lpstr>File operation: writing</vt:lpstr>
      <vt:lpstr>File operation: writing</vt:lpstr>
      <vt:lpstr>File operation: writing</vt:lpstr>
      <vt:lpstr>File operation: writing</vt:lpstr>
      <vt:lpstr>File operation: writing</vt:lpstr>
      <vt:lpstr>The write command vs. the print statement</vt:lpstr>
      <vt:lpstr>Example of writing</vt:lpstr>
      <vt:lpstr>Example of writing</vt:lpstr>
      <vt:lpstr>Example of writing</vt:lpstr>
      <vt:lpstr>Example of writing</vt:lpstr>
      <vt:lpstr>Example of writing</vt:lpstr>
      <vt:lpstr>Example of writing</vt:lpstr>
      <vt:lpstr>Example of writing</vt:lpstr>
      <vt:lpstr>Example of writing</vt:lpstr>
      <vt:lpstr>Example of writing</vt:lpstr>
      <vt:lpstr>File location</vt:lpstr>
      <vt:lpstr>Reading from a file</vt:lpstr>
      <vt:lpstr>Reading from a file</vt:lpstr>
      <vt:lpstr>Reading from a file</vt:lpstr>
      <vt:lpstr>Reading from a file</vt:lpstr>
      <vt:lpstr>Reading from a file</vt:lpstr>
      <vt:lpstr>Reading from a file</vt:lpstr>
      <vt:lpstr>Reading multiple lines</vt:lpstr>
      <vt:lpstr>Reading multiple lines</vt:lpstr>
      <vt:lpstr>Reading in and printing a file:</vt:lpstr>
      <vt:lpstr>Alternative ways to read from files</vt:lpstr>
      <vt:lpstr>String Processing</vt:lpstr>
      <vt:lpstr>String splitting</vt:lpstr>
      <vt:lpstr>String splitting</vt:lpstr>
      <vt:lpstr>String splitting</vt:lpstr>
      <vt:lpstr>String splitting</vt:lpstr>
      <vt:lpstr>Example</vt:lpstr>
      <vt:lpstr>Exercise</vt:lpstr>
      <vt:lpstr>Exercise</vt:lpstr>
      <vt:lpstr>A final 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102</dc:title>
  <dc:creator>Frank Shipman</dc:creator>
  <cp:lastModifiedBy>Paul Koola</cp:lastModifiedBy>
  <cp:revision>198</cp:revision>
  <dcterms:created xsi:type="dcterms:W3CDTF">2017-11-22T15:57:42Z</dcterms:created>
  <dcterms:modified xsi:type="dcterms:W3CDTF">2019-10-16T21:13:41Z</dcterms:modified>
</cp:coreProperties>
</file>