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81" r:id="rId19"/>
    <p:sldId id="280" r:id="rId20"/>
    <p:sldId id="282" r:id="rId21"/>
    <p:sldId id="283" r:id="rId22"/>
    <p:sldId id="291" r:id="rId23"/>
    <p:sldId id="285" r:id="rId24"/>
    <p:sldId id="286" r:id="rId25"/>
    <p:sldId id="287" r:id="rId26"/>
    <p:sldId id="276" r:id="rId27"/>
    <p:sldId id="288" r:id="rId28"/>
    <p:sldId id="279" r:id="rId29"/>
    <p:sldId id="277" r:id="rId30"/>
    <p:sldId id="278" r:id="rId31"/>
    <p:sldId id="289" r:id="rId32"/>
    <p:sldId id="290" r:id="rId33"/>
    <p:sldId id="262" r:id="rId34"/>
    <p:sldId id="2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With Functions</a:t>
            </a:r>
          </a:p>
          <a:p>
            <a:r>
              <a:rPr lang="en-US" dirty="0"/>
              <a:t>Top Down and Bottom Up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CB9A-8D28-4283-8536-1888F34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3972-27D1-4E8F-BFBC-B9496575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Next, you want to determine what parameters need to be passed in, and what values returned by functions.</a:t>
            </a:r>
          </a:p>
          <a:p>
            <a:endParaRPr lang="en-US" dirty="0"/>
          </a:p>
          <a:p>
            <a:r>
              <a:rPr lang="en-US" dirty="0"/>
              <a:t>For example, the “read parameters” function does not need to take any parameters, and returns the information needed to compute study session effectiveness:</a:t>
            </a:r>
          </a:p>
          <a:p>
            <a:pPr lvl="1"/>
            <a:r>
              <a:rPr lang="en-US" dirty="0"/>
              <a:t>Starting learning rate</a:t>
            </a:r>
          </a:p>
          <a:p>
            <a:pPr lvl="1"/>
            <a:r>
              <a:rPr lang="en-US" dirty="0"/>
              <a:t>Warmup time</a:t>
            </a:r>
          </a:p>
          <a:p>
            <a:pPr lvl="1"/>
            <a:r>
              <a:rPr lang="en-US" dirty="0"/>
              <a:t>Steady learning rate</a:t>
            </a:r>
          </a:p>
          <a:p>
            <a:pPr lvl="1"/>
            <a:r>
              <a:rPr lang="en-US" dirty="0"/>
              <a:t>Fatigue time</a:t>
            </a:r>
          </a:p>
          <a:p>
            <a:pPr lvl="1"/>
            <a:r>
              <a:rPr lang="en-US" dirty="0"/>
              <a:t>Time at which no more learning occurs</a:t>
            </a:r>
          </a:p>
          <a:p>
            <a:r>
              <a:rPr lang="en-US" dirty="0"/>
              <a:t>We’d want to read in this data (e.g. from a user via the console) and return it from the function as a tuple.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1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BBC7-C836-497E-AC37-3011C7C3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472"/>
            <a:ext cx="10515600" cy="6317128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getsessiondetails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computelearned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findbestscenario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outputbestresult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getsessions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loopsessions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getsessiondetails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computelearned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def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readparams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initrate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float(input("What is the initial rate of concepts learned/minute?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warmuptime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float(input("How long will it take you to warm up?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plateaurate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float(input("What is the rate of concepts learned/minute once warmed up?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fatiguetime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float(input("How long will it take to get fatigued, from the time you start?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stoptime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float(input("What is the point at which you are no longer learning anything? "))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return 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initrate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plateaurate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warmuptime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fatiguetime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stoptime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loopscenarios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getsessions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loopsessions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presentoutput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findbestscenario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outputbestresult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rate_start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rate_steady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, t1, t2, t3) 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readparams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loopscenarios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presentoutput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783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17C-899E-4178-B35C-C30B434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394D-2DD4-4B93-B160-AF002E78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Likewise, we should be able to fill in the other portions of the code</a:t>
            </a:r>
          </a:p>
          <a:p>
            <a:pPr lvl="1"/>
            <a:r>
              <a:rPr lang="en-US" dirty="0"/>
              <a:t>But will skip the details here for time purposes.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17C-899E-4178-B35C-C30B434A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different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394D-2DD4-4B93-B160-AF002E78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 dividing the code up in this way, we make it easy to make changes.</a:t>
            </a:r>
          </a:p>
          <a:p>
            <a:endParaRPr lang="en-US" dirty="0"/>
          </a:p>
          <a:p>
            <a:r>
              <a:rPr lang="en-US" dirty="0"/>
              <a:t>For example, say we wanted to read the study parameters from a file, instead.</a:t>
            </a:r>
          </a:p>
          <a:p>
            <a:pPr lvl="1"/>
            <a:r>
              <a:rPr lang="en-US" dirty="0"/>
              <a:t>We would just change the implementation of the “</a:t>
            </a:r>
            <a:r>
              <a:rPr lang="en-US" dirty="0" err="1"/>
              <a:t>getparameters</a:t>
            </a:r>
            <a:r>
              <a:rPr lang="en-US" dirty="0"/>
              <a:t>” function, and possibly the call to that function</a:t>
            </a:r>
          </a:p>
          <a:p>
            <a:pPr lvl="1"/>
            <a:endParaRPr lang="en-US" dirty="0"/>
          </a:p>
          <a:p>
            <a:r>
              <a:rPr lang="en-US" dirty="0"/>
              <a:t>We have separated the specifics of </a:t>
            </a:r>
            <a:r>
              <a:rPr lang="en-US" b="1" dirty="0"/>
              <a:t>how</a:t>
            </a:r>
            <a:r>
              <a:rPr lang="en-US" dirty="0"/>
              <a:t> this is done from the </a:t>
            </a:r>
            <a:r>
              <a:rPr lang="en-US" b="1" dirty="0"/>
              <a:t>goal</a:t>
            </a:r>
            <a:r>
              <a:rPr lang="en-US" dirty="0"/>
              <a:t> of the routine!</a:t>
            </a:r>
          </a:p>
          <a:p>
            <a:pPr lvl="1"/>
            <a:r>
              <a:rPr lang="en-US" dirty="0"/>
              <a:t>The calling routine does not have to worry about how the function underneath works</a:t>
            </a:r>
          </a:p>
          <a:p>
            <a:pPr lvl="1"/>
            <a:r>
              <a:rPr lang="en-US" dirty="0"/>
              <a:t>The function can be implemented without worrying about how its parameters get used</a:t>
            </a:r>
          </a:p>
        </p:txBody>
      </p:sp>
    </p:spTree>
    <p:extLst>
      <p:ext uri="{BB962C8B-B14F-4D97-AF65-F5344CB8AC3E}">
        <p14:creationId xmlns:p14="http://schemas.microsoft.com/office/powerpoint/2010/main" val="149097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0380-98A9-4619-877C-CC449E47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7C5C-D90A-4F15-939E-0B247299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281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readparamsA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 = float(input("What is the initial rate of concepts learned/minute?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 = float(input("How long will it take you to warm up?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 = float(input("What is the rate of concepts learned/minute once warmed up?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 = float(input("How long will it take to get fatigued, from the time you start?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 = float(input("What is the point at which you are no longer learning anything?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rate_start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rate_steady</a:t>
            </a:r>
            <a:r>
              <a:rPr lang="en-US" dirty="0">
                <a:latin typeface="Consolas" panose="020B0609020204030204" pitchFamily="49" charset="0"/>
              </a:rPr>
              <a:t>, t1, t2, t3) = </a:t>
            </a:r>
            <a:r>
              <a:rPr lang="en-US" dirty="0" err="1">
                <a:latin typeface="Consolas" panose="020B0609020204030204" pitchFamily="49" charset="0"/>
              </a:rPr>
              <a:t>readparamsA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readparamsB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infile</a:t>
            </a:r>
            <a:r>
              <a:rPr lang="en-US" dirty="0">
                <a:latin typeface="Consolas" panose="020B0609020204030204" pitchFamily="49" charset="0"/>
              </a:rPr>
              <a:t> = open("StudyParams.</a:t>
            </a:r>
            <a:r>
              <a:rPr lang="en-US" dirty="0" err="1">
                <a:latin typeface="Consolas" panose="020B0609020204030204" pitchFamily="49" charset="0"/>
              </a:rPr>
              <a:t>dat</a:t>
            </a:r>
            <a:r>
              <a:rPr lang="en-US" dirty="0">
                <a:latin typeface="Consolas" panose="020B0609020204030204" pitchFamily="49" charset="0"/>
              </a:rPr>
              <a:t>",'r')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 = float(</a:t>
            </a:r>
            <a:r>
              <a:rPr lang="en-US" dirty="0" err="1">
                <a:latin typeface="Consolas" panose="020B0609020204030204" pitchFamily="49" charset="0"/>
              </a:rPr>
              <a:t>infile.readline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</a:t>
            </a:r>
            <a:r>
              <a:rPr lang="en-US" dirty="0" err="1">
                <a:latin typeface="Consolas" panose="020B0609020204030204" pitchFamily="49" charset="0"/>
              </a:rPr>
              <a:t>initrate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plateaurate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warmuptime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fatiguetime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stoptime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rate_start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rate_steady</a:t>
            </a:r>
            <a:r>
              <a:rPr lang="en-US" dirty="0">
                <a:latin typeface="Consolas" panose="020B0609020204030204" pitchFamily="49" charset="0"/>
              </a:rPr>
              <a:t>, t1, t2, t3) = </a:t>
            </a:r>
            <a:r>
              <a:rPr lang="en-US" dirty="0" err="1">
                <a:latin typeface="Consolas" panose="020B0609020204030204" pitchFamily="49" charset="0"/>
              </a:rPr>
              <a:t>readparamsB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779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8029-4B18-4F88-AB27-9AC123AC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BFAF-4E07-464E-AC2E-6F56FF42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Top-down design usually stops when the implementation is “obvious”</a:t>
            </a:r>
          </a:p>
          <a:p>
            <a:r>
              <a:rPr lang="en-US" dirty="0"/>
              <a:t>It doesn’t always make sense to create a separate function</a:t>
            </a:r>
          </a:p>
          <a:p>
            <a:pPr lvl="1"/>
            <a:r>
              <a:rPr lang="en-US" dirty="0"/>
              <a:t>e.g. if a task takes 1 line, then why call a function?  Just write 1 line of code.</a:t>
            </a:r>
          </a:p>
          <a:p>
            <a:r>
              <a:rPr lang="en-US" dirty="0"/>
              <a:t>Generally, your functions should not be “too large”</a:t>
            </a:r>
          </a:p>
          <a:p>
            <a:pPr lvl="1"/>
            <a:r>
              <a:rPr lang="en-US" dirty="0"/>
              <a:t>They should have a clear purpose/goal</a:t>
            </a:r>
          </a:p>
          <a:p>
            <a:pPr lvl="1"/>
            <a:r>
              <a:rPr lang="en-US" dirty="0"/>
              <a:t>They should be small enough that someone can read them and easily understand everything they are doing</a:t>
            </a:r>
          </a:p>
          <a:p>
            <a:pPr lvl="1"/>
            <a:r>
              <a:rPr lang="en-US" dirty="0"/>
              <a:t>If you find your function is doing very different things, or is too large, then split it into different functions.</a:t>
            </a:r>
          </a:p>
          <a:p>
            <a:pPr lvl="2"/>
            <a:r>
              <a:rPr lang="en-US" dirty="0"/>
              <a:t>Either call a function from inside this function (create children)</a:t>
            </a:r>
          </a:p>
          <a:p>
            <a:pPr lvl="2"/>
            <a:r>
              <a:rPr lang="en-US" dirty="0"/>
              <a:t>Or, divide the function into two separate calls (split a node into two)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8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2950-1CD0-4990-952D-8558214A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 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A804-153C-4DA9-958C-4726A2AA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decomposition of a problem is not the only approach</a:t>
            </a:r>
          </a:p>
          <a:p>
            <a:pPr lvl="1"/>
            <a:r>
              <a:rPr lang="en-US" dirty="0"/>
              <a:t>Though it is one of the best, and usually can be tried first</a:t>
            </a:r>
          </a:p>
          <a:p>
            <a:r>
              <a:rPr lang="en-US" dirty="0"/>
              <a:t>Another approach that works well with functions is the bottom-up approach.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8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D4F-9E4E-4F72-A544-9967FFF0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652C-2E55-49F9-8ECF-483CD033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programming, bottom-up design refers to taking existing, simpler pieces of code and combining them to create more complex pieces of code.</a:t>
            </a:r>
          </a:p>
          <a:p>
            <a:r>
              <a:rPr lang="en-US" dirty="0"/>
              <a:t>As you think about a problem, think about the things that you are likely to need to do, based on what you already know</a:t>
            </a:r>
          </a:p>
          <a:p>
            <a:r>
              <a:rPr lang="en-US" dirty="0"/>
              <a:t>When you identify a basic task that you can code up in a short function, go ahead and do so.</a:t>
            </a:r>
          </a:p>
          <a:p>
            <a:r>
              <a:rPr lang="en-US" dirty="0"/>
              <a:t>As you build more functions, the things you can build easily become more and more complicated</a:t>
            </a:r>
          </a:p>
          <a:p>
            <a:pPr lvl="1"/>
            <a:r>
              <a:rPr lang="en-US" dirty="0"/>
              <a:t>Eventually, you should be able to build your “goal” program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3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DE40-A8C9-4F39-8AA3-9B4CC6C3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planning a vacation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B488-249E-40F5-B295-52608374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Earlier, we talked about what a top-down vacation plan would look like.  What might a bottom-up process look like?</a:t>
            </a:r>
          </a:p>
          <a:p>
            <a:r>
              <a:rPr lang="en-US" dirty="0"/>
              <a:t>Say you want to take a trip to New York City.</a:t>
            </a:r>
          </a:p>
          <a:p>
            <a:pPr lvl="1"/>
            <a:r>
              <a:rPr lang="en-US" dirty="0"/>
              <a:t>You might start by planning activities you might want to do.  For example:</a:t>
            </a:r>
          </a:p>
          <a:p>
            <a:pPr lvl="2"/>
            <a:r>
              <a:rPr lang="en-US" dirty="0"/>
              <a:t>Outline what a visit to the Statue of Liberty would look like; or the 9/11 memorial; or the Empire State Building, etc.</a:t>
            </a:r>
          </a:p>
          <a:p>
            <a:pPr lvl="3"/>
            <a:r>
              <a:rPr lang="en-US" dirty="0"/>
              <a:t>How do you get there, what do you do while there, how long to spend, etc.</a:t>
            </a:r>
          </a:p>
          <a:p>
            <a:pPr lvl="2"/>
            <a:r>
              <a:rPr lang="en-US" dirty="0"/>
              <a:t>Or, look at what a visit to one of the museums would involve</a:t>
            </a:r>
          </a:p>
          <a:p>
            <a:pPr lvl="3"/>
            <a:r>
              <a:rPr lang="en-US" dirty="0"/>
              <a:t>Arrival, plan for visiting exhibits, time spent, etc.</a:t>
            </a:r>
          </a:p>
          <a:p>
            <a:pPr lvl="2"/>
            <a:r>
              <a:rPr lang="en-US" dirty="0"/>
              <a:t>Look into how you would spend an evening seeing a Broadway show – meal, show, after show plans</a:t>
            </a:r>
          </a:p>
          <a:p>
            <a:pPr lvl="1"/>
            <a:r>
              <a:rPr lang="en-US" dirty="0"/>
              <a:t>Then, start combining those:</a:t>
            </a:r>
          </a:p>
          <a:p>
            <a:pPr lvl="2"/>
            <a:r>
              <a:rPr lang="en-US" dirty="0"/>
              <a:t>E.g. morning at a museum, evening at a Broadway show</a:t>
            </a:r>
          </a:p>
          <a:p>
            <a:pPr lvl="1"/>
            <a:r>
              <a:rPr lang="en-US" dirty="0"/>
              <a:t>Eventually you’ll put together a plan for a whole trip</a:t>
            </a:r>
          </a:p>
          <a:p>
            <a:pPr lvl="2"/>
            <a:r>
              <a:rPr lang="en-US" dirty="0"/>
              <a:t>But, you might not use everything – maybe you have to skip a museum, etc.</a:t>
            </a:r>
          </a:p>
          <a:p>
            <a:pPr lvl="2"/>
            <a:r>
              <a:rPr lang="en-US" dirty="0"/>
              <a:t>And, you might find you have to fit some things in later – e.g. did you plan transportation?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2BE5-C4D2-4976-B8BA-A7554F73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Create a new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BDB0-ED95-4FFA-AB91-2E07172C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identify something that will be done repeatedly</a:t>
            </a:r>
          </a:p>
          <a:p>
            <a:pPr lvl="1"/>
            <a:r>
              <a:rPr lang="en-US" dirty="0"/>
              <a:t>e.g. you might expect that you’ll need to convert Fahrenheit to Celsius repeatedly.  So, create a function that will do that for you.</a:t>
            </a:r>
          </a:p>
          <a:p>
            <a:r>
              <a:rPr lang="en-US" dirty="0"/>
              <a:t>When you identify something that’s a key concept, that can be built easily from existing code/functions</a:t>
            </a:r>
          </a:p>
          <a:p>
            <a:pPr lvl="1"/>
            <a:r>
              <a:rPr lang="en-US" dirty="0"/>
              <a:t>e.g. you know that your program will need to compute statistics from lists of data, so write a routine that will do that for you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0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Top-down design of 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Bottom-up design</a:t>
            </a:r>
          </a:p>
          <a:p>
            <a:pPr>
              <a:lnSpc>
                <a:spcPct val="150000"/>
              </a:lnSpc>
            </a:pPr>
            <a:r>
              <a:rPr lang="en-US" dirty="0"/>
              <a:t>Docstrings and documenting functions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2569-E4FD-4468-A35E-4CEC18CB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writing with turtle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CE9F-1D40-4C6C-9439-BE1AB7BC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Turtle graphics are a very simple “drawing” routine</a:t>
            </a:r>
          </a:p>
          <a:p>
            <a:pPr lvl="1"/>
            <a:r>
              <a:rPr lang="en-US" dirty="0"/>
              <a:t>Used more for learning/playing than for actual production, but it is easy to illustrate ideas</a:t>
            </a:r>
          </a:p>
          <a:p>
            <a:pPr lvl="1"/>
            <a:r>
              <a:rPr lang="en-US" dirty="0"/>
              <a:t>The turtle module includes turtle graphics commands</a:t>
            </a:r>
          </a:p>
          <a:p>
            <a:r>
              <a:rPr lang="en-US" dirty="0"/>
              <a:t>The “turtle” is something that has a few very basic commands:</a:t>
            </a:r>
          </a:p>
          <a:p>
            <a:pPr lvl="1"/>
            <a:r>
              <a:rPr lang="en-US" dirty="0"/>
              <a:t>Move forward/backward </a:t>
            </a:r>
          </a:p>
          <a:p>
            <a:pPr lvl="1"/>
            <a:r>
              <a:rPr lang="en-US" dirty="0"/>
              <a:t>Turn left/right</a:t>
            </a:r>
          </a:p>
          <a:p>
            <a:pPr lvl="1"/>
            <a:r>
              <a:rPr lang="en-US" dirty="0"/>
              <a:t>Put pen down/up</a:t>
            </a:r>
          </a:p>
          <a:p>
            <a:pPr lvl="1"/>
            <a:r>
              <a:rPr lang="en-US" dirty="0"/>
              <a:t>And some others, but that’s enough to illustrate…</a:t>
            </a:r>
          </a:p>
          <a:p>
            <a:r>
              <a:rPr lang="en-US" dirty="0"/>
              <a:t>As it moves, it “draws” a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7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204"/>
            <a:ext cx="10515600" cy="520504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turtle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  #To return to starting orientation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turtle.done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# Clean some elements used by Turtle after running.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turtle.bye</a:t>
            </a:r>
            <a:r>
              <a:rPr lang="en-US" dirty="0">
                <a:latin typeface="Consolas" panose="020B0609020204030204" pitchFamily="49" charset="0"/>
              </a:rPr>
              <a:t>()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except </a:t>
            </a:r>
            <a:r>
              <a:rPr lang="en-US" dirty="0" err="1">
                <a:latin typeface="Consolas" panose="020B0609020204030204" pitchFamily="49" charset="0"/>
              </a:rPr>
              <a:t>turtle.Terminator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324715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F135-AAF5-484D-B9DD-7F7AC10A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5CE9-B2AA-4F13-99F0-BF5A7AFE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5029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import turtle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def </a:t>
            </a:r>
            <a:r>
              <a:rPr lang="en-US" sz="1800" dirty="0" err="1"/>
              <a:t>drawsquare</a:t>
            </a:r>
            <a:r>
              <a:rPr lang="en-US" sz="1800" dirty="0"/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turtle.forward</a:t>
            </a:r>
            <a:r>
              <a:rPr lang="en-US" sz="1800" dirty="0"/>
              <a:t>(100)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turtle.left</a:t>
            </a:r>
            <a:r>
              <a:rPr lang="en-US" sz="1800" dirty="0"/>
              <a:t>(90)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turtle.forward</a:t>
            </a:r>
            <a:r>
              <a:rPr lang="en-US" sz="1800" dirty="0"/>
              <a:t>(100)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turtle.left</a:t>
            </a:r>
            <a:r>
              <a:rPr lang="en-US" sz="1800" dirty="0"/>
              <a:t>(90)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turtle.forward</a:t>
            </a:r>
            <a:r>
              <a:rPr lang="en-US" sz="1800" dirty="0"/>
              <a:t>(100)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turtle.left</a:t>
            </a:r>
            <a:r>
              <a:rPr lang="en-US" sz="1800" dirty="0"/>
              <a:t>(90)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turtle.forward</a:t>
            </a:r>
            <a:r>
              <a:rPr lang="en-US" sz="1800" dirty="0"/>
              <a:t>(100)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turtle.left</a:t>
            </a:r>
            <a:r>
              <a:rPr lang="en-US" sz="1800" dirty="0"/>
              <a:t>(90)  #To return to starting orientation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drawsquare</a:t>
            </a:r>
            <a:r>
              <a:rPr lang="en-US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turtle.done</a:t>
            </a:r>
            <a:r>
              <a:rPr lang="en-US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</a:rPr>
              <a:t># Clean some elements used by Turtle after running.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turtle.bye</a:t>
            </a:r>
            <a:r>
              <a:rPr lang="en-US" sz="1800" dirty="0"/>
              <a:t>()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except </a:t>
            </a:r>
            <a:r>
              <a:rPr lang="en-US" sz="1800" dirty="0" err="1"/>
              <a:t>turtle.Terminator</a:t>
            </a:r>
            <a:r>
              <a:rPr lang="en-US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pass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9535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a new turtle “function” – drawing a square.  </a:t>
            </a:r>
          </a:p>
          <a:p>
            <a:pPr lvl="1"/>
            <a:r>
              <a:rPr lang="en-US" dirty="0"/>
              <a:t>Any time we want to draw a square from the current position, we just call that routine</a:t>
            </a:r>
          </a:p>
          <a:p>
            <a:r>
              <a:rPr lang="en-US" dirty="0"/>
              <a:t>For example, we could draw a square, move, and draw another square</a:t>
            </a:r>
          </a:p>
        </p:txBody>
      </p:sp>
    </p:spTree>
    <p:extLst>
      <p:ext uri="{BB962C8B-B14F-4D97-AF65-F5344CB8AC3E}">
        <p14:creationId xmlns:p14="http://schemas.microsoft.com/office/powerpoint/2010/main" val="400181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451"/>
            <a:ext cx="10515600" cy="630031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import turtle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wn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turtle.Screen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turtle.left</a:t>
            </a:r>
            <a:r>
              <a:rPr lang="en-US" dirty="0">
                <a:latin typeface="Consolas" panose="020B0609020204030204" pitchFamily="49" charset="0"/>
              </a:rPr>
              <a:t>(90)  #To return to starting orientation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turtle.up</a:t>
            </a:r>
            <a:r>
              <a:rPr lang="en-US" dirty="0">
                <a:latin typeface="Consolas" panose="020B0609020204030204" pitchFamily="49" charset="0"/>
              </a:rPr>
              <a:t>()  #Pick up pen - no drawing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(150)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turtle.down</a:t>
            </a:r>
            <a:r>
              <a:rPr lang="en-US" dirty="0">
                <a:latin typeface="Consolas" panose="020B0609020204030204" pitchFamily="49" charset="0"/>
              </a:rPr>
              <a:t>()   #Put pen down and start drawing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turtle.done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 Clean some elements used by Turtle after running.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turtle.bye</a:t>
            </a:r>
            <a:r>
              <a:rPr lang="en-US" dirty="0">
                <a:latin typeface="Consolas" panose="020B0609020204030204" pitchFamily="49" charset="0"/>
              </a:rPr>
              <a:t>()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except </a:t>
            </a:r>
            <a:r>
              <a:rPr lang="en-US" dirty="0" err="1">
                <a:latin typeface="Consolas" panose="020B0609020204030204" pitchFamily="49" charset="0"/>
              </a:rPr>
              <a:t>turtle.Terminator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255022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use turtle graphics to write out a name, how might we do it?</a:t>
            </a:r>
          </a:p>
          <a:p>
            <a:pPr lvl="1"/>
            <a:r>
              <a:rPr lang="en-US" dirty="0"/>
              <a:t>Create functions for writing each letter and moving over</a:t>
            </a:r>
          </a:p>
          <a:p>
            <a:pPr lvl="1"/>
            <a:r>
              <a:rPr lang="en-US" dirty="0"/>
              <a:t>Create a function to take a single letter and call the right function</a:t>
            </a:r>
          </a:p>
          <a:p>
            <a:pPr lvl="1"/>
            <a:r>
              <a:rPr lang="en-US" dirty="0"/>
              <a:t>Create a function to take in a string name and write letter by letter</a:t>
            </a:r>
          </a:p>
          <a:p>
            <a:r>
              <a:rPr lang="en-US" dirty="0"/>
              <a:t>We could build this bottom-up</a:t>
            </a:r>
          </a:p>
        </p:txBody>
      </p:sp>
    </p:spTree>
    <p:extLst>
      <p:ext uri="{BB962C8B-B14F-4D97-AF65-F5344CB8AC3E}">
        <p14:creationId xmlns:p14="http://schemas.microsoft.com/office/powerpoint/2010/main" val="207391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6A3A-85C0-4057-B4CD-FE31C3E5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graphics and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A625-8AB8-450E-A09D-FCA2C6CF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Turtle motion is very similar in behavior to many robotic controls</a:t>
            </a:r>
          </a:p>
          <a:p>
            <a:pPr lvl="1"/>
            <a:r>
              <a:rPr lang="en-US" dirty="0"/>
              <a:t>Very simple controls: actuate particular motors</a:t>
            </a:r>
          </a:p>
          <a:p>
            <a:r>
              <a:rPr lang="en-US" dirty="0"/>
              <a:t>Just like we combine turtle motions to make more complex shapes, can combine robot motions to create more complex actions</a:t>
            </a:r>
          </a:p>
          <a:p>
            <a:pPr lvl="1"/>
            <a:r>
              <a:rPr lang="en-US" dirty="0"/>
              <a:t>Move motors to cause a robot to move forward by an increment, or turn, or grasp, etc.</a:t>
            </a:r>
          </a:p>
          <a:p>
            <a:pPr lvl="1"/>
            <a:r>
              <a:rPr lang="en-US" dirty="0"/>
              <a:t>Then, combine these to make more complex motions</a:t>
            </a:r>
          </a:p>
        </p:txBody>
      </p:sp>
    </p:spTree>
    <p:extLst>
      <p:ext uri="{BB962C8B-B14F-4D97-AF65-F5344CB8AC3E}">
        <p14:creationId xmlns:p14="http://schemas.microsoft.com/office/powerpoint/2010/main" val="264663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have a hierarchy of functions</a:t>
            </a:r>
          </a:p>
          <a:p>
            <a:pPr lvl="1"/>
            <a:r>
              <a:rPr lang="en-US" dirty="0"/>
              <a:t>Higher level functions call lower level functions</a:t>
            </a:r>
          </a:p>
          <a:p>
            <a:pPr lvl="1"/>
            <a:r>
              <a:rPr lang="en-US" dirty="0"/>
              <a:t>But, the lower-level functions are designed first</a:t>
            </a:r>
          </a:p>
          <a:p>
            <a:r>
              <a:rPr lang="en-US" dirty="0"/>
              <a:t>Sometimes top-down and bottom-up will yield similar designs, but not always</a:t>
            </a:r>
          </a:p>
          <a:p>
            <a:r>
              <a:rPr lang="en-US" dirty="0"/>
              <a:t>Bottom-up approaches tend to be used to develop modules</a:t>
            </a:r>
          </a:p>
          <a:p>
            <a:pPr lvl="1"/>
            <a:r>
              <a:rPr lang="en-US" dirty="0"/>
              <a:t>More complex routines, built on top of more basic ones</a:t>
            </a:r>
          </a:p>
          <a:p>
            <a:pPr lvl="1"/>
            <a:r>
              <a:rPr lang="en-US" dirty="0"/>
              <a:t>Can be used in other programs to perform more complex tasks</a:t>
            </a:r>
          </a:p>
        </p:txBody>
      </p:sp>
    </p:spTree>
    <p:extLst>
      <p:ext uri="{BB962C8B-B14F-4D97-AF65-F5344CB8AC3E}">
        <p14:creationId xmlns:p14="http://schemas.microsoft.com/office/powerpoint/2010/main" val="1290933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99E52-E1E4-4CC0-AF07-3CE24F78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vs. Bottom-Up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181AF-6C4B-4C15-AEF8-A269BF4D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ABC9-6957-4A17-8BCB-0FB01E73AA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Creates a hierarchy of functions</a:t>
            </a:r>
          </a:p>
          <a:p>
            <a:r>
              <a:rPr lang="en-US" dirty="0"/>
              <a:t>All code is clearly directed toward the goal</a:t>
            </a:r>
          </a:p>
          <a:p>
            <a:pPr lvl="1"/>
            <a:r>
              <a:rPr lang="en-US" dirty="0"/>
              <a:t>Every function has its place</a:t>
            </a:r>
          </a:p>
          <a:p>
            <a:endParaRPr lang="en-US" dirty="0"/>
          </a:p>
          <a:p>
            <a:r>
              <a:rPr lang="en-US" dirty="0"/>
              <a:t>Code can become too specialized, missing chances to re-use ideas</a:t>
            </a:r>
          </a:p>
          <a:p>
            <a:r>
              <a:rPr lang="en-US" dirty="0"/>
              <a:t>While developing, much code is in an incomplete state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9395-030C-4787-A2D0-4B9726B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Bottom-Up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D1B4B6-FEAF-44AA-83B3-DABA5765A9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Creates a hierarchy of functions</a:t>
            </a:r>
          </a:p>
          <a:p>
            <a:r>
              <a:rPr lang="en-US" sz="2600" dirty="0"/>
              <a:t>Can promote code re-use</a:t>
            </a:r>
          </a:p>
          <a:p>
            <a:pPr lvl="1"/>
            <a:r>
              <a:rPr lang="en-US" sz="2200" dirty="0"/>
              <a:t>common concepts are identified</a:t>
            </a:r>
          </a:p>
          <a:p>
            <a:r>
              <a:rPr lang="en-US" sz="2600" dirty="0"/>
              <a:t>Code can be tested more easily</a:t>
            </a:r>
          </a:p>
          <a:p>
            <a:pPr lvl="1"/>
            <a:r>
              <a:rPr lang="en-US" sz="2200" dirty="0"/>
              <a:t>Every time a function is finished</a:t>
            </a:r>
          </a:p>
          <a:p>
            <a:endParaRPr lang="en-US" sz="2600" dirty="0"/>
          </a:p>
          <a:p>
            <a:r>
              <a:rPr lang="en-US" sz="2600" dirty="0"/>
              <a:t>Code development tends to be less-focused on final goal</a:t>
            </a:r>
          </a:p>
        </p:txBody>
      </p:sp>
    </p:spTree>
    <p:extLst>
      <p:ext uri="{BB962C8B-B14F-4D97-AF65-F5344CB8AC3E}">
        <p14:creationId xmlns:p14="http://schemas.microsoft.com/office/powerpoint/2010/main" val="366434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83F-32BC-4896-95E6-C7397D61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5152C-0497-4F6C-A947-4C4B54D9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Top-Down and Bottom-Up are not the only design approaches</a:t>
            </a:r>
          </a:p>
          <a:p>
            <a:pPr lvl="1"/>
            <a:r>
              <a:rPr lang="en-US" dirty="0"/>
              <a:t>Object-oriented design, which is very common now, takes a different approach, combining aspects of both top-down and bottom-up, with some other design approaches (encapsulation, inheritance, polymorphism)</a:t>
            </a:r>
          </a:p>
          <a:p>
            <a:r>
              <a:rPr lang="en-US" dirty="0"/>
              <a:t>People seldom use a strict top-down or bottom-up approach</a:t>
            </a:r>
          </a:p>
          <a:p>
            <a:pPr lvl="1"/>
            <a:r>
              <a:rPr lang="en-US" dirty="0"/>
              <a:t>Usually, aspects of each are used, depending on the problem and the goals</a:t>
            </a:r>
          </a:p>
          <a:p>
            <a:pPr lvl="1"/>
            <a:r>
              <a:rPr lang="en-US" dirty="0"/>
              <a:t>One example:</a:t>
            </a:r>
          </a:p>
          <a:p>
            <a:pPr lvl="2"/>
            <a:r>
              <a:rPr lang="en-US" dirty="0"/>
              <a:t>Start building bottom-up, thinking about functionality you might need</a:t>
            </a:r>
          </a:p>
          <a:p>
            <a:pPr lvl="2"/>
            <a:r>
              <a:rPr lang="en-US" dirty="0"/>
              <a:t>Build routines that seem like they’d be commonly called</a:t>
            </a:r>
          </a:p>
          <a:p>
            <a:pPr lvl="2"/>
            <a:r>
              <a:rPr lang="en-US" dirty="0"/>
              <a:t>Once you have a richer “base” of code, work top-down</a:t>
            </a:r>
          </a:p>
          <a:p>
            <a:pPr lvl="2"/>
            <a:r>
              <a:rPr lang="en-US" dirty="0"/>
              <a:t>You won’t have to go as far in the top-down approach, since you have more useful routines available to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8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9D38-5191-4359-B146-B1722778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Top-Down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F02B-DC53-4FD7-B2C3-A2CD40DF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complex task and break it into more manageable pieces</a:t>
            </a:r>
          </a:p>
          <a:p>
            <a:r>
              <a:rPr lang="en-US" dirty="0"/>
              <a:t>Repeat the process until the individual parts are basic enough to be “obvious”</a:t>
            </a:r>
          </a:p>
          <a:p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440F480-BB64-4DFD-8849-DF8BC858AF2C}"/>
              </a:ext>
            </a:extLst>
          </p:cNvPr>
          <p:cNvSpPr/>
          <p:nvPr/>
        </p:nvSpPr>
        <p:spPr>
          <a:xfrm>
            <a:off x="8044329" y="3585884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A6AE209-A7A9-4F68-AECF-28D188B6B3E1}"/>
              </a:ext>
            </a:extLst>
          </p:cNvPr>
          <p:cNvSpPr/>
          <p:nvPr/>
        </p:nvSpPr>
        <p:spPr>
          <a:xfrm>
            <a:off x="6672728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390BED34-7CA1-4A5B-9B49-A950EAA96355}"/>
              </a:ext>
            </a:extLst>
          </p:cNvPr>
          <p:cNvSpPr/>
          <p:nvPr/>
        </p:nvSpPr>
        <p:spPr>
          <a:xfrm>
            <a:off x="9415930" y="466776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F242D0F-8639-4E3A-AE27-80D6A3F2E2BC}"/>
              </a:ext>
            </a:extLst>
          </p:cNvPr>
          <p:cNvSpPr/>
          <p:nvPr/>
        </p:nvSpPr>
        <p:spPr>
          <a:xfrm>
            <a:off x="8044329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D5335B8-0216-46D4-8268-F49602238E4F}"/>
              </a:ext>
            </a:extLst>
          </p:cNvPr>
          <p:cNvSpPr/>
          <p:nvPr/>
        </p:nvSpPr>
        <p:spPr>
          <a:xfrm>
            <a:off x="10099488" y="5422365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834B493-DD7B-4134-B928-340F4138F3CC}"/>
              </a:ext>
            </a:extLst>
          </p:cNvPr>
          <p:cNvSpPr/>
          <p:nvPr/>
        </p:nvSpPr>
        <p:spPr>
          <a:xfrm>
            <a:off x="8730129" y="5438731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AAA1BE-69B7-4733-8527-8806F4CD7767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7243481" y="4165602"/>
            <a:ext cx="1371601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A025A3-D9DA-4034-8839-DFDA23883C54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>
            <a:off x="8615082" y="4165602"/>
            <a:ext cx="0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C44A0-02EB-44C9-B826-6C2DFE67376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8615082" y="4165602"/>
            <a:ext cx="1371601" cy="502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B3866-BA09-41C0-BD5A-F73B0A18E6FC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>
            <a:off x="9986683" y="5247485"/>
            <a:ext cx="683558" cy="17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2D7A3-B11F-4B5E-BA45-6396932F65F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9300882" y="5247485"/>
            <a:ext cx="685801" cy="19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2F9F08E0-2000-4411-BB34-699216FF5E51}"/>
              </a:ext>
            </a:extLst>
          </p:cNvPr>
          <p:cNvSpPr/>
          <p:nvPr/>
        </p:nvSpPr>
        <p:spPr>
          <a:xfrm>
            <a:off x="3807013" y="3585884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B28CB85A-9246-41F7-A7C9-B07D64A6A475}"/>
              </a:ext>
            </a:extLst>
          </p:cNvPr>
          <p:cNvSpPr/>
          <p:nvPr/>
        </p:nvSpPr>
        <p:spPr>
          <a:xfrm>
            <a:off x="2435412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DFD3EAC-7949-4B0E-A627-9DF6AB4177DC}"/>
              </a:ext>
            </a:extLst>
          </p:cNvPr>
          <p:cNvSpPr/>
          <p:nvPr/>
        </p:nvSpPr>
        <p:spPr>
          <a:xfrm>
            <a:off x="5178614" y="466776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D7DB59EA-9203-44ED-A79F-F9D23608716A}"/>
              </a:ext>
            </a:extLst>
          </p:cNvPr>
          <p:cNvSpPr/>
          <p:nvPr/>
        </p:nvSpPr>
        <p:spPr>
          <a:xfrm>
            <a:off x="3807013" y="4646707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BDEDB0-22D6-418D-9B38-42708705CEC7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3006165" y="4165602"/>
            <a:ext cx="1371601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E1EB0-1347-460F-82F1-D30F15A031CE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>
            <a:off x="4377766" y="4165602"/>
            <a:ext cx="0" cy="4811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E51733-383A-41C8-891D-3ABF852436A2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>
            <a:off x="4377766" y="4165602"/>
            <a:ext cx="1371601" cy="502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C6A29EF5-119A-4FB7-9A33-D180265FF38C}"/>
              </a:ext>
            </a:extLst>
          </p:cNvPr>
          <p:cNvSpPr/>
          <p:nvPr/>
        </p:nvSpPr>
        <p:spPr>
          <a:xfrm>
            <a:off x="380253" y="3585884"/>
            <a:ext cx="1141506" cy="5797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0A4B513-84AF-4BE0-9303-C514D364C405}"/>
              </a:ext>
            </a:extLst>
          </p:cNvPr>
          <p:cNvSpPr/>
          <p:nvPr/>
        </p:nvSpPr>
        <p:spPr>
          <a:xfrm>
            <a:off x="2058898" y="3551520"/>
            <a:ext cx="933823" cy="64844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18C95FE-05D7-4D61-BE10-6FA599811A04}"/>
              </a:ext>
            </a:extLst>
          </p:cNvPr>
          <p:cNvSpPr/>
          <p:nvPr/>
        </p:nvSpPr>
        <p:spPr>
          <a:xfrm>
            <a:off x="6096000" y="3517157"/>
            <a:ext cx="933823" cy="64844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0B23-E04D-45BF-A6D5-796FC424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2A80-BF22-45AF-A64E-47F719FB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we write functions, it becomes important to document them</a:t>
            </a:r>
          </a:p>
          <a:p>
            <a:r>
              <a:rPr lang="en-US" dirty="0"/>
              <a:t>Functions are one of the most important things to document</a:t>
            </a:r>
          </a:p>
          <a:p>
            <a:pPr lvl="1"/>
            <a:r>
              <a:rPr lang="en-US" dirty="0"/>
              <a:t>What is their purpose?</a:t>
            </a:r>
          </a:p>
          <a:p>
            <a:pPr lvl="1"/>
            <a:r>
              <a:rPr lang="en-US" dirty="0"/>
              <a:t>What input do they need (parameters)?</a:t>
            </a:r>
          </a:p>
          <a:p>
            <a:pPr lvl="1"/>
            <a:r>
              <a:rPr lang="en-US" dirty="0"/>
              <a:t>What do they return?</a:t>
            </a:r>
          </a:p>
          <a:p>
            <a:r>
              <a:rPr lang="en-US" dirty="0"/>
              <a:t>There is a special way for writing comments about functions</a:t>
            </a:r>
          </a:p>
          <a:p>
            <a:pPr lvl="1"/>
            <a:r>
              <a:rPr lang="en-US" dirty="0"/>
              <a:t>This also makes it possible to learn about functions, e.g. in an interactive Python routine, or to print out information about a function in a program.</a:t>
            </a:r>
          </a:p>
          <a:p>
            <a:pPr lvl="1"/>
            <a:r>
              <a:rPr lang="en-US" dirty="0"/>
              <a:t>Called a “</a:t>
            </a:r>
            <a:r>
              <a:rPr lang="en-US" dirty="0" err="1"/>
              <a:t>docstring</a:t>
            </a:r>
            <a:r>
              <a:rPr lang="en-US" dirty="0"/>
              <a:t>”, it is used to document functions in Python</a:t>
            </a:r>
          </a:p>
          <a:p>
            <a:r>
              <a:rPr lang="en-US" dirty="0"/>
              <a:t>Can access it by using the “help” command: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help(&lt;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62039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function definition, the first line of code should be a string</a:t>
            </a:r>
          </a:p>
          <a:p>
            <a:pPr lvl="1"/>
            <a:r>
              <a:rPr lang="en-US" dirty="0"/>
              <a:t>Can be any string, but usually designated with a triple-quote string</a:t>
            </a:r>
          </a:p>
          <a:p>
            <a:pPr lvl="1"/>
            <a:r>
              <a:rPr lang="en-US" dirty="0"/>
              <a:t>Triple-quote strings can take multiple lines if needed</a:t>
            </a:r>
          </a:p>
          <a:p>
            <a:pPr lvl="1"/>
            <a:endParaRPr lang="en-US" dirty="0"/>
          </a:p>
          <a:p>
            <a:r>
              <a:rPr lang="en-US" dirty="0"/>
              <a:t>It is good practice to create a </a:t>
            </a:r>
            <a:r>
              <a:rPr lang="en-US" dirty="0" err="1"/>
              <a:t>docstring</a:t>
            </a:r>
            <a:r>
              <a:rPr lang="en-US" dirty="0"/>
              <a:t> for each of your functions</a:t>
            </a:r>
          </a:p>
          <a:p>
            <a:pPr lvl="1"/>
            <a:r>
              <a:rPr lang="en-US" dirty="0"/>
              <a:t>State what it does.  Then give information about parameters needed, default parameter values, return values, etc.</a:t>
            </a:r>
          </a:p>
        </p:txBody>
      </p:sp>
    </p:spTree>
    <p:extLst>
      <p:ext uri="{BB962C8B-B14F-4D97-AF65-F5344CB8AC3E}">
        <p14:creationId xmlns:p14="http://schemas.microsoft.com/office/powerpoint/2010/main" val="289639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9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turtle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‘‘‘Draw a square and return to original position and orientation.’’’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turtle.forward</a:t>
            </a:r>
            <a:r>
              <a:rPr lang="en-US" dirty="0">
                <a:latin typeface="Consolas" panose="020B0609020204030204" pitchFamily="49" charset="0"/>
              </a:rPr>
              <a:t>(100)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#etc. (remaining code removed here for space reasons)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help(</a:t>
            </a: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5C6F59-2548-4587-AD13-ED0D9BD5CB55}"/>
              </a:ext>
            </a:extLst>
          </p:cNvPr>
          <p:cNvSpPr txBox="1">
            <a:spLocks/>
          </p:cNvSpPr>
          <p:nvPr/>
        </p:nvSpPr>
        <p:spPr>
          <a:xfrm>
            <a:off x="845574" y="4954902"/>
            <a:ext cx="10613934" cy="176081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Help on function </a:t>
            </a: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 in module __main__: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drawsquare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Draw a square and return to original position and orientation. </a:t>
            </a:r>
          </a:p>
        </p:txBody>
      </p:sp>
    </p:spTree>
    <p:extLst>
      <p:ext uri="{BB962C8B-B14F-4D97-AF65-F5344CB8AC3E}">
        <p14:creationId xmlns:p14="http://schemas.microsoft.com/office/powerpoint/2010/main" val="3985228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D050-0D12-4D51-89B7-FEBE2D69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Summary: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0D0C-BE7F-4485-B589-8A0FCAA5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to why top-down design, bottom-up design, and functions are useful is that we can ignore the details of how other parts of the program work, while we focus on one particular part.</a:t>
            </a:r>
          </a:p>
          <a:p>
            <a:r>
              <a:rPr lang="en-US" dirty="0"/>
              <a:t>This is called </a:t>
            </a:r>
            <a:r>
              <a:rPr lang="en-US" b="1" dirty="0"/>
              <a:t>abstraction</a:t>
            </a:r>
            <a:r>
              <a:rPr lang="en-US" dirty="0"/>
              <a:t>, and it’s one of the most important concepts in computing!</a:t>
            </a:r>
          </a:p>
          <a:p>
            <a:pPr lvl="1"/>
            <a:r>
              <a:rPr lang="en-US" dirty="0"/>
              <a:t>This goes beyond just software design.</a:t>
            </a:r>
          </a:p>
          <a:p>
            <a:pPr lvl="1"/>
            <a:r>
              <a:rPr lang="en-US" dirty="0"/>
              <a:t>Many aspects of computing – from the way we think about memory, to the way we think about a computer operating, to the way we organize data, to the way we design algorithms – all involve creating abstractions.</a:t>
            </a:r>
          </a:p>
          <a:p>
            <a:pPr lvl="1"/>
            <a:r>
              <a:rPr lang="en-US" dirty="0"/>
              <a:t>It also has application outside of computing, to any complex task we face.</a:t>
            </a:r>
          </a:p>
        </p:txBody>
      </p:sp>
    </p:spTree>
    <p:extLst>
      <p:ext uri="{BB962C8B-B14F-4D97-AF65-F5344CB8AC3E}">
        <p14:creationId xmlns:p14="http://schemas.microsoft.com/office/powerpoint/2010/main" val="340861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2D7-3E66-4E3E-A9D9-282B471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When Designing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C8CC-C71A-4CDF-B9D2-EF7A5C65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function should not have to worry about the thing calling it</a:t>
            </a:r>
          </a:p>
          <a:p>
            <a:pPr lvl="1"/>
            <a:r>
              <a:rPr lang="en-US" dirty="0"/>
              <a:t>It just does its job with whatever parameters are passed in</a:t>
            </a:r>
          </a:p>
          <a:p>
            <a:r>
              <a:rPr lang="en-US" dirty="0"/>
              <a:t>A function should not have to worry about the things it calls</a:t>
            </a:r>
          </a:p>
          <a:p>
            <a:pPr lvl="1"/>
            <a:r>
              <a:rPr lang="en-US" dirty="0"/>
              <a:t>They should just do their job based on what parameters are passed in</a:t>
            </a:r>
          </a:p>
          <a:p>
            <a:pPr lvl="5"/>
            <a:endParaRPr lang="en-US" dirty="0"/>
          </a:p>
          <a:p>
            <a:r>
              <a:rPr lang="en-US" dirty="0"/>
              <a:t>It is very important, especially in larger software projects, to manage complexity.</a:t>
            </a:r>
          </a:p>
          <a:p>
            <a:pPr lvl="1"/>
            <a:r>
              <a:rPr lang="en-US" dirty="0"/>
              <a:t>Creating and using functions like this is one of the key ways to manage complexity</a:t>
            </a:r>
          </a:p>
          <a:p>
            <a:pPr lvl="1"/>
            <a:r>
              <a:rPr lang="en-US" dirty="0"/>
              <a:t>There are a variety of other techniques, also, that you’ll encounter in more advanced programming</a:t>
            </a:r>
          </a:p>
        </p:txBody>
      </p:sp>
    </p:spTree>
    <p:extLst>
      <p:ext uri="{BB962C8B-B14F-4D97-AF65-F5344CB8AC3E}">
        <p14:creationId xmlns:p14="http://schemas.microsoft.com/office/powerpoint/2010/main" val="5828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14DF-73CB-4952-8925-DB5F24DA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5FCD-63CB-43D0-90E4-2C933EC6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Essentially, each “block” can be thought of as a function.</a:t>
            </a:r>
          </a:p>
          <a:p>
            <a:pPr lvl="1"/>
            <a:r>
              <a:rPr lang="en-US" dirty="0"/>
              <a:t>A coherent unit of actions, tied together</a:t>
            </a:r>
          </a:p>
          <a:p>
            <a:r>
              <a:rPr lang="en-US" dirty="0"/>
              <a:t>The smallest block is a single function that doesn’t call other functions.</a:t>
            </a:r>
          </a:p>
          <a:p>
            <a:r>
              <a:rPr lang="en-US" dirty="0"/>
              <a:t>The upper levels of the hierarchy might call multiple functions.</a:t>
            </a:r>
          </a:p>
          <a:p>
            <a:r>
              <a:rPr lang="en-US" dirty="0"/>
              <a:t>The end result is that any one function should be easy to understand on its own.</a:t>
            </a:r>
          </a:p>
          <a:p>
            <a:pPr lvl="1"/>
            <a:r>
              <a:rPr lang="en-US" dirty="0"/>
              <a:t>Doesn’t need to worry much about lower levels in the hierarchy</a:t>
            </a:r>
          </a:p>
          <a:p>
            <a:pPr lvl="1"/>
            <a:r>
              <a:rPr lang="en-US" dirty="0"/>
              <a:t>Doesn’t need to worry much about higher levels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2887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8C8A-C4A2-4757-A821-1E923EA1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51F0-9465-4964-9C2C-F53171EA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a program where we want to evaluate different models of studying.  We want to determine which among several different options will help us learn the most.</a:t>
            </a:r>
          </a:p>
          <a:p>
            <a:r>
              <a:rPr lang="en-US" dirty="0"/>
              <a:t>Basic Outline</a:t>
            </a:r>
          </a:p>
          <a:p>
            <a:pPr lvl="1"/>
            <a:r>
              <a:rPr lang="en-US" dirty="0"/>
              <a:t>Get the parameters governing how effective study is</a:t>
            </a:r>
          </a:p>
          <a:p>
            <a:pPr lvl="1"/>
            <a:r>
              <a:rPr lang="en-US" dirty="0"/>
              <a:t>Loop to get scenarios</a:t>
            </a:r>
          </a:p>
          <a:p>
            <a:pPr lvl="1"/>
            <a:r>
              <a:rPr lang="en-US" dirty="0"/>
              <a:t>Output results</a:t>
            </a:r>
          </a:p>
          <a:p>
            <a:pPr lvl="1"/>
            <a:endParaRPr lang="en-US" dirty="0"/>
          </a:p>
          <a:p>
            <a:r>
              <a:rPr lang="en-US" dirty="0"/>
              <a:t>Then break down from there</a:t>
            </a:r>
          </a:p>
        </p:txBody>
      </p:sp>
    </p:spTree>
    <p:extLst>
      <p:ext uri="{BB962C8B-B14F-4D97-AF65-F5344CB8AC3E}">
        <p14:creationId xmlns:p14="http://schemas.microsoft.com/office/powerpoint/2010/main" val="18100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D27F7-94E9-4065-949E-BDB5740E5D2E}"/>
              </a:ext>
            </a:extLst>
          </p:cNvPr>
          <p:cNvSpPr/>
          <p:nvPr/>
        </p:nvSpPr>
        <p:spPr>
          <a:xfrm>
            <a:off x="4709270" y="1169863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Time Comparison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13089-557B-4B4D-940E-D6D8960D116A}"/>
              </a:ext>
            </a:extLst>
          </p:cNvPr>
          <p:cNvSpPr/>
          <p:nvPr/>
        </p:nvSpPr>
        <p:spPr>
          <a:xfrm>
            <a:off x="1186193" y="224411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9DC48D-9E04-4FB4-842D-9266590E4BAE}"/>
              </a:ext>
            </a:extLst>
          </p:cNvPr>
          <p:cNvSpPr/>
          <p:nvPr/>
        </p:nvSpPr>
        <p:spPr>
          <a:xfrm>
            <a:off x="8093130" y="22441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185B91-7B6A-4D29-9477-07EBF2EE066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82344" y="1672480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F8E5FD-033A-4938-8EA4-9DDE5058CF5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05421" y="1672480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783A73-9CFD-46E5-A423-96EE8BE78EE5}"/>
              </a:ext>
            </a:extLst>
          </p:cNvPr>
          <p:cNvSpPr/>
          <p:nvPr/>
        </p:nvSpPr>
        <p:spPr>
          <a:xfrm>
            <a:off x="4709270" y="224459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over Scenarios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8DCEB2-7BF2-4A50-AB3A-A788E6A8E08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705421" y="1672480"/>
            <a:ext cx="0" cy="57211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90F37-93E1-4111-B735-C9314B2B7A3F}"/>
              </a:ext>
            </a:extLst>
          </p:cNvPr>
          <p:cNvSpPr/>
          <p:nvPr/>
        </p:nvSpPr>
        <p:spPr>
          <a:xfrm>
            <a:off x="7488879" y="316670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Which Scenario is best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9A1957-C64F-43F1-9179-D283FBC1E99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8485030" y="2746735"/>
            <a:ext cx="604251" cy="4199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D385A-412D-4953-BF94-F4B83D81E140}"/>
              </a:ext>
            </a:extLst>
          </p:cNvPr>
          <p:cNvSpPr/>
          <p:nvPr/>
        </p:nvSpPr>
        <p:spPr>
          <a:xfrm>
            <a:off x="9739510" y="317769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Result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26C092-E166-43FA-B142-995D74F8BA5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089281" y="2746735"/>
            <a:ext cx="1646380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3E6788-23F5-4761-9AB7-06881B5DD914}"/>
              </a:ext>
            </a:extLst>
          </p:cNvPr>
          <p:cNvSpPr/>
          <p:nvPr/>
        </p:nvSpPr>
        <p:spPr>
          <a:xfrm>
            <a:off x="2942874" y="439390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5A18F9-EC63-4205-AA4C-53A8601CDCA2}"/>
              </a:ext>
            </a:extLst>
          </p:cNvPr>
          <p:cNvCxnSpPr>
            <a:cxnSpLocks/>
            <a:stCxn id="27" idx="2"/>
            <a:endCxn id="48" idx="0"/>
          </p:cNvCxnSpPr>
          <p:nvPr/>
        </p:nvCxnSpPr>
        <p:spPr>
          <a:xfrm flipH="1">
            <a:off x="3939025" y="3680308"/>
            <a:ext cx="2107301" cy="7135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FD83E-6C2E-483F-9FF4-F08E4A23F045}"/>
              </a:ext>
            </a:extLst>
          </p:cNvPr>
          <p:cNvSpPr/>
          <p:nvPr/>
        </p:nvSpPr>
        <p:spPr>
          <a:xfrm>
            <a:off x="5539427" y="440309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Amount Learned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19FA4B-1A45-40DB-BCE0-58B1BAC60F69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6046326" y="3680308"/>
            <a:ext cx="489252" cy="7227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AA3FD-A704-49E0-B999-5595B1043885}"/>
              </a:ext>
            </a:extLst>
          </p:cNvPr>
          <p:cNvSpPr/>
          <p:nvPr/>
        </p:nvSpPr>
        <p:spPr>
          <a:xfrm>
            <a:off x="2453622" y="31684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# of Sessions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6A16DC-C743-4087-AA79-C352D01EFC75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3449773" y="2747214"/>
            <a:ext cx="2255648" cy="4212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99402-F572-450A-A056-EFB07DF210BC}"/>
              </a:ext>
            </a:extLst>
          </p:cNvPr>
          <p:cNvSpPr/>
          <p:nvPr/>
        </p:nvSpPr>
        <p:spPr>
          <a:xfrm>
            <a:off x="5050175" y="317769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through Sessions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2E2AB9-C983-41C3-B506-245CA8B039B9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705421" y="2747214"/>
            <a:ext cx="340905" cy="4304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4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4BF0-836A-4987-9C5D-E2D6B19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1D4-09D7-4E70-A17B-F6477F9E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1" y="2506662"/>
            <a:ext cx="10515600" cy="4351338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getsessiondetails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computelearned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findbestscenario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outputbestresult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getsessions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loopsessions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readparams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loopscenarios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presentoutput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309867-13A5-4981-9519-88F3E2E9495B}"/>
              </a:ext>
            </a:extLst>
          </p:cNvPr>
          <p:cNvSpPr txBox="1">
            <a:spLocks/>
          </p:cNvSpPr>
          <p:nvPr/>
        </p:nvSpPr>
        <p:spPr>
          <a:xfrm>
            <a:off x="76947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of the blocks will become its own function: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327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92C9-A21E-4B47-B029-C8F30EC1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534F-0B05-450D-AFAA-6E822F0F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program will call the first level functions, in order</a:t>
            </a:r>
          </a:p>
          <a:p>
            <a:r>
              <a:rPr lang="en-US" dirty="0"/>
              <a:t>The non-leaf functions will call their children functions</a:t>
            </a:r>
          </a:p>
          <a:p>
            <a:endParaRPr lang="en-US" dirty="0"/>
          </a:p>
          <a:p>
            <a:r>
              <a:rPr lang="en-US" dirty="0"/>
              <a:t>Notice the order of function calls</a:t>
            </a:r>
          </a:p>
          <a:p>
            <a:pPr lvl="1"/>
            <a:r>
              <a:rPr lang="en-US" dirty="0"/>
              <a:t>The children functions are listed before the parent functions, so that the parent functions can call them</a:t>
            </a:r>
          </a:p>
          <a:p>
            <a:r>
              <a:rPr lang="en-US" dirty="0"/>
              <a:t>Notice that we don’t have any variables or parameters yet!</a:t>
            </a:r>
          </a:p>
        </p:txBody>
      </p:sp>
    </p:spTree>
    <p:extLst>
      <p:ext uri="{BB962C8B-B14F-4D97-AF65-F5344CB8AC3E}">
        <p14:creationId xmlns:p14="http://schemas.microsoft.com/office/powerpoint/2010/main" val="160008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5F59-9867-4DA5-BAEF-B5C54718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4C4E-DA28-4EBB-8C76-DBF8C5CE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getsessiondetails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computelearned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findbestscenario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outputbestresult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getsessions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loopsessions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getsessiondetails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computelearned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readparams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loopscenarios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getsessions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loopsessions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presentoutput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findbestscenario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outputbestresult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readparams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loopscenarios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presentoutput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402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17711</TotalTime>
  <Words>2954</Words>
  <Application>Microsoft Office PowerPoint</Application>
  <PresentationFormat>Widescreen</PresentationFormat>
  <Paragraphs>396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Lecture 12</vt:lpstr>
      <vt:lpstr>What are we going to cover today? </vt:lpstr>
      <vt:lpstr>Reminder: Top-Down Design</vt:lpstr>
      <vt:lpstr>Top-Down Design With Functions</vt:lpstr>
      <vt:lpstr>Example</vt:lpstr>
      <vt:lpstr>PowerPoint Presentation</vt:lpstr>
      <vt:lpstr>Converting to Code</vt:lpstr>
      <vt:lpstr>Converting to Code</vt:lpstr>
      <vt:lpstr>PowerPoint Presentation</vt:lpstr>
      <vt:lpstr>Filling in Code</vt:lpstr>
      <vt:lpstr>PowerPoint Presentation</vt:lpstr>
      <vt:lpstr>Filling in code</vt:lpstr>
      <vt:lpstr>Advantages to different functions</vt:lpstr>
      <vt:lpstr>Two options</vt:lpstr>
      <vt:lpstr>Top-down design with functions</vt:lpstr>
      <vt:lpstr>An alternative design approach</vt:lpstr>
      <vt:lpstr>Bottom-Up Design</vt:lpstr>
      <vt:lpstr>Analogy: planning a vacation</vt:lpstr>
      <vt:lpstr>When to Create a new function</vt:lpstr>
      <vt:lpstr>Example – writing with turtle graphics</vt:lpstr>
      <vt:lpstr>Drawing a square</vt:lpstr>
      <vt:lpstr>Creating a function</vt:lpstr>
      <vt:lpstr>Functions</vt:lpstr>
      <vt:lpstr>PowerPoint Presentation</vt:lpstr>
      <vt:lpstr>Example</vt:lpstr>
      <vt:lpstr>Turtle graphics and robotics</vt:lpstr>
      <vt:lpstr>Bottom-Up Programs</vt:lpstr>
      <vt:lpstr>Top-Down vs. Bottom-Up</vt:lpstr>
      <vt:lpstr>Design in Practice</vt:lpstr>
      <vt:lpstr>Docstrings</vt:lpstr>
      <vt:lpstr>Docstrings</vt:lpstr>
      <vt:lpstr>Example</vt:lpstr>
      <vt:lpstr>A Final Summary: Abstraction</vt:lpstr>
      <vt:lpstr>Abstraction When Designing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Paul Koola</cp:lastModifiedBy>
  <cp:revision>283</cp:revision>
  <dcterms:created xsi:type="dcterms:W3CDTF">2017-11-22T15:57:42Z</dcterms:created>
  <dcterms:modified xsi:type="dcterms:W3CDTF">2019-11-01T22:19:31Z</dcterms:modified>
</cp:coreProperties>
</file>