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4" r:id="rId10"/>
    <p:sldId id="292" r:id="rId11"/>
    <p:sldId id="293" r:id="rId12"/>
    <p:sldId id="294" r:id="rId13"/>
    <p:sldId id="295" r:id="rId14"/>
    <p:sldId id="296" r:id="rId15"/>
    <p:sldId id="297" r:id="rId16"/>
    <p:sldId id="298" r:id="rId17"/>
    <p:sldId id="300" r:id="rId18"/>
    <p:sldId id="299" r:id="rId19"/>
    <p:sldId id="301" r:id="rId20"/>
    <p:sldId id="302" r:id="rId21"/>
    <p:sldId id="304" r:id="rId22"/>
    <p:sldId id="306" r:id="rId23"/>
    <p:sldId id="308" r:id="rId24"/>
    <p:sldId id="311" r:id="rId25"/>
    <p:sldId id="309" r:id="rId26"/>
    <p:sldId id="312" r:id="rId27"/>
    <p:sldId id="313" r:id="rId28"/>
    <p:sldId id="310" r:id="rId29"/>
    <p:sldId id="307" r:id="rId30"/>
    <p:sldId id="314" r:id="rId31"/>
    <p:sldId id="31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0" autoAdjust="0"/>
    <p:restoredTop sz="94660"/>
  </p:normalViewPr>
  <p:slideViewPr>
    <p:cSldViewPr snapToGrid="0">
      <p:cViewPr varScale="1">
        <p:scale>
          <a:sx n="96" d="100"/>
          <a:sy n="96" d="100"/>
        </p:scale>
        <p:origin x="63" y="1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85B252-EA57-4DF7-B5DB-C9A30D8927D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42237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71246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4708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5965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5B252-EA57-4DF7-B5DB-C9A30D8927D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50344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85B252-EA57-4DF7-B5DB-C9A30D8927D2}"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82940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85B252-EA57-4DF7-B5DB-C9A30D8927D2}" type="datetimeFigureOut">
              <a:rPr lang="en-US" smtClean="0"/>
              <a:t>11/10/2019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65673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85B252-EA57-4DF7-B5DB-C9A30D8927D2}" type="datetimeFigureOut">
              <a:rPr lang="en-US" smtClean="0"/>
              <a:t>11/10/2019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33576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5B252-EA57-4DF7-B5DB-C9A30D8927D2}" type="datetimeFigureOut">
              <a:rPr lang="en-US" smtClean="0"/>
              <a:t>11/10/2019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06892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64870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9626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5B252-EA57-4DF7-B5DB-C9A30D8927D2}" type="datetimeFigureOut">
              <a:rPr lang="en-US" smtClean="0"/>
              <a:t>11/10/2019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F1A6E-F1F7-4F15-826B-C88349542B62}" type="slidenum">
              <a:rPr lang="en-US" smtClean="0"/>
              <a:t>‹#›</a:t>
            </a:fld>
            <a:endParaRPr lang="en-US"/>
          </a:p>
        </p:txBody>
      </p:sp>
    </p:spTree>
    <p:extLst>
      <p:ext uri="{BB962C8B-B14F-4D97-AF65-F5344CB8AC3E}">
        <p14:creationId xmlns:p14="http://schemas.microsoft.com/office/powerpoint/2010/main" val="90525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13</a:t>
            </a:r>
          </a:p>
        </p:txBody>
      </p:sp>
      <p:sp>
        <p:nvSpPr>
          <p:cNvPr id="3" name="Subtitle 2"/>
          <p:cNvSpPr>
            <a:spLocks noGrp="1"/>
          </p:cNvSpPr>
          <p:nvPr>
            <p:ph type="subTitle" idx="1"/>
          </p:nvPr>
        </p:nvSpPr>
        <p:spPr/>
        <p:txBody>
          <a:bodyPr/>
          <a:lstStyle/>
          <a:p>
            <a:r>
              <a:rPr lang="en-US" dirty="0"/>
              <a:t>Debugging</a:t>
            </a:r>
          </a:p>
        </p:txBody>
      </p:sp>
    </p:spTree>
    <p:extLst>
      <p:ext uri="{BB962C8B-B14F-4D97-AF65-F5344CB8AC3E}">
        <p14:creationId xmlns:p14="http://schemas.microsoft.com/office/powerpoint/2010/main" val="49469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1719625" y="2260554"/>
            <a:ext cx="945881"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646331"/>
          </a:xfrm>
          <a:prstGeom prst="rect">
            <a:avLst/>
          </a:prstGeom>
          <a:noFill/>
        </p:spPr>
        <p:txBody>
          <a:bodyPr wrap="square" rtlCol="0">
            <a:spAutoFit/>
          </a:bodyPr>
          <a:lstStyle/>
          <a:p>
            <a:r>
              <a:rPr lang="en-US" dirty="0">
                <a:solidFill>
                  <a:srgbClr val="FF0000"/>
                </a:solidFill>
              </a:rPr>
              <a:t>We start with the keyword “try”, followed by a colon.</a:t>
            </a:r>
          </a:p>
        </p:txBody>
      </p:sp>
    </p:spTree>
    <p:extLst>
      <p:ext uri="{BB962C8B-B14F-4D97-AF65-F5344CB8AC3E}">
        <p14:creationId xmlns:p14="http://schemas.microsoft.com/office/powerpoint/2010/main" val="160745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1749507" y="2690860"/>
            <a:ext cx="5225034"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6545834" cy="1200329"/>
          </a:xfrm>
          <a:prstGeom prst="rect">
            <a:avLst/>
          </a:prstGeom>
          <a:noFill/>
        </p:spPr>
        <p:txBody>
          <a:bodyPr wrap="square" rtlCol="0">
            <a:spAutoFit/>
          </a:bodyPr>
          <a:lstStyle/>
          <a:p>
            <a:r>
              <a:rPr lang="en-US" dirty="0">
                <a:solidFill>
                  <a:srgbClr val="FF0000"/>
                </a:solidFill>
              </a:rPr>
              <a:t>We indent all of the code that we want to try to run.</a:t>
            </a:r>
          </a:p>
          <a:p>
            <a:endParaRPr lang="en-US" dirty="0">
              <a:solidFill>
                <a:srgbClr val="FF0000"/>
              </a:solidFill>
            </a:endParaRPr>
          </a:p>
          <a:p>
            <a:r>
              <a:rPr lang="en-US" dirty="0">
                <a:solidFill>
                  <a:srgbClr val="FF0000"/>
                </a:solidFill>
              </a:rPr>
              <a:t>If there is not an exception (run-time error), then after this code completes, it skips the remainder of the try-except block.</a:t>
            </a:r>
          </a:p>
        </p:txBody>
      </p:sp>
    </p:spTree>
    <p:extLst>
      <p:ext uri="{BB962C8B-B14F-4D97-AF65-F5344CB8AC3E}">
        <p14:creationId xmlns:p14="http://schemas.microsoft.com/office/powerpoint/2010/main" val="166481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1832378" y="3220170"/>
            <a:ext cx="1376987"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646331"/>
          </a:xfrm>
          <a:prstGeom prst="rect">
            <a:avLst/>
          </a:prstGeom>
          <a:noFill/>
        </p:spPr>
        <p:txBody>
          <a:bodyPr wrap="square" rtlCol="0">
            <a:spAutoFit/>
          </a:bodyPr>
          <a:lstStyle/>
          <a:p>
            <a:r>
              <a:rPr lang="en-US" dirty="0">
                <a:solidFill>
                  <a:srgbClr val="FF0000"/>
                </a:solidFill>
              </a:rPr>
              <a:t>Next is the except statement.</a:t>
            </a:r>
          </a:p>
        </p:txBody>
      </p:sp>
    </p:spTree>
    <p:extLst>
      <p:ext uri="{BB962C8B-B14F-4D97-AF65-F5344CB8AC3E}">
        <p14:creationId xmlns:p14="http://schemas.microsoft.com/office/powerpoint/2010/main" val="132145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3171107" y="3279935"/>
            <a:ext cx="3259575"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1200329"/>
          </a:xfrm>
          <a:prstGeom prst="rect">
            <a:avLst/>
          </a:prstGeom>
          <a:noFill/>
        </p:spPr>
        <p:txBody>
          <a:bodyPr wrap="square" rtlCol="0">
            <a:spAutoFit/>
          </a:bodyPr>
          <a:lstStyle/>
          <a:p>
            <a:r>
              <a:rPr lang="en-US" dirty="0">
                <a:solidFill>
                  <a:srgbClr val="FF0000"/>
                </a:solidFill>
              </a:rPr>
              <a:t>That is followed by an OPTIONAL exception type.   More about this in a second.</a:t>
            </a:r>
          </a:p>
        </p:txBody>
      </p:sp>
    </p:spTree>
    <p:extLst>
      <p:ext uri="{BB962C8B-B14F-4D97-AF65-F5344CB8AC3E}">
        <p14:creationId xmlns:p14="http://schemas.microsoft.com/office/powerpoint/2010/main" val="2114205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6356566" y="3267982"/>
            <a:ext cx="313175"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923330"/>
          </a:xfrm>
          <a:prstGeom prst="rect">
            <a:avLst/>
          </a:prstGeom>
          <a:noFill/>
        </p:spPr>
        <p:txBody>
          <a:bodyPr wrap="square" rtlCol="0">
            <a:spAutoFit/>
          </a:bodyPr>
          <a:lstStyle/>
          <a:p>
            <a:r>
              <a:rPr lang="en-US" dirty="0">
                <a:solidFill>
                  <a:srgbClr val="FF0000"/>
                </a:solidFill>
              </a:rPr>
              <a:t>There is a colon and indentation for the next section of code.</a:t>
            </a:r>
          </a:p>
        </p:txBody>
      </p:sp>
      <p:sp>
        <p:nvSpPr>
          <p:cNvPr id="8" name="Oval 7">
            <a:extLst>
              <a:ext uri="{FF2B5EF4-FFF2-40B4-BE49-F238E27FC236}">
                <a16:creationId xmlns:a16="http://schemas.microsoft.com/office/drawing/2014/main" id="{E70FD8B7-D5D1-4C45-80AE-462BB83E0E8C}"/>
              </a:ext>
            </a:extLst>
          </p:cNvPr>
          <p:cNvSpPr/>
          <p:nvPr/>
        </p:nvSpPr>
        <p:spPr>
          <a:xfrm>
            <a:off x="1847319" y="3749088"/>
            <a:ext cx="848069"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79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2597366" y="3772720"/>
            <a:ext cx="7305646"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1200329"/>
          </a:xfrm>
          <a:prstGeom prst="rect">
            <a:avLst/>
          </a:prstGeom>
          <a:noFill/>
        </p:spPr>
        <p:txBody>
          <a:bodyPr wrap="square" rtlCol="0">
            <a:spAutoFit/>
          </a:bodyPr>
          <a:lstStyle/>
          <a:p>
            <a:r>
              <a:rPr lang="en-US" dirty="0">
                <a:solidFill>
                  <a:srgbClr val="FF0000"/>
                </a:solidFill>
              </a:rPr>
              <a:t>And finally there is code to run if you encounter an exception of the given type</a:t>
            </a:r>
          </a:p>
        </p:txBody>
      </p:sp>
    </p:spTree>
    <p:extLst>
      <p:ext uri="{BB962C8B-B14F-4D97-AF65-F5344CB8AC3E}">
        <p14:creationId xmlns:p14="http://schemas.microsoft.com/office/powerpoint/2010/main" val="33832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CD9-798E-454F-A85D-D8D1ADF1FFBF}"/>
              </a:ext>
            </a:extLst>
          </p:cNvPr>
          <p:cNvSpPr>
            <a:spLocks noGrp="1"/>
          </p:cNvSpPr>
          <p:nvPr>
            <p:ph type="title"/>
          </p:nvPr>
        </p:nvSpPr>
        <p:spPr/>
        <p:txBody>
          <a:bodyPr/>
          <a:lstStyle/>
          <a:p>
            <a:r>
              <a:rPr lang="en-US" b="1" dirty="0">
                <a:solidFill>
                  <a:srgbClr val="00B0F0"/>
                </a:solidFill>
              </a:rPr>
              <a:t>Exception types</a:t>
            </a:r>
          </a:p>
        </p:txBody>
      </p:sp>
      <p:sp>
        <p:nvSpPr>
          <p:cNvPr id="3" name="Content Placeholder 2">
            <a:extLst>
              <a:ext uri="{FF2B5EF4-FFF2-40B4-BE49-F238E27FC236}">
                <a16:creationId xmlns:a16="http://schemas.microsoft.com/office/drawing/2014/main" id="{A869B88B-DBEF-4860-8E5D-14568FCE7630}"/>
              </a:ext>
            </a:extLst>
          </p:cNvPr>
          <p:cNvSpPr>
            <a:spLocks noGrp="1"/>
          </p:cNvSpPr>
          <p:nvPr>
            <p:ph idx="1"/>
          </p:nvPr>
        </p:nvSpPr>
        <p:spPr/>
        <p:txBody>
          <a:bodyPr/>
          <a:lstStyle/>
          <a:p>
            <a:r>
              <a:rPr lang="en-US" dirty="0"/>
              <a:t>There are more than just these, and more can be defined, but these are some common ones:</a:t>
            </a:r>
          </a:p>
          <a:p>
            <a:r>
              <a:rPr lang="en-US" dirty="0" err="1">
                <a:solidFill>
                  <a:srgbClr val="00B0F0"/>
                </a:solidFill>
              </a:rPr>
              <a:t>TypeError</a:t>
            </a:r>
            <a:r>
              <a:rPr lang="en-US" dirty="0"/>
              <a:t> – trying to perform an operation on the wrong type of variable</a:t>
            </a:r>
          </a:p>
          <a:p>
            <a:r>
              <a:rPr lang="en-US" dirty="0" err="1">
                <a:solidFill>
                  <a:srgbClr val="00B0F0"/>
                </a:solidFill>
              </a:rPr>
              <a:t>OSError</a:t>
            </a:r>
            <a:r>
              <a:rPr lang="en-US" dirty="0"/>
              <a:t> – error in dealing with operating system (such as file)</a:t>
            </a:r>
          </a:p>
          <a:p>
            <a:r>
              <a:rPr lang="en-US" dirty="0" err="1">
                <a:solidFill>
                  <a:srgbClr val="00B0F0"/>
                </a:solidFill>
              </a:rPr>
              <a:t>ZeroDivisionError</a:t>
            </a:r>
            <a:r>
              <a:rPr lang="en-US" dirty="0"/>
              <a:t> – error when trying to divide by zero</a:t>
            </a:r>
          </a:p>
          <a:p>
            <a:endParaRPr lang="en-US" dirty="0"/>
          </a:p>
        </p:txBody>
      </p:sp>
    </p:spTree>
    <p:extLst>
      <p:ext uri="{BB962C8B-B14F-4D97-AF65-F5344CB8AC3E}">
        <p14:creationId xmlns:p14="http://schemas.microsoft.com/office/powerpoint/2010/main" val="3003077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1628-0676-40AC-AE7F-F00ECC0569A0}"/>
              </a:ext>
            </a:extLst>
          </p:cNvPr>
          <p:cNvSpPr>
            <a:spLocks noGrp="1"/>
          </p:cNvSpPr>
          <p:nvPr>
            <p:ph type="title"/>
          </p:nvPr>
        </p:nvSpPr>
        <p:spPr/>
        <p:txBody>
          <a:bodyPr/>
          <a:lstStyle/>
          <a:p>
            <a:r>
              <a:rPr lang="en-US" dirty="0"/>
              <a:t>Example – divide by 0 error</a:t>
            </a:r>
          </a:p>
        </p:txBody>
      </p:sp>
      <p:sp>
        <p:nvSpPr>
          <p:cNvPr id="3" name="Content Placeholder 2">
            <a:extLst>
              <a:ext uri="{FF2B5EF4-FFF2-40B4-BE49-F238E27FC236}">
                <a16:creationId xmlns:a16="http://schemas.microsoft.com/office/drawing/2014/main" id="{8AC3D630-51D6-47F3-8721-75073CD07050}"/>
              </a:ext>
            </a:extLst>
          </p:cNvPr>
          <p:cNvSpPr>
            <a:spLocks noGrp="1"/>
          </p:cNvSpPr>
          <p:nvPr>
            <p:ph idx="1"/>
          </p:nvPr>
        </p:nvSpPr>
        <p:spPr/>
        <p:txBody>
          <a:bodyPr>
            <a:normAutofit fontScale="92500"/>
          </a:bodyPr>
          <a:lstStyle/>
          <a:p>
            <a:pPr marL="0" indent="0">
              <a:buNone/>
            </a:pPr>
            <a:r>
              <a:rPr lang="en-US" dirty="0">
                <a:latin typeface="Consolas" panose="020B0609020204030204" pitchFamily="49" charset="0"/>
              </a:rPr>
              <a:t>a = </a:t>
            </a:r>
            <a:r>
              <a:rPr lang="en-US" dirty="0" err="1">
                <a:latin typeface="Consolas" panose="020B0609020204030204" pitchFamily="49" charset="0"/>
              </a:rPr>
              <a:t>int</a:t>
            </a:r>
            <a:r>
              <a:rPr lang="en-US" dirty="0">
                <a:latin typeface="Consolas" panose="020B0609020204030204" pitchFamily="49" charset="0"/>
              </a:rPr>
              <a:t>(input("Enter a numerator: "))</a:t>
            </a:r>
          </a:p>
          <a:p>
            <a:pPr marL="0" indent="0">
              <a:buNone/>
            </a:pPr>
            <a:r>
              <a:rPr lang="en-US" dirty="0">
                <a:latin typeface="Consolas" panose="020B0609020204030204" pitchFamily="49" charset="0"/>
              </a:rPr>
              <a:t>b = </a:t>
            </a:r>
            <a:r>
              <a:rPr lang="en-US" dirty="0" err="1">
                <a:latin typeface="Consolas" panose="020B0609020204030204" pitchFamily="49" charset="0"/>
              </a:rPr>
              <a:t>int</a:t>
            </a:r>
            <a:r>
              <a:rPr lang="en-US" dirty="0">
                <a:latin typeface="Consolas" panose="020B0609020204030204" pitchFamily="49" charset="0"/>
              </a:rPr>
              <a:t>(input("Enter a denominator: "))</a:t>
            </a:r>
          </a:p>
          <a:p>
            <a:pPr marL="0" indent="0">
              <a:buNone/>
            </a:pPr>
            <a:r>
              <a:rPr lang="en-US" dirty="0">
                <a:latin typeface="Consolas" panose="020B0609020204030204" pitchFamily="49" charset="0"/>
              </a:rPr>
              <a:t>try:</a:t>
            </a:r>
          </a:p>
          <a:p>
            <a:pPr marL="0" indent="0">
              <a:buNone/>
            </a:pPr>
            <a:r>
              <a:rPr lang="en-US" dirty="0">
                <a:latin typeface="Consolas" panose="020B0609020204030204" pitchFamily="49" charset="0"/>
              </a:rPr>
              <a:t>    c=a/b</a:t>
            </a:r>
          </a:p>
          <a:p>
            <a:pPr marL="0" indent="0">
              <a:buNone/>
            </a:pPr>
            <a:r>
              <a:rPr lang="en-US" dirty="0">
                <a:latin typeface="Consolas" panose="020B0609020204030204" pitchFamily="49" charset="0"/>
              </a:rPr>
              <a:t>except </a:t>
            </a:r>
            <a:r>
              <a:rPr lang="en-US" dirty="0" err="1">
                <a:latin typeface="Consolas" panose="020B0609020204030204" pitchFamily="49" charset="0"/>
              </a:rPr>
              <a:t>ZeroDivisionError</a:t>
            </a:r>
            <a:r>
              <a:rPr lang="en-US" dirty="0">
                <a:latin typeface="Consolas" panose="020B0609020204030204" pitchFamily="49" charset="0"/>
              </a:rPr>
              <a:t>:</a:t>
            </a:r>
          </a:p>
          <a:p>
            <a:pPr marL="0" indent="0">
              <a:buNone/>
            </a:pPr>
            <a:r>
              <a:rPr lang="en-US" dirty="0">
                <a:latin typeface="Consolas" panose="020B0609020204030204" pitchFamily="49" charset="0"/>
              </a:rPr>
              <a:t>    print("You can't divide by 0!")</a:t>
            </a:r>
          </a:p>
          <a:p>
            <a:pPr marL="0" indent="0">
              <a:buNone/>
            </a:pPr>
            <a:r>
              <a:rPr lang="en-US" dirty="0">
                <a:latin typeface="Consolas" panose="020B0609020204030204" pitchFamily="49" charset="0"/>
              </a:rPr>
              <a:t>    b = </a:t>
            </a:r>
            <a:r>
              <a:rPr lang="en-US" dirty="0" err="1">
                <a:latin typeface="Consolas" panose="020B0609020204030204" pitchFamily="49" charset="0"/>
              </a:rPr>
              <a:t>int</a:t>
            </a:r>
            <a:r>
              <a:rPr lang="en-US" dirty="0">
                <a:latin typeface="Consolas" panose="020B0609020204030204" pitchFamily="49" charset="0"/>
              </a:rPr>
              <a:t>(input("Enter an different denominator: "))</a:t>
            </a:r>
          </a:p>
          <a:p>
            <a:pPr marL="0" indent="0">
              <a:buNone/>
            </a:pPr>
            <a:r>
              <a:rPr lang="en-US" dirty="0">
                <a:latin typeface="Consolas" panose="020B0609020204030204" pitchFamily="49" charset="0"/>
              </a:rPr>
              <a:t>    c = a/b   #We could have an error here, again!</a:t>
            </a:r>
          </a:p>
          <a:p>
            <a:pPr marL="0" indent="0">
              <a:buNone/>
            </a:pPr>
            <a:r>
              <a:rPr lang="en-US" dirty="0">
                <a:latin typeface="Consolas" panose="020B0609020204030204" pitchFamily="49" charset="0"/>
              </a:rPr>
              <a:t>print(c)</a:t>
            </a:r>
          </a:p>
        </p:txBody>
      </p:sp>
    </p:spTree>
    <p:extLst>
      <p:ext uri="{BB962C8B-B14F-4D97-AF65-F5344CB8AC3E}">
        <p14:creationId xmlns:p14="http://schemas.microsoft.com/office/powerpoint/2010/main" val="253932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A705-5D38-47AC-A94B-28E6D9FECCD9}"/>
              </a:ext>
            </a:extLst>
          </p:cNvPr>
          <p:cNvSpPr>
            <a:spLocks noGrp="1"/>
          </p:cNvSpPr>
          <p:nvPr>
            <p:ph type="title"/>
          </p:nvPr>
        </p:nvSpPr>
        <p:spPr/>
        <p:txBody>
          <a:bodyPr/>
          <a:lstStyle/>
          <a:p>
            <a:r>
              <a:rPr lang="en-US" dirty="0"/>
              <a:t>Example – error type not specified</a:t>
            </a:r>
          </a:p>
        </p:txBody>
      </p:sp>
      <p:sp>
        <p:nvSpPr>
          <p:cNvPr id="3" name="Content Placeholder 2">
            <a:extLst>
              <a:ext uri="{FF2B5EF4-FFF2-40B4-BE49-F238E27FC236}">
                <a16:creationId xmlns:a16="http://schemas.microsoft.com/office/drawing/2014/main" id="{4852C035-1326-4D3B-91CF-5135E055A977}"/>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Consolas" panose="020B0609020204030204" pitchFamily="49" charset="0"/>
              </a:rPr>
              <a:t>try:</a:t>
            </a:r>
          </a:p>
          <a:p>
            <a:pPr marL="0" indent="0">
              <a:buNone/>
            </a:pPr>
            <a:r>
              <a:rPr lang="en-US" sz="2000" dirty="0">
                <a:latin typeface="Consolas" panose="020B0609020204030204" pitchFamily="49" charset="0"/>
              </a:rPr>
              <a:t>    L = [1]</a:t>
            </a:r>
          </a:p>
          <a:p>
            <a:pPr marL="0" indent="0">
              <a:buNone/>
            </a:pPr>
            <a:r>
              <a:rPr lang="en-US" sz="2000" dirty="0">
                <a:latin typeface="Consolas" panose="020B0609020204030204" pitchFamily="49" charset="0"/>
              </a:rPr>
              <a:t>    while True:</a:t>
            </a:r>
          </a:p>
          <a:p>
            <a:pPr marL="0" indent="0">
              <a:buNone/>
            </a:pPr>
            <a:r>
              <a:rPr lang="en-US" sz="2000" dirty="0">
                <a:latin typeface="Consolas" panose="020B0609020204030204" pitchFamily="49" charset="0"/>
              </a:rPr>
              <a:t>        L += [1]</a:t>
            </a:r>
          </a:p>
          <a:p>
            <a:pPr marL="0" indent="0">
              <a:buNone/>
            </a:pPr>
            <a:r>
              <a:rPr lang="en-US" sz="2000" dirty="0">
                <a:latin typeface="Consolas" panose="020B0609020204030204" pitchFamily="49" charset="0"/>
              </a:rPr>
              <a:t>except:      #Notice: no type given.  ALL exceptions will be handled here</a:t>
            </a:r>
          </a:p>
          <a:p>
            <a:pPr marL="0" indent="0">
              <a:buNone/>
            </a:pPr>
            <a:r>
              <a:rPr lang="en-US" sz="2000" dirty="0">
                <a:latin typeface="Consolas" panose="020B0609020204030204" pitchFamily="49" charset="0"/>
              </a:rPr>
              <a:t>    print("Memory limit exceeded.  Quitting")</a:t>
            </a:r>
          </a:p>
        </p:txBody>
      </p:sp>
    </p:spTree>
    <p:extLst>
      <p:ext uri="{BB962C8B-B14F-4D97-AF65-F5344CB8AC3E}">
        <p14:creationId xmlns:p14="http://schemas.microsoft.com/office/powerpoint/2010/main" val="251845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C9EB-0A62-4219-92E1-B0B158117F2F}"/>
              </a:ext>
            </a:extLst>
          </p:cNvPr>
          <p:cNvSpPr>
            <a:spLocks noGrp="1"/>
          </p:cNvSpPr>
          <p:nvPr>
            <p:ph type="title"/>
          </p:nvPr>
        </p:nvSpPr>
        <p:spPr/>
        <p:txBody>
          <a:bodyPr/>
          <a:lstStyle/>
          <a:p>
            <a:r>
              <a:rPr lang="en-US" dirty="0"/>
              <a:t>Catching errors</a:t>
            </a:r>
          </a:p>
        </p:txBody>
      </p:sp>
      <p:sp>
        <p:nvSpPr>
          <p:cNvPr id="3" name="Content Placeholder 2">
            <a:extLst>
              <a:ext uri="{FF2B5EF4-FFF2-40B4-BE49-F238E27FC236}">
                <a16:creationId xmlns:a16="http://schemas.microsoft.com/office/drawing/2014/main" id="{4BF26242-A1AD-4B2F-9D6C-25276488AA1E}"/>
              </a:ext>
            </a:extLst>
          </p:cNvPr>
          <p:cNvSpPr>
            <a:spLocks noGrp="1"/>
          </p:cNvSpPr>
          <p:nvPr>
            <p:ph idx="1"/>
          </p:nvPr>
        </p:nvSpPr>
        <p:spPr/>
        <p:txBody>
          <a:bodyPr/>
          <a:lstStyle/>
          <a:p>
            <a:r>
              <a:rPr lang="en-US" dirty="0"/>
              <a:t>It is good practice to try to catch errors with try-except statements.</a:t>
            </a:r>
          </a:p>
          <a:p>
            <a:pPr lvl="1"/>
            <a:r>
              <a:rPr lang="en-US" dirty="0"/>
              <a:t>Sometimes you can recover and continue</a:t>
            </a:r>
          </a:p>
          <a:p>
            <a:pPr lvl="1"/>
            <a:r>
              <a:rPr lang="en-US" dirty="0"/>
              <a:t>Other times, you might be able to have more information about what went wrong</a:t>
            </a:r>
          </a:p>
          <a:p>
            <a:r>
              <a:rPr lang="en-US" dirty="0"/>
              <a:t>But, these don’t really address handling bugs</a:t>
            </a:r>
          </a:p>
        </p:txBody>
      </p:sp>
    </p:spTree>
    <p:extLst>
      <p:ext uri="{BB962C8B-B14F-4D97-AF65-F5344CB8AC3E}">
        <p14:creationId xmlns:p14="http://schemas.microsoft.com/office/powerpoint/2010/main" val="212720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cover today?	</a:t>
            </a:r>
          </a:p>
        </p:txBody>
      </p:sp>
      <p:sp>
        <p:nvSpPr>
          <p:cNvPr id="3" name="Content Placeholder 2"/>
          <p:cNvSpPr>
            <a:spLocks noGrp="1"/>
          </p:cNvSpPr>
          <p:nvPr>
            <p:ph idx="1"/>
          </p:nvPr>
        </p:nvSpPr>
        <p:spPr/>
        <p:txBody>
          <a:bodyPr/>
          <a:lstStyle/>
          <a:p>
            <a:pPr>
              <a:lnSpc>
                <a:spcPct val="150000"/>
              </a:lnSpc>
            </a:pPr>
            <a:r>
              <a:rPr lang="en-US" dirty="0"/>
              <a:t>Types of errors</a:t>
            </a:r>
          </a:p>
          <a:p>
            <a:pPr>
              <a:lnSpc>
                <a:spcPct val="150000"/>
              </a:lnSpc>
            </a:pPr>
            <a:r>
              <a:rPr lang="en-US" dirty="0"/>
              <a:t>Catching errors</a:t>
            </a:r>
          </a:p>
          <a:p>
            <a:pPr>
              <a:lnSpc>
                <a:spcPct val="150000"/>
              </a:lnSpc>
            </a:pPr>
            <a:r>
              <a:rPr lang="en-US" dirty="0"/>
              <a:t>The debugging process</a:t>
            </a:r>
          </a:p>
          <a:p>
            <a:pPr>
              <a:lnSpc>
                <a:spcPct val="150000"/>
              </a:lnSpc>
            </a:pPr>
            <a:r>
              <a:rPr lang="en-US" dirty="0"/>
              <a:t>The use of the debugger in the IDE</a:t>
            </a:r>
          </a:p>
        </p:txBody>
      </p:sp>
    </p:spTree>
    <p:extLst>
      <p:ext uri="{BB962C8B-B14F-4D97-AF65-F5344CB8AC3E}">
        <p14:creationId xmlns:p14="http://schemas.microsoft.com/office/powerpoint/2010/main" val="2111118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5BF3-A78F-43C1-9C7D-729C314F9E9D}"/>
              </a:ext>
            </a:extLst>
          </p:cNvPr>
          <p:cNvSpPr>
            <a:spLocks noGrp="1"/>
          </p:cNvSpPr>
          <p:nvPr>
            <p:ph type="title"/>
          </p:nvPr>
        </p:nvSpPr>
        <p:spPr/>
        <p:txBody>
          <a:bodyPr/>
          <a:lstStyle/>
          <a:p>
            <a:r>
              <a:rPr lang="en-US" dirty="0"/>
              <a:t>Bugs</a:t>
            </a:r>
          </a:p>
        </p:txBody>
      </p:sp>
      <p:sp>
        <p:nvSpPr>
          <p:cNvPr id="3" name="Content Placeholder 2">
            <a:extLst>
              <a:ext uri="{FF2B5EF4-FFF2-40B4-BE49-F238E27FC236}">
                <a16:creationId xmlns:a16="http://schemas.microsoft.com/office/drawing/2014/main" id="{F356E082-4F5B-4A41-B452-0E14217B4B93}"/>
              </a:ext>
            </a:extLst>
          </p:cNvPr>
          <p:cNvSpPr>
            <a:spLocks noGrp="1"/>
          </p:cNvSpPr>
          <p:nvPr>
            <p:ph idx="1"/>
          </p:nvPr>
        </p:nvSpPr>
        <p:spPr>
          <a:xfrm>
            <a:off x="838200" y="1639957"/>
            <a:ext cx="7630459" cy="4537006"/>
          </a:xfrm>
        </p:spPr>
        <p:txBody>
          <a:bodyPr>
            <a:normAutofit fontScale="92500" lnSpcReduction="20000"/>
          </a:bodyPr>
          <a:lstStyle/>
          <a:p>
            <a:r>
              <a:rPr lang="en-US" dirty="0"/>
              <a:t>The term goes back to Thomas Edison</a:t>
            </a:r>
          </a:p>
          <a:p>
            <a:pPr lvl="1"/>
            <a:r>
              <a:rPr lang="en-US" dirty="0"/>
              <a:t>Was working on an improvement to the telegraph, fixed a problem with something he called a “bug trap”</a:t>
            </a:r>
          </a:p>
          <a:p>
            <a:pPr lvl="1"/>
            <a:r>
              <a:rPr lang="en-US" dirty="0"/>
              <a:t>He continued to use the term to refer to problems he encountered</a:t>
            </a:r>
          </a:p>
          <a:p>
            <a:r>
              <a:rPr lang="en-US" dirty="0"/>
              <a:t>In computing, there’s a well known story:</a:t>
            </a:r>
          </a:p>
          <a:p>
            <a:pPr lvl="1"/>
            <a:r>
              <a:rPr lang="en-US" dirty="0"/>
              <a:t>One of the earliest computers, the Mark II, used mechanical relays to create and break connections between wires</a:t>
            </a:r>
          </a:p>
          <a:p>
            <a:pPr lvl="1"/>
            <a:r>
              <a:rPr lang="en-US" dirty="0"/>
              <a:t>In 1947, the computer was not working properly.  </a:t>
            </a:r>
          </a:p>
          <a:p>
            <a:pPr lvl="1"/>
            <a:r>
              <a:rPr lang="en-US" dirty="0"/>
              <a:t>Grace Hopper found that the problem was a moth caught in a relay.  It was one of the first </a:t>
            </a:r>
            <a:r>
              <a:rPr lang="en-US" b="1" dirty="0"/>
              <a:t>real</a:t>
            </a:r>
            <a:r>
              <a:rPr lang="en-US" dirty="0"/>
              <a:t> computer “bugs”</a:t>
            </a:r>
          </a:p>
          <a:p>
            <a:r>
              <a:rPr lang="en-US" dirty="0"/>
              <a:t>Bug is the common term used in computing for “a problem in a program”</a:t>
            </a:r>
          </a:p>
          <a:p>
            <a:pPr lvl="1"/>
            <a:endParaRPr lang="en-US" dirty="0"/>
          </a:p>
        </p:txBody>
      </p:sp>
      <p:pic>
        <p:nvPicPr>
          <p:cNvPr id="5" name="Picture 4">
            <a:extLst>
              <a:ext uri="{FF2B5EF4-FFF2-40B4-BE49-F238E27FC236}">
                <a16:creationId xmlns:a16="http://schemas.microsoft.com/office/drawing/2014/main" id="{4E6B8411-44AE-4053-8051-D32717701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455" y="3340100"/>
            <a:ext cx="3695700" cy="2971800"/>
          </a:xfrm>
          <a:prstGeom prst="rect">
            <a:avLst/>
          </a:prstGeom>
        </p:spPr>
      </p:pic>
      <p:pic>
        <p:nvPicPr>
          <p:cNvPr id="7" name="Picture 6">
            <a:extLst>
              <a:ext uri="{FF2B5EF4-FFF2-40B4-BE49-F238E27FC236}">
                <a16:creationId xmlns:a16="http://schemas.microsoft.com/office/drawing/2014/main" id="{B700F5FB-2DF3-47F1-8408-EDDF09E11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455" y="1021976"/>
            <a:ext cx="3742607" cy="2183187"/>
          </a:xfrm>
          <a:prstGeom prst="rect">
            <a:avLst/>
          </a:prstGeom>
        </p:spPr>
      </p:pic>
    </p:spTree>
    <p:extLst>
      <p:ext uri="{BB962C8B-B14F-4D97-AF65-F5344CB8AC3E}">
        <p14:creationId xmlns:p14="http://schemas.microsoft.com/office/powerpoint/2010/main" val="392386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3402-B9C9-4B52-B728-D86210F16EC0}"/>
              </a:ext>
            </a:extLst>
          </p:cNvPr>
          <p:cNvSpPr>
            <a:spLocks noGrp="1"/>
          </p:cNvSpPr>
          <p:nvPr>
            <p:ph type="title"/>
          </p:nvPr>
        </p:nvSpPr>
        <p:spPr/>
        <p:txBody>
          <a:bodyPr/>
          <a:lstStyle/>
          <a:p>
            <a:r>
              <a:rPr lang="en-US" dirty="0"/>
              <a:t>Debugging process – Inexperienced programmers</a:t>
            </a:r>
          </a:p>
        </p:txBody>
      </p:sp>
      <p:sp>
        <p:nvSpPr>
          <p:cNvPr id="4" name="Flowchart: Process 3">
            <a:extLst>
              <a:ext uri="{FF2B5EF4-FFF2-40B4-BE49-F238E27FC236}">
                <a16:creationId xmlns:a16="http://schemas.microsoft.com/office/drawing/2014/main" id="{2C03F703-39F9-4114-850A-15906C1E72B9}"/>
              </a:ext>
            </a:extLst>
          </p:cNvPr>
          <p:cNvSpPr/>
          <p:nvPr/>
        </p:nvSpPr>
        <p:spPr>
          <a:xfrm>
            <a:off x="4370294" y="2003516"/>
            <a:ext cx="2988236" cy="896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something that doesn’t work.</a:t>
            </a:r>
          </a:p>
        </p:txBody>
      </p:sp>
      <p:sp>
        <p:nvSpPr>
          <p:cNvPr id="6" name="Flowchart: Process 5">
            <a:extLst>
              <a:ext uri="{FF2B5EF4-FFF2-40B4-BE49-F238E27FC236}">
                <a16:creationId xmlns:a16="http://schemas.microsoft.com/office/drawing/2014/main" id="{67125B8A-0943-47FB-A1EB-31DBC5230CD1}"/>
              </a:ext>
            </a:extLst>
          </p:cNvPr>
          <p:cNvSpPr/>
          <p:nvPr/>
        </p:nvSpPr>
        <p:spPr>
          <a:xfrm>
            <a:off x="4370294" y="3830917"/>
            <a:ext cx="2988236" cy="896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something randomly</a:t>
            </a:r>
          </a:p>
        </p:txBody>
      </p:sp>
      <p:sp>
        <p:nvSpPr>
          <p:cNvPr id="8" name="Flowchart: Decision 7">
            <a:extLst>
              <a:ext uri="{FF2B5EF4-FFF2-40B4-BE49-F238E27FC236}">
                <a16:creationId xmlns:a16="http://schemas.microsoft.com/office/drawing/2014/main" id="{19E4619D-4A55-4C14-AD9E-D33383FD1945}"/>
              </a:ext>
            </a:extLst>
          </p:cNvPr>
          <p:cNvSpPr/>
          <p:nvPr/>
        </p:nvSpPr>
        <p:spPr>
          <a:xfrm>
            <a:off x="4325471" y="5146209"/>
            <a:ext cx="3077882" cy="12132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Did that seem to fix it?</a:t>
            </a:r>
          </a:p>
        </p:txBody>
      </p:sp>
      <p:cxnSp>
        <p:nvCxnSpPr>
          <p:cNvPr id="10" name="Straight Arrow Connector 9">
            <a:extLst>
              <a:ext uri="{FF2B5EF4-FFF2-40B4-BE49-F238E27FC236}">
                <a16:creationId xmlns:a16="http://schemas.microsoft.com/office/drawing/2014/main" id="{DCB4CC02-3EB9-4000-BB99-EE5D0E199183}"/>
              </a:ext>
            </a:extLst>
          </p:cNvPr>
          <p:cNvCxnSpPr>
            <a:cxnSpLocks/>
            <a:stCxn id="4" idx="2"/>
            <a:endCxn id="6" idx="0"/>
          </p:cNvCxnSpPr>
          <p:nvPr/>
        </p:nvCxnSpPr>
        <p:spPr>
          <a:xfrm>
            <a:off x="5864412" y="2899987"/>
            <a:ext cx="0" cy="9309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EB016F5-E337-45F5-B4F9-3FD027E6EFAB}"/>
              </a:ext>
            </a:extLst>
          </p:cNvPr>
          <p:cNvCxnSpPr>
            <a:cxnSpLocks/>
            <a:stCxn id="8" idx="1"/>
            <a:endCxn id="6" idx="1"/>
          </p:cNvCxnSpPr>
          <p:nvPr/>
        </p:nvCxnSpPr>
        <p:spPr>
          <a:xfrm rot="10800000" flipH="1">
            <a:off x="4325470" y="4279153"/>
            <a:ext cx="44823" cy="1473668"/>
          </a:xfrm>
          <a:prstGeom prst="bentConnector3">
            <a:avLst>
              <a:gd name="adj1" fmla="val -51000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846774-09B9-4507-8A69-3B48B6A108C3}"/>
              </a:ext>
            </a:extLst>
          </p:cNvPr>
          <p:cNvCxnSpPr>
            <a:cxnSpLocks/>
            <a:stCxn id="6" idx="2"/>
            <a:endCxn id="8" idx="0"/>
          </p:cNvCxnSpPr>
          <p:nvPr/>
        </p:nvCxnSpPr>
        <p:spPr>
          <a:xfrm>
            <a:off x="5864412" y="4727388"/>
            <a:ext cx="0" cy="41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6D88A28-135F-4A12-B1B1-4BDAFBF367EE}"/>
              </a:ext>
            </a:extLst>
          </p:cNvPr>
          <p:cNvSpPr txBox="1"/>
          <p:nvPr/>
        </p:nvSpPr>
        <p:spPr>
          <a:xfrm>
            <a:off x="7563355" y="5264849"/>
            <a:ext cx="485518" cy="369332"/>
          </a:xfrm>
          <a:prstGeom prst="rect">
            <a:avLst/>
          </a:prstGeom>
          <a:noFill/>
        </p:spPr>
        <p:txBody>
          <a:bodyPr wrap="none" rtlCol="0">
            <a:spAutoFit/>
          </a:bodyPr>
          <a:lstStyle/>
          <a:p>
            <a:r>
              <a:rPr lang="en-US" dirty="0"/>
              <a:t>Yes</a:t>
            </a:r>
          </a:p>
        </p:txBody>
      </p:sp>
      <p:sp>
        <p:nvSpPr>
          <p:cNvPr id="23" name="Flowchart: Process 22">
            <a:extLst>
              <a:ext uri="{FF2B5EF4-FFF2-40B4-BE49-F238E27FC236}">
                <a16:creationId xmlns:a16="http://schemas.microsoft.com/office/drawing/2014/main" id="{594A11D9-B9F3-419C-9B63-63C59544E2C2}"/>
              </a:ext>
            </a:extLst>
          </p:cNvPr>
          <p:cNvSpPr/>
          <p:nvPr/>
        </p:nvSpPr>
        <p:spPr>
          <a:xfrm>
            <a:off x="8634506" y="5304584"/>
            <a:ext cx="2988236" cy="896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a:t>
            </a:r>
          </a:p>
        </p:txBody>
      </p:sp>
      <p:cxnSp>
        <p:nvCxnSpPr>
          <p:cNvPr id="26" name="Straight Arrow Connector 25">
            <a:extLst>
              <a:ext uri="{FF2B5EF4-FFF2-40B4-BE49-F238E27FC236}">
                <a16:creationId xmlns:a16="http://schemas.microsoft.com/office/drawing/2014/main" id="{557D25E3-7EDF-4DD5-8803-6858966F94DD}"/>
              </a:ext>
            </a:extLst>
          </p:cNvPr>
          <p:cNvCxnSpPr>
            <a:cxnSpLocks/>
            <a:stCxn id="8" idx="3"/>
            <a:endCxn id="23" idx="1"/>
          </p:cNvCxnSpPr>
          <p:nvPr/>
        </p:nvCxnSpPr>
        <p:spPr>
          <a:xfrm flipV="1">
            <a:off x="7403353" y="5752820"/>
            <a:ext cx="123115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4752A04-7928-4944-8D94-86500CB43417}"/>
              </a:ext>
            </a:extLst>
          </p:cNvPr>
          <p:cNvSpPr txBox="1"/>
          <p:nvPr/>
        </p:nvSpPr>
        <p:spPr>
          <a:xfrm>
            <a:off x="3451413" y="4831321"/>
            <a:ext cx="455574"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3674315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94B0-8AD3-4E4B-BF1B-CA95ED697AB7}"/>
              </a:ext>
            </a:extLst>
          </p:cNvPr>
          <p:cNvSpPr>
            <a:spLocks noGrp="1"/>
          </p:cNvSpPr>
          <p:nvPr>
            <p:ph type="title"/>
          </p:nvPr>
        </p:nvSpPr>
        <p:spPr/>
        <p:txBody>
          <a:bodyPr/>
          <a:lstStyle/>
          <a:p>
            <a:r>
              <a:rPr lang="en-US" dirty="0"/>
              <a:t>A better debugging process</a:t>
            </a:r>
          </a:p>
        </p:txBody>
      </p:sp>
      <p:sp>
        <p:nvSpPr>
          <p:cNvPr id="3" name="Content Placeholder 2">
            <a:extLst>
              <a:ext uri="{FF2B5EF4-FFF2-40B4-BE49-F238E27FC236}">
                <a16:creationId xmlns:a16="http://schemas.microsoft.com/office/drawing/2014/main" id="{4D0D2F6E-7D5C-4994-9C03-94EE6A0BC026}"/>
              </a:ext>
            </a:extLst>
          </p:cNvPr>
          <p:cNvSpPr>
            <a:spLocks noGrp="1"/>
          </p:cNvSpPr>
          <p:nvPr>
            <p:ph idx="1"/>
          </p:nvPr>
        </p:nvSpPr>
        <p:spPr/>
        <p:txBody>
          <a:bodyPr>
            <a:normAutofit lnSpcReduction="10000"/>
          </a:bodyPr>
          <a:lstStyle/>
          <a:p>
            <a:r>
              <a:rPr lang="en-US" dirty="0"/>
              <a:t>Find a repeatable problem</a:t>
            </a:r>
          </a:p>
          <a:p>
            <a:pPr lvl="1"/>
            <a:r>
              <a:rPr lang="en-US" dirty="0"/>
              <a:t>A test case that reliably gives the wrong answer</a:t>
            </a:r>
          </a:p>
          <a:p>
            <a:r>
              <a:rPr lang="en-US" dirty="0"/>
              <a:t>Isolate location in code where issue is arising</a:t>
            </a:r>
          </a:p>
          <a:p>
            <a:pPr lvl="1"/>
            <a:r>
              <a:rPr lang="en-US" dirty="0"/>
              <a:t>Run code to find point at which things seem to go wrong</a:t>
            </a:r>
          </a:p>
          <a:p>
            <a:r>
              <a:rPr lang="en-US" dirty="0"/>
              <a:t>Examine code to find the specific bug</a:t>
            </a:r>
          </a:p>
          <a:p>
            <a:r>
              <a:rPr lang="en-US" dirty="0"/>
              <a:t>Try to fix the bug</a:t>
            </a:r>
          </a:p>
          <a:p>
            <a:r>
              <a:rPr lang="en-US" dirty="0"/>
              <a:t>Test whether it now passes the test case that was causing trouble</a:t>
            </a:r>
          </a:p>
          <a:p>
            <a:r>
              <a:rPr lang="en-US" dirty="0"/>
              <a:t>Check to make sure nothing else broke</a:t>
            </a:r>
          </a:p>
          <a:p>
            <a:r>
              <a:rPr lang="en-US" dirty="0"/>
              <a:t>Consider whether there were other places in code likely to have a similar problem</a:t>
            </a:r>
          </a:p>
        </p:txBody>
      </p:sp>
    </p:spTree>
    <p:extLst>
      <p:ext uri="{BB962C8B-B14F-4D97-AF65-F5344CB8AC3E}">
        <p14:creationId xmlns:p14="http://schemas.microsoft.com/office/powerpoint/2010/main" val="2715107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396-A7D8-4D72-B9FB-94DF4B9A2E4F}"/>
              </a:ext>
            </a:extLst>
          </p:cNvPr>
          <p:cNvSpPr>
            <a:spLocks noGrp="1"/>
          </p:cNvSpPr>
          <p:nvPr>
            <p:ph type="title"/>
          </p:nvPr>
        </p:nvSpPr>
        <p:spPr/>
        <p:txBody>
          <a:bodyPr/>
          <a:lstStyle/>
          <a:p>
            <a:r>
              <a:rPr lang="en-US" dirty="0"/>
              <a:t>Interactive Debugger</a:t>
            </a:r>
          </a:p>
        </p:txBody>
      </p:sp>
      <p:sp>
        <p:nvSpPr>
          <p:cNvPr id="3" name="Content Placeholder 2">
            <a:extLst>
              <a:ext uri="{FF2B5EF4-FFF2-40B4-BE49-F238E27FC236}">
                <a16:creationId xmlns:a16="http://schemas.microsoft.com/office/drawing/2014/main" id="{EC50CF1B-0987-41DF-B54F-351046599579}"/>
              </a:ext>
            </a:extLst>
          </p:cNvPr>
          <p:cNvSpPr>
            <a:spLocks noGrp="1"/>
          </p:cNvSpPr>
          <p:nvPr>
            <p:ph idx="1"/>
          </p:nvPr>
        </p:nvSpPr>
        <p:spPr>
          <a:xfrm>
            <a:off x="838200" y="1595230"/>
            <a:ext cx="10515600" cy="4581733"/>
          </a:xfrm>
        </p:spPr>
        <p:txBody>
          <a:bodyPr>
            <a:normAutofit lnSpcReduction="10000"/>
          </a:bodyPr>
          <a:lstStyle/>
          <a:p>
            <a:r>
              <a:rPr lang="en-US" dirty="0"/>
              <a:t>Many IDEs include a debugger</a:t>
            </a:r>
          </a:p>
          <a:p>
            <a:pPr lvl="1"/>
            <a:r>
              <a:rPr lang="en-US" dirty="0"/>
              <a:t>Including PyCharm / Spyder</a:t>
            </a:r>
          </a:p>
          <a:p>
            <a:r>
              <a:rPr lang="en-US" dirty="0"/>
              <a:t>A debugger does not fix your bugs!  Rather, it is a tool that can make it easier for you to debug your code.</a:t>
            </a:r>
          </a:p>
          <a:p>
            <a:r>
              <a:rPr lang="en-US" dirty="0"/>
              <a:t>Debuggers usually let you do two main things:</a:t>
            </a:r>
          </a:p>
          <a:p>
            <a:pPr lvl="1"/>
            <a:r>
              <a:rPr lang="en-US" dirty="0"/>
              <a:t>Control the execution of the code</a:t>
            </a:r>
          </a:p>
          <a:p>
            <a:pPr lvl="1"/>
            <a:r>
              <a:rPr lang="en-US" dirty="0"/>
              <a:t>Examine the values stored in memory in the code</a:t>
            </a:r>
          </a:p>
          <a:p>
            <a:r>
              <a:rPr lang="en-US" dirty="0"/>
              <a:t>We’ll go over some of the most useful specific things that are found in most debuggers.</a:t>
            </a:r>
          </a:p>
          <a:p>
            <a:pPr lvl="1"/>
            <a:r>
              <a:rPr lang="en-US" dirty="0"/>
              <a:t>There are usually a lot of other tools, more advanced but less frequently needed</a:t>
            </a:r>
          </a:p>
          <a:p>
            <a:pPr lvl="1"/>
            <a:endParaRPr lang="en-US" dirty="0"/>
          </a:p>
        </p:txBody>
      </p:sp>
    </p:spTree>
    <p:extLst>
      <p:ext uri="{BB962C8B-B14F-4D97-AF65-F5344CB8AC3E}">
        <p14:creationId xmlns:p14="http://schemas.microsoft.com/office/powerpoint/2010/main" val="1632289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D94F-5C4A-4DF1-8AC3-7A842BFFA4BF}"/>
              </a:ext>
            </a:extLst>
          </p:cNvPr>
          <p:cNvSpPr>
            <a:spLocks noGrp="1"/>
          </p:cNvSpPr>
          <p:nvPr>
            <p:ph type="title"/>
          </p:nvPr>
        </p:nvSpPr>
        <p:spPr/>
        <p:txBody>
          <a:bodyPr/>
          <a:lstStyle/>
          <a:p>
            <a:r>
              <a:rPr lang="en-US" dirty="0"/>
              <a:t>Running the debugger</a:t>
            </a:r>
          </a:p>
        </p:txBody>
      </p:sp>
      <p:sp>
        <p:nvSpPr>
          <p:cNvPr id="3" name="Content Placeholder 2">
            <a:extLst>
              <a:ext uri="{FF2B5EF4-FFF2-40B4-BE49-F238E27FC236}">
                <a16:creationId xmlns:a16="http://schemas.microsoft.com/office/drawing/2014/main" id="{A7010BB9-1F94-4338-B5EC-A27B6B05AB8C}"/>
              </a:ext>
            </a:extLst>
          </p:cNvPr>
          <p:cNvSpPr>
            <a:spLocks noGrp="1"/>
          </p:cNvSpPr>
          <p:nvPr>
            <p:ph idx="1"/>
          </p:nvPr>
        </p:nvSpPr>
        <p:spPr/>
        <p:txBody>
          <a:bodyPr/>
          <a:lstStyle/>
          <a:p>
            <a:r>
              <a:rPr lang="en-US" dirty="0"/>
              <a:t>You usually need to run in “debug mode” separately from the “normal” mode.</a:t>
            </a:r>
          </a:p>
          <a:p>
            <a:pPr lvl="1"/>
            <a:r>
              <a:rPr lang="en-US" dirty="0"/>
              <a:t>In PyCharm, you click the green spider-looking bug icon</a:t>
            </a:r>
          </a:p>
          <a:p>
            <a:pPr lvl="1"/>
            <a:r>
              <a:rPr lang="en-US" dirty="0"/>
              <a:t>In Spyder, you click the Play-Pause Icon</a:t>
            </a:r>
          </a:p>
          <a:p>
            <a:r>
              <a:rPr lang="en-US" dirty="0"/>
              <a:t>This will start the program, either running it, or getting ready to run</a:t>
            </a:r>
          </a:p>
          <a:p>
            <a:pPr lvl="1"/>
            <a:r>
              <a:rPr lang="en-US" dirty="0"/>
              <a:t>Your code will not run as efficiently, since the executable is created for debugging purposes – extra information is provided, less optimization used.</a:t>
            </a:r>
          </a:p>
        </p:txBody>
      </p:sp>
      <p:pic>
        <p:nvPicPr>
          <p:cNvPr id="4" name="Picture 3">
            <a:extLst>
              <a:ext uri="{FF2B5EF4-FFF2-40B4-BE49-F238E27FC236}">
                <a16:creationId xmlns:a16="http://schemas.microsoft.com/office/drawing/2014/main" id="{FAE2EA5F-2C58-47A3-BF97-20196D0D7A12}"/>
              </a:ext>
            </a:extLst>
          </p:cNvPr>
          <p:cNvPicPr>
            <a:picLocks noChangeAspect="1"/>
          </p:cNvPicPr>
          <p:nvPr/>
        </p:nvPicPr>
        <p:blipFill>
          <a:blip r:embed="rId2"/>
          <a:stretch>
            <a:fillRect/>
          </a:stretch>
        </p:blipFill>
        <p:spPr>
          <a:xfrm>
            <a:off x="8900797" y="2240357"/>
            <a:ext cx="2781300" cy="857250"/>
          </a:xfrm>
          <a:prstGeom prst="rect">
            <a:avLst/>
          </a:prstGeom>
        </p:spPr>
      </p:pic>
      <p:pic>
        <p:nvPicPr>
          <p:cNvPr id="5" name="Picture 4">
            <a:extLst>
              <a:ext uri="{FF2B5EF4-FFF2-40B4-BE49-F238E27FC236}">
                <a16:creationId xmlns:a16="http://schemas.microsoft.com/office/drawing/2014/main" id="{3950F1BA-E0DA-4635-B279-9EA41EE1AD78}"/>
              </a:ext>
            </a:extLst>
          </p:cNvPr>
          <p:cNvPicPr>
            <a:picLocks noChangeAspect="1"/>
          </p:cNvPicPr>
          <p:nvPr/>
        </p:nvPicPr>
        <p:blipFill>
          <a:blip r:embed="rId3"/>
          <a:stretch>
            <a:fillRect/>
          </a:stretch>
        </p:blipFill>
        <p:spPr>
          <a:xfrm>
            <a:off x="6974479" y="3045353"/>
            <a:ext cx="504825" cy="409575"/>
          </a:xfrm>
          <a:prstGeom prst="rect">
            <a:avLst/>
          </a:prstGeom>
        </p:spPr>
      </p:pic>
      <p:cxnSp>
        <p:nvCxnSpPr>
          <p:cNvPr id="7" name="Straight Arrow Connector 6">
            <a:extLst>
              <a:ext uri="{FF2B5EF4-FFF2-40B4-BE49-F238E27FC236}">
                <a16:creationId xmlns:a16="http://schemas.microsoft.com/office/drawing/2014/main" id="{5A44347D-EDF1-456F-9F2F-190DB52A20C9}"/>
              </a:ext>
            </a:extLst>
          </p:cNvPr>
          <p:cNvCxnSpPr/>
          <p:nvPr/>
        </p:nvCxnSpPr>
        <p:spPr>
          <a:xfrm>
            <a:off x="8487350" y="2908897"/>
            <a:ext cx="5461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8C8B823-F82F-44B8-875A-12BA8836BCB4}"/>
              </a:ext>
            </a:extLst>
          </p:cNvPr>
          <p:cNvCxnSpPr/>
          <p:nvPr/>
        </p:nvCxnSpPr>
        <p:spPr>
          <a:xfrm>
            <a:off x="6428293" y="3250141"/>
            <a:ext cx="5461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538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D078-6117-4060-AAEC-08A8E7B065E4}"/>
              </a:ext>
            </a:extLst>
          </p:cNvPr>
          <p:cNvSpPr>
            <a:spLocks noGrp="1"/>
          </p:cNvSpPr>
          <p:nvPr>
            <p:ph type="title"/>
          </p:nvPr>
        </p:nvSpPr>
        <p:spPr/>
        <p:txBody>
          <a:bodyPr/>
          <a:lstStyle/>
          <a:p>
            <a:r>
              <a:rPr lang="en-US" dirty="0"/>
              <a:t>Debugger – execution control tools available </a:t>
            </a:r>
          </a:p>
        </p:txBody>
      </p:sp>
      <p:sp>
        <p:nvSpPr>
          <p:cNvPr id="3" name="Content Placeholder 2">
            <a:extLst>
              <a:ext uri="{FF2B5EF4-FFF2-40B4-BE49-F238E27FC236}">
                <a16:creationId xmlns:a16="http://schemas.microsoft.com/office/drawing/2014/main" id="{25D425C5-1E26-4D30-9AC3-161BC8DD020C}"/>
              </a:ext>
            </a:extLst>
          </p:cNvPr>
          <p:cNvSpPr>
            <a:spLocks noGrp="1"/>
          </p:cNvSpPr>
          <p:nvPr>
            <p:ph idx="1"/>
          </p:nvPr>
        </p:nvSpPr>
        <p:spPr/>
        <p:txBody>
          <a:bodyPr>
            <a:normAutofit fontScale="92500" lnSpcReduction="20000"/>
          </a:bodyPr>
          <a:lstStyle/>
          <a:p>
            <a:r>
              <a:rPr lang="en-US" dirty="0"/>
              <a:t>Breakpoints</a:t>
            </a:r>
          </a:p>
          <a:p>
            <a:pPr lvl="1"/>
            <a:r>
              <a:rPr lang="en-US" dirty="0"/>
              <a:t>Mark a line of code as a breakpoint.  Code will execute to that point and then stop (pause).</a:t>
            </a:r>
          </a:p>
          <a:p>
            <a:pPr lvl="1"/>
            <a:r>
              <a:rPr lang="en-US" dirty="0"/>
              <a:t>Usually set by clicking in front of the line of code</a:t>
            </a:r>
          </a:p>
          <a:p>
            <a:pPr lvl="2"/>
            <a:r>
              <a:rPr lang="en-US" dirty="0"/>
              <a:t>Creates a red circle in PyCharm/Spyder</a:t>
            </a:r>
          </a:p>
          <a:p>
            <a:r>
              <a:rPr lang="en-US" dirty="0"/>
              <a:t>Step-over</a:t>
            </a:r>
          </a:p>
          <a:p>
            <a:pPr lvl="1"/>
            <a:r>
              <a:rPr lang="en-US" dirty="0"/>
              <a:t>Executes next line of code.  If there is a function call in that line of code, the function call is made and returns normally before going to the next line of code</a:t>
            </a:r>
          </a:p>
          <a:p>
            <a:r>
              <a:rPr lang="en-US" dirty="0"/>
              <a:t>Step-into</a:t>
            </a:r>
          </a:p>
          <a:p>
            <a:pPr lvl="1"/>
            <a:r>
              <a:rPr lang="en-US" dirty="0"/>
              <a:t>Executes next line of code.  If there is a function call, the code stops inside that function, at the beginning of the function</a:t>
            </a:r>
          </a:p>
          <a:p>
            <a:r>
              <a:rPr lang="en-US" dirty="0"/>
              <a:t>Run</a:t>
            </a:r>
          </a:p>
          <a:p>
            <a:pPr lvl="1"/>
            <a:r>
              <a:rPr lang="en-US" dirty="0"/>
              <a:t>Runs until a break point is encountered</a:t>
            </a:r>
          </a:p>
          <a:p>
            <a:pPr lvl="1"/>
            <a:endParaRPr lang="en-US" dirty="0"/>
          </a:p>
          <a:p>
            <a:pPr lvl="1"/>
            <a:endParaRPr lang="en-US" dirty="0"/>
          </a:p>
        </p:txBody>
      </p:sp>
    </p:spTree>
    <p:extLst>
      <p:ext uri="{BB962C8B-B14F-4D97-AF65-F5344CB8AC3E}">
        <p14:creationId xmlns:p14="http://schemas.microsoft.com/office/powerpoint/2010/main" val="2342103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FFF0-D811-44F1-A482-784B341BF79E}"/>
              </a:ext>
            </a:extLst>
          </p:cNvPr>
          <p:cNvSpPr>
            <a:spLocks noGrp="1"/>
          </p:cNvSpPr>
          <p:nvPr>
            <p:ph type="title"/>
          </p:nvPr>
        </p:nvSpPr>
        <p:spPr/>
        <p:txBody>
          <a:bodyPr/>
          <a:lstStyle/>
          <a:p>
            <a:r>
              <a:rPr lang="en-US" dirty="0"/>
              <a:t>Debugger – Examination Tools available</a:t>
            </a:r>
          </a:p>
        </p:txBody>
      </p:sp>
      <p:sp>
        <p:nvSpPr>
          <p:cNvPr id="3" name="Content Placeholder 2">
            <a:extLst>
              <a:ext uri="{FF2B5EF4-FFF2-40B4-BE49-F238E27FC236}">
                <a16:creationId xmlns:a16="http://schemas.microsoft.com/office/drawing/2014/main" id="{FBB284A3-7913-4A95-AF46-AA6D45C94684}"/>
              </a:ext>
            </a:extLst>
          </p:cNvPr>
          <p:cNvSpPr>
            <a:spLocks noGrp="1"/>
          </p:cNvSpPr>
          <p:nvPr>
            <p:ph idx="1"/>
          </p:nvPr>
        </p:nvSpPr>
        <p:spPr/>
        <p:txBody>
          <a:bodyPr/>
          <a:lstStyle/>
          <a:p>
            <a:r>
              <a:rPr lang="en-US" dirty="0"/>
              <a:t>Remember functions have their own memory spaces</a:t>
            </a:r>
          </a:p>
          <a:p>
            <a:r>
              <a:rPr lang="en-US" dirty="0"/>
              <a:t>The Call Stack</a:t>
            </a:r>
          </a:p>
          <a:p>
            <a:pPr lvl="1"/>
            <a:r>
              <a:rPr lang="en-US" dirty="0"/>
              <a:t>Lists the “stack” of functions that have been called.  If function A calls B and B calls C, then when in C, your stack will show C on top, then B, then A.</a:t>
            </a:r>
          </a:p>
          <a:p>
            <a:r>
              <a:rPr lang="en-US" dirty="0"/>
              <a:t>A Variable Watch-List</a:t>
            </a:r>
          </a:p>
          <a:p>
            <a:pPr lvl="1"/>
            <a:r>
              <a:rPr lang="en-US" dirty="0"/>
              <a:t>A list of some (sometimes all) of the current variables, and their values</a:t>
            </a:r>
          </a:p>
          <a:p>
            <a:pPr lvl="1"/>
            <a:r>
              <a:rPr lang="en-US" dirty="0"/>
              <a:t>You can usually add/remove variables from the watchlist</a:t>
            </a:r>
          </a:p>
          <a:p>
            <a:pPr lvl="1"/>
            <a:r>
              <a:rPr lang="en-US" dirty="0"/>
              <a:t>For aggregate data, you might have a hierarchy of what is stored there.</a:t>
            </a:r>
          </a:p>
          <a:p>
            <a:pPr lvl="1"/>
            <a:endParaRPr lang="en-US" dirty="0"/>
          </a:p>
        </p:txBody>
      </p:sp>
    </p:spTree>
    <p:extLst>
      <p:ext uri="{BB962C8B-B14F-4D97-AF65-F5344CB8AC3E}">
        <p14:creationId xmlns:p14="http://schemas.microsoft.com/office/powerpoint/2010/main" val="2305762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AB87-AAF9-43A2-9E8D-359555CB8211}"/>
              </a:ext>
            </a:extLst>
          </p:cNvPr>
          <p:cNvSpPr>
            <a:spLocks noGrp="1"/>
          </p:cNvSpPr>
          <p:nvPr>
            <p:ph type="title"/>
          </p:nvPr>
        </p:nvSpPr>
        <p:spPr/>
        <p:txBody>
          <a:bodyPr/>
          <a:lstStyle/>
          <a:p>
            <a:r>
              <a:rPr lang="en-US" dirty="0"/>
              <a:t>Using the Debugger</a:t>
            </a:r>
          </a:p>
        </p:txBody>
      </p:sp>
      <p:sp>
        <p:nvSpPr>
          <p:cNvPr id="3" name="Content Placeholder 2">
            <a:extLst>
              <a:ext uri="{FF2B5EF4-FFF2-40B4-BE49-F238E27FC236}">
                <a16:creationId xmlns:a16="http://schemas.microsoft.com/office/drawing/2014/main" id="{B44431D7-3F61-4CB5-BAA8-5AD783603BE3}"/>
              </a:ext>
            </a:extLst>
          </p:cNvPr>
          <p:cNvSpPr>
            <a:spLocks noGrp="1"/>
          </p:cNvSpPr>
          <p:nvPr>
            <p:ph idx="1"/>
          </p:nvPr>
        </p:nvSpPr>
        <p:spPr/>
        <p:txBody>
          <a:bodyPr>
            <a:normAutofit fontScale="92500" lnSpcReduction="20000"/>
          </a:bodyPr>
          <a:lstStyle/>
          <a:p>
            <a:r>
              <a:rPr lang="en-US" dirty="0"/>
              <a:t>Usually set a breakpoint at a point you think is “OK”, and as close as possible to where you think something is going bad.  </a:t>
            </a:r>
          </a:p>
          <a:p>
            <a:r>
              <a:rPr lang="en-US" dirty="0"/>
              <a:t>Run the program to the breakpoint, then step-over until you see that one of the variables has the wrong value.</a:t>
            </a:r>
          </a:p>
          <a:p>
            <a:pPr lvl="1"/>
            <a:r>
              <a:rPr lang="en-US" dirty="0"/>
              <a:t>You might see the error as you go through line-by-line, but not always.</a:t>
            </a:r>
          </a:p>
          <a:p>
            <a:r>
              <a:rPr lang="en-US" dirty="0"/>
              <a:t>When you find where the code is “going bad”, start over again, but this time step INTO the line(s) of code where the problem seems to be originating.</a:t>
            </a:r>
          </a:p>
          <a:p>
            <a:r>
              <a:rPr lang="en-US" dirty="0"/>
              <a:t>You should get to a point where you find a single line causing difficulty.</a:t>
            </a:r>
          </a:p>
          <a:p>
            <a:pPr lvl="1"/>
            <a:r>
              <a:rPr lang="en-US" dirty="0"/>
              <a:t>This does not mean that, that line has a bug - it might be highlighting a bug that occurred elsewhere.</a:t>
            </a:r>
          </a:p>
          <a:p>
            <a:pPr lvl="1"/>
            <a:r>
              <a:rPr lang="en-US" dirty="0"/>
              <a:t>But, it should give you an idea of what the problem is, so that you can find it and fix it elsewhere</a:t>
            </a:r>
          </a:p>
          <a:p>
            <a:endParaRPr lang="en-US" dirty="0"/>
          </a:p>
        </p:txBody>
      </p:sp>
    </p:spTree>
    <p:extLst>
      <p:ext uri="{BB962C8B-B14F-4D97-AF65-F5344CB8AC3E}">
        <p14:creationId xmlns:p14="http://schemas.microsoft.com/office/powerpoint/2010/main" val="949903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7D0A-59A3-440E-9A9D-979320A97C94}"/>
              </a:ext>
            </a:extLst>
          </p:cNvPr>
          <p:cNvSpPr>
            <a:spLocks noGrp="1"/>
          </p:cNvSpPr>
          <p:nvPr>
            <p:ph type="title"/>
          </p:nvPr>
        </p:nvSpPr>
        <p:spPr/>
        <p:txBody>
          <a:bodyPr/>
          <a:lstStyle/>
          <a:p>
            <a:r>
              <a:rPr lang="en-US" dirty="0"/>
              <a:t>What if you don’t have a debugger?</a:t>
            </a:r>
          </a:p>
        </p:txBody>
      </p:sp>
      <p:sp>
        <p:nvSpPr>
          <p:cNvPr id="3" name="Content Placeholder 2">
            <a:extLst>
              <a:ext uri="{FF2B5EF4-FFF2-40B4-BE49-F238E27FC236}">
                <a16:creationId xmlns:a16="http://schemas.microsoft.com/office/drawing/2014/main" id="{15E21478-1FFC-45F1-9E47-99E180007141}"/>
              </a:ext>
            </a:extLst>
          </p:cNvPr>
          <p:cNvSpPr>
            <a:spLocks noGrp="1"/>
          </p:cNvSpPr>
          <p:nvPr>
            <p:ph idx="1"/>
          </p:nvPr>
        </p:nvSpPr>
        <p:spPr/>
        <p:txBody>
          <a:bodyPr/>
          <a:lstStyle/>
          <a:p>
            <a:r>
              <a:rPr lang="en-US" dirty="0"/>
              <a:t>Print statements are your friends!</a:t>
            </a:r>
          </a:p>
          <a:p>
            <a:r>
              <a:rPr lang="en-US" dirty="0"/>
              <a:t>While debugging, you can print out values at any point in the code</a:t>
            </a:r>
          </a:p>
          <a:p>
            <a:pPr lvl="1"/>
            <a:r>
              <a:rPr lang="en-US" dirty="0"/>
              <a:t>Might need to print some explanation so it’s clear exactly where in the code is printing at each line.</a:t>
            </a:r>
          </a:p>
          <a:p>
            <a:r>
              <a:rPr lang="en-US" dirty="0"/>
              <a:t>By examining the printed values at various points in time, you can see how things are changing in memory, to help identify where the code is going wrong (and exactly what is going wrong).</a:t>
            </a:r>
          </a:p>
        </p:txBody>
      </p:sp>
    </p:spTree>
    <p:extLst>
      <p:ext uri="{BB962C8B-B14F-4D97-AF65-F5344CB8AC3E}">
        <p14:creationId xmlns:p14="http://schemas.microsoft.com/office/powerpoint/2010/main" val="2869068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EBCD-AD89-44E3-A46C-4E16C1639A8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4753354-62D8-42BD-A16E-AFDDF2416B0B}"/>
              </a:ext>
            </a:extLst>
          </p:cNvPr>
          <p:cNvSpPr>
            <a:spLocks noGrp="1"/>
          </p:cNvSpPr>
          <p:nvPr>
            <p:ph idx="1"/>
          </p:nvPr>
        </p:nvSpPr>
        <p:spPr/>
        <p:txBody>
          <a:bodyPr/>
          <a:lstStyle/>
          <a:p>
            <a:r>
              <a:rPr lang="en-US" dirty="0"/>
              <a:t>We’ll now take a program that has a bug, and try to debug it in the PyCharm</a:t>
            </a:r>
            <a:r>
              <a:rPr lang="en-US"/>
              <a:t>/Spyder </a:t>
            </a:r>
            <a:r>
              <a:rPr lang="en-US" dirty="0"/>
              <a:t>IDE.</a:t>
            </a:r>
          </a:p>
          <a:p>
            <a:r>
              <a:rPr lang="en-US" dirty="0"/>
              <a:t>We’ll illustrate the whole process, and see some of the tools the IDE gives us to work with.</a:t>
            </a:r>
          </a:p>
        </p:txBody>
      </p:sp>
    </p:spTree>
    <p:extLst>
      <p:ext uri="{BB962C8B-B14F-4D97-AF65-F5344CB8AC3E}">
        <p14:creationId xmlns:p14="http://schemas.microsoft.com/office/powerpoint/2010/main" val="298436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F020-BD2D-45C1-88E7-73A1C68DC203}"/>
              </a:ext>
            </a:extLst>
          </p:cNvPr>
          <p:cNvSpPr>
            <a:spLocks noGrp="1"/>
          </p:cNvSpPr>
          <p:nvPr>
            <p:ph type="title"/>
          </p:nvPr>
        </p:nvSpPr>
        <p:spPr/>
        <p:txBody>
          <a:bodyPr/>
          <a:lstStyle/>
          <a:p>
            <a:r>
              <a:rPr lang="en-US" dirty="0"/>
              <a:t>Errors in coding</a:t>
            </a:r>
          </a:p>
        </p:txBody>
      </p:sp>
      <p:sp>
        <p:nvSpPr>
          <p:cNvPr id="3" name="Content Placeholder 2">
            <a:extLst>
              <a:ext uri="{FF2B5EF4-FFF2-40B4-BE49-F238E27FC236}">
                <a16:creationId xmlns:a16="http://schemas.microsoft.com/office/drawing/2014/main" id="{EEBA798F-DC8D-4767-AA14-C7162438B1C0}"/>
              </a:ext>
            </a:extLst>
          </p:cNvPr>
          <p:cNvSpPr>
            <a:spLocks noGrp="1"/>
          </p:cNvSpPr>
          <p:nvPr>
            <p:ph idx="1"/>
          </p:nvPr>
        </p:nvSpPr>
        <p:spPr/>
        <p:txBody>
          <a:bodyPr/>
          <a:lstStyle/>
          <a:p>
            <a:r>
              <a:rPr lang="en-US" dirty="0"/>
              <a:t>Everyone makes errors when coding.  </a:t>
            </a:r>
            <a:r>
              <a:rPr lang="en-US" b="1" dirty="0"/>
              <a:t>EVERYONE.</a:t>
            </a:r>
            <a:r>
              <a:rPr lang="en-US" dirty="0"/>
              <a:t>  </a:t>
            </a:r>
          </a:p>
          <a:p>
            <a:r>
              <a:rPr lang="en-US" dirty="0"/>
              <a:t>While better programmers do tend to make fewer errors, they still make them.</a:t>
            </a:r>
          </a:p>
          <a:p>
            <a:pPr lvl="1"/>
            <a:r>
              <a:rPr lang="en-US" dirty="0"/>
              <a:t>Studies have shown that better programmers not only make fewer errors, but (even more significantly) they are able to find and fix errors more quickly.</a:t>
            </a:r>
          </a:p>
          <a:p>
            <a:r>
              <a:rPr lang="en-US" dirty="0"/>
              <a:t>So, we are going to focus on the process of finding and fixing errors</a:t>
            </a:r>
          </a:p>
        </p:txBody>
      </p:sp>
    </p:spTree>
    <p:extLst>
      <p:ext uri="{BB962C8B-B14F-4D97-AF65-F5344CB8AC3E}">
        <p14:creationId xmlns:p14="http://schemas.microsoft.com/office/powerpoint/2010/main" val="4013602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F0F1-E6A9-4897-9DAE-184909AE89A3}"/>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67A034B8-2A27-42BC-BEC9-0F6668037D85}"/>
              </a:ext>
            </a:extLst>
          </p:cNvPr>
          <p:cNvSpPr>
            <a:spLocks noGrp="1"/>
          </p:cNvSpPr>
          <p:nvPr>
            <p:ph idx="1"/>
          </p:nvPr>
        </p:nvSpPr>
        <p:spPr/>
        <p:txBody>
          <a:bodyPr/>
          <a:lstStyle/>
          <a:p>
            <a:r>
              <a:rPr lang="en-US" dirty="0"/>
              <a:t>Treat debugging as a structured process, not random guessing</a:t>
            </a:r>
          </a:p>
          <a:p>
            <a:r>
              <a:rPr lang="en-US" dirty="0"/>
              <a:t> Always ensure the bug is repeatable, first</a:t>
            </a:r>
          </a:p>
          <a:p>
            <a:r>
              <a:rPr lang="en-US" dirty="0"/>
              <a:t>Then isolate it as much as possible</a:t>
            </a:r>
          </a:p>
          <a:p>
            <a:r>
              <a:rPr lang="en-US" dirty="0"/>
              <a:t>Then find and fix it</a:t>
            </a:r>
          </a:p>
          <a:p>
            <a:r>
              <a:rPr lang="en-US" dirty="0"/>
              <a:t>Then test to make sure</a:t>
            </a:r>
          </a:p>
          <a:p>
            <a:pPr lvl="1"/>
            <a:r>
              <a:rPr lang="en-US" dirty="0"/>
              <a:t>That the bug is fixed</a:t>
            </a:r>
          </a:p>
          <a:p>
            <a:pPr lvl="1"/>
            <a:r>
              <a:rPr lang="en-US" dirty="0"/>
              <a:t>That nothing else was broken</a:t>
            </a:r>
          </a:p>
          <a:p>
            <a:r>
              <a:rPr lang="en-US" dirty="0"/>
              <a:t>Think about whether the same error might be elsewhere</a:t>
            </a:r>
          </a:p>
          <a:p>
            <a:pPr lvl="1"/>
            <a:r>
              <a:rPr lang="en-US" dirty="0"/>
              <a:t>If so, fix it.</a:t>
            </a:r>
          </a:p>
        </p:txBody>
      </p:sp>
    </p:spTree>
    <p:extLst>
      <p:ext uri="{BB962C8B-B14F-4D97-AF65-F5344CB8AC3E}">
        <p14:creationId xmlns:p14="http://schemas.microsoft.com/office/powerpoint/2010/main" val="1744462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DA48-E3BD-4A23-9D10-D6D8640FC7C4}"/>
              </a:ext>
            </a:extLst>
          </p:cNvPr>
          <p:cNvSpPr>
            <a:spLocks noGrp="1"/>
          </p:cNvSpPr>
          <p:nvPr>
            <p:ph type="title"/>
          </p:nvPr>
        </p:nvSpPr>
        <p:spPr/>
        <p:txBody>
          <a:bodyPr/>
          <a:lstStyle/>
          <a:p>
            <a:r>
              <a:rPr lang="en-US" dirty="0"/>
              <a:t>Debugging Outside of Programming</a:t>
            </a:r>
          </a:p>
        </p:txBody>
      </p:sp>
      <p:sp>
        <p:nvSpPr>
          <p:cNvPr id="3" name="Content Placeholder 2">
            <a:extLst>
              <a:ext uri="{FF2B5EF4-FFF2-40B4-BE49-F238E27FC236}">
                <a16:creationId xmlns:a16="http://schemas.microsoft.com/office/drawing/2014/main" id="{928242F6-D01A-474D-8CCA-5CEAB10D1524}"/>
              </a:ext>
            </a:extLst>
          </p:cNvPr>
          <p:cNvSpPr>
            <a:spLocks noGrp="1"/>
          </p:cNvSpPr>
          <p:nvPr>
            <p:ph idx="1"/>
          </p:nvPr>
        </p:nvSpPr>
        <p:spPr/>
        <p:txBody>
          <a:bodyPr/>
          <a:lstStyle/>
          <a:p>
            <a:r>
              <a:rPr lang="en-US" dirty="0"/>
              <a:t>The principles of debugging can apply to dealing with other problems</a:t>
            </a:r>
          </a:p>
          <a:p>
            <a:pPr lvl="1"/>
            <a:r>
              <a:rPr lang="en-US" dirty="0"/>
              <a:t>E.g. if something is broken on your car.</a:t>
            </a:r>
          </a:p>
          <a:p>
            <a:pPr lvl="1"/>
            <a:r>
              <a:rPr lang="en-US" dirty="0"/>
              <a:t>Or, the thing you designed/built is not working.</a:t>
            </a:r>
          </a:p>
          <a:p>
            <a:r>
              <a:rPr lang="en-US" dirty="0"/>
              <a:t>Identify the problem – make it repeatable.</a:t>
            </a:r>
          </a:p>
          <a:p>
            <a:r>
              <a:rPr lang="en-US" dirty="0"/>
              <a:t>Isolate exactly where it’s coming from</a:t>
            </a:r>
          </a:p>
          <a:p>
            <a:r>
              <a:rPr lang="en-US" dirty="0"/>
              <a:t>Fix the problem</a:t>
            </a:r>
          </a:p>
          <a:p>
            <a:r>
              <a:rPr lang="en-US" dirty="0"/>
              <a:t>Test to make sure that the fix is working, and didn’t make something else worse</a:t>
            </a:r>
          </a:p>
          <a:p>
            <a:r>
              <a:rPr lang="en-US" dirty="0"/>
              <a:t>Think about whether this same problem is likely to crop up elsewhere</a:t>
            </a:r>
          </a:p>
        </p:txBody>
      </p:sp>
    </p:spTree>
    <p:extLst>
      <p:ext uri="{BB962C8B-B14F-4D97-AF65-F5344CB8AC3E}">
        <p14:creationId xmlns:p14="http://schemas.microsoft.com/office/powerpoint/2010/main" val="304147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E15C-D069-44DE-A59B-B55D6D9FDE92}"/>
              </a:ext>
            </a:extLst>
          </p:cNvPr>
          <p:cNvSpPr>
            <a:spLocks noGrp="1"/>
          </p:cNvSpPr>
          <p:nvPr>
            <p:ph type="title"/>
          </p:nvPr>
        </p:nvSpPr>
        <p:spPr/>
        <p:txBody>
          <a:bodyPr/>
          <a:lstStyle/>
          <a:p>
            <a:r>
              <a:rPr lang="en-US" dirty="0"/>
              <a:t>Types of errors: </a:t>
            </a:r>
            <a:r>
              <a:rPr lang="en-US" b="1" dirty="0">
                <a:solidFill>
                  <a:srgbClr val="FF0000"/>
                </a:solidFill>
              </a:rPr>
              <a:t>Syntax Errors</a:t>
            </a:r>
          </a:p>
        </p:txBody>
      </p:sp>
      <p:sp>
        <p:nvSpPr>
          <p:cNvPr id="3" name="Content Placeholder 2">
            <a:extLst>
              <a:ext uri="{FF2B5EF4-FFF2-40B4-BE49-F238E27FC236}">
                <a16:creationId xmlns:a16="http://schemas.microsoft.com/office/drawing/2014/main" id="{61BE04AE-6798-43E3-B26F-97C74C10DE88}"/>
              </a:ext>
            </a:extLst>
          </p:cNvPr>
          <p:cNvSpPr>
            <a:spLocks noGrp="1"/>
          </p:cNvSpPr>
          <p:nvPr>
            <p:ph idx="1"/>
          </p:nvPr>
        </p:nvSpPr>
        <p:spPr>
          <a:xfrm>
            <a:off x="838200" y="1620078"/>
            <a:ext cx="10515600" cy="4872797"/>
          </a:xfrm>
        </p:spPr>
        <p:txBody>
          <a:bodyPr>
            <a:normAutofit fontScale="92500" lnSpcReduction="10000"/>
          </a:bodyPr>
          <a:lstStyle/>
          <a:p>
            <a:r>
              <a:rPr lang="en-US" dirty="0"/>
              <a:t>Using incorrect syntax</a:t>
            </a:r>
          </a:p>
          <a:p>
            <a:r>
              <a:rPr lang="en-US" dirty="0"/>
              <a:t>Usually the interpreter/IDE will catch this</a:t>
            </a:r>
          </a:p>
          <a:p>
            <a:r>
              <a:rPr lang="en-US" dirty="0"/>
              <a:t>Most times, the code will not run at all</a:t>
            </a:r>
          </a:p>
          <a:p>
            <a:r>
              <a:rPr lang="en-US" dirty="0"/>
              <a:t>Relatively easy to find and fix most of these</a:t>
            </a:r>
          </a:p>
          <a:p>
            <a:r>
              <a:rPr lang="en-US" dirty="0"/>
              <a:t>Examples:</a:t>
            </a:r>
          </a:p>
          <a:p>
            <a:pPr marL="457200" lvl="1" indent="0">
              <a:buNone/>
            </a:pPr>
            <a:r>
              <a:rPr lang="en-US" dirty="0" err="1">
                <a:solidFill>
                  <a:srgbClr val="C00000"/>
                </a:solidFill>
                <a:latin typeface="Consolas" panose="020B0609020204030204" pitchFamily="49" charset="0"/>
              </a:rPr>
              <a:t>whil</a:t>
            </a:r>
            <a:r>
              <a:rPr lang="en-US" dirty="0">
                <a:latin typeface="Consolas" panose="020B0609020204030204" pitchFamily="49" charset="0"/>
              </a:rPr>
              <a:t> x&gt;3:            #misspelled while</a:t>
            </a:r>
          </a:p>
          <a:p>
            <a:pPr marL="457200" lvl="1"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if x</a:t>
            </a:r>
            <a:r>
              <a:rPr lang="en-US" dirty="0">
                <a:solidFill>
                  <a:srgbClr val="C00000"/>
                </a:solidFill>
                <a:latin typeface="Consolas" panose="020B0609020204030204" pitchFamily="49" charset="0"/>
              </a:rPr>
              <a:t>=</a:t>
            </a:r>
            <a:r>
              <a:rPr lang="en-US" dirty="0">
                <a:latin typeface="Consolas" panose="020B0609020204030204" pitchFamily="49" charset="0"/>
              </a:rPr>
              <a:t>2:              #used assignment (=) instead of </a:t>
            </a:r>
            <a:r>
              <a:rPr lang="en-US" dirty="0">
                <a:solidFill>
                  <a:srgbClr val="00B050"/>
                </a:solidFill>
                <a:latin typeface="Consolas" panose="020B0609020204030204" pitchFamily="49" charset="0"/>
              </a:rPr>
              <a:t>==</a:t>
            </a:r>
          </a:p>
          <a:p>
            <a:pPr marL="457200" lvl="1" indent="0">
              <a:buNone/>
            </a:pPr>
            <a:endParaRPr lang="en-US" dirty="0">
              <a:solidFill>
                <a:srgbClr val="C00000"/>
              </a:solidFill>
              <a:latin typeface="Consolas" panose="020B0609020204030204" pitchFamily="49" charset="0"/>
            </a:endParaRPr>
          </a:p>
          <a:p>
            <a:pPr marL="457200" lvl="1" indent="0">
              <a:buNone/>
            </a:pPr>
            <a:r>
              <a:rPr lang="en-US" dirty="0">
                <a:solidFill>
                  <a:srgbClr val="C00000"/>
                </a:solidFill>
                <a:latin typeface="Consolas" panose="020B0609020204030204" pitchFamily="49" charset="0"/>
              </a:rPr>
              <a:t>def </a:t>
            </a:r>
            <a:r>
              <a:rPr lang="en-US" dirty="0" err="1">
                <a:solidFill>
                  <a:srgbClr val="C00000"/>
                </a:solidFill>
                <a:latin typeface="Consolas" panose="020B0609020204030204" pitchFamily="49" charset="0"/>
              </a:rPr>
              <a:t>dosomething</a:t>
            </a:r>
            <a:r>
              <a:rPr lang="en-US" dirty="0">
                <a:solidFill>
                  <a:srgbClr val="C00000"/>
                </a:solidFill>
                <a:latin typeface="Consolas" panose="020B0609020204030204" pitchFamily="49" charset="0"/>
              </a:rPr>
              <a:t>(x):</a:t>
            </a:r>
          </a:p>
          <a:p>
            <a:pPr marL="457200" lvl="1" indent="0">
              <a:buNone/>
            </a:pPr>
            <a:r>
              <a:rPr lang="en-US" dirty="0">
                <a:solidFill>
                  <a:srgbClr val="C00000"/>
                </a:solidFill>
                <a:latin typeface="Consolas" panose="020B0609020204030204" pitchFamily="49" charset="0"/>
              </a:rPr>
              <a:t>…</a:t>
            </a:r>
          </a:p>
          <a:p>
            <a:pPr marL="457200" lvl="1" indent="0">
              <a:buNone/>
            </a:pPr>
            <a:r>
              <a:rPr lang="en-US" dirty="0" err="1">
                <a:solidFill>
                  <a:srgbClr val="C00000"/>
                </a:solidFill>
                <a:latin typeface="Consolas" panose="020B0609020204030204" pitchFamily="49" charset="0"/>
              </a:rPr>
              <a:t>dosomething</a:t>
            </a:r>
            <a:r>
              <a:rPr lang="en-US" dirty="0">
                <a:solidFill>
                  <a:srgbClr val="C00000"/>
                </a:solidFill>
                <a:latin typeface="Consolas" panose="020B0609020204030204" pitchFamily="49" charset="0"/>
              </a:rPr>
              <a:t>()        #forgot parameter</a:t>
            </a:r>
          </a:p>
        </p:txBody>
      </p:sp>
    </p:spTree>
    <p:extLst>
      <p:ext uri="{BB962C8B-B14F-4D97-AF65-F5344CB8AC3E}">
        <p14:creationId xmlns:p14="http://schemas.microsoft.com/office/powerpoint/2010/main" val="196877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7E82-069D-44E3-B264-EAE645585539}"/>
              </a:ext>
            </a:extLst>
          </p:cNvPr>
          <p:cNvSpPr>
            <a:spLocks noGrp="1"/>
          </p:cNvSpPr>
          <p:nvPr>
            <p:ph type="title"/>
          </p:nvPr>
        </p:nvSpPr>
        <p:spPr/>
        <p:txBody>
          <a:bodyPr/>
          <a:lstStyle/>
          <a:p>
            <a:r>
              <a:rPr lang="en-US" dirty="0"/>
              <a:t>Types of errors: </a:t>
            </a:r>
            <a:r>
              <a:rPr lang="en-US" b="1" dirty="0">
                <a:solidFill>
                  <a:srgbClr val="FF0000"/>
                </a:solidFill>
              </a:rPr>
              <a:t>Run-Time Errors</a:t>
            </a:r>
          </a:p>
        </p:txBody>
      </p:sp>
      <p:sp>
        <p:nvSpPr>
          <p:cNvPr id="3" name="Content Placeholder 2">
            <a:extLst>
              <a:ext uri="{FF2B5EF4-FFF2-40B4-BE49-F238E27FC236}">
                <a16:creationId xmlns:a16="http://schemas.microsoft.com/office/drawing/2014/main" id="{7B72F256-EAFF-4A07-839F-F9FCBA0BC797}"/>
              </a:ext>
            </a:extLst>
          </p:cNvPr>
          <p:cNvSpPr>
            <a:spLocks noGrp="1"/>
          </p:cNvSpPr>
          <p:nvPr>
            <p:ph idx="1"/>
          </p:nvPr>
        </p:nvSpPr>
        <p:spPr/>
        <p:txBody>
          <a:bodyPr>
            <a:normAutofit/>
          </a:bodyPr>
          <a:lstStyle/>
          <a:p>
            <a:r>
              <a:rPr lang="en-US" dirty="0"/>
              <a:t>Errors that occur at run-time</a:t>
            </a:r>
          </a:p>
          <a:p>
            <a:r>
              <a:rPr lang="en-US" dirty="0"/>
              <a:t>Often referred to as an “</a:t>
            </a:r>
            <a:r>
              <a:rPr lang="en-US" b="1" dirty="0"/>
              <a:t>exception</a:t>
            </a:r>
            <a:r>
              <a:rPr lang="en-US" dirty="0"/>
              <a:t>”</a:t>
            </a:r>
          </a:p>
          <a:p>
            <a:r>
              <a:rPr lang="en-US" dirty="0"/>
              <a:t>Might not be predictable ahead of time</a:t>
            </a:r>
          </a:p>
          <a:p>
            <a:r>
              <a:rPr lang="en-US" dirty="0"/>
              <a:t>Because Python is interpreted, some syntax errors won’t show up until run-time</a:t>
            </a:r>
          </a:p>
          <a:p>
            <a:r>
              <a:rPr lang="en-US" dirty="0"/>
              <a:t>Sometimes you can write a program that uses up too much memory</a:t>
            </a:r>
          </a:p>
          <a:p>
            <a:r>
              <a:rPr lang="en-US" dirty="0"/>
              <a:t>Sometimes you can write a program that makes too many nested function calls.  </a:t>
            </a:r>
          </a:p>
          <a:p>
            <a:pPr lvl="1"/>
            <a:r>
              <a:rPr lang="en-US" dirty="0"/>
              <a:t>Happens with </a:t>
            </a:r>
            <a:r>
              <a:rPr lang="en-US" dirty="0">
                <a:solidFill>
                  <a:srgbClr val="00B050"/>
                </a:solidFill>
              </a:rPr>
              <a:t>recursion – when a function can call itself</a:t>
            </a:r>
            <a:r>
              <a:rPr lang="en-US" dirty="0"/>
              <a:t>.</a:t>
            </a:r>
          </a:p>
        </p:txBody>
      </p:sp>
    </p:spTree>
    <p:extLst>
      <p:ext uri="{BB962C8B-B14F-4D97-AF65-F5344CB8AC3E}">
        <p14:creationId xmlns:p14="http://schemas.microsoft.com/office/powerpoint/2010/main" val="13179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90ED-9001-46B0-8452-2555BE98434A}"/>
              </a:ext>
            </a:extLst>
          </p:cNvPr>
          <p:cNvSpPr>
            <a:spLocks noGrp="1"/>
          </p:cNvSpPr>
          <p:nvPr>
            <p:ph type="title"/>
          </p:nvPr>
        </p:nvSpPr>
        <p:spPr/>
        <p:txBody>
          <a:bodyPr/>
          <a:lstStyle/>
          <a:p>
            <a:r>
              <a:rPr lang="en-US" dirty="0"/>
              <a:t>Run-time error examples</a:t>
            </a:r>
          </a:p>
        </p:txBody>
      </p:sp>
      <p:sp>
        <p:nvSpPr>
          <p:cNvPr id="3" name="Content Placeholder 2">
            <a:extLst>
              <a:ext uri="{FF2B5EF4-FFF2-40B4-BE49-F238E27FC236}">
                <a16:creationId xmlns:a16="http://schemas.microsoft.com/office/drawing/2014/main" id="{F70C4EB4-A78A-4BAB-AB1D-7175DA2F0E3B}"/>
              </a:ext>
            </a:extLst>
          </p:cNvPr>
          <p:cNvSpPr>
            <a:spLocks noGrp="1"/>
          </p:cNvSpPr>
          <p:nvPr>
            <p:ph idx="1"/>
          </p:nvPr>
        </p:nvSpPr>
        <p:spPr/>
        <p:txBody>
          <a:bodyPr>
            <a:normAutofit fontScale="77500" lnSpcReduction="20000"/>
          </a:bodyPr>
          <a:lstStyle/>
          <a:p>
            <a:pPr marL="457200" lvl="1" indent="0">
              <a:buNone/>
            </a:pPr>
            <a:r>
              <a:rPr lang="en-US" dirty="0" err="1">
                <a:latin typeface="Consolas" panose="020B0609020204030204" pitchFamily="49" charset="0"/>
              </a:rPr>
              <a:t>infile</a:t>
            </a:r>
            <a:r>
              <a:rPr lang="en-US" dirty="0">
                <a:latin typeface="Consolas" panose="020B0609020204030204" pitchFamily="49" charset="0"/>
              </a:rPr>
              <a:t> = open("Data.</a:t>
            </a:r>
            <a:r>
              <a:rPr lang="en-US" dirty="0" err="1">
                <a:latin typeface="Consolas" panose="020B0609020204030204" pitchFamily="49" charset="0"/>
              </a:rPr>
              <a:t>dat</a:t>
            </a:r>
            <a:r>
              <a:rPr lang="en-US" dirty="0">
                <a:latin typeface="Consolas" panose="020B0609020204030204" pitchFamily="49" charset="0"/>
              </a:rPr>
              <a:t>",'r')     </a:t>
            </a:r>
          </a:p>
          <a:p>
            <a:pPr marL="457200" lvl="1" indent="0">
              <a:buNone/>
            </a:pPr>
            <a:r>
              <a:rPr lang="en-US" dirty="0">
                <a:latin typeface="Consolas" panose="020B0609020204030204" pitchFamily="49" charset="0"/>
              </a:rPr>
              <a:t>#</a:t>
            </a:r>
            <a:r>
              <a:rPr lang="en-US" dirty="0">
                <a:solidFill>
                  <a:srgbClr val="C00000"/>
                </a:solidFill>
                <a:latin typeface="Consolas" panose="020B0609020204030204" pitchFamily="49" charset="0"/>
              </a:rPr>
              <a:t>fails if file doesn’t exist</a:t>
            </a:r>
          </a:p>
          <a:p>
            <a:pPr marL="457200" lvl="1"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answer = </a:t>
            </a:r>
            <a:r>
              <a:rPr lang="en-US" dirty="0" err="1">
                <a:latin typeface="Consolas" panose="020B0609020204030204" pitchFamily="49" charset="0"/>
              </a:rPr>
              <a:t>int</a:t>
            </a:r>
            <a:r>
              <a:rPr lang="en-US" dirty="0">
                <a:latin typeface="Consolas" panose="020B0609020204030204" pitchFamily="49" charset="0"/>
              </a:rPr>
              <a:t>(input('Enter a number:'))   </a:t>
            </a:r>
          </a:p>
          <a:p>
            <a:pPr marL="457200" lvl="1" indent="0">
              <a:buNone/>
            </a:pPr>
            <a:r>
              <a:rPr lang="en-US" dirty="0">
                <a:latin typeface="Consolas" panose="020B0609020204030204" pitchFamily="49" charset="0"/>
              </a:rPr>
              <a:t>#</a:t>
            </a:r>
            <a:r>
              <a:rPr lang="en-US" dirty="0">
                <a:solidFill>
                  <a:srgbClr val="C00000"/>
                </a:solidFill>
                <a:latin typeface="Consolas" panose="020B0609020204030204" pitchFamily="49" charset="0"/>
              </a:rPr>
              <a:t>fails if the user doesn’t enter an integer</a:t>
            </a:r>
          </a:p>
          <a:p>
            <a:pPr marL="457200" lvl="1"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a = </a:t>
            </a:r>
            <a:r>
              <a:rPr lang="en-US" dirty="0" err="1">
                <a:latin typeface="Consolas" panose="020B0609020204030204" pitchFamily="49" charset="0"/>
              </a:rPr>
              <a:t>my_list</a:t>
            </a:r>
            <a:r>
              <a:rPr lang="en-US" dirty="0">
                <a:latin typeface="Consolas" panose="020B0609020204030204" pitchFamily="49" charset="0"/>
              </a:rPr>
              <a:t>[20]</a:t>
            </a:r>
          </a:p>
          <a:p>
            <a:pPr marL="457200" lvl="1" indent="0">
              <a:buNone/>
            </a:pPr>
            <a:r>
              <a:rPr lang="en-US" dirty="0">
                <a:latin typeface="Consolas" panose="020B0609020204030204" pitchFamily="49" charset="0"/>
              </a:rPr>
              <a:t>#</a:t>
            </a:r>
            <a:r>
              <a:rPr lang="en-US" dirty="0">
                <a:solidFill>
                  <a:srgbClr val="C00000"/>
                </a:solidFill>
                <a:latin typeface="Consolas" panose="020B0609020204030204" pitchFamily="49" charset="0"/>
              </a:rPr>
              <a:t>fails if the list has fewer than 21 elements</a:t>
            </a:r>
          </a:p>
          <a:p>
            <a:pPr marL="457200" lvl="1" indent="0">
              <a:buNone/>
            </a:pPr>
            <a:endParaRPr lang="en-US" dirty="0">
              <a:solidFill>
                <a:srgbClr val="C00000"/>
              </a:solidFill>
              <a:latin typeface="Consolas" panose="020B0609020204030204" pitchFamily="49" charset="0"/>
            </a:endParaRPr>
          </a:p>
          <a:p>
            <a:pPr marL="457200" lvl="1" indent="0">
              <a:buNone/>
            </a:pPr>
            <a:r>
              <a:rPr lang="en-US" dirty="0">
                <a:latin typeface="Consolas" panose="020B0609020204030204" pitchFamily="49" charset="0"/>
              </a:rPr>
              <a:t>c = a/b</a:t>
            </a:r>
          </a:p>
          <a:p>
            <a:pPr marL="457200" lvl="1" indent="0">
              <a:buNone/>
            </a:pPr>
            <a:r>
              <a:rPr lang="en-US" dirty="0">
                <a:latin typeface="Consolas" panose="020B0609020204030204" pitchFamily="49" charset="0"/>
              </a:rPr>
              <a:t>#</a:t>
            </a:r>
            <a:r>
              <a:rPr lang="en-US" dirty="0">
                <a:solidFill>
                  <a:srgbClr val="C00000"/>
                </a:solidFill>
                <a:latin typeface="Consolas" panose="020B0609020204030204" pitchFamily="49" charset="0"/>
              </a:rPr>
              <a:t>fails if b is 0</a:t>
            </a:r>
          </a:p>
          <a:p>
            <a:pPr marL="457200" lvl="1"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L = [1]</a:t>
            </a:r>
          </a:p>
          <a:p>
            <a:pPr marL="457200" lvl="1" indent="0">
              <a:buNone/>
            </a:pPr>
            <a:r>
              <a:rPr lang="en-US" dirty="0">
                <a:latin typeface="Consolas" panose="020B0609020204030204" pitchFamily="49" charset="0"/>
              </a:rPr>
              <a:t>while True:</a:t>
            </a:r>
          </a:p>
          <a:p>
            <a:pPr marL="457200" lvl="1" indent="0">
              <a:buNone/>
            </a:pPr>
            <a:r>
              <a:rPr lang="en-US" dirty="0">
                <a:latin typeface="Consolas" panose="020B0609020204030204" pitchFamily="49" charset="0"/>
              </a:rPr>
              <a:t>    L += [1]</a:t>
            </a:r>
          </a:p>
          <a:p>
            <a:pPr marL="457200" lvl="1" indent="0">
              <a:buNone/>
            </a:pPr>
            <a:r>
              <a:rPr lang="en-US" dirty="0">
                <a:latin typeface="Consolas" panose="020B0609020204030204" pitchFamily="49" charset="0"/>
              </a:rPr>
              <a:t>#</a:t>
            </a:r>
            <a:r>
              <a:rPr lang="en-US" dirty="0">
                <a:solidFill>
                  <a:srgbClr val="C00000"/>
                </a:solidFill>
                <a:latin typeface="Consolas" panose="020B0609020204030204" pitchFamily="49" charset="0"/>
              </a:rPr>
              <a:t>fails eventually, since list L grows forever</a:t>
            </a:r>
          </a:p>
          <a:p>
            <a:pPr marL="457200" lvl="1" indent="0">
              <a:buNone/>
            </a:pP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139905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8197-A772-4582-BC81-17AF7C9F9412}"/>
              </a:ext>
            </a:extLst>
          </p:cNvPr>
          <p:cNvSpPr>
            <a:spLocks noGrp="1"/>
          </p:cNvSpPr>
          <p:nvPr>
            <p:ph type="title"/>
          </p:nvPr>
        </p:nvSpPr>
        <p:spPr/>
        <p:txBody>
          <a:bodyPr/>
          <a:lstStyle/>
          <a:p>
            <a:r>
              <a:rPr lang="en-US" dirty="0"/>
              <a:t>Types of errors: </a:t>
            </a:r>
            <a:r>
              <a:rPr lang="en-US" b="1" dirty="0">
                <a:solidFill>
                  <a:srgbClr val="FF0000"/>
                </a:solidFill>
              </a:rPr>
              <a:t>Logic Errors </a:t>
            </a:r>
          </a:p>
        </p:txBody>
      </p:sp>
      <p:sp>
        <p:nvSpPr>
          <p:cNvPr id="3" name="Content Placeholder 2">
            <a:extLst>
              <a:ext uri="{FF2B5EF4-FFF2-40B4-BE49-F238E27FC236}">
                <a16:creationId xmlns:a16="http://schemas.microsoft.com/office/drawing/2014/main" id="{31A449D0-18E8-4C8D-9299-E8B83ECE7E97}"/>
              </a:ext>
            </a:extLst>
          </p:cNvPr>
          <p:cNvSpPr>
            <a:spLocks noGrp="1"/>
          </p:cNvSpPr>
          <p:nvPr>
            <p:ph idx="1"/>
          </p:nvPr>
        </p:nvSpPr>
        <p:spPr>
          <a:xfrm>
            <a:off x="838200" y="1690688"/>
            <a:ext cx="10515600" cy="4640538"/>
          </a:xfrm>
        </p:spPr>
        <p:txBody>
          <a:bodyPr>
            <a:normAutofit fontScale="92500" lnSpcReduction="20000"/>
          </a:bodyPr>
          <a:lstStyle/>
          <a:p>
            <a:r>
              <a:rPr lang="en-US" dirty="0"/>
              <a:t>A mistake in how the code works</a:t>
            </a:r>
          </a:p>
          <a:p>
            <a:pPr lvl="1"/>
            <a:r>
              <a:rPr lang="en-US" dirty="0"/>
              <a:t>Code “runs,” but produces the wrong output </a:t>
            </a:r>
          </a:p>
          <a:p>
            <a:pPr lvl="1"/>
            <a:r>
              <a:rPr lang="en-US" dirty="0"/>
              <a:t>Or, code fails on cases that should work (though the error is a run-time error, the fundamental problem is a logic problem)</a:t>
            </a:r>
          </a:p>
          <a:p>
            <a:r>
              <a:rPr lang="en-US" dirty="0"/>
              <a:t>The </a:t>
            </a:r>
            <a:r>
              <a:rPr lang="en-US" dirty="0">
                <a:highlight>
                  <a:srgbClr val="FFFF00"/>
                </a:highlight>
              </a:rPr>
              <a:t>toughest type of error to deal with</a:t>
            </a:r>
          </a:p>
          <a:p>
            <a:pPr lvl="1"/>
            <a:r>
              <a:rPr lang="en-US" dirty="0"/>
              <a:t>The error often shows up far from the place where the mistake actually was</a:t>
            </a:r>
          </a:p>
          <a:p>
            <a:r>
              <a:rPr lang="en-US" dirty="0"/>
              <a:t>These are the sources of “bugs” in the code</a:t>
            </a:r>
          </a:p>
          <a:p>
            <a:r>
              <a:rPr lang="en-US" dirty="0"/>
              <a:t>Examples:</a:t>
            </a:r>
          </a:p>
          <a:p>
            <a:pPr marL="457200" lvl="1" indent="0">
              <a:buNone/>
            </a:pPr>
            <a:r>
              <a:rPr lang="en-US" dirty="0" err="1">
                <a:solidFill>
                  <a:srgbClr val="C00000"/>
                </a:solidFill>
                <a:latin typeface="Consolas" panose="020B0609020204030204" pitchFamily="49" charset="0"/>
              </a:rPr>
              <a:t>myanswer</a:t>
            </a:r>
            <a:r>
              <a:rPr lang="en-US" dirty="0">
                <a:latin typeface="Consolas" panose="020B0609020204030204" pitchFamily="49" charset="0"/>
              </a:rPr>
              <a:t> = 4         #variable should have been </a:t>
            </a:r>
            <a:r>
              <a:rPr lang="en-US" dirty="0" err="1">
                <a:solidFill>
                  <a:srgbClr val="00B050"/>
                </a:solidFill>
                <a:latin typeface="Consolas" panose="020B0609020204030204" pitchFamily="49" charset="0"/>
              </a:rPr>
              <a:t>my_answer</a:t>
            </a:r>
            <a:endParaRPr lang="en-US" dirty="0">
              <a:solidFill>
                <a:srgbClr val="00B050"/>
              </a:solidFill>
              <a:latin typeface="Consolas" panose="020B0609020204030204" pitchFamily="49" charset="0"/>
            </a:endParaRPr>
          </a:p>
          <a:p>
            <a:pPr marL="457200" lvl="1" indent="0">
              <a:buNone/>
            </a:pPr>
            <a:endParaRPr lang="en-US" dirty="0">
              <a:solidFill>
                <a:srgbClr val="00B050"/>
              </a:solidFill>
              <a:latin typeface="Consolas" panose="020B0609020204030204" pitchFamily="49" charset="0"/>
            </a:endParaRPr>
          </a:p>
          <a:p>
            <a:pPr marL="457200" lvl="1" indent="0">
              <a:buNone/>
            </a:pPr>
            <a:r>
              <a:rPr lang="en-US" dirty="0">
                <a:latin typeface="Consolas" panose="020B0609020204030204" pitchFamily="49" charset="0"/>
              </a:rPr>
              <a:t>if </a:t>
            </a:r>
            <a:r>
              <a:rPr lang="en-US" dirty="0">
                <a:solidFill>
                  <a:srgbClr val="C00000"/>
                </a:solidFill>
                <a:latin typeface="Consolas" panose="020B0609020204030204" pitchFamily="49" charset="0"/>
              </a:rPr>
              <a:t>x&gt;2</a:t>
            </a:r>
            <a:r>
              <a:rPr lang="en-US" dirty="0">
                <a:latin typeface="Consolas" panose="020B0609020204030204" pitchFamily="49" charset="0"/>
              </a:rPr>
              <a:t>:              #should have been </a:t>
            </a:r>
            <a:r>
              <a:rPr lang="en-US" dirty="0">
                <a:solidFill>
                  <a:srgbClr val="C00000"/>
                </a:solidFill>
                <a:latin typeface="Consolas" panose="020B0609020204030204" pitchFamily="49" charset="0"/>
              </a:rPr>
              <a:t>x&gt;=2</a:t>
            </a:r>
          </a:p>
          <a:p>
            <a:pPr marL="457200" lvl="1" indent="0">
              <a:buNone/>
            </a:pPr>
            <a:r>
              <a:rPr lang="en-US" dirty="0">
                <a:latin typeface="Consolas" panose="020B0609020204030204" pitchFamily="49" charset="0"/>
              </a:rPr>
              <a:t>    a = 3</a:t>
            </a:r>
          </a:p>
          <a:p>
            <a:pPr marL="457200" lvl="1" indent="0">
              <a:buNone/>
            </a:pPr>
            <a:r>
              <a:rPr lang="en-US" dirty="0">
                <a:solidFill>
                  <a:srgbClr val="C00000"/>
                </a:solidFill>
                <a:latin typeface="Consolas" panose="020B0609020204030204" pitchFamily="49" charset="0"/>
              </a:rPr>
              <a:t>b = 4                #should have been indented</a:t>
            </a:r>
          </a:p>
        </p:txBody>
      </p:sp>
    </p:spTree>
    <p:extLst>
      <p:ext uri="{BB962C8B-B14F-4D97-AF65-F5344CB8AC3E}">
        <p14:creationId xmlns:p14="http://schemas.microsoft.com/office/powerpoint/2010/main" val="260541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EA84-23A6-48B7-B383-92D7C0ACB0D0}"/>
              </a:ext>
            </a:extLst>
          </p:cNvPr>
          <p:cNvSpPr>
            <a:spLocks noGrp="1"/>
          </p:cNvSpPr>
          <p:nvPr>
            <p:ph type="title"/>
          </p:nvPr>
        </p:nvSpPr>
        <p:spPr/>
        <p:txBody>
          <a:bodyPr/>
          <a:lstStyle/>
          <a:p>
            <a:r>
              <a:rPr lang="en-US" dirty="0"/>
              <a:t>Logic errors</a:t>
            </a:r>
          </a:p>
        </p:txBody>
      </p:sp>
      <p:sp>
        <p:nvSpPr>
          <p:cNvPr id="3" name="Content Placeholder 2">
            <a:extLst>
              <a:ext uri="{FF2B5EF4-FFF2-40B4-BE49-F238E27FC236}">
                <a16:creationId xmlns:a16="http://schemas.microsoft.com/office/drawing/2014/main" id="{04EA1E78-BCCD-44AB-96AD-6F71DC43277E}"/>
              </a:ext>
            </a:extLst>
          </p:cNvPr>
          <p:cNvSpPr>
            <a:spLocks noGrp="1"/>
          </p:cNvSpPr>
          <p:nvPr>
            <p:ph idx="1"/>
          </p:nvPr>
        </p:nvSpPr>
        <p:spPr/>
        <p:txBody>
          <a:bodyPr/>
          <a:lstStyle/>
          <a:p>
            <a:r>
              <a:rPr lang="en-US" dirty="0"/>
              <a:t>Some logic errors are due to typos</a:t>
            </a:r>
          </a:p>
          <a:p>
            <a:pPr lvl="1"/>
            <a:r>
              <a:rPr lang="en-US" dirty="0"/>
              <a:t>Forgetting to indent</a:t>
            </a:r>
          </a:p>
          <a:p>
            <a:pPr lvl="1"/>
            <a:r>
              <a:rPr lang="en-US" dirty="0"/>
              <a:t>Misspelling a variable</a:t>
            </a:r>
          </a:p>
          <a:p>
            <a:pPr lvl="1"/>
            <a:r>
              <a:rPr lang="en-US" dirty="0"/>
              <a:t>Typing the wrong variable name </a:t>
            </a:r>
          </a:p>
          <a:p>
            <a:r>
              <a:rPr lang="en-US" dirty="0"/>
              <a:t>Some logic errors are due to misunderstandings</a:t>
            </a:r>
          </a:p>
          <a:p>
            <a:pPr lvl="1"/>
            <a:r>
              <a:rPr lang="en-US" dirty="0"/>
              <a:t>The programmer might </a:t>
            </a:r>
            <a:r>
              <a:rPr lang="en-US"/>
              <a:t>have thought </a:t>
            </a:r>
            <a:r>
              <a:rPr lang="en-US" dirty="0"/>
              <a:t>that an approach would work, but it doesn’t</a:t>
            </a:r>
          </a:p>
          <a:p>
            <a:r>
              <a:rPr lang="en-US" dirty="0"/>
              <a:t>The debugging process will handle these</a:t>
            </a:r>
          </a:p>
        </p:txBody>
      </p:sp>
    </p:spTree>
    <p:extLst>
      <p:ext uri="{BB962C8B-B14F-4D97-AF65-F5344CB8AC3E}">
        <p14:creationId xmlns:p14="http://schemas.microsoft.com/office/powerpoint/2010/main" val="23250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770B-BB3D-4154-9C86-3F5117E7AA88}"/>
              </a:ext>
            </a:extLst>
          </p:cNvPr>
          <p:cNvSpPr>
            <a:spLocks noGrp="1"/>
          </p:cNvSpPr>
          <p:nvPr>
            <p:ph type="title"/>
          </p:nvPr>
        </p:nvSpPr>
        <p:spPr/>
        <p:txBody>
          <a:bodyPr/>
          <a:lstStyle/>
          <a:p>
            <a:r>
              <a:rPr lang="en-US" dirty="0"/>
              <a:t>Handling run-time errors</a:t>
            </a:r>
          </a:p>
        </p:txBody>
      </p:sp>
      <p:sp>
        <p:nvSpPr>
          <p:cNvPr id="3" name="Content Placeholder 2">
            <a:extLst>
              <a:ext uri="{FF2B5EF4-FFF2-40B4-BE49-F238E27FC236}">
                <a16:creationId xmlns:a16="http://schemas.microsoft.com/office/drawing/2014/main" id="{0890D123-B74E-4F0B-894C-DDCDC1A74F61}"/>
              </a:ext>
            </a:extLst>
          </p:cNvPr>
          <p:cNvSpPr>
            <a:spLocks noGrp="1"/>
          </p:cNvSpPr>
          <p:nvPr>
            <p:ph idx="1"/>
          </p:nvPr>
        </p:nvSpPr>
        <p:spPr/>
        <p:txBody>
          <a:bodyPr>
            <a:normAutofit fontScale="92500"/>
          </a:bodyPr>
          <a:lstStyle/>
          <a:p>
            <a:r>
              <a:rPr lang="en-US" dirty="0"/>
              <a:t>While specific run-time errors might not be predictable (e.g. based on input data), we can sometimes still find code that is prone to breaking.</a:t>
            </a:r>
          </a:p>
          <a:p>
            <a:r>
              <a:rPr lang="en-US" dirty="0"/>
              <a:t>There is a Python structure for dealing with such errors: the </a:t>
            </a:r>
            <a:r>
              <a:rPr lang="en-US" dirty="0">
                <a:highlight>
                  <a:srgbClr val="FFFF00"/>
                </a:highlight>
              </a:rPr>
              <a:t>try-except</a:t>
            </a:r>
            <a:r>
              <a:rPr lang="en-US" dirty="0"/>
              <a:t> statement.</a:t>
            </a:r>
          </a:p>
          <a:p>
            <a:r>
              <a:rPr lang="en-US" dirty="0"/>
              <a:t>Basic idea: try running code.  If there is a run-time error, then (instead of the program crashing), the exception is handled.</a:t>
            </a:r>
          </a:p>
          <a:p>
            <a:r>
              <a:rPr lang="en-US" dirty="0"/>
              <a:t>Offers a chance to (sometimes) fix the problem that caused the error</a:t>
            </a:r>
          </a:p>
          <a:p>
            <a:pPr lvl="1"/>
            <a:r>
              <a:rPr lang="en-US" dirty="0"/>
              <a:t>e.g. ask a user for a different file name</a:t>
            </a:r>
          </a:p>
          <a:p>
            <a:r>
              <a:rPr lang="en-US" dirty="0"/>
              <a:t>Offers a </a:t>
            </a:r>
            <a:r>
              <a:rPr lang="en-US" dirty="0">
                <a:highlight>
                  <a:srgbClr val="FFFF00"/>
                </a:highlight>
              </a:rPr>
              <a:t>chance to exit “nicely” </a:t>
            </a:r>
            <a:r>
              <a:rPr lang="en-US" dirty="0"/>
              <a:t>otherwise</a:t>
            </a:r>
          </a:p>
          <a:p>
            <a:pPr lvl="1"/>
            <a:r>
              <a:rPr lang="en-US" dirty="0"/>
              <a:t>e.g. print out some information about the current state</a:t>
            </a:r>
          </a:p>
        </p:txBody>
      </p:sp>
    </p:spTree>
    <p:extLst>
      <p:ext uri="{BB962C8B-B14F-4D97-AF65-F5344CB8AC3E}">
        <p14:creationId xmlns:p14="http://schemas.microsoft.com/office/powerpoint/2010/main" val="1047783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18104</TotalTime>
  <Words>2056</Words>
  <Application>Microsoft Office PowerPoint</Application>
  <PresentationFormat>Widescreen</PresentationFormat>
  <Paragraphs>245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Lecture 13</vt:lpstr>
      <vt:lpstr>What are we going to cover today? </vt:lpstr>
      <vt:lpstr>Errors in coding</vt:lpstr>
      <vt:lpstr>Types of errors: Syntax Errors</vt:lpstr>
      <vt:lpstr>Types of errors: Run-Time Errors</vt:lpstr>
      <vt:lpstr>Run-time error examples</vt:lpstr>
      <vt:lpstr>Types of errors: Logic Errors </vt:lpstr>
      <vt:lpstr>Logic errors</vt:lpstr>
      <vt:lpstr>Handling run-time errors</vt:lpstr>
      <vt:lpstr>The try-except statement</vt:lpstr>
      <vt:lpstr>The try-except statement</vt:lpstr>
      <vt:lpstr>The try-except statement</vt:lpstr>
      <vt:lpstr>The try-except statement</vt:lpstr>
      <vt:lpstr>The try-except statement</vt:lpstr>
      <vt:lpstr>The try-except statement</vt:lpstr>
      <vt:lpstr>Exception types</vt:lpstr>
      <vt:lpstr>Example – divide by 0 error</vt:lpstr>
      <vt:lpstr>Example – error type not specified</vt:lpstr>
      <vt:lpstr>Catching errors</vt:lpstr>
      <vt:lpstr>Bugs</vt:lpstr>
      <vt:lpstr>Debugging process – Inexperienced programmers</vt:lpstr>
      <vt:lpstr>A better debugging process</vt:lpstr>
      <vt:lpstr>Interactive Debugger</vt:lpstr>
      <vt:lpstr>Running the debugger</vt:lpstr>
      <vt:lpstr>Debugger – execution control tools available </vt:lpstr>
      <vt:lpstr>Debugger – Examination Tools available</vt:lpstr>
      <vt:lpstr>Using the Debugger</vt:lpstr>
      <vt:lpstr>What if you don’t have a debugger?</vt:lpstr>
      <vt:lpstr>Example</vt:lpstr>
      <vt:lpstr>Remember</vt:lpstr>
      <vt:lpstr>Debugging Outside of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102</dc:title>
  <dc:creator>Frank Shipman</dc:creator>
  <cp:lastModifiedBy>Paul Koola</cp:lastModifiedBy>
  <cp:revision>316</cp:revision>
  <dcterms:created xsi:type="dcterms:W3CDTF">2017-11-22T15:57:42Z</dcterms:created>
  <dcterms:modified xsi:type="dcterms:W3CDTF">2019-11-11T00:52:28Z</dcterms:modified>
</cp:coreProperties>
</file>