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57" autoAdjust="0"/>
  </p:normalViewPr>
  <p:slideViewPr>
    <p:cSldViewPr snapToGrid="0">
      <p:cViewPr>
        <p:scale>
          <a:sx n="125" d="100"/>
          <a:sy n="125" d="100"/>
        </p:scale>
        <p:origin x="1194" y="-3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ngting zhang" userId="2a2b5ca858343335" providerId="LiveId" clId="{D16E070C-4D74-469A-8DCB-D9D384664F24}"/>
    <pc:docChg chg="custSel modSld">
      <pc:chgData name="Tingting zhang" userId="2a2b5ca858343335" providerId="LiveId" clId="{D16E070C-4D74-469A-8DCB-D9D384664F24}" dt="2021-02-07T02:01:17.597" v="1973" actId="20577"/>
      <pc:docMkLst>
        <pc:docMk/>
      </pc:docMkLst>
      <pc:sldChg chg="modSp mod">
        <pc:chgData name="Tingting zhang" userId="2a2b5ca858343335" providerId="LiveId" clId="{D16E070C-4D74-469A-8DCB-D9D384664F24}" dt="2021-02-07T02:01:17.597" v="1973" actId="20577"/>
        <pc:sldMkLst>
          <pc:docMk/>
          <pc:sldMk cId="0" sldId="256"/>
        </pc:sldMkLst>
        <pc:spChg chg="mod">
          <ac:chgData name="Tingting zhang" userId="2a2b5ca858343335" providerId="LiveId" clId="{D16E070C-4D74-469A-8DCB-D9D384664F24}" dt="2021-02-07T01:45:12.499" v="927" actId="20577"/>
          <ac:spMkLst>
            <pc:docMk/>
            <pc:sldMk cId="0" sldId="256"/>
            <ac:spMk id="34" creationId="{00000000-0000-0000-0000-000000000000}"/>
          </ac:spMkLst>
        </pc:spChg>
        <pc:spChg chg="mod">
          <ac:chgData name="Tingting zhang" userId="2a2b5ca858343335" providerId="LiveId" clId="{D16E070C-4D74-469A-8DCB-D9D384664F24}" dt="2021-02-07T01:54:26.967" v="1543" actId="113"/>
          <ac:spMkLst>
            <pc:docMk/>
            <pc:sldMk cId="0" sldId="256"/>
            <ac:spMk id="35" creationId="{00000000-0000-0000-0000-000000000000}"/>
          </ac:spMkLst>
        </pc:spChg>
        <pc:spChg chg="mod">
          <ac:chgData name="Tingting zhang" userId="2a2b5ca858343335" providerId="LiveId" clId="{D16E070C-4D74-469A-8DCB-D9D384664F24}" dt="2021-02-07T02:01:17.597" v="1973" actId="20577"/>
          <ac:spMkLst>
            <pc:docMk/>
            <pc:sldMk cId="0" sldId="256"/>
            <ac:spMk id="36" creationId="{00000000-0000-0000-0000-000000000000}"/>
          </ac:spMkLst>
        </pc:spChg>
        <pc:spChg chg="mod">
          <ac:chgData name="Tingting zhang" userId="2a2b5ca858343335" providerId="LiveId" clId="{D16E070C-4D74-469A-8DCB-D9D384664F24}" dt="2021-02-07T01:58:24.622" v="1801" actId="113"/>
          <ac:spMkLst>
            <pc:docMk/>
            <pc:sldMk cId="0" sldId="256"/>
            <ac:spMk id="37" creationId="{00000000-0000-0000-0000-000000000000}"/>
          </ac:spMkLst>
        </pc:spChg>
        <pc:spChg chg="mod">
          <ac:chgData name="Tingting zhang" userId="2a2b5ca858343335" providerId="LiveId" clId="{D16E070C-4D74-469A-8DCB-D9D384664F24}" dt="2021-02-07T01:58:27.384" v="1802" actId="113"/>
          <ac:spMkLst>
            <pc:docMk/>
            <pc:sldMk cId="0" sldId="256"/>
            <ac:spMk id="38" creationId="{00000000-0000-0000-0000-000000000000}"/>
          </ac:spMkLst>
        </pc:spChg>
        <pc:spChg chg="mod">
          <ac:chgData name="Tingting zhang" userId="2a2b5ca858343335" providerId="LiveId" clId="{D16E070C-4D74-469A-8DCB-D9D384664F24}" dt="2021-02-07T00:59:00.704" v="105" actId="20577"/>
          <ac:spMkLst>
            <pc:docMk/>
            <pc:sldMk cId="0" sldId="256"/>
            <ac:spMk id="47" creationId="{00000000-0000-0000-0000-000000000000}"/>
          </ac:spMkLst>
        </pc:spChg>
        <pc:spChg chg="mod">
          <ac:chgData name="Tingting zhang" userId="2a2b5ca858343335" providerId="LiveId" clId="{D16E070C-4D74-469A-8DCB-D9D384664F24}" dt="2021-02-07T01:53:41.711" v="1540" actId="20577"/>
          <ac:spMkLst>
            <pc:docMk/>
            <pc:sldMk cId="0" sldId="256"/>
            <ac:spMk id="4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212456" y="1897361"/>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50" i="0" u="none" strike="noStrike" cap="none" dirty="0">
                <a:solidFill>
                  <a:srgbClr val="000000"/>
                </a:solidFill>
                <a:latin typeface="Arial"/>
                <a:ea typeface="Arial"/>
                <a:cs typeface="Arial"/>
                <a:sym typeface="Arial"/>
              </a:rPr>
              <a:t>Nordic got huge advance orders for </a:t>
            </a:r>
            <a:r>
              <a:rPr lang="en-AU" sz="1050" i="0" u="none" strike="noStrike" cap="none" dirty="0" err="1">
                <a:solidFill>
                  <a:srgbClr val="000000"/>
                </a:solidFill>
                <a:latin typeface="Arial"/>
                <a:ea typeface="Arial"/>
                <a:cs typeface="Arial"/>
                <a:sym typeface="Arial"/>
              </a:rPr>
              <a:t>InSense</a:t>
            </a:r>
            <a:r>
              <a:rPr lang="en-AU" sz="1050" i="0" u="none" strike="noStrike" cap="none" dirty="0">
                <a:solidFill>
                  <a:srgbClr val="000000"/>
                </a:solidFill>
                <a:latin typeface="Arial"/>
                <a:ea typeface="Arial"/>
                <a:cs typeface="Arial"/>
                <a:sym typeface="Arial"/>
              </a:rPr>
              <a:t> with key accounts. However, the pre-ship testing of sensors shows a sharp increase in failure rate up to ~15% in the March summary. The normal failure rate is about 1-2%. Tony</a:t>
            </a:r>
            <a:r>
              <a:rPr lang="en-AU" sz="1050" dirty="0"/>
              <a:t> (</a:t>
            </a:r>
            <a:r>
              <a:rPr lang="en-AU" sz="1050" dirty="0" err="1"/>
              <a:t>InSense</a:t>
            </a:r>
            <a:r>
              <a:rPr lang="en-AU" sz="1050" dirty="0"/>
              <a:t> VP) tried some Chi-squares testing to identify the cause (specific part) or source (specific manufacturer) to avoid but failed. The company needs to know immediately which manufacturer to shutdown or parts supplier to stop buying from to get the failure rate back below 5%.</a:t>
            </a:r>
            <a:endParaRPr sz="1200"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100" dirty="0"/>
              <a:t>find out the manufacturer having the high failure rate or the parts causing the high failure rate by </a:t>
            </a:r>
            <a:r>
              <a:rPr lang="en-AU" sz="1100" dirty="0" err="1"/>
              <a:t>analyzing</a:t>
            </a:r>
            <a:r>
              <a:rPr lang="en-AU" sz="1100" dirty="0"/>
              <a:t> the manufacturing data in one day</a:t>
            </a:r>
            <a:endParaRPr sz="107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i="0" u="none" strike="noStrike" cap="none" dirty="0">
                <a:solidFill>
                  <a:srgbClr val="000000"/>
                </a:solidFill>
                <a:latin typeface="Arial"/>
                <a:ea typeface="Arial"/>
                <a:cs typeface="Arial"/>
                <a:sym typeface="Arial"/>
              </a:rPr>
              <a:t>Categorize the data to check two things:</a:t>
            </a:r>
          </a:p>
          <a:p>
            <a:pPr marL="228600" marR="0" lvl="0" indent="-228600" algn="l" rtl="0">
              <a:lnSpc>
                <a:spcPct val="100000"/>
              </a:lnSpc>
              <a:spcBef>
                <a:spcPts val="0"/>
              </a:spcBef>
              <a:spcAft>
                <a:spcPts val="0"/>
              </a:spcAft>
              <a:buAutoNum type="arabicPeriod"/>
            </a:pPr>
            <a:r>
              <a:rPr lang="en-AU" sz="1071" dirty="0"/>
              <a:t>Is there a specific manufacturer having high failure rate?</a:t>
            </a:r>
          </a:p>
          <a:p>
            <a:pPr marL="228600" marR="0" lvl="0" indent="-228600" algn="l" rtl="0">
              <a:lnSpc>
                <a:spcPct val="100000"/>
              </a:lnSpc>
              <a:spcBef>
                <a:spcPts val="0"/>
              </a:spcBef>
              <a:spcAft>
                <a:spcPts val="0"/>
              </a:spcAft>
              <a:buAutoNum type="arabicPeriod"/>
            </a:pPr>
            <a:r>
              <a:rPr lang="en-AU" sz="1071" dirty="0"/>
              <a:t>Is there a specific part leading to the high failure rate?</a:t>
            </a: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i="0" u="none" strike="noStrike" cap="none" dirty="0">
                <a:solidFill>
                  <a:srgbClr val="000000"/>
                </a:solidFill>
                <a:latin typeface="Arial"/>
                <a:ea typeface="Arial"/>
                <a:cs typeface="Arial"/>
                <a:sym typeface="Arial"/>
              </a:rPr>
              <a:t>The manufacturing data is limited to 20k rows due to system export limitation.</a:t>
            </a:r>
          </a:p>
          <a:p>
            <a:pPr marL="0" marR="0" lvl="0" indent="0" algn="l" rtl="0">
              <a:lnSpc>
                <a:spcPct val="100000"/>
              </a:lnSpc>
              <a:spcBef>
                <a:spcPts val="0"/>
              </a:spcBef>
              <a:spcAft>
                <a:spcPts val="0"/>
              </a:spcAft>
              <a:buNone/>
            </a:pPr>
            <a:r>
              <a:rPr lang="en-AU" sz="1070" i="0" u="none" strike="noStrike" cap="none" dirty="0">
                <a:solidFill>
                  <a:srgbClr val="000000"/>
                </a:solidFill>
                <a:latin typeface="Arial"/>
                <a:ea typeface="Arial"/>
                <a:cs typeface="Arial"/>
                <a:sym typeface="Arial"/>
              </a:rPr>
              <a:t>One day length for identifying the reason for failure is </a:t>
            </a:r>
            <a:r>
              <a:rPr lang="en-AU" sz="1070" dirty="0"/>
              <a:t>a little short. So it is possible that no clear result next day morning</a:t>
            </a:r>
            <a:endParaRPr sz="1070"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i="0" u="none" strike="noStrike" cap="none" dirty="0">
                <a:solidFill>
                  <a:srgbClr val="000000"/>
                </a:solidFill>
                <a:latin typeface="Arial"/>
                <a:ea typeface="Arial"/>
                <a:cs typeface="Arial"/>
                <a:sym typeface="Arial"/>
              </a:rPr>
              <a:t>Manufacturing data covering two quarters back with dated results for testing, and also the information of the parts suppliers and manufacturer to each </a:t>
            </a:r>
            <a:r>
              <a:rPr lang="en-AU" sz="1070" i="0" u="none" strike="noStrike" cap="none" dirty="0" err="1">
                <a:solidFill>
                  <a:srgbClr val="000000"/>
                </a:solidFill>
                <a:latin typeface="Arial"/>
                <a:ea typeface="Arial"/>
                <a:cs typeface="Arial"/>
                <a:sym typeface="Arial"/>
              </a:rPr>
              <a:t>InSense</a:t>
            </a:r>
            <a:r>
              <a:rPr lang="en-AU" sz="1070" i="0" u="none" strike="noStrike" cap="none" dirty="0">
                <a:solidFill>
                  <a:srgbClr val="000000"/>
                </a:solidFill>
                <a:latin typeface="Arial"/>
                <a:ea typeface="Arial"/>
                <a:cs typeface="Arial"/>
                <a:sym typeface="Arial"/>
              </a:rPr>
              <a:t> sensor and whether it failed on testing</a:t>
            </a:r>
            <a:endParaRPr sz="1070"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rgbClr val="29748D"/>
                </a:solidFill>
                <a:latin typeface="Quattrocento Sans"/>
                <a:ea typeface="Quattrocento Sans"/>
                <a:cs typeface="Quattrocento Sans"/>
                <a:sym typeface="Quattrocento Sans"/>
              </a:rPr>
              <a:t>Problem Statement Worksheet (Hypothesis Formation)</a:t>
            </a:r>
            <a:endParaRPr dirty="0"/>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dirty="0"/>
              <a:t>Tony R. Abraham – VP</a:t>
            </a:r>
          </a:p>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Vince </a:t>
            </a:r>
            <a:r>
              <a:rPr lang="en-AU" sz="1071" b="0" i="0" u="none" strike="noStrike" cap="none" dirty="0" err="1">
                <a:solidFill>
                  <a:srgbClr val="000000"/>
                </a:solidFill>
                <a:latin typeface="Arial"/>
                <a:ea typeface="Arial"/>
                <a:cs typeface="Arial"/>
                <a:sym typeface="Arial"/>
              </a:rPr>
              <a:t>Ma</a:t>
            </a:r>
            <a:r>
              <a:rPr lang="en-AU" sz="1071" dirty="0" err="1"/>
              <a:t>ccano</a:t>
            </a:r>
            <a:r>
              <a:rPr lang="en-AU" sz="1071" dirty="0"/>
              <a:t> – Head of Data Science</a:t>
            </a:r>
          </a:p>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Jessica Jones -- QA/QC Engineer</a:t>
            </a: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05389"/>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300" b="1" dirty="0"/>
              <a:t>The failure rate of sensors has increased to 15% in the March summary from normal range 1-2%. This could have bad business impact as the company is on hook for massive orders from three key accounts. The goal is to find out the manufacturer having the high failure rate or the parts causing the high failure rate by </a:t>
            </a:r>
            <a:r>
              <a:rPr lang="en-AU" sz="1300" b="1" dirty="0" err="1"/>
              <a:t>analyzing</a:t>
            </a:r>
            <a:r>
              <a:rPr lang="en-AU" sz="1300" b="1" dirty="0"/>
              <a:t> the manufacturing data in one day, so that immediate action would be taken to minimize the business lose.  </a:t>
            </a:r>
            <a:endParaRPr sz="13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659</Words>
  <Application>Microsoft Office PowerPoint</Application>
  <PresentationFormat>On-screen Show (4:3)</PresentationFormat>
  <Paragraphs>46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Quattrocento Sans</vt:lpstr>
      <vt:lpstr>Arial</vt:lpstr>
      <vt:lpstr>Calibri</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Tingting zhang</cp:lastModifiedBy>
  <cp:revision>1</cp:revision>
  <dcterms:modified xsi:type="dcterms:W3CDTF">2021-02-07T02:01:29Z</dcterms:modified>
</cp:coreProperties>
</file>